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1522" r:id="rId2"/>
    <p:sldId id="1523" r:id="rId3"/>
    <p:sldId id="1520" r:id="rId4"/>
    <p:sldId id="1524" r:id="rId5"/>
    <p:sldId id="1525" r:id="rId6"/>
    <p:sldId id="1526" r:id="rId7"/>
    <p:sldId id="1527" r:id="rId8"/>
    <p:sldId id="1528" r:id="rId9"/>
    <p:sldId id="1529" r:id="rId10"/>
    <p:sldId id="1530" r:id="rId11"/>
    <p:sldId id="1531" r:id="rId12"/>
    <p:sldId id="1532" r:id="rId13"/>
    <p:sldId id="1533" r:id="rId14"/>
    <p:sldId id="1534" r:id="rId15"/>
    <p:sldId id="1535" r:id="rId16"/>
    <p:sldId id="1536" r:id="rId17"/>
    <p:sldId id="1537" r:id="rId18"/>
    <p:sldId id="1538" r:id="rId19"/>
    <p:sldId id="1539" r:id="rId20"/>
    <p:sldId id="1540" r:id="rId21"/>
    <p:sldId id="1541" r:id="rId22"/>
    <p:sldId id="1542" r:id="rId23"/>
    <p:sldId id="1543" r:id="rId24"/>
    <p:sldId id="1544" r:id="rId25"/>
    <p:sldId id="1545" r:id="rId26"/>
    <p:sldId id="1546" r:id="rId27"/>
    <p:sldId id="1547" r:id="rId28"/>
    <p:sldId id="1548" r:id="rId29"/>
    <p:sldId id="1549" r:id="rId30"/>
    <p:sldId id="1550" r:id="rId31"/>
    <p:sldId id="1551" r:id="rId32"/>
    <p:sldId id="1552" r:id="rId33"/>
    <p:sldId id="1553" r:id="rId34"/>
    <p:sldId id="1554" r:id="rId35"/>
    <p:sldId id="1555" r:id="rId36"/>
    <p:sldId id="1556" r:id="rId37"/>
    <p:sldId id="401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C66293-AFC5-467D-8496-BB9670E248F5}">
          <p14:sldIdLst>
            <p14:sldId id="1522"/>
            <p14:sldId id="1523"/>
            <p14:sldId id="1520"/>
          </p14:sldIdLst>
        </p14:section>
        <p14:section name="Relational vs Non-Relational" id="{4C73BE47-66FA-4161-9182-EFBEE2327DA6}">
          <p14:sldIdLst>
            <p14:sldId id="1524"/>
            <p14:sldId id="1525"/>
            <p14:sldId id="1526"/>
            <p14:sldId id="1527"/>
          </p14:sldIdLst>
        </p14:section>
        <p14:section name="MongoDB Overview" id="{6A2A4B00-9B60-4DAE-94D0-67B80FB4AD80}">
          <p14:sldIdLst>
            <p14:sldId id="1528"/>
            <p14:sldId id="1529"/>
            <p14:sldId id="1530"/>
            <p14:sldId id="1531"/>
            <p14:sldId id="1532"/>
            <p14:sldId id="1533"/>
          </p14:sldIdLst>
        </p14:section>
        <p14:section name="CRUD Operations" id="{C22631AA-E976-4EC8-86AC-43EB0B8AF63E}">
          <p14:sldIdLst>
            <p14:sldId id="1534"/>
            <p14:sldId id="1535"/>
            <p14:sldId id="1536"/>
            <p14:sldId id="1537"/>
            <p14:sldId id="1538"/>
            <p14:sldId id="1539"/>
            <p14:sldId id="1540"/>
            <p14:sldId id="1541"/>
            <p14:sldId id="1542"/>
            <p14:sldId id="1543"/>
            <p14:sldId id="1544"/>
            <p14:sldId id="1545"/>
            <p14:sldId id="1546"/>
            <p14:sldId id="1547"/>
            <p14:sldId id="1548"/>
            <p14:sldId id="1549"/>
            <p14:sldId id="1550"/>
            <p14:sldId id="1551"/>
            <p14:sldId id="1552"/>
          </p14:sldIdLst>
        </p14:section>
        <p14:section name="Cursors" id="{E57B74A7-8E8D-47D6-B0E0-8734794CEDF0}">
          <p14:sldIdLst>
            <p14:sldId id="1553"/>
            <p14:sldId id="1554"/>
            <p14:sldId id="1555"/>
            <p14:sldId id="1556"/>
          </p14:sldIdLst>
        </p14:section>
        <p14:section name="Conclusion" id="{01FB1046-937F-4CF4-B4EE-08CEF02615D5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163991D-7778-41D3-AC3F-8F342D204B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57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F57022-66FD-462E-B713-2468DA881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06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034062-E2F7-4B48-A89E-EA40CE56C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69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769E84-600B-40ED-BDC2-D3883E263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26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44A612-94EF-42A4-A759-D00805DA0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077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61DF19-098F-4074-BE11-E51DD69CC0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010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26E6B-EF2E-477D-A7F5-1D234E41BF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86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C69E6A-F6B9-459B-947B-1E729C986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14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A39DF5-F4B6-49BC-AD32-D96C16ADAE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20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sqlbooster.com/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vs SQL, MongoDB, Mongoose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MongoDB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9">
            <a:extLst>
              <a:ext uri="{FF2B5EF4-FFF2-40B4-BE49-F238E27FC236}">
                <a16:creationId xmlns:a16="http://schemas.microsoft.com/office/drawing/2014/main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42" y="3151369"/>
            <a:ext cx="1773734" cy="1773272"/>
          </a:xfrm>
          <a:prstGeom prst="rect">
            <a:avLst/>
          </a:prstGeom>
        </p:spPr>
      </p:pic>
      <p:pic>
        <p:nvPicPr>
          <p:cNvPr id="14" name="Picture 25">
            <a:extLst>
              <a:ext uri="{FF2B5EF4-FFF2-40B4-BE49-F238E27FC236}">
                <a16:creationId xmlns:a16="http://schemas.microsoft.com/office/drawing/2014/main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628116"/>
            <a:ext cx="2252554" cy="15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6F61-740B-4A3F-ADDA-0D7BD5DF46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Additional configurations are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administrator</a:t>
            </a: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  <a:effectLst/>
              </a:rPr>
              <a:t>&lt;path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mongod.exe</a:t>
            </a:r>
            <a:r>
              <a:rPr lang="en-US" sz="2500" dirty="0">
                <a:solidFill>
                  <a:schemeClr val="tx2"/>
                </a:solidFill>
                <a:effectLst/>
              </a:rPr>
              <a:t>&gt;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mongod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--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&lt;path to </a:t>
            </a:r>
            <a:r>
              <a:rPr lang="en-US" sz="2500" dirty="0">
                <a:solidFill>
                  <a:schemeClr val="bg1"/>
                </a:solidFill>
                <a:effectLst/>
              </a:rPr>
              <a:t>store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data&gt;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2799000"/>
            <a:ext cx="5041959" cy="1066800"/>
          </a:xfrm>
          <a:prstGeom prst="wedgeRoundRectCallout">
            <a:avLst>
              <a:gd name="adj1" fmla="val -88667"/>
              <a:gd name="adj2" fmla="val 57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in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C:\Program Files\MongoDB\Server\3.4\bin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529395-342A-4988-9822-A93539038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19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9FC4-E420-4C97-95E7-D070EBE02F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b="1" dirty="0">
                <a:solidFill>
                  <a:schemeClr val="bg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968" y="2372047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show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968" y="3014252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968" y="3645175"/>
            <a:ext cx="8079304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968" y="4326536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968" y="4936408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81" y="1344496"/>
            <a:ext cx="2972574" cy="880304"/>
          </a:xfrm>
          <a:prstGeom prst="wedgeRoundRectCallout">
            <a:avLst>
              <a:gd name="adj1" fmla="val -45849"/>
              <a:gd name="adj2" fmla="val 14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databases in data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55" y="4936408"/>
            <a:ext cx="2743915" cy="761999"/>
          </a:xfrm>
          <a:prstGeom prst="wedgeRoundRectCallout">
            <a:avLst>
              <a:gd name="adj1" fmla="val -40522"/>
              <a:gd name="adj2" fmla="val -2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entries in database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751C29-D8C6-4EAA-9B43-5CB333D56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9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53D7-B32E-43E0-A453-7A9B6A457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/>
              <a:t>Robo</a:t>
            </a:r>
            <a:r>
              <a:rPr lang="en-US" dirty="0"/>
              <a:t> 3T-&gt;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NoSQLBooster</a:t>
            </a:r>
            <a:r>
              <a:rPr lang="en-US" dirty="0"/>
              <a:t>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https://nosqlbooster.com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04C3B7-11AB-437E-84ED-6C09CEFC2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20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Working with MongoDB from Node.js – Example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531951" y="1447801"/>
            <a:ext cx="830796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 = require('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bg1"/>
                </a:solidFill>
                <a:effectLst/>
              </a:rPr>
              <a:t>MongoClient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mongodb.</a:t>
            </a:r>
            <a:r>
              <a:rPr lang="en-US" dirty="0" err="1">
                <a:solidFill>
                  <a:schemeClr val="bg1"/>
                </a:solidFill>
                <a:effectLst/>
              </a:rPr>
              <a:t>MongoClient</a:t>
            </a:r>
            <a:r>
              <a:rPr lang="en-US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 = '</a:t>
            </a:r>
            <a:r>
              <a:rPr lang="en-US" dirty="0" err="1">
                <a:solidFill>
                  <a:schemeClr val="bg1"/>
                </a:solidFill>
                <a:effectLst/>
              </a:rPr>
              <a:t>mongodb</a:t>
            </a:r>
            <a:r>
              <a:rPr lang="en-US" dirty="0">
                <a:solidFill>
                  <a:schemeClr val="bg1"/>
                </a:solidFill>
                <a:effectLst/>
              </a:rPr>
              <a:t>://localhost:27017</a:t>
            </a:r>
            <a:r>
              <a:rPr lang="en-US" dirty="0">
                <a:solidFill>
                  <a:schemeClr val="tx1"/>
                </a:solidFill>
                <a:effectLst/>
              </a:rPr>
              <a:t>';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const </a:t>
            </a:r>
            <a:r>
              <a:rPr lang="en-US" dirty="0">
                <a:solidFill>
                  <a:schemeClr val="bg1"/>
                </a:solidFill>
                <a:effectLst/>
              </a:rPr>
              <a:t>client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MongoClient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client.</a:t>
            </a:r>
            <a:r>
              <a:rPr lang="en-US" dirty="0">
                <a:solidFill>
                  <a:schemeClr val="bg1"/>
                </a:solidFill>
                <a:effectLst/>
              </a:rPr>
              <a:t>connect</a:t>
            </a:r>
            <a:r>
              <a:rPr lang="en-US" dirty="0">
                <a:solidFill>
                  <a:schemeClr val="tx1"/>
                </a:solidFill>
                <a:effectLst/>
              </a:rPr>
              <a:t>(function(err)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const </a:t>
            </a:r>
            <a:r>
              <a:rPr lang="en-US" dirty="0" err="1">
                <a:solidFill>
                  <a:schemeClr val="tx1"/>
                </a:solidFill>
                <a:effectLst/>
              </a:rPr>
              <a:t>db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client.db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testdb</a:t>
            </a:r>
            <a:r>
              <a:rPr lang="en-US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const people = </a:t>
            </a:r>
            <a:r>
              <a:rPr lang="en-US" dirty="0" err="1">
                <a:solidFill>
                  <a:schemeClr val="tx1"/>
                </a:solidFill>
                <a:effectLst/>
              </a:rPr>
              <a:t>db.collection</a:t>
            </a:r>
            <a:r>
              <a:rPr lang="en-US" dirty="0">
                <a:solidFill>
                  <a:schemeClr val="tx1"/>
                </a:solidFill>
                <a:effectLst/>
              </a:rPr>
              <a:t>('people');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insert</a:t>
            </a:r>
            <a:r>
              <a:rPr lang="en-US" dirty="0">
                <a:solidFill>
                  <a:schemeClr val="tx1"/>
                </a:solidFill>
                <a:effectLst/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 name: 'Ivan' }).</a:t>
            </a:r>
            <a:r>
              <a:rPr lang="en-US" dirty="0" err="1">
                <a:solidFill>
                  <a:schemeClr val="bg1"/>
                </a:solidFill>
                <a:effectLst/>
              </a:rPr>
              <a:t>toArray</a:t>
            </a:r>
            <a:r>
              <a:rPr lang="en-US" dirty="0">
                <a:solidFill>
                  <a:schemeClr val="tx1"/>
                </a:solidFill>
                <a:effectLst/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console.log(data);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409" y="1972109"/>
            <a:ext cx="3048795" cy="914400"/>
          </a:xfrm>
          <a:prstGeom prst="wedgeRoundRectCallout">
            <a:avLst>
              <a:gd name="adj1" fmla="val -55663"/>
              <a:gd name="adj2" fmla="val -20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 to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D887F-D84D-46BD-B437-A5C884390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09" y="2079000"/>
            <a:ext cx="2883981" cy="230948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9F3DDC4-441A-44EF-850F-509F6C159F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8183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dirty="0" err="1"/>
              <a:t>insertOne</a:t>
            </a:r>
            <a:r>
              <a:rPr lang="en-US" sz="3800" dirty="0"/>
              <a:t>()</a:t>
            </a:r>
          </a:p>
          <a:p>
            <a:pPr>
              <a:buClr>
                <a:schemeClr val="tx1"/>
              </a:buClr>
            </a:pPr>
            <a:r>
              <a:rPr lang="en-US" sz="3800" dirty="0" err="1"/>
              <a:t>insertMany</a:t>
            </a:r>
            <a:r>
              <a:rPr lang="en-US" sz="3800" dirty="0"/>
              <a:t>()</a:t>
            </a:r>
          </a:p>
          <a:p>
            <a:pPr>
              <a:buClr>
                <a:schemeClr val="tx1"/>
              </a:buClr>
            </a:pPr>
            <a:r>
              <a:rPr lang="en-US" sz="3800" dirty="0"/>
              <a:t>insert()</a:t>
            </a:r>
            <a:endParaRPr lang="bg-BG" sz="3800" dirty="0"/>
          </a:p>
          <a:p>
            <a:pPr>
              <a:buClr>
                <a:schemeClr val="tx1"/>
              </a:buClr>
            </a:pPr>
            <a:r>
              <a:rPr lang="en-US" sz="3800" dirty="0" err="1"/>
              <a:t>mongoimport</a:t>
            </a:r>
            <a:endParaRPr lang="en-US" sz="3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92293" y="1340202"/>
            <a:ext cx="696944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db.collection.insertOne</a:t>
            </a:r>
            <a:r>
              <a:rPr lang="en-US" sz="2200" b="1" dirty="0">
                <a:latin typeface="Consolas" panose="020B0609020204030204" pitchFamily="49" charset="0"/>
              </a:rPr>
              <a:t>({document})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392293" y="2040943"/>
            <a:ext cx="8338135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db.collection.insertMany</a:t>
            </a:r>
            <a:r>
              <a:rPr lang="en-US" sz="2200" b="1" dirty="0">
                <a:latin typeface="Consolas" panose="020B0609020204030204" pitchFamily="49" charset="0"/>
              </a:rPr>
              <a:t>([{document}, {document}])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92293" y="2741684"/>
            <a:ext cx="8338135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db.collection.insert</a:t>
            </a:r>
            <a:r>
              <a:rPr lang="en-US" sz="2200" b="1" dirty="0">
                <a:latin typeface="Consolas" panose="020B0609020204030204" pitchFamily="49" charset="0"/>
              </a:rPr>
              <a:t>(document or array of documents)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B5365D-E2AE-4E55-A257-7608C30CF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dirty="0"/>
              <a:t>Every element you insert is processed standalone</a:t>
            </a:r>
          </a:p>
          <a:p>
            <a:pPr>
              <a:buClr>
                <a:schemeClr val="tx1"/>
              </a:buClr>
            </a:pPr>
            <a:r>
              <a:rPr lang="en-US" sz="3800" dirty="0"/>
              <a:t>If there is an error it </a:t>
            </a:r>
            <a:r>
              <a:rPr lang="en-US" sz="3800" b="1" dirty="0">
                <a:solidFill>
                  <a:schemeClr val="bg1"/>
                </a:solidFill>
              </a:rPr>
              <a:t>cancels</a:t>
            </a:r>
            <a:r>
              <a:rPr lang="en-US" sz="3800" dirty="0"/>
              <a:t> the </a:t>
            </a:r>
            <a:r>
              <a:rPr lang="en-US" sz="3800" b="1" dirty="0">
                <a:solidFill>
                  <a:schemeClr val="bg1"/>
                </a:solidFill>
              </a:rPr>
              <a:t>entire</a:t>
            </a:r>
            <a:r>
              <a:rPr lang="en-US" sz="3800" dirty="0"/>
              <a:t> insert </a:t>
            </a:r>
            <a:r>
              <a:rPr lang="en-US" sz="3800" b="1" dirty="0">
                <a:solidFill>
                  <a:schemeClr val="bg1"/>
                </a:solidFill>
              </a:rPr>
              <a:t>operation</a:t>
            </a:r>
          </a:p>
          <a:p>
            <a:pPr>
              <a:buClr>
                <a:schemeClr val="tx1"/>
              </a:buClr>
            </a:pPr>
            <a:r>
              <a:rPr lang="en-US" sz="3800" dirty="0"/>
              <a:t>By </a:t>
            </a:r>
            <a:r>
              <a:rPr lang="en-US" sz="3800" b="1" dirty="0">
                <a:solidFill>
                  <a:schemeClr val="bg1"/>
                </a:solidFill>
              </a:rPr>
              <a:t>default</a:t>
            </a:r>
            <a:r>
              <a:rPr lang="en-US" sz="3800" dirty="0"/>
              <a:t> each insert operation is </a:t>
            </a:r>
            <a:r>
              <a:rPr lang="en-US" sz="3800" b="1" dirty="0">
                <a:solidFill>
                  <a:schemeClr val="bg1"/>
                </a:solidFill>
              </a:rPr>
              <a:t>ordered</a:t>
            </a:r>
          </a:p>
          <a:p>
            <a:pPr>
              <a:buClr>
                <a:schemeClr val="tx1"/>
              </a:buClr>
            </a:pPr>
            <a:r>
              <a:rPr lang="en-US" sz="3800" dirty="0"/>
              <a:t>You can change that with the </a:t>
            </a:r>
            <a:r>
              <a:rPr lang="en-US" sz="3800" b="1" dirty="0">
                <a:solidFill>
                  <a:schemeClr val="bg1"/>
                </a:solidFill>
              </a:rPr>
              <a:t>ordered option</a:t>
            </a:r>
            <a:r>
              <a:rPr lang="en-US" sz="38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Inserts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000" y="4599000"/>
            <a:ext cx="10935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db.collection.insertMany</a:t>
            </a:r>
            <a:r>
              <a:rPr lang="en-US" sz="2400" b="1" dirty="0">
                <a:latin typeface="Consolas" panose="020B0609020204030204" pitchFamily="49" charset="0"/>
              </a:rPr>
              <a:t>([{document}, {document}, {document}], {ordered: false})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4941DE-8A4E-47C2-8AB2-632A7805A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1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dirty="0" err="1"/>
              <a:t>WriteConcern</a:t>
            </a:r>
            <a:r>
              <a:rPr lang="en-US" sz="3800" dirty="0"/>
              <a:t> argument (document) consists of: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rite - acknowledgment that the write operation has propagated to a </a:t>
            </a:r>
            <a:r>
              <a:rPr lang="en-US" sz="3600" b="1" dirty="0">
                <a:solidFill>
                  <a:schemeClr val="bg1"/>
                </a:solidFill>
              </a:rPr>
              <a:t>specified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number</a:t>
            </a:r>
            <a:r>
              <a:rPr lang="en-US" sz="3600" dirty="0"/>
              <a:t> of </a:t>
            </a:r>
            <a:r>
              <a:rPr lang="en-US" sz="3600" dirty="0" err="1"/>
              <a:t>mongod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ournal - a to-do file with operations that have not been completed</a:t>
            </a:r>
          </a:p>
          <a:p>
            <a:pPr lvl="1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wtimeout</a:t>
            </a:r>
            <a:r>
              <a:rPr lang="en-US" sz="3600" dirty="0"/>
              <a:t> - specifies a time limit, in milliseconds, for the write concern. </a:t>
            </a:r>
            <a:r>
              <a:rPr lang="en-US" sz="3600" dirty="0" err="1"/>
              <a:t>wtimeout</a:t>
            </a:r>
            <a:r>
              <a:rPr lang="en-US" sz="3600" dirty="0"/>
              <a:t> is only applicable for </a:t>
            </a:r>
            <a:r>
              <a:rPr lang="en-US" sz="3600" dirty="0">
                <a:solidFill>
                  <a:schemeClr val="bg1"/>
                </a:solidFill>
              </a:rPr>
              <a:t>w</a:t>
            </a:r>
            <a:r>
              <a:rPr lang="en-US" sz="3600" dirty="0"/>
              <a:t> values </a:t>
            </a:r>
            <a:r>
              <a:rPr lang="en-US" sz="3600" b="1" dirty="0">
                <a:solidFill>
                  <a:schemeClr val="bg1"/>
                </a:solidFill>
              </a:rPr>
              <a:t>greater</a:t>
            </a:r>
            <a:r>
              <a:rPr lang="en-US" sz="3600" dirty="0"/>
              <a:t> than 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  <a:r>
              <a:rPr lang="en-US" sz="3600" dirty="0"/>
              <a:t>.</a:t>
            </a:r>
          </a:p>
          <a:p>
            <a:pPr lvl="1">
              <a:buClr>
                <a:schemeClr val="tx1"/>
              </a:buClr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WriteConcern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966FEA-2F79-4400-AE91-6075D0B8E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7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7671000" y="1449000"/>
            <a:ext cx="283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Storage Engine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8324663" y="3762821"/>
            <a:ext cx="160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Journal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414400" y="2284251"/>
            <a:ext cx="283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insertOne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266000" y="2614076"/>
            <a:ext cx="160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Memory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WriteConcern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7207" y="4779000"/>
            <a:ext cx="1003343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dirty="0" err="1">
                <a:latin typeface="Consolas" panose="020B0609020204030204" pitchFamily="49" charset="0"/>
              </a:rPr>
              <a:t>insertOne</a:t>
            </a:r>
            <a:r>
              <a:rPr lang="en-US" sz="2400" dirty="0">
                <a:latin typeface="Consolas" panose="020B0609020204030204" pitchFamily="49" charset="0"/>
              </a:rPr>
              <a:t>({document}, {w: 1, j: undefined})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51000" y="1449000"/>
            <a:ext cx="283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Client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161000" y="1449000"/>
            <a:ext cx="283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MongoDB server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351000" y="2622042"/>
            <a:ext cx="160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Data on Disk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557685" y="1802619"/>
            <a:ext cx="54843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050885" y="1786498"/>
            <a:ext cx="54843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94662" y="2176783"/>
            <a:ext cx="585000" cy="374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69700" y="2198412"/>
            <a:ext cx="636300" cy="353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91000" y="3114140"/>
            <a:ext cx="495002" cy="1335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88500" y="2213912"/>
            <a:ext cx="38663" cy="1400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57207" y="5458127"/>
            <a:ext cx="1003343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dirty="0" err="1">
                <a:latin typeface="Consolas" panose="020B0609020204030204" pitchFamily="49" charset="0"/>
              </a:rPr>
              <a:t>insertOne</a:t>
            </a:r>
            <a:r>
              <a:rPr lang="en-US" sz="2400" dirty="0">
                <a:latin typeface="Consolas" panose="020B0609020204030204" pitchFamily="49" charset="0"/>
              </a:rPr>
              <a:t>({document}, {w: 1, j: true})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657206" y="6119991"/>
            <a:ext cx="10033431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dirty="0" err="1">
                <a:latin typeface="Consolas" panose="020B0609020204030204" pitchFamily="49" charset="0"/>
              </a:rPr>
              <a:t>insertOne</a:t>
            </a:r>
            <a:r>
              <a:rPr lang="en-US" sz="2400" dirty="0">
                <a:latin typeface="Consolas" panose="020B0609020204030204" pitchFamily="49" charset="0"/>
              </a:rPr>
              <a:t>({document}, {w: 1, </a:t>
            </a:r>
            <a:r>
              <a:rPr lang="en-US" sz="2400" dirty="0" err="1">
                <a:latin typeface="Consolas" panose="020B0609020204030204" pitchFamily="49" charset="0"/>
              </a:rPr>
              <a:t>wtimeout</a:t>
            </a:r>
            <a:r>
              <a:rPr lang="en-US" sz="2400" dirty="0">
                <a:latin typeface="Consolas" panose="020B0609020204030204" pitchFamily="49" charset="0"/>
              </a:rPr>
              <a:t>: 200, j: true})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587850" y="3339001"/>
            <a:ext cx="341813" cy="332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A4381DE8-17E9-4607-A792-5FD59BBA6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6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  <p:bldP spid="24" grpId="0" animBg="1"/>
      <p:bldP spid="15" grpId="0" animBg="1"/>
      <p:bldP spid="10" grpId="0" animBg="1"/>
      <p:bldP spid="8" grpId="0" animBg="1"/>
      <p:bldP spid="12" grpId="0" animBg="1"/>
      <p:bldP spid="14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5820701" y="3730647"/>
            <a:ext cx="1620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find(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030013" y="5679000"/>
            <a:ext cx="1449713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{age: { 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dirty="0"/>
              <a:t>Methods</a:t>
            </a:r>
          </a:p>
          <a:p>
            <a:pPr>
              <a:buClr>
                <a:schemeClr val="tx1"/>
              </a:buClr>
            </a:pPr>
            <a:r>
              <a:rPr lang="en-US" sz="3800" dirty="0"/>
              <a:t>Filters</a:t>
            </a:r>
          </a:p>
          <a:p>
            <a:pPr>
              <a:buClr>
                <a:schemeClr val="tx1"/>
              </a:buClr>
            </a:pPr>
            <a:r>
              <a:rPr lang="en-US" sz="3800" dirty="0"/>
              <a:t>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400103" y="3744000"/>
            <a:ext cx="94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db.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65402" y="3744000"/>
            <a:ext cx="283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Collection.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761000" y="3744000"/>
            <a:ext cx="283500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{age: 32} )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9953" y="4962095"/>
            <a:ext cx="1445299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Access current database</a:t>
            </a:r>
            <a:endParaRPr lang="bg-B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0402" y="4977581"/>
            <a:ext cx="243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Access this collection</a:t>
            </a:r>
            <a:endParaRPr lang="bg-BG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78574" y="2120474"/>
            <a:ext cx="1704254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Apply this </a:t>
            </a:r>
            <a:r>
              <a:rPr lang="en-US" sz="2400" b="1" dirty="0"/>
              <a:t>method</a:t>
            </a:r>
            <a:endParaRPr lang="bg-BG" sz="2400" b="1" dirty="0"/>
          </a:p>
        </p:txBody>
      </p:sp>
      <p:cxnSp>
        <p:nvCxnSpPr>
          <p:cNvPr id="20" name="Straight Arrow Connector 19"/>
          <p:cNvCxnSpPr>
            <a:stCxn id="8" idx="2"/>
            <a:endCxn id="2" idx="0"/>
          </p:cNvCxnSpPr>
          <p:nvPr/>
        </p:nvCxnSpPr>
        <p:spPr>
          <a:xfrm>
            <a:off x="1872603" y="4419000"/>
            <a:ext cx="0" cy="5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6" idx="0"/>
          </p:cNvCxnSpPr>
          <p:nvPr/>
        </p:nvCxnSpPr>
        <p:spPr>
          <a:xfrm>
            <a:off x="4082902" y="4419000"/>
            <a:ext cx="22500" cy="558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7" idx="2"/>
          </p:cNvCxnSpPr>
          <p:nvPr/>
        </p:nvCxnSpPr>
        <p:spPr>
          <a:xfrm flipV="1">
            <a:off x="6630701" y="3151114"/>
            <a:ext cx="0" cy="579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3422" y="2526740"/>
            <a:ext cx="157697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filter</a:t>
            </a:r>
            <a:endParaRPr lang="bg-BG" sz="24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782032" y="5694562"/>
            <a:ext cx="1249880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gt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9334218" y="5697496"/>
            <a:ext cx="1580269" cy="675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 defTabSz="1218987">
              <a:defRPr/>
            </a:pP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30} }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009411" y="3185419"/>
            <a:ext cx="22500" cy="558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18482" y="4683833"/>
            <a:ext cx="157697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operator</a:t>
            </a:r>
            <a:endParaRPr lang="bg-BG" sz="2400" b="1" dirty="0"/>
          </a:p>
        </p:txBody>
      </p:sp>
      <p:cxnSp>
        <p:nvCxnSpPr>
          <p:cNvPr id="47" name="Straight Arrow Connector 46"/>
          <p:cNvCxnSpPr>
            <a:stCxn id="46" idx="2"/>
            <a:endCxn id="37" idx="0"/>
          </p:cNvCxnSpPr>
          <p:nvPr/>
        </p:nvCxnSpPr>
        <p:spPr>
          <a:xfrm>
            <a:off x="8406972" y="5308207"/>
            <a:ext cx="0" cy="386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491991C5-0A8A-4FAC-A889-C3ED1FCA4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6" grpId="0" animBg="1"/>
      <p:bldP spid="8" grpId="0" animBg="1"/>
      <p:bldP spid="9" grpId="0" animBg="1"/>
      <p:bldP spid="15" grpId="0" animBg="1"/>
      <p:bldP spid="2" grpId="0" animBg="1"/>
      <p:bldP spid="16" grpId="0" animBg="1"/>
      <p:bldP spid="17" grpId="0" animBg="1"/>
      <p:bldP spid="35" grpId="0" animBg="1"/>
      <p:bldP spid="37" grpId="0" animBg="1"/>
      <p:bldP spid="38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91467"/>
            <a:ext cx="11807897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Cursors</a:t>
            </a: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5266" y="1371600"/>
            <a:ext cx="357309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5E964A3-D103-45CF-B242-407AC2417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7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600" dirty="0"/>
              <a:t>Query Selectors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Comparison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Logical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Element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Evaluation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Comments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Geospatial</a:t>
            </a:r>
          </a:p>
          <a:p>
            <a:pPr marL="442912" lvl="1" indent="0">
              <a:buClr>
                <a:schemeClr val="tx1"/>
              </a:buClr>
              <a:buNone/>
            </a:pPr>
            <a:r>
              <a:rPr lang="en-US" sz="3400" dirty="0"/>
              <a:t>Projection Operators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$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b="1" dirty="0" err="1">
                <a:solidFill>
                  <a:schemeClr val="bg1"/>
                </a:solidFill>
              </a:rPr>
              <a:t>elemMatch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$meta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$slice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Selectors &amp; Projection Operators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70FFF5-6FA5-4BA0-9C4F-E32C9421E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3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dirty="0" err="1"/>
              <a:t>findOne</a:t>
            </a:r>
            <a:r>
              <a:rPr lang="en-US" sz="3800" dirty="0"/>
              <a:t>({ </a:t>
            </a:r>
            <a:r>
              <a:rPr lang="en-US" sz="3800" b="1" dirty="0">
                <a:solidFill>
                  <a:schemeClr val="bg1"/>
                </a:solidFill>
              </a:rPr>
              <a:t>filter</a:t>
            </a:r>
            <a:r>
              <a:rPr lang="en-US" sz="3800" dirty="0"/>
              <a:t> })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Returns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document that </a:t>
            </a:r>
            <a:r>
              <a:rPr lang="en-US" sz="3400" b="1" dirty="0">
                <a:solidFill>
                  <a:schemeClr val="bg1"/>
                </a:solidFill>
              </a:rPr>
              <a:t>suffices</a:t>
            </a:r>
            <a:r>
              <a:rPr lang="en-US" sz="3400" dirty="0"/>
              <a:t> the filter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If no filter given will return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document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find({ </a:t>
            </a:r>
            <a:r>
              <a:rPr lang="en-US" sz="3600" b="1" dirty="0">
                <a:solidFill>
                  <a:schemeClr val="bg1"/>
                </a:solidFill>
              </a:rPr>
              <a:t>filter</a:t>
            </a:r>
            <a:r>
              <a:rPr lang="en-US" sz="3600" dirty="0"/>
              <a:t> })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Returns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all documents </a:t>
            </a:r>
            <a:r>
              <a:rPr lang="en-US" sz="3400" dirty="0"/>
              <a:t>that </a:t>
            </a:r>
            <a:r>
              <a:rPr lang="en-US" sz="3400" b="1" dirty="0">
                <a:solidFill>
                  <a:schemeClr val="bg1"/>
                </a:solidFill>
              </a:rPr>
              <a:t>meet</a:t>
            </a:r>
            <a:r>
              <a:rPr lang="en-US" sz="3400" dirty="0"/>
              <a:t> the filter </a:t>
            </a:r>
            <a:r>
              <a:rPr lang="en-US" sz="3400" b="1" dirty="0">
                <a:solidFill>
                  <a:schemeClr val="bg1"/>
                </a:solidFill>
              </a:rPr>
              <a:t>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FindOne() &amp; Find()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C2556F-AD88-422E-8947-3141AAF0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5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</a:t>
            </a:r>
            <a:r>
              <a:rPr lang="en-US" sz="3300" b="1" dirty="0" err="1">
                <a:solidFill>
                  <a:schemeClr val="bg1"/>
                </a:solidFill>
              </a:rPr>
              <a:t>eq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b="1" dirty="0"/>
              <a:t>- </a:t>
            </a:r>
            <a:r>
              <a:rPr lang="en-US" sz="3300" dirty="0"/>
              <a:t>matches values that are equal to a specific value</a:t>
            </a:r>
          </a:p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</a:t>
            </a:r>
            <a:r>
              <a:rPr lang="en-US" sz="3300" b="1" dirty="0" err="1">
                <a:solidFill>
                  <a:schemeClr val="bg1"/>
                </a:solidFill>
              </a:rPr>
              <a:t>gt</a:t>
            </a:r>
            <a:r>
              <a:rPr lang="bg-BG" sz="3300" b="1" dirty="0">
                <a:solidFill>
                  <a:schemeClr val="bg1"/>
                </a:solidFill>
              </a:rPr>
              <a:t> </a:t>
            </a:r>
            <a:r>
              <a:rPr lang="bg-BG" sz="3300" dirty="0"/>
              <a:t>- </a:t>
            </a:r>
            <a:r>
              <a:rPr lang="en-US" sz="3300" dirty="0"/>
              <a:t>matches values that are greater than a specified value</a:t>
            </a:r>
          </a:p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</a:t>
            </a:r>
            <a:r>
              <a:rPr lang="en-US" sz="3300" b="1" dirty="0" err="1">
                <a:solidFill>
                  <a:schemeClr val="bg1"/>
                </a:solidFill>
              </a:rPr>
              <a:t>gte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 matches values that are greater than or equal to a value</a:t>
            </a:r>
          </a:p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$in </a:t>
            </a:r>
            <a:r>
              <a:rPr lang="en-US" sz="3300" dirty="0"/>
              <a:t>- matches any of the values specified in an array</a:t>
            </a:r>
          </a:p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</a:t>
            </a:r>
            <a:r>
              <a:rPr lang="en-US" sz="3300" b="1" dirty="0" err="1">
                <a:solidFill>
                  <a:schemeClr val="bg1"/>
                </a:solidFill>
              </a:rPr>
              <a:t>lt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 matches values that are less than specified value</a:t>
            </a:r>
          </a:p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</a:t>
            </a:r>
            <a:r>
              <a:rPr lang="en-US" sz="3300" b="1" dirty="0" err="1">
                <a:solidFill>
                  <a:schemeClr val="bg1"/>
                </a:solidFill>
              </a:rPr>
              <a:t>lte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 matches values that are less than or equal to a value</a:t>
            </a:r>
          </a:p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$ne </a:t>
            </a:r>
            <a:r>
              <a:rPr lang="en-US" sz="3300" dirty="0"/>
              <a:t>- matches all values that are not equal to a specified value</a:t>
            </a:r>
          </a:p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$</a:t>
            </a:r>
            <a:r>
              <a:rPr lang="en-US" sz="3300" b="1" dirty="0" err="1">
                <a:solidFill>
                  <a:schemeClr val="bg1"/>
                </a:solidFill>
              </a:rPr>
              <a:t>nin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 matches none of the values specified in an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Query Operators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3AD8A4-2429-48FE-A5CC-BADF77E0F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Query Operators Examples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6000" y="1568188"/>
            <a:ext cx="828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({runtime: {$ne: 60}})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56000" y="2619976"/>
            <a:ext cx="828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db.collection.findOne</a:t>
            </a:r>
            <a:r>
              <a:rPr lang="en-US" sz="2200" b="1" dirty="0">
                <a:latin typeface="Consolas" panose="020B0609020204030204" pitchFamily="49" charset="0"/>
              </a:rPr>
              <a:t>({runtime: {$</a:t>
            </a:r>
            <a:r>
              <a:rPr lang="en-US" sz="2200" b="1" dirty="0" err="1">
                <a:latin typeface="Consolas" panose="020B0609020204030204" pitchFamily="49" charset="0"/>
              </a:rPr>
              <a:t>gte</a:t>
            </a:r>
            <a:r>
              <a:rPr lang="en-US" sz="2200" b="1" dirty="0">
                <a:latin typeface="Consolas" panose="020B0609020204030204" pitchFamily="49" charset="0"/>
              </a:rPr>
              <a:t>: 40}})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6000" y="3737852"/>
            <a:ext cx="8285285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({“</a:t>
            </a:r>
            <a:r>
              <a:rPr lang="en-US" sz="2200" b="1" dirty="0" err="1">
                <a:latin typeface="Consolas" panose="020B0609020204030204" pitchFamily="49" charset="0"/>
              </a:rPr>
              <a:t>path.fieldName</a:t>
            </a:r>
            <a:r>
              <a:rPr lang="en-US" sz="2200" b="1" dirty="0">
                <a:latin typeface="Consolas" panose="020B0609020204030204" pitchFamily="49" charset="0"/>
              </a:rPr>
              <a:t>”: {$</a:t>
            </a:r>
            <a:r>
              <a:rPr lang="en-US" sz="2200" b="1" dirty="0" err="1">
                <a:latin typeface="Consolas" panose="020B0609020204030204" pitchFamily="49" charset="0"/>
              </a:rPr>
              <a:t>lte</a:t>
            </a:r>
            <a:r>
              <a:rPr lang="en-US" sz="2200" b="1" dirty="0">
                <a:latin typeface="Consolas" panose="020B0609020204030204" pitchFamily="49" charset="0"/>
              </a:rPr>
              <a:t>: 50}})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970400" y="4719387"/>
            <a:ext cx="82656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({runtime: {$in: [30, 40, 50]}})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56000" y="5700922"/>
            <a:ext cx="828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({runtime: {$</a:t>
            </a:r>
            <a:r>
              <a:rPr lang="en-US" sz="2200" b="1" dirty="0" err="1">
                <a:latin typeface="Consolas" panose="020B0609020204030204" pitchFamily="49" charset="0"/>
              </a:rPr>
              <a:t>nin</a:t>
            </a:r>
            <a:r>
              <a:rPr lang="en-US" sz="2200" b="1" dirty="0">
                <a:latin typeface="Consolas" panose="020B0609020204030204" pitchFamily="49" charset="0"/>
              </a:rPr>
              <a:t>: [20, 25, 60]}})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6262D3E-EA96-434F-97FA-6499796E9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7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$and </a:t>
            </a:r>
            <a:r>
              <a:rPr lang="en-US" sz="3400" dirty="0"/>
              <a:t>-</a:t>
            </a:r>
            <a:r>
              <a:rPr lang="en-US" sz="3400" b="1" dirty="0"/>
              <a:t> </a:t>
            </a:r>
            <a:r>
              <a:rPr lang="en-US" sz="3400" dirty="0"/>
              <a:t>joins query clauses with a logical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returns all documents that match the conditions of both clauses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$not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 </a:t>
            </a:r>
            <a:r>
              <a:rPr lang="en-US" sz="3400" dirty="0"/>
              <a:t>inverts the effect of a query expression and returns documents that do not match the query expression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$nor </a:t>
            </a:r>
            <a:r>
              <a:rPr lang="en-US" sz="3400" dirty="0"/>
              <a:t>- joins query clauses with a logical </a:t>
            </a:r>
            <a:r>
              <a:rPr lang="en-US" sz="3400" b="1" dirty="0">
                <a:solidFill>
                  <a:schemeClr val="bg1"/>
                </a:solidFill>
              </a:rPr>
              <a:t>NOR</a:t>
            </a:r>
            <a:r>
              <a:rPr lang="en-US" sz="3400" dirty="0"/>
              <a:t> returns all documents that fail to match both clauses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$or </a:t>
            </a:r>
            <a:r>
              <a:rPr lang="en-US" sz="3400" dirty="0"/>
              <a:t>- joins query clauses with a logical </a:t>
            </a:r>
            <a:r>
              <a:rPr lang="en-US" sz="3400" b="1" dirty="0">
                <a:solidFill>
                  <a:schemeClr val="bg1"/>
                </a:solidFill>
              </a:rPr>
              <a:t>OR</a:t>
            </a:r>
            <a:r>
              <a:rPr lang="en-US" sz="3400" dirty="0"/>
              <a:t> returns all documents that match the conditions of either clause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2" y="99000"/>
            <a:ext cx="9715594" cy="882654"/>
          </a:xfrm>
        </p:spPr>
        <p:txBody>
          <a:bodyPr/>
          <a:lstStyle/>
          <a:p>
            <a:r>
              <a:rPr lang="en-US" dirty="0"/>
              <a:t>Logical Query Operators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C8D15-D3A3-48DF-8689-CB4E2A904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56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Query Operators Examples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11000" y="1944000"/>
            <a:ext cx="9810000" cy="89521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({$or: [{“</a:t>
            </a:r>
            <a:r>
              <a:rPr lang="en-US" sz="2200" b="1" dirty="0" err="1">
                <a:latin typeface="Consolas" panose="020B0609020204030204" pitchFamily="49" charset="0"/>
              </a:rPr>
              <a:t>path.fieldName</a:t>
            </a:r>
            <a:r>
              <a:rPr lang="en-US" sz="2200" b="1" dirty="0">
                <a:latin typeface="Consolas" panose="020B0609020204030204" pitchFamily="49" charset="0"/>
              </a:rPr>
              <a:t>”: {$</a:t>
            </a:r>
            <a:r>
              <a:rPr lang="en-US" sz="2200" b="1" dirty="0" err="1">
                <a:latin typeface="Consolas" panose="020B0609020204030204" pitchFamily="49" charset="0"/>
              </a:rPr>
              <a:t>lte</a:t>
            </a:r>
            <a:r>
              <a:rPr lang="en-US" sz="2200" b="1" dirty="0">
                <a:latin typeface="Consolas" panose="020B0609020204030204" pitchFamily="49" charset="0"/>
              </a:rPr>
              <a:t>: 50}}, 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{“</a:t>
            </a:r>
            <a:r>
              <a:rPr lang="en-US" sz="2200" b="1" dirty="0" err="1">
                <a:latin typeface="Consolas" panose="020B0609020204030204" pitchFamily="49" charset="0"/>
              </a:rPr>
              <a:t>path.fieldName</a:t>
            </a:r>
            <a:r>
              <a:rPr lang="en-US" sz="2200" b="1" dirty="0">
                <a:latin typeface="Consolas" panose="020B0609020204030204" pitchFamily="49" charset="0"/>
              </a:rPr>
              <a:t>”: {$</a:t>
            </a:r>
            <a:r>
              <a:rPr lang="en-US" sz="2200" b="1" dirty="0" err="1">
                <a:latin typeface="Consolas" panose="020B0609020204030204" pitchFamily="49" charset="0"/>
              </a:rPr>
              <a:t>gte</a:t>
            </a:r>
            <a:r>
              <a:rPr lang="en-US" sz="2200" b="1" dirty="0">
                <a:latin typeface="Consolas" panose="020B0609020204030204" pitchFamily="49" charset="0"/>
              </a:rPr>
              <a:t>: 90}}]});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11000" y="3200894"/>
            <a:ext cx="9810000" cy="89521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({$and: [{“</a:t>
            </a:r>
            <a:r>
              <a:rPr lang="en-US" sz="2200" b="1" dirty="0" err="1">
                <a:latin typeface="Consolas" panose="020B0609020204030204" pitchFamily="49" charset="0"/>
              </a:rPr>
              <a:t>path.fieldName</a:t>
            </a:r>
            <a:r>
              <a:rPr lang="en-US" sz="2200" b="1" dirty="0">
                <a:latin typeface="Consolas" panose="020B0609020204030204" pitchFamily="49" charset="0"/>
              </a:rPr>
              <a:t>”: {$</a:t>
            </a:r>
            <a:r>
              <a:rPr lang="en-US" sz="2200" b="1" dirty="0" err="1">
                <a:latin typeface="Consolas" panose="020B0609020204030204" pitchFamily="49" charset="0"/>
              </a:rPr>
              <a:t>gte</a:t>
            </a:r>
            <a:r>
              <a:rPr lang="en-US" sz="2200" b="1" dirty="0">
                <a:latin typeface="Consolas" panose="020B0609020204030204" pitchFamily="49" charset="0"/>
              </a:rPr>
              <a:t>: 50}}, 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{“</a:t>
            </a:r>
            <a:r>
              <a:rPr lang="en-US" sz="2200" b="1" dirty="0" err="1">
                <a:latin typeface="Consolas" panose="020B0609020204030204" pitchFamily="49" charset="0"/>
              </a:rPr>
              <a:t>path.anotherFieldName</a:t>
            </a:r>
            <a:r>
              <a:rPr lang="en-US" sz="2200" b="1" dirty="0">
                <a:latin typeface="Consolas" panose="020B0609020204030204" pitchFamily="49" charset="0"/>
              </a:rPr>
              <a:t>”: 100}]});</a:t>
            </a:r>
          </a:p>
        </p:txBody>
      </p:sp>
      <p:sp>
        <p:nvSpPr>
          <p:cNvPr id="2" name="Equal 1"/>
          <p:cNvSpPr/>
          <p:nvPr/>
        </p:nvSpPr>
        <p:spPr bwMode="auto">
          <a:xfrm>
            <a:off x="5228203" y="4210288"/>
            <a:ext cx="810000" cy="495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011000" y="4819464"/>
            <a:ext cx="9810000" cy="89521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({“</a:t>
            </a:r>
            <a:r>
              <a:rPr lang="en-US" sz="2200" b="1" dirty="0" err="1">
                <a:latin typeface="Consolas" panose="020B0609020204030204" pitchFamily="49" charset="0"/>
              </a:rPr>
              <a:t>path.fieldName</a:t>
            </a:r>
            <a:r>
              <a:rPr lang="en-US" sz="2200" b="1" dirty="0">
                <a:latin typeface="Consolas" panose="020B0609020204030204" pitchFamily="49" charset="0"/>
              </a:rPr>
              <a:t>”: {$</a:t>
            </a:r>
            <a:r>
              <a:rPr lang="en-US" sz="2200" b="1" dirty="0" err="1">
                <a:latin typeface="Consolas" panose="020B0609020204030204" pitchFamily="49" charset="0"/>
              </a:rPr>
              <a:t>gte</a:t>
            </a:r>
            <a:r>
              <a:rPr lang="en-US" sz="2200" b="1" dirty="0">
                <a:latin typeface="Consolas" panose="020B0609020204030204" pitchFamily="49" charset="0"/>
              </a:rPr>
              <a:t>: 50}}, “</a:t>
            </a:r>
            <a:r>
              <a:rPr lang="en-US" sz="2200" b="1" dirty="0" err="1">
                <a:latin typeface="Consolas" panose="020B0609020204030204" pitchFamily="49" charset="0"/>
              </a:rPr>
              <a:t>path.anotherFieldName</a:t>
            </a:r>
            <a:r>
              <a:rPr lang="en-US" sz="2200" b="1" dirty="0">
                <a:latin typeface="Consolas" panose="020B0609020204030204" pitchFamily="49" charset="0"/>
              </a:rPr>
              <a:t>”: 100});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0DAC54-42DA-4188-8448-9B7587C6C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7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$exists </a:t>
            </a:r>
            <a:r>
              <a:rPr lang="en-US" sz="3400" dirty="0"/>
              <a:t>-</a:t>
            </a:r>
            <a:r>
              <a:rPr lang="en-US" sz="3400" b="1" dirty="0"/>
              <a:t> </a:t>
            </a:r>
            <a:r>
              <a:rPr lang="en-US" sz="3400" dirty="0"/>
              <a:t>matches documents that have the specified field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$type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 </a:t>
            </a:r>
            <a:r>
              <a:rPr lang="en-US" sz="3400" dirty="0"/>
              <a:t>selects documents if a field is of the specified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Query Operators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8968" y="1927336"/>
            <a:ext cx="981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({age: {$exists: true}});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28968" y="4047781"/>
            <a:ext cx="981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({age: {$type: </a:t>
            </a:r>
            <a:r>
              <a:rPr lang="en-US" sz="2200" b="1" dirty="0">
                <a:latin typeface="+mj-lt"/>
              </a:rPr>
              <a:t>“</a:t>
            </a:r>
            <a:r>
              <a:rPr lang="en-US" sz="2200" b="1" dirty="0">
                <a:latin typeface="Consolas" panose="020B0609020204030204" pitchFamily="49" charset="0"/>
              </a:rPr>
              <a:t>number</a:t>
            </a:r>
            <a:r>
              <a:rPr lang="en-US" sz="2200" b="1" dirty="0">
                <a:latin typeface="+mj-lt"/>
              </a:rPr>
              <a:t>”</a:t>
            </a:r>
            <a:r>
              <a:rPr lang="en-US" sz="2200" b="1" dirty="0">
                <a:latin typeface="Consolas" panose="020B0609020204030204" pitchFamily="49" charset="0"/>
              </a:rPr>
              <a:t>}});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3463" y="2658547"/>
            <a:ext cx="981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({age: {$exists: true, $ne: null}});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7926" y="4778992"/>
            <a:ext cx="981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({age: {$type: [</a:t>
            </a:r>
            <a:r>
              <a:rPr lang="en-US" sz="2200" b="1" dirty="0">
                <a:latin typeface="+mj-lt"/>
              </a:rPr>
              <a:t>“</a:t>
            </a:r>
            <a:r>
              <a:rPr lang="en-US" sz="2200" b="1" dirty="0">
                <a:latin typeface="Consolas" panose="020B0609020204030204" pitchFamily="49" charset="0"/>
              </a:rPr>
              <a:t>number</a:t>
            </a:r>
            <a:r>
              <a:rPr lang="en-US" sz="2200" b="1" dirty="0">
                <a:latin typeface="+mj-lt"/>
              </a:rPr>
              <a:t>”</a:t>
            </a:r>
            <a:r>
              <a:rPr lang="en-US" sz="2200" b="1" dirty="0">
                <a:latin typeface="Consolas" panose="020B0609020204030204" pitchFamily="49" charset="0"/>
              </a:rPr>
              <a:t>,</a:t>
            </a:r>
            <a:r>
              <a:rPr lang="en-US" sz="2200" b="1" dirty="0">
                <a:latin typeface="+mj-lt"/>
              </a:rPr>
              <a:t> “</a:t>
            </a:r>
            <a:r>
              <a:rPr lang="en-US" sz="2200" b="1" dirty="0"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+mj-lt"/>
              </a:rPr>
              <a:t>”]</a:t>
            </a:r>
            <a:r>
              <a:rPr lang="en-US" sz="2200" b="1" dirty="0">
                <a:latin typeface="Consolas" panose="020B0609020204030204" pitchFamily="49" charset="0"/>
              </a:rPr>
              <a:t>}});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82EC1C2-9FD2-4BE3-B262-3D3DDF775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9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$expr </a:t>
            </a:r>
            <a:r>
              <a:rPr lang="en-US" sz="3400" dirty="0"/>
              <a:t>-</a:t>
            </a:r>
            <a:r>
              <a:rPr lang="en-US" sz="3400" b="1" dirty="0"/>
              <a:t> </a:t>
            </a:r>
            <a:r>
              <a:rPr lang="en-US" sz="3400" dirty="0"/>
              <a:t>allows use of aggregation expressions within the query language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$regex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 </a:t>
            </a:r>
            <a:r>
              <a:rPr lang="en-US" sz="3400" dirty="0"/>
              <a:t>selects documents where values match a specified regular expression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Query Operators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3463" y="2529000"/>
            <a:ext cx="981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({age: {$expr: {$</a:t>
            </a:r>
            <a:r>
              <a:rPr lang="en-US" sz="2200" b="1" dirty="0" err="1">
                <a:latin typeface="Consolas" panose="020B0609020204030204" pitchFamily="49" charset="0"/>
              </a:rPr>
              <a:t>gt</a:t>
            </a:r>
            <a:r>
              <a:rPr lang="en-US" sz="2200" b="1" dirty="0">
                <a:latin typeface="Consolas" panose="020B0609020204030204" pitchFamily="49" charset="0"/>
              </a:rPr>
              <a:t>: [</a:t>
            </a:r>
            <a:r>
              <a:rPr lang="en-US" sz="2200" b="1" dirty="0"/>
              <a:t>“$</a:t>
            </a:r>
            <a:r>
              <a:rPr lang="en-US" sz="2200" b="1" dirty="0">
                <a:latin typeface="+mj-lt"/>
              </a:rPr>
              <a:t>field</a:t>
            </a:r>
            <a:r>
              <a:rPr lang="en-US" sz="2200" b="1" dirty="0"/>
              <a:t>”</a:t>
            </a:r>
            <a:r>
              <a:rPr lang="en-US" sz="2200" b="1" dirty="0">
                <a:latin typeface="Consolas" panose="020B0609020204030204" pitchFamily="49" charset="0"/>
              </a:rPr>
              <a:t>,</a:t>
            </a:r>
            <a:r>
              <a:rPr lang="en-US" sz="2200" b="1" dirty="0"/>
              <a:t> “$field”</a:t>
            </a:r>
            <a:r>
              <a:rPr lang="en-US" sz="2200" b="1" dirty="0">
                <a:latin typeface="Consolas" panose="020B0609020204030204" pitchFamily="49" charset="0"/>
              </a:rPr>
              <a:t>]}}});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7926" y="4599000"/>
            <a:ext cx="9810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 err="1">
                <a:latin typeface="Consolas" panose="020B0609020204030204" pitchFamily="49" charset="0"/>
              </a:rPr>
              <a:t>db.collection.find</a:t>
            </a:r>
            <a:r>
              <a:rPr lang="en-US" sz="2200" b="1" dirty="0">
                <a:latin typeface="Consolas" panose="020B0609020204030204" pitchFamily="49" charset="0"/>
              </a:rPr>
              <a:t>({field: {$regex: {/pattern/}}});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A0E092-0AB2-41A2-BAE5-7A7EC87E8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50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updateOne</a:t>
            </a:r>
            <a:r>
              <a:rPr lang="en-US" sz="3400" dirty="0"/>
              <a:t>({ filter })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Changes only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document</a:t>
            </a:r>
            <a:r>
              <a:rPr lang="en-US" sz="3200" dirty="0"/>
              <a:t> that meets the filter</a:t>
            </a:r>
          </a:p>
          <a:p>
            <a:pPr>
              <a:buClr>
                <a:schemeClr val="tx1"/>
              </a:buClr>
            </a:pPr>
            <a:endParaRPr lang="en-US" sz="3800" dirty="0"/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 marL="0" indent="0">
              <a:buClr>
                <a:schemeClr val="tx1"/>
              </a:buClr>
              <a:buNone/>
            </a:pPr>
            <a:endParaRPr lang="en-US" sz="200" dirty="0"/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updateMany</a:t>
            </a:r>
            <a:r>
              <a:rPr lang="en-US" sz="3400" dirty="0"/>
              <a:t>( {filter}, {change} 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Updates </a:t>
            </a:r>
            <a:r>
              <a:rPr lang="en-US" sz="3200" b="1" dirty="0">
                <a:solidFill>
                  <a:schemeClr val="bg1"/>
                </a:solidFill>
              </a:rPr>
              <a:t>all documents</a:t>
            </a:r>
            <a:r>
              <a:rPr lang="en-US" sz="3200" dirty="0"/>
              <a:t> that meet the filter with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changes</a:t>
            </a:r>
          </a:p>
          <a:p>
            <a:pPr lvl="1">
              <a:buClr>
                <a:schemeClr val="tx1"/>
              </a:buClr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0495" y="32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db.collection.updateOne({ObjectId}, {$set: {field: value, field: value}})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516" y="590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db.collection.updateMany({filter}, {$set: {change}})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0495" y="248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db.collection.updateOne({ObjectId}, {$set: {field: value}})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23775E-A3E6-4F18-B54A-22A24DE44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3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$min</a:t>
            </a:r>
            <a:r>
              <a:rPr lang="en-US" sz="3800"/>
              <a:t> - </a:t>
            </a:r>
            <a:r>
              <a:rPr lang="en-US" sz="3800" b="1">
                <a:solidFill>
                  <a:schemeClr val="bg1"/>
                </a:solidFill>
              </a:rPr>
              <a:t>specified</a:t>
            </a:r>
            <a:r>
              <a:rPr lang="en-US" sz="3800"/>
              <a:t> value is </a:t>
            </a:r>
            <a:r>
              <a:rPr lang="en-US" sz="3800" b="1">
                <a:solidFill>
                  <a:schemeClr val="bg1"/>
                </a:solidFill>
              </a:rPr>
              <a:t>less</a:t>
            </a:r>
            <a:r>
              <a:rPr lang="en-US" sz="3800"/>
              <a:t> than the </a:t>
            </a:r>
            <a:r>
              <a:rPr lang="en-US" sz="3800" b="1">
                <a:solidFill>
                  <a:schemeClr val="bg1"/>
                </a:solidFill>
              </a:rPr>
              <a:t>existing</a:t>
            </a:r>
            <a:r>
              <a:rPr lang="en-US" sz="3800"/>
              <a:t> field value</a:t>
            </a:r>
          </a:p>
          <a:p>
            <a:pPr>
              <a:buClr>
                <a:schemeClr val="tx1"/>
              </a:buClr>
            </a:pPr>
            <a:endParaRPr lang="en-US" sz="3800"/>
          </a:p>
          <a:p>
            <a:pPr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$max </a:t>
            </a:r>
            <a:r>
              <a:rPr lang="en-US" sz="3800"/>
              <a:t>- </a:t>
            </a:r>
            <a:r>
              <a:rPr lang="en-US" b="1">
                <a:solidFill>
                  <a:schemeClr val="bg1"/>
                </a:solidFill>
              </a:rPr>
              <a:t>specified</a:t>
            </a:r>
            <a:r>
              <a:rPr lang="en-US"/>
              <a:t> value is </a:t>
            </a:r>
            <a:r>
              <a:rPr lang="en-US" b="1">
                <a:solidFill>
                  <a:schemeClr val="bg1"/>
                </a:solidFill>
              </a:rPr>
              <a:t>greater</a:t>
            </a:r>
            <a:r>
              <a:rPr lang="en-US"/>
              <a:t> than the </a:t>
            </a:r>
            <a:r>
              <a:rPr lang="en-US" b="1">
                <a:solidFill>
                  <a:schemeClr val="bg1"/>
                </a:solidFill>
              </a:rPr>
              <a:t>existing</a:t>
            </a:r>
            <a:r>
              <a:rPr lang="en-US"/>
              <a:t> field value.</a:t>
            </a:r>
          </a:p>
          <a:p>
            <a:pPr>
              <a:buClr>
                <a:schemeClr val="tx1"/>
              </a:buClr>
            </a:pPr>
            <a:endParaRPr lang="en-US" sz="3800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$mul </a:t>
            </a:r>
            <a:r>
              <a:rPr lang="en-US" sz="3800"/>
              <a:t>- </a:t>
            </a:r>
            <a:r>
              <a:rPr lang="en-US" sz="3800" b="1">
                <a:solidFill>
                  <a:schemeClr val="bg1"/>
                </a:solidFill>
              </a:rPr>
              <a:t>multiplies</a:t>
            </a:r>
            <a:r>
              <a:rPr lang="en-US" sz="3800"/>
              <a:t> the value of the field </a:t>
            </a:r>
            <a:r>
              <a:rPr lang="en-US" sz="3800" b="1">
                <a:solidFill>
                  <a:schemeClr val="bg1"/>
                </a:solidFill>
              </a:rPr>
              <a:t>by</a:t>
            </a:r>
            <a:r>
              <a:rPr lang="en-US" sz="3800"/>
              <a:t> the </a:t>
            </a:r>
            <a:r>
              <a:rPr lang="en-US" sz="3800" b="1">
                <a:solidFill>
                  <a:schemeClr val="bg1"/>
                </a:solidFill>
              </a:rPr>
              <a:t>specified</a:t>
            </a:r>
            <a:r>
              <a:rPr lang="en-US" sz="3800"/>
              <a:t> </a:t>
            </a:r>
            <a:r>
              <a:rPr lang="en-US" sz="3800" b="1">
                <a:solidFill>
                  <a:schemeClr val="bg1"/>
                </a:solidFill>
              </a:rPr>
              <a:t>amount</a:t>
            </a:r>
            <a:endParaRPr 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Update Operators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0495" y="351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db.collection.updateOne({ObjectId}, {$min: {field: value}})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0495" y="194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db.collection.updateOne({ObjectId}, {$min: {field: value}})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0495" y="554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db.collection.updateMany({ObjectId}, {$</a:t>
            </a:r>
            <a:r>
              <a:rPr lang="en-US" sz="2400" b="1" dirty="0" err="1">
                <a:latin typeface="Consolas" panose="020B0609020204030204" pitchFamily="49" charset="0"/>
              </a:rPr>
              <a:t>mul</a:t>
            </a:r>
            <a:r>
              <a:rPr lang="en-US" sz="2400" b="1" dirty="0">
                <a:latin typeface="Consolas" panose="020B0609020204030204" pitchFamily="49" charset="0"/>
              </a:rPr>
              <a:t>: {field: </a:t>
            </a:r>
            <a:r>
              <a:rPr lang="en-US" sz="2400" b="1" dirty="0" err="1">
                <a:latin typeface="Consolas" panose="020B0609020204030204" pitchFamily="49" charset="0"/>
              </a:rPr>
              <a:t>multiplicationValue</a:t>
            </a:r>
            <a:r>
              <a:rPr lang="en-US" sz="2400" b="1" dirty="0">
                <a:latin typeface="Consolas" panose="020B0609020204030204" pitchFamily="49" charset="0"/>
              </a:rPr>
              <a:t>}})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D7C1DE-048F-4F17-95DE-01CCC273D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1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1DFC76-3C62-4BC9-9A9F-75AF67D34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b="1" dirty="0" err="1">
                <a:solidFill>
                  <a:schemeClr val="bg1"/>
                </a:solidFill>
              </a:rPr>
              <a:t>upsert</a:t>
            </a:r>
            <a:r>
              <a:rPr lang="en-US" sz="3800" dirty="0"/>
              <a:t> - if the document exists an </a:t>
            </a:r>
            <a:r>
              <a:rPr lang="en-US" sz="3800" b="1" dirty="0">
                <a:solidFill>
                  <a:schemeClr val="bg1"/>
                </a:solidFill>
              </a:rPr>
              <a:t>update</a:t>
            </a:r>
            <a:r>
              <a:rPr lang="en-US" sz="3800" dirty="0"/>
              <a:t> operation is performed, otherwise an </a:t>
            </a:r>
            <a:r>
              <a:rPr lang="en-US" sz="3800" b="1" dirty="0">
                <a:solidFill>
                  <a:schemeClr val="bg1"/>
                </a:solidFill>
              </a:rPr>
              <a:t>insert</a:t>
            </a:r>
            <a:r>
              <a:rPr lang="en-US" sz="3800" dirty="0"/>
              <a:t> operation 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Upsert() Option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6000" y="2529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db.collection.updateOne({ObjectId}, {$set: {field: value}}, {</a:t>
            </a:r>
            <a:r>
              <a:rPr lang="en-US" sz="2400" b="1" dirty="0" err="1">
                <a:latin typeface="Consolas" panose="020B0609020204030204" pitchFamily="49" charset="0"/>
              </a:rPr>
              <a:t>upsert</a:t>
            </a:r>
            <a:r>
              <a:rPr lang="en-US" sz="2400" b="1" dirty="0">
                <a:latin typeface="Consolas" panose="020B0609020204030204" pitchFamily="49" charset="0"/>
              </a:rPr>
              <a:t>: true})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A43A77-9FC9-439F-AF1A-4AAD41BD8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$pop</a:t>
            </a:r>
            <a:r>
              <a:rPr lang="en-US" sz="3400" dirty="0"/>
              <a:t> - removes the first or last item of an array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endParaRPr lang="en-US" sz="38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$pull </a:t>
            </a:r>
            <a:r>
              <a:rPr lang="en-US" sz="3400" dirty="0"/>
              <a:t>- removes all array elements that match a specified query.</a:t>
            </a:r>
          </a:p>
          <a:p>
            <a:pPr>
              <a:buClr>
                <a:schemeClr val="tx1"/>
              </a:buClr>
            </a:pPr>
            <a:endParaRPr lang="en-US" sz="5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$push </a:t>
            </a:r>
            <a:r>
              <a:rPr lang="en-US" sz="3400" dirty="0"/>
              <a:t>- adds an item to an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 Operators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2894" y="4002227"/>
            <a:ext cx="11565603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{ $pull: { &lt;field1&gt;: &lt;</a:t>
            </a:r>
            <a:r>
              <a:rPr lang="en-US" sz="2400" b="1" dirty="0" err="1">
                <a:latin typeface="Consolas" panose="020B0609020204030204" pitchFamily="49" charset="0"/>
              </a:rPr>
              <a:t>value|condition</a:t>
            </a:r>
            <a:r>
              <a:rPr lang="en-US" sz="2400" b="1" dirty="0">
                <a:latin typeface="Consolas" panose="020B0609020204030204" pitchFamily="49" charset="0"/>
              </a:rPr>
              <a:t>&gt;, &lt;field2&gt;: &lt;</a:t>
            </a:r>
            <a:r>
              <a:rPr lang="en-US" sz="2400" b="1" dirty="0" err="1">
                <a:latin typeface="Consolas" panose="020B0609020204030204" pitchFamily="49" charset="0"/>
              </a:rPr>
              <a:t>value|condition</a:t>
            </a:r>
            <a:r>
              <a:rPr lang="en-US" sz="2400" b="1" dirty="0">
                <a:latin typeface="Consolas" panose="020B0609020204030204" pitchFamily="49" charset="0"/>
              </a:rPr>
              <a:t>&gt;, ... }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0495" y="1854000"/>
            <a:ext cx="11568002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db.students.update</a:t>
            </a:r>
            <a:r>
              <a:rPr lang="en-US" sz="2400" b="1" dirty="0">
                <a:latin typeface="Consolas" panose="020B0609020204030204" pitchFamily="49" charset="0"/>
              </a:rPr>
              <a:t>({id: 1},{ $pop: { scores: -1 }}) //first element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0495" y="5721559"/>
            <a:ext cx="11568002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{ $push: { &lt;field1&gt;: &lt;value1&gt;, ... }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0494" y="2664000"/>
            <a:ext cx="11568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db.students.update</a:t>
            </a:r>
            <a:r>
              <a:rPr lang="en-US" sz="2400" b="1" dirty="0">
                <a:latin typeface="Consolas" panose="020B0609020204030204" pitchFamily="49" charset="0"/>
              </a:rPr>
              <a:t>({id: 1},{ $pop: { scores: 1 }}) //last element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A3F282-84A8-4FD0-8F52-FE922AE5B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err="1"/>
              <a:t>deleteOne</a:t>
            </a:r>
            <a:r>
              <a:rPr lang="en-US" sz="3400" dirty="0"/>
              <a:t>({ filter })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Deletes the first document that meets the filter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 marL="0" indent="0">
              <a:buClr>
                <a:schemeClr val="tx1"/>
              </a:buClr>
              <a:buNone/>
            </a:pPr>
            <a:endParaRPr lang="en-US" sz="200" dirty="0"/>
          </a:p>
          <a:p>
            <a:pPr>
              <a:buClr>
                <a:schemeClr val="tx1"/>
              </a:buClr>
            </a:pPr>
            <a:r>
              <a:rPr lang="en-US" sz="3400" dirty="0" err="1"/>
              <a:t>deleteMany</a:t>
            </a:r>
            <a:r>
              <a:rPr lang="en-US" sz="3400" dirty="0"/>
              <a:t>( {filter}, {change} 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Deletes all documents that meet the filter with the same 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0495" y="49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db.collection.deleteMany</a:t>
            </a:r>
            <a:r>
              <a:rPr lang="en-US" sz="2400" b="1" dirty="0">
                <a:latin typeface="Consolas" panose="020B0609020204030204" pitchFamily="49" charset="0"/>
              </a:rPr>
              <a:t>({field: value})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3169" y="2490121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db.collection.deleteOne</a:t>
            </a:r>
            <a:r>
              <a:rPr lang="en-US" sz="2400" b="1" dirty="0">
                <a:latin typeface="Consolas" panose="020B0609020204030204" pitchFamily="49" charset="0"/>
              </a:rPr>
              <a:t>({field: value})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D3A42BB-6CD3-42F9-B477-F670DBBA5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2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DCC763-2FF9-429C-BEBA-4CBF29AE41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98" y="1519164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Cursors </a:t>
            </a:r>
            <a:r>
              <a:rPr lang="en-US" sz="3800" dirty="0"/>
              <a:t>is a </a:t>
            </a:r>
            <a:r>
              <a:rPr lang="en-US" sz="3800" b="1" dirty="0">
                <a:solidFill>
                  <a:schemeClr val="bg1"/>
                </a:solidFill>
              </a:rPr>
              <a:t>pointer</a:t>
            </a:r>
            <a:r>
              <a:rPr lang="en-US" sz="3800" dirty="0"/>
              <a:t> that has the query stored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Allows working with </a:t>
            </a:r>
            <a:r>
              <a:rPr lang="en-US" sz="3600" b="1" dirty="0">
                <a:solidFill>
                  <a:schemeClr val="bg1"/>
                </a:solidFill>
              </a:rPr>
              <a:t>batches</a:t>
            </a:r>
            <a:r>
              <a:rPr lang="en-US" sz="3600" dirty="0"/>
              <a:t> of data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Makes working with </a:t>
            </a:r>
            <a:r>
              <a:rPr lang="en-US" sz="3400" b="1" dirty="0">
                <a:solidFill>
                  <a:schemeClr val="bg1"/>
                </a:solidFill>
              </a:rPr>
              <a:t>big</a:t>
            </a:r>
            <a:r>
              <a:rPr lang="en-US" sz="3400" dirty="0"/>
              <a:t> volumes of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faster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returns a </a:t>
            </a:r>
            <a:r>
              <a:rPr lang="en-US" sz="3600" b="1" dirty="0">
                <a:solidFill>
                  <a:schemeClr val="bg1"/>
                </a:solidFill>
              </a:rPr>
              <a:t>cursor</a:t>
            </a:r>
            <a:r>
              <a:rPr lang="en-US" sz="3600" dirty="0"/>
              <a:t> since the document volume can be large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2" y="99000"/>
            <a:ext cx="9715594" cy="882654"/>
          </a:xfrm>
        </p:spPr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8B42A0-F949-4F67-AD8F-B582675D3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8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next()</a:t>
            </a:r>
            <a:r>
              <a:rPr lang="en-US" sz="3400" dirty="0"/>
              <a:t> - returns the next document in a cursor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forEach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- applies a JavaScript function for every document in a cursor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hasNext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- returns true if the cursor has documents and can be iterated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isExhausted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- returns true if the cursor is closed and there are no objects remaining in the batch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pretty() </a:t>
            </a:r>
            <a:r>
              <a:rPr lang="en-US" sz="3400" dirty="0"/>
              <a:t>- configures the cursor to display results in an easy-to-read format</a:t>
            </a:r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2" y="99000"/>
            <a:ext cx="9715594" cy="882654"/>
          </a:xfrm>
        </p:spPr>
        <p:txBody>
          <a:bodyPr/>
          <a:lstStyle/>
          <a:p>
            <a:r>
              <a:rPr lang="en-US" dirty="0"/>
              <a:t>Cursor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9B6672-802A-4D66-90AD-DB0EE7FFE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5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Query Operators Example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33500" y="1809000"/>
            <a:ext cx="10125000" cy="42192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600" b="1" dirty="0">
                <a:latin typeface="Consolas" panose="020B0609020204030204" pitchFamily="49" charset="0"/>
              </a:rPr>
              <a:t>const </a:t>
            </a:r>
            <a:r>
              <a:rPr lang="en-US" sz="2600" b="1" dirty="0" err="1">
                <a:latin typeface="Consolas" panose="020B0609020204030204" pitchFamily="49" charset="0"/>
              </a:rPr>
              <a:t>dataCursor</a:t>
            </a:r>
            <a:r>
              <a:rPr lang="en-US" sz="2600" b="1" dirty="0"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latin typeface="Consolas" panose="020B0609020204030204" pitchFamily="49" charset="0"/>
              </a:rPr>
              <a:t>db.collection.find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600" b="1" dirty="0" err="1">
                <a:latin typeface="Consolas" panose="020B0609020204030204" pitchFamily="49" charset="0"/>
              </a:rPr>
              <a:t>dataCursor.next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endParaRPr lang="en-US" sz="2600" b="1" dirty="0"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600" b="1" dirty="0" err="1">
                <a:latin typeface="Consolas" panose="020B0609020204030204" pitchFamily="49" charset="0"/>
              </a:rPr>
              <a:t>dataCursor.forEach</a:t>
            </a:r>
            <a:r>
              <a:rPr lang="en-US" sz="2600" b="1" dirty="0">
                <a:latin typeface="Consolas" panose="020B0609020204030204" pitchFamily="49" charset="0"/>
              </a:rPr>
              <a:t>(doc =&gt; { function });</a:t>
            </a:r>
          </a:p>
          <a:p>
            <a:pPr defTabSz="1218987">
              <a:defRPr/>
            </a:pPr>
            <a:endParaRPr lang="en-US" sz="2600" b="1" dirty="0"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600" b="1" dirty="0" err="1">
                <a:latin typeface="Consolas" panose="020B0609020204030204" pitchFamily="49" charset="0"/>
              </a:rPr>
              <a:t>dataCursor.hasNext</a:t>
            </a:r>
            <a:r>
              <a:rPr lang="en-US" sz="2600" b="1" dirty="0">
                <a:latin typeface="Consolas" panose="020B0609020204030204" pitchFamily="49" charset="0"/>
              </a:rPr>
              <a:t>(); // false</a:t>
            </a:r>
          </a:p>
          <a:p>
            <a:pPr defTabSz="1218987">
              <a:defRPr/>
            </a:pPr>
            <a:endParaRPr lang="en-US" sz="2600" b="1" dirty="0"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600" b="1" dirty="0">
                <a:latin typeface="Consolas" panose="020B0609020204030204" pitchFamily="49" charset="0"/>
              </a:rPr>
              <a:t>const cursor = </a:t>
            </a:r>
            <a:r>
              <a:rPr lang="en-US" sz="2600" b="1" dirty="0" err="1">
                <a:latin typeface="Consolas" panose="020B0609020204030204" pitchFamily="49" charset="0"/>
              </a:rPr>
              <a:t>db.collection.find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600" b="1" dirty="0" err="1">
                <a:latin typeface="Consolas" panose="020B0609020204030204" pitchFamily="49" charset="0"/>
              </a:rPr>
              <a:t>cursor.hasNext</a:t>
            </a:r>
            <a:r>
              <a:rPr lang="en-US" sz="2600" b="1" dirty="0">
                <a:latin typeface="Consolas" panose="020B0609020204030204" pitchFamily="49" charset="0"/>
              </a:rPr>
              <a:t>(); // true</a:t>
            </a:r>
          </a:p>
          <a:p>
            <a:pPr defTabSz="1218987">
              <a:defRPr/>
            </a:pPr>
            <a:r>
              <a:rPr lang="en-US" sz="2600" b="1" dirty="0" err="1">
                <a:latin typeface="Consolas" panose="020B0609020204030204" pitchFamily="49" charset="0"/>
              </a:rPr>
              <a:t>cursor.pretty</a:t>
            </a:r>
            <a:r>
              <a:rPr lang="en-US" sz="2600" b="1" dirty="0">
                <a:latin typeface="Consolas" panose="020B0609020204030204" pitchFamily="49" charset="0"/>
              </a:rPr>
              <a:t>() // returns easy to read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D07DB-EE5F-4E6A-8A0F-58B46A7CF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40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29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2075E9-971F-4281-97DE-177D172BC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9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18A3-9036-47E3-A566-02D2075774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5554" y="4680975"/>
            <a:ext cx="11960892" cy="768084"/>
          </a:xfrm>
        </p:spPr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grpSp>
        <p:nvGrpSpPr>
          <p:cNvPr id="5" name="Групиране 4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97FB46-7053-46F4-AD0F-0E75BD8E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2A441-3B6D-4DA6-A174-F8914FA73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B64338-416B-4156-A923-2438DA5A7D5A}"/>
                </a:ext>
              </a:extLst>
            </p:cNvPr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VS</a:t>
              </a:r>
            </a:p>
          </p:txBody>
        </p:sp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F0E3B05B-DCCA-400F-A84F-99EF3E2C66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Differences and Examples</a:t>
            </a:r>
          </a:p>
        </p:txBody>
      </p:sp>
    </p:spTree>
    <p:extLst>
      <p:ext uri="{BB962C8B-B14F-4D97-AF65-F5344CB8AC3E}">
        <p14:creationId xmlns:p14="http://schemas.microsoft.com/office/powerpoint/2010/main" val="3215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CA56-C32E-4C47-A399-97F1363A6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Organize data into one or more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pPr>
              <a:buClr>
                <a:schemeClr val="tx1"/>
              </a:buClr>
            </a:pPr>
            <a:r>
              <a:rPr lang="en-US" dirty="0"/>
              <a:t>Unique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of data</a:t>
            </a:r>
          </a:p>
          <a:p>
            <a:pPr>
              <a:buClr>
                <a:schemeClr val="tx1"/>
              </a:buClr>
            </a:pPr>
            <a:r>
              <a:rPr lang="en-US" dirty="0"/>
              <a:t>Almost all relational databases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between tables are done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Foreign Keys (FK)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2422566" y="3702133"/>
            <a:ext cx="88186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SELECT</a:t>
            </a:r>
            <a:r>
              <a:rPr lang="en-US" sz="2800" dirty="0">
                <a:solidFill>
                  <a:schemeClr val="tx2"/>
                </a:solidFill>
                <a:effectLst/>
              </a:rPr>
              <a:t> * </a:t>
            </a:r>
            <a:r>
              <a:rPr lang="en-US" sz="2800" dirty="0">
                <a:solidFill>
                  <a:schemeClr val="bg1"/>
                </a:solidFill>
                <a:effectLst/>
              </a:rPr>
              <a:t>FROM</a:t>
            </a:r>
            <a:r>
              <a:rPr lang="en-US" sz="2800" dirty="0">
                <a:solidFill>
                  <a:schemeClr val="tx2"/>
                </a:solidFill>
                <a:effectLst/>
              </a:rPr>
              <a:t> Students</a:t>
            </a:r>
            <a:endParaRPr lang="en-US" sz="28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E00C8B-E925-447B-8436-997756AF8A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CB3FE-D85A-4725-804D-C44583AD829D}"/>
              </a:ext>
            </a:extLst>
          </p:cNvPr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D64219FD-16C5-42F3-BF62-92CD3F2C248A}"/>
              </a:ext>
            </a:extLst>
          </p:cNvPr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56C4B008-16E7-4F00-8D4E-1BC0A7FF78E5}"/>
              </a:ext>
            </a:extLst>
          </p:cNvPr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55B67-33EB-4396-9855-93B09BE853F5}"/>
              </a:ext>
            </a:extLst>
          </p:cNvPr>
          <p:cNvGrpSpPr/>
          <p:nvPr/>
        </p:nvGrpSpPr>
        <p:grpSpPr>
          <a:xfrm rot="16200000">
            <a:off x="5602600" y="3711683"/>
            <a:ext cx="529481" cy="2134154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E42709-9387-4D1C-8D55-09A102DA007C}"/>
                </a:ext>
              </a:extLst>
            </p:cNvPr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4A0C6A-C8C4-44A9-9736-CA516EB7A176}"/>
              </a:ext>
            </a:extLst>
          </p:cNvPr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9650CF08-83FF-4F8F-858B-ABBC223FD86F}"/>
              </a:ext>
            </a:extLst>
          </p:cNvPr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id="{C553BBA8-93FE-4E1A-B503-7A7F4B3626E4}"/>
              </a:ext>
            </a:extLst>
          </p:cNvPr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8923" y="2590800"/>
            <a:ext cx="2439034" cy="188113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Slide Number">
            <a:extLst>
              <a:ext uri="{FF2B5EF4-FFF2-40B4-BE49-F238E27FC236}">
                <a16:creationId xmlns:a16="http://schemas.microsoft.com/office/drawing/2014/main" id="{626EB49A-ECDD-4E97-897B-ADADFD6B5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1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AD1-56E6-4FDA-9701-685AE40D6D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  <a:p>
            <a:pPr>
              <a:spcBef>
                <a:spcPts val="195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pPr>
              <a:buClr>
                <a:schemeClr val="tx1"/>
              </a:buClr>
            </a:pPr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Redis</a:t>
            </a:r>
            <a:r>
              <a:rPr lang="en-US" dirty="0"/>
              <a:t>, 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bg-BG" sz="2500" dirty="0">
                <a:solidFill>
                  <a:schemeClr val="bg1"/>
                </a:solidFill>
                <a:effectLst/>
              </a:rPr>
              <a:t>_</a:t>
            </a:r>
            <a:r>
              <a:rPr lang="en-US" sz="2500" dirty="0">
                <a:solidFill>
                  <a:schemeClr val="bg1"/>
                </a:solidFill>
                <a:effectLst/>
              </a:rPr>
              <a:t>id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sz="25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500" dirty="0">
                <a:solidFill>
                  <a:schemeClr val="tx1"/>
                </a:solidFill>
                <a:effectLst/>
              </a:rPr>
              <a:t>": 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>
                <a:solidFill>
                  <a:schemeClr val="tx1"/>
                </a:solidFill>
                <a:effectLst/>
              </a:rPr>
              <a:t>peter@gmail.com</a:t>
            </a:r>
            <a:r>
              <a:rPr lang="bg-BG" sz="2500" dirty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age</a:t>
            </a:r>
            <a:r>
              <a:rPr lang="en-US" sz="25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8DD88A-E8E7-43C9-AECC-078AA92D6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48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CA67-4F00-496A-9B1B-EB93262625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MongoDB Overview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2625268"/>
            <a:ext cx="110518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7" y="2568430"/>
            <a:ext cx="1207591" cy="1207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71" y="1346165"/>
            <a:ext cx="1765464" cy="1222265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46A15F8-E56B-4EDF-89D9-3DE0DD7A2D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Installation, Configuration, Startup</a:t>
            </a:r>
          </a:p>
        </p:txBody>
      </p:sp>
    </p:spTree>
    <p:extLst>
      <p:ext uri="{BB962C8B-B14F-4D97-AF65-F5344CB8AC3E}">
        <p14:creationId xmlns:p14="http://schemas.microsoft.com/office/powerpoint/2010/main" val="421216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81B5-79A8-4D33-87A4-744A54ACE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3584216" y="4104000"/>
            <a:ext cx="502039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8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mongodb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-g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AF47B8F-E5F9-4377-B242-0D3BB8E98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2259</Words>
  <Application>Microsoft Office PowerPoint</Application>
  <PresentationFormat>Widescreen</PresentationFormat>
  <Paragraphs>478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NoSQL and MongoDB</vt:lpstr>
      <vt:lpstr>Table of Contents</vt:lpstr>
      <vt:lpstr>Have a Question?</vt:lpstr>
      <vt:lpstr>Relational and Non-Relational Databases</vt:lpstr>
      <vt:lpstr>Relational Database</vt:lpstr>
      <vt:lpstr>Relational Database - Example</vt:lpstr>
      <vt:lpstr>Non-relational Database (NoSQL)</vt:lpstr>
      <vt:lpstr>MongoDB Overview</vt:lpstr>
      <vt:lpstr>Install MongoDB</vt:lpstr>
      <vt:lpstr>Configure MongoDB</vt:lpstr>
      <vt:lpstr>Working with MongoDB Shell Client</vt:lpstr>
      <vt:lpstr>Working with MongoDB GUI</vt:lpstr>
      <vt:lpstr>Working with MongoDB from Node.js – Example</vt:lpstr>
      <vt:lpstr>CRUD Operations</vt:lpstr>
      <vt:lpstr>Create Operations</vt:lpstr>
      <vt:lpstr>Ordered Inserts</vt:lpstr>
      <vt:lpstr>WriteConcern</vt:lpstr>
      <vt:lpstr>WriteConcern</vt:lpstr>
      <vt:lpstr>Read Operations</vt:lpstr>
      <vt:lpstr>Query Selectors &amp; Projection Operators</vt:lpstr>
      <vt:lpstr>FindOne() &amp; Find()</vt:lpstr>
      <vt:lpstr>Comparison Query Operators</vt:lpstr>
      <vt:lpstr>Comparison Query Operators Examples</vt:lpstr>
      <vt:lpstr>Logical Query Operators</vt:lpstr>
      <vt:lpstr>Logical Query Operators Examples</vt:lpstr>
      <vt:lpstr>Elements Query Operators</vt:lpstr>
      <vt:lpstr>Evaluation Query Operators</vt:lpstr>
      <vt:lpstr>Update Operations</vt:lpstr>
      <vt:lpstr>Field Update Operators</vt:lpstr>
      <vt:lpstr>Upsert() Option</vt:lpstr>
      <vt:lpstr>Array Update Operators</vt:lpstr>
      <vt:lpstr>Delete Operations</vt:lpstr>
      <vt:lpstr>Cursors</vt:lpstr>
      <vt:lpstr>Cursors</vt:lpstr>
      <vt:lpstr>Cursor Methods</vt:lpstr>
      <vt:lpstr>Comparison Query Operators Example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11</cp:revision>
  <dcterms:created xsi:type="dcterms:W3CDTF">2018-05-23T13:08:44Z</dcterms:created>
  <dcterms:modified xsi:type="dcterms:W3CDTF">2020-07-13T17:38:29Z</dcterms:modified>
  <cp:category>db;databases;sql;programming;computer programming;software development</cp:category>
</cp:coreProperties>
</file>