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1077" r:id="rId2"/>
    <p:sldId id="1078" r:id="rId3"/>
    <p:sldId id="1076" r:id="rId4"/>
    <p:sldId id="1028" r:id="rId5"/>
    <p:sldId id="1081" r:id="rId6"/>
    <p:sldId id="1029" r:id="rId7"/>
    <p:sldId id="1030" r:id="rId8"/>
    <p:sldId id="1031" r:id="rId9"/>
    <p:sldId id="1039" r:id="rId10"/>
    <p:sldId id="1040" r:id="rId11"/>
    <p:sldId id="1020" r:id="rId12"/>
    <p:sldId id="1021" r:id="rId13"/>
    <p:sldId id="1022" r:id="rId14"/>
    <p:sldId id="1023" r:id="rId15"/>
    <p:sldId id="1024" r:id="rId16"/>
    <p:sldId id="1025" r:id="rId17"/>
    <p:sldId id="1026" r:id="rId18"/>
    <p:sldId id="1027" r:id="rId19"/>
    <p:sldId id="1046" r:id="rId20"/>
    <p:sldId id="1050" r:id="rId21"/>
    <p:sldId id="1052" r:id="rId22"/>
    <p:sldId id="1083" r:id="rId23"/>
    <p:sldId id="349" r:id="rId24"/>
    <p:sldId id="1084" r:id="rId25"/>
    <p:sldId id="1085" r:id="rId26"/>
    <p:sldId id="1086" r:id="rId27"/>
    <p:sldId id="1087" r:id="rId28"/>
    <p:sldId id="108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1077"/>
            <p14:sldId id="1078"/>
            <p14:sldId id="1076"/>
          </p14:sldIdLst>
        </p14:section>
        <p14:section name="What is Unit Testing" id="{14CE781F-C2CC-4C03-B02F-2B56F5ACCBE3}">
          <p14:sldIdLst>
            <p14:sldId id="1028"/>
            <p14:sldId id="1081"/>
            <p14:sldId id="1029"/>
            <p14:sldId id="1030"/>
            <p14:sldId id="1031"/>
            <p14:sldId id="1039"/>
            <p14:sldId id="1040"/>
          </p14:sldIdLst>
        </p14:section>
        <p14:section name="Seven Testing Principles" id="{4C2182BE-4B88-4D56-9DB6-E01540733B09}">
          <p14:sldIdLst>
            <p14:sldId id="1020"/>
            <p14:sldId id="1021"/>
            <p14:sldId id="1022"/>
            <p14:sldId id="1023"/>
            <p14:sldId id="1024"/>
            <p14:sldId id="1025"/>
            <p14:sldId id="1026"/>
            <p14:sldId id="1027"/>
          </p14:sldIdLst>
        </p14:section>
        <p14:section name="Unit Testing Best Practices" id="{F2403004-73DE-4763-B1C5-A9F3A4845CB8}">
          <p14:sldIdLst>
            <p14:sldId id="1046"/>
            <p14:sldId id="1050"/>
            <p14:sldId id="1052"/>
            <p14:sldId id="1083"/>
          </p14:sldIdLst>
        </p14:section>
        <p14:section name="Conclusion" id="{10E03AB1-9AA8-4E86-9A64-D741901E50A2}">
          <p14:sldIdLst>
            <p14:sldId id="349"/>
            <p14:sldId id="1084"/>
            <p14:sldId id="1085"/>
            <p14:sldId id="1086"/>
            <p14:sldId id="1087"/>
            <p14:sldId id="10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2D2D77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5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538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26.6.2019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81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879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842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360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0436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5410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850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06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6663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95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97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38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88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your opinion which operation is most likely to cause your Operation system to fail?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Microsoft Word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IE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10 different application all at the same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81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4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1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7B803F6-D8FB-4632-8A67-6D886EE01B3F}" type="datetime1">
              <a:rPr lang="en-US" smtClean="0"/>
              <a:t>6/26/2019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2AE0-B06B-4C16-83BE-C07627BA2791}" type="datetime1">
              <a:rPr lang="en-US" smtClean="0"/>
              <a:t>6/26/2019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7B28-57C8-4B13-B4DF-13A311C2F31B}" type="datetime1">
              <a:rPr lang="en-US" smtClean="0"/>
              <a:t>6/26/2019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290714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1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29870-0438-477B-9A83-1C90ADB0A320}" type="datetime1">
              <a:rPr lang="en-US" smtClean="0"/>
              <a:t>6/26/2019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1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671B061-259F-4C1E-8DB1-6308D19787E5}" type="datetime1">
              <a:rPr lang="en-US" smtClean="0"/>
              <a:t>6/26/2019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888091A-53E1-47A5-8B20-36DD1B3181BF}" type="datetime1">
              <a:rPr lang="en-US" smtClean="0"/>
              <a:t>6/26/2019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53626E9-3024-4E90-A13F-920C2EB8CE97}" type="datetime1">
              <a:rPr lang="en-US" smtClean="0"/>
              <a:t>6/26/2019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C24BA2C-C278-44F6-BFDF-1C6F29D7B65E}" type="datetime1">
              <a:rPr lang="en-US" smtClean="0"/>
              <a:t>6/26/2019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985255A9-A407-432A-A82D-D162103BD29C}" type="datetime1">
              <a:rPr lang="en-US" smtClean="0"/>
              <a:t>6/26/2019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0AD4E04-A6BF-4DBC-B942-9E41B7A10925}" type="datetime1">
              <a:rPr lang="en-US" smtClean="0"/>
              <a:t>6/26/2019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93BEF916-6074-4430-BEF5-5C2C3D7A2163}" type="datetime1">
              <a:rPr lang="en-US" smtClean="0"/>
              <a:t>6/26/2019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799" r:id="rId16"/>
    <p:sldLayoutId id="2147483800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8.png"/><Relationship Id="rId26" Type="http://schemas.openxmlformats.org/officeDocument/2006/relationships/image" Target="../media/image61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5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7.png"/><Relationship Id="rId22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2.jpeg"/><Relationship Id="rId7" Type="http://schemas.openxmlformats.org/officeDocument/2006/relationships/image" Target="../media/image6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5.gi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4400" dirty="0"/>
              <a:t>Building Rock-Solid Software</a:t>
            </a:r>
          </a:p>
          <a:p>
            <a:pPr>
              <a:spcAft>
                <a:spcPts val="0"/>
              </a:spcAft>
            </a:pP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Unit Testing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9F1BDA-F97C-4297-B733-9377B9EBC4AA}"/>
              </a:ext>
            </a:extLst>
          </p:cNvPr>
          <p:cNvGrpSpPr/>
          <p:nvPr/>
        </p:nvGrpSpPr>
        <p:grpSpPr>
          <a:xfrm>
            <a:off x="3954672" y="2564143"/>
            <a:ext cx="4282656" cy="1729714"/>
            <a:chOff x="3954672" y="2553477"/>
            <a:chExt cx="4282656" cy="1729714"/>
          </a:xfrm>
        </p:grpSpPr>
        <p:grpSp>
          <p:nvGrpSpPr>
            <p:cNvPr id="13" name="Group 12"/>
            <p:cNvGrpSpPr/>
            <p:nvPr/>
          </p:nvGrpSpPr>
          <p:grpSpPr>
            <a:xfrm>
              <a:off x="3954672" y="2613531"/>
              <a:ext cx="1786155" cy="1600500"/>
              <a:chOff x="9845969" y="4403679"/>
              <a:chExt cx="1564686" cy="14478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6584603" y="2553477"/>
              <a:ext cx="1652725" cy="1729714"/>
              <a:chOff x="9542415" y="4380964"/>
              <a:chExt cx="1733597" cy="1873556"/>
            </a:xfrm>
          </p:grpSpPr>
          <p:grpSp>
            <p:nvGrpSpPr>
              <p:cNvPr id="23" name="Group 2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24" name="Straight Connector 23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21"/>
            <p:cNvSpPr/>
            <p:nvPr/>
          </p:nvSpPr>
          <p:spPr>
            <a:xfrm rot="16200000">
              <a:off x="5983016" y="3195475"/>
              <a:ext cx="359397" cy="534205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41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42977" y="1443841"/>
            <a:ext cx="950604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//Arrange</a:t>
            </a:r>
            <a:endParaRPr lang="en-GB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 </a:t>
            </a:r>
            <a:r>
              <a:rPr lang="en-GB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[0, 0, 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//Act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array[0</a:t>
            </a:r>
            <a:r>
              <a:rPr lang="en-GB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 = 5;</a:t>
            </a:r>
            <a:endParaRPr lang="en-GB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//Assert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(array[0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 == 5)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return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else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return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GB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770937" y="4173250"/>
            <a:ext cx="3380569" cy="761261"/>
          </a:xfrm>
          <a:prstGeom prst="wedgeRoundRectCallout">
            <a:avLst>
              <a:gd name="adj1" fmla="val -58936"/>
              <a:gd name="adj2" fmla="val -1078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test should test a single behavior!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7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Seven Testing Principles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42" y="857793"/>
            <a:ext cx="3726543" cy="370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9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Testing is context dependent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is done differently in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contexts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Safety-critical software is tested </a:t>
            </a:r>
            <a:r>
              <a:rPr lang="en-US" b="1" dirty="0">
                <a:solidFill>
                  <a:schemeClr val="bg1"/>
                </a:solidFill>
              </a:rPr>
              <a:t>differently</a:t>
            </a:r>
            <a:r>
              <a:rPr lang="en-US" dirty="0"/>
              <a:t> from an e-commerce site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1925" y="3912937"/>
            <a:ext cx="3116894" cy="28443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41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Exhaustive testing is </a:t>
            </a:r>
            <a:r>
              <a:rPr lang="en-US" b="1" dirty="0">
                <a:solidFill>
                  <a:schemeClr val="bg1"/>
                </a:solidFill>
              </a:rPr>
              <a:t>impossible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combinations of inputs and preconditions are usually almost </a:t>
            </a:r>
            <a:r>
              <a:rPr lang="en-US" dirty="0" smtClean="0"/>
              <a:t>an </a:t>
            </a:r>
            <a:r>
              <a:rPr lang="en-US" b="1" dirty="0" smtClean="0">
                <a:solidFill>
                  <a:schemeClr val="bg1"/>
                </a:solidFill>
              </a:rPr>
              <a:t>infinite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everything is not feasible</a:t>
            </a:r>
          </a:p>
          <a:p>
            <a:pPr lvl="2"/>
            <a:r>
              <a:rPr lang="en-US" dirty="0"/>
              <a:t>Except for trivial cases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Risk analysis and priorities should be used to focus testing </a:t>
            </a:r>
            <a:br>
              <a:rPr lang="en-US" dirty="0"/>
            </a:br>
            <a:r>
              <a:rPr lang="en-US" dirty="0"/>
              <a:t>efforts</a:t>
            </a:r>
          </a:p>
          <a:p>
            <a:pPr>
              <a:lnSpc>
                <a:spcPct val="100000"/>
              </a:lnSpc>
              <a:buSzPct val="90000"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Early testing is </a:t>
            </a:r>
            <a:r>
              <a:rPr lang="en-US" b="1" dirty="0">
                <a:solidFill>
                  <a:schemeClr val="bg1"/>
                </a:solidFill>
              </a:rPr>
              <a:t>always preferred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activities shall be started as early as possible </a:t>
            </a:r>
          </a:p>
          <a:p>
            <a:pPr lvl="2"/>
            <a:r>
              <a:rPr lang="en-US" dirty="0"/>
              <a:t>And shall be focused on defined objectives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later a bug is found – the more it costs!</a:t>
            </a:r>
          </a:p>
          <a:p>
            <a:pPr>
              <a:lnSpc>
                <a:spcPct val="100000"/>
              </a:lnSpc>
              <a:buSzPct val="90000"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 descr="Software Testi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58110" y="3993118"/>
            <a:ext cx="4075779" cy="2404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69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Defect clustering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effort shall be focused </a:t>
            </a:r>
            <a:r>
              <a:rPr lang="en-US" b="1" dirty="0">
                <a:solidFill>
                  <a:schemeClr val="bg1"/>
                </a:solidFill>
              </a:rPr>
              <a:t>proportionally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To the expected and later observed defect density of modules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small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of modules usually </a:t>
            </a:r>
            <a:r>
              <a:rPr lang="en-US" dirty="0" smtClean="0"/>
              <a:t>contain </a:t>
            </a:r>
            <a:r>
              <a:rPr lang="en-US" b="1" dirty="0">
                <a:solidFill>
                  <a:schemeClr val="bg1"/>
                </a:solidFill>
              </a:rPr>
              <a:t>most of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defects </a:t>
            </a:r>
            <a:r>
              <a:rPr lang="en-US" dirty="0"/>
              <a:t>discovered</a:t>
            </a:r>
          </a:p>
          <a:p>
            <a:pPr lvl="2"/>
            <a:r>
              <a:rPr lang="en-US" dirty="0"/>
              <a:t>Responsible for most of the operational failures</a:t>
            </a:r>
          </a:p>
          <a:p>
            <a:pPr>
              <a:lnSpc>
                <a:spcPct val="100000"/>
              </a:lnSpc>
              <a:buSzPct val="90000"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Pesticide paradox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Same tests repeated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and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again</a:t>
            </a:r>
            <a:r>
              <a:rPr lang="en-US" sz="3400" dirty="0"/>
              <a:t> tend to </a:t>
            </a:r>
            <a:r>
              <a:rPr lang="en-US" sz="3400" b="1" dirty="0">
                <a:solidFill>
                  <a:schemeClr val="bg1"/>
                </a:solidFill>
              </a:rPr>
              <a:t>lose their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3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effectiveness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Previously </a:t>
            </a:r>
            <a:r>
              <a:rPr lang="en-US" sz="3400" b="1" dirty="0">
                <a:solidFill>
                  <a:schemeClr val="bg1"/>
                </a:solidFill>
              </a:rPr>
              <a:t>undetected</a:t>
            </a:r>
            <a:r>
              <a:rPr lang="en-US" sz="3400" dirty="0"/>
              <a:t> defects remain </a:t>
            </a:r>
            <a:r>
              <a:rPr lang="en-US" sz="3400" b="1" dirty="0">
                <a:solidFill>
                  <a:schemeClr val="bg1"/>
                </a:solidFill>
              </a:rPr>
              <a:t>undiscovered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New and modified test cases should be developed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0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Testing </a:t>
            </a:r>
            <a:r>
              <a:rPr lang="en-US" sz="3400" dirty="0" smtClean="0"/>
              <a:t>shows the </a:t>
            </a:r>
            <a:r>
              <a:rPr lang="en-US" sz="3400" dirty="0"/>
              <a:t>presence of defects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can </a:t>
            </a:r>
            <a:r>
              <a:rPr lang="en-US" sz="3400" b="1" dirty="0">
                <a:solidFill>
                  <a:schemeClr val="bg1"/>
                </a:solidFill>
              </a:rPr>
              <a:t>show that defects are present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Cannot prove that there are no defects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Appropriate testing </a:t>
            </a:r>
            <a:r>
              <a:rPr lang="en-US" sz="3400" b="1" dirty="0">
                <a:solidFill>
                  <a:schemeClr val="bg1"/>
                </a:solidFill>
              </a:rPr>
              <a:t>reduces</a:t>
            </a:r>
            <a:r>
              <a:rPr lang="en-US" sz="3400" dirty="0"/>
              <a:t> the probability for defects</a:t>
            </a:r>
          </a:p>
          <a:p>
            <a:pPr>
              <a:lnSpc>
                <a:spcPct val="100000"/>
              </a:lnSpc>
              <a:buSzPct val="90000"/>
            </a:pPr>
            <a:endParaRPr lang="en-US" sz="3400" dirty="0"/>
          </a:p>
          <a:p>
            <a:pPr>
              <a:lnSpc>
                <a:spcPct val="100000"/>
              </a:lnSpc>
              <a:buSzPct val="90000"/>
            </a:pPr>
            <a:endParaRPr lang="bg-BG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6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Absence-of-errors fallacy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Finding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fixing</a:t>
            </a:r>
            <a:r>
              <a:rPr lang="en-US" sz="3400" dirty="0"/>
              <a:t> defects itself does not help in these cases:</a:t>
            </a:r>
          </a:p>
          <a:p>
            <a:pPr lvl="2"/>
            <a:r>
              <a:rPr lang="en-US" sz="3200" dirty="0"/>
              <a:t>The system built is unusable</a:t>
            </a:r>
          </a:p>
          <a:p>
            <a:pPr lvl="2"/>
            <a:r>
              <a:rPr lang="en-US" sz="3200" dirty="0"/>
              <a:t>Does not fulfill the users’ needs and expectations</a:t>
            </a:r>
          </a:p>
          <a:p>
            <a:pPr>
              <a:lnSpc>
                <a:spcPct val="100000"/>
              </a:lnSpc>
              <a:buSzPct val="90000"/>
            </a:pPr>
            <a:endParaRPr lang="bg-BG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3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Unit Testing Best Practices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15109" y="6036123"/>
            <a:ext cx="10961783" cy="499819"/>
          </a:xfrm>
        </p:spPr>
        <p:txBody>
          <a:bodyPr/>
          <a:lstStyle/>
          <a:p>
            <a:r>
              <a:rPr lang="en-US" dirty="0"/>
              <a:t>How to Write Good Tests</a:t>
            </a:r>
          </a:p>
          <a:p>
            <a:endParaRPr lang="bg-B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179" y="1120913"/>
            <a:ext cx="2157641" cy="302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5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Unit Testing</a:t>
            </a:r>
            <a:r>
              <a:rPr lang="en-GB" dirty="0" smtClean="0"/>
              <a:t>?</a:t>
            </a:r>
          </a:p>
          <a:p>
            <a:r>
              <a:rPr lang="en-GB" dirty="0" smtClean="0"/>
              <a:t>Testing Principles</a:t>
            </a:r>
            <a:endParaRPr lang="en-GB" dirty="0"/>
          </a:p>
          <a:p>
            <a:r>
              <a:rPr lang="en-GB" dirty="0" smtClean="0"/>
              <a:t>3A </a:t>
            </a:r>
            <a:r>
              <a:rPr lang="en-GB" dirty="0" smtClean="0"/>
              <a:t>Pattern</a:t>
            </a:r>
          </a:p>
          <a:p>
            <a:r>
              <a:rPr lang="en-GB" noProof="1" smtClean="0"/>
              <a:t>Best Practices</a:t>
            </a:r>
            <a:endParaRPr lang="en-US" noProof="1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6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Avoid using </a:t>
            </a:r>
            <a:r>
              <a:rPr lang="en-US" b="1" dirty="0">
                <a:solidFill>
                  <a:schemeClr val="bg1"/>
                </a:solidFill>
              </a:rPr>
              <a:t>magic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numbers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Numbers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0334" y="2088497"/>
            <a:ext cx="4553094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//Arrange</a:t>
            </a:r>
            <a:endParaRPr lang="en-GB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 </a:t>
            </a:r>
            <a:r>
              <a:rPr lang="en-GB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[0, 0, 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//Act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array[0</a:t>
            </a:r>
            <a:r>
              <a:rPr lang="en-GB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 = 5;</a:t>
            </a:r>
            <a:endParaRPr lang="en-GB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//Assert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(array[0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 == 5)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false;</a:t>
            </a:r>
            <a:endParaRPr lang="en-GB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86245" y="1349834"/>
            <a:ext cx="5522252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//Arrange</a:t>
            </a:r>
            <a:endParaRPr lang="en-GB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[0, 0, 0</a:t>
            </a:r>
            <a:r>
              <a:rPr lang="en-GB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index = 0;</a:t>
            </a:r>
            <a:endParaRPr lang="en-GB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GB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5</a:t>
            </a:r>
            <a:r>
              <a:rPr lang="en-GB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GB" sz="2400" b="1" noProof="1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//Act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array[index] </a:t>
            </a:r>
            <a:r>
              <a:rPr lang="en-GB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value;</a:t>
            </a:r>
            <a:endParaRPr lang="en-GB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//Assert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(array[index]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==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false;</a:t>
            </a:r>
            <a:endParaRPr lang="en-GB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rrow: Down 21"/>
          <p:cNvSpPr/>
          <p:nvPr/>
        </p:nvSpPr>
        <p:spPr>
          <a:xfrm rot="16200000">
            <a:off x="5535138" y="3867930"/>
            <a:ext cx="359397" cy="53420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0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names</a:t>
            </a:r>
          </a:p>
          <a:p>
            <a:pPr lvl="1"/>
            <a:r>
              <a:rPr lang="en-US" dirty="0"/>
              <a:t>Should use </a:t>
            </a:r>
            <a:r>
              <a:rPr lang="en-US" b="1" dirty="0">
                <a:solidFill>
                  <a:schemeClr val="bg1"/>
                </a:solidFill>
              </a:rPr>
              <a:t>business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domain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terminology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descriptive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</a:t>
            </a:r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13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You should test </a:t>
            </a:r>
            <a:r>
              <a:rPr lang="en-US" b="1" dirty="0" smtClean="0">
                <a:solidFill>
                  <a:schemeClr val="bg1"/>
                </a:solidFill>
              </a:rPr>
              <a:t>every possible outcome </a:t>
            </a:r>
            <a:r>
              <a:rPr lang="en-US" dirty="0" smtClean="0"/>
              <a:t>(valid or invalid)</a:t>
            </a:r>
            <a:br>
              <a:rPr lang="en-US" dirty="0" smtClean="0"/>
            </a:br>
            <a:r>
              <a:rPr lang="en-US" dirty="0" smtClean="0"/>
              <a:t>of your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01449" y="2062541"/>
            <a:ext cx="455309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 </a:t>
            </a:r>
            <a:r>
              <a:rPr lang="en-GB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[0, 0, 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index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GB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alue = 3;</a:t>
            </a:r>
            <a:endParaRPr lang="en-GB" sz="2400" b="1" noProof="1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array[index] = value;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95567" y="3014981"/>
            <a:ext cx="412298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if (index &lt;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"Negative index!"</a:t>
            </a:r>
            <a:endParaRPr lang="en-GB" sz="2400" b="1" noProof="1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28299" y="4870296"/>
            <a:ext cx="560541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if (index &gt;= array.length)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"Index out of boundaries!"</a:t>
            </a:r>
            <a:endParaRPr lang="en-GB" sz="2400" b="1" noProof="1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083686" y="5127799"/>
            <a:ext cx="4898834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if (array[index] != value)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"Value incorrect!"</a:t>
            </a:r>
            <a:endParaRPr lang="en-GB" sz="2400" b="1" noProof="1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rrow: Down 21"/>
          <p:cNvSpPr/>
          <p:nvPr/>
        </p:nvSpPr>
        <p:spPr>
          <a:xfrm rot="1805452">
            <a:off x="6260055" y="4180572"/>
            <a:ext cx="359397" cy="53420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Down 21"/>
          <p:cNvSpPr/>
          <p:nvPr/>
        </p:nvSpPr>
        <p:spPr>
          <a:xfrm>
            <a:off x="9353404" y="4380873"/>
            <a:ext cx="359397" cy="53420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rrow: Down 21"/>
          <p:cNvSpPr/>
          <p:nvPr/>
        </p:nvSpPr>
        <p:spPr>
          <a:xfrm rot="5400000">
            <a:off x="5680299" y="3163376"/>
            <a:ext cx="359397" cy="53420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342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Unit Testing </a:t>
            </a:r>
            <a:r>
              <a:rPr lang="en-GB" sz="3600" dirty="0">
                <a:solidFill>
                  <a:schemeClr val="bg2"/>
                </a:solidFill>
              </a:rPr>
              <a:t>helps us build solid code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Structure</a:t>
            </a:r>
            <a:r>
              <a:rPr lang="en-GB" sz="3600" dirty="0">
                <a:solidFill>
                  <a:schemeClr val="bg2"/>
                </a:solidFill>
              </a:rPr>
              <a:t> your unit tests </a:t>
            </a:r>
            <a:r>
              <a:rPr lang="en-GB" sz="3600" dirty="0" smtClean="0">
                <a:solidFill>
                  <a:schemeClr val="bg2"/>
                </a:solidFill>
              </a:rPr>
              <a:t>- </a:t>
            </a:r>
            <a:r>
              <a:rPr lang="en-GB" sz="3600" b="1" dirty="0">
                <a:solidFill>
                  <a:schemeClr val="bg1"/>
                </a:solidFill>
              </a:rPr>
              <a:t>3A </a:t>
            </a:r>
            <a:r>
              <a:rPr lang="en-GB" sz="3600" b="1" dirty="0" smtClean="0">
                <a:solidFill>
                  <a:schemeClr val="bg1"/>
                </a:solidFill>
              </a:rPr>
              <a:t>Pattern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 smtClean="0">
                <a:solidFill>
                  <a:schemeClr val="bg2"/>
                </a:solidFill>
              </a:rPr>
              <a:t>Follow the 7</a:t>
            </a:r>
            <a:r>
              <a:rPr lang="en-GB" sz="3600" b="1" dirty="0" smtClean="0">
                <a:solidFill>
                  <a:schemeClr val="bg1"/>
                </a:solidFill>
              </a:rPr>
              <a:t> testing principles</a:t>
            </a:r>
            <a:endParaRPr lang="en-GB" sz="3600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 smtClean="0">
                <a:solidFill>
                  <a:schemeClr val="bg2"/>
                </a:solidFill>
              </a:rPr>
              <a:t>Avoid</a:t>
            </a:r>
            <a:r>
              <a:rPr lang="en-GB" sz="3600" b="1" dirty="0" smtClean="0">
                <a:solidFill>
                  <a:schemeClr val="bg1"/>
                </a:solidFill>
              </a:rPr>
              <a:t> magic numbers</a:t>
            </a:r>
            <a:endParaRPr lang="en-GB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 smtClean="0">
                <a:solidFill>
                  <a:schemeClr val="bg1"/>
                </a:solidFill>
              </a:rPr>
              <a:t>Cover</a:t>
            </a:r>
            <a:r>
              <a:rPr lang="en-GB" sz="3600" dirty="0" smtClean="0">
                <a:solidFill>
                  <a:schemeClr val="bg2"/>
                </a:solidFill>
              </a:rPr>
              <a:t> all </a:t>
            </a:r>
            <a:r>
              <a:rPr lang="en-GB" sz="3600" b="1" dirty="0" smtClean="0">
                <a:solidFill>
                  <a:schemeClr val="bg1"/>
                </a:solidFill>
              </a:rPr>
              <a:t>outcomes</a:t>
            </a:r>
            <a:r>
              <a:rPr lang="en-GB" sz="3600" dirty="0" smtClean="0">
                <a:solidFill>
                  <a:schemeClr val="bg2"/>
                </a:solidFill>
              </a:rPr>
              <a:t> of your code</a:t>
            </a:r>
            <a:endParaRPr lang="en-GB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GB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15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1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1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5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99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fund-common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80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Unit Testing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109" y="5969408"/>
            <a:ext cx="10961783" cy="499819"/>
          </a:xfrm>
        </p:spPr>
        <p:txBody>
          <a:bodyPr/>
          <a:lstStyle/>
          <a:p>
            <a:r>
              <a:rPr lang="en-US" dirty="0"/>
              <a:t>Software Used to Test Software</a:t>
            </a:r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640" y="811326"/>
            <a:ext cx="3644720" cy="364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0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A </a:t>
            </a:r>
            <a:r>
              <a:rPr lang="en-US" sz="2900" b="1" dirty="0">
                <a:solidFill>
                  <a:schemeClr val="bg1"/>
                </a:solidFill>
              </a:rPr>
              <a:t>unit test </a:t>
            </a:r>
            <a:r>
              <a:rPr lang="en-US" sz="2900" dirty="0"/>
              <a:t>is a piece of code that checks whether a piece </a:t>
            </a:r>
            <a:r>
              <a:rPr lang="en-US" sz="2900" dirty="0" smtClean="0"/>
              <a:t>of</a:t>
            </a:r>
            <a:r>
              <a:rPr lang="bg-BG" sz="2900" dirty="0" smtClean="0"/>
              <a:t/>
            </a:r>
            <a:br>
              <a:rPr lang="bg-BG" sz="2900" dirty="0" smtClean="0"/>
            </a:br>
            <a:r>
              <a:rPr lang="en-US" sz="2900" dirty="0" smtClean="0"/>
              <a:t>functionality</a:t>
            </a:r>
            <a:r>
              <a:rPr lang="en-US" sz="2900" noProof="1" smtClean="0"/>
              <a:t> </a:t>
            </a:r>
            <a:r>
              <a:rPr lang="en-US" sz="2900" dirty="0"/>
              <a:t>is working as </a:t>
            </a:r>
            <a:r>
              <a:rPr lang="en-US" sz="2900" dirty="0" smtClean="0"/>
              <a:t>expected</a:t>
            </a:r>
          </a:p>
          <a:p>
            <a:r>
              <a:rPr lang="en-US" sz="2900" dirty="0" smtClean="0"/>
              <a:t>Allows </a:t>
            </a:r>
            <a:r>
              <a:rPr lang="en-US" sz="2900" dirty="0"/>
              <a:t>developers to see </a:t>
            </a:r>
            <a:r>
              <a:rPr lang="en-US" sz="2900" b="1" dirty="0">
                <a:solidFill>
                  <a:schemeClr val="bg1"/>
                </a:solidFill>
              </a:rPr>
              <a:t>where </a:t>
            </a:r>
            <a:r>
              <a:rPr lang="en-US" sz="2900" dirty="0"/>
              <a:t>(and </a:t>
            </a:r>
            <a:r>
              <a:rPr lang="en-US" sz="2900" b="1" dirty="0">
                <a:solidFill>
                  <a:schemeClr val="bg1"/>
                </a:solidFill>
              </a:rPr>
              <a:t>why</a:t>
            </a:r>
            <a:r>
              <a:rPr lang="en-US" sz="2900" dirty="0"/>
              <a:t>) </a:t>
            </a:r>
            <a:r>
              <a:rPr lang="en-US" sz="2900" b="1" dirty="0">
                <a:solidFill>
                  <a:schemeClr val="bg1"/>
                </a:solidFill>
              </a:rPr>
              <a:t>errors</a:t>
            </a:r>
            <a:r>
              <a:rPr lang="en-US" sz="2900" dirty="0"/>
              <a:t> </a:t>
            </a:r>
            <a:r>
              <a:rPr lang="en-US" sz="2900" b="1" dirty="0" smtClean="0">
                <a:solidFill>
                  <a:schemeClr val="bg1"/>
                </a:solidFill>
              </a:rPr>
              <a:t>occur</a:t>
            </a:r>
            <a:endParaRPr lang="en-US" sz="2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02515" y="2906906"/>
            <a:ext cx="7248500" cy="36959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nums </a:t>
            </a: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= [2, 15, -2, 4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];</a:t>
            </a:r>
            <a:endParaRPr lang="bg-BG" sz="2200" b="1" noProof="1" smtClean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sortNums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(nums</a:t>
            </a: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if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(nums == [-</a:t>
            </a: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2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, 2, 4, 15]) </a:t>
            </a: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b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2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	return "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Numbers are sorted!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2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else {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	return "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Numbers are not sorted!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91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</a:p>
          <a:p>
            <a:pPr>
              <a:lnSpc>
                <a:spcPct val="100000"/>
              </a:lnSpc>
            </a:pPr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repeatable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Cannot </a:t>
            </a:r>
            <a:r>
              <a:rPr lang="en-US" b="1" dirty="0">
                <a:solidFill>
                  <a:schemeClr val="bg1"/>
                </a:solidFill>
              </a:rPr>
              <a:t>cover</a:t>
            </a:r>
            <a:r>
              <a:rPr lang="en-US" dirty="0"/>
              <a:t> all of the code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easy</a:t>
            </a:r>
            <a:r>
              <a:rPr lang="en-US" dirty="0"/>
              <a:t> as it should be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Manual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9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need a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approach</a:t>
            </a:r>
            <a:r>
              <a:rPr lang="en-US" dirty="0"/>
              <a:t> that:</a:t>
            </a:r>
          </a:p>
          <a:p>
            <a:pPr lvl="1"/>
            <a:r>
              <a:rPr lang="en-US" sz="3200" dirty="0"/>
              <a:t>Allows </a:t>
            </a:r>
            <a:r>
              <a:rPr lang="en-US" sz="3200" b="1" dirty="0">
                <a:solidFill>
                  <a:schemeClr val="bg1"/>
                </a:solidFill>
              </a:rPr>
              <a:t>refactoring</a:t>
            </a:r>
          </a:p>
          <a:p>
            <a:pPr lvl="1"/>
            <a:r>
              <a:rPr lang="en-US" sz="3200" dirty="0"/>
              <a:t>Reduces the </a:t>
            </a:r>
            <a:r>
              <a:rPr lang="en-US" sz="3200" b="1" dirty="0">
                <a:solidFill>
                  <a:schemeClr val="bg1"/>
                </a:solidFill>
              </a:rPr>
              <a:t>cost of change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Decreases</a:t>
            </a:r>
            <a:r>
              <a:rPr lang="en-US" sz="3200" dirty="0"/>
              <a:t> the number of </a:t>
            </a:r>
            <a:r>
              <a:rPr lang="en-US" sz="3200" b="1" dirty="0">
                <a:solidFill>
                  <a:schemeClr val="bg1"/>
                </a:solidFill>
              </a:rPr>
              <a:t>defects</a:t>
            </a:r>
            <a:r>
              <a:rPr lang="en-US" sz="3200" dirty="0"/>
              <a:t> in the code 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Bonus</a:t>
            </a:r>
            <a:r>
              <a:rPr lang="en-US" sz="32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Improves </a:t>
            </a:r>
            <a:r>
              <a:rPr lang="en-US" sz="3200" b="1" dirty="0">
                <a:solidFill>
                  <a:schemeClr val="bg1"/>
                </a:solidFill>
              </a:rPr>
              <a:t>design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Moving Away from Manual Testing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System</a:t>
            </a:r>
            <a:r>
              <a:rPr lang="en-US" dirty="0"/>
              <a:t> tests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</a:t>
            </a:r>
            <a:r>
              <a:rPr lang="en-US" dirty="0"/>
              <a:t> tests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</a:t>
            </a:r>
            <a:r>
              <a:rPr lang="en-US" dirty="0"/>
              <a:t> tests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Testing</a:t>
            </a:r>
          </a:p>
        </p:txBody>
      </p:sp>
      <p:sp>
        <p:nvSpPr>
          <p:cNvPr id="6" name="Oval 5"/>
          <p:cNvSpPr/>
          <p:nvPr/>
        </p:nvSpPr>
        <p:spPr>
          <a:xfrm>
            <a:off x="5061081" y="2541489"/>
            <a:ext cx="4244959" cy="3624339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</a:p>
        </p:txBody>
      </p:sp>
      <p:sp>
        <p:nvSpPr>
          <p:cNvPr id="11" name="Oval 10"/>
          <p:cNvSpPr/>
          <p:nvPr/>
        </p:nvSpPr>
        <p:spPr>
          <a:xfrm>
            <a:off x="3571625" y="3876773"/>
            <a:ext cx="2681027" cy="228905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</a:t>
            </a:r>
          </a:p>
        </p:txBody>
      </p:sp>
      <p:sp>
        <p:nvSpPr>
          <p:cNvPr id="10" name="Oval 9"/>
          <p:cNvSpPr/>
          <p:nvPr/>
        </p:nvSpPr>
        <p:spPr>
          <a:xfrm>
            <a:off x="2529004" y="4956391"/>
            <a:ext cx="1416538" cy="1209438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1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Organize and clarify </a:t>
            </a:r>
            <a:r>
              <a:rPr lang="en-US" dirty="0"/>
              <a:t>test code by breaking down a test case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into </a:t>
            </a:r>
            <a:r>
              <a:rPr lang="en-US" dirty="0"/>
              <a:t>the following </a:t>
            </a:r>
            <a:r>
              <a:rPr lang="en-US" b="1" dirty="0">
                <a:solidFill>
                  <a:schemeClr val="bg1"/>
                </a:solidFill>
              </a:rPr>
              <a:t>functional sections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Arrange</a:t>
            </a:r>
            <a:r>
              <a:rPr lang="en-US" dirty="0"/>
              <a:t> section of a unit test initializes objects and sets the value of the data that is passed to the test case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Act</a:t>
            </a:r>
            <a:r>
              <a:rPr lang="en-US" dirty="0"/>
              <a:t> section invokes the test case with the arranged </a:t>
            </a:r>
            <a:br>
              <a:rPr lang="en-US" dirty="0"/>
            </a:br>
            <a:r>
              <a:rPr lang="en-US" dirty="0"/>
              <a:t>parameters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Assert</a:t>
            </a:r>
            <a:r>
              <a:rPr lang="en-US" dirty="0"/>
              <a:t> section verifies the test case behaves as expected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AAA Testing Pattern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002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13460</TotalTime>
  <Words>903</Words>
  <Application>Microsoft Office PowerPoint</Application>
  <PresentationFormat>Widescreen</PresentationFormat>
  <Paragraphs>246</Paragraphs>
  <Slides>28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Unit Testing</vt:lpstr>
      <vt:lpstr>Table of Contents</vt:lpstr>
      <vt:lpstr>Questions</vt:lpstr>
      <vt:lpstr>PowerPoint Presentation</vt:lpstr>
      <vt:lpstr>Unit Testing</vt:lpstr>
      <vt:lpstr>Manual Testing</vt:lpstr>
      <vt:lpstr>Moving Away from Manual Testing</vt:lpstr>
      <vt:lpstr>Automated Testing</vt:lpstr>
      <vt:lpstr>What is AAA Testing Pattern</vt:lpstr>
      <vt:lpstr>3A Pattern</vt:lpstr>
      <vt:lpstr>PowerPoint Presentation</vt:lpstr>
      <vt:lpstr>Seven Testing Principles</vt:lpstr>
      <vt:lpstr>Seven Testing Principles (2)</vt:lpstr>
      <vt:lpstr>Seven Testing Principles (3)</vt:lpstr>
      <vt:lpstr>Seven Testing Principles (4)</vt:lpstr>
      <vt:lpstr>Seven Testing Principles (5)</vt:lpstr>
      <vt:lpstr>Seven Testing Principles (6)</vt:lpstr>
      <vt:lpstr>Seven Testing Principles (7)</vt:lpstr>
      <vt:lpstr>PowerPoint Presentation</vt:lpstr>
      <vt:lpstr>Magic Numbers</vt:lpstr>
      <vt:lpstr>Naming Tests</vt:lpstr>
      <vt:lpstr>Code Coverage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subject>C# OOP Advanced – Practical Training Course @ SoftUni</dc:subject>
  <dc:creator>Peter Arnaudov</dc:creator>
  <cp:keywords>Programming Fundamentals, Software University, SoftUni, programming, coding, software development, education, training, course, common</cp:keywords>
  <dc:description>C# OOP Advanced Course @ SoftUni – https://softuni.bg/courses/csharp-oop-
advanced</dc:description>
  <cp:lastModifiedBy>Peter Arnaudov</cp:lastModifiedBy>
  <cp:revision>483</cp:revision>
  <dcterms:created xsi:type="dcterms:W3CDTF">2018-05-23T13:08:44Z</dcterms:created>
  <dcterms:modified xsi:type="dcterms:W3CDTF">2019-06-26T18:14:53Z</dcterms:modified>
  <cp:category>programming fundamentals;computer programming;software development;web development</cp:category>
</cp:coreProperties>
</file>