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9" r:id="rId2"/>
  </p:sldMasterIdLst>
  <p:notesMasterIdLst>
    <p:notesMasterId r:id="rId36"/>
  </p:notesMasterIdLst>
  <p:handoutMasterIdLst>
    <p:handoutMasterId r:id="rId37"/>
  </p:handoutMasterIdLst>
  <p:sldIdLst>
    <p:sldId id="402" r:id="rId3"/>
    <p:sldId id="507" r:id="rId4"/>
    <p:sldId id="508" r:id="rId5"/>
    <p:sldId id="467" r:id="rId6"/>
    <p:sldId id="468" r:id="rId7"/>
    <p:sldId id="469" r:id="rId8"/>
    <p:sldId id="509" r:id="rId9"/>
    <p:sldId id="471" r:id="rId10"/>
    <p:sldId id="539" r:id="rId11"/>
    <p:sldId id="542" r:id="rId12"/>
    <p:sldId id="473" r:id="rId13"/>
    <p:sldId id="474" r:id="rId14"/>
    <p:sldId id="476" r:id="rId15"/>
    <p:sldId id="477" r:id="rId16"/>
    <p:sldId id="478" r:id="rId17"/>
    <p:sldId id="479" r:id="rId18"/>
    <p:sldId id="262" r:id="rId19"/>
    <p:sldId id="541" r:id="rId20"/>
    <p:sldId id="540" r:id="rId21"/>
    <p:sldId id="265" r:id="rId22"/>
    <p:sldId id="266" r:id="rId23"/>
    <p:sldId id="273" r:id="rId24"/>
    <p:sldId id="277" r:id="rId25"/>
    <p:sldId id="285" r:id="rId26"/>
    <p:sldId id="286" r:id="rId27"/>
    <p:sldId id="497" r:id="rId28"/>
    <p:sldId id="498" r:id="rId29"/>
    <p:sldId id="349" r:id="rId30"/>
    <p:sldId id="578" r:id="rId31"/>
    <p:sldId id="577" r:id="rId32"/>
    <p:sldId id="579" r:id="rId33"/>
    <p:sldId id="405" r:id="rId34"/>
    <p:sldId id="400" r:id="rId3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507"/>
            <p14:sldId id="508"/>
          </p14:sldIdLst>
        </p14:section>
        <p14:section name="Objects and Classes" id="{C08EFE6E-D894-4F94-8AFC-FF22A03B267A}">
          <p14:sldIdLst>
            <p14:sldId id="467"/>
            <p14:sldId id="468"/>
            <p14:sldId id="469"/>
            <p14:sldId id="509"/>
            <p14:sldId id="471"/>
            <p14:sldId id="539"/>
            <p14:sldId id="542"/>
          </p14:sldIdLst>
        </p14:section>
        <p14:section name="Using the Built-in API Classes" id="{2D42B56A-F38B-4058-B741-D9F831CA133A}">
          <p14:sldIdLst>
            <p14:sldId id="473"/>
            <p14:sldId id="474"/>
            <p14:sldId id="476"/>
            <p14:sldId id="477"/>
            <p14:sldId id="478"/>
            <p14:sldId id="479"/>
          </p14:sldIdLst>
        </p14:section>
        <p14:section name="Defining Simple Classes" id="{2B93D077-59AB-4B48-8A44-EADB41A8C7C0}">
          <p14:sldIdLst>
            <p14:sldId id="262"/>
            <p14:sldId id="541"/>
            <p14:sldId id="540"/>
            <p14:sldId id="265"/>
            <p14:sldId id="266"/>
            <p14:sldId id="273"/>
            <p14:sldId id="277"/>
            <p14:sldId id="285"/>
            <p14:sldId id="286"/>
            <p14:sldId id="497"/>
            <p14:sldId id="498"/>
          </p14:sldIdLst>
        </p14:section>
        <p14:section name="Conclusion" id="{5460F7B7-3ABE-4780-8F87-81FE8F0401A8}">
          <p14:sldIdLst>
            <p14:sldId id="349"/>
            <p14:sldId id="578"/>
            <p14:sldId id="577"/>
            <p14:sldId id="579"/>
            <p14:sldId id="405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FF0D9"/>
    <a:srgbClr val="FFA72A"/>
    <a:srgbClr val="F0F5FA"/>
    <a:srgbClr val="1A8AFA"/>
    <a:srgbClr val="0097CC"/>
    <a:srgbClr val="FDFFFF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67" autoAdjust="0"/>
    <p:restoredTop sz="94533" autoAdjust="0"/>
  </p:normalViewPr>
  <p:slideViewPr>
    <p:cSldViewPr>
      <p:cViewPr varScale="1">
        <p:scale>
          <a:sx n="88" d="100"/>
          <a:sy n="88" d="100"/>
        </p:scale>
        <p:origin x="394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6/6/2019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6/6/2019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235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9965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2127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8593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0106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60429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787066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6996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39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030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2629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907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092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993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5729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820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7308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A003804-DD2F-457C-A98C-79745DA31130}" type="datetime1">
              <a:rPr lang="en-US" smtClean="0"/>
              <a:t>6/6/2019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735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9073-90CD-4296-8642-33A9EB553C25}" type="datetime1">
              <a:rPr lang="en-US" smtClean="0"/>
              <a:t>6/6/2019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984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6671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973935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3C72FD3-9862-4749-B796-E8B6C0C9DF17}" type="datetime1">
              <a:rPr lang="en-US" smtClean="0"/>
              <a:t>6/6/2019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37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89CA9-2D1A-44C9-A626-3E09DC719436}" type="datetime1">
              <a:rPr lang="en-US" smtClean="0"/>
              <a:t>6/6/2019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07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896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ADF2377-BC1A-47DE-B109-C76BFE0432D3}" type="datetime1">
              <a:rPr lang="en-US" smtClean="0"/>
              <a:t>6/6/2019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96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939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E7E3E7C-683C-479E-B9CF-325AD888C2E6}" type="datetime1">
              <a:rPr lang="en-US" smtClean="0"/>
              <a:t>6/6/2019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89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4D452431-4315-4CF8-AB6D-CACDEAF72E99}" type="datetime1">
              <a:rPr lang="en-US" smtClean="0"/>
              <a:t>6/6/2019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5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4A8D2426-692D-4735-8B64-F813BAC008E5}" type="datetime1">
              <a:rPr lang="en-US" smtClean="0"/>
              <a:t>6/6/2019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38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996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4CCEC58-D76C-4EA5-9B70-8CFD1229B9B9}" type="datetime1">
              <a:rPr lang="en-US" smtClean="0"/>
              <a:t>6/6/2019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08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43DDB178-E278-4E76-9AE4-2C1A24ADE4A3}" type="datetime1">
              <a:rPr lang="en-US" smtClean="0"/>
              <a:t>6/6/2019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92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55120DE6-C968-4F89-A0D0-4EDE7D97F720}" type="datetime1">
              <a:rPr lang="en-US" smtClean="0"/>
              <a:t>6/6/2019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9804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6" r:id="rId14"/>
    <p:sldLayoutId id="2147483687" r:id="rId15"/>
    <p:sldLayoutId id="2147483688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4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4" TargetMode="Externa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4" TargetMode="Externa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4" TargetMode="Externa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4" TargetMode="Externa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technology-fundamental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5.png"/><Relationship Id="rId26" Type="http://schemas.openxmlformats.org/officeDocument/2006/relationships/image" Target="../media/image49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2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44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8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41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38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3.png"/><Relationship Id="rId22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50.jpeg"/><Relationship Id="rId7" Type="http://schemas.openxmlformats.org/officeDocument/2006/relationships/image" Target="../media/image5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51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3.gi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Using Objects and Classes</a:t>
            </a:r>
            <a:br>
              <a:rPr lang="en-US" dirty="0"/>
            </a:br>
            <a:r>
              <a:rPr lang="en-US" dirty="0"/>
              <a:t> Defining Simple Classes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Objects and Classes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556A046-9CE4-47F7-B1EE-04A3798684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267936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56A7CC4-B513-4967-B2C8-5D5B12CD51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are given a </a:t>
            </a:r>
            <a:r>
              <a:rPr lang="en-US" b="1" dirty="0">
                <a:solidFill>
                  <a:schemeClr val="bg1"/>
                </a:solidFill>
              </a:rPr>
              <a:t>date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in format </a:t>
            </a:r>
            <a:r>
              <a:rPr lang="en-US" b="1" dirty="0">
                <a:solidFill>
                  <a:schemeClr val="bg1"/>
                </a:solidFill>
              </a:rPr>
              <a:t>day-month-year</a:t>
            </a:r>
          </a:p>
          <a:p>
            <a:pPr lvl="1"/>
            <a:r>
              <a:rPr lang="en-US" dirty="0"/>
              <a:t>Calculate and print the day of week in English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8E7382D-D633-459B-B1AD-BA6A03380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Day of Week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C809E8-15EC-4E92-8E1F-33901AC8FC2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A2B1E1-C8BE-4FE2-B3A7-94D129F80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175" y="2642140"/>
            <a:ext cx="2411104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18-04-2016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B8457E-E683-4773-B4CB-34CED7809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2078" y="2642139"/>
            <a:ext cx="1905000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Monday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7">
            <a:extLst>
              <a:ext uri="{FF2B5EF4-FFF2-40B4-BE49-F238E27FC236}">
                <a16:creationId xmlns:a16="http://schemas.microsoft.com/office/drawing/2014/main" id="{022B5AF9-015E-49A8-9C3F-59FF6C862910}"/>
              </a:ext>
            </a:extLst>
          </p:cNvPr>
          <p:cNvSpPr/>
          <p:nvPr/>
        </p:nvSpPr>
        <p:spPr>
          <a:xfrm>
            <a:off x="3276730" y="2744725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281081-FBEB-4DD9-B716-5B96250DA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5293" y="2642140"/>
            <a:ext cx="2411104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27-11-199</a:t>
            </a:r>
            <a:r>
              <a:rPr lang="bg-BG" sz="2800" b="1" noProof="1">
                <a:latin typeface="Consolas" panose="020B0609020204030204" pitchFamily="49" charset="0"/>
              </a:rPr>
              <a:t>6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2" name="Right Arrow 10">
            <a:extLst>
              <a:ext uri="{FF2B5EF4-FFF2-40B4-BE49-F238E27FC236}">
                <a16:creationId xmlns:a16="http://schemas.microsoft.com/office/drawing/2014/main" id="{130CAF22-7D75-4F20-85D2-BCA74F5D67CA}"/>
              </a:ext>
            </a:extLst>
          </p:cNvPr>
          <p:cNvSpPr/>
          <p:nvPr/>
        </p:nvSpPr>
        <p:spPr>
          <a:xfrm>
            <a:off x="8826848" y="2744725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025BD2-A285-4855-838C-9BBBD3C0B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012" y="3581400"/>
            <a:ext cx="10682400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string dateAsText = Console.ReadLine();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DateTime date =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DateTime.ParseExact</a:t>
            </a:r>
            <a:r>
              <a:rPr lang="en-US" sz="2398" b="1" noProof="1">
                <a:latin typeface="Consolas" pitchFamily="49" charset="0"/>
              </a:rPr>
              <a:t>(dateAsText, "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d-M-yyyy</a:t>
            </a:r>
            <a:r>
              <a:rPr lang="en-US" sz="2398" b="1" noProof="1">
                <a:latin typeface="Consolas" pitchFamily="49" charset="0"/>
              </a:rPr>
              <a:t>",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CultureInfo</a:t>
            </a:r>
            <a:r>
              <a:rPr lang="en-US" sz="2398" b="1" noProof="1">
                <a:latin typeface="Consolas" pitchFamily="49" charset="0"/>
              </a:rPr>
              <a:t>.InvariantCulture);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Console.WriteLine(date.DayOfWeek);</a:t>
            </a:r>
            <a:endParaRPr lang="bg-BG" sz="2398" b="1" noProof="1">
              <a:latin typeface="Consolas" pitchFamily="49" charset="0"/>
            </a:endParaRPr>
          </a:p>
        </p:txBody>
      </p:sp>
      <p:sp>
        <p:nvSpPr>
          <p:cNvPr id="14" name="AutoShape 6">
            <a:extLst>
              <a:ext uri="{FF2B5EF4-FFF2-40B4-BE49-F238E27FC236}">
                <a16:creationId xmlns:a16="http://schemas.microsoft.com/office/drawing/2014/main" id="{5DCC4981-A8A0-4920-935B-7A8C8F872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6619" y="4826266"/>
            <a:ext cx="3293515" cy="1363877"/>
          </a:xfrm>
          <a:prstGeom prst="wedgeRoundRectCallout">
            <a:avLst>
              <a:gd name="adj1" fmla="val -46912"/>
              <a:gd name="adj2" fmla="val -223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ParseExact(…) </a:t>
            </a:r>
            <a:r>
              <a:rPr lang="en-US" sz="2400" b="1" dirty="0">
                <a:solidFill>
                  <a:srgbClr val="FFFFFF"/>
                </a:solidFill>
              </a:rPr>
              <a:t>needs a format string + culture (locale)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8845DE-3EF0-457A-8772-94C95A09B7E3}"/>
              </a:ext>
            </a:extLst>
          </p:cNvPr>
          <p:cNvSpPr txBox="1"/>
          <p:nvPr/>
        </p:nvSpPr>
        <p:spPr>
          <a:xfrm>
            <a:off x="760412" y="6190147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https://judge.softuni.bg/Contests/1214/Objects-and-Classes-Lab</a:t>
            </a:r>
            <a:r>
              <a:rPr lang="en-US" dirty="0"/>
              <a:t>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6567F9-0364-47D7-B4F5-13EFB18A8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2196" y="2642139"/>
            <a:ext cx="2054824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Wednesday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47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the Built-in API Classes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9A6FA3-DDBC-4058-9F36-42DB48A009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Math, Random, </a:t>
            </a:r>
            <a:r>
              <a:rPr lang="en-US" noProof="1"/>
              <a:t>BigInteger</a:t>
            </a:r>
            <a:r>
              <a:rPr lang="en-US" dirty="0"/>
              <a:t>, ...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89412" y="2138380"/>
            <a:ext cx="4038600" cy="985820"/>
          </a:xfrm>
          <a:prstGeom prst="rect">
            <a:avLst/>
          </a:prstGeom>
          <a:solidFill>
            <a:schemeClr val="accent6">
              <a:lumMod val="75000"/>
              <a:alpha val="0"/>
            </a:schemeClr>
          </a:solidFill>
          <a:ln w="12700">
            <a:noFill/>
          </a:ln>
          <a:scene3d>
            <a:camera prst="isometricOffAxis1Right"/>
            <a:lightRig rig="threePt" dir="t"/>
          </a:scene3d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solidFill>
                  <a:schemeClr val="bg2"/>
                </a:solidFill>
                <a:latin typeface="Consolas" panose="020B0609020204030204" pitchFamily="49" charset="0"/>
              </a:rPr>
              <a:t>Math.Max()</a:t>
            </a:r>
          </a:p>
        </p:txBody>
      </p:sp>
    </p:spTree>
    <p:extLst>
      <p:ext uri="{BB962C8B-B14F-4D97-AF65-F5344CB8AC3E}">
        <p14:creationId xmlns:p14="http://schemas.microsoft.com/office/powerpoint/2010/main" val="48989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.NET Core provides thousands of ready-to-use classes</a:t>
            </a:r>
          </a:p>
          <a:p>
            <a:pPr lvl="1"/>
            <a:r>
              <a:rPr lang="en-US" dirty="0"/>
              <a:t>Packaged into namespaces like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en-US" sz="2800" noProof="1"/>
              <a:t>,</a:t>
            </a:r>
            <a:r>
              <a:rPr lang="en-US" noProof="1"/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System.Text</a:t>
            </a:r>
            <a:r>
              <a:rPr lang="en-US" sz="2800" noProof="1"/>
              <a:t>, </a:t>
            </a:r>
            <a:br>
              <a:rPr lang="en-US" sz="2800" noProof="1"/>
            </a:b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System.Collections</a:t>
            </a:r>
            <a:r>
              <a:rPr lang="en-US" sz="2800" dirty="0"/>
              <a:t>,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System.Linq</a:t>
            </a:r>
            <a:r>
              <a:rPr lang="en-US" sz="2800" dirty="0"/>
              <a:t>,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System.Net</a:t>
            </a:r>
            <a:r>
              <a:rPr lang="en-US" sz="2800" noProof="1"/>
              <a:t>,</a:t>
            </a:r>
            <a:r>
              <a:rPr lang="en-US" noProof="1"/>
              <a:t> </a:t>
            </a:r>
            <a:r>
              <a:rPr lang="en-US" dirty="0"/>
              <a:t>etc.</a:t>
            </a:r>
          </a:p>
          <a:p>
            <a:r>
              <a:rPr lang="en-US" dirty="0"/>
              <a:t>Using static .NET class members: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Using non-static .NET classes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API Classes in .NET Core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2" y="3737826"/>
            <a:ext cx="647699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398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bg1"/>
                </a:solidFill>
              </a:rPr>
              <a:t>DateTime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today</a:t>
            </a:r>
            <a:r>
              <a:rPr lang="en-US" dirty="0"/>
              <a:t> </a:t>
            </a:r>
            <a:r>
              <a:rPr lang="en-US">
                <a:solidFill>
                  <a:schemeClr val="tx1"/>
                </a:solidFill>
              </a:rPr>
              <a:t>=</a:t>
            </a:r>
            <a:r>
              <a:rPr lang="en-US"/>
              <a:t> </a:t>
            </a:r>
            <a:r>
              <a:rPr lang="en-US" noProof="1">
                <a:solidFill>
                  <a:schemeClr val="bg1"/>
                </a:solidFill>
              </a:rPr>
              <a:t>DateTime.Now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double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cosine</a:t>
            </a:r>
            <a:r>
              <a:rPr lang="en-US" dirty="0"/>
              <a:t> </a:t>
            </a:r>
            <a:r>
              <a:rPr lang="en-US">
                <a:solidFill>
                  <a:schemeClr val="tx1"/>
                </a:solidFill>
              </a:rPr>
              <a:t>=</a:t>
            </a:r>
            <a:r>
              <a:rPr lang="en-US"/>
              <a:t> </a:t>
            </a:r>
            <a:r>
              <a:rPr lang="en-US" noProof="1">
                <a:solidFill>
                  <a:schemeClr val="bg1"/>
                </a:solidFill>
              </a:rPr>
              <a:t>Math.Cos</a:t>
            </a:r>
            <a:r>
              <a:rPr lang="en-US" noProof="1">
                <a:solidFill>
                  <a:schemeClr val="tx1"/>
                </a:solidFill>
              </a:rPr>
              <a:t>(</a:t>
            </a:r>
            <a:r>
              <a:rPr lang="en-US" noProof="1">
                <a:solidFill>
                  <a:schemeClr val="bg1"/>
                </a:solidFill>
              </a:rPr>
              <a:t>Math.PI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6612" y="5567372"/>
            <a:ext cx="647699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398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bg1"/>
                </a:solidFill>
              </a:rPr>
              <a:t>Random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rnd = new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Random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</a:rPr>
              <a:t>int randomNumber = </a:t>
            </a:r>
            <a:r>
              <a:rPr lang="en-US" noProof="1">
                <a:solidFill>
                  <a:schemeClr val="tx1"/>
                </a:solidFill>
              </a:rPr>
              <a:t>rnd.</a:t>
            </a:r>
            <a:r>
              <a:rPr lang="en-US" noProof="1">
                <a:solidFill>
                  <a:schemeClr val="bg1"/>
                </a:solidFill>
              </a:rPr>
              <a:t>Next</a:t>
            </a:r>
            <a:r>
              <a:rPr lang="en-US" noProof="1">
                <a:solidFill>
                  <a:schemeClr val="tx1"/>
                </a:solidFill>
              </a:rPr>
              <a:t>(1</a:t>
            </a:r>
            <a:r>
              <a:rPr lang="en-US" dirty="0">
                <a:solidFill>
                  <a:schemeClr val="tx1"/>
                </a:solidFill>
              </a:rPr>
              <a:t>, 99);</a:t>
            </a:r>
          </a:p>
        </p:txBody>
      </p:sp>
    </p:spTree>
    <p:extLst>
      <p:ext uri="{BB962C8B-B14F-4D97-AF65-F5344CB8AC3E}">
        <p14:creationId xmlns:p14="http://schemas.microsoft.com/office/powerpoint/2010/main" val="162279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You are given a list of words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Randomize their order and print each word at a separate line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Randomize Words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3427412" y="5026768"/>
            <a:ext cx="4736462" cy="1034508"/>
          </a:xfrm>
          <a:prstGeom prst="wedgeRoundRectCallout">
            <a:avLst>
              <a:gd name="adj1" fmla="val 48816"/>
              <a:gd name="adj2" fmla="val -163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Note: The output is a sample. It should always be different!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579812" y="2615812"/>
            <a:ext cx="92646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 b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3579812" y="3398678"/>
            <a:ext cx="926462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8" name="Curved Left Arrow 17"/>
          <p:cNvSpPr/>
          <p:nvPr/>
        </p:nvSpPr>
        <p:spPr>
          <a:xfrm>
            <a:off x="4603835" y="2850222"/>
            <a:ext cx="457200" cy="1213390"/>
          </a:xfrm>
          <a:prstGeom prst="curved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5702362" y="2615812"/>
            <a:ext cx="258048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PHP Java C#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6481356" y="3398678"/>
            <a:ext cx="1012798" cy="14019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Java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PHP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C#</a:t>
            </a:r>
          </a:p>
        </p:txBody>
      </p:sp>
      <p:sp>
        <p:nvSpPr>
          <p:cNvPr id="21" name="Curved Left Arrow 20"/>
          <p:cNvSpPr/>
          <p:nvPr/>
        </p:nvSpPr>
        <p:spPr>
          <a:xfrm>
            <a:off x="8380412" y="2850222"/>
            <a:ext cx="457200" cy="1371600"/>
          </a:xfrm>
          <a:prstGeom prst="curved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C95F36-4EE4-419F-BF0B-8378C05F7D70}"/>
              </a:ext>
            </a:extLst>
          </p:cNvPr>
          <p:cNvSpPr txBox="1"/>
          <p:nvPr/>
        </p:nvSpPr>
        <p:spPr>
          <a:xfrm>
            <a:off x="760412" y="6190147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https://judge.softuni.bg/Contests/1214/Objects-and-Classes-Lab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297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  <p:bldP spid="20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Randomize Words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38058" y="1600200"/>
            <a:ext cx="10591799" cy="42474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string[] words = Console.ReadLine().Split(' ');</a:t>
            </a:r>
          </a:p>
          <a:p>
            <a:r>
              <a:rPr lang="en-US" dirty="0">
                <a:solidFill>
                  <a:schemeClr val="bg1"/>
                </a:solidFill>
              </a:rPr>
              <a:t>Random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rnd = </a:t>
            </a:r>
            <a:r>
              <a:rPr lang="en-US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Random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</a:rPr>
              <a:t>for (int pos1 = 0; pos1 &lt; words.Length; pos1++)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 int pos2 = rnd.</a:t>
            </a:r>
            <a:r>
              <a:rPr lang="en-US" dirty="0">
                <a:solidFill>
                  <a:schemeClr val="bg1"/>
                </a:solidFill>
              </a:rPr>
              <a:t>Next</a:t>
            </a:r>
            <a:r>
              <a:rPr lang="en-US" dirty="0">
                <a:solidFill>
                  <a:schemeClr val="tx1"/>
                </a:solidFill>
              </a:rPr>
              <a:t>(words.Length);</a:t>
            </a:r>
          </a:p>
          <a:p>
            <a:r>
              <a:rPr lang="en-US" dirty="0"/>
              <a:t>   </a:t>
            </a:r>
            <a:r>
              <a:rPr lang="en-US" dirty="0">
                <a:solidFill>
                  <a:schemeClr val="accent2"/>
                </a:solidFill>
              </a:rPr>
              <a:t>// TODO: </a:t>
            </a:r>
            <a:r>
              <a:rPr lang="en-US" i="1" dirty="0">
                <a:solidFill>
                  <a:schemeClr val="accent2"/>
                </a:solidFill>
              </a:rPr>
              <a:t>Swap words[pos1] with words[pos2]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Console.WriteLine(string.Join(Environment.NewLine, words));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58D4A1-9388-4D51-BA7B-7228519536D3}"/>
              </a:ext>
            </a:extLst>
          </p:cNvPr>
          <p:cNvSpPr txBox="1"/>
          <p:nvPr/>
        </p:nvSpPr>
        <p:spPr>
          <a:xfrm>
            <a:off x="760412" y="6190147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https://judge.softuni.bg/Contests/1214/Objects-and-Classes-Lab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8251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Calculate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b="1" dirty="0">
                <a:solidFill>
                  <a:schemeClr val="bg1"/>
                </a:solidFill>
              </a:rPr>
              <a:t>!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factorial) for very big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(e.g. 1000)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Big Factorial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5358" y="3190624"/>
            <a:ext cx="80453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50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47249" y="2955226"/>
            <a:ext cx="9281163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30414093201713378043612608166064768844377641568960512000000000000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595548" y="3321346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65358" y="2023494"/>
            <a:ext cx="80453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147249" y="2023494"/>
            <a:ext cx="97536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120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1595549" y="2126080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872302" y="2023494"/>
            <a:ext cx="80453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335339" y="2023494"/>
            <a:ext cx="174967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3628800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4802493" y="2148138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857568" y="2023494"/>
            <a:ext cx="80453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9320605" y="2023494"/>
            <a:ext cx="210780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479001600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8787759" y="2141853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50236" y="4891764"/>
            <a:ext cx="80453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88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147249" y="4396253"/>
            <a:ext cx="9281163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185482642257398439114796845645546284380220968949399346684421580986889562184028199319100141244804501828416633516851200000000000000000000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580426" y="4994350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499A80-6467-48C1-AEA5-6D2CF4F9FEDC}"/>
              </a:ext>
            </a:extLst>
          </p:cNvPr>
          <p:cNvSpPr txBox="1"/>
          <p:nvPr/>
        </p:nvSpPr>
        <p:spPr>
          <a:xfrm>
            <a:off x="760412" y="6190147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https://judge.softuni.bg/Contests/1214/Objects-and-Classes-Lab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4701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Big Factorial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12812" y="1770571"/>
            <a:ext cx="7239000" cy="37245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using </a:t>
            </a:r>
            <a:r>
              <a:rPr lang="en-US" dirty="0">
                <a:solidFill>
                  <a:schemeClr val="bg1"/>
                </a:solidFill>
              </a:rPr>
              <a:t>System.Numerics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...</a:t>
            </a:r>
          </a:p>
          <a:p>
            <a:r>
              <a:rPr lang="en-US" dirty="0">
                <a:solidFill>
                  <a:schemeClr val="tx1"/>
                </a:solidFill>
              </a:rPr>
              <a:t>int n = int.Parse(Console.ReadLine());</a:t>
            </a:r>
          </a:p>
          <a:p>
            <a:r>
              <a:rPr lang="en-US" dirty="0">
                <a:solidFill>
                  <a:schemeClr val="bg1"/>
                </a:solidFill>
              </a:rPr>
              <a:t>BigInteger</a:t>
            </a:r>
            <a:r>
              <a:rPr lang="en-US" dirty="0">
                <a:solidFill>
                  <a:schemeClr val="tx1"/>
                </a:solidFill>
              </a:rPr>
              <a:t> f = 1;</a:t>
            </a:r>
          </a:p>
          <a:p>
            <a:r>
              <a:rPr lang="en-US" dirty="0">
                <a:solidFill>
                  <a:schemeClr val="tx1"/>
                </a:solidFill>
              </a:rPr>
              <a:t>for (int i = 2; i &lt;= n; i++) </a:t>
            </a:r>
          </a:p>
          <a:p>
            <a:r>
              <a:rPr lang="en-US" dirty="0">
                <a:solidFill>
                  <a:schemeClr val="tx1"/>
                </a:solidFill>
              </a:rPr>
              <a:t>   f *= i;</a:t>
            </a:r>
          </a:p>
          <a:p>
            <a:r>
              <a:rPr lang="en-US" dirty="0">
                <a:solidFill>
                  <a:schemeClr val="tx1"/>
                </a:solidFill>
              </a:rPr>
              <a:t>Console.WriteLine(f);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6494530" y="1197570"/>
            <a:ext cx="3581400" cy="1478752"/>
          </a:xfrm>
          <a:prstGeom prst="wedgeRoundRectCallout">
            <a:avLst>
              <a:gd name="adj1" fmla="val -43683"/>
              <a:gd name="adj2" fmla="val 180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Use the .</a:t>
            </a:r>
            <a:r>
              <a:rPr lang="en-US" sz="2400" b="1" dirty="0">
                <a:solidFill>
                  <a:schemeClr val="bg1"/>
                </a:solidFill>
              </a:rPr>
              <a:t>NET API class </a:t>
            </a:r>
            <a:r>
              <a:rPr lang="en-US" sz="2400" b="1" noProof="1">
                <a:solidFill>
                  <a:schemeClr val="bg1"/>
                </a:solidFill>
              </a:rPr>
              <a:t>System.Numerics</a:t>
            </a:r>
            <a:br>
              <a:rPr lang="en-US" sz="2400" b="1" noProof="1">
                <a:solidFill>
                  <a:schemeClr val="bg1"/>
                </a:solidFill>
              </a:rPr>
            </a:br>
            <a:r>
              <a:rPr lang="en-US" sz="2400" b="1" noProof="1">
                <a:solidFill>
                  <a:schemeClr val="bg1"/>
                </a:solidFill>
              </a:rPr>
              <a:t>.BigInteger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635E81C2-445A-41A5-A0C1-FA260BF7CFD4}"/>
              </a:ext>
            </a:extLst>
          </p:cNvPr>
          <p:cNvSpPr txBox="1">
            <a:spLocks/>
          </p:cNvSpPr>
          <p:nvPr/>
        </p:nvSpPr>
        <p:spPr>
          <a:xfrm>
            <a:off x="8228012" y="3371380"/>
            <a:ext cx="3654270" cy="2777564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dirty="0"/>
              <a:t>N!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C2007D-6FF7-465C-AE1D-D0A2D430C465}"/>
              </a:ext>
            </a:extLst>
          </p:cNvPr>
          <p:cNvSpPr txBox="1"/>
          <p:nvPr/>
        </p:nvSpPr>
        <p:spPr>
          <a:xfrm>
            <a:off x="760412" y="6190147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https://judge.softuni.bg/Contests/1214/Objects-and-Classes-Lab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9015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Defining Classes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0021F3-8653-4247-A553-C58A146606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Creating Custom Classes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717221-B250-4F94-A360-F0F2398989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12" y="1385091"/>
            <a:ext cx="2590800" cy="259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017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dirty="0"/>
              <a:t>Specification of a given type of objects from</a:t>
            </a:r>
            <a:br>
              <a:rPr lang="en-GB" dirty="0"/>
            </a:br>
            <a:r>
              <a:rPr lang="en-GB" dirty="0"/>
              <a:t>the real-world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Classes</a:t>
            </a:r>
            <a:r>
              <a:rPr lang="en-US" dirty="0"/>
              <a:t> provide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structure for describing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and creating 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Simple Classes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231066" y="3987632"/>
            <a:ext cx="3062477" cy="26495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class</a:t>
            </a:r>
            <a:r>
              <a:rPr lang="en-US" sz="3200" dirty="0">
                <a:solidFill>
                  <a:schemeClr val="tx1"/>
                </a:solidFill>
              </a:rPr>
              <a:t> Dice </a:t>
            </a:r>
          </a:p>
          <a:p>
            <a:r>
              <a:rPr lang="en-US" sz="3200" dirty="0">
                <a:solidFill>
                  <a:schemeClr val="bg1"/>
                </a:solidFill>
              </a:rPr>
              <a:t>{</a:t>
            </a:r>
          </a:p>
          <a:p>
            <a:r>
              <a:rPr lang="en-US" sz="3200" dirty="0">
                <a:solidFill>
                  <a:schemeClr val="tx1"/>
                </a:solidFill>
              </a:rPr>
              <a:t>  …</a:t>
            </a:r>
          </a:p>
          <a:p>
            <a:r>
              <a:rPr lang="en-US" sz="32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399212" y="3066535"/>
            <a:ext cx="2156684" cy="688889"/>
          </a:xfrm>
          <a:prstGeom prst="wedgeRoundRectCallout">
            <a:avLst>
              <a:gd name="adj1" fmla="val -37121"/>
              <a:gd name="adj2" fmla="val 704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Class </a:t>
            </a:r>
            <a:r>
              <a:rPr lang="en-US" sz="3200" b="1" dirty="0">
                <a:solidFill>
                  <a:schemeClr val="bg1"/>
                </a:solidFill>
              </a:rPr>
              <a:t>name</a:t>
            </a:r>
            <a:endParaRPr lang="en-US" sz="3200" b="1" noProof="1">
              <a:solidFill>
                <a:schemeClr val="bg1"/>
              </a:solidFill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5205644" y="5344312"/>
            <a:ext cx="2087900" cy="802508"/>
          </a:xfrm>
          <a:prstGeom prst="wedgeRoundRectCallout">
            <a:avLst>
              <a:gd name="adj1" fmla="val -26564"/>
              <a:gd name="adj2" fmla="val -334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Class </a:t>
            </a:r>
            <a:r>
              <a:rPr lang="en-US" sz="3200" b="1" dirty="0">
                <a:solidFill>
                  <a:schemeClr val="bg1"/>
                </a:solidFill>
              </a:rPr>
              <a:t>body</a:t>
            </a:r>
            <a:endParaRPr lang="en-US" sz="3200" b="1" noProof="1">
              <a:solidFill>
                <a:schemeClr val="bg1"/>
              </a:solidFill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1921541" y="3643187"/>
            <a:ext cx="2008443" cy="688889"/>
          </a:xfrm>
          <a:prstGeom prst="wedgeRoundRectCallout">
            <a:avLst>
              <a:gd name="adj1" fmla="val 59925"/>
              <a:gd name="adj2" fmla="val 349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Keyword</a:t>
            </a:r>
            <a:endParaRPr lang="en-US" sz="3200" b="1" noProof="1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47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27213" y="1121144"/>
            <a:ext cx="10164900" cy="5276048"/>
          </a:xfrm>
        </p:spPr>
        <p:txBody>
          <a:bodyPr/>
          <a:lstStyle/>
          <a:p>
            <a:r>
              <a:rPr lang="en-US" noProof="1"/>
              <a:t>Use </a:t>
            </a:r>
            <a:r>
              <a:rPr lang="en-US" b="1" noProof="1">
                <a:solidFill>
                  <a:schemeClr val="bg1"/>
                </a:solidFill>
              </a:rPr>
              <a:t>PascalCase</a:t>
            </a:r>
            <a:r>
              <a:rPr lang="en-US" noProof="1"/>
              <a:t> naming</a:t>
            </a:r>
          </a:p>
          <a:p>
            <a:r>
              <a:rPr lang="en-GB" dirty="0"/>
              <a:t>Use descriptive nouns</a:t>
            </a:r>
          </a:p>
          <a:p>
            <a:r>
              <a:rPr lang="en-GB" dirty="0"/>
              <a:t>Avoid abbreviations (except widely known, e.g. URL,</a:t>
            </a:r>
            <a:br>
              <a:rPr lang="en-GB" dirty="0"/>
            </a:br>
            <a:r>
              <a:rPr lang="en-GB" dirty="0"/>
              <a:t>HTTP, etc.)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382536" y="3701849"/>
            <a:ext cx="5283578" cy="13251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class Dice { …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noProof="1">
                <a:solidFill>
                  <a:schemeClr val="tx1"/>
                </a:solidFill>
              </a:rPr>
              <a:t>BankAccount</a:t>
            </a:r>
            <a:r>
              <a:rPr lang="en-US" dirty="0">
                <a:solidFill>
                  <a:schemeClr val="tx1"/>
                </a:solidFill>
              </a:rPr>
              <a:t> { …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noProof="1">
                <a:solidFill>
                  <a:schemeClr val="tx1"/>
                </a:solidFill>
              </a:rPr>
              <a:t>IntegerCalculator</a:t>
            </a:r>
            <a:r>
              <a:rPr lang="en-US" dirty="0">
                <a:solidFill>
                  <a:schemeClr val="tx1"/>
                </a:solidFill>
              </a:rPr>
              <a:t> { … }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2382536" y="5181600"/>
            <a:ext cx="5283578" cy="13251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class TPMF { …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noProof="1">
                <a:solidFill>
                  <a:schemeClr val="tx1"/>
                </a:solidFill>
              </a:rPr>
              <a:t>bankaccount</a:t>
            </a:r>
            <a:r>
              <a:rPr lang="en-US" dirty="0">
                <a:solidFill>
                  <a:schemeClr val="tx1"/>
                </a:solidFill>
              </a:rPr>
              <a:t> { …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noProof="1">
                <a:solidFill>
                  <a:schemeClr val="tx1"/>
                </a:solidFill>
              </a:rPr>
              <a:t>intcalc</a:t>
            </a:r>
            <a:r>
              <a:rPr lang="en-US" dirty="0">
                <a:solidFill>
                  <a:schemeClr val="tx1"/>
                </a:solidFill>
              </a:rPr>
              <a:t> { … 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3A682C-DC54-42EC-AFCC-68B2FA310D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12" y="3885548"/>
            <a:ext cx="2564200" cy="10935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1954AF-7B81-4793-8AB5-B62C0970989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012" y="534914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05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GB" sz="3600" dirty="0"/>
              <a:t>Objects</a:t>
            </a:r>
          </a:p>
          <a:p>
            <a:r>
              <a:rPr lang="en-GB" sz="3600" dirty="0"/>
              <a:t>Classes</a:t>
            </a:r>
          </a:p>
          <a:p>
            <a:r>
              <a:rPr lang="en-GB" sz="3600" dirty="0"/>
              <a:t>Built in Classes</a:t>
            </a:r>
          </a:p>
          <a:p>
            <a:r>
              <a:rPr lang="en-US" sz="3600" dirty="0"/>
              <a:t>Defining Simple Classes</a:t>
            </a:r>
          </a:p>
          <a:p>
            <a:pPr lvl="1"/>
            <a:r>
              <a:rPr lang="en-US" sz="3400" dirty="0"/>
              <a:t>Properties</a:t>
            </a:r>
          </a:p>
          <a:p>
            <a:pPr lvl="1"/>
            <a:r>
              <a:rPr lang="en-US" sz="3400" dirty="0"/>
              <a:t>Methods</a:t>
            </a:r>
          </a:p>
          <a:p>
            <a:pPr lvl="1"/>
            <a:r>
              <a:rPr lang="en-US" sz="3400" dirty="0"/>
              <a:t>Constructors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C29A2-801E-45B5-8313-8492EDF996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 is made up of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en-GB" dirty="0"/>
              <a:t>Properties </a:t>
            </a:r>
            <a:r>
              <a:rPr lang="en-GB" b="1" dirty="0">
                <a:solidFill>
                  <a:schemeClr val="bg1"/>
                </a:solidFill>
              </a:rPr>
              <a:t>store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state</a:t>
            </a:r>
          </a:p>
          <a:p>
            <a:r>
              <a:rPr lang="en-GB" dirty="0"/>
              <a:t>Methods </a:t>
            </a:r>
            <a:r>
              <a:rPr lang="en-GB" b="1" dirty="0">
                <a:solidFill>
                  <a:schemeClr val="bg1"/>
                </a:solidFill>
              </a:rPr>
              <a:t>describe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behaviour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49275" y="3300739"/>
            <a:ext cx="6007137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Dice 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/>
              <a:t>  </a:t>
            </a:r>
            <a:r>
              <a:rPr lang="en-GB" dirty="0">
                <a:solidFill>
                  <a:schemeClr val="bg1"/>
                </a:solidFill>
              </a:rPr>
              <a:t>public int Sides { get; set; }</a:t>
            </a:r>
          </a:p>
          <a:p>
            <a:r>
              <a:rPr lang="en-GB" dirty="0">
                <a:solidFill>
                  <a:schemeClr val="bg1"/>
                </a:solidFill>
              </a:rPr>
              <a:t>  public string Type { get; set; }</a:t>
            </a:r>
          </a:p>
          <a:p>
            <a:r>
              <a:rPr lang="en-GB" dirty="0">
                <a:solidFill>
                  <a:schemeClr val="bg1"/>
                </a:solidFill>
              </a:rPr>
              <a:t>  public void Roll() {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8084CE-4B1F-49BB-BD2B-1E7966EA6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3577" y="1939542"/>
            <a:ext cx="3102572" cy="3862126"/>
          </a:xfrm>
          <a:prstGeom prst="rect">
            <a:avLst/>
          </a:prstGeom>
        </p:spPr>
      </p:pic>
      <p:sp>
        <p:nvSpPr>
          <p:cNvPr id="9" name="AutoShape 6">
            <a:extLst>
              <a:ext uri="{FF2B5EF4-FFF2-40B4-BE49-F238E27FC236}">
                <a16:creationId xmlns:a16="http://schemas.microsoft.com/office/drawing/2014/main" id="{7F4946F8-1E02-4C77-922C-20D31A314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6463" y="3300739"/>
            <a:ext cx="1801922" cy="606641"/>
          </a:xfrm>
          <a:prstGeom prst="wedgeRoundRectCallout">
            <a:avLst>
              <a:gd name="adj1" fmla="val -18487"/>
              <a:gd name="adj2" fmla="val 32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Properties</a:t>
            </a:r>
            <a:endParaRPr lang="en-US" sz="2800" b="1" noProof="1">
              <a:solidFill>
                <a:srgbClr val="FFFFFF"/>
              </a:solidFill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EEDEEB2D-2E7C-425C-8B61-6856EA988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4490" y="5895716"/>
            <a:ext cx="1801922" cy="606641"/>
          </a:xfrm>
          <a:prstGeom prst="wedgeRoundRectCallout">
            <a:avLst>
              <a:gd name="adj1" fmla="val -18487"/>
              <a:gd name="adj2" fmla="val 32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274657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 class can have </a:t>
            </a:r>
            <a:r>
              <a:rPr lang="en-US" b="1" dirty="0">
                <a:solidFill>
                  <a:schemeClr val="bg1"/>
                </a:solidFill>
              </a:rPr>
              <a:t>many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instances</a:t>
            </a:r>
            <a:r>
              <a:rPr lang="en-US" b="1" dirty="0"/>
              <a:t> </a:t>
            </a:r>
            <a:r>
              <a:rPr lang="en-US" dirty="0"/>
              <a:t>(objects)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Object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70101" y="1981200"/>
            <a:ext cx="5324311" cy="42474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Program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public static void Main() </a:t>
            </a:r>
          </a:p>
          <a:p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Dice</a:t>
            </a:r>
            <a:r>
              <a:rPr lang="en-US" dirty="0">
                <a:solidFill>
                  <a:schemeClr val="tx1"/>
                </a:solidFill>
              </a:rPr>
              <a:t> diceD6 = </a:t>
            </a:r>
            <a:r>
              <a:rPr lang="en-US" dirty="0">
                <a:solidFill>
                  <a:schemeClr val="bg1"/>
                </a:solidFill>
              </a:rPr>
              <a:t>new Dice()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Dice</a:t>
            </a:r>
            <a:r>
              <a:rPr lang="en-US" dirty="0">
                <a:solidFill>
                  <a:schemeClr val="tx1"/>
                </a:solidFill>
              </a:rPr>
              <a:t> diceD8 = </a:t>
            </a:r>
            <a:r>
              <a:rPr lang="en-US" dirty="0">
                <a:solidFill>
                  <a:schemeClr val="bg1"/>
                </a:solidFill>
              </a:rPr>
              <a:t>new Dice()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390007" y="5176465"/>
            <a:ext cx="2284055" cy="970818"/>
          </a:xfrm>
          <a:prstGeom prst="wedgeRoundRectCallout">
            <a:avLst>
              <a:gd name="adj1" fmla="val -59461"/>
              <a:gd name="adj2" fmla="val -405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Use the </a:t>
            </a:r>
            <a:r>
              <a:rPr lang="en-US" sz="2800" b="1" dirty="0">
                <a:solidFill>
                  <a:schemeClr val="bg1"/>
                </a:solidFill>
              </a:rPr>
              <a:t>new</a:t>
            </a:r>
            <a:r>
              <a:rPr lang="en-US" sz="2800" b="1" dirty="0">
                <a:solidFill>
                  <a:srgbClr val="FFFFFF"/>
                </a:solidFill>
              </a:rPr>
              <a:t> keyword</a:t>
            </a:r>
            <a:endParaRPr lang="en-US" sz="2800" b="1" noProof="1">
              <a:solidFill>
                <a:srgbClr val="FFFFFF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ECCF80-D750-4E93-82FC-F35ECC4BA2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791" y="2047509"/>
            <a:ext cx="4114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14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dirty="0"/>
              <a:t>Describe the characteristics of a given class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51140" y="2097255"/>
            <a:ext cx="6791072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Student 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GB" dirty="0">
                <a:solidFill>
                  <a:schemeClr val="tx1"/>
                </a:solidFill>
              </a:rPr>
              <a:t>public string FirstName { </a:t>
            </a:r>
            <a:r>
              <a:rPr lang="en-GB" dirty="0">
                <a:solidFill>
                  <a:schemeClr val="bg1"/>
                </a:solidFill>
              </a:rPr>
              <a:t>get</a:t>
            </a:r>
            <a:r>
              <a:rPr lang="en-GB" dirty="0">
                <a:solidFill>
                  <a:schemeClr val="tx1"/>
                </a:solidFill>
              </a:rPr>
              <a:t>; </a:t>
            </a:r>
            <a:r>
              <a:rPr lang="en-GB" dirty="0">
                <a:solidFill>
                  <a:schemeClr val="bg1"/>
                </a:solidFill>
              </a:rPr>
              <a:t>set</a:t>
            </a:r>
            <a:r>
              <a:rPr lang="en-GB" dirty="0">
                <a:solidFill>
                  <a:schemeClr val="tx1"/>
                </a:solidFill>
              </a:rPr>
              <a:t>; }</a:t>
            </a:r>
          </a:p>
          <a:p>
            <a:r>
              <a:rPr lang="en-GB" dirty="0">
                <a:solidFill>
                  <a:schemeClr val="tx1"/>
                </a:solidFill>
              </a:rPr>
              <a:t>  public string LastName { </a:t>
            </a:r>
            <a:r>
              <a:rPr lang="en-GB" dirty="0">
                <a:solidFill>
                  <a:schemeClr val="bg1"/>
                </a:solidFill>
              </a:rPr>
              <a:t>get</a:t>
            </a:r>
            <a:r>
              <a:rPr lang="en-GB" dirty="0">
                <a:solidFill>
                  <a:schemeClr val="tx1"/>
                </a:solidFill>
              </a:rPr>
              <a:t>; </a:t>
            </a:r>
            <a:r>
              <a:rPr lang="en-GB" dirty="0">
                <a:solidFill>
                  <a:schemeClr val="bg1"/>
                </a:solidFill>
              </a:rPr>
              <a:t>set</a:t>
            </a:r>
            <a:r>
              <a:rPr lang="en-GB" dirty="0">
                <a:solidFill>
                  <a:schemeClr val="tx1"/>
                </a:solidFill>
              </a:rPr>
              <a:t>; }</a:t>
            </a:r>
          </a:p>
          <a:p>
            <a:r>
              <a:rPr lang="en-GB" dirty="0">
                <a:solidFill>
                  <a:schemeClr val="tx1"/>
                </a:solidFill>
              </a:rPr>
              <a:t>  public int Age { </a:t>
            </a:r>
            <a:r>
              <a:rPr lang="en-GB" dirty="0">
                <a:solidFill>
                  <a:schemeClr val="bg1"/>
                </a:solidFill>
              </a:rPr>
              <a:t>get</a:t>
            </a:r>
            <a:r>
              <a:rPr lang="en-GB" dirty="0">
                <a:solidFill>
                  <a:schemeClr val="tx1"/>
                </a:solidFill>
              </a:rPr>
              <a:t>; </a:t>
            </a:r>
            <a:r>
              <a:rPr lang="en-GB" dirty="0">
                <a:solidFill>
                  <a:schemeClr val="bg1"/>
                </a:solidFill>
              </a:rPr>
              <a:t>set</a:t>
            </a:r>
            <a:r>
              <a:rPr lang="en-GB" dirty="0">
                <a:solidFill>
                  <a:schemeClr val="tx1"/>
                </a:solidFill>
              </a:rPr>
              <a:t>;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694612" y="2590800"/>
            <a:ext cx="2895600" cy="990600"/>
          </a:xfrm>
          <a:prstGeom prst="wedgeRoundRectCallout">
            <a:avLst>
              <a:gd name="adj1" fmla="val -39202"/>
              <a:gd name="adj2" fmla="val -37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</a:rPr>
              <a:t>The </a:t>
            </a:r>
            <a:r>
              <a:rPr lang="en-GB" sz="2400" b="1" noProof="1">
                <a:solidFill>
                  <a:schemeClr val="bg1"/>
                </a:solidFill>
              </a:rPr>
              <a:t>getter</a:t>
            </a:r>
            <a:r>
              <a:rPr lang="en-GB" sz="2400" b="1" noProof="1">
                <a:solidFill>
                  <a:srgbClr val="FFFFFF"/>
                </a:solidFill>
              </a:rPr>
              <a:t> provides access to the field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694612" y="3886200"/>
            <a:ext cx="2895600" cy="901972"/>
          </a:xfrm>
          <a:prstGeom prst="wedgeRoundRectCallout">
            <a:avLst>
              <a:gd name="adj1" fmla="val -23164"/>
              <a:gd name="adj2" fmla="val -321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</a:rPr>
              <a:t>The </a:t>
            </a:r>
            <a:r>
              <a:rPr lang="en-GB" sz="2400" b="1" noProof="1">
                <a:solidFill>
                  <a:schemeClr val="bg1"/>
                </a:solidFill>
              </a:rPr>
              <a:t>setter</a:t>
            </a:r>
            <a:r>
              <a:rPr lang="en-GB" sz="2400" b="1" noProof="1">
                <a:solidFill>
                  <a:srgbClr val="FFFFFF"/>
                </a:solidFill>
              </a:rPr>
              <a:t> provides field change</a:t>
            </a:r>
            <a:endParaRPr lang="en-US" sz="2400" b="1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81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Store </a:t>
            </a:r>
            <a:r>
              <a:rPr lang="en-US" b="1" dirty="0">
                <a:solidFill>
                  <a:schemeClr val="bg1"/>
                </a:solidFill>
              </a:rPr>
              <a:t>executable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code</a:t>
            </a:r>
            <a:r>
              <a:rPr lang="en-US" b="1" dirty="0"/>
              <a:t> </a:t>
            </a:r>
            <a:r>
              <a:rPr lang="en-US" dirty="0"/>
              <a:t>(algorithm)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3" y="1836596"/>
            <a:ext cx="6019800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class Dice</a:t>
            </a:r>
          </a:p>
          <a:p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public int Sides { get; set; }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bg1"/>
                </a:solidFill>
              </a:rPr>
              <a:t>public int Roll()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Random rnd = new Random();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>
                <a:solidFill>
                  <a:schemeClr val="bg1"/>
                </a:solidFill>
              </a:rPr>
              <a:t>return</a:t>
            </a:r>
            <a:r>
              <a:rPr lang="en-US" sz="2400" dirty="0">
                <a:solidFill>
                  <a:schemeClr val="tx1"/>
                </a:solidFill>
              </a:rPr>
              <a:t> rnd.Next(1, Sides + 1);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8084CE-4B1F-49BB-BD2B-1E7966EA6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9909" y="2057400"/>
            <a:ext cx="3102572" cy="386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63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dirty="0"/>
              <a:t>Special methods, executed during object creation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2057400"/>
            <a:ext cx="6400800" cy="42474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Dice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  public int Sides { get; set; }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public Dice()</a:t>
            </a:r>
          </a:p>
          <a:p>
            <a:r>
              <a:rPr lang="en-US" dirty="0">
                <a:solidFill>
                  <a:schemeClr val="bg1"/>
                </a:solidFill>
              </a:rPr>
              <a:t>    {</a:t>
            </a:r>
          </a:p>
          <a:p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dirty="0" err="1">
                <a:solidFill>
                  <a:schemeClr val="tx1"/>
                </a:solidFill>
              </a:rPr>
              <a:t>this.Sides</a:t>
            </a:r>
            <a:r>
              <a:rPr lang="en-US" dirty="0">
                <a:solidFill>
                  <a:schemeClr val="tx1"/>
                </a:solidFill>
              </a:rPr>
              <a:t> = 6;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3812090" y="5186774"/>
            <a:ext cx="3138677" cy="1051947"/>
          </a:xfrm>
          <a:prstGeom prst="wedgeRoundRectCallout">
            <a:avLst>
              <a:gd name="adj1" fmla="val -16779"/>
              <a:gd name="adj2" fmla="val -47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Overloading</a:t>
            </a:r>
            <a:r>
              <a:rPr lang="en-US" sz="2400" b="1" noProof="1">
                <a:solidFill>
                  <a:srgbClr val="FFFFFF"/>
                </a:solidFill>
              </a:rPr>
              <a:t> default constructor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AAE38A-D48F-484F-AF5A-1FA79BCFB73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99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375" y="2345990"/>
            <a:ext cx="3629025" cy="3629025"/>
          </a:xfrm>
          <a:prstGeom prst="rect">
            <a:avLst/>
          </a:prstGeom>
        </p:spPr>
      </p:pic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3824564" y="3672453"/>
            <a:ext cx="3138677" cy="1051947"/>
          </a:xfrm>
          <a:prstGeom prst="wedgeRoundRectCallout">
            <a:avLst>
              <a:gd name="adj1" fmla="val -16779"/>
              <a:gd name="adj2" fmla="val -47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Constructor</a:t>
            </a:r>
            <a:r>
              <a:rPr lang="en-US" sz="2400" b="1" noProof="1">
                <a:solidFill>
                  <a:srgbClr val="FFFFFF"/>
                </a:solidFill>
              </a:rPr>
              <a:t> </a:t>
            </a:r>
            <a:r>
              <a:rPr lang="en-US" sz="2400" b="1" noProof="1">
                <a:solidFill>
                  <a:schemeClr val="bg1"/>
                </a:solidFill>
              </a:rPr>
              <a:t>name</a:t>
            </a:r>
            <a:r>
              <a:rPr lang="en-US" sz="2400" b="1" noProof="1">
                <a:solidFill>
                  <a:srgbClr val="FFFFFF"/>
                </a:solidFill>
              </a:rPr>
              <a:t> is the same as the name of the class</a:t>
            </a:r>
          </a:p>
        </p:txBody>
      </p:sp>
    </p:spTree>
    <p:extLst>
      <p:ext uri="{BB962C8B-B14F-4D97-AF65-F5344CB8AC3E}">
        <p14:creationId xmlns:p14="http://schemas.microsoft.com/office/powerpoint/2010/main" val="311666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dirty="0"/>
              <a:t>You can have multiple constructors in the same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03212" y="1891505"/>
            <a:ext cx="5715000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Dice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</a:rPr>
              <a:t>  public Dice() { }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public Dice(int sides)</a:t>
            </a:r>
          </a:p>
          <a:p>
            <a:r>
              <a:rPr lang="en-US" dirty="0">
                <a:solidFill>
                  <a:schemeClr val="bg1"/>
                </a:solidFill>
              </a:rPr>
              <a:t>  {</a:t>
            </a:r>
          </a:p>
          <a:p>
            <a:r>
              <a:rPr lang="en-US" dirty="0">
                <a:solidFill>
                  <a:schemeClr val="bg1"/>
                </a:solidFill>
              </a:rPr>
              <a:t>    this.Sides = sides;</a:t>
            </a:r>
          </a:p>
          <a:p>
            <a:r>
              <a:rPr lang="en-US" dirty="0">
                <a:solidFill>
                  <a:schemeClr val="bg1"/>
                </a:solidFill>
              </a:rPr>
              <a:t>  }</a:t>
            </a:r>
          </a:p>
          <a:p>
            <a:r>
              <a:rPr lang="en-GB" dirty="0"/>
              <a:t>  </a:t>
            </a:r>
            <a:r>
              <a:rPr lang="en-GB" dirty="0">
                <a:solidFill>
                  <a:schemeClr val="tx1"/>
                </a:solidFill>
              </a:rPr>
              <a:t>p int Sides { get; set; }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1FE7C7F-AF81-44BD-AAE4-F55601312BDD}"/>
              </a:ext>
            </a:extLst>
          </p:cNvPr>
          <p:cNvSpPr txBox="1">
            <a:spLocks/>
          </p:cNvSpPr>
          <p:nvPr/>
        </p:nvSpPr>
        <p:spPr>
          <a:xfrm>
            <a:off x="6254550" y="1891505"/>
            <a:ext cx="5308850" cy="42474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StartUp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public static void Main()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{</a:t>
            </a:r>
          </a:p>
          <a:p>
            <a:r>
              <a:rPr lang="it-IT" dirty="0"/>
              <a:t>    </a:t>
            </a:r>
            <a:r>
              <a:rPr lang="it-IT" dirty="0">
                <a:solidFill>
                  <a:schemeClr val="bg1"/>
                </a:solidFill>
              </a:rPr>
              <a:t>Dice</a:t>
            </a:r>
            <a:r>
              <a:rPr lang="it-IT" dirty="0"/>
              <a:t> </a:t>
            </a:r>
            <a:r>
              <a:rPr lang="it-IT" dirty="0">
                <a:solidFill>
                  <a:schemeClr val="tx1"/>
                </a:solidFill>
              </a:rPr>
              <a:t>dice1</a:t>
            </a:r>
            <a:r>
              <a:rPr lang="it-IT" dirty="0"/>
              <a:t> </a:t>
            </a:r>
            <a:r>
              <a:rPr lang="it-IT" dirty="0">
                <a:solidFill>
                  <a:schemeClr val="tx1"/>
                </a:solidFill>
              </a:rPr>
              <a:t>=</a:t>
            </a:r>
            <a:r>
              <a:rPr lang="it-IT" dirty="0"/>
              <a:t> </a:t>
            </a:r>
            <a:r>
              <a:rPr lang="it-IT" dirty="0">
                <a:solidFill>
                  <a:schemeClr val="bg1"/>
                </a:solidFill>
              </a:rPr>
              <a:t>new Dice()</a:t>
            </a:r>
            <a:r>
              <a:rPr lang="it-IT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it-IT" dirty="0">
                <a:solidFill>
                  <a:schemeClr val="bg1"/>
                </a:solidFill>
              </a:rPr>
              <a:t>Dice</a:t>
            </a:r>
            <a:r>
              <a:rPr lang="it-IT" dirty="0"/>
              <a:t> </a:t>
            </a:r>
            <a:r>
              <a:rPr lang="it-IT" dirty="0">
                <a:solidFill>
                  <a:schemeClr val="tx1"/>
                </a:solidFill>
              </a:rPr>
              <a:t>dice2</a:t>
            </a:r>
            <a:r>
              <a:rPr lang="it-IT" dirty="0"/>
              <a:t> </a:t>
            </a:r>
            <a:r>
              <a:rPr lang="it-IT" dirty="0">
                <a:solidFill>
                  <a:schemeClr val="tx1"/>
                </a:solidFill>
              </a:rPr>
              <a:t>=</a:t>
            </a:r>
            <a:r>
              <a:rPr lang="it-IT" dirty="0"/>
              <a:t> </a:t>
            </a:r>
            <a:r>
              <a:rPr lang="it-IT" dirty="0">
                <a:solidFill>
                  <a:schemeClr val="bg1"/>
                </a:solidFill>
              </a:rPr>
              <a:t>new Dice(7)</a:t>
            </a:r>
            <a:r>
              <a:rPr lang="it-IT" dirty="0">
                <a:solidFill>
                  <a:schemeClr val="tx1"/>
                </a:solidFill>
              </a:rPr>
              <a:t>;</a:t>
            </a:r>
          </a:p>
          <a:p>
            <a:r>
              <a:rPr lang="it-IT" dirty="0"/>
              <a:t>  </a:t>
            </a:r>
            <a:r>
              <a:rPr lang="it-IT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782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Classes can define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(state) and </a:t>
            </a:r>
            <a:r>
              <a:rPr lang="en-US" b="1" dirty="0">
                <a:solidFill>
                  <a:schemeClr val="bg1"/>
                </a:solidFill>
              </a:rPr>
              <a:t>operations</a:t>
            </a:r>
            <a:r>
              <a:rPr lang="en-US" dirty="0"/>
              <a:t> (actions)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Operations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5103" y="2033305"/>
            <a:ext cx="6015109" cy="42772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class Rectangle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bg-BG" dirty="0"/>
              <a:t> </a:t>
            </a:r>
            <a:r>
              <a:rPr lang="en-US" dirty="0"/>
              <a:t>public int Top { get; set;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bg-BG" dirty="0"/>
              <a:t> </a:t>
            </a:r>
            <a:r>
              <a:rPr lang="en-US" dirty="0"/>
              <a:t>public int Left { get; set;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bg-BG" dirty="0"/>
              <a:t> </a:t>
            </a:r>
            <a:r>
              <a:rPr lang="en-US" dirty="0"/>
              <a:t>public int Width { get; set;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bg-BG" dirty="0"/>
              <a:t> </a:t>
            </a:r>
            <a:r>
              <a:rPr lang="en-US" dirty="0"/>
              <a:t>public int Height { get; set;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endParaRPr lang="bg-BG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int CalcArea()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{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return Width * Height;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012532" y="2346820"/>
            <a:ext cx="2895600" cy="1082180"/>
          </a:xfrm>
          <a:prstGeom prst="wedgeRoundRectCallout">
            <a:avLst>
              <a:gd name="adj1" fmla="val -71707"/>
              <a:gd name="adj2" fmla="val 539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Classes may hold data (</a:t>
            </a:r>
            <a:r>
              <a:rPr lang="en-US" sz="2400" b="1" dirty="0">
                <a:solidFill>
                  <a:schemeClr val="bg1"/>
                </a:solidFill>
              </a:rPr>
              <a:t>properties</a:t>
            </a:r>
            <a:r>
              <a:rPr lang="en-US" sz="2400" b="1" dirty="0">
                <a:solidFill>
                  <a:srgbClr val="FFFFFF"/>
                </a:solidFill>
              </a:rPr>
              <a:t>)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008812" y="4176554"/>
            <a:ext cx="2899320" cy="1538446"/>
          </a:xfrm>
          <a:prstGeom prst="wedgeRoundRectCallout">
            <a:avLst>
              <a:gd name="adj1" fmla="val -78562"/>
              <a:gd name="adj2" fmla="val 395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Classes may hold operations (</a:t>
            </a:r>
            <a:r>
              <a:rPr lang="en-US" sz="2400" b="1" dirty="0">
                <a:solidFill>
                  <a:schemeClr val="bg1"/>
                </a:solidFill>
              </a:rPr>
              <a:t>methods</a:t>
            </a:r>
            <a:r>
              <a:rPr lang="en-US" sz="2400" b="1" dirty="0">
                <a:solidFill>
                  <a:srgbClr val="FFFFFF"/>
                </a:solidFill>
              </a:rPr>
              <a:t>)</a:t>
            </a:r>
            <a:endParaRPr lang="en-US" sz="2400" b="1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6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Operations (2)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3400" y="6397195"/>
            <a:ext cx="428710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2" y="1416028"/>
            <a:ext cx="5257800" cy="27749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398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public int Bottom</a:t>
            </a:r>
          </a:p>
          <a:p>
            <a:r>
              <a:rPr lang="en-US" dirty="0"/>
              <a:t>{ 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get</a:t>
            </a:r>
          </a:p>
          <a:p>
            <a:r>
              <a:rPr lang="en-US" dirty="0"/>
              <a:t>  { </a:t>
            </a:r>
          </a:p>
          <a:p>
            <a:r>
              <a:rPr lang="en-US" dirty="0"/>
              <a:t>    return Top + Height; 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6170612" y="1416028"/>
            <a:ext cx="5257800" cy="27749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398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public int Right</a:t>
            </a:r>
          </a:p>
          <a:p>
            <a:r>
              <a:rPr lang="en-US" dirty="0"/>
              <a:t>{ 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get</a:t>
            </a:r>
          </a:p>
          <a:p>
            <a:r>
              <a:rPr lang="en-US" dirty="0"/>
              <a:t>  { </a:t>
            </a:r>
          </a:p>
          <a:p>
            <a:r>
              <a:rPr lang="en-US" dirty="0"/>
              <a:t>    return Left + Width; 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3782347" y="1873228"/>
            <a:ext cx="1969165" cy="1082180"/>
          </a:xfrm>
          <a:prstGeom prst="wedgeRoundRectCallout">
            <a:avLst>
              <a:gd name="adj1" fmla="val -66252"/>
              <a:gd name="adj2" fmla="val -526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>
                <a:solidFill>
                  <a:srgbClr val="FFFFFF"/>
                </a:solidFill>
              </a:rPr>
              <a:t>Calculated property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9180512" y="1905000"/>
            <a:ext cx="1969165" cy="1082180"/>
          </a:xfrm>
          <a:prstGeom prst="wedgeRoundRectCallout">
            <a:avLst>
              <a:gd name="adj1" fmla="val -66252"/>
              <a:gd name="adj2" fmla="val -526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>
                <a:solidFill>
                  <a:srgbClr val="FFFFFF"/>
                </a:solidFill>
              </a:rPr>
              <a:t>Calculated property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760412" y="4344772"/>
            <a:ext cx="10668000" cy="22228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398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public </a:t>
            </a:r>
            <a:r>
              <a:rPr lang="en-US" dirty="0">
                <a:solidFill>
                  <a:schemeClr val="bg1"/>
                </a:solidFill>
              </a:rPr>
              <a:t>bool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IsInside(Rectangle r)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return (</a:t>
            </a:r>
            <a:r>
              <a:rPr lang="en-US" dirty="0">
                <a:solidFill>
                  <a:schemeClr val="bg1"/>
                </a:solidFill>
              </a:rPr>
              <a:t>r.Left &lt;= Left</a:t>
            </a:r>
            <a:r>
              <a:rPr lang="en-US" dirty="0"/>
              <a:t>) &amp;&amp; (</a:t>
            </a:r>
            <a:r>
              <a:rPr lang="en-US" dirty="0">
                <a:solidFill>
                  <a:schemeClr val="bg1"/>
                </a:solidFill>
              </a:rPr>
              <a:t>r.Right </a:t>
            </a:r>
            <a:r>
              <a:rPr lang="en-US" dirty="0"/>
              <a:t>&gt;= </a:t>
            </a:r>
            <a:r>
              <a:rPr lang="en-US" dirty="0">
                <a:solidFill>
                  <a:schemeClr val="bg1"/>
                </a:solidFill>
              </a:rPr>
              <a:t>Right</a:t>
            </a:r>
            <a:r>
              <a:rPr lang="en-US" dirty="0"/>
              <a:t>) &amp;&amp;</a:t>
            </a:r>
          </a:p>
          <a:p>
            <a:r>
              <a:rPr lang="en-US" dirty="0"/>
              <a:t>      (</a:t>
            </a:r>
            <a:r>
              <a:rPr lang="en-US" dirty="0">
                <a:solidFill>
                  <a:schemeClr val="bg1"/>
                </a:solidFill>
              </a:rPr>
              <a:t>r.Top </a:t>
            </a:r>
            <a:r>
              <a:rPr lang="en-US" dirty="0"/>
              <a:t>&lt;= </a:t>
            </a:r>
            <a:r>
              <a:rPr lang="en-US" dirty="0">
                <a:solidFill>
                  <a:schemeClr val="bg1"/>
                </a:solidFill>
              </a:rPr>
              <a:t>Top</a:t>
            </a:r>
            <a:r>
              <a:rPr lang="en-US" dirty="0"/>
              <a:t>) &amp;&amp; (</a:t>
            </a:r>
            <a:r>
              <a:rPr lang="en-US" dirty="0">
                <a:solidFill>
                  <a:schemeClr val="bg1"/>
                </a:solidFill>
              </a:rPr>
              <a:t>r.Bottom </a:t>
            </a:r>
            <a:r>
              <a:rPr lang="en-US" dirty="0"/>
              <a:t>&gt;= </a:t>
            </a:r>
            <a:r>
              <a:rPr lang="en-US" dirty="0">
                <a:solidFill>
                  <a:schemeClr val="bg1"/>
                </a:solidFill>
              </a:rPr>
              <a:t>Bottom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8075613" y="3887572"/>
            <a:ext cx="1690800" cy="1066800"/>
          </a:xfrm>
          <a:prstGeom prst="wedgeRoundRectCallout">
            <a:avLst>
              <a:gd name="adj1" fmla="val -78916"/>
              <a:gd name="adj2" fmla="val 455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Boolean method</a:t>
            </a:r>
            <a:endParaRPr lang="en-US" sz="2400" b="1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397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Objects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H</a:t>
            </a:r>
            <a:r>
              <a:rPr lang="en-GB" sz="3400" dirty="0">
                <a:solidFill>
                  <a:schemeClr val="bg2"/>
                </a:solidFill>
              </a:rPr>
              <a:t>olds a set of </a:t>
            </a:r>
            <a:r>
              <a:rPr lang="en-GB" sz="3400" b="1" dirty="0">
                <a:solidFill>
                  <a:schemeClr val="bg1"/>
                </a:solidFill>
              </a:rPr>
              <a:t>named</a:t>
            </a:r>
            <a:r>
              <a:rPr lang="en-GB" sz="3400" dirty="0">
                <a:solidFill>
                  <a:schemeClr val="bg1"/>
                </a:solidFill>
              </a:rPr>
              <a:t> </a:t>
            </a:r>
            <a:r>
              <a:rPr lang="en-GB" sz="3400" b="1" dirty="0">
                <a:solidFill>
                  <a:schemeClr val="bg1"/>
                </a:solidFill>
              </a:rPr>
              <a:t>values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Instance</a:t>
            </a:r>
            <a:r>
              <a:rPr lang="en-GB" sz="3400" dirty="0">
                <a:solidFill>
                  <a:schemeClr val="bg2"/>
                </a:solidFill>
              </a:rPr>
              <a:t> of a class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Classes define templates for object </a:t>
            </a:r>
            <a:endParaRPr lang="bg-BG" sz="3600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Methods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Constructors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Properties</a:t>
            </a:r>
            <a:endParaRPr lang="bg-BG" sz="34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endParaRPr lang="en-GB" sz="34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endParaRPr lang="en-US" sz="36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endParaRPr 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 smtClean="0">
                <a:hlinkClick r:id="rId3"/>
              </a:rPr>
              <a:t>https://softuni.bg/courses/technology-fundamentals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340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 smtClean="0"/>
              <a:t>#fund</a:t>
            </a:r>
            <a:r>
              <a:rPr lang="en-GB" sz="11500" b="1" dirty="0" smtClean="0"/>
              <a:t>-</a:t>
            </a:r>
            <a:r>
              <a:rPr lang="en-US" sz="11500" b="1" dirty="0" err="1"/>
              <a:t>csharp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6" name="Netpeak" descr="Ð ÐµÐ·ÑÐ»ÑÐ°Ñ Ñ Ð¸Ð·Ð¾Ð±ÑÐ°Ð¶ÐµÐ½Ð¸Ðµ Ð·Ð° netpeak">
            <a:hlinkClick r:id="rId7"/>
            <a:extLst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  <a:extLst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  <a:extLst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  <a:extLst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3080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8905" y="5565809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00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846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Objects and Classes</a:t>
            </a:r>
            <a:endParaRPr lang="en-GB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4420AE-66D2-4447-A0C9-6415726F15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What is an Object? What is a Class?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254" y="1524000"/>
            <a:ext cx="2404316" cy="240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02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386457" y="941328"/>
            <a:ext cx="10033549" cy="52760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holds a set of named values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E.g. </a:t>
            </a:r>
            <a:r>
              <a:rPr lang="en-US" b="1" dirty="0">
                <a:solidFill>
                  <a:schemeClr val="bg1"/>
                </a:solidFill>
              </a:rPr>
              <a:t>birthday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object holds </a:t>
            </a:r>
            <a:r>
              <a:rPr lang="en-US" b="1" dirty="0">
                <a:solidFill>
                  <a:schemeClr val="bg1"/>
                </a:solidFill>
              </a:rPr>
              <a:t>day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month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year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Creating a </a:t>
            </a:r>
            <a:r>
              <a:rPr lang="en-US" b="1" dirty="0">
                <a:solidFill>
                  <a:schemeClr val="bg1"/>
                </a:solidFill>
              </a:rPr>
              <a:t>birthday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object: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945790" y="5890260"/>
            <a:ext cx="9863274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solidFill>
                  <a:schemeClr val="bg1"/>
                </a:solidFill>
                <a:latin typeface="Consolas" pitchFamily="49" charset="0"/>
              </a:rPr>
              <a:t>var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pt-BR" sz="2398" b="1" noProof="1">
                <a:latin typeface="Consolas" pitchFamily="49" charset="0"/>
              </a:rPr>
              <a:t>birthday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=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</a:rPr>
              <a:t>new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{ </a:t>
            </a:r>
            <a:r>
              <a:rPr lang="en-US" sz="2398" b="1" noProof="1">
                <a:latin typeface="Consolas" pitchFamily="49" charset="0"/>
              </a:rPr>
              <a:t>Day = </a:t>
            </a:r>
            <a:r>
              <a:rPr lang="pt-BR" sz="2398" b="1" noProof="1">
                <a:latin typeface="Consolas" pitchFamily="49" charset="0"/>
              </a:rPr>
              <a:t>22, Month</a:t>
            </a:r>
            <a:r>
              <a:rPr lang="en-US" sz="2398" b="1" noProof="1">
                <a:latin typeface="Consolas" pitchFamily="49" charset="0"/>
              </a:rPr>
              <a:t> </a:t>
            </a:r>
            <a:r>
              <a:rPr lang="pt-BR" sz="2398" b="1" noProof="1">
                <a:latin typeface="Consolas" pitchFamily="49" charset="0"/>
              </a:rPr>
              <a:t>=</a:t>
            </a:r>
            <a:r>
              <a:rPr lang="en-US" sz="2398" b="1" noProof="1">
                <a:latin typeface="Consolas" pitchFamily="49" charset="0"/>
              </a:rPr>
              <a:t> </a:t>
            </a:r>
            <a:r>
              <a:rPr lang="pt-BR" sz="2398" b="1" noProof="1">
                <a:latin typeface="Consolas" pitchFamily="49" charset="0"/>
              </a:rPr>
              <a:t>6, Year</a:t>
            </a:r>
            <a:r>
              <a:rPr lang="en-US" sz="2398" b="1" noProof="1">
                <a:latin typeface="Consolas" pitchFamily="49" charset="0"/>
              </a:rPr>
              <a:t> </a:t>
            </a:r>
            <a:r>
              <a:rPr lang="pt-BR" sz="2398" b="1" noProof="1">
                <a:latin typeface="Consolas" pitchFamily="49" charset="0"/>
              </a:rPr>
              <a:t>=</a:t>
            </a:r>
            <a:r>
              <a:rPr lang="en-US" sz="2398" b="1" noProof="1">
                <a:latin typeface="Consolas" pitchFamily="49" charset="0"/>
              </a:rPr>
              <a:t> </a:t>
            </a:r>
            <a:r>
              <a:rPr lang="pt-BR" sz="2398" b="1" noProof="1">
                <a:latin typeface="Consolas" pitchFamily="49" charset="0"/>
              </a:rPr>
              <a:t>1990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  <a:endParaRPr lang="en-US" sz="2398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</p:txBody>
      </p:sp>
      <p:graphicFrame>
        <p:nvGraphicFramePr>
          <p:cNvPr id="21" name="Group 134">
            <a:extLst>
              <a:ext uri="{FF2B5EF4-FFF2-40B4-BE49-F238E27FC236}">
                <a16:creationId xmlns:a16="http://schemas.microsoft.com/office/drawing/2014/main" id="{4907AD29-B8BB-4C0D-A5BC-5AAC61FDE7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4459231"/>
              </p:ext>
            </p:extLst>
          </p:nvPr>
        </p:nvGraphicFramePr>
        <p:xfrm>
          <a:off x="1945790" y="3009782"/>
          <a:ext cx="2140929" cy="2487168"/>
        </p:xfrm>
        <a:graphic>
          <a:graphicData uri="http://schemas.openxmlformats.org/drawingml/2006/table">
            <a:tbl>
              <a:tblPr/>
              <a:tblGrid>
                <a:gridCol w="2140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Birthday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 = 22</a:t>
                      </a:r>
                    </a:p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Month = 6</a:t>
                      </a:r>
                    </a:p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 = 1990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AutoShape 6">
            <a:extLst>
              <a:ext uri="{FF2B5EF4-FFF2-40B4-BE49-F238E27FC236}">
                <a16:creationId xmlns:a16="http://schemas.microsoft.com/office/drawing/2014/main" id="{90DDD43D-0161-469D-A6DC-F94C5D25C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3196" y="4762317"/>
            <a:ext cx="3627411" cy="1091871"/>
          </a:xfrm>
          <a:prstGeom prst="wedgeRoundRectCallout">
            <a:avLst>
              <a:gd name="adj1" fmla="val -60988"/>
              <a:gd name="adj2" fmla="val 430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The </a:t>
            </a:r>
            <a:r>
              <a:rPr lang="en-US" sz="2400" b="1" dirty="0">
                <a:solidFill>
                  <a:schemeClr val="bg1"/>
                </a:solidFill>
              </a:rPr>
              <a:t>new</a:t>
            </a:r>
            <a:r>
              <a:rPr lang="en-US" sz="2400" b="1" dirty="0">
                <a:solidFill>
                  <a:srgbClr val="FFFFFF"/>
                </a:solidFill>
              </a:rPr>
              <a:t> operator creates a new object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AB42CB-DFE5-4700-AB76-2B5B27697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6828" y="3217930"/>
            <a:ext cx="4885070" cy="13251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var day =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</a:rPr>
              <a:t>new DateTime</a:t>
            </a:r>
            <a:r>
              <a:rPr lang="pt-BR" sz="2398" b="1" noProof="1">
                <a:latin typeface="Consolas" pitchFamily="49" charset="0"/>
              </a:rPr>
              <a:t>(</a:t>
            </a:r>
            <a:br>
              <a:rPr lang="pt-BR" sz="2398" b="1" noProof="1">
                <a:latin typeface="Consolas" pitchFamily="49" charset="0"/>
              </a:rPr>
            </a:br>
            <a:r>
              <a:rPr lang="pt-BR" sz="2398" b="1" noProof="1">
                <a:latin typeface="Consolas" pitchFamily="49" charset="0"/>
              </a:rPr>
              <a:t>  2019, 2, 25); </a:t>
            </a:r>
            <a:br>
              <a:rPr lang="pt-BR" sz="2398" b="1" noProof="1">
                <a:latin typeface="Consolas" pitchFamily="49" charset="0"/>
              </a:rPr>
            </a:br>
            <a:r>
              <a:rPr lang="pt-BR" sz="2398" b="1" noProof="1">
                <a:latin typeface="Consolas" pitchFamily="49" charset="0"/>
              </a:rPr>
              <a:t>Console.WriteLine(day);</a:t>
            </a:r>
            <a:endParaRPr lang="en-US" sz="2398" b="1" noProof="1">
              <a:latin typeface="Consolas" pitchFamily="49" charset="0"/>
            </a:endParaRPr>
          </a:p>
        </p:txBody>
      </p:sp>
      <p:sp>
        <p:nvSpPr>
          <p:cNvPr id="19" name="AutoShape 6">
            <a:extLst>
              <a:ext uri="{FF2B5EF4-FFF2-40B4-BE49-F238E27FC236}">
                <a16:creationId xmlns:a16="http://schemas.microsoft.com/office/drawing/2014/main" id="{9ACE39C4-BED2-4D33-B700-6C2198B7F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6719" y="4316503"/>
            <a:ext cx="1669254" cy="961577"/>
          </a:xfrm>
          <a:prstGeom prst="wedgeRoundRectCallout">
            <a:avLst>
              <a:gd name="adj1" fmla="val -61767"/>
              <a:gd name="adj2" fmla="val -215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Object properties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8" name="AutoShape 6">
            <a:extLst>
              <a:ext uri="{FF2B5EF4-FFF2-40B4-BE49-F238E27FC236}">
                <a16:creationId xmlns:a16="http://schemas.microsoft.com/office/drawing/2014/main" id="{56380680-96BA-45A4-9AAC-B6724FDE7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6719" y="3085812"/>
            <a:ext cx="1367760" cy="923766"/>
          </a:xfrm>
          <a:prstGeom prst="wedgeRoundRectCallout">
            <a:avLst>
              <a:gd name="adj1" fmla="val -65076"/>
              <a:gd name="adj2" fmla="val -231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Object name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3" name="AutoShape 6">
            <a:extLst>
              <a:ext uri="{FF2B5EF4-FFF2-40B4-BE49-F238E27FC236}">
                <a16:creationId xmlns:a16="http://schemas.microsoft.com/office/drawing/2014/main" id="{AC236AF4-D609-4CCD-ABDA-BE44E1DE2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007" y="2182427"/>
            <a:ext cx="3112630" cy="999431"/>
          </a:xfrm>
          <a:prstGeom prst="wedgeRoundRectCallout">
            <a:avLst>
              <a:gd name="adj1" fmla="val -60988"/>
              <a:gd name="adj2" fmla="val 430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Create a </a:t>
            </a:r>
            <a:r>
              <a:rPr lang="en-US" sz="2400" b="1" dirty="0">
                <a:solidFill>
                  <a:schemeClr val="bg1"/>
                </a:solidFill>
              </a:rPr>
              <a:t>new</a:t>
            </a:r>
            <a:r>
              <a:rPr lang="en-US" sz="2400" b="1" dirty="0">
                <a:solidFill>
                  <a:srgbClr val="FFFFFF"/>
                </a:solidFill>
              </a:rPr>
              <a:t> object of type </a:t>
            </a:r>
            <a:r>
              <a:rPr lang="en-US" sz="2400" b="1" noProof="1">
                <a:solidFill>
                  <a:srgbClr val="FFFFFF"/>
                </a:solidFill>
              </a:rPr>
              <a:t>DateTime</a:t>
            </a:r>
          </a:p>
        </p:txBody>
      </p:sp>
    </p:spTree>
    <p:extLst>
      <p:ext uri="{BB962C8B-B14F-4D97-AF65-F5344CB8AC3E}">
        <p14:creationId xmlns:p14="http://schemas.microsoft.com/office/powerpoint/2010/main" val="347810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  <p:bldP spid="10" grpId="0" animBg="1"/>
      <p:bldP spid="19" grpId="0" animBg="1"/>
      <p:bldP spid="18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495406" y="983404"/>
            <a:ext cx="10237806" cy="527604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programming, </a:t>
            </a:r>
            <a:r>
              <a:rPr lang="en-US" b="1" dirty="0">
                <a:solidFill>
                  <a:schemeClr val="bg1"/>
                </a:solidFill>
              </a:rPr>
              <a:t>classes</a:t>
            </a:r>
            <a:r>
              <a:rPr lang="en-US" dirty="0"/>
              <a:t> provide the structure for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pPr lvl="1"/>
            <a:r>
              <a:rPr lang="en-US" dirty="0"/>
              <a:t>Act as </a:t>
            </a:r>
            <a:r>
              <a:rPr lang="en-US" b="1" dirty="0">
                <a:solidFill>
                  <a:schemeClr val="bg1"/>
                </a:solidFill>
              </a:rPr>
              <a:t>template</a:t>
            </a:r>
            <a:r>
              <a:rPr lang="bg-BG" dirty="0"/>
              <a:t> </a:t>
            </a:r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en-US" dirty="0"/>
              <a:t> of the same type</a:t>
            </a:r>
          </a:p>
          <a:p>
            <a:r>
              <a:rPr lang="en-US" dirty="0"/>
              <a:t>Classes define: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(properties), e.g.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Day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Month</a:t>
            </a:r>
            <a:r>
              <a:rPr lang="en-US" sz="3000" dirty="0"/>
              <a:t>,</a:t>
            </a:r>
            <a:r>
              <a:rPr lang="en-US" dirty="0"/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Year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Actions</a:t>
            </a:r>
            <a:r>
              <a:rPr lang="en-US" dirty="0"/>
              <a:t> (</a:t>
            </a:r>
            <a:r>
              <a:rPr lang="en-US" dirty="0" err="1" smtClean="0"/>
              <a:t>behavio</a:t>
            </a:r>
            <a:r>
              <a:rPr lang="en-US" dirty="0" err="1"/>
              <a:t>u</a:t>
            </a:r>
            <a:r>
              <a:rPr lang="en-US" dirty="0" err="1" smtClean="0"/>
              <a:t>r</a:t>
            </a:r>
            <a:r>
              <a:rPr lang="en-US" dirty="0"/>
              <a:t>), e.g.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AddDays(count)</a:t>
            </a:r>
            <a:r>
              <a:rPr lang="en-US" sz="3000" dirty="0"/>
              <a:t>,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Subtract(date)</a:t>
            </a:r>
            <a:endParaRPr lang="en-US" sz="3000" dirty="0">
              <a:solidFill>
                <a:schemeClr val="bg1"/>
              </a:solidFill>
            </a:endParaRPr>
          </a:p>
          <a:p>
            <a:r>
              <a:rPr lang="en-US" dirty="0"/>
              <a:t>One class may have many instances (objects)</a:t>
            </a:r>
          </a:p>
          <a:p>
            <a:pPr lvl="1"/>
            <a:r>
              <a:rPr lang="en-US" dirty="0"/>
              <a:t>Sample class: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DateTime</a:t>
            </a:r>
            <a:endParaRPr lang="en-US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/>
              <a:t>Sample objects: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peterBirthday</a:t>
            </a:r>
            <a:r>
              <a:rPr lang="en-US" sz="3000" dirty="0"/>
              <a:t>,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mariaBirthday</a:t>
            </a:r>
            <a:endParaRPr lang="en-US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Objects </a:t>
            </a:r>
            <a:r>
              <a:rPr lang="bg-BG" dirty="0" smtClean="0"/>
              <a:t>-</a:t>
            </a:r>
            <a:r>
              <a:rPr lang="en-GB" dirty="0" smtClean="0"/>
              <a:t> </a:t>
            </a:r>
            <a:r>
              <a:rPr lang="en-GB" dirty="0"/>
              <a:t>Instances of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Creating the object of a defined class is </a:t>
            </a:r>
            <a:br>
              <a:rPr lang="en-GB" dirty="0"/>
            </a:br>
            <a:r>
              <a:rPr lang="en-GB" dirty="0"/>
              <a:t>called </a:t>
            </a:r>
            <a:r>
              <a:rPr lang="en-GB" b="1" dirty="0">
                <a:solidFill>
                  <a:schemeClr val="bg1"/>
                </a:solidFill>
              </a:rPr>
              <a:t>instantiation</a:t>
            </a:r>
          </a:p>
          <a:p>
            <a:pPr>
              <a:lnSpc>
                <a:spcPct val="100000"/>
              </a:lnSpc>
            </a:pPr>
            <a:r>
              <a:rPr lang="en-GB" dirty="0"/>
              <a:t>The </a:t>
            </a:r>
            <a:r>
              <a:rPr lang="en-GB" b="1" dirty="0">
                <a:solidFill>
                  <a:schemeClr val="bg1"/>
                </a:solidFill>
              </a:rPr>
              <a:t>instance</a:t>
            </a:r>
            <a:r>
              <a:rPr lang="en-GB" dirty="0"/>
              <a:t> is the object itself, which is</a:t>
            </a:r>
            <a:r>
              <a:rPr lang="bg-BG" dirty="0"/>
              <a:t/>
            </a:r>
            <a:br>
              <a:rPr lang="bg-BG" dirty="0"/>
            </a:br>
            <a:r>
              <a:rPr lang="en-GB" dirty="0"/>
              <a:t>created</a:t>
            </a:r>
            <a:r>
              <a:rPr lang="bg-BG" dirty="0"/>
              <a:t> </a:t>
            </a:r>
            <a:r>
              <a:rPr lang="en-GB" dirty="0"/>
              <a:t>runtime</a:t>
            </a:r>
          </a:p>
          <a:p>
            <a:pPr>
              <a:lnSpc>
                <a:spcPct val="100000"/>
              </a:lnSpc>
            </a:pPr>
            <a:r>
              <a:rPr lang="en-GB" dirty="0"/>
              <a:t>All instances have common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behaviour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2CFCF8-2C3F-4981-B15E-D0F1590A4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3012" y="4343400"/>
            <a:ext cx="7717250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DateTime</a:t>
            </a:r>
            <a:r>
              <a:rPr lang="en-GB" sz="2398" b="1" noProof="1">
                <a:latin typeface="Consolas" pitchFamily="49" charset="0"/>
              </a:rPr>
              <a:t> date1 = </a:t>
            </a: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new DateTime</a:t>
            </a:r>
            <a:r>
              <a:rPr lang="en-GB" sz="2398" b="1" noProof="1">
                <a:latin typeface="Consolas" pitchFamily="49" charset="0"/>
              </a:rPr>
              <a:t>(2018, 5, 5);</a:t>
            </a:r>
            <a:endParaRPr lang="en-US" sz="2398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DateTime</a:t>
            </a:r>
            <a:r>
              <a:rPr lang="en-GB" sz="2398" b="1" noProof="1">
                <a:latin typeface="Consolas" pitchFamily="49" charset="0"/>
              </a:rPr>
              <a:t> date2 = </a:t>
            </a: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new DateTime</a:t>
            </a:r>
            <a:r>
              <a:rPr lang="en-GB" sz="2398" b="1" noProof="1">
                <a:latin typeface="Consolas" pitchFamily="49" charset="0"/>
              </a:rPr>
              <a:t>(2016, 3, 5);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DateTime</a:t>
            </a:r>
            <a:r>
              <a:rPr lang="en-GB" sz="2398" b="1" noProof="1">
                <a:latin typeface="Consolas" pitchFamily="49" charset="0"/>
              </a:rPr>
              <a:t> date3 = </a:t>
            </a: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new DateTime</a:t>
            </a:r>
            <a:r>
              <a:rPr lang="en-GB" sz="2398" b="1" noProof="1">
                <a:latin typeface="Consolas" pitchFamily="49" charset="0"/>
              </a:rPr>
              <a:t>(2013, 12, 31);</a:t>
            </a:r>
          </a:p>
        </p:txBody>
      </p:sp>
    </p:spTree>
    <p:extLst>
      <p:ext uri="{BB962C8B-B14F-4D97-AF65-F5344CB8AC3E}">
        <p14:creationId xmlns:p14="http://schemas.microsoft.com/office/powerpoint/2010/main" val="326359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Objects and Classes – Example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219200"/>
            <a:ext cx="10682400" cy="560419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DateTime</a:t>
            </a:r>
            <a:r>
              <a:rPr lang="en-US" sz="2000" b="1" noProof="1">
                <a:latin typeface="Consolas" pitchFamily="49" charset="0"/>
              </a:rPr>
              <a:t> peterBirthday =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new DateTime</a:t>
            </a:r>
            <a:r>
              <a:rPr lang="en-US" sz="2000" b="1" noProof="1">
                <a:latin typeface="Consolas" pitchFamily="49" charset="0"/>
              </a:rPr>
              <a:t>(1996, 11, 27);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DateTime</a:t>
            </a:r>
            <a:r>
              <a:rPr lang="en-US" sz="2000" b="1" noProof="1">
                <a:latin typeface="Consolas" pitchFamily="49" charset="0"/>
              </a:rPr>
              <a:t> mariaBirthday =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new DateTime</a:t>
            </a:r>
            <a:r>
              <a:rPr lang="en-US" sz="2000" b="1" noProof="1">
                <a:latin typeface="Consolas" pitchFamily="49" charset="0"/>
              </a:rPr>
              <a:t>(1995, 6, 14);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Console.WriteLine("Peter's birth date: {0:d-MMM-yyyy}",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                                          peterBirthday);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// 27-Nov-1996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Console.WriteLine("Maria's birth date: {0:d-MMM-yyyy}",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                                          mariaBirthday);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// 14-Jun-1995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var mariaAfter18Months = mariaBirthday.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AddMonths</a:t>
            </a:r>
            <a:r>
              <a:rPr lang="en-US" sz="2000" b="1" noProof="1">
                <a:latin typeface="Consolas" pitchFamily="49" charset="0"/>
              </a:rPr>
              <a:t>(18);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Console.WriteLine("Maria after 18 months: {0:d-MMM-yyyy}",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                                     mariaAfter18Months);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// 14-Dec-1996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TimeSpan</a:t>
            </a:r>
            <a:r>
              <a:rPr lang="en-US" sz="2000" b="1" noProof="1">
                <a:latin typeface="Consolas" pitchFamily="49" charset="0"/>
              </a:rPr>
              <a:t> ageDiff = peterBirthday.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Subtract</a:t>
            </a:r>
            <a:r>
              <a:rPr lang="en-US" sz="2000" b="1" noProof="1">
                <a:latin typeface="Consolas" pitchFamily="49" charset="0"/>
              </a:rPr>
              <a:t>(mariaBirthday);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Console.WriteLine("Maria older than Peter by: {0} days",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                                           ageDiff.Days);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// 532 days</a:t>
            </a:r>
            <a:endParaRPr lang="bg-BG" sz="20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1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vs.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74612" y="1195930"/>
            <a:ext cx="5867400" cy="4824103"/>
          </a:xfrm>
        </p:spPr>
        <p:txBody>
          <a:bodyPr/>
          <a:lstStyle/>
          <a:p>
            <a:r>
              <a:rPr lang="en-US" dirty="0"/>
              <a:t>Classes provide </a:t>
            </a:r>
            <a:r>
              <a:rPr lang="en-US" b="1" dirty="0">
                <a:solidFill>
                  <a:schemeClr val="bg1"/>
                </a:solidFill>
              </a:rPr>
              <a:t>structure</a:t>
            </a:r>
            <a:r>
              <a:rPr lang="en-US" dirty="0"/>
              <a:t> for creating</a:t>
            </a:r>
            <a:r>
              <a:rPr lang="en-GB" dirty="0"/>
              <a:t> </a:t>
            </a:r>
            <a:r>
              <a:rPr lang="en-US" dirty="0"/>
              <a:t>objects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An object is a single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instance of a class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D895F57-D02F-4EE3-AD4D-1DE16E8F590D}"/>
              </a:ext>
            </a:extLst>
          </p:cNvPr>
          <p:cNvGrpSpPr/>
          <p:nvPr/>
        </p:nvGrpSpPr>
        <p:grpSpPr>
          <a:xfrm>
            <a:off x="258288" y="2568496"/>
            <a:ext cx="2375848" cy="3256704"/>
            <a:chOff x="455612" y="2077297"/>
            <a:chExt cx="2375848" cy="3256704"/>
          </a:xfrm>
        </p:grpSpPr>
        <p:sp>
          <p:nvSpPr>
            <p:cNvPr id="37" name="Rectangle 3">
              <a:extLst>
                <a:ext uri="{FF2B5EF4-FFF2-40B4-BE49-F238E27FC236}">
                  <a16:creationId xmlns:a16="http://schemas.microsoft.com/office/drawing/2014/main" id="{BBD8BC52-6E73-4EA0-B5F3-1FB28FEA2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2077297"/>
              <a:ext cx="2375848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class DateTime</a:t>
              </a:r>
            </a:p>
          </p:txBody>
        </p:sp>
        <p:sp>
          <p:nvSpPr>
            <p:cNvPr id="38" name="Rectangle 4">
              <a:extLst>
                <a:ext uri="{FF2B5EF4-FFF2-40B4-BE49-F238E27FC236}">
                  <a16:creationId xmlns:a16="http://schemas.microsoft.com/office/drawing/2014/main" id="{59197B43-9E20-4052-9527-37CCE7276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3078773"/>
              <a:ext cx="2375848" cy="132035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Day: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Month: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Year: int</a:t>
              </a:r>
            </a:p>
          </p:txBody>
        </p:sp>
        <p:sp>
          <p:nvSpPr>
            <p:cNvPr id="39" name="Rectangle 4">
              <a:extLst>
                <a:ext uri="{FF2B5EF4-FFF2-40B4-BE49-F238E27FC236}">
                  <a16:creationId xmlns:a16="http://schemas.microsoft.com/office/drawing/2014/main" id="{D8395426-79BA-4994-845E-6F70F9789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4399129"/>
              <a:ext cx="2375848" cy="9348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AddDays(…)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Subtract(…)</a:t>
              </a:r>
            </a:p>
          </p:txBody>
        </p:sp>
      </p:grpSp>
      <p:sp>
        <p:nvSpPr>
          <p:cNvPr id="40" name="AutoShape 6">
            <a:extLst>
              <a:ext uri="{FF2B5EF4-FFF2-40B4-BE49-F238E27FC236}">
                <a16:creationId xmlns:a16="http://schemas.microsoft.com/office/drawing/2014/main" id="{5A54C04E-1A44-4870-BF44-9E6A97520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9566" y="4910111"/>
            <a:ext cx="2248166" cy="912281"/>
          </a:xfrm>
          <a:prstGeom prst="wedgeRoundRectCallout">
            <a:avLst>
              <a:gd name="adj1" fmla="val -48600"/>
              <a:gd name="adj2" fmla="val -62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 </a:t>
            </a:r>
            <a:r>
              <a:rPr lang="en-US" sz="2400" b="1" dirty="0">
                <a:solidFill>
                  <a:schemeClr val="bg1"/>
                </a:solidFill>
              </a:rPr>
              <a:t>actions</a:t>
            </a:r>
            <a:r>
              <a:rPr lang="en-US" sz="2400" b="1" dirty="0">
                <a:solidFill>
                  <a:srgbClr val="FFFFFF"/>
                </a:solidFill>
              </a:rPr>
              <a:t> (methods)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41" name="AutoShape 6">
            <a:extLst>
              <a:ext uri="{FF2B5EF4-FFF2-40B4-BE49-F238E27FC236}">
                <a16:creationId xmlns:a16="http://schemas.microsoft.com/office/drawing/2014/main" id="{2715C0C5-9996-4DFD-BD31-B54354521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812" y="2667000"/>
            <a:ext cx="2248166" cy="578882"/>
          </a:xfrm>
          <a:prstGeom prst="wedgeRoundRectCallout">
            <a:avLst>
              <a:gd name="adj1" fmla="val -46129"/>
              <a:gd name="adj2" fmla="val 268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 </a:t>
            </a:r>
            <a:r>
              <a:rPr lang="en-US" sz="2400" b="1" dirty="0">
                <a:solidFill>
                  <a:schemeClr val="bg1"/>
                </a:solidFill>
              </a:rPr>
              <a:t>name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42" name="AutoShape 6">
            <a:extLst>
              <a:ext uri="{FF2B5EF4-FFF2-40B4-BE49-F238E27FC236}">
                <a16:creationId xmlns:a16="http://schemas.microsoft.com/office/drawing/2014/main" id="{E22B0B52-7382-4C6B-8CB9-46D5692FD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812" y="3762712"/>
            <a:ext cx="2248166" cy="934873"/>
          </a:xfrm>
          <a:prstGeom prst="wedgeRoundRectCallout">
            <a:avLst>
              <a:gd name="adj1" fmla="val -41246"/>
              <a:gd name="adj2" fmla="val -145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 </a:t>
            </a:r>
            <a:r>
              <a:rPr lang="en-US" sz="2400" b="1" dirty="0">
                <a:solidFill>
                  <a:schemeClr val="bg1"/>
                </a:solidFill>
              </a:rPr>
              <a:t>data</a:t>
            </a:r>
            <a:r>
              <a:rPr lang="en-US" sz="2400" b="1" dirty="0">
                <a:solidFill>
                  <a:srgbClr val="FFFFFF"/>
                </a:solidFill>
              </a:rPr>
              <a:t> (properties)</a:t>
            </a:r>
            <a:endParaRPr lang="bg-BG" sz="2400" b="1" dirty="0">
              <a:solidFill>
                <a:srgbClr val="FFFFFF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90C29E0-9F4A-49B3-8426-92DE60BCAE72}"/>
              </a:ext>
            </a:extLst>
          </p:cNvPr>
          <p:cNvGrpSpPr/>
          <p:nvPr/>
        </p:nvGrpSpPr>
        <p:grpSpPr>
          <a:xfrm>
            <a:off x="7127223" y="2667000"/>
            <a:ext cx="2971800" cy="2373076"/>
            <a:chOff x="9294812" y="1741724"/>
            <a:chExt cx="2133600" cy="2373076"/>
          </a:xfrm>
        </p:grpSpPr>
        <p:sp>
          <p:nvSpPr>
            <p:cNvPr id="49" name="Rectangle 3">
              <a:extLst>
                <a:ext uri="{FF2B5EF4-FFF2-40B4-BE49-F238E27FC236}">
                  <a16:creationId xmlns:a16="http://schemas.microsoft.com/office/drawing/2014/main" id="{E48F9505-A2DF-4CC4-9341-A17A14D07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1741724"/>
              <a:ext cx="2133600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object</a:t>
              </a:r>
              <a:r>
                <a:rPr lang="en-US" sz="2800" noProof="1">
                  <a:latin typeface="Consolas" panose="020B0609020204030204" pitchFamily="49" charset="0"/>
                </a:rPr>
                <a:t/>
              </a:r>
              <a:br>
                <a:rPr lang="en-US" sz="2800" noProof="1">
                  <a:latin typeface="Consolas" panose="020B0609020204030204" pitchFamily="49" charset="0"/>
                </a:rPr>
              </a:br>
              <a:r>
                <a:rPr lang="en-US" sz="2800" b="1" noProof="1">
                  <a:latin typeface="Consolas" panose="020B0609020204030204" pitchFamily="49" charset="0"/>
                </a:rPr>
                <a:t>peterBirthday</a:t>
              </a:r>
            </a:p>
          </p:txBody>
        </p:sp>
        <p:sp>
          <p:nvSpPr>
            <p:cNvPr id="50" name="Rectangle 4">
              <a:extLst>
                <a:ext uri="{FF2B5EF4-FFF2-40B4-BE49-F238E27FC236}">
                  <a16:creationId xmlns:a16="http://schemas.microsoft.com/office/drawing/2014/main" id="{A0979492-051C-4873-9AFB-D71CF15B4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2743200"/>
              <a:ext cx="2133600" cy="1371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Day = 27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Month = 11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Year = 1996</a:t>
              </a:r>
            </a:p>
          </p:txBody>
        </p:sp>
      </p:grpSp>
      <p:sp>
        <p:nvSpPr>
          <p:cNvPr id="51" name="AutoShape 6">
            <a:extLst>
              <a:ext uri="{FF2B5EF4-FFF2-40B4-BE49-F238E27FC236}">
                <a16:creationId xmlns:a16="http://schemas.microsoft.com/office/drawing/2014/main" id="{A1BF36D3-4E75-4694-85F5-57C66BCD7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6747" y="2661152"/>
            <a:ext cx="1524001" cy="995628"/>
          </a:xfrm>
          <a:prstGeom prst="wedgeRoundRectCallout">
            <a:avLst>
              <a:gd name="adj1" fmla="val -44503"/>
              <a:gd name="adj2" fmla="val -246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Object </a:t>
            </a:r>
            <a:r>
              <a:rPr lang="en-US" sz="2400" b="1" dirty="0">
                <a:solidFill>
                  <a:schemeClr val="bg1"/>
                </a:solidFill>
              </a:rPr>
              <a:t>name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52" name="AutoShape 6">
            <a:extLst>
              <a:ext uri="{FF2B5EF4-FFF2-40B4-BE49-F238E27FC236}">
                <a16:creationId xmlns:a16="http://schemas.microsoft.com/office/drawing/2014/main" id="{2E58BB50-BA66-4FF7-8A4D-A0BD48C94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6746" y="3894699"/>
            <a:ext cx="1524001" cy="995628"/>
          </a:xfrm>
          <a:prstGeom prst="wedgeRoundRectCallout">
            <a:avLst>
              <a:gd name="adj1" fmla="val -36797"/>
              <a:gd name="adj2" fmla="val -128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Object </a:t>
            </a:r>
            <a:r>
              <a:rPr lang="en-US" sz="2400" b="1" dirty="0">
                <a:solidFill>
                  <a:schemeClr val="bg1"/>
                </a:solidFill>
              </a:rPr>
              <a:t>data</a:t>
            </a:r>
            <a:endParaRPr lang="bg-BG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00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51" grpId="0" animBg="1"/>
      <p:bldP spid="52" grpId="0" animBg="1"/>
    </p:bld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2878</TotalTime>
  <Words>1685</Words>
  <Application>Microsoft Office PowerPoint</Application>
  <PresentationFormat>Custom</PresentationFormat>
  <Paragraphs>395</Paragraphs>
  <Slides>33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Objects and Classes</vt:lpstr>
      <vt:lpstr>Table of Contents</vt:lpstr>
      <vt:lpstr>Have a Question?</vt:lpstr>
      <vt:lpstr>PowerPoint Presentation</vt:lpstr>
      <vt:lpstr>Objects</vt:lpstr>
      <vt:lpstr>Classes</vt:lpstr>
      <vt:lpstr>Objects - Instances of Classes</vt:lpstr>
      <vt:lpstr>Objects and Classes – Example</vt:lpstr>
      <vt:lpstr>Classes vs. Objects</vt:lpstr>
      <vt:lpstr>Problem: Day of Week</vt:lpstr>
      <vt:lpstr>PowerPoint Presentation</vt:lpstr>
      <vt:lpstr>Built-in API Classes in .NET Core</vt:lpstr>
      <vt:lpstr>Problem: Randomize Words</vt:lpstr>
      <vt:lpstr>Solution: Randomize Words</vt:lpstr>
      <vt:lpstr>Problem: Big Factorial</vt:lpstr>
      <vt:lpstr>Solution: Big Factorial</vt:lpstr>
      <vt:lpstr>PowerPoint Presentation</vt:lpstr>
      <vt:lpstr>Defining Simple Classes</vt:lpstr>
      <vt:lpstr>Naming Classes</vt:lpstr>
      <vt:lpstr>Class Members</vt:lpstr>
      <vt:lpstr>Creating an Object</vt:lpstr>
      <vt:lpstr>Properties</vt:lpstr>
      <vt:lpstr>Methods</vt:lpstr>
      <vt:lpstr>Constructors</vt:lpstr>
      <vt:lpstr>Constructors (2)</vt:lpstr>
      <vt:lpstr>Class Operations</vt:lpstr>
      <vt:lpstr>Class Operations (2)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Foundation - http://softuni.bg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C# Objects and Classes</dc:title>
  <dc:subject>Technology Fundamentals – Practical Training Course @ SoftUni</dc:subject>
  <dc:creator>Software University Foundation</dc:creator>
  <cp:keywords>Technology Fundamentals, C#, Technology, Fundamentals, Software University, SoftUni, programming, coding, software development, education, training, course</cp:keywords>
  <dc:description>Technology Fundamentals Course @ SoftUni – https://softuni.bg/courses/technology-fundamentals</dc:description>
  <cp:lastModifiedBy>Peter Arnaudov</cp:lastModifiedBy>
  <cp:revision>417</cp:revision>
  <dcterms:created xsi:type="dcterms:W3CDTF">2014-01-02T17:00:34Z</dcterms:created>
  <dcterms:modified xsi:type="dcterms:W3CDTF">2019-06-06T13:11:40Z</dcterms:modified>
  <cp:category>programming, education, software engineering,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