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8"/>
  </p:notesMasterIdLst>
  <p:handoutMasterIdLst>
    <p:handoutMasterId r:id="rId49"/>
  </p:handoutMasterIdLst>
  <p:sldIdLst>
    <p:sldId id="503" r:id="rId2"/>
    <p:sldId id="276" r:id="rId3"/>
    <p:sldId id="492" r:id="rId4"/>
    <p:sldId id="387" r:id="rId5"/>
    <p:sldId id="388" r:id="rId6"/>
    <p:sldId id="565" r:id="rId7"/>
    <p:sldId id="305" r:id="rId8"/>
    <p:sldId id="343" r:id="rId9"/>
    <p:sldId id="369" r:id="rId10"/>
    <p:sldId id="588" r:id="rId11"/>
    <p:sldId id="371" r:id="rId12"/>
    <p:sldId id="589" r:id="rId13"/>
    <p:sldId id="373" r:id="rId14"/>
    <p:sldId id="374" r:id="rId15"/>
    <p:sldId id="575" r:id="rId16"/>
    <p:sldId id="576" r:id="rId17"/>
    <p:sldId id="577" r:id="rId18"/>
    <p:sldId id="578" r:id="rId19"/>
    <p:sldId id="579" r:id="rId20"/>
    <p:sldId id="580" r:id="rId21"/>
    <p:sldId id="581" r:id="rId22"/>
    <p:sldId id="555" r:id="rId23"/>
    <p:sldId id="582" r:id="rId24"/>
    <p:sldId id="583" r:id="rId25"/>
    <p:sldId id="584" r:id="rId26"/>
    <p:sldId id="586" r:id="rId27"/>
    <p:sldId id="557" r:id="rId28"/>
    <p:sldId id="568" r:id="rId29"/>
    <p:sldId id="558" r:id="rId30"/>
    <p:sldId id="561" r:id="rId31"/>
    <p:sldId id="562" r:id="rId32"/>
    <p:sldId id="541" r:id="rId33"/>
    <p:sldId id="560" r:id="rId34"/>
    <p:sldId id="559" r:id="rId35"/>
    <p:sldId id="545" r:id="rId36"/>
    <p:sldId id="546" r:id="rId37"/>
    <p:sldId id="403" r:id="rId38"/>
    <p:sldId id="404" r:id="rId39"/>
    <p:sldId id="567" r:id="rId40"/>
    <p:sldId id="406" r:id="rId41"/>
    <p:sldId id="349" r:id="rId42"/>
    <p:sldId id="401" r:id="rId43"/>
    <p:sldId id="306" r:id="rId44"/>
    <p:sldId id="616" r:id="rId45"/>
    <p:sldId id="493" r:id="rId46"/>
    <p:sldId id="405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7EB89BA-7344-4E60-A7BE-B4787195B66F}">
          <p14:sldIdLst>
            <p14:sldId id="503"/>
            <p14:sldId id="276"/>
            <p14:sldId id="492"/>
          </p14:sldIdLst>
        </p14:section>
        <p14:section name="CSS Box Model" id="{B4E20439-9B1F-40BB-82D2-ABB4E3619D11}">
          <p14:sldIdLst>
            <p14:sldId id="387"/>
            <p14:sldId id="388"/>
            <p14:sldId id="565"/>
          </p14:sldIdLst>
        </p14:section>
        <p14:section name="Block and Inline Elements" id="{51526FE3-B702-4212-B455-F5FCCD54C5E9}">
          <p14:sldIdLst>
            <p14:sldId id="305"/>
            <p14:sldId id="343"/>
            <p14:sldId id="369"/>
            <p14:sldId id="588"/>
            <p14:sldId id="371"/>
            <p14:sldId id="589"/>
            <p14:sldId id="373"/>
            <p14:sldId id="374"/>
          </p14:sldIdLst>
        </p14:section>
        <p14:section name="Width and Height" id="{969C3449-A315-494B-883D-31C742420C89}">
          <p14:sldIdLst>
            <p14:sldId id="575"/>
            <p14:sldId id="576"/>
            <p14:sldId id="577"/>
            <p14:sldId id="578"/>
            <p14:sldId id="579"/>
            <p14:sldId id="580"/>
            <p14:sldId id="581"/>
            <p14:sldId id="555"/>
            <p14:sldId id="582"/>
            <p14:sldId id="583"/>
            <p14:sldId id="584"/>
            <p14:sldId id="586"/>
            <p14:sldId id="557"/>
          </p14:sldIdLst>
        </p14:section>
        <p14:section name="Margin, Padding, Border" id="{526EF8C7-605B-47E9-9293-1AA8C08BB288}">
          <p14:sldIdLst>
            <p14:sldId id="568"/>
            <p14:sldId id="558"/>
            <p14:sldId id="561"/>
            <p14:sldId id="562"/>
            <p14:sldId id="541"/>
            <p14:sldId id="560"/>
            <p14:sldId id="559"/>
          </p14:sldIdLst>
        </p14:section>
        <p14:section name="Box Sizing" id="{0E456426-2208-4404-9F78-1A72AF46AC11}">
          <p14:sldIdLst>
            <p14:sldId id="545"/>
            <p14:sldId id="546"/>
            <p14:sldId id="403"/>
            <p14:sldId id="404"/>
            <p14:sldId id="567"/>
            <p14:sldId id="406"/>
          </p14:sldIdLst>
        </p14:section>
        <p14:section name="Conclusion" id="{299CC4F7-1E3B-419B-BDEA-8EA9761B9ED3}">
          <p14:sldIdLst>
            <p14:sldId id="349"/>
            <p14:sldId id="401"/>
            <p14:sldId id="306"/>
            <p14:sldId id="616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62" autoAdjust="0"/>
    <p:restoredTop sz="95214" autoAdjust="0"/>
  </p:normalViewPr>
  <p:slideViewPr>
    <p:cSldViewPr showGuides="1">
      <p:cViewPr varScale="1">
        <p:scale>
          <a:sx n="109" d="100"/>
          <a:sy n="109" d="100"/>
        </p:scale>
        <p:origin x="780" y="1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428A1604-1413-4C39-82CA-07B7149A70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412417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0FB90F0-1CEC-4326-AC1A-9AC4E3A550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93001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2B0EF9A-46A3-4161-8467-7C50308A69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35406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178F6F3-EBD5-4D96-862D-A0A9AB7B6A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56706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B4229C-B4A4-4C08-B9A2-BD0F56F36D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18752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4F82D82-072B-4065-A84F-8FF899D42A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93138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F6F090E-2B3F-4290-8052-B26D6961158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3424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ADA778C-93E4-4EFE-868B-5516AC903C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12727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2F0721-7BB0-4E75-AB95-29F00E79741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40995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0B90E2F-5049-42C6-839F-174A53436F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24997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>
            <a:extLst>
              <a:ext uri="{FF2B5EF4-FFF2-40B4-BE49-F238E27FC236}">
                <a16:creationId xmlns:a16="http://schemas.microsoft.com/office/drawing/2014/main" id="{CE04608A-B251-4E00-8BE0-8F8541D99CD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753030" y="6506998"/>
            <a:ext cx="367415" cy="296997"/>
          </a:xfrm>
        </p:spPr>
        <p:txBody>
          <a:bodyPr anchor="b"/>
          <a:lstStyle>
            <a:lvl1pPr>
              <a:defRPr sz="1000"/>
            </a:lvl1pPr>
          </a:lstStyle>
          <a:p>
            <a:pPr lvl="0"/>
            <a:fld id="{B432714A-24EA-4D86-9306-41BDCB226C3A}" type="slidenum">
              <a:t>‹#›</a:t>
            </a:fld>
            <a:endParaRPr lang="en-US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7FC7B7DF-CEC7-44B9-855D-F8995DBEC94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90405" y="1196126"/>
            <a:ext cx="11818098" cy="552876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Top">
            <a:extLst>
              <a:ext uri="{FF2B5EF4-FFF2-40B4-BE49-F238E27FC236}">
                <a16:creationId xmlns:a16="http://schemas.microsoft.com/office/drawing/2014/main" id="{923E55A0-7F0D-4EF6-80CF-60C4DB3AAF17}"/>
              </a:ext>
            </a:extLst>
          </p:cNvPr>
          <p:cNvSpPr/>
          <p:nvPr/>
        </p:nvSpPr>
        <p:spPr>
          <a:xfrm>
            <a:off x="0" y="0"/>
            <a:ext cx="12196797" cy="1095378"/>
          </a:xfrm>
          <a:prstGeom prst="rect">
            <a:avLst/>
          </a:prstGeom>
          <a:solidFill>
            <a:srgbClr val="44546A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3851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398" b="0" i="0" u="none" strike="noStrike" kern="1200" cap="none" spc="0" baseline="0">
              <a:solidFill>
                <a:srgbClr val="F7C86D"/>
              </a:solidFill>
              <a:uFillTx/>
              <a:latin typeface="Calibri"/>
              <a:ea typeface="맑은 고딕" pitchFamily="34"/>
            </a:endParaRPr>
          </a:p>
        </p:txBody>
      </p:sp>
      <p:pic>
        <p:nvPicPr>
          <p:cNvPr id="5" name="Logo Software University" descr="Software University logo">
            <a:extLst>
              <a:ext uri="{FF2B5EF4-FFF2-40B4-BE49-F238E27FC236}">
                <a16:creationId xmlns:a16="http://schemas.microsoft.com/office/drawing/2014/main" id="{911D96A2-4819-4BB6-801E-4DC177FDC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7955" y="253938"/>
            <a:ext cx="1915704" cy="55923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64EAD7CA-7828-4CC4-898D-552A414251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05" y="100748"/>
            <a:ext cx="9715591" cy="882652"/>
          </a:xfrm>
        </p:spPr>
        <p:txBody>
          <a:bodyPr/>
          <a:lstStyle>
            <a:lvl1pPr>
              <a:defRPr>
                <a:solidFill>
                  <a:srgbClr val="E7E6E6"/>
                </a:solidFill>
              </a:defRPr>
            </a:lvl1pPr>
          </a:lstStyle>
          <a:p>
            <a:pPr lvl="0"/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00217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0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64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59.png"/><Relationship Id="rId17" Type="http://schemas.openxmlformats.org/officeDocument/2006/relationships/image" Target="../media/image62.png"/><Relationship Id="rId2" Type="http://schemas.openxmlformats.org/officeDocument/2006/relationships/notesSlide" Target="../notesSlides/notesSlide9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6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61.png"/><Relationship Id="rId23" Type="http://schemas.openxmlformats.org/officeDocument/2006/relationships/image" Target="../media/image65.png"/><Relationship Id="rId10" Type="http://schemas.openxmlformats.org/officeDocument/2006/relationships/image" Target="../media/image58.jpg"/><Relationship Id="rId19" Type="http://schemas.openxmlformats.org/officeDocument/2006/relationships/image" Target="../media/image63.png"/><Relationship Id="rId4" Type="http://schemas.openxmlformats.org/officeDocument/2006/relationships/image" Target="../media/image55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68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67.png"/><Relationship Id="rId4" Type="http://schemas.openxmlformats.org/officeDocument/2006/relationships/hyperlink" Target="https://virtualracingschool.com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9.png"/><Relationship Id="rId4" Type="http://schemas.openxmlformats.org/officeDocument/2006/relationships/hyperlink" Target="https://softuni.bg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Margin, Border, Paddings, Actual Content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Box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74B256-33DF-4892-BFD4-0645E6E17A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44" y="2484000"/>
            <a:ext cx="3889830" cy="223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97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73904" y="1295400"/>
            <a:ext cx="11818096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 Elements – Example</a:t>
            </a:r>
            <a:endParaRPr lang="en-US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426000" y="1295400"/>
            <a:ext cx="7155000" cy="169543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This is my div tag.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This is my paragraph tag.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426000" y="3204000"/>
            <a:ext cx="7155000" cy="132610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background-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lightgreen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80" y="4784812"/>
            <a:ext cx="4620723" cy="18182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D7D3A451-9D6F-4127-9791-7B38F8D01D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90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Inline element: </a:t>
            </a:r>
            <a:r>
              <a:rPr lang="en-US" b="1" dirty="0">
                <a:solidFill>
                  <a:schemeClr val="bg1"/>
                </a:solidFill>
              </a:rPr>
              <a:t>don't start </a:t>
            </a:r>
            <a:r>
              <a:rPr lang="en-US" dirty="0"/>
              <a:t>on a new line. They appear on the same line as the content and tags beside them</a:t>
            </a:r>
          </a:p>
          <a:p>
            <a:pPr>
              <a:buClr>
                <a:schemeClr val="tx1"/>
              </a:buClr>
            </a:pPr>
            <a:r>
              <a:rPr lang="en-US" dirty="0"/>
              <a:t>Some examples of inline-block elements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label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span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strong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em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img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textarea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input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button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</a:p>
          <a:p>
            <a:pPr>
              <a:buClr>
                <a:schemeClr val="tx1"/>
              </a:buClr>
            </a:pPr>
            <a:r>
              <a:rPr lang="en-US" dirty="0"/>
              <a:t>You can add margins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padding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just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on 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sides of any inline element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7F4FEC5-A751-4463-9FEF-4456E2B582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418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Inline Elements –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190401" y="1254106"/>
            <a:ext cx="8920599" cy="243410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This is my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&lt;strong&gt;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strong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&lt;/strong&gt;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tag.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This is my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&lt;span&gt;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span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&lt;/span&gt;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tag.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90401" y="3716262"/>
            <a:ext cx="5500599" cy="280343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5px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background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lightgreen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strong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background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white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000" y="3999794"/>
            <a:ext cx="4131251" cy="22363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30794A4B-5C75-4A40-8AA6-A9C2451C7B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5787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</a:t>
            </a:r>
            <a:r>
              <a:rPr lang="bg-BG" dirty="0"/>
              <a:t>-</a:t>
            </a:r>
            <a:r>
              <a:rPr lang="en-US" dirty="0"/>
              <a:t>Block 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Inline-block elements are similar to inline elements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They can have padding and margins added on </a:t>
            </a:r>
            <a:r>
              <a:rPr lang="en-US" b="1" dirty="0">
                <a:solidFill>
                  <a:schemeClr val="bg1"/>
                </a:solidFill>
              </a:rPr>
              <a:t>all four sides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You have to declare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display: inline-block</a:t>
            </a:r>
            <a:r>
              <a:rPr lang="en-US" dirty="0"/>
              <a:t> in your CSS code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One common use for using inline-block is for creating navigation links horizontally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364F991-4B55-4F09-991E-43A0A01513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851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Inline-Block Elements –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561000" y="1294468"/>
            <a:ext cx="5737404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it-IT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&lt;ul&gt;</a:t>
            </a:r>
            <a:endParaRPr lang="it-IT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it-IT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Home</a:t>
            </a:r>
            <a:r>
              <a:rPr lang="it-IT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it-IT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About Us</a:t>
            </a:r>
            <a:r>
              <a:rPr lang="it-IT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it-IT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Clients</a:t>
            </a:r>
            <a:r>
              <a:rPr lang="it-IT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it-IT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Contacts</a:t>
            </a:r>
            <a:r>
              <a:rPr lang="it-IT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&lt;/ul&gt;</a:t>
            </a:r>
            <a:endParaRPr lang="it-IT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6410350" y="1291463"/>
            <a:ext cx="5110373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background-</a:t>
            </a:r>
            <a:r>
              <a:rPr lang="en-GB" sz="2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color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CD3131"/>
                </a:solidFill>
                <a:latin typeface="Consolas" panose="020B0609020204030204" pitchFamily="49" charset="0"/>
              </a:rPr>
              <a:t>#f0b27a;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padding: 20px;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list-style-type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none;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text-align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center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display: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inline-block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padding: 0 20px;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font-size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20px;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00" y="5781285"/>
            <a:ext cx="6930000" cy="710769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9915FB23-3393-4CE3-A60E-A2928A0632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815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1D555E-D130-49F7-8497-16BC6F9A93E9}"/>
              </a:ext>
            </a:extLst>
          </p:cNvPr>
          <p:cNvSpPr/>
          <p:nvPr/>
        </p:nvSpPr>
        <p:spPr bwMode="auto">
          <a:xfrm>
            <a:off x="3688500" y="729000"/>
            <a:ext cx="4815000" cy="3780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Резултат с изображение за „css width and height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898" y="1764000"/>
            <a:ext cx="4254203" cy="211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1ED6848-EAFE-42F0-ABE8-9EA08D2D446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CSS Width and Height Dimensions</a:t>
            </a:r>
          </a:p>
        </p:txBody>
      </p:sp>
    </p:spTree>
    <p:extLst>
      <p:ext uri="{BB962C8B-B14F-4D97-AF65-F5344CB8AC3E}">
        <p14:creationId xmlns:p14="http://schemas.microsoft.com/office/powerpoint/2010/main" val="132156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Width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4494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Defines the width of the element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width: auto;</a:t>
            </a:r>
            <a:r>
              <a:rPr lang="en-US" sz="2800" dirty="0"/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the element will </a:t>
            </a:r>
            <a:r>
              <a:rPr lang="en-US" b="1" dirty="0">
                <a:solidFill>
                  <a:schemeClr val="bg1"/>
                </a:solidFill>
              </a:rPr>
              <a:t>automatically</a:t>
            </a:r>
            <a:r>
              <a:rPr lang="en-US" dirty="0"/>
              <a:t> adjust its width to allow its content to be displayed correctly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width: 240px;</a:t>
            </a:r>
            <a:r>
              <a:rPr lang="en-US" sz="2800" dirty="0"/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you can use numeric values like </a:t>
            </a:r>
            <a:r>
              <a:rPr lang="en-US" b="1" dirty="0">
                <a:solidFill>
                  <a:schemeClr val="bg1"/>
                </a:solidFill>
              </a:rPr>
              <a:t>pixels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(r)em</a:t>
            </a:r>
            <a:r>
              <a:rPr lang="en-US" dirty="0"/>
              <a:t>, </a:t>
            </a:r>
            <a:r>
              <a:rPr lang="en-US" b="1" dirty="0">
                <a:solidFill>
                  <a:schemeClr val="bg1"/>
                </a:solidFill>
              </a:rPr>
              <a:t>percentages</a:t>
            </a:r>
            <a:r>
              <a:rPr lang="en-US" dirty="0">
                <a:solidFill>
                  <a:schemeClr val="bg1"/>
                </a:solidFill>
              </a:rPr>
              <a:t>...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750" y="4583343"/>
            <a:ext cx="3876675" cy="14097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772" y="4264256"/>
            <a:ext cx="3876675" cy="204787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44192D16-80F2-45F8-A616-52FA1089F2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628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Width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4494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width: 50%;</a:t>
            </a:r>
            <a:r>
              <a:rPr lang="en-US" dirty="0"/>
              <a:t> 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if you use </a:t>
            </a:r>
            <a:r>
              <a:rPr lang="en-US" b="1" dirty="0">
                <a:solidFill>
                  <a:schemeClr val="bg1"/>
                </a:solidFill>
              </a:rPr>
              <a:t>percentages</a:t>
            </a:r>
            <a:r>
              <a:rPr lang="en-US" dirty="0"/>
              <a:t>, the value is relative to the container's width</a:t>
            </a:r>
            <a:endParaRPr lang="en-US" b="1" dirty="0">
              <a:solidFill>
                <a:schemeClr val="bg1"/>
              </a:solidFill>
            </a:endParaRPr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00" y="2709000"/>
            <a:ext cx="5570660" cy="36450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83FFEC0F-CC19-4645-B9C1-6AAAF22378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076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Max-width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4494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Max-width - defines the </a:t>
            </a:r>
            <a:r>
              <a:rPr lang="en-US" b="1" dirty="0">
                <a:solidFill>
                  <a:schemeClr val="bg1"/>
                </a:solidFill>
              </a:rPr>
              <a:t>maximum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width the element can be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max-width: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none;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the element has </a:t>
            </a:r>
            <a:r>
              <a:rPr lang="en-US" b="1" dirty="0">
                <a:solidFill>
                  <a:schemeClr val="bg1"/>
                </a:solidFill>
              </a:rPr>
              <a:t>no limit</a:t>
            </a:r>
            <a:r>
              <a:rPr lang="en-US" dirty="0"/>
              <a:t> in terms of width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max-width: 150px; </a:t>
            </a:r>
            <a:br>
              <a:rPr lang="en-US" dirty="0"/>
            </a:b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00" y="3429000"/>
            <a:ext cx="5107568" cy="2781349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000" y="2833462"/>
            <a:ext cx="3137030" cy="3822038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395FA01F-589D-444A-BD68-FF8F4FAB10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385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max-width: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2000px;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you can use numeric values like </a:t>
            </a:r>
            <a:r>
              <a:rPr lang="en-US" b="1" dirty="0">
                <a:solidFill>
                  <a:schemeClr val="bg1"/>
                </a:solidFill>
              </a:rPr>
              <a:t>pixels</a:t>
            </a:r>
            <a:r>
              <a:rPr lang="en-US" dirty="0"/>
              <a:t>, </a:t>
            </a:r>
            <a:r>
              <a:rPr lang="en-US" b="1" dirty="0">
                <a:solidFill>
                  <a:schemeClr val="bg1"/>
                </a:solidFill>
              </a:rPr>
              <a:t>(r)em</a:t>
            </a:r>
            <a:r>
              <a:rPr lang="en-US" dirty="0"/>
              <a:t>, </a:t>
            </a:r>
            <a:r>
              <a:rPr lang="en-US" b="1" dirty="0">
                <a:solidFill>
                  <a:schemeClr val="bg1"/>
                </a:solidFill>
              </a:rPr>
              <a:t>percentages</a:t>
            </a:r>
            <a:r>
              <a:rPr lang="en-US" dirty="0">
                <a:solidFill>
                  <a:schemeClr val="bg1"/>
                </a:solidFill>
              </a:rPr>
              <a:t>...</a:t>
            </a:r>
          </a:p>
          <a:p>
            <a:pPr>
              <a:buClr>
                <a:schemeClr val="tx1"/>
              </a:buClr>
            </a:pPr>
            <a:r>
              <a:rPr lang="en-US" dirty="0"/>
              <a:t>If the </a:t>
            </a:r>
            <a:r>
              <a:rPr lang="en-US" b="1" dirty="0">
                <a:solidFill>
                  <a:schemeClr val="bg1"/>
                </a:solidFill>
              </a:rPr>
              <a:t>maximum</a:t>
            </a:r>
            <a:r>
              <a:rPr lang="en-US" dirty="0"/>
              <a:t> width is </a:t>
            </a:r>
            <a:r>
              <a:rPr lang="en-US" b="1" dirty="0">
                <a:solidFill>
                  <a:schemeClr val="bg1"/>
                </a:solidFill>
              </a:rPr>
              <a:t>larger</a:t>
            </a:r>
            <a:r>
              <a:rPr lang="en-US" dirty="0"/>
              <a:t> than the element's </a:t>
            </a:r>
            <a:r>
              <a:rPr lang="en-US" b="1" dirty="0">
                <a:solidFill>
                  <a:schemeClr val="bg1"/>
                </a:solidFill>
              </a:rPr>
              <a:t>actual</a:t>
            </a:r>
            <a:r>
              <a:rPr lang="en-US" dirty="0"/>
              <a:t> width, the max width has </a:t>
            </a:r>
            <a:r>
              <a:rPr lang="en-US" b="1" dirty="0">
                <a:solidFill>
                  <a:schemeClr val="bg1"/>
                </a:solidFill>
              </a:rPr>
              <a:t>no effect</a:t>
            </a: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Max-width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00" y="3744992"/>
            <a:ext cx="5072051" cy="2762008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BE2654D1-7579-4126-98BC-3402B875CE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387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CSS Box Model</a:t>
            </a:r>
          </a:p>
          <a:p>
            <a:r>
              <a:rPr lang="en-GB" dirty="0"/>
              <a:t>Block and Inline Elements</a:t>
            </a:r>
            <a:endParaRPr lang="bg-BG" dirty="0"/>
          </a:p>
          <a:p>
            <a:r>
              <a:rPr lang="en-US" dirty="0"/>
              <a:t>Width and Height</a:t>
            </a:r>
          </a:p>
          <a:p>
            <a:r>
              <a:rPr lang="en-US" dirty="0"/>
              <a:t>Padding, Margin and Border</a:t>
            </a:r>
          </a:p>
          <a:p>
            <a:r>
              <a:rPr lang="en-US" dirty="0"/>
              <a:t>Box Sizing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AB23CDE-50F7-4C56-8F12-A64550B6B4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329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Min-width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4494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Min-width - defines the </a:t>
            </a:r>
            <a:r>
              <a:rPr lang="en-GB" b="1" dirty="0">
                <a:solidFill>
                  <a:schemeClr val="bg1"/>
                </a:solidFill>
              </a:rPr>
              <a:t>minimum</a:t>
            </a:r>
            <a:r>
              <a:rPr lang="en-GB" dirty="0"/>
              <a:t> </a:t>
            </a:r>
            <a:r>
              <a:rPr lang="en-US" dirty="0"/>
              <a:t>width the element 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min-width: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300px;</a:t>
            </a:r>
            <a:r>
              <a:rPr lang="en-US" b="1" dirty="0"/>
              <a:t> </a:t>
            </a:r>
            <a:r>
              <a:rPr lang="en-US" dirty="0"/>
              <a:t>-</a:t>
            </a:r>
            <a:r>
              <a:rPr lang="en-US" b="1" dirty="0"/>
              <a:t> </a:t>
            </a:r>
            <a:r>
              <a:rPr lang="en-US" dirty="0"/>
              <a:t>if the </a:t>
            </a:r>
            <a:r>
              <a:rPr lang="en-US" b="1" dirty="0">
                <a:solidFill>
                  <a:schemeClr val="bg1"/>
                </a:solidFill>
              </a:rPr>
              <a:t>minimum</a:t>
            </a:r>
            <a:r>
              <a:rPr lang="en-US" dirty="0"/>
              <a:t> width is </a:t>
            </a:r>
            <a:r>
              <a:rPr lang="en-US" b="1" dirty="0">
                <a:solidFill>
                  <a:schemeClr val="bg1"/>
                </a:solidFill>
              </a:rPr>
              <a:t>larger</a:t>
            </a:r>
            <a:r>
              <a:rPr lang="en-US" dirty="0"/>
              <a:t> than the element's </a:t>
            </a:r>
            <a:r>
              <a:rPr lang="en-US" b="1" dirty="0">
                <a:solidFill>
                  <a:schemeClr val="bg1"/>
                </a:solidFill>
              </a:rPr>
              <a:t>actual</a:t>
            </a:r>
            <a:r>
              <a:rPr lang="en-US" dirty="0"/>
              <a:t> width, the min width will be applied</a:t>
            </a:r>
            <a:br>
              <a:rPr lang="en-US" dirty="0"/>
            </a:b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00" y="3249000"/>
            <a:ext cx="7591041" cy="191655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2E1541E-E02A-4B18-944D-657D418FEC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657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Min-width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4494" cy="5528766"/>
          </a:xfrm>
        </p:spPr>
        <p:txBody>
          <a:bodyPr>
            <a:normAutofit/>
          </a:bodyPr>
          <a:lstStyle/>
          <a:p>
            <a:r>
              <a:rPr lang="en-US" sz="3400" dirty="0"/>
              <a:t>If the </a:t>
            </a:r>
            <a:r>
              <a:rPr lang="en-US" sz="3400" b="1" dirty="0">
                <a:solidFill>
                  <a:schemeClr val="bg1"/>
                </a:solidFill>
              </a:rPr>
              <a:t>minimum</a:t>
            </a:r>
            <a:r>
              <a:rPr lang="en-US" sz="3400" dirty="0"/>
              <a:t> width is </a:t>
            </a:r>
            <a:r>
              <a:rPr lang="en-US" sz="3400" b="1" dirty="0">
                <a:solidFill>
                  <a:schemeClr val="bg1"/>
                </a:solidFill>
              </a:rPr>
              <a:t>smaller</a:t>
            </a:r>
            <a:r>
              <a:rPr lang="en-US" sz="3400" dirty="0"/>
              <a:t> than the element's </a:t>
            </a:r>
            <a:r>
              <a:rPr lang="en-US" sz="3400" b="1" dirty="0">
                <a:solidFill>
                  <a:schemeClr val="bg1"/>
                </a:solidFill>
              </a:rPr>
              <a:t>actual</a:t>
            </a:r>
            <a:r>
              <a:rPr lang="en-US" sz="3400" dirty="0"/>
              <a:t>  width, the min width has </a:t>
            </a:r>
            <a:r>
              <a:rPr lang="en-US" sz="3400" b="1" dirty="0">
                <a:solidFill>
                  <a:schemeClr val="bg1"/>
                </a:solidFill>
              </a:rPr>
              <a:t>no effect </a:t>
            </a:r>
            <a:r>
              <a:rPr lang="en-US" sz="3400" dirty="0"/>
              <a:t>-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min-width:</a:t>
            </a:r>
            <a:r>
              <a:rPr lang="en-US" sz="3400" dirty="0"/>
              <a:t> 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5px; </a:t>
            </a:r>
          </a:p>
          <a:p>
            <a:pPr lvl="1"/>
            <a:endParaRPr lang="en-US" sz="3200" dirty="0"/>
          </a:p>
          <a:p>
            <a:pPr marL="442912" lvl="1" indent="0">
              <a:buClr>
                <a:schemeClr val="tx1"/>
              </a:buClr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3600" dirty="0"/>
          </a:p>
          <a:p>
            <a:pPr lvl="1">
              <a:buClr>
                <a:schemeClr val="tx1"/>
              </a:buClr>
            </a:pPr>
            <a:endParaRPr lang="en-US" sz="3200" dirty="0"/>
          </a:p>
          <a:p>
            <a:pPr lvl="1">
              <a:buClr>
                <a:schemeClr val="tx1"/>
              </a:buClr>
            </a:pPr>
            <a:endParaRPr lang="en-US" sz="3200" dirty="0"/>
          </a:p>
          <a:p>
            <a:pPr lvl="1">
              <a:buClr>
                <a:schemeClr val="tx1"/>
              </a:buClr>
            </a:pPr>
            <a:endParaRPr lang="en-US" sz="3200" dirty="0"/>
          </a:p>
          <a:p>
            <a:pPr lvl="1">
              <a:buClr>
                <a:schemeClr val="tx1"/>
              </a:buClr>
            </a:pPr>
            <a:endParaRPr lang="bg-BG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00" y="3005338"/>
            <a:ext cx="10620000" cy="26550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37D121C6-584A-4E24-9FFC-C99F25DB55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770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Width – Example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3" y="1196125"/>
            <a:ext cx="11844494" cy="5528766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9" name="Текстово поле 10"/>
          <p:cNvSpPr txBox="1"/>
          <p:nvPr/>
        </p:nvSpPr>
        <p:spPr>
          <a:xfrm>
            <a:off x="324254" y="1327839"/>
            <a:ext cx="11441746" cy="243410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I am block element. My width is 200px.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&lt;span&gt;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I am span. My width is the width of my content.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&lt;/span&gt;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Текстово поле 10"/>
          <p:cNvSpPr txBox="1"/>
          <p:nvPr/>
        </p:nvSpPr>
        <p:spPr>
          <a:xfrm>
            <a:off x="313319" y="4002745"/>
            <a:ext cx="6408802" cy="169543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200px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background-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lightgreen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461" y="4019471"/>
            <a:ext cx="4963539" cy="1655869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B5EB8589-076E-415E-81DF-101A473E95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8810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4494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Height - defines the height of the element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height: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auto;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the element will </a:t>
            </a:r>
            <a:r>
              <a:rPr lang="en-US" b="1" dirty="0">
                <a:solidFill>
                  <a:schemeClr val="bg1"/>
                </a:solidFill>
              </a:rPr>
              <a:t>automatically</a:t>
            </a:r>
            <a:r>
              <a:rPr lang="en-US" dirty="0"/>
              <a:t> adjust its height to allow its content to be displayed correctly</a:t>
            </a: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marL="442912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00" y="3294000"/>
            <a:ext cx="5206091" cy="28350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8FFFB333-01C1-42EA-8661-FF90C239AF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448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4494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height: 100px;</a:t>
            </a:r>
            <a:r>
              <a:rPr lang="en-US" dirty="0"/>
              <a:t> - you can use numeric values like </a:t>
            </a:r>
            <a:r>
              <a:rPr lang="en-US" b="1" dirty="0">
                <a:solidFill>
                  <a:schemeClr val="bg1"/>
                </a:solidFill>
              </a:rPr>
              <a:t>pixels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(r)em</a:t>
            </a:r>
            <a:r>
              <a:rPr lang="en-US" dirty="0"/>
              <a:t>, </a:t>
            </a:r>
            <a:r>
              <a:rPr lang="en-US" b="1" dirty="0">
                <a:solidFill>
                  <a:schemeClr val="bg1"/>
                </a:solidFill>
              </a:rPr>
              <a:t>percentages</a:t>
            </a:r>
            <a:r>
              <a:rPr lang="en-US" dirty="0">
                <a:solidFill>
                  <a:schemeClr val="bg1"/>
                </a:solidFill>
              </a:rPr>
              <a:t>...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If the content does not fit within the specified height, it will </a:t>
            </a:r>
            <a:r>
              <a:rPr lang="en-US" b="1" dirty="0">
                <a:solidFill>
                  <a:schemeClr val="bg1"/>
                </a:solidFill>
              </a:rPr>
              <a:t>overflow</a:t>
            </a:r>
          </a:p>
          <a:p>
            <a:pPr>
              <a:buClr>
                <a:schemeClr val="tx1"/>
              </a:buClr>
            </a:pPr>
            <a:r>
              <a:rPr lang="en-US" dirty="0"/>
              <a:t>How the container will handle </a:t>
            </a:r>
          </a:p>
          <a:p>
            <a:pPr>
              <a:buClr>
                <a:schemeClr val="tx1"/>
              </a:buClr>
              <a:buNone/>
            </a:pPr>
            <a:r>
              <a:rPr lang="en-US" dirty="0"/>
              <a:t>	this overflowing content is </a:t>
            </a:r>
          </a:p>
          <a:p>
            <a:pPr>
              <a:buClr>
                <a:schemeClr val="tx1"/>
              </a:buClr>
              <a:buNone/>
            </a:pPr>
            <a:r>
              <a:rPr lang="en-US" dirty="0"/>
              <a:t>	defined by the </a:t>
            </a:r>
            <a:r>
              <a:rPr lang="en-US" b="1" dirty="0">
                <a:solidFill>
                  <a:schemeClr val="bg1"/>
                </a:solidFill>
              </a:rPr>
              <a:t>overflow property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199" y="3829050"/>
            <a:ext cx="4830681" cy="235585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278A4624-EE00-4B21-856E-9489503B78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112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Max-height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4494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Max-height - defines the maximum height the element can be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max-height: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none;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the element has  </a:t>
            </a:r>
            <a:r>
              <a:rPr lang="en-US" b="1" dirty="0">
                <a:solidFill>
                  <a:schemeClr val="bg1"/>
                </a:solidFill>
              </a:rPr>
              <a:t>no limit</a:t>
            </a:r>
            <a:r>
              <a:rPr lang="en-US" dirty="0"/>
              <a:t> in terms of height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max-height: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2000px;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  <a:p>
            <a:pPr lvl="1">
              <a:buClr>
                <a:schemeClr val="tx1"/>
              </a:buClr>
              <a:buNone/>
            </a:pPr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if the </a:t>
            </a:r>
            <a:r>
              <a:rPr lang="en-US" b="1" dirty="0">
                <a:solidFill>
                  <a:schemeClr val="bg1"/>
                </a:solidFill>
              </a:rPr>
              <a:t>maximum </a:t>
            </a:r>
            <a:r>
              <a:rPr lang="en-US" dirty="0"/>
              <a:t>height is </a:t>
            </a:r>
            <a:r>
              <a:rPr lang="en-US" b="1" dirty="0">
                <a:solidFill>
                  <a:schemeClr val="bg1"/>
                </a:solidFill>
              </a:rPr>
              <a:t>larger</a:t>
            </a:r>
            <a:r>
              <a:rPr lang="en-US" dirty="0"/>
              <a:t> </a:t>
            </a:r>
          </a:p>
          <a:p>
            <a:pPr lvl="1">
              <a:buClr>
                <a:schemeClr val="tx1"/>
              </a:buClr>
              <a:buNone/>
            </a:pPr>
            <a:r>
              <a:rPr lang="en-US" dirty="0"/>
              <a:t>	than the element's </a:t>
            </a:r>
            <a:r>
              <a:rPr lang="en-US" b="1" dirty="0">
                <a:solidFill>
                  <a:schemeClr val="bg1"/>
                </a:solidFill>
              </a:rPr>
              <a:t>actual</a:t>
            </a:r>
            <a:r>
              <a:rPr lang="en-US" dirty="0"/>
              <a:t> height,</a:t>
            </a:r>
          </a:p>
          <a:p>
            <a:pPr lvl="1">
              <a:buClr>
                <a:schemeClr val="tx1"/>
              </a:buClr>
              <a:buNone/>
            </a:pPr>
            <a:r>
              <a:rPr lang="en-US" dirty="0"/>
              <a:t>	the max height has </a:t>
            </a:r>
            <a:r>
              <a:rPr lang="en-US" b="1" dirty="0">
                <a:solidFill>
                  <a:schemeClr val="bg1"/>
                </a:solidFill>
              </a:rPr>
              <a:t>no effect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650" y="3251200"/>
            <a:ext cx="5037326" cy="271145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F65D0831-6AEB-4E8E-9468-C9119AAAF4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300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Min-height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4494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Min-height - defines the minimum height the element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min-height: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200px;</a:t>
            </a:r>
            <a:r>
              <a:rPr lang="en-US" dirty="0"/>
              <a:t> 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if the </a:t>
            </a:r>
            <a:r>
              <a:rPr lang="en-US" b="1" dirty="0">
                <a:solidFill>
                  <a:schemeClr val="bg1"/>
                </a:solidFill>
              </a:rPr>
              <a:t>minimum 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dirty="0"/>
              <a:t>height is </a:t>
            </a:r>
            <a:r>
              <a:rPr lang="en-US" b="1" dirty="0">
                <a:solidFill>
                  <a:schemeClr val="bg1"/>
                </a:solidFill>
              </a:rPr>
              <a:t>larger</a:t>
            </a:r>
            <a:r>
              <a:rPr lang="en-US" dirty="0"/>
              <a:t> than the element's 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actual</a:t>
            </a:r>
            <a:r>
              <a:rPr lang="en-US" dirty="0"/>
              <a:t> height, the min height will </a:t>
            </a:r>
            <a:br>
              <a:rPr lang="en-US" dirty="0"/>
            </a:br>
            <a:r>
              <a:rPr lang="en-US" dirty="0"/>
              <a:t>be applied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min-height: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5px;</a:t>
            </a:r>
            <a:r>
              <a:rPr lang="en-US" dirty="0"/>
              <a:t> - if the </a:t>
            </a:r>
            <a:r>
              <a:rPr lang="en-US" b="1" dirty="0">
                <a:solidFill>
                  <a:schemeClr val="bg1"/>
                </a:solidFill>
              </a:rPr>
              <a:t>minimum </a:t>
            </a:r>
            <a:br>
              <a:rPr lang="en-US" dirty="0"/>
            </a:br>
            <a:r>
              <a:rPr lang="en-US" dirty="0"/>
              <a:t>height is </a:t>
            </a:r>
            <a:r>
              <a:rPr lang="en-US" b="1" dirty="0">
                <a:solidFill>
                  <a:schemeClr val="bg1"/>
                </a:solidFill>
              </a:rPr>
              <a:t>smaller</a:t>
            </a:r>
            <a:r>
              <a:rPr lang="en-US" dirty="0"/>
              <a:t> than the element's 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actual</a:t>
            </a:r>
            <a:r>
              <a:rPr lang="en-US" dirty="0"/>
              <a:t> height, the min height has 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no effect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  <a:p>
            <a:pPr marL="442912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442912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7F3CAF-4B46-4DDA-A49A-0C89174D58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000" y="1959912"/>
            <a:ext cx="3518677" cy="2217727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01780C-10BE-47C3-970C-7241B31620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000" y="4284000"/>
            <a:ext cx="3496139" cy="1877462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9DDAEF73-D1EA-4E13-A7AB-7998FBB070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49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Height – Example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3" y="1196125"/>
            <a:ext cx="11844494" cy="5528766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9" name="Текстово поле 10"/>
          <p:cNvSpPr txBox="1"/>
          <p:nvPr/>
        </p:nvSpPr>
        <p:spPr>
          <a:xfrm>
            <a:off x="328601" y="1620145"/>
            <a:ext cx="11568098" cy="243410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I am block element. My height is 40px.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&lt;span&gt;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I am span. My height is the height of my content.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&lt;/span&gt;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Текстово поле 10"/>
          <p:cNvSpPr txBox="1"/>
          <p:nvPr/>
        </p:nvSpPr>
        <p:spPr>
          <a:xfrm>
            <a:off x="332902" y="4313082"/>
            <a:ext cx="5583098" cy="169543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40px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background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lightgreen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550" y="4225024"/>
            <a:ext cx="5268548" cy="1871552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FC2B092B-2E44-4577-9BDB-C7BA88336A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8266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8D9460-7D8F-489C-BD41-98EFAF0E08E6}"/>
              </a:ext>
            </a:extLst>
          </p:cNvPr>
          <p:cNvSpPr/>
          <p:nvPr/>
        </p:nvSpPr>
        <p:spPr bwMode="auto">
          <a:xfrm>
            <a:off x="3688500" y="729000"/>
            <a:ext cx="4815000" cy="3780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6" name="Picture 2" descr="Резултат с изображение за „css width and height“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8" t="10841" r="12769" b="9660"/>
          <a:stretch/>
        </p:blipFill>
        <p:spPr bwMode="auto">
          <a:xfrm>
            <a:off x="4039734" y="1584000"/>
            <a:ext cx="4112531" cy="20850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9EC51C5-7513-4071-B2F5-D72446525EC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CSS Box Model Layers</a:t>
            </a:r>
          </a:p>
        </p:txBody>
      </p:sp>
    </p:spTree>
    <p:extLst>
      <p:ext uri="{BB962C8B-B14F-4D97-AF65-F5344CB8AC3E}">
        <p14:creationId xmlns:p14="http://schemas.microsoft.com/office/powerpoint/2010/main" val="275577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88865" y="40341"/>
            <a:ext cx="9580092" cy="1110780"/>
          </a:xfrm>
        </p:spPr>
        <p:txBody>
          <a:bodyPr/>
          <a:lstStyle/>
          <a:p>
            <a:r>
              <a:rPr lang="en-US" dirty="0"/>
              <a:t>Margins and Paddings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240" y="1413534"/>
            <a:ext cx="8739517" cy="2687765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2FECAA8-D16F-4CBB-AC0C-CC2A2FB78176}"/>
              </a:ext>
            </a:extLst>
          </p:cNvPr>
          <p:cNvGrpSpPr/>
          <p:nvPr/>
        </p:nvGrpSpPr>
        <p:grpSpPr>
          <a:xfrm>
            <a:off x="1969935" y="3962400"/>
            <a:ext cx="8252126" cy="2717260"/>
            <a:chOff x="1785106" y="3962400"/>
            <a:chExt cx="8252126" cy="2717260"/>
          </a:xfrm>
        </p:grpSpPr>
        <p:sp>
          <p:nvSpPr>
            <p:cNvPr id="20" name="AutoShape 7"/>
            <p:cNvSpPr>
              <a:spLocks noChangeArrowheads="1"/>
            </p:cNvSpPr>
            <p:nvPr/>
          </p:nvSpPr>
          <p:spPr bwMode="auto">
            <a:xfrm>
              <a:off x="2901000" y="4603010"/>
              <a:ext cx="2184400" cy="537256"/>
            </a:xfrm>
            <a:prstGeom prst="wedgeRoundRectCallout">
              <a:avLst>
                <a:gd name="adj1" fmla="val 14644"/>
                <a:gd name="adj2" fmla="val 98427"/>
                <a:gd name="adj3" fmla="val 1666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 b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margin-top</a:t>
              </a:r>
            </a:p>
          </p:txBody>
        </p:sp>
        <p:sp>
          <p:nvSpPr>
            <p:cNvPr id="21" name="Текстово поле 20"/>
            <p:cNvSpPr txBox="1"/>
            <p:nvPr/>
          </p:nvSpPr>
          <p:spPr>
            <a:xfrm>
              <a:off x="1785106" y="4984223"/>
              <a:ext cx="7112000" cy="1695437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r>
                <a:rPr lang="en-GB" sz="2400" b="1" dirty="0">
                  <a:solidFill>
                    <a:srgbClr val="800000"/>
                  </a:solidFill>
                  <a:latin typeface="Consolas" panose="020B0609020204030204" pitchFamily="49" charset="0"/>
                </a:rPr>
                <a:t>div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{ </a:t>
              </a:r>
            </a:p>
            <a:p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GB" sz="2400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margin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 </a:t>
              </a:r>
              <a:r>
                <a:rPr lang="en-GB" sz="2400" b="1" dirty="0">
                  <a:solidFill>
                    <a:srgbClr val="098658"/>
                  </a:solidFill>
                  <a:latin typeface="Consolas" panose="020B0609020204030204" pitchFamily="49" charset="0"/>
                </a:rPr>
                <a:t>20px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GB" sz="2400" b="1" dirty="0" err="1">
                  <a:solidFill>
                    <a:srgbClr val="098658"/>
                  </a:solidFill>
                  <a:latin typeface="Consolas" panose="020B0609020204030204" pitchFamily="49" charset="0"/>
                </a:rPr>
                <a:t>20px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GB" sz="2400" b="1" dirty="0" err="1">
                  <a:solidFill>
                    <a:srgbClr val="098658"/>
                  </a:solidFill>
                  <a:latin typeface="Consolas" panose="020B0609020204030204" pitchFamily="49" charset="0"/>
                </a:rPr>
                <a:t>20px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GB" sz="2400" b="1" dirty="0" err="1">
                  <a:solidFill>
                    <a:srgbClr val="098658"/>
                  </a:solidFill>
                  <a:latin typeface="Consolas" panose="020B0609020204030204" pitchFamily="49" charset="0"/>
                </a:rPr>
                <a:t>20px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GB" sz="2400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padding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 </a:t>
              </a:r>
              <a:r>
                <a:rPr lang="en-GB" sz="2400" b="1" dirty="0">
                  <a:solidFill>
                    <a:srgbClr val="098658"/>
                  </a:solidFill>
                  <a:latin typeface="Consolas" panose="020B0609020204030204" pitchFamily="49" charset="0"/>
                </a:rPr>
                <a:t>30px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GB" sz="2400" b="1" dirty="0" err="1">
                  <a:solidFill>
                    <a:srgbClr val="098658"/>
                  </a:solidFill>
                  <a:latin typeface="Consolas" panose="020B0609020204030204" pitchFamily="49" charset="0"/>
                </a:rPr>
                <a:t>30px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GB" sz="2400" b="1" dirty="0" err="1">
                  <a:solidFill>
                    <a:srgbClr val="098658"/>
                  </a:solidFill>
                  <a:latin typeface="Consolas" panose="020B0609020204030204" pitchFamily="49" charset="0"/>
                </a:rPr>
                <a:t>30px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GB" sz="2400" b="1" dirty="0" err="1">
                  <a:solidFill>
                    <a:srgbClr val="098658"/>
                  </a:solidFill>
                  <a:latin typeface="Consolas" panose="020B0609020204030204" pitchFamily="49" charset="0"/>
                </a:rPr>
                <a:t>30px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4962524" y="3962400"/>
              <a:ext cx="2266950" cy="537256"/>
            </a:xfrm>
            <a:prstGeom prst="wedgeRoundRectCallout">
              <a:avLst>
                <a:gd name="adj1" fmla="val -35475"/>
                <a:gd name="adj2" fmla="val 218071"/>
                <a:gd name="adj3" fmla="val 1666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 b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margin-right</a:t>
              </a:r>
            </a:p>
          </p:txBody>
        </p:sp>
        <p:sp>
          <p:nvSpPr>
            <p:cNvPr id="16" name="AutoShape 7"/>
            <p:cNvSpPr>
              <a:spLocks noChangeArrowheads="1"/>
            </p:cNvSpPr>
            <p:nvPr/>
          </p:nvSpPr>
          <p:spPr bwMode="auto">
            <a:xfrm>
              <a:off x="7852832" y="5427322"/>
              <a:ext cx="2184400" cy="537256"/>
            </a:xfrm>
            <a:prstGeom prst="wedgeRoundRectCallout">
              <a:avLst>
                <a:gd name="adj1" fmla="val -67757"/>
                <a:gd name="adj2" fmla="val -14402"/>
                <a:gd name="adj3" fmla="val 1666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 b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margin-left</a:t>
              </a:r>
            </a:p>
          </p:txBody>
        </p:sp>
        <p:sp>
          <p:nvSpPr>
            <p:cNvPr id="22" name="AutoShape 7"/>
            <p:cNvSpPr>
              <a:spLocks noChangeArrowheads="1"/>
            </p:cNvSpPr>
            <p:nvPr/>
          </p:nvSpPr>
          <p:spPr bwMode="auto">
            <a:xfrm>
              <a:off x="6278032" y="4606976"/>
              <a:ext cx="2667000" cy="537256"/>
            </a:xfrm>
            <a:prstGeom prst="wedgeRoundRectCallout">
              <a:avLst>
                <a:gd name="adj1" fmla="val -53526"/>
                <a:gd name="adj2" fmla="val 121128"/>
                <a:gd name="adj3" fmla="val 1666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 b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margin-bottom</a:t>
              </a:r>
            </a:p>
          </p:txBody>
        </p:sp>
      </p:grp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9747445" y="3425144"/>
            <a:ext cx="2184400" cy="537256"/>
          </a:xfrm>
          <a:prstGeom prst="wedgeRoundRectCallout">
            <a:avLst>
              <a:gd name="adj1" fmla="val -73477"/>
              <a:gd name="adj2" fmla="val -703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padding</a:t>
            </a:r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260152" y="1674000"/>
            <a:ext cx="1428750" cy="537256"/>
          </a:xfrm>
          <a:prstGeom prst="wedgeRoundRectCallout">
            <a:avLst>
              <a:gd name="adj1" fmla="val 94223"/>
              <a:gd name="adj2" fmla="val 1240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margin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3B612751-A5D8-49FA-91DB-8F01617C21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3335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/>
              <a:t>#html-css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9F50259-D243-4E36-ABFE-348A225593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052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Margin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the space </a:t>
            </a:r>
            <a:r>
              <a:rPr lang="en-US" b="1" dirty="0">
                <a:solidFill>
                  <a:schemeClr val="bg1"/>
                </a:solidFill>
              </a:rPr>
              <a:t>outside </a:t>
            </a:r>
            <a:r>
              <a:rPr lang="en-US" dirty="0"/>
              <a:t>the element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Margin</a:t>
            </a:r>
            <a:r>
              <a:rPr lang="en-US" dirty="0"/>
              <a:t>: shorthand property: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7"/>
          <p:cNvSpPr txBox="1"/>
          <p:nvPr/>
        </p:nvSpPr>
        <p:spPr>
          <a:xfrm>
            <a:off x="651000" y="1899000"/>
            <a:ext cx="5445000" cy="243410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margin-top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50px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margin-left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margin-bottom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50px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margin-right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Текстово поле 10"/>
          <p:cNvSpPr txBox="1"/>
          <p:nvPr/>
        </p:nvSpPr>
        <p:spPr>
          <a:xfrm>
            <a:off x="651000" y="5229000"/>
            <a:ext cx="5445000" cy="132610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margin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50px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50px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6C26910-D709-4E2C-8500-D4AC6D4F29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4639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Padding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the space </a:t>
            </a:r>
            <a:r>
              <a:rPr lang="en-US" b="1" dirty="0">
                <a:solidFill>
                  <a:schemeClr val="bg1"/>
                </a:solidFill>
              </a:rPr>
              <a:t>inside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the element</a:t>
            </a:r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Padding</a:t>
            </a:r>
            <a:r>
              <a:rPr lang="en-US" dirty="0"/>
              <a:t>: shorthand property: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7"/>
          <p:cNvSpPr txBox="1"/>
          <p:nvPr/>
        </p:nvSpPr>
        <p:spPr>
          <a:xfrm>
            <a:off x="651000" y="1858212"/>
            <a:ext cx="4846150" cy="243410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padding-top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50px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padding-left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padding-bottom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50px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padding-right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Текстово поле 10"/>
          <p:cNvSpPr txBox="1"/>
          <p:nvPr/>
        </p:nvSpPr>
        <p:spPr>
          <a:xfrm>
            <a:off x="651000" y="5229000"/>
            <a:ext cx="4846150" cy="132610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50px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9F114A3-19E6-4FD2-AA24-2DDD4727A2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6383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dirty="0"/>
              <a:t>Border: shorthand property for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border-width</a:t>
            </a:r>
            <a:r>
              <a:rPr lang="en-US" sz="36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border-style</a:t>
            </a:r>
            <a:r>
              <a:rPr lang="en-US" sz="3600" dirty="0"/>
              <a:t> 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border-color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border: 2px solid black;</a:t>
            </a:r>
            <a:endParaRPr lang="en-US" sz="36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border: 4px dotted red;</a:t>
            </a:r>
          </a:p>
          <a:p>
            <a:pPr lvl="1">
              <a:lnSpc>
                <a:spcPts val="34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62" y="4104000"/>
            <a:ext cx="5115940" cy="13840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704" y="4103999"/>
            <a:ext cx="4874295" cy="13840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2F5F4EAF-3A34-47DC-98E6-2849E8D542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8518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 Properties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4843" y="1269000"/>
            <a:ext cx="6566158" cy="526297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160px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50px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border-width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2px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border-style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solid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border-</a:t>
            </a:r>
            <a:r>
              <a:rPr lang="en-GB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#0053ff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border-radius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15px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border-top-left-radius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30px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border-bottom-style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dotted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border-left-</a:t>
            </a:r>
            <a:r>
              <a:rPr lang="en-GB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#89af4c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text-align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center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" r="8656"/>
          <a:stretch/>
        </p:blipFill>
        <p:spPr>
          <a:xfrm>
            <a:off x="6996000" y="2252141"/>
            <a:ext cx="4365000" cy="23537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FF47BCC3-2641-440A-A727-984EB27B4B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1534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Borders</a:t>
            </a:r>
            <a:endParaRPr lang="en-GB" dirty="0"/>
          </a:p>
        </p:txBody>
      </p:sp>
      <p:pic>
        <p:nvPicPr>
          <p:cNvPr id="1028" name="Picture 4" descr="http://www.geekchamp.com/upload/Tutorials/border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583" y="1459144"/>
            <a:ext cx="7892835" cy="490355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0BC5EFE9-E07D-423B-BB8E-240E0B032E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9839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Filing Box Archive">
            <a:extLst>
              <a:ext uri="{FF2B5EF4-FFF2-40B4-BE49-F238E27FC236}">
                <a16:creationId xmlns:a16="http://schemas.microsoft.com/office/drawing/2014/main" id="{6F9B1811-8978-45D3-BC43-C30DF51FF2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4900" y="1134000"/>
            <a:ext cx="3022200" cy="30222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69F164D-8553-412D-93D9-B6CA236415A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Include the Padding and Border in an Element's Total Width and Height</a:t>
            </a:r>
          </a:p>
        </p:txBody>
      </p:sp>
    </p:spTree>
    <p:extLst>
      <p:ext uri="{BB962C8B-B14F-4D97-AF65-F5344CB8AC3E}">
        <p14:creationId xmlns:p14="http://schemas.microsoft.com/office/powerpoint/2010/main" val="2858863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Box-sizing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Sets how the total width and height of an element is calculated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content-box</a:t>
            </a:r>
            <a:r>
              <a:rPr lang="en-US" sz="2800" dirty="0"/>
              <a:t> </a:t>
            </a:r>
            <a:r>
              <a:rPr lang="en-US" dirty="0"/>
              <a:t>- initial and default value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dirty="0"/>
              <a:t> 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properties include the content 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They</a:t>
            </a:r>
            <a:r>
              <a:rPr lang="en-US" b="1" dirty="0">
                <a:solidFill>
                  <a:schemeClr val="bg1"/>
                </a:solidFill>
              </a:rPr>
              <a:t> do NOT include </a:t>
            </a:r>
            <a:r>
              <a:rPr lang="en-US" dirty="0"/>
              <a:t>the padding, border and margin</a:t>
            </a:r>
          </a:p>
          <a:p>
            <a:pPr lvl="1">
              <a:lnSpc>
                <a:spcPts val="34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987030" y="4104000"/>
            <a:ext cx="5760000" cy="194165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box-sizing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content-box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200px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658" y="4104000"/>
            <a:ext cx="2095500" cy="1941658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F5FEDF5C-5D6B-4EA4-B8A5-BFE26CAB64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6510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Box-sizing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313999"/>
            <a:ext cx="11665598" cy="5410891"/>
          </a:xfrm>
        </p:spPr>
        <p:txBody>
          <a:bodyPr>
            <a:normAutofit/>
          </a:bodyPr>
          <a:lstStyle/>
          <a:p>
            <a:pPr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The full width is: </a:t>
            </a:r>
            <a:r>
              <a:rPr lang="en-US" b="1" dirty="0">
                <a:solidFill>
                  <a:schemeClr val="bg1"/>
                </a:solidFill>
              </a:rPr>
              <a:t>200px + 2*10px + 2*5px = 230px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651000" y="2207283"/>
            <a:ext cx="6255439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box-sizing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content-box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200px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solid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#5b6dcd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5px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000" y="2330313"/>
            <a:ext cx="3354727" cy="2678866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F655899E-51D5-462D-9EEC-69DEDA2A62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6082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Box-sizing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border-box</a:t>
            </a:r>
            <a:r>
              <a:rPr lang="en-US" dirty="0"/>
              <a:t> - the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dirty="0"/>
              <a:t> and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height</a:t>
            </a:r>
            <a:r>
              <a:rPr lang="en-US" dirty="0"/>
              <a:t> of the element apply to all parts of the element: the </a:t>
            </a:r>
            <a:r>
              <a:rPr lang="en-US" b="1" dirty="0">
                <a:solidFill>
                  <a:schemeClr val="bg1"/>
                </a:solidFill>
              </a:rPr>
              <a:t>content</a:t>
            </a:r>
            <a:r>
              <a:rPr lang="en-US" dirty="0"/>
              <a:t>, the </a:t>
            </a:r>
            <a:r>
              <a:rPr lang="en-US" b="1" dirty="0">
                <a:solidFill>
                  <a:schemeClr val="bg1"/>
                </a:solidFill>
              </a:rPr>
              <a:t>padding</a:t>
            </a:r>
            <a:r>
              <a:rPr lang="en-US" dirty="0"/>
              <a:t> and the </a:t>
            </a:r>
            <a:r>
              <a:rPr lang="en-US" b="1" dirty="0">
                <a:solidFill>
                  <a:schemeClr val="bg1"/>
                </a:solidFill>
              </a:rPr>
              <a:t>borders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The full width is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200px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The content width is equal to: </a:t>
            </a:r>
            <a:r>
              <a:rPr lang="en-US" b="1" dirty="0">
                <a:solidFill>
                  <a:schemeClr val="bg1"/>
                </a:solidFill>
              </a:rPr>
              <a:t>200px - 2*10px - 2*5px = 170px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696000" y="3112789"/>
            <a:ext cx="5115323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box-sizing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border-box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9885A"/>
                </a:solidFill>
                <a:latin typeface="Consolas" panose="020B0609020204030204" pitchFamily="49" charset="0"/>
              </a:rPr>
              <a:t>200px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9885A"/>
                </a:solidFill>
                <a:latin typeface="Consolas" panose="020B0609020204030204" pitchFamily="49" charset="0"/>
              </a:rPr>
              <a:t>10px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solid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#5b6dcd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9885A"/>
                </a:solidFill>
                <a:latin typeface="Consolas" panose="020B0609020204030204" pitchFamily="49" charset="0"/>
              </a:rPr>
              <a:t>5px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00" y="2974669"/>
            <a:ext cx="2200275" cy="197167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8E5698D0-02A7-4557-BAD1-D9F7547600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9194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Content-box vs Border-box</a:t>
            </a:r>
          </a:p>
        </p:txBody>
      </p:sp>
      <p:pic>
        <p:nvPicPr>
          <p:cNvPr id="14340" name="Picture 4" descr="Резултат с изображение за „content-box vs border-box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887" y="1181330"/>
            <a:ext cx="5292225" cy="547417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5E62CAA7-E06A-4240-B5A4-33E56E6099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8812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Packing Box Open">
            <a:extLst>
              <a:ext uri="{FF2B5EF4-FFF2-40B4-BE49-F238E27FC236}">
                <a16:creationId xmlns:a16="http://schemas.microsoft.com/office/drawing/2014/main" id="{6D87839A-D04B-498B-A8CC-6A9EEF6739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30450" y="1089000"/>
            <a:ext cx="3131100" cy="31311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3EA3EF1-F667-4E64-B00E-60F18E5A109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What is Box Model?</a:t>
            </a:r>
          </a:p>
        </p:txBody>
      </p:sp>
    </p:spTree>
    <p:extLst>
      <p:ext uri="{BB962C8B-B14F-4D97-AF65-F5344CB8AC3E}">
        <p14:creationId xmlns:p14="http://schemas.microsoft.com/office/powerpoint/2010/main" val="202395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Box-sizing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GB" dirty="0"/>
              <a:t>The box-sizing </a:t>
            </a:r>
            <a:r>
              <a:rPr lang="en-GB" b="1" dirty="0">
                <a:solidFill>
                  <a:schemeClr val="bg1"/>
                </a:solidFill>
              </a:rPr>
              <a:t>Reset</a:t>
            </a:r>
            <a:r>
              <a:rPr lang="en-GB" dirty="0"/>
              <a:t> takes care of the box-sizing of every element by setting it to border-box using universal CSS selector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GB" dirty="0"/>
              <a:t>Save your </a:t>
            </a:r>
            <a:r>
              <a:rPr lang="en-GB" b="1" dirty="0">
                <a:solidFill>
                  <a:schemeClr val="bg1"/>
                </a:solidFill>
              </a:rPr>
              <a:t>time</a:t>
            </a:r>
            <a:r>
              <a:rPr lang="en-GB" dirty="0"/>
              <a:t> and don't write the same thing </a:t>
            </a:r>
            <a:r>
              <a:rPr lang="en-GB" b="1" dirty="0">
                <a:solidFill>
                  <a:schemeClr val="bg1"/>
                </a:solidFill>
              </a:rPr>
              <a:t>again-and-again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GB" dirty="0"/>
              <a:t>Set the "</a:t>
            </a:r>
            <a:r>
              <a:rPr lang="en-GB" b="1" dirty="0">
                <a:solidFill>
                  <a:schemeClr val="bg1"/>
                </a:solidFill>
              </a:rPr>
              <a:t>universal box-sizing</a:t>
            </a:r>
            <a:r>
              <a:rPr lang="en-GB" dirty="0"/>
              <a:t>" with inheritance: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GB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696000" y="3736793"/>
            <a:ext cx="382500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box-sizing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border-box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*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*:before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*:after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box-sizing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inherit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257F86A-E132-4098-BB83-FF7EBB9F19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9776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9" y="1676785"/>
            <a:ext cx="8303028" cy="4587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buClr>
                <a:schemeClr val="bg2"/>
              </a:buClr>
            </a:pPr>
            <a:r>
              <a:rPr lang="en-US" sz="3200" b="1" dirty="0"/>
              <a:t>What is </a:t>
            </a:r>
            <a:r>
              <a:rPr lang="en-US" sz="3200" b="1" dirty="0">
                <a:solidFill>
                  <a:schemeClr val="bg1"/>
                </a:solidFill>
              </a:rPr>
              <a:t>Box Model</a:t>
            </a:r>
            <a:r>
              <a:rPr lang="en-US" sz="3200" b="1" dirty="0"/>
              <a:t>?</a:t>
            </a: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Width</a:t>
            </a:r>
            <a:r>
              <a:rPr lang="en-US" sz="3200" b="1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Height</a:t>
            </a:r>
            <a:r>
              <a:rPr lang="en-US" sz="3200" b="1" dirty="0"/>
              <a:t> to the elements</a:t>
            </a:r>
          </a:p>
          <a:p>
            <a:pPr>
              <a:buClr>
                <a:schemeClr val="bg2"/>
              </a:buClr>
            </a:pPr>
            <a:r>
              <a:rPr lang="en-US" sz="3200" b="1" dirty="0"/>
              <a:t>What are the </a:t>
            </a:r>
            <a:r>
              <a:rPr lang="en-US" sz="3200" b="1" dirty="0">
                <a:solidFill>
                  <a:schemeClr val="bg1"/>
                </a:solidFill>
              </a:rPr>
              <a:t>padding</a:t>
            </a:r>
            <a:r>
              <a:rPr lang="en-US" sz="3200" b="1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border</a:t>
            </a:r>
            <a:r>
              <a:rPr lang="en-US" sz="3200" b="1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margin</a:t>
            </a:r>
            <a:r>
              <a:rPr lang="en-US" sz="3200" b="1" dirty="0"/>
              <a:t>?</a:t>
            </a:r>
          </a:p>
          <a:p>
            <a:pPr>
              <a:buClr>
                <a:schemeClr val="bg2"/>
              </a:buClr>
            </a:pPr>
            <a:r>
              <a:rPr lang="en-US" sz="3200" b="1" dirty="0"/>
              <a:t>What is </a:t>
            </a:r>
            <a:r>
              <a:rPr lang="en-US" sz="3200" b="1" dirty="0">
                <a:solidFill>
                  <a:schemeClr val="bg1"/>
                </a:solidFill>
              </a:rPr>
              <a:t>box-sizing</a:t>
            </a:r>
            <a:r>
              <a:rPr lang="en-US" sz="3200" b="1" dirty="0"/>
              <a:t>?</a:t>
            </a:r>
          </a:p>
          <a:p>
            <a:pPr>
              <a:buClr>
                <a:schemeClr val="bg2"/>
              </a:buClr>
            </a:pPr>
            <a:r>
              <a:rPr lang="en-US" sz="3200" b="1" dirty="0"/>
              <a:t>How to </a:t>
            </a:r>
            <a:r>
              <a:rPr lang="en-US" sz="3200" b="1" dirty="0">
                <a:solidFill>
                  <a:schemeClr val="bg1"/>
                </a:solidFill>
              </a:rPr>
              <a:t>reset</a:t>
            </a:r>
            <a:r>
              <a:rPr lang="en-US" sz="3200" b="1" dirty="0"/>
              <a:t> box-sizing?</a:t>
            </a: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b="1" dirty="0"/>
          </a:p>
          <a:p>
            <a:endParaRPr lang="en-US" sz="2400" b="1" dirty="0"/>
          </a:p>
          <a:p>
            <a:pPr lvl="1"/>
            <a:endParaRPr lang="en-US" sz="2400" b="1" dirty="0">
              <a:solidFill>
                <a:schemeClr val="bg1"/>
              </a:solidFill>
            </a:endParaRPr>
          </a:p>
          <a:p>
            <a:pPr marL="452438" lvl="0" indent="-452438">
              <a:buClr>
                <a:schemeClr val="bg2"/>
              </a:buClr>
            </a:pPr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73567EE-6E95-4CB9-8EA7-39B6A2D967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412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1270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43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6930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  <a:noFill/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  <a:grp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200660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6551903-2848-4FC3-9DE4-A0EA5625E8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984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42962FD-6D90-42E0-BE30-FD6DFB5B44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07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26000" y="1121143"/>
            <a:ext cx="9769234" cy="5546589"/>
          </a:xfrm>
        </p:spPr>
        <p:txBody>
          <a:bodyPr/>
          <a:lstStyle/>
          <a:p>
            <a:r>
              <a:rPr lang="en-US" dirty="0"/>
              <a:t>The CSS box model is essentially a </a:t>
            </a:r>
            <a:r>
              <a:rPr lang="en-US" b="1" dirty="0">
                <a:solidFill>
                  <a:schemeClr val="bg1"/>
                </a:solidFill>
              </a:rPr>
              <a:t>box</a:t>
            </a:r>
            <a:r>
              <a:rPr lang="en-US" dirty="0"/>
              <a:t> that wraps around every HTML element</a:t>
            </a:r>
          </a:p>
          <a:p>
            <a:r>
              <a:rPr lang="en-US" dirty="0"/>
              <a:t>All HTML elements can be considered as boxes</a:t>
            </a:r>
          </a:p>
          <a:p>
            <a:r>
              <a:rPr lang="en-US" dirty="0"/>
              <a:t>The term </a:t>
            </a:r>
            <a:r>
              <a:rPr lang="en-US" b="1" dirty="0">
                <a:solidFill>
                  <a:schemeClr val="bg1"/>
                </a:solidFill>
              </a:rPr>
              <a:t>"box model"</a:t>
            </a:r>
            <a:r>
              <a:rPr lang="en-US" dirty="0"/>
              <a:t> is used when talking about design and layout</a:t>
            </a:r>
          </a:p>
          <a:p>
            <a:r>
              <a:rPr lang="en-US" dirty="0"/>
              <a:t>CSS box model consists of </a:t>
            </a:r>
            <a:r>
              <a:rPr lang="en-US" b="1" dirty="0">
                <a:solidFill>
                  <a:schemeClr val="bg1"/>
                </a:solidFill>
              </a:rPr>
              <a:t>margins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borders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padding</a:t>
            </a:r>
            <a:r>
              <a:rPr lang="en-US" dirty="0"/>
              <a:t>, and the </a:t>
            </a:r>
            <a:r>
              <a:rPr lang="en-US" b="1" dirty="0">
                <a:solidFill>
                  <a:schemeClr val="bg1"/>
                </a:solidFill>
              </a:rPr>
              <a:t>actual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content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CSS Box Model?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79C992C-7E6A-47E9-94C3-5700C245D81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90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a Box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Content Box </a:t>
            </a:r>
            <a:r>
              <a:rPr lang="en-US" dirty="0"/>
              <a:t>- the area where your content is displayed, which can be sized using properties like width and height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Padding Box </a:t>
            </a:r>
            <a:r>
              <a:rPr lang="en-US" dirty="0"/>
              <a:t>- the padding sits around the content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Border Box </a:t>
            </a:r>
            <a:r>
              <a:rPr lang="en-US" dirty="0"/>
              <a:t>- the border box wraps the content and any padding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Margin Box </a:t>
            </a:r>
            <a:r>
              <a:rPr lang="en-US" dirty="0"/>
              <a:t>- the margin wrapping the content, padding and border</a:t>
            </a:r>
          </a:p>
        </p:txBody>
      </p:sp>
      <p:pic>
        <p:nvPicPr>
          <p:cNvPr id="7171" name="Picture 3" descr="Резултат с изображение за „box model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000" y="4158449"/>
            <a:ext cx="4185000" cy="249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BCAE73F9-9B28-498E-B2A7-4DC80923E8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003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Резултат с изображение за „block and inline elements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124" y="729000"/>
            <a:ext cx="3813751" cy="3813751"/>
          </a:xfrm>
          <a:prstGeom prst="roundRect">
            <a:avLst>
              <a:gd name="adj" fmla="val 0"/>
            </a:avLst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68647D0-660C-4DC6-9A8F-66FEE6D03FA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Block-level and Inline HTML Elements</a:t>
            </a:r>
          </a:p>
        </p:txBody>
      </p:sp>
    </p:spTree>
    <p:extLst>
      <p:ext uri="{BB962C8B-B14F-4D97-AF65-F5344CB8AC3E}">
        <p14:creationId xmlns:p14="http://schemas.microsoft.com/office/powerpoint/2010/main" val="116557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HTML is made up of various elements that act as the </a:t>
            </a:r>
            <a:r>
              <a:rPr lang="en-US" sz="3600" b="1" dirty="0">
                <a:solidFill>
                  <a:schemeClr val="bg1"/>
                </a:solidFill>
              </a:rPr>
              <a:t>building blocks</a:t>
            </a:r>
            <a:r>
              <a:rPr lang="en-US" sz="3600" dirty="0"/>
              <a:t> of web pages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CSS has two different types of boxes - </a:t>
            </a:r>
            <a:r>
              <a:rPr lang="en-US" sz="3600" b="1" dirty="0">
                <a:solidFill>
                  <a:schemeClr val="bg1"/>
                </a:solidFill>
              </a:rPr>
              <a:t>block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and </a:t>
            </a:r>
            <a:r>
              <a:rPr lang="en-US" sz="3600" b="1" dirty="0">
                <a:solidFill>
                  <a:schemeClr val="bg1"/>
                </a:solidFill>
              </a:rPr>
              <a:t>inline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Block</a:t>
            </a:r>
            <a:r>
              <a:rPr lang="en-US" sz="3200" dirty="0"/>
              <a:t> Elements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Inline</a:t>
            </a:r>
            <a:r>
              <a:rPr lang="en-US" sz="3200" dirty="0"/>
              <a:t> Elements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Inline-block</a:t>
            </a:r>
            <a:r>
              <a:rPr lang="en-US" sz="3200" dirty="0"/>
              <a:t> Elements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and Inline Elements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BA8A730-494B-4D4A-97D1-F148A51D6A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625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Block element: starts on a </a:t>
            </a:r>
            <a:r>
              <a:rPr lang="en-US" b="1" dirty="0">
                <a:solidFill>
                  <a:schemeClr val="bg1"/>
                </a:solidFill>
              </a:rPr>
              <a:t>new line</a:t>
            </a:r>
            <a:r>
              <a:rPr lang="en-US" dirty="0"/>
              <a:t>, and fills up the horizontal space left and right on the web page</a:t>
            </a:r>
          </a:p>
          <a:p>
            <a:pPr>
              <a:buClr>
                <a:schemeClr val="tx1"/>
              </a:buClr>
            </a:pPr>
            <a:r>
              <a:rPr lang="en-US" dirty="0"/>
              <a:t>Some examples of block elements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latin typeface="+mj-lt"/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header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article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section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fieldset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nav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ul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ol</a:t>
            </a:r>
            <a:r>
              <a:rPr lang="en-US" sz="2800" dirty="0"/>
              <a:t> ,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li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form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h1-h6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div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Elements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D3823C1-5775-494A-9D6C-84A1D29B2C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93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3742</TotalTime>
  <Words>2077</Words>
  <Application>Microsoft Office PowerPoint</Application>
  <PresentationFormat>Широк екран</PresentationFormat>
  <Paragraphs>429</Paragraphs>
  <Slides>46</Slides>
  <Notes>11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46</vt:i4>
      </vt:variant>
    </vt:vector>
  </HeadingPairs>
  <TitlesOfParts>
    <vt:vector size="52" baseType="lpstr">
      <vt:lpstr>Arial</vt:lpstr>
      <vt:lpstr>Calibri</vt:lpstr>
      <vt:lpstr>Consolas</vt:lpstr>
      <vt:lpstr>Wingdings</vt:lpstr>
      <vt:lpstr>Wingdings 2</vt:lpstr>
      <vt:lpstr>SoftUni</vt:lpstr>
      <vt:lpstr>CSS Box Model</vt:lpstr>
      <vt:lpstr>Table of Contents</vt:lpstr>
      <vt:lpstr>Have a Question?</vt:lpstr>
      <vt:lpstr>What is Box Model?</vt:lpstr>
      <vt:lpstr>What is CSS Box Model?</vt:lpstr>
      <vt:lpstr>Parts of a Box</vt:lpstr>
      <vt:lpstr>Block-level and Inline HTML Elements</vt:lpstr>
      <vt:lpstr>Block and Inline Elements</vt:lpstr>
      <vt:lpstr>Block Elements</vt:lpstr>
      <vt:lpstr>Block Elements – Example</vt:lpstr>
      <vt:lpstr>Inline Elements</vt:lpstr>
      <vt:lpstr>Inline Elements – Example</vt:lpstr>
      <vt:lpstr>Inline-Block Elements</vt:lpstr>
      <vt:lpstr>Inline-Block Elements – Example</vt:lpstr>
      <vt:lpstr>CSS Width and Height Dimensions</vt:lpstr>
      <vt:lpstr>Width</vt:lpstr>
      <vt:lpstr>Width</vt:lpstr>
      <vt:lpstr>Max-width</vt:lpstr>
      <vt:lpstr>Max-width</vt:lpstr>
      <vt:lpstr>Min-width</vt:lpstr>
      <vt:lpstr>Min-width</vt:lpstr>
      <vt:lpstr>Width – Example </vt:lpstr>
      <vt:lpstr>Height</vt:lpstr>
      <vt:lpstr>Height</vt:lpstr>
      <vt:lpstr>Max-height</vt:lpstr>
      <vt:lpstr>Min-height</vt:lpstr>
      <vt:lpstr>Height – Example </vt:lpstr>
      <vt:lpstr>CSS Box Model Layers</vt:lpstr>
      <vt:lpstr>Margins and Paddings</vt:lpstr>
      <vt:lpstr>Margin</vt:lpstr>
      <vt:lpstr>Padding</vt:lpstr>
      <vt:lpstr>Border</vt:lpstr>
      <vt:lpstr>Border Properties</vt:lpstr>
      <vt:lpstr>CSS Borders</vt:lpstr>
      <vt:lpstr>Include the Padding and Border in an Element's Total Width and Height</vt:lpstr>
      <vt:lpstr>Box-sizing</vt:lpstr>
      <vt:lpstr>Box-sizing</vt:lpstr>
      <vt:lpstr>Box-sizing</vt:lpstr>
      <vt:lpstr>Content-box vs Border-box</vt:lpstr>
      <vt:lpstr>Universal Box-sizing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Box Model</dc:title>
  <dc:subject>Software Development</dc:subject>
  <dc:creator>Software University</dc:creator>
  <cp:keywords>Font-end; 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Боряна Димитрова</cp:lastModifiedBy>
  <cp:revision>17</cp:revision>
  <dcterms:created xsi:type="dcterms:W3CDTF">2018-05-23T13:08:44Z</dcterms:created>
  <dcterms:modified xsi:type="dcterms:W3CDTF">2021-09-08T13:07:27Z</dcterms:modified>
  <cp:category>computer programming;programming;software development;software engineering</cp:category>
</cp:coreProperties>
</file>