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3" r:id="rId7"/>
    <p:sldId id="262" r:id="rId8"/>
    <p:sldId id="265" r:id="rId9"/>
    <p:sldId id="266" r:id="rId10"/>
    <p:sldId id="267" r:id="rId11"/>
    <p:sldId id="269" r:id="rId12"/>
    <p:sldId id="268"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7/7/2019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7/7/2019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9029" y="2084889"/>
            <a:ext cx="8791575" cy="2387600"/>
          </a:xfrm>
        </p:spPr>
        <p:txBody>
          <a:bodyPr/>
          <a:lstStyle/>
          <a:p>
            <a:r>
              <a:rPr lang="en-US" dirty="0" err="1"/>
              <a:t>Управление</a:t>
            </a:r>
            <a:r>
              <a:rPr lang="en-US" dirty="0"/>
              <a:t> </a:t>
            </a:r>
            <a:r>
              <a:rPr lang="en-US" dirty="0" err="1"/>
              <a:t>на</a:t>
            </a:r>
            <a:r>
              <a:rPr lang="en-US" dirty="0"/>
              <a:t> </a:t>
            </a:r>
            <a:r>
              <a:rPr lang="en-US" dirty="0" err="1"/>
              <a:t>компютър</a:t>
            </a:r>
            <a:r>
              <a:rPr lang="en-US" dirty="0"/>
              <a:t> </a:t>
            </a:r>
            <a:r>
              <a:rPr lang="en-US" dirty="0" err="1"/>
              <a:t>чрез</a:t>
            </a:r>
            <a:r>
              <a:rPr lang="en-US" dirty="0"/>
              <a:t> </a:t>
            </a:r>
            <a:r>
              <a:rPr lang="en-US" dirty="0" err="1"/>
              <a:t>жестове</a:t>
            </a:r>
            <a:r>
              <a:rPr lang="en-US" dirty="0"/>
              <a:t> с </a:t>
            </a:r>
            <a:r>
              <a:rPr lang="en-US" dirty="0" err="1"/>
              <a:t>ръце</a:t>
            </a:r>
          </a:p>
        </p:txBody>
      </p:sp>
      <p:sp>
        <p:nvSpPr>
          <p:cNvPr id="3" name="TextBox 2">
            <a:extLst>
              <a:ext uri="{FF2B5EF4-FFF2-40B4-BE49-F238E27FC236}">
                <a16:creationId xmlns:a16="http://schemas.microsoft.com/office/drawing/2014/main" id="{DDE697F9-8398-4DD5-936C-952F110D1DF9}"/>
              </a:ext>
            </a:extLst>
          </p:cNvPr>
          <p:cNvSpPr txBox="1"/>
          <p:nvPr/>
        </p:nvSpPr>
        <p:spPr>
          <a:xfrm>
            <a:off x="6368717" y="4844716"/>
            <a:ext cx="536006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bg-BG" dirty="0"/>
              <a:t>Изработен от:   Даниел </a:t>
            </a:r>
            <a:r>
              <a:rPr lang="bg-BG" dirty="0" err="1"/>
              <a:t>Бумбалов</a:t>
            </a:r>
            <a:endParaRPr lang="bg-BG" dirty="0"/>
          </a:p>
          <a:p>
            <a:r>
              <a:rPr lang="bg-BG" dirty="0"/>
              <a:t>                          Даниил </a:t>
            </a:r>
            <a:r>
              <a:rPr lang="bg-BG" dirty="0" err="1"/>
              <a:t>Ширяев</a:t>
            </a:r>
            <a:endParaRPr lang="bg-BG"/>
          </a:p>
          <a:p>
            <a:r>
              <a:rPr lang="bg-BG" dirty="0"/>
              <a:t>                          </a:t>
            </a:r>
            <a:r>
              <a:rPr lang="bg-BG" dirty="0" err="1"/>
              <a:t>Нанислава</a:t>
            </a:r>
            <a:r>
              <a:rPr lang="bg-BG" dirty="0"/>
              <a:t> Павлова</a:t>
            </a:r>
          </a:p>
          <a:p>
            <a:r>
              <a:rPr lang="bg-BG" dirty="0"/>
              <a:t>                          Николай Костадинов</a:t>
            </a:r>
          </a:p>
          <a:p>
            <a:r>
              <a:rPr lang="bg-BG" dirty="0"/>
              <a:t>                          Симона Димитрова  </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A1C3C8-2D4B-4220-A2D3-329CD9B0FC5F}"/>
              </a:ext>
            </a:extLst>
          </p:cNvPr>
          <p:cNvSpPr txBox="1"/>
          <p:nvPr/>
        </p:nvSpPr>
        <p:spPr>
          <a:xfrm>
            <a:off x="897146" y="1134978"/>
            <a:ext cx="10127411"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bg-BG" sz="2400" dirty="0">
              <a:ea typeface="+mn-lt"/>
              <a:cs typeface="+mn-lt"/>
            </a:endParaRPr>
          </a:p>
          <a:p>
            <a:pPr marL="285750" indent="-285750">
              <a:buFont typeface="Symbol"/>
              <a:buChar char="•"/>
            </a:pPr>
            <a:r>
              <a:rPr lang="en-US" sz="2400" dirty="0" err="1">
                <a:ea typeface="+mn-lt"/>
                <a:cs typeface="+mn-lt"/>
              </a:rPr>
              <a:t>Използвахме</a:t>
            </a:r>
            <a:r>
              <a:rPr lang="en-US" sz="2400" dirty="0">
                <a:ea typeface="+mn-lt"/>
                <a:cs typeface="+mn-lt"/>
              </a:rPr>
              <a:t> Google Chrome </a:t>
            </a:r>
            <a:r>
              <a:rPr lang="en-US" sz="2400" dirty="0" err="1">
                <a:ea typeface="+mn-lt"/>
                <a:cs typeface="+mn-lt"/>
              </a:rPr>
              <a:t>като</a:t>
            </a:r>
            <a:r>
              <a:rPr lang="en-US" sz="2400" dirty="0">
                <a:ea typeface="+mn-lt"/>
                <a:cs typeface="+mn-lt"/>
              </a:rPr>
              <a:t> </a:t>
            </a:r>
            <a:r>
              <a:rPr lang="en-US" sz="2400" dirty="0" err="1">
                <a:ea typeface="+mn-lt"/>
                <a:cs typeface="+mn-lt"/>
              </a:rPr>
              <a:t>уеб</a:t>
            </a:r>
            <a:r>
              <a:rPr lang="en-US" sz="2400" dirty="0">
                <a:ea typeface="+mn-lt"/>
                <a:cs typeface="+mn-lt"/>
              </a:rPr>
              <a:t> </a:t>
            </a:r>
            <a:r>
              <a:rPr lang="en-US" sz="2400" dirty="0" err="1">
                <a:ea typeface="+mn-lt"/>
                <a:cs typeface="+mn-lt"/>
              </a:rPr>
              <a:t>браузър</a:t>
            </a:r>
            <a:r>
              <a:rPr lang="en-US" sz="2400" dirty="0">
                <a:ea typeface="+mn-lt"/>
                <a:cs typeface="+mn-lt"/>
              </a:rPr>
              <a:t> и VLC </a:t>
            </a:r>
            <a:r>
              <a:rPr lang="en-US" sz="2400" dirty="0" err="1">
                <a:ea typeface="+mn-lt"/>
                <a:cs typeface="+mn-lt"/>
              </a:rPr>
              <a:t>плейър</a:t>
            </a:r>
            <a:r>
              <a:rPr lang="en-US" sz="2400" dirty="0">
                <a:ea typeface="+mn-lt"/>
                <a:cs typeface="+mn-lt"/>
              </a:rPr>
              <a:t> </a:t>
            </a:r>
            <a:r>
              <a:rPr lang="en-US" sz="2400" dirty="0" err="1">
                <a:ea typeface="+mn-lt"/>
                <a:cs typeface="+mn-lt"/>
              </a:rPr>
              <a:t>като</a:t>
            </a:r>
            <a:r>
              <a:rPr lang="en-US" sz="2400" dirty="0">
                <a:ea typeface="+mn-lt"/>
                <a:cs typeface="+mn-lt"/>
              </a:rPr>
              <a:t> </a:t>
            </a:r>
            <a:r>
              <a:rPr lang="en-US" sz="2400" dirty="0" err="1">
                <a:ea typeface="+mn-lt"/>
                <a:cs typeface="+mn-lt"/>
              </a:rPr>
              <a:t>мултимедиен</a:t>
            </a:r>
            <a:r>
              <a:rPr lang="en-US" sz="2400" dirty="0">
                <a:ea typeface="+mn-lt"/>
                <a:cs typeface="+mn-lt"/>
              </a:rPr>
              <a:t> </a:t>
            </a:r>
            <a:r>
              <a:rPr lang="en-US" sz="2400" dirty="0" err="1">
                <a:ea typeface="+mn-lt"/>
                <a:cs typeface="+mn-lt"/>
              </a:rPr>
              <a:t>плейър</a:t>
            </a:r>
            <a:r>
              <a:rPr lang="en-US" sz="2400" dirty="0">
                <a:ea typeface="+mn-lt"/>
                <a:cs typeface="+mn-lt"/>
              </a:rPr>
              <a:t>. </a:t>
            </a:r>
            <a:r>
              <a:rPr lang="en-US" sz="2400" dirty="0" err="1">
                <a:ea typeface="+mn-lt"/>
                <a:cs typeface="+mn-lt"/>
              </a:rPr>
              <a:t>Също</a:t>
            </a:r>
            <a:r>
              <a:rPr lang="en-US" sz="2400" dirty="0">
                <a:ea typeface="+mn-lt"/>
                <a:cs typeface="+mn-lt"/>
              </a:rPr>
              <a:t> </a:t>
            </a:r>
            <a:r>
              <a:rPr lang="en-US" sz="2400" dirty="0" err="1">
                <a:ea typeface="+mn-lt"/>
                <a:cs typeface="+mn-lt"/>
              </a:rPr>
              <a:t>така</a:t>
            </a:r>
            <a:r>
              <a:rPr lang="en-US" sz="2400" dirty="0">
                <a:ea typeface="+mn-lt"/>
                <a:cs typeface="+mn-lt"/>
              </a:rPr>
              <a:t>, </a:t>
            </a:r>
            <a:r>
              <a:rPr lang="en-US" sz="2400" dirty="0" err="1">
                <a:ea typeface="+mn-lt"/>
                <a:cs typeface="+mn-lt"/>
              </a:rPr>
              <a:t>променихме</a:t>
            </a:r>
            <a:r>
              <a:rPr lang="en-US" sz="2400" dirty="0">
                <a:ea typeface="+mn-lt"/>
                <a:cs typeface="+mn-lt"/>
              </a:rPr>
              <a:t>              </a:t>
            </a:r>
            <a:r>
              <a:rPr lang="en-US" sz="2400" dirty="0" err="1">
                <a:ea typeface="+mn-lt"/>
                <a:cs typeface="+mn-lt"/>
              </a:rPr>
              <a:t>клавишите</a:t>
            </a:r>
            <a:r>
              <a:rPr lang="en-US" sz="2400" dirty="0">
                <a:ea typeface="+mn-lt"/>
                <a:cs typeface="+mn-lt"/>
              </a:rPr>
              <a:t> </a:t>
            </a:r>
            <a:r>
              <a:rPr lang="en-US" sz="2400" dirty="0" err="1">
                <a:ea typeface="+mn-lt"/>
                <a:cs typeface="+mn-lt"/>
              </a:rPr>
              <a:t>на</a:t>
            </a:r>
            <a:r>
              <a:rPr lang="en-US" sz="2400" dirty="0">
                <a:ea typeface="+mn-lt"/>
                <a:cs typeface="+mn-lt"/>
              </a:rPr>
              <a:t> VLC Player, </a:t>
            </a:r>
            <a:r>
              <a:rPr lang="en-US" sz="2400" dirty="0" err="1">
                <a:ea typeface="+mn-lt"/>
                <a:cs typeface="+mn-lt"/>
              </a:rPr>
              <a:t>за</a:t>
            </a:r>
            <a:r>
              <a:rPr lang="en-US" sz="2400" dirty="0">
                <a:ea typeface="+mn-lt"/>
                <a:cs typeface="+mn-lt"/>
              </a:rPr>
              <a:t> </a:t>
            </a:r>
            <a:r>
              <a:rPr lang="en-US" sz="2400" dirty="0" err="1">
                <a:ea typeface="+mn-lt"/>
                <a:cs typeface="+mn-lt"/>
              </a:rPr>
              <a:t>да</a:t>
            </a:r>
            <a:r>
              <a:rPr lang="en-US" sz="2400" dirty="0">
                <a:ea typeface="+mn-lt"/>
                <a:cs typeface="+mn-lt"/>
              </a:rPr>
              <a:t> </a:t>
            </a:r>
            <a:r>
              <a:rPr lang="en-US" sz="2400" dirty="0" err="1">
                <a:ea typeface="+mn-lt"/>
                <a:cs typeface="+mn-lt"/>
              </a:rPr>
              <a:t>отговаря</a:t>
            </a:r>
            <a:r>
              <a:rPr lang="bg-BG" sz="2400" dirty="0">
                <a:ea typeface="+mn-lt"/>
                <a:cs typeface="+mn-lt"/>
              </a:rPr>
              <a:t>т </a:t>
            </a:r>
            <a:r>
              <a:rPr lang="en-US" sz="2400" dirty="0" err="1">
                <a:ea typeface="+mn-lt"/>
                <a:cs typeface="+mn-lt"/>
              </a:rPr>
              <a:t>на</a:t>
            </a:r>
            <a:r>
              <a:rPr lang="en-US" sz="2400" dirty="0">
                <a:ea typeface="+mn-lt"/>
                <a:cs typeface="+mn-lt"/>
              </a:rPr>
              <a:t> </a:t>
            </a:r>
            <a:r>
              <a:rPr lang="en-US" sz="2400" dirty="0" err="1">
                <a:ea typeface="+mn-lt"/>
                <a:cs typeface="+mn-lt"/>
              </a:rPr>
              <a:t>нашата</a:t>
            </a:r>
            <a:r>
              <a:rPr lang="en-US" sz="2400" dirty="0">
                <a:ea typeface="+mn-lt"/>
                <a:cs typeface="+mn-lt"/>
              </a:rPr>
              <a:t> Python</a:t>
            </a:r>
            <a:r>
              <a:rPr lang="bg-BG" sz="2400" dirty="0">
                <a:ea typeface="+mn-lt"/>
                <a:cs typeface="+mn-lt"/>
              </a:rPr>
              <a:t> програма</a:t>
            </a:r>
            <a:r>
              <a:rPr lang="en-US" sz="2400" dirty="0">
                <a:ea typeface="+mn-lt"/>
                <a:cs typeface="+mn-lt"/>
              </a:rPr>
              <a:t>. </a:t>
            </a:r>
            <a:r>
              <a:rPr lang="en-US" sz="2400" dirty="0" err="1">
                <a:ea typeface="+mn-lt"/>
                <a:cs typeface="+mn-lt"/>
              </a:rPr>
              <a:t>Модификациите</a:t>
            </a:r>
            <a:r>
              <a:rPr lang="en-US" sz="2400" dirty="0">
                <a:ea typeface="+mn-lt"/>
                <a:cs typeface="+mn-lt"/>
              </a:rPr>
              <a:t> </a:t>
            </a:r>
            <a:r>
              <a:rPr lang="en-US" sz="2400" dirty="0" err="1">
                <a:ea typeface="+mn-lt"/>
                <a:cs typeface="+mn-lt"/>
              </a:rPr>
              <a:t>са</a:t>
            </a:r>
            <a:r>
              <a:rPr lang="en-US" sz="2400" dirty="0">
                <a:ea typeface="+mn-lt"/>
                <a:cs typeface="+mn-lt"/>
              </a:rPr>
              <a:t>    </a:t>
            </a:r>
            <a:r>
              <a:rPr lang="en-US" sz="2400" dirty="0" err="1">
                <a:ea typeface="+mn-lt"/>
                <a:cs typeface="+mn-lt"/>
              </a:rPr>
              <a:t>както</a:t>
            </a:r>
            <a:r>
              <a:rPr lang="en-US" sz="2400" dirty="0">
                <a:ea typeface="+mn-lt"/>
                <a:cs typeface="+mn-lt"/>
              </a:rPr>
              <a:t> </a:t>
            </a:r>
            <a:r>
              <a:rPr lang="en-US" sz="2400" dirty="0" err="1">
                <a:ea typeface="+mn-lt"/>
                <a:cs typeface="+mn-lt"/>
              </a:rPr>
              <a:t>следва</a:t>
            </a:r>
            <a:r>
              <a:rPr lang="en-US" sz="2400" dirty="0">
                <a:ea typeface="+mn-lt"/>
                <a:cs typeface="+mn-lt"/>
              </a:rPr>
              <a:t>:</a:t>
            </a:r>
            <a:endParaRPr lang="bg-BG" sz="2400" dirty="0">
              <a:ea typeface="+mn-lt"/>
              <a:cs typeface="+mn-lt"/>
            </a:endParaRPr>
          </a:p>
          <a:p>
            <a:pPr marL="285750" indent="-285750">
              <a:buFont typeface="Symbol"/>
              <a:buChar char="•"/>
            </a:pPr>
            <a:r>
              <a:rPr lang="en-US" sz="2400" dirty="0">
                <a:ea typeface="+mn-lt"/>
                <a:cs typeface="+mn-lt"/>
              </a:rPr>
              <a:t>Keypress = </a:t>
            </a:r>
            <a:r>
              <a:rPr lang="en-US" sz="2400" dirty="0" err="1">
                <a:ea typeface="+mn-lt"/>
                <a:cs typeface="+mn-lt"/>
              </a:rPr>
              <a:t>Стрелка</a:t>
            </a:r>
            <a:r>
              <a:rPr lang="en-US" sz="2400" dirty="0">
                <a:ea typeface="+mn-lt"/>
                <a:cs typeface="+mn-lt"/>
              </a:rPr>
              <a:t> </a:t>
            </a:r>
            <a:r>
              <a:rPr lang="en-US" sz="2400" dirty="0" err="1">
                <a:ea typeface="+mn-lt"/>
                <a:cs typeface="+mn-lt"/>
              </a:rPr>
              <a:t>нагоре</a:t>
            </a:r>
            <a:r>
              <a:rPr lang="en-US" sz="2400" dirty="0">
                <a:ea typeface="+mn-lt"/>
                <a:cs typeface="+mn-lt"/>
              </a:rPr>
              <a:t> &gt; </a:t>
            </a:r>
            <a:r>
              <a:rPr lang="en-US" sz="2400" dirty="0" err="1">
                <a:ea typeface="+mn-lt"/>
                <a:cs typeface="+mn-lt"/>
              </a:rPr>
              <a:t>Действие</a:t>
            </a:r>
            <a:r>
              <a:rPr lang="en-US" sz="2400" dirty="0">
                <a:ea typeface="+mn-lt"/>
                <a:cs typeface="+mn-lt"/>
              </a:rPr>
              <a:t> = </a:t>
            </a:r>
            <a:r>
              <a:rPr lang="en-US" sz="2400" dirty="0" err="1">
                <a:ea typeface="+mn-lt"/>
                <a:cs typeface="+mn-lt"/>
              </a:rPr>
              <a:t>Увеличаване</a:t>
            </a:r>
            <a:r>
              <a:rPr lang="en-US" sz="2400" dirty="0">
                <a:ea typeface="+mn-lt"/>
                <a:cs typeface="+mn-lt"/>
              </a:rPr>
              <a:t> </a:t>
            </a:r>
            <a:r>
              <a:rPr lang="en-US" sz="2400" dirty="0" err="1">
                <a:ea typeface="+mn-lt"/>
                <a:cs typeface="+mn-lt"/>
              </a:rPr>
              <a:t>на</a:t>
            </a:r>
            <a:r>
              <a:rPr lang="en-US" sz="2400" dirty="0">
                <a:ea typeface="+mn-lt"/>
                <a:cs typeface="+mn-lt"/>
              </a:rPr>
              <a:t> </a:t>
            </a:r>
            <a:r>
              <a:rPr lang="en-US" sz="2400" dirty="0" err="1">
                <a:ea typeface="+mn-lt"/>
                <a:cs typeface="+mn-lt"/>
              </a:rPr>
              <a:t>силата</a:t>
            </a:r>
            <a:r>
              <a:rPr lang="en-US" sz="2400" dirty="0">
                <a:ea typeface="+mn-lt"/>
                <a:cs typeface="+mn-lt"/>
              </a:rPr>
              <a:t> </a:t>
            </a:r>
            <a:r>
              <a:rPr lang="en-US" sz="2400" dirty="0" err="1">
                <a:ea typeface="+mn-lt"/>
                <a:cs typeface="+mn-lt"/>
              </a:rPr>
              <a:t>на</a:t>
            </a:r>
            <a:r>
              <a:rPr lang="en-US" sz="2400" dirty="0">
                <a:ea typeface="+mn-lt"/>
                <a:cs typeface="+mn-lt"/>
              </a:rPr>
              <a:t> </a:t>
            </a:r>
            <a:r>
              <a:rPr lang="en-US" sz="2400" dirty="0" err="1">
                <a:ea typeface="+mn-lt"/>
                <a:cs typeface="+mn-lt"/>
              </a:rPr>
              <a:t>звука</a:t>
            </a:r>
            <a:endParaRPr lang="bg-BG" sz="2400" dirty="0" err="1">
              <a:ea typeface="+mn-lt"/>
              <a:cs typeface="+mn-lt"/>
            </a:endParaRPr>
          </a:p>
          <a:p>
            <a:pPr marL="285750" indent="-285750">
              <a:buFont typeface="Symbol"/>
              <a:buChar char="•"/>
            </a:pPr>
            <a:r>
              <a:rPr lang="en-US" sz="2400" dirty="0">
                <a:ea typeface="+mn-lt"/>
                <a:cs typeface="+mn-lt"/>
              </a:rPr>
              <a:t>Keypress = </a:t>
            </a:r>
            <a:r>
              <a:rPr lang="en-US" sz="2400" dirty="0" err="1">
                <a:ea typeface="+mn-lt"/>
                <a:cs typeface="+mn-lt"/>
              </a:rPr>
              <a:t>Стрелка</a:t>
            </a:r>
            <a:r>
              <a:rPr lang="en-US" sz="2400" dirty="0">
                <a:ea typeface="+mn-lt"/>
                <a:cs typeface="+mn-lt"/>
              </a:rPr>
              <a:t> </a:t>
            </a:r>
            <a:r>
              <a:rPr lang="en-US" sz="2400" dirty="0" err="1">
                <a:ea typeface="+mn-lt"/>
                <a:cs typeface="+mn-lt"/>
              </a:rPr>
              <a:t>надолу</a:t>
            </a:r>
            <a:r>
              <a:rPr lang="en-US" sz="2400" dirty="0">
                <a:ea typeface="+mn-lt"/>
                <a:cs typeface="+mn-lt"/>
              </a:rPr>
              <a:t> - -&gt; </a:t>
            </a:r>
            <a:r>
              <a:rPr lang="en-US" sz="2400" dirty="0" err="1">
                <a:ea typeface="+mn-lt"/>
                <a:cs typeface="+mn-lt"/>
              </a:rPr>
              <a:t>Действие</a:t>
            </a:r>
            <a:r>
              <a:rPr lang="en-US" sz="2400" dirty="0">
                <a:ea typeface="+mn-lt"/>
                <a:cs typeface="+mn-lt"/>
              </a:rPr>
              <a:t> = </a:t>
            </a:r>
            <a:r>
              <a:rPr lang="en-US" sz="2400" dirty="0" err="1">
                <a:ea typeface="+mn-lt"/>
                <a:cs typeface="+mn-lt"/>
              </a:rPr>
              <a:t>Намаляване</a:t>
            </a:r>
            <a:r>
              <a:rPr lang="en-US" sz="2400" dirty="0">
                <a:ea typeface="+mn-lt"/>
                <a:cs typeface="+mn-lt"/>
              </a:rPr>
              <a:t> </a:t>
            </a:r>
            <a:r>
              <a:rPr lang="en-US" sz="2400" dirty="0" err="1">
                <a:ea typeface="+mn-lt"/>
                <a:cs typeface="+mn-lt"/>
              </a:rPr>
              <a:t>на</a:t>
            </a:r>
            <a:r>
              <a:rPr lang="en-US" sz="2400" dirty="0">
                <a:ea typeface="+mn-lt"/>
                <a:cs typeface="+mn-lt"/>
              </a:rPr>
              <a:t> </a:t>
            </a:r>
            <a:r>
              <a:rPr lang="en-US" sz="2400" dirty="0" err="1">
                <a:ea typeface="+mn-lt"/>
                <a:cs typeface="+mn-lt"/>
              </a:rPr>
              <a:t>звука</a:t>
            </a:r>
            <a:endParaRPr lang="bg-BG" sz="2400" dirty="0" err="1">
              <a:ea typeface="+mn-lt"/>
              <a:cs typeface="+mn-lt"/>
            </a:endParaRPr>
          </a:p>
          <a:p>
            <a:pPr marL="285750" indent="-285750">
              <a:buFont typeface="Symbol"/>
              <a:buChar char="•"/>
            </a:pPr>
            <a:r>
              <a:rPr lang="en-US" sz="2400" dirty="0">
                <a:ea typeface="+mn-lt"/>
                <a:cs typeface="+mn-lt"/>
              </a:rPr>
              <a:t>Keypress = Ctrl + </a:t>
            </a:r>
            <a:r>
              <a:rPr lang="en-US" sz="2400" dirty="0" err="1">
                <a:ea typeface="+mn-lt"/>
                <a:cs typeface="+mn-lt"/>
              </a:rPr>
              <a:t>PgUp</a:t>
            </a:r>
            <a:r>
              <a:rPr lang="en-US" sz="2400" dirty="0">
                <a:ea typeface="+mn-lt"/>
                <a:cs typeface="+mn-lt"/>
              </a:rPr>
              <a:t> - -&gt; </a:t>
            </a:r>
            <a:r>
              <a:rPr lang="en-US" sz="2400" dirty="0" err="1">
                <a:ea typeface="+mn-lt"/>
                <a:cs typeface="+mn-lt"/>
              </a:rPr>
              <a:t>Действие</a:t>
            </a:r>
            <a:r>
              <a:rPr lang="en-US" sz="2400" dirty="0">
                <a:ea typeface="+mn-lt"/>
                <a:cs typeface="+mn-lt"/>
              </a:rPr>
              <a:t> = </a:t>
            </a:r>
            <a:r>
              <a:rPr lang="en-US" sz="2400" dirty="0" err="1">
                <a:ea typeface="+mn-lt"/>
                <a:cs typeface="+mn-lt"/>
              </a:rPr>
              <a:t>Възпроизвеждане</a:t>
            </a:r>
            <a:r>
              <a:rPr lang="en-US" sz="2400" dirty="0">
                <a:ea typeface="+mn-lt"/>
                <a:cs typeface="+mn-lt"/>
              </a:rPr>
              <a:t> / </a:t>
            </a:r>
            <a:r>
              <a:rPr lang="en-US" sz="2400" dirty="0" err="1">
                <a:ea typeface="+mn-lt"/>
                <a:cs typeface="+mn-lt"/>
              </a:rPr>
              <a:t>Пауза</a:t>
            </a:r>
            <a:endParaRPr lang="bg-BG" sz="2400" dirty="0" err="1">
              <a:ea typeface="+mn-lt"/>
              <a:cs typeface="+mn-lt"/>
            </a:endParaRPr>
          </a:p>
          <a:p>
            <a:endParaRPr lang="bg-BG" sz="2400" dirty="0">
              <a:ea typeface="+mn-lt"/>
              <a:cs typeface="+mn-lt"/>
            </a:endParaRPr>
          </a:p>
        </p:txBody>
      </p:sp>
    </p:spTree>
    <p:extLst>
      <p:ext uri="{BB962C8B-B14F-4D97-AF65-F5344CB8AC3E}">
        <p14:creationId xmlns:p14="http://schemas.microsoft.com/office/powerpoint/2010/main" val="1755234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Картина, която съдържа електроника&#10;&#10;Описание, генерирано с висока достоверност">
            <a:extLst>
              <a:ext uri="{FF2B5EF4-FFF2-40B4-BE49-F238E27FC236}">
                <a16:creationId xmlns:a16="http://schemas.microsoft.com/office/drawing/2014/main" id="{973B2892-4969-4A40-BCED-E10B065D8C10}"/>
              </a:ext>
            </a:extLst>
          </p:cNvPr>
          <p:cNvPicPr>
            <a:picLocks noChangeAspect="1"/>
          </p:cNvPicPr>
          <p:nvPr/>
        </p:nvPicPr>
        <p:blipFill>
          <a:blip r:embed="rId2"/>
          <a:stretch>
            <a:fillRect/>
          </a:stretch>
        </p:blipFill>
        <p:spPr>
          <a:xfrm>
            <a:off x="1926647" y="937276"/>
            <a:ext cx="4980578" cy="2451186"/>
          </a:xfrm>
          <a:prstGeom prst="rect">
            <a:avLst/>
          </a:prstGeom>
          <a:ln>
            <a:noFill/>
          </a:ln>
          <a:effectLst>
            <a:outerShdw blurRad="292100" dist="139700" dir="2700000" algn="tl" rotWithShape="0">
              <a:srgbClr val="333333">
                <a:alpha val="65000"/>
              </a:srgbClr>
            </a:outerShdw>
          </a:effectLst>
        </p:spPr>
      </p:pic>
      <p:pic>
        <p:nvPicPr>
          <p:cNvPr id="4" name="Picture 4" descr="Картина, която съдържа лаптоп, закрито, маса, компютър&#10;&#10;Описание, генерирано с много висока достоверност">
            <a:extLst>
              <a:ext uri="{FF2B5EF4-FFF2-40B4-BE49-F238E27FC236}">
                <a16:creationId xmlns:a16="http://schemas.microsoft.com/office/drawing/2014/main" id="{2336D717-E297-453F-91C4-29C8E982FDC8}"/>
              </a:ext>
            </a:extLst>
          </p:cNvPr>
          <p:cNvPicPr>
            <a:picLocks noChangeAspect="1"/>
          </p:cNvPicPr>
          <p:nvPr/>
        </p:nvPicPr>
        <p:blipFill>
          <a:blip r:embed="rId3"/>
          <a:stretch>
            <a:fillRect/>
          </a:stretch>
        </p:blipFill>
        <p:spPr>
          <a:xfrm>
            <a:off x="5319387" y="3942697"/>
            <a:ext cx="4903939" cy="2417262"/>
          </a:xfrm>
          <a:prstGeom prst="rect">
            <a:avLst/>
          </a:prstGeom>
          <a:ln>
            <a:noFill/>
          </a:ln>
          <a:effectLst>
            <a:softEdge rad="112500"/>
          </a:effectLst>
        </p:spPr>
      </p:pic>
    </p:spTree>
    <p:extLst>
      <p:ext uri="{BB962C8B-B14F-4D97-AF65-F5344CB8AC3E}">
        <p14:creationId xmlns:p14="http://schemas.microsoft.com/office/powerpoint/2010/main" val="20814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ox(in)">
                                      <p:cBhvr>
                                        <p:cTn id="1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4C8C80-9534-4AE7-B936-27F3CDD773A8}"/>
              </a:ext>
            </a:extLst>
          </p:cNvPr>
          <p:cNvSpPr txBox="1"/>
          <p:nvPr/>
        </p:nvSpPr>
        <p:spPr>
          <a:xfrm>
            <a:off x="1164566" y="1907006"/>
            <a:ext cx="916053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В </a:t>
            </a:r>
            <a:r>
              <a:rPr lang="en-US" sz="2400" dirty="0" err="1">
                <a:ea typeface="+mn-lt"/>
                <a:cs typeface="+mn-lt"/>
              </a:rPr>
              <a:t>този</a:t>
            </a:r>
            <a:r>
              <a:rPr lang="en-US" sz="2400" dirty="0">
                <a:ea typeface="+mn-lt"/>
                <a:cs typeface="+mn-lt"/>
              </a:rPr>
              <a:t> </a:t>
            </a:r>
            <a:r>
              <a:rPr lang="en-US" sz="2400" dirty="0" err="1">
                <a:ea typeface="+mn-lt"/>
                <a:cs typeface="+mn-lt"/>
              </a:rPr>
              <a:t>проект</a:t>
            </a:r>
            <a:r>
              <a:rPr lang="en-US" sz="2400" dirty="0">
                <a:ea typeface="+mn-lt"/>
                <a:cs typeface="+mn-lt"/>
              </a:rPr>
              <a:t>, </a:t>
            </a:r>
            <a:r>
              <a:rPr lang="en-US" sz="2400" dirty="0" err="1">
                <a:ea typeface="+mn-lt"/>
                <a:cs typeface="+mn-lt"/>
              </a:rPr>
              <a:t>ние</a:t>
            </a:r>
            <a:r>
              <a:rPr lang="en-US" sz="2400" dirty="0">
                <a:ea typeface="+mn-lt"/>
                <a:cs typeface="+mn-lt"/>
              </a:rPr>
              <a:t> </a:t>
            </a:r>
            <a:r>
              <a:rPr lang="en-US" sz="2400" dirty="0" err="1">
                <a:ea typeface="+mn-lt"/>
                <a:cs typeface="+mn-lt"/>
              </a:rPr>
              <a:t>внедрихме</a:t>
            </a:r>
            <a:r>
              <a:rPr lang="en-US" sz="2400" dirty="0">
                <a:ea typeface="+mn-lt"/>
                <a:cs typeface="+mn-lt"/>
              </a:rPr>
              <a:t> Arduino</a:t>
            </a:r>
            <a:r>
              <a:rPr lang="bg-BG" sz="2400" dirty="0">
                <a:ea typeface="+mn-lt"/>
                <a:cs typeface="+mn-lt"/>
              </a:rPr>
              <a:t> за управление </a:t>
            </a:r>
            <a:r>
              <a:rPr lang="en-US" sz="2400" dirty="0" err="1">
                <a:ea typeface="+mn-lt"/>
                <a:cs typeface="+mn-lt"/>
              </a:rPr>
              <a:t>на</a:t>
            </a:r>
            <a:r>
              <a:rPr lang="en-US" sz="2400" dirty="0">
                <a:ea typeface="+mn-lt"/>
                <a:cs typeface="+mn-lt"/>
              </a:rPr>
              <a:t> </a:t>
            </a:r>
            <a:r>
              <a:rPr lang="en-US" sz="2400" dirty="0" err="1">
                <a:ea typeface="+mn-lt"/>
                <a:cs typeface="+mn-lt"/>
              </a:rPr>
              <a:t>вашия</a:t>
            </a:r>
            <a:r>
              <a:rPr lang="en-US" sz="2400" dirty="0">
                <a:ea typeface="+mn-lt"/>
                <a:cs typeface="+mn-lt"/>
              </a:rPr>
              <a:t>       </a:t>
            </a:r>
            <a:r>
              <a:rPr lang="en-US" sz="2400" dirty="0" err="1">
                <a:ea typeface="+mn-lt"/>
                <a:cs typeface="+mn-lt"/>
              </a:rPr>
              <a:t>компютър</a:t>
            </a:r>
            <a:r>
              <a:rPr lang="en-US" sz="2400" dirty="0">
                <a:ea typeface="+mn-lt"/>
                <a:cs typeface="+mn-lt"/>
              </a:rPr>
              <a:t>, </a:t>
            </a:r>
            <a:r>
              <a:rPr lang="en-US" sz="2400" dirty="0" err="1">
                <a:ea typeface="+mn-lt"/>
                <a:cs typeface="+mn-lt"/>
              </a:rPr>
              <a:t>където</a:t>
            </a:r>
            <a:r>
              <a:rPr lang="bg-BG" sz="2400" dirty="0">
                <a:ea typeface="+mn-lt"/>
                <a:cs typeface="+mn-lt"/>
              </a:rPr>
              <a:t> с</a:t>
            </a:r>
            <a:r>
              <a:rPr lang="en-US" sz="2400" dirty="0">
                <a:ea typeface="+mn-lt"/>
                <a:cs typeface="+mn-lt"/>
              </a:rPr>
              <a:t> </a:t>
            </a:r>
            <a:r>
              <a:rPr lang="en-US" sz="2400" dirty="0" err="1">
                <a:ea typeface="+mn-lt"/>
                <a:cs typeface="+mn-lt"/>
              </a:rPr>
              <a:t>няколко</a:t>
            </a:r>
            <a:r>
              <a:rPr lang="en-US" sz="2400" dirty="0">
                <a:ea typeface="+mn-lt"/>
                <a:cs typeface="+mn-lt"/>
              </a:rPr>
              <a:t> </a:t>
            </a:r>
            <a:r>
              <a:rPr lang="en-US" sz="2400" dirty="0" err="1">
                <a:ea typeface="+mn-lt"/>
                <a:cs typeface="+mn-lt"/>
              </a:rPr>
              <a:t>жестове</a:t>
            </a:r>
            <a:r>
              <a:rPr lang="en-US" sz="2400" dirty="0">
                <a:ea typeface="+mn-lt"/>
                <a:cs typeface="+mn-lt"/>
              </a:rPr>
              <a:t> с </a:t>
            </a:r>
            <a:r>
              <a:rPr lang="en-US" sz="2400" dirty="0" err="1">
                <a:ea typeface="+mn-lt"/>
                <a:cs typeface="+mn-lt"/>
              </a:rPr>
              <a:t>ръце</a:t>
            </a:r>
            <a:r>
              <a:rPr lang="bg-BG" sz="2400" dirty="0">
                <a:ea typeface="+mn-lt"/>
                <a:cs typeface="+mn-lt"/>
              </a:rPr>
              <a:t>те ви</a:t>
            </a:r>
            <a:r>
              <a:rPr lang="en-US" sz="2400" dirty="0">
                <a:ea typeface="+mn-lt"/>
                <a:cs typeface="+mn-lt"/>
              </a:rPr>
              <a:t>, </a:t>
            </a:r>
            <a:r>
              <a:rPr lang="en-US" sz="2400" dirty="0" err="1">
                <a:ea typeface="+mn-lt"/>
                <a:cs typeface="+mn-lt"/>
              </a:rPr>
              <a:t>направени</a:t>
            </a:r>
            <a:r>
              <a:rPr lang="en-US" sz="2400" dirty="0">
                <a:ea typeface="+mn-lt"/>
                <a:cs typeface="+mn-lt"/>
              </a:rPr>
              <a:t> </a:t>
            </a:r>
            <a:r>
              <a:rPr lang="en-US" sz="2400" dirty="0" err="1">
                <a:ea typeface="+mn-lt"/>
                <a:cs typeface="+mn-lt"/>
              </a:rPr>
              <a:t>пред</a:t>
            </a:r>
            <a:r>
              <a:rPr lang="en-US" sz="2400" dirty="0">
                <a:ea typeface="+mn-lt"/>
                <a:cs typeface="+mn-lt"/>
              </a:rPr>
              <a:t> </a:t>
            </a:r>
            <a:r>
              <a:rPr lang="en-US" sz="2400" dirty="0" err="1">
                <a:ea typeface="+mn-lt"/>
                <a:cs typeface="+mn-lt"/>
              </a:rPr>
              <a:t>компютъра</a:t>
            </a:r>
            <a:r>
              <a:rPr lang="en-US" sz="2400" dirty="0">
                <a:ea typeface="+mn-lt"/>
                <a:cs typeface="+mn-lt"/>
              </a:rPr>
              <a:t>, </a:t>
            </a:r>
            <a:r>
              <a:rPr lang="en-US" sz="2400" dirty="0" err="1">
                <a:ea typeface="+mn-lt"/>
                <a:cs typeface="+mn-lt"/>
              </a:rPr>
              <a:t>ще</a:t>
            </a:r>
            <a:r>
              <a:rPr lang="en-US" sz="2400" dirty="0">
                <a:ea typeface="+mn-lt"/>
                <a:cs typeface="+mn-lt"/>
              </a:rPr>
              <a:t> </a:t>
            </a:r>
            <a:r>
              <a:rPr lang="en-US" sz="2400" dirty="0" err="1">
                <a:ea typeface="+mn-lt"/>
                <a:cs typeface="+mn-lt"/>
              </a:rPr>
              <a:t>изпълнят</a:t>
            </a:r>
            <a:r>
              <a:rPr lang="en-US" sz="2400" dirty="0">
                <a:ea typeface="+mn-lt"/>
                <a:cs typeface="+mn-lt"/>
              </a:rPr>
              <a:t> </a:t>
            </a:r>
            <a:r>
              <a:rPr lang="en-US" sz="2400" dirty="0" err="1">
                <a:ea typeface="+mn-lt"/>
                <a:cs typeface="+mn-lt"/>
              </a:rPr>
              <a:t>определени</a:t>
            </a:r>
            <a:r>
              <a:rPr lang="en-US" sz="2400" dirty="0">
                <a:ea typeface="+mn-lt"/>
                <a:cs typeface="+mn-lt"/>
              </a:rPr>
              <a:t>               </a:t>
            </a:r>
            <a:r>
              <a:rPr lang="en-US" sz="2400" dirty="0" err="1">
                <a:ea typeface="+mn-lt"/>
                <a:cs typeface="+mn-lt"/>
              </a:rPr>
              <a:t>задачи</a:t>
            </a:r>
            <a:r>
              <a:rPr lang="en-US" sz="2400" dirty="0">
                <a:ea typeface="+mn-lt"/>
                <a:cs typeface="+mn-lt"/>
              </a:rPr>
              <a:t> ,</a:t>
            </a:r>
            <a:r>
              <a:rPr lang="en-US" sz="2400" dirty="0" err="1">
                <a:ea typeface="+mn-lt"/>
                <a:cs typeface="+mn-lt"/>
              </a:rPr>
              <a:t>без</a:t>
            </a:r>
            <a:r>
              <a:rPr lang="en-US" sz="2400" dirty="0">
                <a:ea typeface="+mn-lt"/>
                <a:cs typeface="+mn-lt"/>
              </a:rPr>
              <a:t> </a:t>
            </a:r>
            <a:r>
              <a:rPr lang="en-US" sz="2400" dirty="0" err="1">
                <a:ea typeface="+mn-lt"/>
                <a:cs typeface="+mn-lt"/>
              </a:rPr>
              <a:t>да</a:t>
            </a:r>
            <a:r>
              <a:rPr lang="en-US" sz="2400" dirty="0">
                <a:ea typeface="+mn-lt"/>
                <a:cs typeface="+mn-lt"/>
              </a:rPr>
              <a:t> </a:t>
            </a:r>
            <a:r>
              <a:rPr lang="en-US" sz="2400" dirty="0" err="1">
                <a:ea typeface="+mn-lt"/>
                <a:cs typeface="+mn-lt"/>
              </a:rPr>
              <a:t>използваме</a:t>
            </a:r>
            <a:r>
              <a:rPr lang="en-US" sz="2400" dirty="0">
                <a:ea typeface="+mn-lt"/>
                <a:cs typeface="+mn-lt"/>
              </a:rPr>
              <a:t> </a:t>
            </a:r>
            <a:r>
              <a:rPr lang="en-US" sz="2400" dirty="0" err="1">
                <a:ea typeface="+mn-lt"/>
                <a:cs typeface="+mn-lt"/>
              </a:rPr>
              <a:t>мишката</a:t>
            </a:r>
            <a:r>
              <a:rPr lang="en-US" sz="2400" dirty="0">
                <a:ea typeface="+mn-lt"/>
                <a:cs typeface="+mn-lt"/>
              </a:rPr>
              <a:t> </a:t>
            </a:r>
            <a:r>
              <a:rPr lang="en-US" sz="2400" dirty="0" err="1">
                <a:ea typeface="+mn-lt"/>
                <a:cs typeface="+mn-lt"/>
              </a:rPr>
              <a:t>или</a:t>
            </a:r>
            <a:r>
              <a:rPr lang="en-US" sz="2400" dirty="0">
                <a:ea typeface="+mn-lt"/>
                <a:cs typeface="+mn-lt"/>
              </a:rPr>
              <a:t> </a:t>
            </a:r>
            <a:r>
              <a:rPr lang="en-US" sz="2400" dirty="0" err="1">
                <a:ea typeface="+mn-lt"/>
                <a:cs typeface="+mn-lt"/>
              </a:rPr>
              <a:t>клавиатурата.Такъв</a:t>
            </a:r>
            <a:r>
              <a:rPr lang="en-US" sz="2400" dirty="0">
                <a:ea typeface="+mn-lt"/>
                <a:cs typeface="+mn-lt"/>
              </a:rPr>
              <a:t>            </a:t>
            </a:r>
            <a:r>
              <a:rPr lang="en-US" sz="2400" dirty="0" err="1">
                <a:ea typeface="+mn-lt"/>
                <a:cs typeface="+mn-lt"/>
              </a:rPr>
              <a:t>контрол</a:t>
            </a:r>
            <a:r>
              <a:rPr lang="en-US" sz="2400" dirty="0">
                <a:ea typeface="+mn-lt"/>
                <a:cs typeface="+mn-lt"/>
              </a:rPr>
              <a:t> </a:t>
            </a:r>
            <a:r>
              <a:rPr lang="en-US" sz="2400" dirty="0" err="1">
                <a:ea typeface="+mn-lt"/>
                <a:cs typeface="+mn-lt"/>
              </a:rPr>
              <a:t>на</a:t>
            </a:r>
            <a:r>
              <a:rPr lang="en-US" sz="2400" dirty="0">
                <a:ea typeface="+mn-lt"/>
                <a:cs typeface="+mn-lt"/>
              </a:rPr>
              <a:t> </a:t>
            </a:r>
            <a:r>
              <a:rPr lang="en-US" sz="2400" dirty="0" err="1">
                <a:ea typeface="+mn-lt"/>
                <a:cs typeface="+mn-lt"/>
              </a:rPr>
              <a:t>компютри</a:t>
            </a:r>
            <a:r>
              <a:rPr lang="en-US" sz="2400" dirty="0">
                <a:ea typeface="+mn-lt"/>
                <a:cs typeface="+mn-lt"/>
              </a:rPr>
              <a:t> </a:t>
            </a:r>
            <a:r>
              <a:rPr lang="en-US" sz="2400" dirty="0" err="1">
                <a:ea typeface="+mn-lt"/>
                <a:cs typeface="+mn-lt"/>
              </a:rPr>
              <a:t>вече</a:t>
            </a:r>
            <a:r>
              <a:rPr lang="en-US" sz="2400" dirty="0">
                <a:ea typeface="+mn-lt"/>
                <a:cs typeface="+mn-lt"/>
              </a:rPr>
              <a:t> </a:t>
            </a:r>
            <a:r>
              <a:rPr lang="en-US" sz="2400" dirty="0" err="1">
                <a:ea typeface="+mn-lt"/>
                <a:cs typeface="+mn-lt"/>
              </a:rPr>
              <a:t>присъства</a:t>
            </a:r>
            <a:r>
              <a:rPr lang="en-US" sz="2400" dirty="0">
                <a:ea typeface="+mn-lt"/>
                <a:cs typeface="+mn-lt"/>
              </a:rPr>
              <a:t> и </a:t>
            </a:r>
            <a:r>
              <a:rPr lang="bg-BG" sz="2400" dirty="0">
                <a:ea typeface="+mn-lt"/>
                <a:cs typeface="+mn-lt"/>
              </a:rPr>
              <a:t>в </a:t>
            </a:r>
            <a:r>
              <a:rPr lang="en-US" sz="2400" dirty="0" err="1">
                <a:ea typeface="+mn-lt"/>
                <a:cs typeface="+mn-lt"/>
              </a:rPr>
              <a:t>компания</a:t>
            </a:r>
            <a:r>
              <a:rPr lang="en-US" sz="2400" dirty="0">
                <a:ea typeface="+mn-lt"/>
                <a:cs typeface="+mn-lt"/>
              </a:rPr>
              <a:t>, </a:t>
            </a:r>
            <a:r>
              <a:rPr lang="en-US" sz="2400" dirty="0" err="1">
                <a:ea typeface="+mn-lt"/>
                <a:cs typeface="+mn-lt"/>
              </a:rPr>
              <a:t>наречена</a:t>
            </a:r>
            <a:r>
              <a:rPr lang="en-US" sz="2400" dirty="0">
                <a:ea typeface="+mn-lt"/>
                <a:cs typeface="+mn-lt"/>
              </a:rPr>
              <a:t>         Leap Motion, </a:t>
            </a:r>
            <a:r>
              <a:rPr lang="bg-BG" sz="2400" dirty="0">
                <a:ea typeface="+mn-lt"/>
                <a:cs typeface="+mn-lt"/>
              </a:rPr>
              <a:t>тя </a:t>
            </a:r>
            <a:r>
              <a:rPr lang="en-US" sz="2400" dirty="0" err="1">
                <a:ea typeface="+mn-lt"/>
                <a:cs typeface="+mn-lt"/>
              </a:rPr>
              <a:t>прилага</a:t>
            </a:r>
            <a:r>
              <a:rPr lang="en-US" sz="2400" dirty="0">
                <a:ea typeface="+mn-lt"/>
                <a:cs typeface="+mn-lt"/>
              </a:rPr>
              <a:t> </a:t>
            </a:r>
            <a:r>
              <a:rPr lang="en-US" sz="2400" dirty="0" err="1">
                <a:ea typeface="+mn-lt"/>
                <a:cs typeface="+mn-lt"/>
              </a:rPr>
              <a:t>тази</a:t>
            </a:r>
            <a:r>
              <a:rPr lang="en-US" sz="2400" dirty="0">
                <a:ea typeface="+mn-lt"/>
                <a:cs typeface="+mn-lt"/>
              </a:rPr>
              <a:t> </a:t>
            </a:r>
            <a:r>
              <a:rPr lang="en-US" sz="2400" dirty="0" err="1">
                <a:ea typeface="+mn-lt"/>
                <a:cs typeface="+mn-lt"/>
              </a:rPr>
              <a:t>технология</a:t>
            </a:r>
            <a:r>
              <a:rPr lang="en-US" sz="2400" dirty="0">
                <a:ea typeface="+mn-lt"/>
                <a:cs typeface="+mn-lt"/>
              </a:rPr>
              <a:t> в </a:t>
            </a:r>
            <a:r>
              <a:rPr lang="en-US" sz="2400" dirty="0" err="1">
                <a:ea typeface="+mn-lt"/>
                <a:cs typeface="+mn-lt"/>
              </a:rPr>
              <a:t>компютрите.Този</a:t>
            </a:r>
            <a:r>
              <a:rPr lang="en-US" sz="2400" dirty="0">
                <a:ea typeface="+mn-lt"/>
                <a:cs typeface="+mn-lt"/>
              </a:rPr>
              <a:t> </a:t>
            </a:r>
            <a:r>
              <a:rPr lang="en-US" sz="2400" dirty="0" err="1">
                <a:ea typeface="+mn-lt"/>
                <a:cs typeface="+mn-lt"/>
              </a:rPr>
              <a:t>тип</a:t>
            </a:r>
            <a:r>
              <a:rPr lang="en-US" sz="2400" dirty="0">
                <a:ea typeface="+mn-lt"/>
                <a:cs typeface="+mn-lt"/>
              </a:rPr>
              <a:t> </a:t>
            </a:r>
            <a:r>
              <a:rPr lang="en-US" sz="2400" dirty="0" err="1">
                <a:ea typeface="+mn-lt"/>
                <a:cs typeface="+mn-lt"/>
              </a:rPr>
              <a:t>контрол</a:t>
            </a:r>
            <a:r>
              <a:rPr lang="en-US" sz="2400" dirty="0">
                <a:ea typeface="+mn-lt"/>
                <a:cs typeface="+mn-lt"/>
              </a:rPr>
              <a:t> с </a:t>
            </a:r>
            <a:r>
              <a:rPr lang="en-US" sz="2400" dirty="0" err="1">
                <a:ea typeface="+mn-lt"/>
                <a:cs typeface="+mn-lt"/>
              </a:rPr>
              <a:t>жестове</a:t>
            </a:r>
            <a:r>
              <a:rPr lang="en-US" sz="2400" dirty="0">
                <a:ea typeface="+mn-lt"/>
                <a:cs typeface="+mn-lt"/>
              </a:rPr>
              <a:t> </a:t>
            </a:r>
            <a:r>
              <a:rPr lang="en-US" sz="2400" dirty="0" err="1">
                <a:ea typeface="+mn-lt"/>
                <a:cs typeface="+mn-lt"/>
              </a:rPr>
              <a:t>на</a:t>
            </a:r>
            <a:r>
              <a:rPr lang="en-US" sz="2400" dirty="0">
                <a:ea typeface="+mn-lt"/>
                <a:cs typeface="+mn-lt"/>
              </a:rPr>
              <a:t> </a:t>
            </a:r>
            <a:r>
              <a:rPr lang="en-US" sz="2400" dirty="0" err="1">
                <a:ea typeface="+mn-lt"/>
                <a:cs typeface="+mn-lt"/>
              </a:rPr>
              <a:t>компютрите</a:t>
            </a:r>
            <a:r>
              <a:rPr lang="en-US" sz="2400" dirty="0">
                <a:ea typeface="+mn-lt"/>
                <a:cs typeface="+mn-lt"/>
              </a:rPr>
              <a:t> </a:t>
            </a:r>
            <a:r>
              <a:rPr lang="en-US" sz="2400" dirty="0" err="1">
                <a:ea typeface="+mn-lt"/>
                <a:cs typeface="+mn-lt"/>
              </a:rPr>
              <a:t>може</a:t>
            </a:r>
            <a:r>
              <a:rPr lang="en-US" sz="2400" dirty="0">
                <a:ea typeface="+mn-lt"/>
                <a:cs typeface="+mn-lt"/>
              </a:rPr>
              <a:t> </a:t>
            </a:r>
            <a:r>
              <a:rPr lang="en-US" sz="2400" dirty="0" err="1">
                <a:ea typeface="+mn-lt"/>
                <a:cs typeface="+mn-lt"/>
              </a:rPr>
              <a:t>да</a:t>
            </a:r>
            <a:r>
              <a:rPr lang="en-US" sz="2400" dirty="0">
                <a:ea typeface="+mn-lt"/>
                <a:cs typeface="+mn-lt"/>
              </a:rPr>
              <a:t> </a:t>
            </a:r>
            <a:r>
              <a:rPr lang="en-US" sz="2400" dirty="0" err="1">
                <a:ea typeface="+mn-lt"/>
                <a:cs typeface="+mn-lt"/>
              </a:rPr>
              <a:t>се</a:t>
            </a:r>
            <a:r>
              <a:rPr lang="en-US" sz="2400" dirty="0">
                <a:ea typeface="+mn-lt"/>
                <a:cs typeface="+mn-lt"/>
              </a:rPr>
              <a:t> </a:t>
            </a:r>
            <a:r>
              <a:rPr lang="en-US" sz="2400" dirty="0" err="1">
                <a:ea typeface="+mn-lt"/>
                <a:cs typeface="+mn-lt"/>
              </a:rPr>
              <a:t>използва</a:t>
            </a:r>
            <a:r>
              <a:rPr lang="en-US" sz="2400" dirty="0">
                <a:ea typeface="+mn-lt"/>
                <a:cs typeface="+mn-lt"/>
              </a:rPr>
              <a:t> </a:t>
            </a:r>
            <a:r>
              <a:rPr lang="en-US" sz="2400" dirty="0" err="1">
                <a:ea typeface="+mn-lt"/>
                <a:cs typeface="+mn-lt"/>
              </a:rPr>
              <a:t>за</a:t>
            </a:r>
            <a:r>
              <a:rPr lang="en-US" sz="2400" dirty="0">
                <a:ea typeface="+mn-lt"/>
                <a:cs typeface="+mn-lt"/>
              </a:rPr>
              <a:t> VR (</a:t>
            </a:r>
            <a:r>
              <a:rPr lang="en-US" sz="2400" dirty="0" err="1">
                <a:ea typeface="+mn-lt"/>
                <a:cs typeface="+mn-lt"/>
              </a:rPr>
              <a:t>виртуална</a:t>
            </a:r>
            <a:r>
              <a:rPr lang="en-US" sz="2400" dirty="0">
                <a:ea typeface="+mn-lt"/>
                <a:cs typeface="+mn-lt"/>
              </a:rPr>
              <a:t> </a:t>
            </a:r>
            <a:r>
              <a:rPr lang="en-US" sz="2400" dirty="0" err="1">
                <a:ea typeface="+mn-lt"/>
                <a:cs typeface="+mn-lt"/>
              </a:rPr>
              <a:t>реалност</a:t>
            </a:r>
            <a:r>
              <a:rPr lang="en-US" sz="2400" dirty="0">
                <a:ea typeface="+mn-lt"/>
                <a:cs typeface="+mn-lt"/>
              </a:rPr>
              <a:t>), AR (</a:t>
            </a:r>
            <a:r>
              <a:rPr lang="en-US" sz="2400" dirty="0" err="1">
                <a:ea typeface="+mn-lt"/>
                <a:cs typeface="+mn-lt"/>
              </a:rPr>
              <a:t>увеличена</a:t>
            </a:r>
            <a:r>
              <a:rPr lang="en-US" sz="2400" dirty="0">
                <a:ea typeface="+mn-lt"/>
                <a:cs typeface="+mn-lt"/>
              </a:rPr>
              <a:t> </a:t>
            </a:r>
            <a:r>
              <a:rPr lang="en-US" sz="2400" dirty="0" err="1">
                <a:ea typeface="+mn-lt"/>
                <a:cs typeface="+mn-lt"/>
              </a:rPr>
              <a:t>реалност</a:t>
            </a:r>
            <a:r>
              <a:rPr lang="en-US" sz="2400" dirty="0">
                <a:ea typeface="+mn-lt"/>
                <a:cs typeface="+mn-lt"/>
              </a:rPr>
              <a:t>), 3D </a:t>
            </a:r>
            <a:r>
              <a:rPr lang="en-US" sz="2400" dirty="0" err="1">
                <a:ea typeface="+mn-lt"/>
                <a:cs typeface="+mn-lt"/>
              </a:rPr>
              <a:t>дизайн</a:t>
            </a:r>
            <a:r>
              <a:rPr lang="en-US" sz="2400" dirty="0">
                <a:ea typeface="+mn-lt"/>
                <a:cs typeface="+mn-lt"/>
              </a:rPr>
              <a:t> и </a:t>
            </a:r>
            <a:r>
              <a:rPr lang="en-US" sz="2400" dirty="0" err="1">
                <a:ea typeface="+mn-lt"/>
                <a:cs typeface="+mn-lt"/>
              </a:rPr>
              <a:t>др</a:t>
            </a:r>
            <a:r>
              <a:rPr lang="en-US" sz="2400" dirty="0">
                <a:ea typeface="+mn-lt"/>
                <a:cs typeface="+mn-lt"/>
              </a:rPr>
              <a:t>.</a:t>
            </a:r>
            <a:endParaRPr lang="bg-BG" sz="2400" dirty="0">
              <a:ea typeface="+mn-lt"/>
              <a:cs typeface="+mn-lt"/>
            </a:endParaRPr>
          </a:p>
        </p:txBody>
      </p:sp>
    </p:spTree>
    <p:extLst>
      <p:ext uri="{BB962C8B-B14F-4D97-AF65-F5344CB8AC3E}">
        <p14:creationId xmlns:p14="http://schemas.microsoft.com/office/powerpoint/2010/main" val="1353898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5D31DA-2953-4658-AE18-16CD621CCB51}"/>
              </a:ext>
            </a:extLst>
          </p:cNvPr>
          <p:cNvSpPr txBox="1"/>
          <p:nvPr/>
        </p:nvSpPr>
        <p:spPr>
          <a:xfrm>
            <a:off x="2679032" y="3150269"/>
            <a:ext cx="75056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bg-BG" sz="4000" dirty="0"/>
              <a:t>Благодарим за вниманието!</a:t>
            </a:r>
          </a:p>
        </p:txBody>
      </p:sp>
    </p:spTree>
    <p:extLst>
      <p:ext uri="{BB962C8B-B14F-4D97-AF65-F5344CB8AC3E}">
        <p14:creationId xmlns:p14="http://schemas.microsoft.com/office/powerpoint/2010/main" val="405507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F21B91-C512-4653-878B-EF36F4A536FE}"/>
              </a:ext>
            </a:extLst>
          </p:cNvPr>
          <p:cNvSpPr txBox="1"/>
          <p:nvPr/>
        </p:nvSpPr>
        <p:spPr>
          <a:xfrm>
            <a:off x="1536031" y="1816769"/>
            <a:ext cx="4477750"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bg-BG" sz="2400" dirty="0">
                <a:ea typeface="+mn-lt"/>
                <a:cs typeface="+mn-lt"/>
              </a:rPr>
              <a:t>Забавен начин да контролираме своя лаптоп е чрез използването на жестове с ръце. Нашият проект може да се използва за управление на видеоклипове, музика и презентации, използвайки единствено жестове с ръце.</a:t>
            </a:r>
            <a:endParaRPr lang="bg-BG" sz="2400" dirty="0"/>
          </a:p>
        </p:txBody>
      </p:sp>
      <p:pic>
        <p:nvPicPr>
          <p:cNvPr id="3" name="Picture 3" descr="Картина, която съдържа лице, маса, жена, закрито&#10;&#10;Описание, генерирано с много висока достоверност">
            <a:extLst>
              <a:ext uri="{FF2B5EF4-FFF2-40B4-BE49-F238E27FC236}">
                <a16:creationId xmlns:a16="http://schemas.microsoft.com/office/drawing/2014/main" id="{CCFD9907-A2AE-4956-AA0D-1004B7A81C8A}"/>
              </a:ext>
            </a:extLst>
          </p:cNvPr>
          <p:cNvPicPr>
            <a:picLocks noChangeAspect="1"/>
          </p:cNvPicPr>
          <p:nvPr/>
        </p:nvPicPr>
        <p:blipFill>
          <a:blip r:embed="rId2"/>
          <a:stretch>
            <a:fillRect/>
          </a:stretch>
        </p:blipFill>
        <p:spPr>
          <a:xfrm>
            <a:off x="6926431" y="970547"/>
            <a:ext cx="3542799" cy="50071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4" name="Straight Arrow Connector 3">
            <a:extLst>
              <a:ext uri="{FF2B5EF4-FFF2-40B4-BE49-F238E27FC236}">
                <a16:creationId xmlns:a16="http://schemas.microsoft.com/office/drawing/2014/main" id="{B7E08237-3D29-4462-9273-AAFC1C7747FC}"/>
              </a:ext>
            </a:extLst>
          </p:cNvPr>
          <p:cNvCxnSpPr/>
          <p:nvPr/>
        </p:nvCxnSpPr>
        <p:spPr>
          <a:xfrm flipH="1">
            <a:off x="6091991" y="5307931"/>
            <a:ext cx="1902993" cy="403058"/>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5" name="TextBox 4">
            <a:extLst>
              <a:ext uri="{FF2B5EF4-FFF2-40B4-BE49-F238E27FC236}">
                <a16:creationId xmlns:a16="http://schemas.microsoft.com/office/drawing/2014/main" id="{5BB0E22E-EB35-468C-91DC-6A29954AC207}"/>
              </a:ext>
            </a:extLst>
          </p:cNvPr>
          <p:cNvSpPr txBox="1"/>
          <p:nvPr/>
        </p:nvSpPr>
        <p:spPr>
          <a:xfrm>
            <a:off x="2481011" y="5579143"/>
            <a:ext cx="366562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bg-BG" sz="2400" dirty="0">
                <a:latin typeface="Tahoma"/>
                <a:ea typeface="Tahoma"/>
                <a:cs typeface="Tahoma"/>
              </a:rPr>
              <a:t>С грижа за естетиката</a:t>
            </a:r>
            <a:endParaRPr lang="bg-BG" dirty="0">
              <a:latin typeface="Tahoma"/>
              <a:ea typeface="Tahoma"/>
              <a:cs typeface="Tahoma"/>
            </a:endParaRPr>
          </a:p>
        </p:txBody>
      </p:sp>
    </p:spTree>
    <p:extLst>
      <p:ext uri="{BB962C8B-B14F-4D97-AF65-F5344CB8AC3E}">
        <p14:creationId xmlns:p14="http://schemas.microsoft.com/office/powerpoint/2010/main" val="2230968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0E4885-4F02-4C17-8491-84E832230A39}"/>
              </a:ext>
            </a:extLst>
          </p:cNvPr>
          <p:cNvSpPr txBox="1"/>
          <p:nvPr/>
        </p:nvSpPr>
        <p:spPr>
          <a:xfrm>
            <a:off x="1205164" y="854243"/>
            <a:ext cx="811730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Human Machine Interface </a:t>
            </a:r>
            <a:r>
              <a:rPr lang="en-US" sz="2400" dirty="0" err="1">
                <a:ea typeface="+mn-lt"/>
                <a:cs typeface="+mn-lt"/>
              </a:rPr>
              <a:t>или</a:t>
            </a:r>
            <a:r>
              <a:rPr lang="en-US" sz="2400" dirty="0">
                <a:ea typeface="+mn-lt"/>
                <a:cs typeface="+mn-lt"/>
              </a:rPr>
              <a:t> HMI е </a:t>
            </a:r>
            <a:r>
              <a:rPr lang="en-US" sz="2400" dirty="0" err="1">
                <a:ea typeface="+mn-lt"/>
                <a:cs typeface="+mn-lt"/>
              </a:rPr>
              <a:t>система</a:t>
            </a:r>
            <a:r>
              <a:rPr lang="en-US" sz="2400" dirty="0">
                <a:ea typeface="+mn-lt"/>
                <a:cs typeface="+mn-lt"/>
              </a:rPr>
              <a:t>, </a:t>
            </a:r>
            <a:r>
              <a:rPr lang="en-US" sz="2400" dirty="0" err="1">
                <a:ea typeface="+mn-lt"/>
                <a:cs typeface="+mn-lt"/>
              </a:rPr>
              <a:t>състояща</a:t>
            </a:r>
            <a:r>
              <a:rPr lang="en-US" sz="2400" dirty="0">
                <a:ea typeface="+mn-lt"/>
                <a:cs typeface="+mn-lt"/>
              </a:rPr>
              <a:t> </a:t>
            </a:r>
            <a:r>
              <a:rPr lang="en-US" sz="2400" dirty="0" err="1">
                <a:ea typeface="+mn-lt"/>
                <a:cs typeface="+mn-lt"/>
              </a:rPr>
              <a:t>се</a:t>
            </a:r>
            <a:r>
              <a:rPr lang="en-US" sz="2400" dirty="0">
                <a:ea typeface="+mn-lt"/>
                <a:cs typeface="+mn-lt"/>
              </a:rPr>
              <a:t> </a:t>
            </a:r>
            <a:r>
              <a:rPr lang="en-US" sz="2400" dirty="0" err="1">
                <a:ea typeface="+mn-lt"/>
                <a:cs typeface="+mn-lt"/>
              </a:rPr>
              <a:t>от</a:t>
            </a:r>
            <a:r>
              <a:rPr lang="en-US" sz="2400" dirty="0">
                <a:ea typeface="+mn-lt"/>
                <a:cs typeface="+mn-lt"/>
              </a:rPr>
              <a:t> </a:t>
            </a:r>
            <a:r>
              <a:rPr lang="en-US" sz="2400" dirty="0" err="1">
                <a:ea typeface="+mn-lt"/>
                <a:cs typeface="+mn-lt"/>
              </a:rPr>
              <a:t>хардуер</a:t>
            </a:r>
            <a:r>
              <a:rPr lang="en-US" sz="2400" dirty="0">
                <a:ea typeface="+mn-lt"/>
                <a:cs typeface="+mn-lt"/>
              </a:rPr>
              <a:t> и </a:t>
            </a:r>
            <a:r>
              <a:rPr lang="en-US" sz="2400" dirty="0" err="1">
                <a:ea typeface="+mn-lt"/>
                <a:cs typeface="+mn-lt"/>
              </a:rPr>
              <a:t>софтуер</a:t>
            </a:r>
            <a:r>
              <a:rPr lang="en-US" sz="2400" dirty="0">
                <a:ea typeface="+mn-lt"/>
                <a:cs typeface="+mn-lt"/>
              </a:rPr>
              <a:t>, </a:t>
            </a:r>
            <a:r>
              <a:rPr lang="en-US" sz="2400" dirty="0" err="1">
                <a:ea typeface="+mn-lt"/>
                <a:cs typeface="+mn-lt"/>
              </a:rPr>
              <a:t>който</a:t>
            </a:r>
            <a:r>
              <a:rPr lang="en-US" sz="2400" dirty="0">
                <a:ea typeface="+mn-lt"/>
                <a:cs typeface="+mn-lt"/>
              </a:rPr>
              <a:t> </a:t>
            </a:r>
            <a:r>
              <a:rPr lang="bg-BG" sz="2400" dirty="0">
                <a:ea typeface="+mn-lt"/>
                <a:cs typeface="+mn-lt"/>
              </a:rPr>
              <a:t>с</a:t>
            </a:r>
            <a:r>
              <a:rPr lang="en-US" sz="2400" dirty="0" err="1">
                <a:ea typeface="+mn-lt"/>
                <a:cs typeface="+mn-lt"/>
              </a:rPr>
              <a:t>помага</a:t>
            </a:r>
            <a:r>
              <a:rPr lang="en-US" sz="2400" dirty="0">
                <a:ea typeface="+mn-lt"/>
                <a:cs typeface="+mn-lt"/>
              </a:rPr>
              <a:t> </a:t>
            </a:r>
            <a:r>
              <a:rPr lang="en-US" sz="2400" dirty="0" err="1">
                <a:ea typeface="+mn-lt"/>
                <a:cs typeface="+mn-lt"/>
              </a:rPr>
              <a:t>за</a:t>
            </a:r>
            <a:r>
              <a:rPr lang="en-US" sz="2400" dirty="0">
                <a:ea typeface="+mn-lt"/>
                <a:cs typeface="+mn-lt"/>
              </a:rPr>
              <a:t> </a:t>
            </a:r>
            <a:r>
              <a:rPr lang="en-US" sz="2400" dirty="0" err="1">
                <a:ea typeface="+mn-lt"/>
                <a:cs typeface="+mn-lt"/>
              </a:rPr>
              <a:t>комуникацията</a:t>
            </a:r>
            <a:r>
              <a:rPr lang="en-US" sz="2400" dirty="0">
                <a:ea typeface="+mn-lt"/>
                <a:cs typeface="+mn-lt"/>
              </a:rPr>
              <a:t> и </a:t>
            </a:r>
            <a:r>
              <a:rPr lang="en-US" sz="2400" dirty="0" err="1">
                <a:ea typeface="+mn-lt"/>
                <a:cs typeface="+mn-lt"/>
              </a:rPr>
              <a:t>обмена</a:t>
            </a:r>
            <a:r>
              <a:rPr lang="en-US" sz="2400" dirty="0">
                <a:ea typeface="+mn-lt"/>
                <a:cs typeface="+mn-lt"/>
              </a:rPr>
              <a:t> </a:t>
            </a:r>
            <a:r>
              <a:rPr lang="en-US" sz="2400" dirty="0" err="1">
                <a:ea typeface="+mn-lt"/>
                <a:cs typeface="+mn-lt"/>
              </a:rPr>
              <a:t>на</a:t>
            </a:r>
            <a:r>
              <a:rPr lang="en-US" sz="2400" dirty="0">
                <a:ea typeface="+mn-lt"/>
                <a:cs typeface="+mn-lt"/>
              </a:rPr>
              <a:t> </a:t>
            </a:r>
            <a:r>
              <a:rPr lang="en-US" sz="2400" dirty="0" err="1">
                <a:ea typeface="+mn-lt"/>
                <a:cs typeface="+mn-lt"/>
              </a:rPr>
              <a:t>информация</a:t>
            </a:r>
            <a:r>
              <a:rPr lang="en-US" sz="2400" dirty="0">
                <a:ea typeface="+mn-lt"/>
                <a:cs typeface="+mn-lt"/>
              </a:rPr>
              <a:t> </a:t>
            </a:r>
            <a:r>
              <a:rPr lang="en-US" sz="2400" dirty="0" err="1">
                <a:ea typeface="+mn-lt"/>
                <a:cs typeface="+mn-lt"/>
              </a:rPr>
              <a:t>между</a:t>
            </a:r>
            <a:r>
              <a:rPr lang="en-US" sz="2400" dirty="0">
                <a:ea typeface="+mn-lt"/>
                <a:cs typeface="+mn-lt"/>
              </a:rPr>
              <a:t> </a:t>
            </a:r>
            <a:r>
              <a:rPr lang="en-US" sz="2400" dirty="0" err="1">
                <a:ea typeface="+mn-lt"/>
                <a:cs typeface="+mn-lt"/>
              </a:rPr>
              <a:t>потребителя</a:t>
            </a:r>
            <a:r>
              <a:rPr lang="en-US" sz="2400" dirty="0">
                <a:ea typeface="+mn-lt"/>
                <a:cs typeface="+mn-lt"/>
              </a:rPr>
              <a:t> и </a:t>
            </a:r>
            <a:r>
              <a:rPr lang="en-US" sz="2400" dirty="0" err="1">
                <a:ea typeface="+mn-lt"/>
                <a:cs typeface="+mn-lt"/>
              </a:rPr>
              <a:t>машината</a:t>
            </a:r>
            <a:r>
              <a:rPr lang="en-US" sz="2400" dirty="0">
                <a:ea typeface="+mn-lt"/>
                <a:cs typeface="+mn-lt"/>
              </a:rPr>
              <a:t>.</a:t>
            </a:r>
            <a:endParaRPr lang="bg-BG" sz="2400" dirty="0"/>
          </a:p>
        </p:txBody>
      </p:sp>
      <p:sp>
        <p:nvSpPr>
          <p:cNvPr id="4" name="TextBox 3">
            <a:extLst>
              <a:ext uri="{FF2B5EF4-FFF2-40B4-BE49-F238E27FC236}">
                <a16:creationId xmlns:a16="http://schemas.microsoft.com/office/drawing/2014/main" id="{A2F0E0D1-CF08-48DF-B4E5-2F2E334BF9C2}"/>
              </a:ext>
            </a:extLst>
          </p:cNvPr>
          <p:cNvSpPr txBox="1"/>
          <p:nvPr/>
        </p:nvSpPr>
        <p:spPr>
          <a:xfrm>
            <a:off x="1445796" y="3600633"/>
            <a:ext cx="9791698" cy="1969070"/>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2400" dirty="0" err="1">
                <a:latin typeface="TW Cen MT"/>
              </a:rPr>
              <a:t>Вместо</a:t>
            </a:r>
            <a:r>
              <a:rPr lang="en-US" sz="2400" dirty="0">
                <a:latin typeface="TW Cen MT"/>
              </a:rPr>
              <a:t> </a:t>
            </a:r>
            <a:r>
              <a:rPr lang="en-US" sz="2400" dirty="0" err="1">
                <a:latin typeface="TW Cen MT"/>
              </a:rPr>
              <a:t>да</a:t>
            </a:r>
            <a:r>
              <a:rPr lang="en-US" sz="2400" dirty="0">
                <a:latin typeface="TW Cen MT"/>
              </a:rPr>
              <a:t> </a:t>
            </a:r>
            <a:r>
              <a:rPr lang="en-US" sz="2400" dirty="0" err="1">
                <a:latin typeface="TW Cen MT"/>
              </a:rPr>
              <a:t>използваме</a:t>
            </a:r>
            <a:r>
              <a:rPr lang="en-US" sz="2400" dirty="0">
                <a:latin typeface="TW Cen MT"/>
              </a:rPr>
              <a:t> </a:t>
            </a:r>
            <a:r>
              <a:rPr lang="en-US" sz="2400" dirty="0" err="1">
                <a:latin typeface="TW Cen MT"/>
              </a:rPr>
              <a:t>клавиатура</a:t>
            </a:r>
            <a:r>
              <a:rPr lang="en-US" sz="2400" dirty="0">
                <a:latin typeface="TW Cen MT"/>
              </a:rPr>
              <a:t> </a:t>
            </a:r>
            <a:r>
              <a:rPr lang="en-US" sz="2400" dirty="0" err="1">
                <a:latin typeface="TW Cen MT"/>
              </a:rPr>
              <a:t>или</a:t>
            </a:r>
            <a:r>
              <a:rPr lang="en-US" sz="2400" dirty="0">
                <a:latin typeface="TW Cen MT"/>
              </a:rPr>
              <a:t> </a:t>
            </a:r>
            <a:r>
              <a:rPr lang="en-US" sz="2400" dirty="0" err="1">
                <a:latin typeface="TW Cen MT"/>
              </a:rPr>
              <a:t>мишка</a:t>
            </a:r>
            <a:r>
              <a:rPr lang="en-US" sz="2400" dirty="0">
                <a:latin typeface="TW Cen MT"/>
              </a:rPr>
              <a:t>, </a:t>
            </a:r>
            <a:r>
              <a:rPr lang="en-US" sz="2400" dirty="0" err="1">
                <a:latin typeface="TW Cen MT"/>
              </a:rPr>
              <a:t>можем</a:t>
            </a:r>
            <a:r>
              <a:rPr lang="en-US" sz="2400" dirty="0">
                <a:latin typeface="TW Cen MT"/>
              </a:rPr>
              <a:t> </a:t>
            </a:r>
            <a:r>
              <a:rPr lang="en-US" sz="2400" dirty="0" err="1">
                <a:latin typeface="TW Cen MT"/>
              </a:rPr>
              <a:t>да</a:t>
            </a:r>
            <a:r>
              <a:rPr lang="en-US" sz="2400" dirty="0">
                <a:latin typeface="TW Cen MT"/>
              </a:rPr>
              <a:t> </a:t>
            </a:r>
            <a:r>
              <a:rPr lang="en-US" sz="2400" dirty="0" err="1">
                <a:latin typeface="TW Cen MT"/>
              </a:rPr>
              <a:t>използваме</a:t>
            </a:r>
            <a:r>
              <a:rPr lang="en-US" sz="2400" dirty="0">
                <a:latin typeface="TW Cen MT"/>
              </a:rPr>
              <a:t> </a:t>
            </a:r>
            <a:r>
              <a:rPr lang="en-US" sz="2400" dirty="0" err="1">
                <a:latin typeface="TW Cen MT"/>
              </a:rPr>
              <a:t>нашите</a:t>
            </a:r>
            <a:r>
              <a:rPr lang="bg-BG" sz="2400" dirty="0"/>
              <a:t> движения с ръце</a:t>
            </a:r>
            <a:r>
              <a:rPr lang="en-US" sz="2400" dirty="0">
                <a:latin typeface="TW Cen MT"/>
              </a:rPr>
              <a:t>, </a:t>
            </a:r>
            <a:r>
              <a:rPr lang="en-US" sz="2400" dirty="0" err="1">
                <a:latin typeface="TW Cen MT"/>
              </a:rPr>
              <a:t>за</a:t>
            </a:r>
            <a:r>
              <a:rPr lang="en-US" sz="2400" dirty="0">
                <a:latin typeface="TW Cen MT"/>
              </a:rPr>
              <a:t> </a:t>
            </a:r>
            <a:r>
              <a:rPr lang="en-US" sz="2400" dirty="0" err="1">
                <a:latin typeface="TW Cen MT"/>
              </a:rPr>
              <a:t>да</a:t>
            </a:r>
            <a:r>
              <a:rPr lang="en-US" sz="2400" dirty="0">
                <a:latin typeface="TW Cen MT"/>
              </a:rPr>
              <a:t> </a:t>
            </a:r>
            <a:r>
              <a:rPr lang="en-US" sz="2400" dirty="0" err="1">
                <a:latin typeface="TW Cen MT"/>
              </a:rPr>
              <a:t>контролираме</a:t>
            </a:r>
            <a:r>
              <a:rPr lang="en-US" sz="2400" dirty="0">
                <a:latin typeface="TW Cen MT"/>
              </a:rPr>
              <a:t> </a:t>
            </a:r>
            <a:r>
              <a:rPr lang="en-US" sz="2400" dirty="0" err="1">
                <a:latin typeface="TW Cen MT"/>
              </a:rPr>
              <a:t>определени</a:t>
            </a:r>
            <a:r>
              <a:rPr lang="en-US" sz="2400" dirty="0">
                <a:latin typeface="TW Cen MT"/>
              </a:rPr>
              <a:t>  </a:t>
            </a:r>
            <a:r>
              <a:rPr lang="en-US" sz="2400" dirty="0" err="1">
                <a:latin typeface="TW Cen MT"/>
              </a:rPr>
              <a:t>функции</a:t>
            </a:r>
            <a:r>
              <a:rPr lang="en-US" sz="2400" dirty="0">
                <a:latin typeface="TW Cen MT"/>
              </a:rPr>
              <a:t>  </a:t>
            </a:r>
            <a:r>
              <a:rPr lang="en-US" sz="2400" dirty="0" err="1">
                <a:latin typeface="TW Cen MT"/>
              </a:rPr>
              <a:t>на</a:t>
            </a:r>
            <a:r>
              <a:rPr lang="en-US" sz="2400" dirty="0">
                <a:latin typeface="TW Cen MT"/>
              </a:rPr>
              <a:t>    </a:t>
            </a:r>
            <a:r>
              <a:rPr lang="en-US" sz="2400" dirty="0" err="1">
                <a:latin typeface="TW Cen MT"/>
              </a:rPr>
              <a:t>компютъра</a:t>
            </a:r>
            <a:r>
              <a:rPr lang="en-US" sz="2400" dirty="0">
                <a:latin typeface="TW Cen MT"/>
              </a:rPr>
              <a:t>, </a:t>
            </a:r>
            <a:r>
              <a:rPr lang="en-US" sz="2400" dirty="0" err="1">
                <a:latin typeface="TW Cen MT"/>
              </a:rPr>
              <a:t>като</a:t>
            </a:r>
            <a:r>
              <a:rPr lang="en-US" sz="2400" dirty="0">
                <a:latin typeface="TW Cen MT"/>
              </a:rPr>
              <a:t> </a:t>
            </a:r>
            <a:r>
              <a:rPr lang="en-US" sz="2400" dirty="0" err="1">
                <a:latin typeface="TW Cen MT"/>
              </a:rPr>
              <a:t>възпроизвеждане</a:t>
            </a:r>
            <a:r>
              <a:rPr lang="en-US" sz="2400" dirty="0">
                <a:latin typeface="TW Cen MT"/>
              </a:rPr>
              <a:t> / </a:t>
            </a:r>
            <a:r>
              <a:rPr lang="en-US" sz="2400" dirty="0" err="1">
                <a:latin typeface="TW Cen MT"/>
              </a:rPr>
              <a:t>пауза</a:t>
            </a:r>
            <a:r>
              <a:rPr lang="en-US" sz="2400" dirty="0">
                <a:latin typeface="TW Cen MT"/>
              </a:rPr>
              <a:t> </a:t>
            </a:r>
            <a:r>
              <a:rPr lang="en-US" sz="2400" dirty="0" err="1">
                <a:latin typeface="TW Cen MT"/>
              </a:rPr>
              <a:t>на</a:t>
            </a:r>
            <a:r>
              <a:rPr lang="en-US" sz="2400" dirty="0">
                <a:latin typeface="TW Cen MT"/>
              </a:rPr>
              <a:t> </a:t>
            </a:r>
            <a:r>
              <a:rPr lang="en-US" sz="2400" dirty="0" err="1">
                <a:latin typeface="TW Cen MT"/>
              </a:rPr>
              <a:t>видео</a:t>
            </a:r>
            <a:r>
              <a:rPr lang="en-US" sz="2400" dirty="0">
                <a:latin typeface="TW Cen MT"/>
              </a:rPr>
              <a:t>, </a:t>
            </a:r>
            <a:r>
              <a:rPr lang="en-US" sz="2400" dirty="0" err="1">
                <a:latin typeface="TW Cen MT"/>
              </a:rPr>
              <a:t>преместване</a:t>
            </a:r>
            <a:r>
              <a:rPr lang="en-US" sz="2400" dirty="0">
                <a:latin typeface="TW Cen MT"/>
              </a:rPr>
              <a:t>         </a:t>
            </a:r>
            <a:r>
              <a:rPr lang="en-US" sz="2400" dirty="0" err="1">
                <a:latin typeface="TW Cen MT"/>
              </a:rPr>
              <a:t>наляво</a:t>
            </a:r>
            <a:r>
              <a:rPr lang="en-US" sz="2400" dirty="0">
                <a:latin typeface="TW Cen MT"/>
              </a:rPr>
              <a:t> / </a:t>
            </a:r>
            <a:r>
              <a:rPr lang="en-US" sz="2400" dirty="0" err="1">
                <a:latin typeface="TW Cen MT"/>
              </a:rPr>
              <a:t>надясно</a:t>
            </a:r>
            <a:r>
              <a:rPr lang="en-US" sz="2400" dirty="0">
                <a:latin typeface="TW Cen MT"/>
              </a:rPr>
              <a:t> в </a:t>
            </a:r>
            <a:r>
              <a:rPr lang="en-US" sz="2400" dirty="0" err="1">
                <a:latin typeface="TW Cen MT"/>
              </a:rPr>
              <a:t>слайдшоу</a:t>
            </a:r>
            <a:r>
              <a:rPr lang="en-US" sz="2400" dirty="0">
                <a:latin typeface="TW Cen MT"/>
              </a:rPr>
              <a:t>, </a:t>
            </a:r>
            <a:r>
              <a:rPr lang="en-US" sz="2400" dirty="0" err="1">
                <a:latin typeface="TW Cen MT"/>
              </a:rPr>
              <a:t>превъртане</a:t>
            </a:r>
            <a:r>
              <a:rPr lang="en-US" sz="2400" dirty="0">
                <a:latin typeface="TW Cen MT"/>
              </a:rPr>
              <a:t> </a:t>
            </a:r>
            <a:r>
              <a:rPr lang="en-US" sz="2400" dirty="0" err="1">
                <a:latin typeface="TW Cen MT"/>
              </a:rPr>
              <a:t>нагоре</a:t>
            </a:r>
            <a:r>
              <a:rPr lang="en-US" sz="2400" dirty="0">
                <a:latin typeface="TW Cen MT"/>
              </a:rPr>
              <a:t> / </a:t>
            </a:r>
            <a:r>
              <a:rPr lang="en-US" sz="2400" dirty="0" err="1">
                <a:latin typeface="TW Cen MT"/>
              </a:rPr>
              <a:t>надолу</a:t>
            </a:r>
            <a:r>
              <a:rPr lang="en-US" sz="2400" dirty="0">
                <a:latin typeface="TW Cen MT"/>
              </a:rPr>
              <a:t> в </a:t>
            </a:r>
            <a:r>
              <a:rPr lang="en-US" sz="2400" dirty="0" err="1">
                <a:latin typeface="TW Cen MT"/>
              </a:rPr>
              <a:t>уеб</a:t>
            </a:r>
            <a:r>
              <a:rPr lang="en-US" sz="2400" dirty="0">
                <a:latin typeface="TW Cen MT"/>
              </a:rPr>
              <a:t>           </a:t>
            </a:r>
            <a:r>
              <a:rPr lang="en-US" sz="2400" dirty="0" err="1">
                <a:latin typeface="TW Cen MT"/>
              </a:rPr>
              <a:t>страница</a:t>
            </a:r>
            <a:r>
              <a:rPr lang="en-US" sz="2400" dirty="0">
                <a:latin typeface="TW Cen MT"/>
              </a:rPr>
              <a:t> и </a:t>
            </a:r>
            <a:r>
              <a:rPr lang="en-US" sz="2400" dirty="0" err="1">
                <a:latin typeface="TW Cen MT"/>
              </a:rPr>
              <a:t>други</a:t>
            </a:r>
            <a:r>
              <a:rPr lang="en-US" sz="2400" dirty="0">
                <a:latin typeface="TW Cen MT"/>
              </a:rPr>
              <a:t>.</a:t>
            </a:r>
            <a:endParaRPr lang="bg-BG" dirty="0"/>
          </a:p>
        </p:txBody>
      </p:sp>
    </p:spTree>
    <p:extLst>
      <p:ext uri="{BB962C8B-B14F-4D97-AF65-F5344CB8AC3E}">
        <p14:creationId xmlns:p14="http://schemas.microsoft.com/office/powerpoint/2010/main" val="116548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560DB7-D7D6-4D8F-9094-A89FAF78A996}"/>
              </a:ext>
            </a:extLst>
          </p:cNvPr>
          <p:cNvSpPr txBox="1"/>
          <p:nvPr/>
        </p:nvSpPr>
        <p:spPr>
          <a:xfrm>
            <a:off x="2618875" y="2027321"/>
            <a:ext cx="7305173"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bg-BG" sz="2400" dirty="0">
                <a:ea typeface="+mn-lt"/>
                <a:cs typeface="+mn-lt"/>
              </a:rPr>
              <a:t>Принципът зад проекта е използването на два ултразвукови сензора с </a:t>
            </a:r>
            <a:r>
              <a:rPr lang="bg-BG" sz="2400" dirty="0" err="1">
                <a:ea typeface="+mn-lt"/>
                <a:cs typeface="+mn-lt"/>
              </a:rPr>
              <a:t>Arduino</a:t>
            </a:r>
            <a:r>
              <a:rPr lang="bg-BG" sz="2400" dirty="0">
                <a:ea typeface="+mn-lt"/>
                <a:cs typeface="+mn-lt"/>
              </a:rPr>
              <a:t>. Те изчисляват разстоянието между ръцете и сензорите. С помощта на тази информация могат да бъдат извършени съответните действия в компютъра. Информацията за разстоянието от </a:t>
            </a:r>
            <a:r>
              <a:rPr lang="bg-BG" sz="2400" dirty="0" err="1">
                <a:ea typeface="+mn-lt"/>
                <a:cs typeface="+mn-lt"/>
              </a:rPr>
              <a:t>Arduino</a:t>
            </a:r>
            <a:r>
              <a:rPr lang="bg-BG" sz="2400" dirty="0">
                <a:ea typeface="+mn-lt"/>
                <a:cs typeface="+mn-lt"/>
              </a:rPr>
              <a:t> се събира от </a:t>
            </a:r>
            <a:r>
              <a:rPr lang="bg-BG" sz="2400" dirty="0" err="1">
                <a:ea typeface="+mn-lt"/>
                <a:cs typeface="+mn-lt"/>
              </a:rPr>
              <a:t>Python</a:t>
            </a:r>
            <a:r>
              <a:rPr lang="bg-BG" sz="2400" dirty="0">
                <a:ea typeface="+mn-lt"/>
                <a:cs typeface="+mn-lt"/>
              </a:rPr>
              <a:t> и специалната библиотека, наречена </a:t>
            </a:r>
            <a:r>
              <a:rPr lang="bg-BG" sz="2400" dirty="0" err="1">
                <a:ea typeface="+mn-lt"/>
                <a:cs typeface="+mn-lt"/>
              </a:rPr>
              <a:t>PyAutoGUI</a:t>
            </a:r>
            <a:r>
              <a:rPr lang="bg-BG" sz="2400" dirty="0">
                <a:ea typeface="+mn-lt"/>
                <a:cs typeface="+mn-lt"/>
              </a:rPr>
              <a:t> преобразува данните в клавиатурни действия. </a:t>
            </a:r>
            <a:endParaRPr lang="bg-BG" dirty="0"/>
          </a:p>
        </p:txBody>
      </p:sp>
    </p:spTree>
    <p:extLst>
      <p:ext uri="{BB962C8B-B14F-4D97-AF65-F5344CB8AC3E}">
        <p14:creationId xmlns:p14="http://schemas.microsoft.com/office/powerpoint/2010/main" val="308345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09B1C1-9F53-460B-B1FC-DF553C84A956}"/>
              </a:ext>
            </a:extLst>
          </p:cNvPr>
          <p:cNvSpPr txBox="1"/>
          <p:nvPr/>
        </p:nvSpPr>
        <p:spPr>
          <a:xfrm>
            <a:off x="1716506" y="894348"/>
            <a:ext cx="5550567"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bg-BG" sz="2400" u="sng" dirty="0">
                <a:ea typeface="+mn-lt"/>
                <a:cs typeface="+mn-lt"/>
              </a:rPr>
              <a:t>Схема на веригата</a:t>
            </a:r>
            <a:endParaRPr lang="bg-BG" sz="2400" dirty="0">
              <a:ea typeface="+mn-lt"/>
              <a:cs typeface="+mn-lt"/>
            </a:endParaRPr>
          </a:p>
          <a:p>
            <a:r>
              <a:rPr lang="bg-BG" sz="2400" dirty="0">
                <a:ea typeface="+mn-lt"/>
                <a:cs typeface="+mn-lt"/>
              </a:rPr>
              <a:t>Схемата на проекта е показана на следното изображение. Състои се от платка </a:t>
            </a:r>
            <a:r>
              <a:rPr lang="bg-BG" sz="2400" dirty="0" err="1">
                <a:ea typeface="+mn-lt"/>
                <a:cs typeface="+mn-lt"/>
              </a:rPr>
              <a:t>Arduino</a:t>
            </a:r>
            <a:r>
              <a:rPr lang="bg-BG" sz="2400" dirty="0">
                <a:ea typeface="+mn-lt"/>
                <a:cs typeface="+mn-lt"/>
              </a:rPr>
              <a:t> UNO, два ултразвукови сензора, които се включват в USB порта на лаптопа/компютъра.</a:t>
            </a:r>
          </a:p>
          <a:p>
            <a:pPr algn="l"/>
            <a:endParaRPr lang="bg-BG" dirty="0"/>
          </a:p>
        </p:txBody>
      </p:sp>
      <p:pic>
        <p:nvPicPr>
          <p:cNvPr id="3" name="Picture 3">
            <a:extLst>
              <a:ext uri="{FF2B5EF4-FFF2-40B4-BE49-F238E27FC236}">
                <a16:creationId xmlns:a16="http://schemas.microsoft.com/office/drawing/2014/main" id="{548DAD62-4F64-4620-9472-B07D73179860}"/>
              </a:ext>
            </a:extLst>
          </p:cNvPr>
          <p:cNvPicPr>
            <a:picLocks noChangeAspect="1"/>
          </p:cNvPicPr>
          <p:nvPr/>
        </p:nvPicPr>
        <p:blipFill>
          <a:blip r:embed="rId2"/>
          <a:stretch>
            <a:fillRect/>
          </a:stretch>
        </p:blipFill>
        <p:spPr>
          <a:xfrm>
            <a:off x="3400927" y="4011378"/>
            <a:ext cx="6001752" cy="25850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08769F96-111F-45FA-907C-88C4040CA363}"/>
              </a:ext>
            </a:extLst>
          </p:cNvPr>
          <p:cNvSpPr txBox="1"/>
          <p:nvPr/>
        </p:nvSpPr>
        <p:spPr>
          <a:xfrm>
            <a:off x="7400764" y="843677"/>
            <a:ext cx="400383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bg-BG" sz="2400" u="sng" dirty="0">
                <a:ea typeface="+mn-lt"/>
                <a:cs typeface="+mn-lt"/>
              </a:rPr>
              <a:t>Съставни части:</a:t>
            </a:r>
            <a:endParaRPr lang="bg-BG" sz="2400" dirty="0">
              <a:ea typeface="+mn-lt"/>
              <a:cs typeface="+mn-lt"/>
            </a:endParaRPr>
          </a:p>
          <a:p>
            <a:pPr marL="285750" indent="-285750">
              <a:buFont typeface="Symbol"/>
              <a:buChar char="•"/>
            </a:pPr>
            <a:r>
              <a:rPr lang="en-US" sz="2400" dirty="0">
                <a:ea typeface="+mn-lt"/>
                <a:cs typeface="+mn-lt"/>
              </a:rPr>
              <a:t>Arduino UNO</a:t>
            </a:r>
            <a:endParaRPr lang="bg-BG" sz="2400" dirty="0">
              <a:ea typeface="+mn-lt"/>
              <a:cs typeface="+mn-lt"/>
            </a:endParaRPr>
          </a:p>
          <a:p>
            <a:pPr marL="285750" indent="-285750">
              <a:buFont typeface="Symbol"/>
              <a:buChar char="•"/>
            </a:pPr>
            <a:r>
              <a:rPr lang="en-US" sz="2400" dirty="0" err="1">
                <a:ea typeface="+mn-lt"/>
                <a:cs typeface="+mn-lt"/>
              </a:rPr>
              <a:t>Ултразвукови</a:t>
            </a:r>
            <a:r>
              <a:rPr lang="en-US" sz="2400" dirty="0">
                <a:ea typeface="+mn-lt"/>
                <a:cs typeface="+mn-lt"/>
              </a:rPr>
              <a:t> </a:t>
            </a:r>
            <a:r>
              <a:rPr lang="en-US" sz="2400" dirty="0" err="1">
                <a:ea typeface="+mn-lt"/>
                <a:cs typeface="+mn-lt"/>
              </a:rPr>
              <a:t>сензори</a:t>
            </a:r>
            <a:r>
              <a:rPr lang="en-US" sz="2400" dirty="0">
                <a:ea typeface="+mn-lt"/>
                <a:cs typeface="+mn-lt"/>
              </a:rPr>
              <a:t> x 2 </a:t>
            </a:r>
            <a:endParaRPr lang="bg-BG" sz="2400" dirty="0">
              <a:ea typeface="+mn-lt"/>
              <a:cs typeface="+mn-lt"/>
            </a:endParaRPr>
          </a:p>
          <a:p>
            <a:pPr marL="285750" indent="-285750">
              <a:buFont typeface="Symbol"/>
              <a:buChar char="•"/>
            </a:pPr>
            <a:r>
              <a:rPr lang="en-US" sz="2400" dirty="0">
                <a:ea typeface="+mn-lt"/>
                <a:cs typeface="+mn-lt"/>
              </a:rPr>
              <a:t>USB </a:t>
            </a:r>
            <a:r>
              <a:rPr lang="en-US" sz="2400" dirty="0" err="1">
                <a:ea typeface="+mn-lt"/>
                <a:cs typeface="+mn-lt"/>
              </a:rPr>
              <a:t>кабел</a:t>
            </a:r>
            <a:r>
              <a:rPr lang="en-US" sz="2400" dirty="0">
                <a:ea typeface="+mn-lt"/>
                <a:cs typeface="+mn-lt"/>
              </a:rPr>
              <a:t> (</a:t>
            </a:r>
            <a:r>
              <a:rPr lang="en-US" sz="2400" dirty="0" err="1">
                <a:ea typeface="+mn-lt"/>
                <a:cs typeface="+mn-lt"/>
              </a:rPr>
              <a:t>за</a:t>
            </a:r>
            <a:r>
              <a:rPr lang="en-US" sz="2400" dirty="0">
                <a:ea typeface="+mn-lt"/>
                <a:cs typeface="+mn-lt"/>
              </a:rPr>
              <a:t> Arduino)</a:t>
            </a:r>
            <a:endParaRPr lang="bg-BG" sz="2400" dirty="0">
              <a:ea typeface="+mn-lt"/>
              <a:cs typeface="+mn-lt"/>
            </a:endParaRPr>
          </a:p>
          <a:p>
            <a:pPr marL="285750" indent="-285750">
              <a:buFont typeface="Symbol"/>
              <a:buChar char="•"/>
            </a:pPr>
            <a:r>
              <a:rPr lang="bg-BG" sz="2400" dirty="0">
                <a:ea typeface="+mn-lt"/>
                <a:cs typeface="+mn-lt"/>
              </a:rPr>
              <a:t>С</a:t>
            </a:r>
            <a:r>
              <a:rPr lang="en-US" sz="2400" dirty="0" err="1">
                <a:ea typeface="+mn-lt"/>
                <a:cs typeface="+mn-lt"/>
              </a:rPr>
              <a:t>вързващи</a:t>
            </a:r>
            <a:r>
              <a:rPr lang="en-US" sz="2400" dirty="0">
                <a:ea typeface="+mn-lt"/>
                <a:cs typeface="+mn-lt"/>
              </a:rPr>
              <a:t> </a:t>
            </a:r>
            <a:r>
              <a:rPr lang="en-US" sz="2400" dirty="0" err="1">
                <a:ea typeface="+mn-lt"/>
                <a:cs typeface="+mn-lt"/>
              </a:rPr>
              <a:t>проводници</a:t>
            </a:r>
            <a:r>
              <a:rPr lang="en-US" sz="2400" dirty="0">
                <a:ea typeface="+mn-lt"/>
                <a:cs typeface="+mn-lt"/>
              </a:rPr>
              <a:t> </a:t>
            </a:r>
            <a:endParaRPr lang="bg-BG" sz="2400" dirty="0">
              <a:ea typeface="+mn-lt"/>
              <a:cs typeface="+mn-lt"/>
            </a:endParaRPr>
          </a:p>
          <a:p>
            <a:pPr marL="285750" indent="-285750">
              <a:buFont typeface="Symbol"/>
              <a:buChar char="•"/>
            </a:pPr>
            <a:r>
              <a:rPr lang="en-US" sz="2400" dirty="0" err="1">
                <a:ea typeface="+mn-lt"/>
                <a:cs typeface="+mn-lt"/>
              </a:rPr>
              <a:t>Лаптоп</a:t>
            </a:r>
            <a:r>
              <a:rPr lang="en-US" sz="2400" dirty="0">
                <a:ea typeface="+mn-lt"/>
                <a:cs typeface="+mn-lt"/>
              </a:rPr>
              <a:t> с </a:t>
            </a:r>
            <a:r>
              <a:rPr lang="en-US" sz="2400" dirty="0" err="1">
                <a:ea typeface="+mn-lt"/>
                <a:cs typeface="+mn-lt"/>
              </a:rPr>
              <a:t>интернет</a:t>
            </a:r>
            <a:r>
              <a:rPr lang="en-US" sz="2400" dirty="0">
                <a:ea typeface="+mn-lt"/>
                <a:cs typeface="+mn-lt"/>
              </a:rPr>
              <a:t> </a:t>
            </a:r>
            <a:r>
              <a:rPr lang="en-US" sz="2400" dirty="0" err="1">
                <a:ea typeface="+mn-lt"/>
                <a:cs typeface="+mn-lt"/>
              </a:rPr>
              <a:t>връзка</a:t>
            </a:r>
            <a:endParaRPr lang="bg-BG" sz="2400" dirty="0">
              <a:ea typeface="+mn-lt"/>
              <a:cs typeface="+mn-lt"/>
            </a:endParaRPr>
          </a:p>
          <a:p>
            <a:pPr algn="l"/>
            <a:endParaRPr lang="bg-BG" dirty="0"/>
          </a:p>
        </p:txBody>
      </p:sp>
    </p:spTree>
    <p:extLst>
      <p:ext uri="{BB962C8B-B14F-4D97-AF65-F5344CB8AC3E}">
        <p14:creationId xmlns:p14="http://schemas.microsoft.com/office/powerpoint/2010/main" val="397614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BCEDF8-8453-4FD0-A7B5-3C5428AE2E63}"/>
              </a:ext>
            </a:extLst>
          </p:cNvPr>
          <p:cNvSpPr txBox="1"/>
          <p:nvPr/>
        </p:nvSpPr>
        <p:spPr>
          <a:xfrm>
            <a:off x="1155031" y="282743"/>
            <a:ext cx="10172699"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u="sng" dirty="0">
                <a:ea typeface="+mn-lt"/>
                <a:cs typeface="+mn-lt"/>
              </a:rPr>
              <a:t>П</a:t>
            </a:r>
            <a:r>
              <a:rPr lang="bg-BG" sz="2400" u="sng" dirty="0" err="1">
                <a:ea typeface="+mn-lt"/>
                <a:cs typeface="+mn-lt"/>
              </a:rPr>
              <a:t>роектиране</a:t>
            </a:r>
            <a:endParaRPr lang="bg-BG" sz="2400" dirty="0" err="1">
              <a:ea typeface="+mn-lt"/>
              <a:cs typeface="+mn-lt"/>
            </a:endParaRPr>
          </a:p>
          <a:p>
            <a:pPr algn="just"/>
            <a:r>
              <a:rPr lang="bg-BG" sz="2400" dirty="0">
                <a:ea typeface="+mn-lt"/>
                <a:cs typeface="+mn-lt"/>
              </a:rPr>
              <a:t>Веригата е просто устроена, но настройката на компонентите е много важна. </a:t>
            </a:r>
            <a:r>
              <a:rPr lang="bg-BG" sz="2400" dirty="0" err="1">
                <a:ea typeface="+mn-lt"/>
                <a:cs typeface="+mn-lt"/>
              </a:rPr>
              <a:t>Trigger</a:t>
            </a:r>
            <a:r>
              <a:rPr lang="bg-BG" sz="2400" dirty="0">
                <a:ea typeface="+mn-lt"/>
                <a:cs typeface="+mn-lt"/>
              </a:rPr>
              <a:t> и </a:t>
            </a:r>
            <a:r>
              <a:rPr lang="bg-BG" sz="2400" dirty="0" err="1">
                <a:ea typeface="+mn-lt"/>
                <a:cs typeface="+mn-lt"/>
              </a:rPr>
              <a:t>Echo</a:t>
            </a:r>
            <a:r>
              <a:rPr lang="bg-BG" sz="2400" dirty="0">
                <a:ea typeface="+mn-lt"/>
                <a:cs typeface="+mn-lt"/>
              </a:rPr>
              <a:t> </a:t>
            </a:r>
            <a:r>
              <a:rPr lang="bg-BG" sz="2400" dirty="0" err="1">
                <a:ea typeface="+mn-lt"/>
                <a:cs typeface="+mn-lt"/>
              </a:rPr>
              <a:t>Pins</a:t>
            </a:r>
            <a:r>
              <a:rPr lang="bg-BG" sz="2400" dirty="0">
                <a:ea typeface="+mn-lt"/>
                <a:cs typeface="+mn-lt"/>
              </a:rPr>
              <a:t> на първия ултразвуков сензор са свързани с </a:t>
            </a:r>
            <a:r>
              <a:rPr lang="bg-BG" sz="2400" dirty="0" err="1">
                <a:ea typeface="+mn-lt"/>
                <a:cs typeface="+mn-lt"/>
              </a:rPr>
              <a:t>Pins</a:t>
            </a:r>
            <a:r>
              <a:rPr lang="bg-BG" sz="2400" dirty="0">
                <a:ea typeface="+mn-lt"/>
                <a:cs typeface="+mn-lt"/>
              </a:rPr>
              <a:t> 3 на </a:t>
            </a:r>
            <a:r>
              <a:rPr lang="bg-BG" sz="2400" dirty="0" err="1">
                <a:ea typeface="+mn-lt"/>
                <a:cs typeface="+mn-lt"/>
              </a:rPr>
              <a:t>Arduino</a:t>
            </a:r>
            <a:r>
              <a:rPr lang="bg-BG" sz="2400" dirty="0">
                <a:ea typeface="+mn-lt"/>
                <a:cs typeface="+mn-lt"/>
              </a:rPr>
              <a:t>. За втория ултразвуков сензор, </a:t>
            </a:r>
            <a:r>
              <a:rPr lang="bg-BG" sz="2400" dirty="0" err="1">
                <a:ea typeface="+mn-lt"/>
                <a:cs typeface="+mn-lt"/>
              </a:rPr>
              <a:t>Trigger</a:t>
            </a:r>
            <a:r>
              <a:rPr lang="bg-BG" sz="2400" dirty="0">
                <a:ea typeface="+mn-lt"/>
                <a:cs typeface="+mn-lt"/>
              </a:rPr>
              <a:t> и </a:t>
            </a:r>
            <a:r>
              <a:rPr lang="bg-BG" sz="2400" dirty="0" err="1">
                <a:ea typeface="+mn-lt"/>
                <a:cs typeface="+mn-lt"/>
              </a:rPr>
              <a:t>Echo</a:t>
            </a:r>
            <a:r>
              <a:rPr lang="bg-BG" sz="2400" dirty="0">
                <a:ea typeface="+mn-lt"/>
                <a:cs typeface="+mn-lt"/>
              </a:rPr>
              <a:t> </a:t>
            </a:r>
            <a:r>
              <a:rPr lang="bg-BG" sz="2400" dirty="0" err="1">
                <a:ea typeface="+mn-lt"/>
                <a:cs typeface="+mn-lt"/>
              </a:rPr>
              <a:t>Pins</a:t>
            </a:r>
            <a:r>
              <a:rPr lang="bg-BG" sz="2400" dirty="0">
                <a:ea typeface="+mn-lt"/>
                <a:cs typeface="+mn-lt"/>
              </a:rPr>
              <a:t> са свързани с пинове 6 и 5 на </a:t>
            </a:r>
            <a:r>
              <a:rPr lang="bg-BG" sz="2400" dirty="0" err="1">
                <a:ea typeface="+mn-lt"/>
                <a:cs typeface="+mn-lt"/>
              </a:rPr>
              <a:t>Arduino</a:t>
            </a:r>
            <a:r>
              <a:rPr lang="bg-BG" sz="2400" dirty="0">
                <a:ea typeface="+mn-lt"/>
                <a:cs typeface="+mn-lt"/>
              </a:rPr>
              <a:t>.</a:t>
            </a:r>
          </a:p>
          <a:p>
            <a:pPr algn="just"/>
            <a:r>
              <a:rPr lang="bg-BG" sz="2400" dirty="0">
                <a:ea typeface="+mn-lt"/>
                <a:cs typeface="+mn-lt"/>
              </a:rPr>
              <a:t>Когато стигнем до поставянето на сензорите, поставяме ултразвуковите сензори върху екрана на лаптопа, единия в левия край, а другия вдясно. Поставяме </a:t>
            </a:r>
            <a:r>
              <a:rPr lang="en-US" sz="2400" dirty="0">
                <a:ea typeface="+mn-lt"/>
                <a:cs typeface="+mn-lt"/>
              </a:rPr>
              <a:t>Arduino</a:t>
            </a:r>
            <a:r>
              <a:rPr lang="bg-BG" sz="2400" dirty="0">
                <a:ea typeface="+mn-lt"/>
                <a:cs typeface="+mn-lt"/>
              </a:rPr>
              <a:t>-то на гърба на лаптопа. Свързваме проводниците от </a:t>
            </a:r>
            <a:r>
              <a:rPr lang="bg-BG" sz="2400" dirty="0" err="1">
                <a:ea typeface="+mn-lt"/>
                <a:cs typeface="+mn-lt"/>
              </a:rPr>
              <a:t>Arduino</a:t>
            </a:r>
            <a:r>
              <a:rPr lang="bg-BG" sz="2400" dirty="0">
                <a:ea typeface="+mn-lt"/>
                <a:cs typeface="+mn-lt"/>
              </a:rPr>
              <a:t> към </a:t>
            </a:r>
            <a:r>
              <a:rPr lang="bg-BG" sz="2400" dirty="0" err="1">
                <a:ea typeface="+mn-lt"/>
                <a:cs typeface="+mn-lt"/>
              </a:rPr>
              <a:t>Trigger</a:t>
            </a:r>
            <a:r>
              <a:rPr lang="bg-BG" sz="2400" dirty="0">
                <a:ea typeface="+mn-lt"/>
                <a:cs typeface="+mn-lt"/>
              </a:rPr>
              <a:t> и </a:t>
            </a:r>
            <a:r>
              <a:rPr lang="bg-BG" sz="2400" dirty="0" err="1">
                <a:ea typeface="+mn-lt"/>
                <a:cs typeface="+mn-lt"/>
              </a:rPr>
              <a:t>Echo</a:t>
            </a:r>
            <a:r>
              <a:rPr lang="bg-BG" sz="2400" dirty="0">
                <a:ea typeface="+mn-lt"/>
                <a:cs typeface="+mn-lt"/>
              </a:rPr>
              <a:t> </a:t>
            </a:r>
            <a:r>
              <a:rPr lang="bg-BG" sz="2400" dirty="0" err="1">
                <a:ea typeface="+mn-lt"/>
                <a:cs typeface="+mn-lt"/>
              </a:rPr>
              <a:t>Pins</a:t>
            </a:r>
            <a:r>
              <a:rPr lang="bg-BG" sz="2400" dirty="0">
                <a:ea typeface="+mn-lt"/>
                <a:cs typeface="+mn-lt"/>
              </a:rPr>
              <a:t> на отделните сензори. </a:t>
            </a:r>
          </a:p>
          <a:p>
            <a:pPr algn="l"/>
            <a:endParaRPr lang="bg-BG" dirty="0"/>
          </a:p>
        </p:txBody>
      </p:sp>
      <p:pic>
        <p:nvPicPr>
          <p:cNvPr id="3" name="Picture 3">
            <a:extLst>
              <a:ext uri="{FF2B5EF4-FFF2-40B4-BE49-F238E27FC236}">
                <a16:creationId xmlns:a16="http://schemas.microsoft.com/office/drawing/2014/main" id="{7122A366-34E7-4D0D-8214-5F3BDC000CCB}"/>
              </a:ext>
            </a:extLst>
          </p:cNvPr>
          <p:cNvPicPr>
            <a:picLocks noChangeAspect="1"/>
          </p:cNvPicPr>
          <p:nvPr/>
        </p:nvPicPr>
        <p:blipFill>
          <a:blip r:embed="rId2"/>
          <a:stretch>
            <a:fillRect/>
          </a:stretch>
        </p:blipFill>
        <p:spPr>
          <a:xfrm>
            <a:off x="3661610" y="4146383"/>
            <a:ext cx="4918909" cy="2425364"/>
          </a:xfrm>
          <a:prstGeom prst="rect">
            <a:avLst/>
          </a:prstGeom>
          <a:ln>
            <a:noFill/>
          </a:ln>
          <a:effectLst>
            <a:softEdge rad="112500"/>
          </a:effectLst>
        </p:spPr>
      </p:pic>
    </p:spTree>
    <p:extLst>
      <p:ext uri="{BB962C8B-B14F-4D97-AF65-F5344CB8AC3E}">
        <p14:creationId xmlns:p14="http://schemas.microsoft.com/office/powerpoint/2010/main" val="249385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D53CE7-B305-43AD-87B0-046E2F257EBE}"/>
              </a:ext>
            </a:extLst>
          </p:cNvPr>
          <p:cNvSpPr txBox="1"/>
          <p:nvPr/>
        </p:nvSpPr>
        <p:spPr>
          <a:xfrm>
            <a:off x="1054769" y="723900"/>
            <a:ext cx="10303041"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bg-BG" sz="2400" u="sng">
                <a:ea typeface="+mn-lt"/>
                <a:cs typeface="+mn-lt"/>
              </a:rPr>
              <a:t>Програмиране на Arduino </a:t>
            </a:r>
            <a:endParaRPr lang="bg-BG" sz="2400">
              <a:ea typeface="+mn-lt"/>
              <a:cs typeface="+mn-lt"/>
            </a:endParaRPr>
          </a:p>
          <a:p>
            <a:pPr algn="just"/>
            <a:r>
              <a:rPr lang="bg-BG" sz="2400">
                <a:ea typeface="+mn-lt"/>
                <a:cs typeface="+mn-lt"/>
              </a:rPr>
              <a:t>Важната част от този проект е да се напише програма за Arduino така, че да преобразува измерените от двата сензора разстояния в подходящи команди за контролиране на определени действия.</a:t>
            </a:r>
          </a:p>
          <a:p>
            <a:pPr algn="just"/>
            <a:r>
              <a:rPr lang="bg-BG" sz="2400">
                <a:ea typeface="+mn-lt"/>
                <a:cs typeface="+mn-lt"/>
              </a:rPr>
              <a:t>Жестовете на ръцете пред ултразвуковите сензори могат да бъдат настроени, така че могат да изпълняват пет различни задачи на вашия компютър. Преди да разгледаме жестовете, нека първо да видим задачите, които можем да постигнем.</a:t>
            </a:r>
          </a:p>
          <a:p>
            <a:pPr marL="285750" indent="-285750" algn="just">
              <a:buFont typeface="Symbol"/>
              <a:buChar char="•"/>
            </a:pPr>
            <a:r>
              <a:rPr lang="bg-BG" sz="2400">
                <a:ea typeface="+mn-lt"/>
                <a:cs typeface="+mn-lt"/>
              </a:rPr>
              <a:t>Превключете на следващия раздел в уеб браузър</a:t>
            </a:r>
          </a:p>
          <a:p>
            <a:pPr marL="285750" indent="-285750" algn="just">
              <a:buFont typeface="Symbol"/>
              <a:buChar char="•"/>
            </a:pPr>
            <a:r>
              <a:rPr lang="bg-BG" sz="2400">
                <a:ea typeface="+mn-lt"/>
                <a:cs typeface="+mn-lt"/>
              </a:rPr>
              <a:t>Превъртете надолу в уеб страница</a:t>
            </a:r>
          </a:p>
          <a:p>
            <a:pPr marL="285750" indent="-285750" algn="just">
              <a:buFont typeface="Symbol"/>
              <a:buChar char="•"/>
            </a:pPr>
            <a:r>
              <a:rPr lang="bg-BG" sz="2400">
                <a:ea typeface="+mn-lt"/>
                <a:cs typeface="+mn-lt"/>
              </a:rPr>
              <a:t>Превъртете нагоре в уеб страница</a:t>
            </a:r>
          </a:p>
          <a:p>
            <a:pPr marL="285750" indent="-285750" algn="just">
              <a:buFont typeface="Symbol"/>
              <a:buChar char="•"/>
            </a:pPr>
            <a:r>
              <a:rPr lang="bg-BG" sz="2400">
                <a:ea typeface="+mn-lt"/>
                <a:cs typeface="+mn-lt"/>
              </a:rPr>
              <a:t>Превключване между две задачи (Chrome и VLC Player)</a:t>
            </a:r>
          </a:p>
          <a:p>
            <a:pPr marL="285750" indent="-285750" algn="just">
              <a:buFont typeface="Symbol"/>
              <a:buChar char="•"/>
            </a:pPr>
            <a:r>
              <a:rPr lang="bg-BG" sz="2400">
                <a:ea typeface="+mn-lt"/>
                <a:cs typeface="+mn-lt"/>
              </a:rPr>
              <a:t>Възпроизвеждане / Пауза на видео в VLC Player</a:t>
            </a:r>
          </a:p>
          <a:p>
            <a:pPr marL="285750" indent="-285750" algn="just">
              <a:buFont typeface="Symbol"/>
              <a:buChar char="•"/>
            </a:pPr>
            <a:r>
              <a:rPr lang="bg-BG" sz="2400">
                <a:ea typeface="+mn-lt"/>
                <a:cs typeface="+mn-lt"/>
              </a:rPr>
              <a:t>Увеличаване на силата на звука</a:t>
            </a:r>
          </a:p>
          <a:p>
            <a:pPr marL="285750" indent="-285750" algn="just">
              <a:buFont typeface="Symbol"/>
              <a:buChar char="•"/>
            </a:pPr>
            <a:r>
              <a:rPr lang="bg-BG" sz="2400">
                <a:ea typeface="+mn-lt"/>
                <a:cs typeface="+mn-lt"/>
              </a:rPr>
              <a:t>Намаляне силата на звука</a:t>
            </a:r>
          </a:p>
          <a:p>
            <a:pPr algn="l"/>
            <a:endParaRPr lang="bg-BG" dirty="0"/>
          </a:p>
        </p:txBody>
      </p:sp>
    </p:spTree>
    <p:extLst>
      <p:ext uri="{BB962C8B-B14F-4D97-AF65-F5344CB8AC3E}">
        <p14:creationId xmlns:p14="http://schemas.microsoft.com/office/powerpoint/2010/main" val="407783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Картина, която съдържа закрито, лаптоп, електроника, седящ&#10;&#10;Описание, генерирано с много висока достоверност">
            <a:extLst>
              <a:ext uri="{FF2B5EF4-FFF2-40B4-BE49-F238E27FC236}">
                <a16:creationId xmlns:a16="http://schemas.microsoft.com/office/drawing/2014/main" id="{EC148F11-A18B-4A94-9211-D302EBFFF9C4}"/>
              </a:ext>
            </a:extLst>
          </p:cNvPr>
          <p:cNvPicPr>
            <a:picLocks noChangeAspect="1"/>
          </p:cNvPicPr>
          <p:nvPr/>
        </p:nvPicPr>
        <p:blipFill>
          <a:blip r:embed="rId2"/>
          <a:stretch>
            <a:fillRect/>
          </a:stretch>
        </p:blipFill>
        <p:spPr>
          <a:xfrm>
            <a:off x="1445795" y="354931"/>
            <a:ext cx="4367736" cy="2969794"/>
          </a:xfrm>
          <a:prstGeom prst="rect">
            <a:avLst/>
          </a:prstGeom>
          <a:ln>
            <a:noFill/>
          </a:ln>
          <a:effectLst>
            <a:softEdge rad="112500"/>
          </a:effectLst>
        </p:spPr>
      </p:pic>
      <p:sp>
        <p:nvSpPr>
          <p:cNvPr id="3" name="TextBox 2">
            <a:extLst>
              <a:ext uri="{FF2B5EF4-FFF2-40B4-BE49-F238E27FC236}">
                <a16:creationId xmlns:a16="http://schemas.microsoft.com/office/drawing/2014/main" id="{A7DD0754-0698-450B-A355-89C7756C063C}"/>
              </a:ext>
            </a:extLst>
          </p:cNvPr>
          <p:cNvSpPr txBox="1"/>
          <p:nvPr/>
        </p:nvSpPr>
        <p:spPr>
          <a:xfrm>
            <a:off x="2097506" y="3240506"/>
            <a:ext cx="9160040"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bg-BG" sz="2400" u="sng" dirty="0"/>
              <a:t>Действия</a:t>
            </a:r>
            <a:endParaRPr lang="bg-BG" sz="2400">
              <a:ea typeface="+mn-lt"/>
              <a:cs typeface="+mn-lt"/>
            </a:endParaRPr>
          </a:p>
          <a:p>
            <a:pPr marL="285750" indent="-285750" algn="just">
              <a:buFont typeface="Arial,Sans-Serif"/>
              <a:buChar char="•"/>
            </a:pPr>
            <a:r>
              <a:rPr lang="bg-BG" sz="2400" dirty="0"/>
              <a:t>Поставяме ръката си пред десния ултразвуков сензор на разстояние (между 15см и 35см) за малка продължителност и преместваме ръката си далеч от сензора. Този жест ще превърти надолу уеб страницата или намали силата на звука.</a:t>
            </a:r>
            <a:endParaRPr lang="en-US" sz="2400">
              <a:ea typeface="+mn-lt"/>
              <a:cs typeface="+mn-lt"/>
            </a:endParaRPr>
          </a:p>
          <a:p>
            <a:pPr marL="285750" indent="-285750" algn="just">
              <a:buFont typeface="Arial,Sans-Serif"/>
              <a:buChar char="•"/>
            </a:pPr>
            <a:r>
              <a:rPr lang="bg-BG" sz="2400" dirty="0"/>
              <a:t>Поставяме ръката си пред десния ултразвуков сензор на разстояние (между 15см и 35см) за малка продължителност и преместваме ръката си към сензора. Този жест ще превърта нагоре уеб страницата или увеличи силата на звука.</a:t>
            </a:r>
            <a:endParaRPr lang="en-US" sz="2400" dirty="0">
              <a:ea typeface="+mn-lt"/>
              <a:cs typeface="+mn-lt"/>
            </a:endParaRPr>
          </a:p>
          <a:p>
            <a:pPr algn="l"/>
            <a:endParaRPr lang="bg-BG" dirty="0"/>
          </a:p>
        </p:txBody>
      </p:sp>
    </p:spTree>
    <p:extLst>
      <p:ext uri="{BB962C8B-B14F-4D97-AF65-F5344CB8AC3E}">
        <p14:creationId xmlns:p14="http://schemas.microsoft.com/office/powerpoint/2010/main" val="58425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955AFFEA-00F1-44C5-B054-F9C97C4699C4}"/>
              </a:ext>
            </a:extLst>
          </p:cNvPr>
          <p:cNvPicPr>
            <a:picLocks noChangeAspect="1"/>
          </p:cNvPicPr>
          <p:nvPr/>
        </p:nvPicPr>
        <p:blipFill>
          <a:blip r:embed="rId2"/>
          <a:stretch>
            <a:fillRect/>
          </a:stretch>
        </p:blipFill>
        <p:spPr>
          <a:xfrm>
            <a:off x="5114877" y="3937669"/>
            <a:ext cx="4999120" cy="2610401"/>
          </a:xfrm>
          <a:prstGeom prst="rect">
            <a:avLst/>
          </a:prstGeom>
          <a:ln>
            <a:noFill/>
          </a:ln>
          <a:effectLst>
            <a:softEdge rad="112500"/>
          </a:effectLst>
        </p:spPr>
      </p:pic>
      <p:sp>
        <p:nvSpPr>
          <p:cNvPr id="3" name="TextBox 2">
            <a:extLst>
              <a:ext uri="{FF2B5EF4-FFF2-40B4-BE49-F238E27FC236}">
                <a16:creationId xmlns:a16="http://schemas.microsoft.com/office/drawing/2014/main" id="{2D8813A0-DCA6-4BBA-B097-B8A802C5852E}"/>
              </a:ext>
            </a:extLst>
          </p:cNvPr>
          <p:cNvSpPr txBox="1"/>
          <p:nvPr/>
        </p:nvSpPr>
        <p:spPr>
          <a:xfrm>
            <a:off x="1165058" y="814137"/>
            <a:ext cx="8057147"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Sans-Serif"/>
              <a:buChar char="•"/>
            </a:pPr>
            <a:r>
              <a:rPr lang="bg-BG" sz="2400" dirty="0"/>
              <a:t>Прокарване на ръка пред десния ултразвуков сензор. Този жест ще премине към следващия раздел.</a:t>
            </a:r>
            <a:endParaRPr lang="bg-BG" sz="2400">
              <a:ea typeface="+mn-lt"/>
              <a:cs typeface="+mn-lt"/>
            </a:endParaRPr>
          </a:p>
          <a:p>
            <a:pPr marL="285750" indent="-285750" algn="just">
              <a:buFont typeface="Arial,Sans-Serif"/>
              <a:buChar char="•"/>
            </a:pPr>
            <a:r>
              <a:rPr lang="bg-BG" sz="2400" dirty="0"/>
              <a:t>Прокарайте ръката си пред левия ултразвуков сензор. Този жест ще премине към Предишен раздел или Възпроизвеждане / Пауза на видеото.</a:t>
            </a:r>
            <a:endParaRPr lang="en-US" sz="2400">
              <a:ea typeface="+mn-lt"/>
              <a:cs typeface="+mn-lt"/>
            </a:endParaRPr>
          </a:p>
          <a:p>
            <a:pPr marL="285750" indent="-285750" algn="just">
              <a:buFont typeface="Arial,Sans-Serif"/>
              <a:buChar char="•"/>
            </a:pPr>
            <a:r>
              <a:rPr lang="bg-BG" sz="2400" dirty="0"/>
              <a:t>Прекарайте ръката си през сензорите (първо ляв сензор). Това действие ще превключи между задачи.</a:t>
            </a:r>
          </a:p>
        </p:txBody>
      </p:sp>
    </p:spTree>
    <p:extLst>
      <p:ext uri="{BB962C8B-B14F-4D97-AF65-F5344CB8AC3E}">
        <p14:creationId xmlns:p14="http://schemas.microsoft.com/office/powerpoint/2010/main" val="3329634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8</TotalTime>
  <Words>156</Words>
  <Application>Microsoft Office PowerPoint</Application>
  <PresentationFormat>Широк екран</PresentationFormat>
  <Paragraphs>45</Paragraphs>
  <Slides>13</Slides>
  <Notes>0</Notes>
  <HiddenSlides>0</HiddenSlides>
  <MMClips>0</MMClips>
  <ScaleCrop>false</ScaleCrop>
  <HeadingPairs>
    <vt:vector size="6" baseType="variant">
      <vt:variant>
        <vt:lpstr>Използвани шрифтове</vt:lpstr>
      </vt:variant>
      <vt:variant>
        <vt:i4>6</vt:i4>
      </vt:variant>
      <vt:variant>
        <vt:lpstr>Тема</vt:lpstr>
      </vt:variant>
      <vt:variant>
        <vt:i4>1</vt:i4>
      </vt:variant>
      <vt:variant>
        <vt:lpstr>Заглавия на слайдовете</vt:lpstr>
      </vt:variant>
      <vt:variant>
        <vt:i4>13</vt:i4>
      </vt:variant>
    </vt:vector>
  </HeadingPairs>
  <TitlesOfParts>
    <vt:vector size="20" baseType="lpstr">
      <vt:lpstr>Arial</vt:lpstr>
      <vt:lpstr>Arial,Sans-Serif</vt:lpstr>
      <vt:lpstr>Symbol</vt:lpstr>
      <vt:lpstr>Tahoma</vt:lpstr>
      <vt:lpstr>Tw Cen MT</vt:lpstr>
      <vt:lpstr>Tw Cen MT</vt:lpstr>
      <vt:lpstr>Circuit</vt:lpstr>
      <vt:lpstr>Управление на компютър чрез жестове с ръце</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Даниел Бумбалов</dc:creator>
  <cp:lastModifiedBy>Нанислава Павлова</cp:lastModifiedBy>
  <cp:revision>472</cp:revision>
  <dcterms:created xsi:type="dcterms:W3CDTF">2014-08-26T23:43:54Z</dcterms:created>
  <dcterms:modified xsi:type="dcterms:W3CDTF">2019-07-07T08:20:24Z</dcterms:modified>
</cp:coreProperties>
</file>