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6858000" cx="12192000"/>
  <p:notesSz cx="6858000" cy="9144000"/>
  <p:embeddedFontLst>
    <p:embeddedFont>
      <p:font typeface="Robo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8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7" roundtripDataSignature="AMtx7mj1Mco1Bj7asQCy/HxDJ7ejO64b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84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italic.fntdata"/><Relationship Id="rId12" Type="http://schemas.openxmlformats.org/officeDocument/2006/relationships/slide" Target="slides/slide7.xml"/><Relationship Id="rId34" Type="http://schemas.openxmlformats.org/officeDocument/2006/relationships/font" Target="fonts/Roboto-bold.fntdata"/><Relationship Id="rId15" Type="http://schemas.openxmlformats.org/officeDocument/2006/relationships/slide" Target="slides/slide10.xml"/><Relationship Id="rId37" Type="http://customschemas.google.com/relationships/presentationmetadata" Target="metadata"/><Relationship Id="rId14" Type="http://schemas.openxmlformats.org/officeDocument/2006/relationships/slide" Target="slides/slide9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p1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hlinkClick r:id="rId2"/>
              </a:rPr>
              <a:t>http://softuni.org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This work is licensed under the </a:t>
            </a:r>
            <a:r>
              <a:rPr lang="en-US" sz="1000" u="sng">
                <a:solidFill>
                  <a:schemeClr val="hlink"/>
                </a:solidFill>
                <a:hlinkClick r:id="rId3"/>
              </a:rPr>
              <a:t>Creative Commons Attribution-NonCommercial-ShareAlike</a:t>
            </a:r>
            <a:r>
              <a:rPr lang="en-US" sz="1000"/>
              <a:t> license.</a:t>
            </a:r>
            <a:endParaRPr sz="1000"/>
          </a:p>
        </p:txBody>
      </p:sp>
      <p:sp>
        <p:nvSpPr>
          <p:cNvPr id="138" name="Google Shape;138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3" name="Google Shape;213;p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4" name="Google Shape;214;p9:notes"/>
          <p:cNvSpPr txBox="1"/>
          <p:nvPr>
            <p:ph idx="11" type="ftr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hlinkClick r:id="rId2"/>
              </a:rPr>
              <a:t>http://softuni.org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This work is licensed under the </a:t>
            </a:r>
            <a:r>
              <a:rPr lang="en-US" sz="1000" u="sng">
                <a:solidFill>
                  <a:schemeClr val="hlink"/>
                </a:solidFill>
                <a:hlinkClick r:id="rId3"/>
              </a:rPr>
              <a:t>Creative Commons Attribution-NonCommercial-ShareAlike</a:t>
            </a:r>
            <a:r>
              <a:rPr lang="en-US" sz="1000"/>
              <a:t> license.</a:t>
            </a:r>
            <a:endParaRPr sz="10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0" name="Google Shape;220;p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8" name="Google Shape;22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6" name="Google Shape;246;p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4" name="Google Shape;25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p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1" name="Google Shape;271;p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aa2cb78853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aa2cb78853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aa2cb78853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p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8" name="Google Shape;288;p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p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7" name="Google Shape;297;p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8" name="Google Shape;298;p16:notes"/>
          <p:cNvSpPr txBox="1"/>
          <p:nvPr>
            <p:ph idx="11" type="ftr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hlinkClick r:id="rId2"/>
              </a:rPr>
              <a:t>http://softuni.org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This work is licensed under the </a:t>
            </a:r>
            <a:r>
              <a:rPr lang="en-US" sz="1000" u="sng">
                <a:solidFill>
                  <a:schemeClr val="hlink"/>
                </a:solidFill>
                <a:hlinkClick r:id="rId3"/>
              </a:rPr>
              <a:t>Creative Commons Attribution-NonCommercial-ShareAlike</a:t>
            </a:r>
            <a:r>
              <a:rPr lang="en-US" sz="1000"/>
              <a:t> license.</a:t>
            </a:r>
            <a:endParaRPr sz="10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p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4" name="Google Shape;304;p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6" name="Google Shape;14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p2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hlinkClick r:id="rId2"/>
              </a:rPr>
              <a:t>http://softuni.org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This work is licensed under the </a:t>
            </a:r>
            <a:r>
              <a:rPr lang="en-US" sz="1000" u="sng">
                <a:solidFill>
                  <a:schemeClr val="hlink"/>
                </a:solidFill>
                <a:hlinkClick r:id="rId3"/>
              </a:rPr>
              <a:t>Creative Commons Attribution-NonCommercial-ShareAlike</a:t>
            </a:r>
            <a:r>
              <a:rPr lang="en-US" sz="1000"/>
              <a:t> license.</a:t>
            </a:r>
            <a:endParaRPr sz="1000"/>
          </a:p>
        </p:txBody>
      </p:sp>
      <p:sp>
        <p:nvSpPr>
          <p:cNvPr id="148" name="Google Shape;148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p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3" name="Google Shape;313;p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p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2" name="Google Shape;322;p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p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1" name="Google Shape;331;p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2" name="Google Shape;332;p20:notes"/>
          <p:cNvSpPr txBox="1"/>
          <p:nvPr>
            <p:ph idx="11" type="ftr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hlinkClick r:id="rId2"/>
              </a:rPr>
              <a:t>http://softuni.org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This work is licensed under the </a:t>
            </a:r>
            <a:r>
              <a:rPr lang="en-US" sz="1000" u="sng">
                <a:solidFill>
                  <a:schemeClr val="hlink"/>
                </a:solidFill>
                <a:hlinkClick r:id="rId3"/>
              </a:rPr>
              <a:t>Creative Commons Attribution-NonCommercial-ShareAlike</a:t>
            </a:r>
            <a:r>
              <a:rPr lang="en-US" sz="1000"/>
              <a:t> license.</a:t>
            </a:r>
            <a:endParaRPr sz="10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p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8" name="Google Shape;338;p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5" name="Google Shape;345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" name="Google Shape;355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6" name="Google Shape;356;p23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>
                <a:solidFill>
                  <a:srgbClr val="000000"/>
                </a:solidFill>
              </a:rPr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hlinkClick r:id="rId2"/>
              </a:rPr>
              <a:t>http://softuni.org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>
                <a:solidFill>
                  <a:srgbClr val="000000"/>
                </a:solidFill>
              </a:rPr>
              <a:t>This work is licensed under the </a:t>
            </a:r>
            <a:r>
              <a:rPr lang="en-US" sz="1000" u="sng">
                <a:solidFill>
                  <a:schemeClr val="hlink"/>
                </a:solidFill>
                <a:hlinkClick r:id="rId3"/>
              </a:rPr>
              <a:t>Creative Commons Attribution-NonCommercial-ShareAlike</a:t>
            </a:r>
            <a:r>
              <a:rPr lang="en-US" sz="1000">
                <a:solidFill>
                  <a:srgbClr val="000000"/>
                </a:solidFill>
              </a:rPr>
              <a:t> license.</a:t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357" name="Google Shape;357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p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2" name="Google Shape;362;p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7" name="Google Shape;367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8" name="Google Shape;368;p25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>
                <a:solidFill>
                  <a:srgbClr val="000000"/>
                </a:solidFill>
              </a:rPr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hlinkClick r:id="rId2"/>
              </a:rPr>
              <a:t>http://softuni.org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>
                <a:solidFill>
                  <a:srgbClr val="000000"/>
                </a:solidFill>
              </a:rPr>
              <a:t>This work is licensed under the </a:t>
            </a:r>
            <a:r>
              <a:rPr lang="en-US" sz="1000" u="sng">
                <a:solidFill>
                  <a:schemeClr val="hlink"/>
                </a:solidFill>
                <a:hlinkClick r:id="rId3"/>
              </a:rPr>
              <a:t>Creative Commons Attribution-NonCommercial-ShareAlike</a:t>
            </a:r>
            <a:r>
              <a:rPr lang="en-US" sz="1000">
                <a:solidFill>
                  <a:srgbClr val="000000"/>
                </a:solidFill>
              </a:rPr>
              <a:t> license.</a:t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369" name="Google Shape;369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7" name="Google Shape;157;p3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hlinkClick r:id="rId2"/>
              </a:rPr>
              <a:t>http://softuni.org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This work is licensed under the </a:t>
            </a:r>
            <a:r>
              <a:rPr lang="en-US" sz="1000" u="sng">
                <a:solidFill>
                  <a:schemeClr val="hlink"/>
                </a:solidFill>
                <a:hlinkClick r:id="rId3"/>
              </a:rPr>
              <a:t>Creative Commons Attribution-NonCommercial-ShareAlike</a:t>
            </a:r>
            <a:r>
              <a:rPr lang="en-US" sz="1000"/>
              <a:t> license.</a:t>
            </a:r>
            <a:endParaRPr sz="10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p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p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3" name="Google Shape;173;p5:notes"/>
          <p:cNvSpPr txBox="1"/>
          <p:nvPr>
            <p:ph idx="11" type="ftr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hlinkClick r:id="rId2"/>
              </a:rPr>
              <a:t>http://softuni.org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This work is licensed under the </a:t>
            </a:r>
            <a:r>
              <a:rPr lang="en-US" sz="1000" u="sng">
                <a:solidFill>
                  <a:schemeClr val="hlink"/>
                </a:solidFill>
                <a:hlinkClick r:id="rId3"/>
              </a:rPr>
              <a:t>Creative Commons Attribution-NonCommercial-ShareAlike</a:t>
            </a:r>
            <a:r>
              <a:rPr lang="en-US" sz="1000"/>
              <a:t> license.</a:t>
            </a:r>
            <a:endParaRPr sz="10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p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" name="Google Shape;187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p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aa2cb7885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aa2cb7885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aa2cb78853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hyperlink" Target="http://www.facebook.com/SoftwareUniversity" TargetMode="External"/><Relationship Id="rId4" Type="http://schemas.openxmlformats.org/officeDocument/2006/relationships/image" Target="../media/image16.png"/><Relationship Id="rId5" Type="http://schemas.openxmlformats.org/officeDocument/2006/relationships/hyperlink" Target="http://forum.softuni.bg/" TargetMode="External"/><Relationship Id="rId6" Type="http://schemas.openxmlformats.org/officeDocument/2006/relationships/image" Target="../media/image1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4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7.png"/><Relationship Id="rId8" Type="http://schemas.openxmlformats.org/officeDocument/2006/relationships/image" Target="../media/image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9" Type="http://schemas.openxmlformats.org/officeDocument/2006/relationships/image" Target="../media/image17.gif"/><Relationship Id="rId5" Type="http://schemas.openxmlformats.org/officeDocument/2006/relationships/image" Target="../media/image9.png"/><Relationship Id="rId6" Type="http://schemas.openxmlformats.org/officeDocument/2006/relationships/image" Target="../media/image10.jpg"/><Relationship Id="rId7" Type="http://schemas.openxmlformats.org/officeDocument/2006/relationships/image" Target="../media/image11.png"/><Relationship Id="rId8" Type="http://schemas.openxmlformats.org/officeDocument/2006/relationships/image" Target="../media/image1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ation Title Slide">
  <p:cSld name="Presentation 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7"/>
          <p:cNvPicPr preferRelativeResize="0"/>
          <p:nvPr/>
        </p:nvPicPr>
        <p:blipFill rotWithShape="1">
          <a:blip r:embed="rId2">
            <a:alphaModFix amt="8000"/>
          </a:blip>
          <a:srcRect b="0" l="0" r="0" t="24442"/>
          <a:stretch/>
        </p:blipFill>
        <p:spPr>
          <a:xfrm>
            <a:off x="-1600" y="0"/>
            <a:ext cx="12195178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7"/>
          <p:cNvSpPr txBox="1"/>
          <p:nvPr>
            <p:ph idx="1" type="subTitle"/>
          </p:nvPr>
        </p:nvSpPr>
        <p:spPr>
          <a:xfrm>
            <a:off x="613359" y="4598867"/>
            <a:ext cx="109653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>
            <a:lvl1pPr lvl="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3598"/>
              <a:buFont typeface="Roboto"/>
              <a:buNone/>
              <a:defRPr b="1" sz="3598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lvl="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lvl="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lvl="4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7"/>
          <p:cNvSpPr txBox="1"/>
          <p:nvPr>
            <p:ph type="title"/>
          </p:nvPr>
        </p:nvSpPr>
        <p:spPr>
          <a:xfrm>
            <a:off x="1217450" y="319750"/>
            <a:ext cx="9753900" cy="41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Calibri"/>
              <a:buNone/>
              <a:defRPr sz="11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7"/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7"/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 Concept">
  <p:cSld name="Important Concep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36"/>
          <p:cNvPicPr preferRelativeResize="0"/>
          <p:nvPr/>
        </p:nvPicPr>
        <p:blipFill rotWithShape="1">
          <a:blip r:embed="rId2">
            <a:alphaModFix amt="8000"/>
          </a:blip>
          <a:srcRect b="0" l="0" r="0" t="24442"/>
          <a:stretch/>
        </p:blipFill>
        <p:spPr>
          <a:xfrm>
            <a:off x="-1600" y="0"/>
            <a:ext cx="12195178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36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:\002-KIMS BUSINESS\007-02-Fullslidesppt-Contents\20161228\02-edu\bulb-item2.png" id="120" name="Google Shape;12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205" y="1792355"/>
            <a:ext cx="1830305" cy="406222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6"/>
          <p:cNvSpPr txBox="1"/>
          <p:nvPr>
            <p:ph idx="1" type="body"/>
          </p:nvPr>
        </p:nvSpPr>
        <p:spPr>
          <a:xfrm>
            <a:off x="2065510" y="1121144"/>
            <a:ext cx="9929724" cy="5276048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>
            <a:lvl1pPr indent="-444372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Font typeface="Roboto"/>
              <a:buChar char="▪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431672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Roboto"/>
              <a:buChar char="▪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418972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Font typeface="Roboto"/>
              <a:buChar char="▪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406272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Font typeface="Roboto"/>
              <a:buChar char="▪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93573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Roboto"/>
              <a:buChar char="▪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2" name="Google Shape;122;p36"/>
          <p:cNvSpPr txBox="1"/>
          <p:nvPr>
            <p:ph type="title"/>
          </p:nvPr>
        </p:nvSpPr>
        <p:spPr>
          <a:xfrm>
            <a:off x="1296957" y="100750"/>
            <a:ext cx="8399495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6"/>
          <p:cNvSpPr txBox="1"/>
          <p:nvPr>
            <p:ph idx="10" type="dt"/>
          </p:nvPr>
        </p:nvSpPr>
        <p:spPr>
          <a:xfrm>
            <a:off x="188816" y="6397196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6"/>
          <p:cNvSpPr txBox="1"/>
          <p:nvPr>
            <p:ph idx="11" type="ftr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6"/>
          <p:cNvSpPr txBox="1"/>
          <p:nvPr>
            <p:ph idx="12" type="sldNum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6" name="Google Shape;126;p36"/>
          <p:cNvPicPr preferRelativeResize="0"/>
          <p:nvPr/>
        </p:nvPicPr>
        <p:blipFill rotWithShape="1">
          <a:blip r:embed="rId4">
            <a:alphaModFix/>
          </a:blip>
          <a:srcRect b="7053" l="0" r="0" t="0"/>
          <a:stretch/>
        </p:blipFill>
        <p:spPr>
          <a:xfrm>
            <a:off x="10383200" y="119675"/>
            <a:ext cx="1688227" cy="882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st">
  <p:cSld name="Las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37"/>
          <p:cNvPicPr preferRelativeResize="0"/>
          <p:nvPr/>
        </p:nvPicPr>
        <p:blipFill rotWithShape="1">
          <a:blip r:embed="rId2">
            <a:alphaModFix amt="8000"/>
          </a:blip>
          <a:srcRect b="0" l="0" r="0" t="24442"/>
          <a:stretch/>
        </p:blipFill>
        <p:spPr>
          <a:xfrm>
            <a:off x="-1600" y="0"/>
            <a:ext cx="12195178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37"/>
          <p:cNvSpPr txBox="1"/>
          <p:nvPr>
            <p:ph idx="1" type="body"/>
          </p:nvPr>
        </p:nvSpPr>
        <p:spPr>
          <a:xfrm>
            <a:off x="152410" y="1186307"/>
            <a:ext cx="9504009" cy="5496127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>
            <a:lvl1pPr indent="-406273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Font typeface="Roboto"/>
              <a:buChar char="▪"/>
              <a:defRPr sz="2798">
                <a:latin typeface="Roboto"/>
                <a:ea typeface="Roboto"/>
                <a:cs typeface="Roboto"/>
                <a:sym typeface="Roboto"/>
              </a:defRPr>
            </a:lvl1pPr>
            <a:lvl2pPr indent="-431672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418972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30" name="Google Shape;130;p37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61449" y="3608627"/>
            <a:ext cx="1119031" cy="1118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7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337977" y="5017462"/>
            <a:ext cx="1042504" cy="1042233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37"/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37"/>
          <p:cNvSpPr txBox="1"/>
          <p:nvPr>
            <p:ph type="title"/>
          </p:nvPr>
        </p:nvSpPr>
        <p:spPr>
          <a:xfrm>
            <a:off x="172286" y="108873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Table of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28"/>
          <p:cNvPicPr preferRelativeResize="0"/>
          <p:nvPr/>
        </p:nvPicPr>
        <p:blipFill rotWithShape="1">
          <a:blip r:embed="rId2">
            <a:alphaModFix amt="8000"/>
          </a:blip>
          <a:srcRect b="0" l="0" r="0" t="24442"/>
          <a:stretch/>
        </p:blipFill>
        <p:spPr>
          <a:xfrm>
            <a:off x="-1600" y="0"/>
            <a:ext cx="12195178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28"/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28"/>
          <p:cNvSpPr txBox="1"/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8"/>
          <p:cNvSpPr txBox="1"/>
          <p:nvPr>
            <p:ph idx="1" type="body"/>
          </p:nvPr>
        </p:nvSpPr>
        <p:spPr>
          <a:xfrm>
            <a:off x="196766" y="1371604"/>
            <a:ext cx="8182463" cy="479593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>
            <a:lvl1pPr indent="-444372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Font typeface="Roboto"/>
              <a:buAutoNum type="arabicPeriod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" name="Google Shape;26;p28"/>
          <p:cNvSpPr txBox="1"/>
          <p:nvPr>
            <p:ph idx="10" type="dt"/>
          </p:nvPr>
        </p:nvSpPr>
        <p:spPr>
          <a:xfrm>
            <a:off x="188816" y="6397196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8"/>
          <p:cNvSpPr txBox="1"/>
          <p:nvPr>
            <p:ph idx="11" type="ftr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8"/>
          <p:cNvSpPr txBox="1"/>
          <p:nvPr>
            <p:ph idx="12" type="sldNum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" name="Google Shape;29;p28"/>
          <p:cNvPicPr preferRelativeResize="0"/>
          <p:nvPr/>
        </p:nvPicPr>
        <p:blipFill rotWithShape="1">
          <a:blip r:embed="rId3">
            <a:alphaModFix/>
          </a:blip>
          <a:srcRect b="7053" l="0" r="0" t="0"/>
          <a:stretch/>
        </p:blipFill>
        <p:spPr>
          <a:xfrm>
            <a:off x="10383200" y="119675"/>
            <a:ext cx="1688227" cy="882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29"/>
          <p:cNvPicPr preferRelativeResize="0"/>
          <p:nvPr/>
        </p:nvPicPr>
        <p:blipFill rotWithShape="1">
          <a:blip r:embed="rId2">
            <a:alphaModFix amt="8000"/>
          </a:blip>
          <a:srcRect b="0" l="0" r="0" t="24442"/>
          <a:stretch/>
        </p:blipFill>
        <p:spPr>
          <a:xfrm>
            <a:off x="-1600" y="0"/>
            <a:ext cx="12195178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29"/>
          <p:cNvSpPr/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 Slide Dark">
  <p:cSld name="Comparison Slide Dar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30"/>
          <p:cNvPicPr preferRelativeResize="0"/>
          <p:nvPr/>
        </p:nvPicPr>
        <p:blipFill rotWithShape="1">
          <a:blip r:embed="rId2">
            <a:alphaModFix amt="8000"/>
          </a:blip>
          <a:srcRect b="0" l="0" r="0" t="24442"/>
          <a:stretch/>
        </p:blipFill>
        <p:spPr>
          <a:xfrm>
            <a:off x="-1600" y="0"/>
            <a:ext cx="12195178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30"/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30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60925" lIns="121850" spcFirstLastPara="1" rIns="12185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30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dk1"/>
          </a:solidFill>
          <a:ln cap="flat" cmpd="sng" w="635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30"/>
          <p:cNvSpPr txBox="1"/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0"/>
          <p:cNvSpPr txBox="1"/>
          <p:nvPr>
            <p:ph idx="1" type="body"/>
          </p:nvPr>
        </p:nvSpPr>
        <p:spPr>
          <a:xfrm>
            <a:off x="190402" y="1195931"/>
            <a:ext cx="5426148" cy="4824103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>
            <a:lvl1pPr indent="-342900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0" name="Google Shape;40;p30"/>
          <p:cNvSpPr txBox="1"/>
          <p:nvPr>
            <p:ph idx="2" type="body"/>
          </p:nvPr>
        </p:nvSpPr>
        <p:spPr>
          <a:xfrm>
            <a:off x="6575450" y="1195931"/>
            <a:ext cx="5426147" cy="4824103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>
            <a:lvl1pPr indent="-342900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1" name="Google Shape;41;p30"/>
          <p:cNvSpPr txBox="1"/>
          <p:nvPr>
            <p:ph idx="10" type="dt"/>
          </p:nvPr>
        </p:nvSpPr>
        <p:spPr>
          <a:xfrm>
            <a:off x="188816" y="6390560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0"/>
          <p:cNvSpPr txBox="1"/>
          <p:nvPr>
            <p:ph idx="12" type="sldNum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3" name="Google Shape;43;p30"/>
          <p:cNvPicPr preferRelativeResize="0"/>
          <p:nvPr/>
        </p:nvPicPr>
        <p:blipFill rotWithShape="1">
          <a:blip r:embed="rId3">
            <a:alphaModFix/>
          </a:blip>
          <a:srcRect b="7053" l="0" r="0" t="0"/>
          <a:stretch/>
        </p:blipFill>
        <p:spPr>
          <a:xfrm>
            <a:off x="10383200" y="119675"/>
            <a:ext cx="1688227" cy="882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30"/>
          <p:cNvPicPr preferRelativeResize="0"/>
          <p:nvPr/>
        </p:nvPicPr>
        <p:blipFill rotWithShape="1">
          <a:blip r:embed="rId3">
            <a:alphaModFix/>
          </a:blip>
          <a:srcRect b="7053" l="0" r="0" t="0"/>
          <a:stretch/>
        </p:blipFill>
        <p:spPr>
          <a:xfrm>
            <a:off x="5395975" y="5393862"/>
            <a:ext cx="1396877" cy="730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nd Content">
  <p:cSld name="Image and Conte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31"/>
          <p:cNvPicPr preferRelativeResize="0"/>
          <p:nvPr/>
        </p:nvPicPr>
        <p:blipFill rotWithShape="1">
          <a:blip r:embed="rId2">
            <a:alphaModFix amt="8000"/>
          </a:blip>
          <a:srcRect b="0" l="0" r="0" t="24442"/>
          <a:stretch/>
        </p:blipFill>
        <p:spPr>
          <a:xfrm>
            <a:off x="-1600" y="0"/>
            <a:ext cx="12195178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31"/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31"/>
          <p:cNvSpPr/>
          <p:nvPr>
            <p:ph idx="2" type="pic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marR="0" rtl="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31"/>
              <a:buFont typeface="Roboto"/>
              <a:buNone/>
              <a:defRPr b="0" i="0" sz="2131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31"/>
              <a:buFont typeface="Noto Sans Symbols"/>
              <a:buNone/>
              <a:defRPr b="0" i="0" sz="373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None/>
              <a:defRPr b="0" i="0" sz="31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Noto Sans Symbols"/>
              <a:buNone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Noto Sans Symbols"/>
              <a:buNone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3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rgbClr val="274E1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31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31"/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31"/>
          <p:cNvSpPr txBox="1"/>
          <p:nvPr>
            <p:ph idx="1" type="body"/>
          </p:nvPr>
        </p:nvSpPr>
        <p:spPr>
          <a:xfrm>
            <a:off x="4795936" y="1353867"/>
            <a:ext cx="7199299" cy="5027884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>
            <a:lvl1pPr indent="-342900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31"/>
          <p:cNvSpPr txBox="1"/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1"/>
          <p:cNvSpPr txBox="1"/>
          <p:nvPr>
            <p:ph idx="10" type="dt"/>
          </p:nvPr>
        </p:nvSpPr>
        <p:spPr>
          <a:xfrm>
            <a:off x="188816" y="6397196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1"/>
          <p:cNvSpPr txBox="1"/>
          <p:nvPr>
            <p:ph idx="11" type="ftr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1"/>
          <p:cNvSpPr txBox="1"/>
          <p:nvPr>
            <p:ph idx="12" type="sldNum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7" name="Google Shape;5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70854" y="232973"/>
            <a:ext cx="2126081" cy="53028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31"/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9"/>
              <a:buFont typeface="Calibri"/>
              <a:buNone/>
            </a:pPr>
            <a:r>
              <a:t/>
            </a:r>
            <a:endParaRPr b="0" i="0" sz="2399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32"/>
          <p:cNvPicPr preferRelativeResize="0"/>
          <p:nvPr/>
        </p:nvPicPr>
        <p:blipFill rotWithShape="1">
          <a:blip r:embed="rId2">
            <a:alphaModFix amt="8000"/>
          </a:blip>
          <a:srcRect b="0" l="0" r="0" t="24442"/>
          <a:stretch/>
        </p:blipFill>
        <p:spPr>
          <a:xfrm>
            <a:off x="-1600" y="0"/>
            <a:ext cx="12195178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32"/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32"/>
          <p:cNvSpPr txBox="1"/>
          <p:nvPr>
            <p:ph idx="1" type="body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>
            <a:lvl1pPr indent="-342900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3" name="Google Shape;63;p32"/>
          <p:cNvSpPr txBox="1"/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2"/>
          <p:cNvSpPr txBox="1"/>
          <p:nvPr>
            <p:ph idx="10" type="dt"/>
          </p:nvPr>
        </p:nvSpPr>
        <p:spPr>
          <a:xfrm>
            <a:off x="188816" y="6397196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2"/>
          <p:cNvSpPr txBox="1"/>
          <p:nvPr>
            <p:ph idx="11" type="ftr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2"/>
          <p:cNvSpPr txBox="1"/>
          <p:nvPr>
            <p:ph idx="12" type="sldNum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7" name="Google Shape;67;p32"/>
          <p:cNvPicPr preferRelativeResize="0"/>
          <p:nvPr/>
        </p:nvPicPr>
        <p:blipFill rotWithShape="1">
          <a:blip r:embed="rId3">
            <a:alphaModFix/>
          </a:blip>
          <a:srcRect b="7053" l="0" r="0" t="0"/>
          <a:stretch/>
        </p:blipFill>
        <p:spPr>
          <a:xfrm>
            <a:off x="10383200" y="119675"/>
            <a:ext cx="1688227" cy="882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s Slide">
  <p:cSld name="Questions Slid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3"/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6158"/>
              <a:buFont typeface="Noto Sans Symbols"/>
              <a:buNone/>
            </a:pPr>
            <a:r>
              <a:rPr b="1" i="0" lang="en-US" sz="8797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Questions?</a:t>
            </a:r>
            <a:endParaRPr b="1" i="0" sz="8797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0" name="Google Shape;70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96452" y="314259"/>
            <a:ext cx="2126081" cy="53028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33"/>
          <p:cNvSpPr txBox="1"/>
          <p:nvPr>
            <p:ph idx="10" type="dt"/>
          </p:nvPr>
        </p:nvSpPr>
        <p:spPr>
          <a:xfrm>
            <a:off x="188816" y="6397196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3"/>
          <p:cNvSpPr txBox="1"/>
          <p:nvPr>
            <p:ph idx="11" type="ftr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3" name="Google Shape;73;p33"/>
          <p:cNvPicPr preferRelativeResize="0"/>
          <p:nvPr/>
        </p:nvPicPr>
        <p:blipFill rotWithShape="1">
          <a:blip r:embed="rId3">
            <a:alphaModFix amt="8000"/>
          </a:blip>
          <a:srcRect b="0" l="0" r="0" t="24442"/>
          <a:stretch/>
        </p:blipFill>
        <p:spPr>
          <a:xfrm>
            <a:off x="-1612" y="0"/>
            <a:ext cx="12195178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33"/>
          <p:cNvSpPr txBox="1"/>
          <p:nvPr>
            <p:ph idx="12" type="sldNum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" name="Google Shape;75;p33"/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" name="Google Shape;76;p33"/>
          <p:cNvCxnSpPr/>
          <p:nvPr/>
        </p:nvCxnSpPr>
        <p:spPr>
          <a:xfrm flipH="1" rot="10800000">
            <a:off x="1753064" y="3832365"/>
            <a:ext cx="8549700" cy="6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" name="Google Shape;77;p33"/>
          <p:cNvCxnSpPr/>
          <p:nvPr/>
        </p:nvCxnSpPr>
        <p:spPr>
          <a:xfrm>
            <a:off x="1753064" y="3838965"/>
            <a:ext cx="0" cy="236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" name="Google Shape;78;p33"/>
          <p:cNvCxnSpPr/>
          <p:nvPr/>
        </p:nvCxnSpPr>
        <p:spPr>
          <a:xfrm>
            <a:off x="3147650" y="3838965"/>
            <a:ext cx="0" cy="236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" name="Google Shape;79;p33"/>
          <p:cNvCxnSpPr/>
          <p:nvPr/>
        </p:nvCxnSpPr>
        <p:spPr>
          <a:xfrm>
            <a:off x="4594850" y="3832615"/>
            <a:ext cx="0" cy="236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0" name="Google Shape;80;p33"/>
          <p:cNvCxnSpPr/>
          <p:nvPr/>
        </p:nvCxnSpPr>
        <p:spPr>
          <a:xfrm>
            <a:off x="6034850" y="3832615"/>
            <a:ext cx="0" cy="236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" name="Google Shape;81;p33"/>
          <p:cNvCxnSpPr/>
          <p:nvPr/>
        </p:nvCxnSpPr>
        <p:spPr>
          <a:xfrm>
            <a:off x="7474850" y="3832615"/>
            <a:ext cx="0" cy="236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" name="Google Shape;82;p33"/>
          <p:cNvCxnSpPr/>
          <p:nvPr/>
        </p:nvCxnSpPr>
        <p:spPr>
          <a:xfrm>
            <a:off x="8914850" y="3838965"/>
            <a:ext cx="0" cy="236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" name="Google Shape;83;p33"/>
          <p:cNvCxnSpPr/>
          <p:nvPr/>
        </p:nvCxnSpPr>
        <p:spPr>
          <a:xfrm>
            <a:off x="6172157" y="3596395"/>
            <a:ext cx="0" cy="236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4" name="Google Shape;84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95348" y="2194674"/>
            <a:ext cx="2401363" cy="135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68552" y="4273150"/>
            <a:ext cx="921451" cy="918226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33"/>
          <p:cNvSpPr txBox="1"/>
          <p:nvPr/>
        </p:nvSpPr>
        <p:spPr>
          <a:xfrm>
            <a:off x="1268325" y="5176150"/>
            <a:ext cx="1108200" cy="5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134F5C"/>
                </a:solidFill>
                <a:latin typeface="Roboto"/>
                <a:ea typeface="Roboto"/>
                <a:cs typeface="Roboto"/>
                <a:sym typeface="Roboto"/>
              </a:rPr>
              <a:t>Гнездото</a:t>
            </a:r>
            <a:endParaRPr b="1" i="0" sz="1400" u="none" cap="none" strike="noStrike">
              <a:solidFill>
                <a:srgbClr val="134F5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134F5C"/>
                </a:solidFill>
                <a:latin typeface="Roboto"/>
                <a:ea typeface="Roboto"/>
                <a:cs typeface="Roboto"/>
                <a:sym typeface="Roboto"/>
              </a:rPr>
              <a:t>Coworking</a:t>
            </a:r>
            <a:endParaRPr b="1" i="0" sz="1400" u="none" cap="none" strike="noStrike">
              <a:solidFill>
                <a:srgbClr val="134F5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33"/>
          <p:cNvSpPr/>
          <p:nvPr/>
        </p:nvSpPr>
        <p:spPr>
          <a:xfrm>
            <a:off x="2648988" y="4273150"/>
            <a:ext cx="1166400" cy="1109400"/>
          </a:xfrm>
          <a:prstGeom prst="decagon">
            <a:avLst>
              <a:gd fmla="val 105146" name="vf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Цялостен курс по програмиране</a:t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33"/>
          <p:cNvSpPr/>
          <p:nvPr/>
        </p:nvSpPr>
        <p:spPr>
          <a:xfrm>
            <a:off x="4210975" y="4442500"/>
            <a:ext cx="921300" cy="770700"/>
          </a:xfrm>
          <a:prstGeom prst="snip1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Дизайн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курс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33"/>
          <p:cNvSpPr/>
          <p:nvPr/>
        </p:nvSpPr>
        <p:spPr>
          <a:xfrm>
            <a:off x="5409713" y="4279700"/>
            <a:ext cx="1280700" cy="11094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Курс по</a:t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дигит.</a:t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маркетинг</a:t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Резултат с изображение за mindhub" id="90" name="Google Shape;90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965937" y="4611161"/>
            <a:ext cx="1166399" cy="242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33"/>
          <p:cNvPicPr preferRelativeResize="0"/>
          <p:nvPr/>
        </p:nvPicPr>
        <p:blipFill rotWithShape="1">
          <a:blip r:embed="rId7">
            <a:alphaModFix/>
          </a:blip>
          <a:srcRect b="0" l="9595" r="12078" t="0"/>
          <a:stretch/>
        </p:blipFill>
        <p:spPr>
          <a:xfrm>
            <a:off x="8284746" y="4385651"/>
            <a:ext cx="1108200" cy="884400"/>
          </a:xfrm>
          <a:prstGeom prst="teardrop">
            <a:avLst>
              <a:gd fmla="val 87076" name="adj"/>
            </a:avLst>
          </a:prstGeom>
          <a:noFill/>
          <a:ln>
            <a:noFill/>
          </a:ln>
        </p:spPr>
      </p:pic>
      <p:pic>
        <p:nvPicPr>
          <p:cNvPr descr="HackVratsa Logo" id="92" name="Google Shape;92;p3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322750" y="4490025"/>
            <a:ext cx="1501875" cy="6887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" name="Google Shape;93;p33"/>
          <p:cNvCxnSpPr/>
          <p:nvPr/>
        </p:nvCxnSpPr>
        <p:spPr>
          <a:xfrm>
            <a:off x="10286450" y="3838965"/>
            <a:ext cx="0" cy="236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34"/>
          <p:cNvPicPr preferRelativeResize="0"/>
          <p:nvPr/>
        </p:nvPicPr>
        <p:blipFill rotWithShape="1">
          <a:blip r:embed="rId2">
            <a:alphaModFix amt="8000"/>
          </a:blip>
          <a:srcRect b="0" l="0" r="0" t="24442"/>
          <a:stretch/>
        </p:blipFill>
        <p:spPr>
          <a:xfrm>
            <a:off x="-1600" y="0"/>
            <a:ext cx="12195178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34"/>
          <p:cNvSpPr txBox="1"/>
          <p:nvPr>
            <p:ph idx="10" type="dt"/>
          </p:nvPr>
        </p:nvSpPr>
        <p:spPr>
          <a:xfrm>
            <a:off x="188816" y="6397196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4"/>
          <p:cNvSpPr txBox="1"/>
          <p:nvPr>
            <p:ph idx="11" type="ftr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4"/>
          <p:cNvSpPr txBox="1"/>
          <p:nvPr>
            <p:ph idx="12" type="sldNum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34"/>
          <p:cNvSpPr/>
          <p:nvPr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34"/>
          <p:cNvPicPr preferRelativeResize="0"/>
          <p:nvPr/>
        </p:nvPicPr>
        <p:blipFill rotWithShape="1">
          <a:blip r:embed="rId3">
            <a:alphaModFix/>
          </a:blip>
          <a:srcRect b="7053" l="0" r="0" t="0"/>
          <a:stretch/>
        </p:blipFill>
        <p:spPr>
          <a:xfrm>
            <a:off x="10383200" y="119675"/>
            <a:ext cx="1688227" cy="8826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4bg-logo" id="101" name="Google Shape;101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3525" y="1526700"/>
            <a:ext cx="1666875" cy="1628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omianata-logo" id="102" name="Google Shape;102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65125" y="3562275"/>
            <a:ext cx="3943350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ratsa-municipality-logo" id="103" name="Google Shape;103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36100" y="1726725"/>
            <a:ext cx="12763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lerik_Academy_Logo" id="104" name="Google Shape;104;p3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041325" y="1890875"/>
            <a:ext cx="4440299" cy="1173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indhub-logo" id="105" name="Google Shape;105;p3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642250" y="3793900"/>
            <a:ext cx="3314650" cy="661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MD-Logo" id="106" name="Google Shape;106;p3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31725" y="3744050"/>
            <a:ext cx="2057400" cy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34"/>
          <p:cNvSpPr txBox="1"/>
          <p:nvPr/>
        </p:nvSpPr>
        <p:spPr>
          <a:xfrm>
            <a:off x="188825" y="55525"/>
            <a:ext cx="87360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Partners</a:t>
            </a:r>
            <a:endParaRPr b="1" i="0" sz="4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urce Code Example">
  <p:cSld name="Source Code Example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5"/>
          <p:cNvPicPr preferRelativeResize="0"/>
          <p:nvPr/>
        </p:nvPicPr>
        <p:blipFill rotWithShape="1">
          <a:blip r:embed="rId2">
            <a:alphaModFix amt="8000"/>
          </a:blip>
          <a:srcRect b="0" l="0" r="0" t="24442"/>
          <a:stretch/>
        </p:blipFill>
        <p:spPr>
          <a:xfrm>
            <a:off x="-1600" y="0"/>
            <a:ext cx="12195178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35"/>
          <p:cNvSpPr txBox="1"/>
          <p:nvPr>
            <p:ph idx="1" type="body"/>
          </p:nvPr>
        </p:nvSpPr>
        <p:spPr>
          <a:xfrm>
            <a:off x="615283" y="1830475"/>
            <a:ext cx="10961400" cy="1633500"/>
          </a:xfrm>
          <a:prstGeom prst="rect">
            <a:avLst/>
          </a:prstGeom>
          <a:solidFill>
            <a:srgbClr val="ACB4C3">
              <a:alpha val="14509"/>
            </a:srgbClr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74E13"/>
              </a:buClr>
              <a:buSzPts val="2398"/>
              <a:buNone/>
              <a:defRPr b="1" sz="2398">
                <a:solidFill>
                  <a:srgbClr val="274E13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3429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35"/>
          <p:cNvSpPr txBox="1"/>
          <p:nvPr>
            <p:ph idx="10" type="dt"/>
          </p:nvPr>
        </p:nvSpPr>
        <p:spPr>
          <a:xfrm>
            <a:off x="188816" y="6397196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35"/>
          <p:cNvSpPr txBox="1"/>
          <p:nvPr>
            <p:ph idx="11" type="ftr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5"/>
          <p:cNvSpPr txBox="1"/>
          <p:nvPr>
            <p:ph idx="12" type="sldNum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35"/>
          <p:cNvSpPr/>
          <p:nvPr/>
        </p:nvSpPr>
        <p:spPr>
          <a:xfrm>
            <a:off x="-3176" y="0"/>
            <a:ext cx="12195301" cy="1095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5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16" name="Google Shape;116;p35"/>
          <p:cNvPicPr preferRelativeResize="0"/>
          <p:nvPr/>
        </p:nvPicPr>
        <p:blipFill rotWithShape="1">
          <a:blip r:embed="rId3">
            <a:alphaModFix/>
          </a:blip>
          <a:srcRect b="7053" l="0" r="0" t="0"/>
          <a:stretch/>
        </p:blipFill>
        <p:spPr>
          <a:xfrm>
            <a:off x="10383200" y="119675"/>
            <a:ext cx="1688227" cy="882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/>
          <p:nvPr>
            <p:ph idx="10" type="dt"/>
          </p:nvPr>
        </p:nvSpPr>
        <p:spPr>
          <a:xfrm>
            <a:off x="188816" y="6397196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26"/>
          <p:cNvSpPr txBox="1"/>
          <p:nvPr>
            <p:ph idx="11" type="ftr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6"/>
          <p:cNvSpPr txBox="1"/>
          <p:nvPr>
            <p:ph idx="12" type="sldNum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26"/>
          <p:cNvSpPr txBox="1"/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3998"/>
              <a:buFont typeface="Roboto"/>
              <a:buNone/>
              <a:defRPr b="1" i="0" sz="3998" u="none" cap="none" strike="noStrike">
                <a:solidFill>
                  <a:srgbClr val="274E1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6"/>
          <p:cNvSpPr txBox="1"/>
          <p:nvPr>
            <p:ph idx="1" type="body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>
            <a:lvl1pPr indent="-444372" lvl="0" marL="4572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1A340C"/>
              </a:buClr>
              <a:buSzPts val="3398"/>
              <a:buFont typeface="Noto Sans Symbols"/>
              <a:buChar char="▪"/>
              <a:defRPr b="0" i="0" sz="3398" u="none" cap="none" strike="noStrike">
                <a:solidFill>
                  <a:srgbClr val="1A34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31672" lvl="1" marL="9144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1A340C"/>
              </a:buClr>
              <a:buSzPts val="3198"/>
              <a:buFont typeface="Noto Sans Symbols"/>
              <a:buChar char="▪"/>
              <a:defRPr b="0" i="0" sz="3198" u="none" cap="none" strike="noStrike">
                <a:solidFill>
                  <a:srgbClr val="1A340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8972" lvl="2" marL="13716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1A340C"/>
              </a:buClr>
              <a:buSzPts val="2998"/>
              <a:buFont typeface="Noto Sans Symbols"/>
              <a:buChar char="▪"/>
              <a:defRPr b="0" i="0" sz="2998" u="none" cap="none" strike="noStrike">
                <a:solidFill>
                  <a:srgbClr val="1A340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272" lvl="3" marL="18288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1A340C"/>
              </a:buClr>
              <a:buSzPts val="2798"/>
              <a:buFont typeface="Noto Sans Symbols"/>
              <a:buChar char="▪"/>
              <a:defRPr b="0" i="0" sz="2798" u="none" cap="none" strike="noStrike">
                <a:solidFill>
                  <a:srgbClr val="1A340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3573" lvl="4" marL="22860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1A340C"/>
              </a:buClr>
              <a:buSzPts val="2598"/>
              <a:buFont typeface="Noto Sans Symbols"/>
              <a:buChar char="▪"/>
              <a:defRPr b="0" i="0" sz="2598" u="none" cap="none" strike="noStrike">
                <a:solidFill>
                  <a:srgbClr val="1A340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827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A340C"/>
              </a:buClr>
              <a:buSzPts val="2665"/>
              <a:buFont typeface="Arial"/>
              <a:buChar char="•"/>
              <a:defRPr b="0" i="0" sz="2665" u="none" cap="none" strike="noStrike">
                <a:solidFill>
                  <a:srgbClr val="1A340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827" lvl="6" marL="32004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1A340C"/>
              </a:buClr>
              <a:buSzPts val="2665"/>
              <a:buFont typeface="Arial"/>
              <a:buChar char="•"/>
              <a:defRPr b="0" i="0" sz="2665" u="none" cap="none" strike="noStrike">
                <a:solidFill>
                  <a:srgbClr val="1A340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827" lvl="7" marL="36576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1A340C"/>
              </a:buClr>
              <a:buSzPts val="2665"/>
              <a:buFont typeface="Arial"/>
              <a:buChar char="•"/>
              <a:defRPr b="0" i="0" sz="2665" u="none" cap="none" strike="noStrike">
                <a:solidFill>
                  <a:srgbClr val="1A340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827" lvl="8" marL="4114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1A340C"/>
              </a:buClr>
              <a:buSzPts val="2665"/>
              <a:buFont typeface="Arial"/>
              <a:buChar char="•"/>
              <a:defRPr b="0" i="0" sz="2665" u="none" cap="none" strike="noStrike">
                <a:solidFill>
                  <a:srgbClr val="1A340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vratsasoftware.com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php.net/manual/en/functions.arguments.php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Relationship Id="rId4" Type="http://schemas.openxmlformats.org/officeDocument/2006/relationships/image" Target="../media/image24.png"/><Relationship Id="rId5" Type="http://schemas.openxmlformats.org/officeDocument/2006/relationships/image" Target="../media/image2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www.vratsasoftware.com" TargetMode="External"/><Relationship Id="rId4" Type="http://schemas.openxmlformats.org/officeDocument/2006/relationships/hyperlink" Target="http://www.nest.bg" TargetMode="External"/><Relationship Id="rId11" Type="http://schemas.openxmlformats.org/officeDocument/2006/relationships/hyperlink" Target="http://forum.softuni.bg/" TargetMode="External"/><Relationship Id="rId10" Type="http://schemas.openxmlformats.org/officeDocument/2006/relationships/image" Target="../media/image21.png"/><Relationship Id="rId12" Type="http://schemas.openxmlformats.org/officeDocument/2006/relationships/image" Target="../media/image22.png"/><Relationship Id="rId9" Type="http://schemas.openxmlformats.org/officeDocument/2006/relationships/hyperlink" Target="http://www.facebook.com/SoftwareUniversity" TargetMode="External"/><Relationship Id="rId5" Type="http://schemas.openxmlformats.org/officeDocument/2006/relationships/hyperlink" Target="http://www.fb.com/VratsaSoftware" TargetMode="External"/><Relationship Id="rId6" Type="http://schemas.openxmlformats.org/officeDocument/2006/relationships/hyperlink" Target="http://www.vso.slack.com" TargetMode="External"/><Relationship Id="rId7" Type="http://schemas.openxmlformats.org/officeDocument/2006/relationships/hyperlink" Target="http://softuni.foundation/" TargetMode="External"/><Relationship Id="rId8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stackoverflow.com/questions/2418473/difference-between-require-include-require-once-and-include-on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"/>
          <p:cNvSpPr txBox="1"/>
          <p:nvPr>
            <p:ph idx="1" type="subTitle"/>
          </p:nvPr>
        </p:nvSpPr>
        <p:spPr>
          <a:xfrm>
            <a:off x="613350" y="4598873"/>
            <a:ext cx="109653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98"/>
              <a:buNone/>
            </a:pPr>
            <a:r>
              <a:rPr lang="en-US"/>
              <a:t>PHP web development 2020/2021</a:t>
            </a:r>
            <a:endParaRPr b="1">
              <a:solidFill>
                <a:srgbClr val="666666"/>
              </a:solidFill>
            </a:endParaRPr>
          </a:p>
        </p:txBody>
      </p:sp>
      <p:sp>
        <p:nvSpPr>
          <p:cNvPr id="141" name="Google Shape;141;p1"/>
          <p:cNvSpPr txBox="1"/>
          <p:nvPr>
            <p:ph type="title"/>
          </p:nvPr>
        </p:nvSpPr>
        <p:spPr>
          <a:xfrm>
            <a:off x="998700" y="333125"/>
            <a:ext cx="10194600" cy="4166400"/>
          </a:xfrm>
          <a:prstGeom prst="rect">
            <a:avLst/>
          </a:prstGeom>
          <a:noFill/>
          <a:ln>
            <a:noFill/>
          </a:ln>
        </p:spPr>
        <p:txBody>
          <a:bodyPr anchorCtr="0" anchor="b" bIns="36000" lIns="108000" spcFirstLastPara="1" rIns="108000" wrap="square" tIns="360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</a:pPr>
            <a:r>
              <a:rPr lang="en-US"/>
              <a:t>функции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</a:pPr>
            <a:r>
              <a:t/>
            </a:r>
            <a:endParaRPr/>
          </a:p>
        </p:txBody>
      </p:sp>
      <p:sp>
        <p:nvSpPr>
          <p:cNvPr id="142" name="Google Shape;142;p1"/>
          <p:cNvSpPr txBox="1"/>
          <p:nvPr>
            <p:ph idx="4294967295" type="body"/>
          </p:nvPr>
        </p:nvSpPr>
        <p:spPr>
          <a:xfrm>
            <a:off x="6096000" y="5591375"/>
            <a:ext cx="6012600" cy="10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6000" lIns="36000" spcFirstLastPara="1" rIns="36000" wrap="square" tIns="36000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7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https://vratsasoftware.com/</a:t>
            </a:r>
            <a:r>
              <a:rPr lang="en-US"/>
              <a:t> </a:t>
            </a:r>
            <a:endParaRPr/>
          </a:p>
        </p:txBody>
      </p:sp>
      <p:sp>
        <p:nvSpPr>
          <p:cNvPr id="143" name="Google Shape;143;p1"/>
          <p:cNvSpPr txBox="1"/>
          <p:nvPr>
            <p:ph idx="4294967295" type="body"/>
          </p:nvPr>
        </p:nvSpPr>
        <p:spPr>
          <a:xfrm>
            <a:off x="113425" y="5369325"/>
            <a:ext cx="6012600" cy="1280100"/>
          </a:xfrm>
          <a:prstGeom prst="rect">
            <a:avLst/>
          </a:prstGeom>
          <a:noFill/>
          <a:ln>
            <a:noFill/>
          </a:ln>
        </p:spPr>
        <p:txBody>
          <a:bodyPr anchorCtr="0" anchor="b" bIns="36000" lIns="36000" spcFirstLastPara="1" rIns="36000" wrap="square" tIns="36000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/>
              <a:t>Milena Tomova</a:t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/>
              <a:t>Vratsa Software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9"/>
          <p:cNvSpPr txBox="1"/>
          <p:nvPr/>
        </p:nvSpPr>
        <p:spPr>
          <a:xfrm>
            <a:off x="4360575" y="2051450"/>
            <a:ext cx="3488400" cy="12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Функции с параметри</a:t>
            </a:r>
            <a:endParaRPr b="1" i="0" sz="3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0"/>
          <p:cNvSpPr/>
          <p:nvPr>
            <p:ph idx="2" type="pic"/>
          </p:nvPr>
        </p:nvSpPr>
        <p:spPr>
          <a:xfrm>
            <a:off x="190405" y="1355077"/>
            <a:ext cx="3889500" cy="53664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131"/>
              <a:buFont typeface="Roboto"/>
              <a:buNone/>
            </a:pPr>
            <a:r>
              <a:rPr b="0" i="0" lang="en-US" sz="2131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задача 1	 </a:t>
            </a:r>
            <a:endParaRPr b="0" i="0" sz="2131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Google Shape;223;p10"/>
          <p:cNvSpPr txBox="1"/>
          <p:nvPr>
            <p:ph idx="1" type="body"/>
          </p:nvPr>
        </p:nvSpPr>
        <p:spPr>
          <a:xfrm>
            <a:off x="4795936" y="1353867"/>
            <a:ext cx="7199400" cy="50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434343"/>
                </a:solidFill>
              </a:rPr>
              <a:t>Отпечатайте “Hello world!” последователно </a:t>
            </a:r>
            <a:endParaRPr>
              <a:solidFill>
                <a:srgbClr val="434343"/>
              </a:solidFill>
            </a:endParaRPr>
          </a:p>
          <a:p>
            <a:pPr indent="0" lvl="0" marL="0" rtl="0" algn="ctr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Pts val="1800"/>
              <a:buNone/>
            </a:pPr>
            <a:r>
              <a:rPr lang="en-US">
                <a:solidFill>
                  <a:srgbClr val="434343"/>
                </a:solidFill>
              </a:rPr>
              <a:t>в таговете h1 …. h6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24" name="Google Shape;224;p10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98"/>
              <a:buNone/>
            </a:pPr>
            <a:r>
              <a:rPr lang="en-US"/>
              <a:t>Функции с параметри</a:t>
            </a:r>
            <a:endParaRPr/>
          </a:p>
        </p:txBody>
      </p:sp>
      <p:sp>
        <p:nvSpPr>
          <p:cNvPr id="225" name="Google Shape;225;p10"/>
          <p:cNvSpPr txBox="1"/>
          <p:nvPr>
            <p:ph idx="12" type="sldNum"/>
          </p:nvPr>
        </p:nvSpPr>
        <p:spPr>
          <a:xfrm>
            <a:off x="11566412" y="6397196"/>
            <a:ext cx="42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1"/>
          <p:cNvSpPr txBox="1"/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98"/>
              <a:buNone/>
            </a:pPr>
            <a:r>
              <a:rPr lang="en-US"/>
              <a:t>Функции с параметри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1" name="Google Shape;231;p11"/>
          <p:cNvSpPr txBox="1"/>
          <p:nvPr>
            <p:ph idx="12" type="sldNum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2" name="Google Shape;232;p11"/>
          <p:cNvSpPr txBox="1"/>
          <p:nvPr/>
        </p:nvSpPr>
        <p:spPr>
          <a:xfrm>
            <a:off x="381000" y="2011054"/>
            <a:ext cx="5334000" cy="4084946"/>
          </a:xfrm>
          <a:prstGeom prst="rect">
            <a:avLst/>
          </a:prstGeom>
          <a:solidFill>
            <a:srgbClr val="ACB4C3">
              <a:alpha val="14509"/>
            </a:srgbClr>
          </a:solidFill>
          <a:ln cap="flat" cmpd="sng" w="127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72000" lIns="108000" spcFirstLastPara="1" rIns="108000" wrap="square" tIns="72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rgbClr val="112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rgbClr val="112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b="1" i="0" lang="en-US" sz="1800" u="none" cap="none" strike="noStrike">
                <a:solidFill>
                  <a:srgbClr val="112232"/>
                </a:solidFill>
                <a:latin typeface="Consolas"/>
                <a:ea typeface="Consolas"/>
                <a:cs typeface="Consolas"/>
                <a:sym typeface="Consolas"/>
              </a:rPr>
              <a:t>function print_hello_world() {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b="1" i="0" lang="en-US" sz="1800" u="none" cap="none" strike="noStrike">
                <a:solidFill>
                  <a:srgbClr val="112232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b="1" i="0" sz="1800" u="none" cap="none" strike="noStrike">
              <a:solidFill>
                <a:srgbClr val="112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b="1" i="0" lang="en-US" sz="1800" u="none" cap="none" strike="noStrike">
                <a:solidFill>
                  <a:srgbClr val="112232"/>
                </a:solidFill>
                <a:latin typeface="Consolas"/>
                <a:ea typeface="Consolas"/>
                <a:cs typeface="Consolas"/>
                <a:sym typeface="Consolas"/>
              </a:rPr>
              <a:t>	echo ‘&lt;h1&gt;Hello world!&lt;/h1&gt;’;</a:t>
            </a:r>
            <a:endParaRPr b="1" i="0" sz="1800" u="none" cap="none" strike="noStrike">
              <a:solidFill>
                <a:srgbClr val="112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rgbClr val="112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b="1" i="0" lang="en-US" sz="1800" u="none" cap="none" strike="noStrike">
                <a:solidFill>
                  <a:srgbClr val="11223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i="0" sz="1800" u="none" cap="none" strike="noStrike">
              <a:solidFill>
                <a:srgbClr val="112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rgbClr val="112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b="1" i="0" lang="en-US" sz="1800" u="none" cap="none" strike="noStrike">
                <a:solidFill>
                  <a:srgbClr val="112232"/>
                </a:solidFill>
                <a:latin typeface="Consolas"/>
                <a:ea typeface="Consolas"/>
                <a:cs typeface="Consolas"/>
                <a:sym typeface="Consolas"/>
              </a:rPr>
              <a:t>print_hello_world();</a:t>
            </a:r>
            <a:endParaRPr b="1" i="0" sz="1800" u="none" cap="none" strike="noStrike">
              <a:solidFill>
                <a:srgbClr val="112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b="1" i="0" lang="en-US" sz="1800" u="none" cap="none" strike="noStrike">
                <a:solidFill>
                  <a:srgbClr val="112232"/>
                </a:solidFill>
                <a:latin typeface="Consolas"/>
                <a:ea typeface="Consolas"/>
                <a:cs typeface="Consolas"/>
                <a:sym typeface="Consolas"/>
              </a:rPr>
              <a:t>//prints Hello World in h1 tag only!</a:t>
            </a:r>
            <a:endParaRPr b="1" i="0" sz="1800" u="none" cap="none" strike="noStrike">
              <a:solidFill>
                <a:srgbClr val="112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1"/>
          <p:cNvSpPr txBox="1"/>
          <p:nvPr/>
        </p:nvSpPr>
        <p:spPr>
          <a:xfrm>
            <a:off x="381000" y="1423614"/>
            <a:ext cx="5334000" cy="587441"/>
          </a:xfrm>
          <a:prstGeom prst="rect">
            <a:avLst/>
          </a:prstGeom>
          <a:solidFill>
            <a:srgbClr val="ACB4C3">
              <a:alpha val="49411"/>
            </a:srgbClr>
          </a:solidFill>
          <a:ln cap="flat" cmpd="sng" w="127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08000" spcFirstLastPara="1" rIns="108000" wrap="square" tIns="108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 - no </a:t>
            </a: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parameters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1"/>
          <p:cNvSpPr txBox="1"/>
          <p:nvPr/>
        </p:nvSpPr>
        <p:spPr>
          <a:xfrm>
            <a:off x="6067400" y="2011024"/>
            <a:ext cx="5782800" cy="4085100"/>
          </a:xfrm>
          <a:prstGeom prst="rect">
            <a:avLst/>
          </a:prstGeom>
          <a:solidFill>
            <a:srgbClr val="ACB4C3">
              <a:alpha val="14509"/>
            </a:srgbClr>
          </a:solidFill>
          <a:ln cap="flat" cmpd="sng" w="127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72000" lIns="108000" spcFirstLastPara="1" rIns="108000" wrap="square" tIns="72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b="1" i="0" lang="en-US" sz="1800" u="none" cap="none" strike="noStrike">
                <a:solidFill>
                  <a:srgbClr val="112232"/>
                </a:solidFill>
                <a:latin typeface="Consolas"/>
                <a:ea typeface="Consolas"/>
                <a:cs typeface="Consolas"/>
                <a:sym typeface="Consolas"/>
              </a:rPr>
              <a:t>function print_hello_world($tag) {  </a:t>
            </a:r>
            <a:endParaRPr b="1" i="0" sz="1800" u="none" cap="none" strike="noStrike">
              <a:solidFill>
                <a:srgbClr val="112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b="1" i="0" lang="en-US" sz="1800" u="none" cap="none" strike="noStrike">
                <a:solidFill>
                  <a:srgbClr val="112232"/>
                </a:solidFill>
                <a:latin typeface="Consolas"/>
                <a:ea typeface="Consolas"/>
                <a:cs typeface="Consolas"/>
                <a:sym typeface="Consolas"/>
              </a:rPr>
              <a:t>	echo “&lt;$tag&gt;Hello world!&lt;/$tag&gt;”;</a:t>
            </a:r>
            <a:endParaRPr b="1" i="0" sz="1800" u="none" cap="none" strike="noStrike">
              <a:solidFill>
                <a:srgbClr val="112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b="1" i="0" lang="en-US" sz="1800" u="none" cap="none" strike="noStrike">
                <a:solidFill>
                  <a:srgbClr val="11223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i="0" sz="1800" u="none" cap="none" strike="noStrike">
              <a:solidFill>
                <a:srgbClr val="112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b="1" i="0" lang="en-US" sz="1800" u="none" cap="none" strike="noStrike">
                <a:solidFill>
                  <a:srgbClr val="112232"/>
                </a:solidFill>
                <a:latin typeface="Consolas"/>
                <a:ea typeface="Consolas"/>
                <a:cs typeface="Consolas"/>
                <a:sym typeface="Consolas"/>
              </a:rPr>
              <a:t>print_hello_world(‘h1’);</a:t>
            </a:r>
            <a:endParaRPr b="1" i="0" sz="1800" u="none" cap="none" strike="noStrike">
              <a:solidFill>
                <a:srgbClr val="112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b="1" i="0" lang="en-US" sz="1800" u="none" cap="none" strike="noStrike">
                <a:solidFill>
                  <a:srgbClr val="112232"/>
                </a:solidFill>
                <a:latin typeface="Consolas"/>
                <a:ea typeface="Consolas"/>
                <a:cs typeface="Consolas"/>
                <a:sym typeface="Consolas"/>
              </a:rPr>
              <a:t>//prints Hello World in h1 tag!</a:t>
            </a:r>
            <a:endParaRPr b="1" i="0" sz="1800" u="none" cap="none" strike="noStrike">
              <a:solidFill>
                <a:srgbClr val="112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rgbClr val="112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b="1" i="0" lang="en-US" sz="1800" u="none" cap="none" strike="noStrike">
                <a:solidFill>
                  <a:srgbClr val="112232"/>
                </a:solidFill>
                <a:latin typeface="Consolas"/>
                <a:ea typeface="Consolas"/>
                <a:cs typeface="Consolas"/>
                <a:sym typeface="Consolas"/>
              </a:rPr>
              <a:t>print_hello_world(‘h2’);</a:t>
            </a:r>
            <a:endParaRPr b="1" i="0" sz="1800" u="none" cap="none" strike="noStrike">
              <a:solidFill>
                <a:srgbClr val="112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b="1" i="0" lang="en-US" sz="1800" u="none" cap="none" strike="noStrike">
                <a:solidFill>
                  <a:srgbClr val="112232"/>
                </a:solidFill>
                <a:latin typeface="Consolas"/>
                <a:ea typeface="Consolas"/>
                <a:cs typeface="Consolas"/>
                <a:sym typeface="Consolas"/>
              </a:rPr>
              <a:t>//prints Hello World in h2 tag!</a:t>
            </a:r>
            <a:endParaRPr b="1" i="0" sz="1800" u="none" cap="none" strike="noStrike">
              <a:solidFill>
                <a:srgbClr val="112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rgbClr val="112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b="1" i="0" lang="en-US" sz="2400" u="none" cap="none" strike="noStrike">
                <a:solidFill>
                  <a:srgbClr val="112232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b="1" i="0" sz="2400" u="none" cap="none" strike="noStrike">
              <a:solidFill>
                <a:srgbClr val="11223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5" name="Google Shape;235;p11"/>
          <p:cNvSpPr txBox="1"/>
          <p:nvPr/>
        </p:nvSpPr>
        <p:spPr>
          <a:xfrm>
            <a:off x="6067400" y="1423631"/>
            <a:ext cx="5782800" cy="587400"/>
          </a:xfrm>
          <a:prstGeom prst="rect">
            <a:avLst/>
          </a:prstGeom>
          <a:solidFill>
            <a:srgbClr val="ACB4C3">
              <a:alpha val="49411"/>
            </a:srgbClr>
          </a:solidFill>
          <a:ln cap="flat" cmpd="sng" w="127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08000" spcFirstLastPara="1" rIns="108000" wrap="square" tIns="108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 with </a:t>
            </a: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parameters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1"/>
          <p:cNvSpPr/>
          <p:nvPr/>
        </p:nvSpPr>
        <p:spPr>
          <a:xfrm>
            <a:off x="1292784" y="3249830"/>
            <a:ext cx="1145100" cy="539700"/>
          </a:xfrm>
          <a:prstGeom prst="ellipse">
            <a:avLst/>
          </a:prstGeom>
          <a:noFill/>
          <a:ln cap="flat" cmpd="sng" w="38100">
            <a:solidFill>
              <a:srgbClr val="F2A8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2A81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1"/>
          <p:cNvSpPr/>
          <p:nvPr/>
        </p:nvSpPr>
        <p:spPr>
          <a:xfrm>
            <a:off x="3477703" y="3240877"/>
            <a:ext cx="1400700" cy="557700"/>
          </a:xfrm>
          <a:prstGeom prst="ellipse">
            <a:avLst/>
          </a:prstGeom>
          <a:noFill/>
          <a:ln cap="flat" cmpd="sng" w="38100">
            <a:solidFill>
              <a:srgbClr val="F2A8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2A81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1"/>
          <p:cNvSpPr/>
          <p:nvPr/>
        </p:nvSpPr>
        <p:spPr>
          <a:xfrm>
            <a:off x="9249303" y="1926552"/>
            <a:ext cx="1400700" cy="557700"/>
          </a:xfrm>
          <a:prstGeom prst="ellipse">
            <a:avLst/>
          </a:prstGeom>
          <a:noFill/>
          <a:ln cap="flat" cmpd="sng" w="38100">
            <a:solidFill>
              <a:srgbClr val="F2A8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2A81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1"/>
          <p:cNvSpPr/>
          <p:nvPr/>
        </p:nvSpPr>
        <p:spPr>
          <a:xfrm>
            <a:off x="6934003" y="2296977"/>
            <a:ext cx="1400700" cy="557700"/>
          </a:xfrm>
          <a:prstGeom prst="ellipse">
            <a:avLst/>
          </a:prstGeom>
          <a:noFill/>
          <a:ln cap="flat" cmpd="sng" w="38100">
            <a:solidFill>
              <a:srgbClr val="F2A8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2A81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1"/>
          <p:cNvSpPr/>
          <p:nvPr/>
        </p:nvSpPr>
        <p:spPr>
          <a:xfrm>
            <a:off x="9425278" y="2366352"/>
            <a:ext cx="1400700" cy="557700"/>
          </a:xfrm>
          <a:prstGeom prst="ellipse">
            <a:avLst/>
          </a:prstGeom>
          <a:noFill/>
          <a:ln cap="flat" cmpd="sng" w="38100">
            <a:solidFill>
              <a:srgbClr val="F2A8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2A81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1"/>
          <p:cNvSpPr/>
          <p:nvPr/>
        </p:nvSpPr>
        <p:spPr>
          <a:xfrm>
            <a:off x="8024578" y="2998177"/>
            <a:ext cx="1400700" cy="557700"/>
          </a:xfrm>
          <a:prstGeom prst="ellipse">
            <a:avLst/>
          </a:prstGeom>
          <a:noFill/>
          <a:ln cap="flat" cmpd="sng" w="38100">
            <a:solidFill>
              <a:srgbClr val="F2A8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2A81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1"/>
          <p:cNvSpPr/>
          <p:nvPr/>
        </p:nvSpPr>
        <p:spPr>
          <a:xfrm>
            <a:off x="8075028" y="4069802"/>
            <a:ext cx="1400700" cy="557700"/>
          </a:xfrm>
          <a:prstGeom prst="ellipse">
            <a:avLst/>
          </a:prstGeom>
          <a:noFill/>
          <a:ln cap="flat" cmpd="sng" w="38100">
            <a:solidFill>
              <a:srgbClr val="F2A8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2A81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2"/>
          <p:cNvSpPr/>
          <p:nvPr>
            <p:ph idx="2" type="pic"/>
          </p:nvPr>
        </p:nvSpPr>
        <p:spPr>
          <a:xfrm>
            <a:off x="190405" y="1355077"/>
            <a:ext cx="3889500" cy="53664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131"/>
              <a:buFont typeface="Roboto"/>
              <a:buNone/>
            </a:pPr>
            <a:r>
              <a:rPr b="0" i="0" lang="en-US" sz="2131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задача 2	 </a:t>
            </a:r>
            <a:endParaRPr b="0" i="0" sz="2131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" name="Google Shape;249;p12"/>
          <p:cNvSpPr txBox="1"/>
          <p:nvPr>
            <p:ph idx="1" type="body"/>
          </p:nvPr>
        </p:nvSpPr>
        <p:spPr>
          <a:xfrm>
            <a:off x="4795936" y="1353867"/>
            <a:ext cx="7199400" cy="50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434343"/>
                </a:solidFill>
              </a:rPr>
              <a:t>Отпечатайте “Hello world!” последователно </a:t>
            </a:r>
            <a:endParaRPr>
              <a:solidFill>
                <a:srgbClr val="434343"/>
              </a:solidFill>
            </a:endParaRPr>
          </a:p>
          <a:p>
            <a:pPr indent="0" lvl="0" marL="0" rtl="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434343"/>
                </a:solidFill>
              </a:rPr>
              <a:t>в таговете h1 …. h6.</a:t>
            </a:r>
            <a:endParaRPr>
              <a:solidFill>
                <a:srgbClr val="434343"/>
              </a:solidFill>
            </a:endParaRPr>
          </a:p>
          <a:p>
            <a:pPr indent="0" lvl="0" marL="0" rtl="0" algn="ctr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Pts val="1800"/>
              <a:buNone/>
            </a:pPr>
            <a:r>
              <a:rPr lang="en-US">
                <a:solidFill>
                  <a:srgbClr val="434343"/>
                </a:solidFill>
              </a:rPr>
              <a:t>Цветът на текста при всяко отпечтване, да бъде различен.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50" name="Google Shape;250;p12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998"/>
              <a:buNone/>
            </a:pPr>
            <a:r>
              <a:rPr lang="en-US"/>
              <a:t>Функции с параметри</a:t>
            </a:r>
            <a:endParaRPr/>
          </a:p>
        </p:txBody>
      </p:sp>
      <p:sp>
        <p:nvSpPr>
          <p:cNvPr id="251" name="Google Shape;251;p12"/>
          <p:cNvSpPr txBox="1"/>
          <p:nvPr>
            <p:ph idx="12" type="sldNum"/>
          </p:nvPr>
        </p:nvSpPr>
        <p:spPr>
          <a:xfrm>
            <a:off x="11566412" y="6397196"/>
            <a:ext cx="42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3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998"/>
              <a:buNone/>
            </a:pPr>
            <a:r>
              <a:rPr lang="en-US"/>
              <a:t>Функции с параметри</a:t>
            </a:r>
            <a:endParaRPr/>
          </a:p>
        </p:txBody>
      </p:sp>
      <p:sp>
        <p:nvSpPr>
          <p:cNvPr id="257" name="Google Shape;257;p13"/>
          <p:cNvSpPr txBox="1"/>
          <p:nvPr>
            <p:ph idx="12" type="sldNum"/>
          </p:nvPr>
        </p:nvSpPr>
        <p:spPr>
          <a:xfrm>
            <a:off x="11763375" y="6524625"/>
            <a:ext cx="428700" cy="1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8" name="Google Shape;258;p13"/>
          <p:cNvSpPr txBox="1"/>
          <p:nvPr/>
        </p:nvSpPr>
        <p:spPr>
          <a:xfrm>
            <a:off x="381000" y="2011054"/>
            <a:ext cx="5334000" cy="4084800"/>
          </a:xfrm>
          <a:prstGeom prst="rect">
            <a:avLst/>
          </a:prstGeom>
          <a:solidFill>
            <a:srgbClr val="ACB4C3">
              <a:alpha val="14509"/>
            </a:srgbClr>
          </a:solidFill>
          <a:ln cap="flat" cmpd="sng" w="127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72000" lIns="108000" spcFirstLastPara="1" rIns="108000" wrap="square" tIns="72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rgbClr val="112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rgbClr val="112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b="1" i="0" lang="en-US" sz="1400" u="none" cap="none" strike="noStrike">
                <a:solidFill>
                  <a:srgbClr val="112232"/>
                </a:solidFill>
                <a:latin typeface="Consolas"/>
                <a:ea typeface="Consolas"/>
                <a:cs typeface="Consolas"/>
                <a:sym typeface="Consolas"/>
              </a:rPr>
              <a:t>function print_hello_world($tag)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b="1" i="0" lang="en-US" sz="1400" u="none" cap="none" strike="noStrike">
                <a:solidFill>
                  <a:srgbClr val="112232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b="1" i="0" sz="1400" u="none" cap="none" strike="noStrike">
              <a:solidFill>
                <a:srgbClr val="112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b="1" i="0" lang="en-US" sz="1400" u="none" cap="none" strike="noStrike">
                <a:solidFill>
                  <a:srgbClr val="112232"/>
                </a:solidFill>
                <a:latin typeface="Consolas"/>
                <a:ea typeface="Consolas"/>
                <a:cs typeface="Consolas"/>
                <a:sym typeface="Consolas"/>
              </a:rPr>
              <a:t>     echo “&lt;$tag style=’color: red’&gt;”;</a:t>
            </a:r>
            <a:endParaRPr b="1" i="0" sz="1400" u="none" cap="none" strike="noStrike">
              <a:solidFill>
                <a:srgbClr val="112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b="1" i="0" lang="en-US" sz="1400" u="none" cap="none" strike="noStrike">
                <a:solidFill>
                  <a:srgbClr val="112232"/>
                </a:solidFill>
                <a:latin typeface="Consolas"/>
                <a:ea typeface="Consolas"/>
                <a:cs typeface="Consolas"/>
                <a:sym typeface="Consolas"/>
              </a:rPr>
              <a:t>echo “Hello world!”;</a:t>
            </a:r>
            <a:endParaRPr b="1" i="0" sz="1400" u="none" cap="none" strike="noStrike">
              <a:solidFill>
                <a:srgbClr val="112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b="1" i="0" lang="en-US" sz="1400" u="none" cap="none" strike="noStrike">
                <a:solidFill>
                  <a:srgbClr val="112232"/>
                </a:solidFill>
                <a:latin typeface="Consolas"/>
                <a:ea typeface="Consolas"/>
                <a:cs typeface="Consolas"/>
                <a:sym typeface="Consolas"/>
              </a:rPr>
              <a:t>echo “&lt;/$tag&gt;”;</a:t>
            </a:r>
            <a:endParaRPr b="1" i="0" sz="1400" u="none" cap="none" strike="noStrike">
              <a:solidFill>
                <a:srgbClr val="112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t/>
            </a:r>
            <a:endParaRPr b="1" i="0" sz="1400" u="none" cap="none" strike="noStrike">
              <a:solidFill>
                <a:srgbClr val="112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b="1" i="0" lang="en-US" sz="1400" u="none" cap="none" strike="noStrike">
                <a:solidFill>
                  <a:srgbClr val="11223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i="0" sz="1400" u="none" cap="none" strike="noStrike">
              <a:solidFill>
                <a:srgbClr val="112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rgbClr val="112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b="1" i="0" lang="en-US" sz="1800" u="none" cap="none" strike="noStrike">
                <a:solidFill>
                  <a:srgbClr val="112232"/>
                </a:solidFill>
                <a:latin typeface="Consolas"/>
                <a:ea typeface="Consolas"/>
                <a:cs typeface="Consolas"/>
                <a:sym typeface="Consolas"/>
              </a:rPr>
              <a:t>print_hello_world(‘h1’);</a:t>
            </a:r>
            <a:endParaRPr b="1" i="0" sz="1800" u="none" cap="none" strike="noStrike">
              <a:solidFill>
                <a:srgbClr val="112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b="1" i="0" lang="en-US" sz="1800" u="none" cap="none" strike="noStrike">
                <a:solidFill>
                  <a:srgbClr val="112232"/>
                </a:solidFill>
                <a:latin typeface="Consolas"/>
                <a:ea typeface="Consolas"/>
                <a:cs typeface="Consolas"/>
                <a:sym typeface="Consolas"/>
              </a:rPr>
              <a:t>//prints Hello World in h1 tag, and color red only!</a:t>
            </a:r>
            <a:endParaRPr b="1" i="0" sz="1800" u="none" cap="none" strike="noStrike">
              <a:solidFill>
                <a:srgbClr val="112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3"/>
          <p:cNvSpPr txBox="1"/>
          <p:nvPr/>
        </p:nvSpPr>
        <p:spPr>
          <a:xfrm>
            <a:off x="381000" y="1423614"/>
            <a:ext cx="5334000" cy="587400"/>
          </a:xfrm>
          <a:prstGeom prst="rect">
            <a:avLst/>
          </a:prstGeom>
          <a:solidFill>
            <a:srgbClr val="ACB4C3">
              <a:alpha val="49411"/>
            </a:srgbClr>
          </a:solidFill>
          <a:ln cap="flat" cmpd="sng" w="127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08000" spcFirstLastPara="1" rIns="108000" wrap="square" tIns="108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 - no </a:t>
            </a: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parameters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3"/>
          <p:cNvSpPr txBox="1"/>
          <p:nvPr/>
        </p:nvSpPr>
        <p:spPr>
          <a:xfrm>
            <a:off x="6067400" y="2011024"/>
            <a:ext cx="5782800" cy="4085100"/>
          </a:xfrm>
          <a:prstGeom prst="rect">
            <a:avLst/>
          </a:prstGeom>
          <a:solidFill>
            <a:srgbClr val="ACB4C3">
              <a:alpha val="14509"/>
            </a:srgbClr>
          </a:solidFill>
          <a:ln cap="flat" cmpd="sng" w="127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72000" lIns="108000" spcFirstLastPara="1" rIns="108000" wrap="square" tIns="72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b="1" i="0" lang="en-US" sz="1400" u="none" cap="none" strike="noStrike">
                <a:solidFill>
                  <a:srgbClr val="112232"/>
                </a:solidFill>
                <a:latin typeface="Consolas"/>
                <a:ea typeface="Consolas"/>
                <a:cs typeface="Consolas"/>
                <a:sym typeface="Consolas"/>
              </a:rPr>
              <a:t>function print_hello_world($tag, $color) {  </a:t>
            </a:r>
            <a:endParaRPr b="1" i="0" sz="1400" u="none" cap="none" strike="noStrike">
              <a:solidFill>
                <a:srgbClr val="112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b="1" i="0" lang="en-US" sz="1400" u="none" cap="none" strike="noStrike">
                <a:solidFill>
                  <a:srgbClr val="112232"/>
                </a:solidFill>
                <a:latin typeface="Consolas"/>
                <a:ea typeface="Consolas"/>
                <a:cs typeface="Consolas"/>
                <a:sym typeface="Consolas"/>
              </a:rPr>
              <a:t>	echo “&lt;$tag style=’color:” . $color . “’&gt;”;</a:t>
            </a:r>
            <a:endParaRPr b="1" i="0" sz="1400" u="none" cap="none" strike="noStrike">
              <a:solidFill>
                <a:srgbClr val="112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b="1" i="0" lang="en-US" sz="1400" u="none" cap="none" strike="noStrike">
                <a:solidFill>
                  <a:srgbClr val="112232"/>
                </a:solidFill>
                <a:latin typeface="Consolas"/>
                <a:ea typeface="Consolas"/>
                <a:cs typeface="Consolas"/>
                <a:sym typeface="Consolas"/>
              </a:rPr>
              <a:t>echo “Hello world!”;</a:t>
            </a:r>
            <a:endParaRPr b="1" i="0" sz="1400" u="none" cap="none" strike="noStrike">
              <a:solidFill>
                <a:srgbClr val="112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b="1" i="0" lang="en-US" sz="1400" u="none" cap="none" strike="noStrike">
                <a:solidFill>
                  <a:srgbClr val="112232"/>
                </a:solidFill>
                <a:latin typeface="Consolas"/>
                <a:ea typeface="Consolas"/>
                <a:cs typeface="Consolas"/>
                <a:sym typeface="Consolas"/>
              </a:rPr>
              <a:t>echo “&lt;/$tag&gt;”;</a:t>
            </a:r>
            <a:endParaRPr b="1" i="0" sz="1400" u="none" cap="none" strike="noStrike">
              <a:solidFill>
                <a:srgbClr val="112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b="1" i="0" lang="en-US" sz="1400" u="none" cap="none" strike="noStrike">
                <a:solidFill>
                  <a:srgbClr val="11223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i="0" sz="1400" u="none" cap="none" strike="noStrike">
              <a:solidFill>
                <a:srgbClr val="112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b="1" i="0" lang="en-US" sz="1400" u="none" cap="none" strike="noStrike">
                <a:solidFill>
                  <a:srgbClr val="112232"/>
                </a:solidFill>
                <a:latin typeface="Consolas"/>
                <a:ea typeface="Consolas"/>
                <a:cs typeface="Consolas"/>
                <a:sym typeface="Consolas"/>
              </a:rPr>
              <a:t>$tag = ‘h1’;</a:t>
            </a:r>
            <a:endParaRPr b="1" i="0" sz="1400" u="none" cap="none" strike="noStrike">
              <a:solidFill>
                <a:srgbClr val="112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b="1" i="0" lang="en-US" sz="1400" u="none" cap="none" strike="noStrike">
                <a:solidFill>
                  <a:srgbClr val="112232"/>
                </a:solidFill>
                <a:latin typeface="Consolas"/>
                <a:ea typeface="Consolas"/>
                <a:cs typeface="Consolas"/>
                <a:sym typeface="Consolas"/>
              </a:rPr>
              <a:t>$color = ‘yellow’;</a:t>
            </a:r>
            <a:endParaRPr b="1" i="0" sz="1400" u="none" cap="none" strike="noStrike">
              <a:solidFill>
                <a:srgbClr val="112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b="1" i="0" lang="en-US" sz="1400" u="none" cap="none" strike="noStrike">
                <a:solidFill>
                  <a:srgbClr val="112232"/>
                </a:solidFill>
                <a:latin typeface="Consolas"/>
                <a:ea typeface="Consolas"/>
                <a:cs typeface="Consolas"/>
                <a:sym typeface="Consolas"/>
              </a:rPr>
              <a:t>print_hello_world($tag, $color);</a:t>
            </a:r>
            <a:endParaRPr b="1" i="0" sz="1400" u="none" cap="none" strike="noStrike">
              <a:solidFill>
                <a:srgbClr val="112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b="1" i="0" lang="en-US" sz="1400" u="none" cap="none" strike="noStrike">
                <a:solidFill>
                  <a:srgbClr val="112232"/>
                </a:solidFill>
                <a:latin typeface="Consolas"/>
                <a:ea typeface="Consolas"/>
                <a:cs typeface="Consolas"/>
                <a:sym typeface="Consolas"/>
              </a:rPr>
              <a:t>//prints Hello World in h1 tag, color is yellow!</a:t>
            </a:r>
            <a:endParaRPr b="1" i="0" sz="1400" u="none" cap="none" strike="noStrike">
              <a:solidFill>
                <a:srgbClr val="112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t/>
            </a:r>
            <a:endParaRPr b="1" i="0" sz="1400" u="none" cap="none" strike="noStrike">
              <a:solidFill>
                <a:srgbClr val="112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b="1" i="0" lang="en-US" sz="1400" u="none" cap="none" strike="noStrike">
                <a:solidFill>
                  <a:srgbClr val="112232"/>
                </a:solidFill>
                <a:latin typeface="Consolas"/>
                <a:ea typeface="Consolas"/>
                <a:cs typeface="Consolas"/>
                <a:sym typeface="Consolas"/>
              </a:rPr>
              <a:t>$color = ‘blue’;</a:t>
            </a:r>
            <a:endParaRPr b="1" i="0" sz="1800" u="none" cap="none" strike="noStrike">
              <a:solidFill>
                <a:srgbClr val="112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b="1" i="0" lang="en-US" sz="1400" u="none" cap="none" strike="noStrike">
                <a:solidFill>
                  <a:srgbClr val="112232"/>
                </a:solidFill>
                <a:latin typeface="Consolas"/>
                <a:ea typeface="Consolas"/>
                <a:cs typeface="Consolas"/>
                <a:sym typeface="Consolas"/>
              </a:rPr>
              <a:t>print_hello_world($tag, $color);</a:t>
            </a:r>
            <a:endParaRPr b="1" i="0" sz="1400" u="none" cap="none" strike="noStrike">
              <a:solidFill>
                <a:srgbClr val="112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b="1" i="0" lang="en-US" sz="1400" u="none" cap="none" strike="noStrike">
                <a:solidFill>
                  <a:srgbClr val="112232"/>
                </a:solidFill>
                <a:latin typeface="Consolas"/>
                <a:ea typeface="Consolas"/>
                <a:cs typeface="Consolas"/>
                <a:sym typeface="Consolas"/>
              </a:rPr>
              <a:t>//prints Hello World in h1 tag, color is blue!</a:t>
            </a:r>
            <a:endParaRPr b="1" i="0" sz="1400" u="none" cap="none" strike="noStrike">
              <a:solidFill>
                <a:srgbClr val="112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rgbClr val="11223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1" name="Google Shape;261;p13"/>
          <p:cNvSpPr txBox="1"/>
          <p:nvPr/>
        </p:nvSpPr>
        <p:spPr>
          <a:xfrm>
            <a:off x="6067400" y="1423631"/>
            <a:ext cx="5782800" cy="587400"/>
          </a:xfrm>
          <a:prstGeom prst="rect">
            <a:avLst/>
          </a:prstGeom>
          <a:solidFill>
            <a:srgbClr val="ACB4C3">
              <a:alpha val="49411"/>
            </a:srgbClr>
          </a:solidFill>
          <a:ln cap="flat" cmpd="sng" w="127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08000" spcFirstLastPara="1" rIns="108000" wrap="square" tIns="108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 with </a:t>
            </a: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parameters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3"/>
          <p:cNvSpPr/>
          <p:nvPr/>
        </p:nvSpPr>
        <p:spPr>
          <a:xfrm>
            <a:off x="3232696" y="3093600"/>
            <a:ext cx="1145100" cy="539700"/>
          </a:xfrm>
          <a:prstGeom prst="ellipse">
            <a:avLst/>
          </a:prstGeom>
          <a:noFill/>
          <a:ln cap="flat" cmpd="sng" w="38100">
            <a:solidFill>
              <a:srgbClr val="F2A8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2A81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3"/>
          <p:cNvSpPr/>
          <p:nvPr/>
        </p:nvSpPr>
        <p:spPr>
          <a:xfrm>
            <a:off x="9173050" y="2000525"/>
            <a:ext cx="1145100" cy="332400"/>
          </a:xfrm>
          <a:prstGeom prst="ellipse">
            <a:avLst/>
          </a:prstGeom>
          <a:noFill/>
          <a:ln cap="flat" cmpd="sng" w="38100">
            <a:solidFill>
              <a:srgbClr val="F2A8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2A81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13"/>
          <p:cNvSpPr/>
          <p:nvPr/>
        </p:nvSpPr>
        <p:spPr>
          <a:xfrm>
            <a:off x="9173050" y="2332927"/>
            <a:ext cx="1145100" cy="332400"/>
          </a:xfrm>
          <a:prstGeom prst="ellipse">
            <a:avLst/>
          </a:prstGeom>
          <a:noFill/>
          <a:ln cap="flat" cmpd="sng" w="38100">
            <a:solidFill>
              <a:srgbClr val="F2A8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2A81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3"/>
          <p:cNvSpPr/>
          <p:nvPr/>
        </p:nvSpPr>
        <p:spPr>
          <a:xfrm>
            <a:off x="6067400" y="3467100"/>
            <a:ext cx="681600" cy="332400"/>
          </a:xfrm>
          <a:prstGeom prst="ellipse">
            <a:avLst/>
          </a:prstGeom>
          <a:noFill/>
          <a:ln cap="flat" cmpd="sng" w="38100">
            <a:solidFill>
              <a:srgbClr val="F2A8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2A81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13"/>
          <p:cNvSpPr/>
          <p:nvPr/>
        </p:nvSpPr>
        <p:spPr>
          <a:xfrm>
            <a:off x="6140525" y="3745475"/>
            <a:ext cx="681600" cy="386400"/>
          </a:xfrm>
          <a:prstGeom prst="ellipse">
            <a:avLst/>
          </a:prstGeom>
          <a:noFill/>
          <a:ln cap="flat" cmpd="sng" w="38100">
            <a:solidFill>
              <a:srgbClr val="F2A8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2A81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13"/>
          <p:cNvSpPr/>
          <p:nvPr/>
        </p:nvSpPr>
        <p:spPr>
          <a:xfrm>
            <a:off x="7878575" y="4019675"/>
            <a:ext cx="1294500" cy="332400"/>
          </a:xfrm>
          <a:prstGeom prst="ellipse">
            <a:avLst/>
          </a:prstGeom>
          <a:noFill/>
          <a:ln cap="flat" cmpd="sng" w="38100">
            <a:solidFill>
              <a:srgbClr val="F2A8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2A81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4"/>
          <p:cNvSpPr/>
          <p:nvPr>
            <p:ph idx="2" type="pic"/>
          </p:nvPr>
        </p:nvSpPr>
        <p:spPr>
          <a:xfrm>
            <a:off x="190405" y="1355077"/>
            <a:ext cx="3889500" cy="53664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131"/>
              <a:buFont typeface="Roboto"/>
              <a:buNone/>
            </a:pPr>
            <a:r>
              <a:rPr b="0" i="0" lang="en-US" sz="2131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ред на </a:t>
            </a:r>
            <a:r>
              <a:rPr lang="en-US"/>
              <a:t>параметрите</a:t>
            </a:r>
            <a:r>
              <a:rPr b="0" i="0" lang="en-US" sz="2131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2131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" name="Google Shape;274;p14"/>
          <p:cNvSpPr txBox="1"/>
          <p:nvPr>
            <p:ph idx="1" type="body"/>
          </p:nvPr>
        </p:nvSpPr>
        <p:spPr>
          <a:xfrm>
            <a:off x="4795711" y="1355067"/>
            <a:ext cx="7199400" cy="50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i="1" lang="en-US" sz="1400">
                <a:solidFill>
                  <a:srgbClr val="F2A818"/>
                </a:solidFill>
                <a:latin typeface="Consolas"/>
                <a:ea typeface="Consolas"/>
                <a:cs typeface="Consolas"/>
                <a:sym typeface="Consolas"/>
              </a:rPr>
              <a:t>Въвеждането на </a:t>
            </a:r>
            <a:r>
              <a:rPr b="1" i="1" lang="en-US" sz="1400" u="sng">
                <a:solidFill>
                  <a:srgbClr val="F2A818"/>
                </a:solidFill>
                <a:latin typeface="Consolas"/>
                <a:ea typeface="Consolas"/>
                <a:cs typeface="Consolas"/>
                <a:sym typeface="Consolas"/>
              </a:rPr>
              <a:t>аргументите, при извикването на функцията*</a:t>
            </a:r>
            <a:r>
              <a:rPr i="1" lang="en-US" sz="1400">
                <a:solidFill>
                  <a:srgbClr val="F2A818"/>
                </a:solidFill>
                <a:latin typeface="Consolas"/>
                <a:ea typeface="Consolas"/>
                <a:cs typeface="Consolas"/>
                <a:sym typeface="Consolas"/>
              </a:rPr>
              <a:t>, трябва да съответства на последователността на </a:t>
            </a:r>
            <a:r>
              <a:rPr b="1" i="1" lang="en-US" sz="1400" u="sng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параметрите в дефиницията*</a:t>
            </a:r>
            <a:r>
              <a:rPr i="1" lang="en-US" sz="1400">
                <a:solidFill>
                  <a:srgbClr val="F2A818"/>
                </a:solidFill>
                <a:latin typeface="Consolas"/>
                <a:ea typeface="Consolas"/>
                <a:cs typeface="Consolas"/>
                <a:sym typeface="Consolas"/>
              </a:rPr>
              <a:t> на функцията.</a:t>
            </a:r>
            <a:endParaRPr i="1" sz="1400">
              <a:solidFill>
                <a:srgbClr val="F2A81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solidFill>
                <a:srgbClr val="112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solidFill>
                <a:srgbClr val="112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b="1" lang="en-US" sz="1400">
                <a:solidFill>
                  <a:srgbClr val="112232"/>
                </a:solidFill>
                <a:latin typeface="Consolas"/>
                <a:ea typeface="Consolas"/>
                <a:cs typeface="Consolas"/>
                <a:sym typeface="Consolas"/>
              </a:rPr>
              <a:t>function print_hello_world(</a:t>
            </a:r>
            <a:r>
              <a:rPr b="1"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$arg1, </a:t>
            </a:r>
            <a:r>
              <a:rPr b="1" lang="en-US" sz="1400">
                <a:solidFill>
                  <a:srgbClr val="F2A818"/>
                </a:solidFill>
                <a:latin typeface="Consolas"/>
                <a:ea typeface="Consolas"/>
                <a:cs typeface="Consolas"/>
                <a:sym typeface="Consolas"/>
              </a:rPr>
              <a:t>$arg2</a:t>
            </a:r>
            <a:r>
              <a:rPr b="1" lang="en-US" sz="1400">
                <a:solidFill>
                  <a:srgbClr val="112232"/>
                </a:solidFill>
                <a:latin typeface="Consolas"/>
                <a:ea typeface="Consolas"/>
                <a:cs typeface="Consolas"/>
                <a:sym typeface="Consolas"/>
              </a:rPr>
              <a:t>) {  </a:t>
            </a:r>
            <a:endParaRPr b="1" sz="1400">
              <a:solidFill>
                <a:srgbClr val="112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b="1" lang="en-US" sz="1400">
                <a:solidFill>
                  <a:srgbClr val="112232"/>
                </a:solidFill>
                <a:latin typeface="Consolas"/>
                <a:ea typeface="Consolas"/>
                <a:cs typeface="Consolas"/>
                <a:sym typeface="Consolas"/>
              </a:rPr>
              <a:t>	echo “&lt;</a:t>
            </a:r>
            <a:r>
              <a:rPr b="1"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$arg1</a:t>
            </a:r>
            <a:r>
              <a:rPr b="1" lang="en-US" sz="1400">
                <a:solidFill>
                  <a:srgbClr val="112232"/>
                </a:solidFill>
                <a:latin typeface="Consolas"/>
                <a:ea typeface="Consolas"/>
                <a:cs typeface="Consolas"/>
                <a:sym typeface="Consolas"/>
              </a:rPr>
              <a:t> style=’color:” . </a:t>
            </a:r>
            <a:r>
              <a:rPr b="1" lang="en-US" sz="1400">
                <a:solidFill>
                  <a:srgbClr val="F2A818"/>
                </a:solidFill>
                <a:latin typeface="Consolas"/>
                <a:ea typeface="Consolas"/>
                <a:cs typeface="Consolas"/>
                <a:sym typeface="Consolas"/>
              </a:rPr>
              <a:t>$arg2</a:t>
            </a:r>
            <a:r>
              <a:rPr b="1" lang="en-US" sz="1400">
                <a:solidFill>
                  <a:srgbClr val="112232"/>
                </a:solidFill>
                <a:latin typeface="Consolas"/>
                <a:ea typeface="Consolas"/>
                <a:cs typeface="Consolas"/>
                <a:sym typeface="Consolas"/>
              </a:rPr>
              <a:t> . “’&gt;”;</a:t>
            </a:r>
            <a:endParaRPr b="1" sz="1400">
              <a:solidFill>
                <a:srgbClr val="112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b="1" lang="en-US" sz="1400">
                <a:solidFill>
                  <a:srgbClr val="112232"/>
                </a:solidFill>
                <a:latin typeface="Consolas"/>
                <a:ea typeface="Consolas"/>
                <a:cs typeface="Consolas"/>
                <a:sym typeface="Consolas"/>
              </a:rPr>
              <a:t>echo “Hello world!”;</a:t>
            </a:r>
            <a:endParaRPr b="1" sz="1400">
              <a:solidFill>
                <a:srgbClr val="112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b="1" lang="en-US" sz="1400">
                <a:solidFill>
                  <a:srgbClr val="112232"/>
                </a:solidFill>
                <a:latin typeface="Consolas"/>
                <a:ea typeface="Consolas"/>
                <a:cs typeface="Consolas"/>
                <a:sym typeface="Consolas"/>
              </a:rPr>
              <a:t>echo “&lt;/</a:t>
            </a:r>
            <a:r>
              <a:rPr b="1"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$arg1</a:t>
            </a:r>
            <a:r>
              <a:rPr b="1" lang="en-US" sz="1400">
                <a:solidFill>
                  <a:srgbClr val="112232"/>
                </a:solidFill>
                <a:latin typeface="Consolas"/>
                <a:ea typeface="Consolas"/>
                <a:cs typeface="Consolas"/>
                <a:sym typeface="Consolas"/>
              </a:rPr>
              <a:t>&gt;”;</a:t>
            </a:r>
            <a:endParaRPr b="1" sz="1400">
              <a:solidFill>
                <a:srgbClr val="112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b="1" lang="en-US" sz="1400">
                <a:solidFill>
                  <a:srgbClr val="11223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400">
              <a:solidFill>
                <a:srgbClr val="112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b="1" lang="en-US" sz="1400">
                <a:solidFill>
                  <a:srgbClr val="112232"/>
                </a:solidFill>
                <a:latin typeface="Consolas"/>
                <a:ea typeface="Consolas"/>
                <a:cs typeface="Consolas"/>
                <a:sym typeface="Consolas"/>
              </a:rPr>
              <a:t>$tag = ‘h1’;</a:t>
            </a:r>
            <a:endParaRPr b="1" sz="1400">
              <a:solidFill>
                <a:srgbClr val="112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b="1" lang="en-US" sz="1400">
                <a:solidFill>
                  <a:srgbClr val="112232"/>
                </a:solidFill>
                <a:latin typeface="Consolas"/>
                <a:ea typeface="Consolas"/>
                <a:cs typeface="Consolas"/>
                <a:sym typeface="Consolas"/>
              </a:rPr>
              <a:t>$color = ‘yellow’;</a:t>
            </a:r>
            <a:endParaRPr b="1" sz="1400">
              <a:solidFill>
                <a:srgbClr val="112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n-US" sz="1400">
                <a:solidFill>
                  <a:srgbClr val="112232"/>
                </a:solidFill>
                <a:latin typeface="Consolas"/>
                <a:ea typeface="Consolas"/>
                <a:cs typeface="Consolas"/>
                <a:sym typeface="Consolas"/>
              </a:rPr>
              <a:t>print_hello_world(</a:t>
            </a:r>
            <a:r>
              <a:rPr b="1" lang="en-US" sz="1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$tag, </a:t>
            </a:r>
            <a:r>
              <a:rPr b="1" lang="en-US" sz="1400">
                <a:solidFill>
                  <a:srgbClr val="F2A818"/>
                </a:solidFill>
                <a:latin typeface="Consolas"/>
                <a:ea typeface="Consolas"/>
                <a:cs typeface="Consolas"/>
                <a:sym typeface="Consolas"/>
              </a:rPr>
              <a:t>$color</a:t>
            </a:r>
            <a:r>
              <a:rPr b="1" lang="en-US" sz="1400">
                <a:solidFill>
                  <a:srgbClr val="11223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1" sz="1400">
              <a:solidFill>
                <a:srgbClr val="112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solidFill>
                <a:srgbClr val="112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solidFill>
                <a:srgbClr val="112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b="1" lang="en-US" sz="14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Задаване на стойности по подразбиране на параметрите на функцията.</a:t>
            </a:r>
            <a:endParaRPr b="1" sz="1400">
              <a:solidFill>
                <a:srgbClr val="112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t/>
            </a:r>
            <a:endParaRPr b="1" sz="1400">
              <a:solidFill>
                <a:srgbClr val="112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t/>
            </a:r>
            <a:endParaRPr b="1" sz="1200">
              <a:solidFill>
                <a:srgbClr val="11223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5" name="Google Shape;275;p14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998"/>
              <a:buNone/>
            </a:pPr>
            <a:r>
              <a:rPr lang="en-US"/>
              <a:t>Функции с параметри</a:t>
            </a:r>
            <a:endParaRPr/>
          </a:p>
        </p:txBody>
      </p:sp>
      <p:sp>
        <p:nvSpPr>
          <p:cNvPr id="276" name="Google Shape;276;p14"/>
          <p:cNvSpPr txBox="1"/>
          <p:nvPr>
            <p:ph idx="12" type="sldNum"/>
          </p:nvPr>
        </p:nvSpPr>
        <p:spPr>
          <a:xfrm>
            <a:off x="11566412" y="6397196"/>
            <a:ext cx="42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aa2cb78853_0_8"/>
          <p:cNvSpPr txBox="1"/>
          <p:nvPr>
            <p:ph idx="1" type="body"/>
          </p:nvPr>
        </p:nvSpPr>
        <p:spPr>
          <a:xfrm>
            <a:off x="2065510" y="1121144"/>
            <a:ext cx="9929700" cy="5276100"/>
          </a:xfrm>
          <a:prstGeom prst="rect">
            <a:avLst/>
          </a:prstGeom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</a:rPr>
              <a:t>Параметри на функцията</a:t>
            </a:r>
            <a:r>
              <a:rPr lang="en-US" sz="3000">
                <a:solidFill>
                  <a:srgbClr val="112232"/>
                </a:solidFill>
              </a:rPr>
              <a:t>, наричаме променливите в дефиницята на функцията. </a:t>
            </a:r>
            <a:endParaRPr sz="3000">
              <a:solidFill>
                <a:srgbClr val="11223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11223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3000">
                <a:solidFill>
                  <a:srgbClr val="112232"/>
                </a:solidFill>
              </a:rPr>
              <a:t>Когато извикваме функция, </a:t>
            </a:r>
            <a:r>
              <a:rPr b="1" lang="en-US" sz="3000">
                <a:solidFill>
                  <a:srgbClr val="FF9900"/>
                </a:solidFill>
              </a:rPr>
              <a:t>аргумент на функцията</a:t>
            </a:r>
            <a:r>
              <a:rPr lang="en-US" sz="3000">
                <a:solidFill>
                  <a:srgbClr val="112232"/>
                </a:solidFill>
              </a:rPr>
              <a:t> наричаме данните, които подаваме за декларираните параметрите в дефиницията на функцията. </a:t>
            </a:r>
            <a:endParaRPr sz="3000">
              <a:solidFill>
                <a:srgbClr val="11223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283" name="Google Shape;283;gaa2cb78853_0_8"/>
          <p:cNvSpPr txBox="1"/>
          <p:nvPr>
            <p:ph type="title"/>
          </p:nvPr>
        </p:nvSpPr>
        <p:spPr>
          <a:xfrm>
            <a:off x="1296957" y="100750"/>
            <a:ext cx="8399400" cy="882600"/>
          </a:xfrm>
          <a:prstGeom prst="rect">
            <a:avLst/>
          </a:prstGeom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Аргумент или параметър?</a:t>
            </a:r>
            <a:endParaRPr/>
          </a:p>
        </p:txBody>
      </p:sp>
      <p:sp>
        <p:nvSpPr>
          <p:cNvPr id="284" name="Google Shape;284;gaa2cb78853_0_8"/>
          <p:cNvSpPr txBox="1"/>
          <p:nvPr>
            <p:ph idx="12" type="sldNum"/>
          </p:nvPr>
        </p:nvSpPr>
        <p:spPr>
          <a:xfrm>
            <a:off x="11566412" y="6397196"/>
            <a:ext cx="428700" cy="308700"/>
          </a:xfrm>
          <a:prstGeom prst="rect">
            <a:avLst/>
          </a:prstGeom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/>
          <p:nvPr>
            <p:ph idx="2" type="pic"/>
          </p:nvPr>
        </p:nvSpPr>
        <p:spPr>
          <a:xfrm>
            <a:off x="190405" y="1355077"/>
            <a:ext cx="3889500" cy="53664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131"/>
              <a:buFont typeface="Roboto"/>
              <a:buNone/>
            </a:pPr>
            <a:r>
              <a:rPr b="0" i="0" lang="en-US" sz="2131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задача 3	 </a:t>
            </a:r>
            <a:endParaRPr b="0" i="0" sz="2131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4795936" y="1353867"/>
            <a:ext cx="7199400" cy="50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434343"/>
                </a:solidFill>
              </a:rPr>
              <a:t>Дефинирайте функция, която</a:t>
            </a:r>
            <a:endParaRPr>
              <a:solidFill>
                <a:srgbClr val="434343"/>
              </a:solidFill>
            </a:endParaRPr>
          </a:p>
          <a:p>
            <a:pPr indent="0" lvl="0" marL="0" rtl="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434343"/>
                </a:solidFill>
              </a:rPr>
              <a:t>отпечатва текст в html тагове и цвят. </a:t>
            </a:r>
            <a:endParaRPr>
              <a:solidFill>
                <a:srgbClr val="434343"/>
              </a:solidFill>
            </a:endParaRPr>
          </a:p>
          <a:p>
            <a:pPr indent="0" lvl="0" marL="0" rtl="0" algn="ctr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Pts val="1800"/>
              <a:buNone/>
            </a:pPr>
            <a:r>
              <a:rPr lang="en-US">
                <a:solidFill>
                  <a:srgbClr val="434343"/>
                </a:solidFill>
              </a:rPr>
              <a:t>При всяко извикване на функцията, отпечатвайте различен текст, в различни тагове или цвят.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92" name="Google Shape;292;p15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98"/>
              <a:buNone/>
            </a:pPr>
            <a:r>
              <a:rPr lang="en-US"/>
              <a:t>Функции с параметри</a:t>
            </a:r>
            <a:endParaRPr/>
          </a:p>
        </p:txBody>
      </p:sp>
      <p:sp>
        <p:nvSpPr>
          <p:cNvPr id="293" name="Google Shape;293;p15"/>
          <p:cNvSpPr txBox="1"/>
          <p:nvPr>
            <p:ph idx="12" type="sldNum"/>
          </p:nvPr>
        </p:nvSpPr>
        <p:spPr>
          <a:xfrm>
            <a:off x="11566412" y="6397196"/>
            <a:ext cx="42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6"/>
          <p:cNvSpPr txBox="1"/>
          <p:nvPr/>
        </p:nvSpPr>
        <p:spPr>
          <a:xfrm>
            <a:off x="4351800" y="1794175"/>
            <a:ext cx="3488400" cy="12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Получаване на резултат от функция</a:t>
            </a:r>
            <a:endParaRPr b="1" i="0" sz="3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"/>
          <p:cNvSpPr/>
          <p:nvPr>
            <p:ph idx="2" type="pic"/>
          </p:nvPr>
        </p:nvSpPr>
        <p:spPr>
          <a:xfrm>
            <a:off x="190405" y="1355077"/>
            <a:ext cx="3889500" cy="53664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131"/>
              <a:buFont typeface="Roboto"/>
              <a:buNone/>
            </a:pPr>
            <a:r>
              <a:rPr b="0" i="0" lang="en-US" sz="2131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ECHO	 </a:t>
            </a:r>
            <a:endParaRPr b="0" i="0" sz="2131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" name="Google Shape;307;p17"/>
          <p:cNvSpPr txBox="1"/>
          <p:nvPr>
            <p:ph idx="1" type="body"/>
          </p:nvPr>
        </p:nvSpPr>
        <p:spPr>
          <a:xfrm>
            <a:off x="4795936" y="1353867"/>
            <a:ext cx="7199400" cy="50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solidFill>
                  <a:srgbClr val="434343"/>
                </a:solidFill>
              </a:rPr>
              <a:t>1/ </a:t>
            </a:r>
            <a:r>
              <a:rPr lang="en-US" sz="2400">
                <a:solidFill>
                  <a:srgbClr val="434343"/>
                </a:solidFill>
              </a:rPr>
              <a:t>Функцията съдържа </a:t>
            </a:r>
            <a:r>
              <a:rPr lang="en-US" sz="2400">
                <a:solidFill>
                  <a:srgbClr val="F2A818"/>
                </a:solidFill>
              </a:rPr>
              <a:t>echo</a:t>
            </a:r>
            <a:r>
              <a:rPr lang="en-US" sz="2400">
                <a:solidFill>
                  <a:srgbClr val="434343"/>
                </a:solidFill>
              </a:rPr>
              <a:t> в дефиницията си.</a:t>
            </a:r>
            <a:endParaRPr sz="24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 print_hello_world($arg1, $arg2) {  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F2A818"/>
                </a:solidFill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“&lt;$arg1 style=’color:” . $arg2 . “’&gt;”;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b="1" lang="en-US" sz="1800">
                <a:solidFill>
                  <a:srgbClr val="F2A818"/>
                </a:solidFill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“Hello world!”;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b="1" lang="en-US" sz="1800">
                <a:solidFill>
                  <a:srgbClr val="F2A818"/>
                </a:solidFill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“&lt;/$arg1&gt;”;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Pts val="1800"/>
              <a:buNone/>
            </a:pPr>
            <a:r>
              <a:rPr b="1" i="1" lang="en-US" sz="2400">
                <a:solidFill>
                  <a:srgbClr val="434343"/>
                </a:solidFill>
              </a:rPr>
              <a:t>Резултатът</a:t>
            </a:r>
            <a:r>
              <a:rPr i="1" lang="en-US" sz="2400">
                <a:solidFill>
                  <a:srgbClr val="434343"/>
                </a:solidFill>
              </a:rPr>
              <a:t> от извикването на функцията се отпечатва в браузъра.</a:t>
            </a:r>
            <a:endParaRPr i="1" sz="2400">
              <a:solidFill>
                <a:srgbClr val="434343"/>
              </a:solidFill>
            </a:endParaRPr>
          </a:p>
        </p:txBody>
      </p:sp>
      <p:sp>
        <p:nvSpPr>
          <p:cNvPr id="308" name="Google Shape;308;p17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98"/>
              <a:buNone/>
            </a:pPr>
            <a:r>
              <a:rPr lang="en-US"/>
              <a:t>Получаване на резултат от функция</a:t>
            </a:r>
            <a:endParaRPr/>
          </a:p>
        </p:txBody>
      </p:sp>
      <p:sp>
        <p:nvSpPr>
          <p:cNvPr id="309" name="Google Shape;309;p17"/>
          <p:cNvSpPr txBox="1"/>
          <p:nvPr>
            <p:ph idx="12" type="sldNum"/>
          </p:nvPr>
        </p:nvSpPr>
        <p:spPr>
          <a:xfrm>
            <a:off x="11566412" y="6397196"/>
            <a:ext cx="42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"/>
          <p:cNvSpPr txBox="1"/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Съдържание</a:t>
            </a:r>
            <a:endParaRPr/>
          </a:p>
        </p:txBody>
      </p:sp>
      <p:sp>
        <p:nvSpPr>
          <p:cNvPr id="151" name="Google Shape;151;p2"/>
          <p:cNvSpPr txBox="1"/>
          <p:nvPr>
            <p:ph idx="1" type="body"/>
          </p:nvPr>
        </p:nvSpPr>
        <p:spPr>
          <a:xfrm>
            <a:off x="196766" y="1371604"/>
            <a:ext cx="8182463" cy="479593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395288" lvl="0" marL="446088" rtl="0" algn="l">
              <a:lnSpc>
                <a:spcPct val="12121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AutoNum type="arabicPeriod"/>
            </a:pPr>
            <a:r>
              <a:rPr lang="en-US" sz="2500"/>
              <a:t>Функции - същност и предназначение</a:t>
            </a:r>
            <a:endParaRPr sz="2500"/>
          </a:p>
          <a:p>
            <a:pPr indent="-395288" lvl="0" marL="446088" rtl="0" algn="l">
              <a:lnSpc>
                <a:spcPct val="121212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AutoNum type="arabicPeriod"/>
            </a:pPr>
            <a:r>
              <a:rPr lang="en-US" sz="2500"/>
              <a:t>Деклариране и извикване на функции</a:t>
            </a:r>
            <a:endParaRPr sz="2500"/>
          </a:p>
          <a:p>
            <a:pPr indent="-395287" lvl="0" marL="446087" rtl="0" algn="l">
              <a:lnSpc>
                <a:spcPct val="121212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AutoNum type="arabicPeriod"/>
            </a:pPr>
            <a:r>
              <a:rPr lang="en-US" sz="2500"/>
              <a:t>Функции са параметри</a:t>
            </a:r>
            <a:endParaRPr sz="2500"/>
          </a:p>
          <a:p>
            <a:pPr indent="-395287" lvl="0" marL="446087" rtl="0" algn="l">
              <a:lnSpc>
                <a:spcPct val="121212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AutoNum type="arabicPeriod"/>
            </a:pPr>
            <a:r>
              <a:rPr lang="en-US" sz="2500"/>
              <a:t>Параметър </a:t>
            </a:r>
            <a:r>
              <a:rPr lang="en-US" sz="2500"/>
              <a:t>или</a:t>
            </a:r>
            <a:r>
              <a:rPr lang="en-US" sz="2500"/>
              <a:t> аргумент на функция</a:t>
            </a:r>
            <a:endParaRPr sz="2500"/>
          </a:p>
          <a:p>
            <a:pPr indent="-395287" lvl="0" marL="446087" rtl="0" algn="l">
              <a:lnSpc>
                <a:spcPct val="121212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AutoNum type="arabicPeriod"/>
            </a:pPr>
            <a:r>
              <a:rPr lang="en-US" sz="2500"/>
              <a:t>Получаване на резултат от функция</a:t>
            </a:r>
            <a:endParaRPr sz="2500"/>
          </a:p>
          <a:p>
            <a:pPr indent="-389064" lvl="0" marL="446087" rtl="0" algn="l">
              <a:lnSpc>
                <a:spcPct val="121212"/>
              </a:lnSpc>
              <a:spcBef>
                <a:spcPts val="1200"/>
              </a:spcBef>
              <a:spcAft>
                <a:spcPts val="0"/>
              </a:spcAft>
              <a:buSzPts val="2500"/>
              <a:buAutoNum type="arabicPeriod"/>
            </a:pPr>
            <a:r>
              <a:rPr lang="en-US" sz="2500"/>
              <a:t>Именуване на функция</a:t>
            </a:r>
            <a:endParaRPr sz="2500"/>
          </a:p>
          <a:p>
            <a:pPr indent="0" lvl="0" marL="514041" rtl="0" algn="l">
              <a:lnSpc>
                <a:spcPct val="121212"/>
              </a:lnSpc>
              <a:spcBef>
                <a:spcPts val="1200"/>
              </a:spcBef>
              <a:spcAft>
                <a:spcPts val="0"/>
              </a:spcAft>
              <a:buSzPts val="3398"/>
              <a:buNone/>
            </a:pPr>
            <a:r>
              <a:t/>
            </a:r>
            <a:endParaRPr sz="2500"/>
          </a:p>
        </p:txBody>
      </p:sp>
      <p:sp>
        <p:nvSpPr>
          <p:cNvPr id="152" name="Google Shape;152;p2"/>
          <p:cNvSpPr txBox="1"/>
          <p:nvPr>
            <p:ph idx="12" type="sldNum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8"/>
          <p:cNvSpPr/>
          <p:nvPr>
            <p:ph idx="2" type="pic"/>
          </p:nvPr>
        </p:nvSpPr>
        <p:spPr>
          <a:xfrm>
            <a:off x="190405" y="1355077"/>
            <a:ext cx="3889500" cy="53664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131"/>
              <a:buFont typeface="Roboto"/>
              <a:buNone/>
            </a:pPr>
            <a:r>
              <a:rPr b="0" i="0" lang="en-US" sz="2131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RETURN	 </a:t>
            </a:r>
            <a:endParaRPr b="0" i="0" sz="2131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6" name="Google Shape;316;p18"/>
          <p:cNvSpPr txBox="1"/>
          <p:nvPr>
            <p:ph idx="1" type="body"/>
          </p:nvPr>
        </p:nvSpPr>
        <p:spPr>
          <a:xfrm>
            <a:off x="4795936" y="1353867"/>
            <a:ext cx="7199400" cy="50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solidFill>
                  <a:srgbClr val="434343"/>
                </a:solidFill>
              </a:rPr>
              <a:t>2/ </a:t>
            </a:r>
            <a:r>
              <a:rPr lang="en-US" sz="2400">
                <a:solidFill>
                  <a:srgbClr val="434343"/>
                </a:solidFill>
              </a:rPr>
              <a:t>Функцията съдържа </a:t>
            </a:r>
            <a:r>
              <a:rPr lang="en-US" sz="2400">
                <a:solidFill>
                  <a:srgbClr val="F2A818"/>
                </a:solidFill>
              </a:rPr>
              <a:t>return</a:t>
            </a:r>
            <a:r>
              <a:rPr lang="en-US" sz="2400">
                <a:solidFill>
                  <a:srgbClr val="434343"/>
                </a:solidFill>
              </a:rPr>
              <a:t> в дефиницията си.</a:t>
            </a:r>
            <a:endParaRPr sz="24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 print_hello_world($arg1, $arg2) {  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F2A818"/>
                </a:solidFill>
                <a:latin typeface="Consolas"/>
                <a:ea typeface="Consolas"/>
                <a:cs typeface="Consolas"/>
                <a:sym typeface="Consolas"/>
              </a:rPr>
              <a:t>$str=</a:t>
            </a: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“&lt;$arg1 style=’color:” . $arg2 . “’&gt;”;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n-US" sz="1800">
                <a:solidFill>
                  <a:srgbClr val="F2A818"/>
                </a:solidFill>
                <a:latin typeface="Consolas"/>
                <a:ea typeface="Consolas"/>
                <a:cs typeface="Consolas"/>
                <a:sym typeface="Consolas"/>
              </a:rPr>
              <a:t>$str.=</a:t>
            </a: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“Hello world!”;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n-US" sz="1800">
                <a:solidFill>
                  <a:srgbClr val="F2A818"/>
                </a:solidFill>
                <a:latin typeface="Consolas"/>
                <a:ea typeface="Consolas"/>
                <a:cs typeface="Consolas"/>
                <a:sym typeface="Consolas"/>
              </a:rPr>
              <a:t>$str.=</a:t>
            </a: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“&lt;/$arg1&gt;”;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n-US" sz="1800">
                <a:solidFill>
                  <a:srgbClr val="F2A818"/>
                </a:solidFill>
                <a:latin typeface="Consolas"/>
                <a:ea typeface="Consolas"/>
                <a:cs typeface="Consolas"/>
                <a:sym typeface="Consolas"/>
              </a:rPr>
              <a:t>return $str;</a:t>
            </a:r>
            <a:endParaRPr b="1" sz="1800">
              <a:solidFill>
                <a:srgbClr val="F2A81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Pts val="1800"/>
              <a:buNone/>
            </a:pPr>
            <a:r>
              <a:t/>
            </a:r>
            <a:endParaRPr i="1" sz="2400">
              <a:solidFill>
                <a:srgbClr val="434343"/>
              </a:solidFill>
            </a:endParaRPr>
          </a:p>
        </p:txBody>
      </p:sp>
      <p:sp>
        <p:nvSpPr>
          <p:cNvPr id="317" name="Google Shape;317;p18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98"/>
              <a:buNone/>
            </a:pPr>
            <a:r>
              <a:rPr lang="en-US"/>
              <a:t>Obtaining results from a function</a:t>
            </a:r>
            <a:endParaRPr/>
          </a:p>
        </p:txBody>
      </p:sp>
      <p:sp>
        <p:nvSpPr>
          <p:cNvPr id="318" name="Google Shape;318;p18"/>
          <p:cNvSpPr txBox="1"/>
          <p:nvPr>
            <p:ph idx="12" type="sldNum"/>
          </p:nvPr>
        </p:nvSpPr>
        <p:spPr>
          <a:xfrm>
            <a:off x="11566412" y="6397196"/>
            <a:ext cx="42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9"/>
          <p:cNvSpPr/>
          <p:nvPr>
            <p:ph idx="2" type="pic"/>
          </p:nvPr>
        </p:nvSpPr>
        <p:spPr>
          <a:xfrm>
            <a:off x="190405" y="1355077"/>
            <a:ext cx="3889500" cy="53664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131"/>
              <a:buFont typeface="Roboto"/>
              <a:buNone/>
            </a:pPr>
            <a:r>
              <a:rPr b="0" i="0" lang="en-US" sz="2131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RETURN	 </a:t>
            </a:r>
            <a:endParaRPr b="0" i="0" sz="2131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" name="Google Shape;325;p19"/>
          <p:cNvSpPr txBox="1"/>
          <p:nvPr>
            <p:ph idx="1" type="body"/>
          </p:nvPr>
        </p:nvSpPr>
        <p:spPr>
          <a:xfrm>
            <a:off x="4795936" y="1353867"/>
            <a:ext cx="7199400" cy="50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solidFill>
                  <a:srgbClr val="434343"/>
                </a:solidFill>
              </a:rPr>
              <a:t>Резултатът от извикването на функцията -</a:t>
            </a:r>
            <a:endParaRPr sz="24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solidFill>
                  <a:srgbClr val="434343"/>
                </a:solidFill>
              </a:rPr>
              <a:t>2.1/ запазва се в променлива</a:t>
            </a:r>
            <a:endParaRPr sz="2400"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n-US" sz="1800">
                <a:solidFill>
                  <a:srgbClr val="F2A818"/>
                </a:solidFill>
                <a:latin typeface="Consolas"/>
                <a:ea typeface="Consolas"/>
                <a:cs typeface="Consolas"/>
                <a:sym typeface="Consolas"/>
              </a:rPr>
              <a:t>$var =</a:t>
            </a:r>
            <a:r>
              <a:rPr lang="en-US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print_hello_world(‘h2’, ‘green’);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n-US" sz="1800">
                <a:solidFill>
                  <a:srgbClr val="F2A818"/>
                </a:solidFill>
                <a:latin typeface="Consolas"/>
                <a:ea typeface="Consolas"/>
                <a:cs typeface="Consolas"/>
                <a:sym typeface="Consolas"/>
              </a:rPr>
              <a:t>echo $var</a:t>
            </a: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34343"/>
                </a:solidFill>
              </a:rPr>
              <a:t>2.2/ с </a:t>
            </a:r>
            <a:r>
              <a:rPr b="1" lang="en-US" sz="2400">
                <a:solidFill>
                  <a:srgbClr val="434343"/>
                </a:solidFill>
              </a:rPr>
              <a:t>echo</a:t>
            </a:r>
            <a:r>
              <a:rPr lang="en-US" sz="2400">
                <a:solidFill>
                  <a:srgbClr val="434343"/>
                </a:solidFill>
              </a:rPr>
              <a:t> директно се </a:t>
            </a:r>
            <a:r>
              <a:rPr lang="en-US" sz="2400">
                <a:solidFill>
                  <a:srgbClr val="434343"/>
                </a:solidFill>
              </a:rPr>
              <a:t>отпечатва резултата, който връща функцията</a:t>
            </a:r>
            <a:endParaRPr sz="24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solidFill>
                  <a:srgbClr val="434343"/>
                </a:solidFill>
              </a:rPr>
              <a:t>	</a:t>
            </a:r>
            <a:r>
              <a:rPr b="1"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lang="en-US" sz="1800">
                <a:solidFill>
                  <a:srgbClr val="434343"/>
                </a:solidFill>
              </a:rPr>
              <a:t> </a:t>
            </a: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print_hello_world(‘h2’, ‘green’)</a:t>
            </a:r>
            <a:endParaRPr sz="18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Pts val="1800"/>
              <a:buNone/>
            </a:pPr>
            <a:r>
              <a:t/>
            </a:r>
            <a:endParaRPr i="1" sz="1800">
              <a:solidFill>
                <a:srgbClr val="434343"/>
              </a:solidFill>
            </a:endParaRPr>
          </a:p>
        </p:txBody>
      </p:sp>
      <p:sp>
        <p:nvSpPr>
          <p:cNvPr id="326" name="Google Shape;326;p19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98"/>
              <a:buNone/>
            </a:pPr>
            <a:r>
              <a:rPr lang="en-US"/>
              <a:t>Obtaining results from a function</a:t>
            </a:r>
            <a:endParaRPr/>
          </a:p>
        </p:txBody>
      </p:sp>
      <p:sp>
        <p:nvSpPr>
          <p:cNvPr id="327" name="Google Shape;327;p19"/>
          <p:cNvSpPr txBox="1"/>
          <p:nvPr>
            <p:ph idx="12" type="sldNum"/>
          </p:nvPr>
        </p:nvSpPr>
        <p:spPr>
          <a:xfrm>
            <a:off x="11566412" y="6397196"/>
            <a:ext cx="42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0"/>
          <p:cNvSpPr txBox="1"/>
          <p:nvPr/>
        </p:nvSpPr>
        <p:spPr>
          <a:xfrm>
            <a:off x="4360575" y="2051450"/>
            <a:ext cx="3488400" cy="12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Именуване на функции</a:t>
            </a:r>
            <a:endParaRPr b="1" i="0" sz="3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1"/>
          <p:cNvSpPr txBox="1"/>
          <p:nvPr>
            <p:ph idx="1" type="body"/>
          </p:nvPr>
        </p:nvSpPr>
        <p:spPr>
          <a:xfrm>
            <a:off x="2065510" y="1121144"/>
            <a:ext cx="9929700" cy="52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381000" lvl="0" marL="45720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400"/>
              <a:buAutoNum type="arabicPeriod"/>
            </a:pPr>
            <a:r>
              <a:rPr lang="en-US" sz="2400">
                <a:solidFill>
                  <a:srgbClr val="434343"/>
                </a:solidFill>
              </a:rPr>
              <a:t>Името описва това, което върши функцията</a:t>
            </a:r>
            <a:endParaRPr sz="2400">
              <a:solidFill>
                <a:srgbClr val="434343"/>
              </a:solidFill>
            </a:endParaRPr>
          </a:p>
          <a:p>
            <a:pPr indent="-3810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AutoNum type="arabicPeriod"/>
            </a:pPr>
            <a:r>
              <a:rPr lang="en-US" sz="2400">
                <a:solidFill>
                  <a:srgbClr val="434343"/>
                </a:solidFill>
              </a:rPr>
              <a:t>Името описва точно едно действие</a:t>
            </a:r>
            <a:endParaRPr/>
          </a:p>
          <a:p>
            <a:pPr indent="-3810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AutoNum type="arabicPeriod"/>
            </a:pPr>
            <a:r>
              <a:rPr lang="en-US" sz="2400">
                <a:solidFill>
                  <a:srgbClr val="434343"/>
                </a:solidFill>
              </a:rPr>
              <a:t>В случай, че за да опишете какво прави функцията, трябва да включите две действия в името й – следва да разделите функцията на две функции.</a:t>
            </a:r>
            <a:endParaRPr/>
          </a:p>
          <a:p>
            <a:pPr indent="-3810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AutoNum type="arabicPeriod"/>
            </a:pPr>
            <a:r>
              <a:rPr lang="en-US" sz="2400">
                <a:solidFill>
                  <a:srgbClr val="434343"/>
                </a:solidFill>
              </a:rPr>
              <a:t>Името на функцията </a:t>
            </a:r>
            <a:endParaRPr sz="2400">
              <a:solidFill>
                <a:srgbClr val="434343"/>
              </a:solidFill>
            </a:endParaRPr>
          </a:p>
          <a:p>
            <a:pPr indent="-3810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AutoNum type="alphaLcPeriod"/>
            </a:pPr>
            <a:r>
              <a:rPr lang="en-US" sz="2400">
                <a:solidFill>
                  <a:srgbClr val="434343"/>
                </a:solidFill>
              </a:rPr>
              <a:t>е глагол </a:t>
            </a:r>
            <a:endParaRPr sz="2400">
              <a:solidFill>
                <a:srgbClr val="434343"/>
              </a:solidFill>
            </a:endParaRPr>
          </a:p>
          <a:p>
            <a:pPr indent="-381000" lvl="2" marL="137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AutoNum type="romanLcPeriod"/>
            </a:pPr>
            <a:r>
              <a:rPr lang="en-US" sz="2400">
                <a:solidFill>
                  <a:srgbClr val="434343"/>
                </a:solidFill>
              </a:rPr>
              <a:t>print()</a:t>
            </a:r>
            <a:endParaRPr sz="2400">
              <a:solidFill>
                <a:srgbClr val="434343"/>
              </a:solidFill>
            </a:endParaRPr>
          </a:p>
          <a:p>
            <a:pPr indent="-381000" lvl="2" marL="137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AutoNum type="romanLcPeriod"/>
            </a:pPr>
            <a:r>
              <a:rPr lang="en-US" sz="2400">
                <a:solidFill>
                  <a:srgbClr val="434343"/>
                </a:solidFill>
              </a:rPr>
              <a:t>delete()</a:t>
            </a:r>
            <a:endParaRPr sz="2400">
              <a:solidFill>
                <a:srgbClr val="434343"/>
              </a:solidFill>
            </a:endParaRPr>
          </a:p>
          <a:p>
            <a:pPr indent="-3810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AutoNum type="alphaLcPeriod"/>
            </a:pPr>
            <a:r>
              <a:rPr lang="en-US" sz="2400">
                <a:solidFill>
                  <a:srgbClr val="434343"/>
                </a:solidFill>
              </a:rPr>
              <a:t>израз, съдържащ глагол</a:t>
            </a:r>
            <a:endParaRPr/>
          </a:p>
          <a:p>
            <a:pPr indent="-285750" lvl="1" marL="74295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n-US" sz="1600">
                <a:solidFill>
                  <a:srgbClr val="434343"/>
                </a:solidFill>
              </a:rPr>
              <a:t>is_open_store()</a:t>
            </a:r>
            <a:endParaRPr/>
          </a:p>
          <a:p>
            <a:pPr indent="-285750" lvl="1" marL="74295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n-US" sz="1600">
                <a:solidFill>
                  <a:srgbClr val="434343"/>
                </a:solidFill>
              </a:rPr>
              <a:t>is_written()</a:t>
            </a:r>
            <a:endParaRPr sz="16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Pts val="1800"/>
              <a:buNone/>
            </a:pPr>
            <a:r>
              <a:t/>
            </a:r>
            <a:endParaRPr i="1" sz="1800">
              <a:solidFill>
                <a:srgbClr val="434343"/>
              </a:solidFill>
            </a:endParaRPr>
          </a:p>
        </p:txBody>
      </p:sp>
      <p:sp>
        <p:nvSpPr>
          <p:cNvPr id="341" name="Google Shape;341;p21"/>
          <p:cNvSpPr txBox="1"/>
          <p:nvPr>
            <p:ph type="title"/>
          </p:nvPr>
        </p:nvSpPr>
        <p:spPr>
          <a:xfrm>
            <a:off x="1296957" y="100750"/>
            <a:ext cx="83994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98"/>
              <a:buNone/>
            </a:pPr>
            <a:r>
              <a:rPr lang="en-US"/>
              <a:t>Именуване на функции</a:t>
            </a:r>
            <a:endParaRPr/>
          </a:p>
        </p:txBody>
      </p:sp>
      <p:sp>
        <p:nvSpPr>
          <p:cNvPr id="342" name="Google Shape;342;p21"/>
          <p:cNvSpPr txBox="1"/>
          <p:nvPr>
            <p:ph idx="12" type="sldNum"/>
          </p:nvPr>
        </p:nvSpPr>
        <p:spPr>
          <a:xfrm>
            <a:off x="11566412" y="6397196"/>
            <a:ext cx="42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2"/>
          <p:cNvSpPr txBox="1"/>
          <p:nvPr>
            <p:ph idx="1" type="body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456915" lvl="0" marL="456915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The course assignments require to </a:t>
            </a:r>
            <a:r>
              <a:rPr lang="en-US">
                <a:solidFill>
                  <a:srgbClr val="1A334B"/>
                </a:solidFill>
              </a:rPr>
              <a:t>search in Internet</a:t>
            </a:r>
            <a:endParaRPr/>
          </a:p>
          <a:p>
            <a:pPr indent="-380762" lvl="1" marL="989981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This is an important part of the learning process</a:t>
            </a:r>
            <a:endParaRPr/>
          </a:p>
          <a:p>
            <a:pPr indent="-380762" lvl="1" marL="989981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Some exercises intentionally have no hints</a:t>
            </a:r>
            <a:endParaRPr/>
          </a:p>
          <a:p>
            <a:pPr indent="-456915" lvl="0" marL="456915" rtl="0" algn="l">
              <a:lnSpc>
                <a:spcPct val="9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Learn to find solutions!</a:t>
            </a:r>
            <a:endParaRPr/>
          </a:p>
          <a:p>
            <a:pPr indent="-380762" lvl="1" marL="989981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Software development includes</a:t>
            </a:r>
            <a:br>
              <a:rPr lang="en-US"/>
            </a:br>
            <a:r>
              <a:rPr lang="en-US">
                <a:solidFill>
                  <a:srgbClr val="1A334B"/>
                </a:solidFill>
              </a:rPr>
              <a:t>everyday searching and learning</a:t>
            </a:r>
            <a:endParaRPr/>
          </a:p>
          <a:p>
            <a:pPr indent="-380762" lvl="1" marL="989981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No excuses, just </a:t>
            </a:r>
            <a:r>
              <a:rPr lang="en-US">
                <a:solidFill>
                  <a:srgbClr val="1A334B"/>
                </a:solidFill>
              </a:rPr>
              <a:t>learn to study</a:t>
            </a:r>
            <a:r>
              <a:rPr lang="en-US"/>
              <a:t>!</a:t>
            </a:r>
            <a:endParaRPr/>
          </a:p>
          <a:p>
            <a:pPr indent="-380762" lvl="1" marL="989981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Developers learn new technologies, tools, languages every day!</a:t>
            </a:r>
            <a:endParaRPr/>
          </a:p>
        </p:txBody>
      </p:sp>
      <p:sp>
        <p:nvSpPr>
          <p:cNvPr id="348" name="Google Shape;348;p22"/>
          <p:cNvSpPr txBox="1"/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Learn to Search in Internet</a:t>
            </a:r>
            <a:endParaRPr/>
          </a:p>
        </p:txBody>
      </p:sp>
      <p:sp>
        <p:nvSpPr>
          <p:cNvPr id="349" name="Google Shape;349;p22"/>
          <p:cNvSpPr txBox="1"/>
          <p:nvPr>
            <p:ph idx="12" type="sldNum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0" name="Google Shape;35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98091" y="3676036"/>
            <a:ext cx="1591194" cy="1774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78210" y="3429000"/>
            <a:ext cx="1939930" cy="1946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470064" y="1981201"/>
            <a:ext cx="1719221" cy="1694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4"/>
          <p:cNvSpPr txBox="1"/>
          <p:nvPr>
            <p:ph idx="12" type="sldNum"/>
          </p:nvPr>
        </p:nvSpPr>
        <p:spPr>
          <a:xfrm>
            <a:off x="11566412" y="6397196"/>
            <a:ext cx="42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5"/>
          <p:cNvSpPr txBox="1"/>
          <p:nvPr>
            <p:ph idx="1" type="body"/>
          </p:nvPr>
        </p:nvSpPr>
        <p:spPr>
          <a:xfrm>
            <a:off x="80375" y="1196125"/>
            <a:ext cx="12055201" cy="5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456915" lvl="0" marL="4569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Vratsa Software – High-Quality Education, Profession and Jobs</a:t>
            </a:r>
            <a:endParaRPr/>
          </a:p>
          <a:p>
            <a:pPr indent="-380762" lvl="1" marL="989981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00"/>
              <a:buChar char="▪"/>
            </a:pPr>
            <a:r>
              <a:rPr lang="en-US" sz="2900" u="sng">
                <a:solidFill>
                  <a:schemeClr val="hlink"/>
                </a:solidFill>
                <a:hlinkClick r:id="rId3"/>
              </a:rPr>
              <a:t>www.vratsasoftware.com</a:t>
            </a:r>
            <a:r>
              <a:rPr lang="en-US" sz="2900"/>
              <a:t>  </a:t>
            </a:r>
            <a:endParaRPr/>
          </a:p>
          <a:p>
            <a:pPr indent="-456915" lvl="0" marL="45691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The Nest Coworking</a:t>
            </a:r>
            <a:endParaRPr sz="3200"/>
          </a:p>
          <a:p>
            <a:pPr indent="-380762" lvl="1" marL="989981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4"/>
              </a:rPr>
              <a:t>www.nest.bg</a:t>
            </a:r>
            <a:r>
              <a:rPr lang="en-US" sz="3000"/>
              <a:t> </a:t>
            </a:r>
            <a:endParaRPr sz="3000"/>
          </a:p>
          <a:p>
            <a:pPr indent="-456915" lvl="0" marL="45691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Vratsa Software @ Facebook</a:t>
            </a:r>
            <a:endParaRPr/>
          </a:p>
          <a:p>
            <a:pPr indent="-380990" lvl="1" marL="99057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34465"/>
              </a:buClr>
              <a:buSzPts val="2900"/>
              <a:buChar char="▪"/>
            </a:pPr>
            <a:r>
              <a:rPr lang="en-US" sz="2900" u="sng">
                <a:solidFill>
                  <a:schemeClr val="hlink"/>
                </a:solidFill>
                <a:hlinkClick r:id="rId5"/>
              </a:rPr>
              <a:t>www.fb.com/VratsaSoftware</a:t>
            </a:r>
            <a:r>
              <a:rPr lang="en-US" sz="2900">
                <a:solidFill>
                  <a:srgbClr val="234465"/>
                </a:solidFill>
              </a:rPr>
              <a:t>  </a:t>
            </a:r>
            <a:endParaRPr sz="2900">
              <a:solidFill>
                <a:srgbClr val="234465"/>
              </a:solidFill>
            </a:endParaRPr>
          </a:p>
          <a:p>
            <a:pPr indent="-456915" lvl="0" marL="45691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Slack Channel</a:t>
            </a:r>
            <a:endParaRPr sz="3200"/>
          </a:p>
          <a:p>
            <a:pPr indent="-469662" lvl="1" marL="989981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200"/>
              <a:buChar char="▪"/>
            </a:pPr>
            <a:r>
              <a:rPr lang="en-US" sz="3200" u="sng">
                <a:solidFill>
                  <a:schemeClr val="hlink"/>
                </a:solidFill>
                <a:hlinkClick r:id="rId6"/>
              </a:rPr>
              <a:t>www.vso.slack.com</a:t>
            </a:r>
            <a:r>
              <a:rPr lang="en-US" sz="3200"/>
              <a:t> </a:t>
            </a:r>
            <a:endParaRPr sz="3200"/>
          </a:p>
          <a:p>
            <a:pPr indent="-241141" lvl="0" marL="45691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r>
              <a:t/>
            </a:r>
            <a:endParaRPr/>
          </a:p>
        </p:txBody>
      </p:sp>
      <p:sp>
        <p:nvSpPr>
          <p:cNvPr id="372" name="Google Shape;372;p25"/>
          <p:cNvSpPr txBox="1"/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Trainings @ Vratsa Software</a:t>
            </a:r>
            <a:endParaRPr/>
          </a:p>
        </p:txBody>
      </p:sp>
      <p:pic>
        <p:nvPicPr>
          <p:cNvPr id="373" name="Google Shape;373;p25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860073" y="3265920"/>
            <a:ext cx="1467096" cy="3659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25">
            <a:hlinkClick r:id="rId9"/>
          </p:cNvPr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258777" y="3608627"/>
            <a:ext cx="1118740" cy="1118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25">
            <a:hlinkClick r:id="rId11"/>
          </p:cNvPr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0335284" y="5017461"/>
            <a:ext cx="1042233" cy="1042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"/>
          <p:cNvSpPr txBox="1"/>
          <p:nvPr/>
        </p:nvSpPr>
        <p:spPr>
          <a:xfrm>
            <a:off x="4360575" y="2319050"/>
            <a:ext cx="3488400" cy="5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Функции - същност и предназначение</a:t>
            </a:r>
            <a:endParaRPr b="1" i="0" sz="2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98"/>
              <a:buNone/>
            </a:pPr>
            <a:r>
              <a:rPr lang="en-US"/>
              <a:t>Функции - същност и предназначение</a:t>
            </a:r>
            <a:endParaRPr/>
          </a:p>
        </p:txBody>
      </p:sp>
      <p:sp>
        <p:nvSpPr>
          <p:cNvPr id="166" name="Google Shape;166;p4"/>
          <p:cNvSpPr txBox="1"/>
          <p:nvPr>
            <p:ph idx="1" type="body"/>
          </p:nvPr>
        </p:nvSpPr>
        <p:spPr>
          <a:xfrm>
            <a:off x="190402" y="1195931"/>
            <a:ext cx="5426100" cy="48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0" lvl="0" marL="45720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избягваме повторенията в кода - </a:t>
            </a:r>
            <a:r>
              <a:rPr lang="en-US" sz="2400">
                <a:solidFill>
                  <a:srgbClr val="F2A818"/>
                </a:solidFill>
              </a:rPr>
              <a:t>дефинираме функция, която използваме многократно</a:t>
            </a:r>
            <a:endParaRPr sz="2400">
              <a:solidFill>
                <a:srgbClr val="F2A818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редактираме поведението на скрипта на едно място - </a:t>
            </a:r>
            <a:r>
              <a:rPr lang="en-US" sz="2400">
                <a:solidFill>
                  <a:srgbClr val="F2A818"/>
                </a:solidFill>
              </a:rPr>
              <a:t>в дефиницията на функцията</a:t>
            </a:r>
            <a:endParaRPr sz="2400">
              <a:solidFill>
                <a:srgbClr val="F2A818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-"/>
            </a:pPr>
            <a:r>
              <a:rPr lang="en-US" sz="2400">
                <a:solidFill>
                  <a:schemeClr val="lt1"/>
                </a:solidFill>
              </a:rPr>
              <a:t>по-добра организация на кода</a:t>
            </a:r>
            <a:endParaRPr/>
          </a:p>
        </p:txBody>
      </p:sp>
      <p:sp>
        <p:nvSpPr>
          <p:cNvPr id="167" name="Google Shape;167;p4"/>
          <p:cNvSpPr txBox="1"/>
          <p:nvPr>
            <p:ph idx="2" type="body"/>
          </p:nvPr>
        </p:nvSpPr>
        <p:spPr>
          <a:xfrm>
            <a:off x="6575450" y="1195931"/>
            <a:ext cx="5426100" cy="48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i="1" lang="en-US" sz="2400">
                <a:solidFill>
                  <a:srgbClr val="F2A818"/>
                </a:solidFill>
              </a:rPr>
              <a:t>Решения на задачи, подходящи </a:t>
            </a:r>
            <a:r>
              <a:rPr i="1" lang="en-US" sz="2400">
                <a:solidFill>
                  <a:srgbClr val="F2A818"/>
                </a:solidFill>
              </a:rPr>
              <a:t>за трансформация към решение чрез функция - </a:t>
            </a:r>
            <a:endParaRPr i="1" sz="2400">
              <a:solidFill>
                <a:srgbClr val="F2A818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 sz="2400">
              <a:solidFill>
                <a:srgbClr val="F2A818"/>
              </a:solidFill>
            </a:endParaRPr>
          </a:p>
          <a:p>
            <a:pPr indent="-381000" lvl="0" marL="45720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i="1" lang="en-US" sz="2400"/>
              <a:t>генериране на масив с условия за размер, стойност на елементите</a:t>
            </a:r>
            <a:endParaRPr i="1" sz="2400"/>
          </a:p>
          <a:p>
            <a:pPr indent="0" lvl="0" marL="45720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 sz="2400"/>
          </a:p>
          <a:p>
            <a:pPr indent="-381000" lvl="0" marL="45720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i="1" lang="en-US" sz="2400"/>
              <a:t>отпечатването на многомерен масив под формата на таблица</a:t>
            </a:r>
            <a:endParaRPr i="1" sz="2400"/>
          </a:p>
          <a:p>
            <a:pPr indent="-228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/>
          </a:p>
        </p:txBody>
      </p:sp>
      <p:sp>
        <p:nvSpPr>
          <p:cNvPr id="168" name="Google Shape;168;p4"/>
          <p:cNvSpPr txBox="1"/>
          <p:nvPr>
            <p:ph idx="12" type="sldNum"/>
          </p:nvPr>
        </p:nvSpPr>
        <p:spPr>
          <a:xfrm>
            <a:off x="11566412" y="6397196"/>
            <a:ext cx="42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/>
          <p:nvPr/>
        </p:nvSpPr>
        <p:spPr>
          <a:xfrm>
            <a:off x="4351800" y="1919350"/>
            <a:ext cx="3488400" cy="8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Деклариране и извикване на функция</a:t>
            </a:r>
            <a:endParaRPr b="1" i="0" sz="3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"/>
          <p:cNvSpPr txBox="1"/>
          <p:nvPr>
            <p:ph idx="1" type="body"/>
          </p:nvPr>
        </p:nvSpPr>
        <p:spPr>
          <a:xfrm>
            <a:off x="4795936" y="1353867"/>
            <a:ext cx="7199400" cy="50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F2A818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F2A818"/>
                </a:solidFill>
              </a:rPr>
              <a:t>function</a:t>
            </a:r>
            <a:r>
              <a:rPr lang="en-US"/>
              <a:t> </a:t>
            </a:r>
            <a:r>
              <a:rPr lang="en-US">
                <a:solidFill>
                  <a:schemeClr val="lt1"/>
                </a:solidFill>
              </a:rPr>
              <a:t>my_function()</a:t>
            </a:r>
            <a:r>
              <a:rPr lang="en-US"/>
              <a:t>{</a:t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457200" lvl="0" marL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999999"/>
                </a:solidFill>
              </a:rPr>
              <a:t>// code to be executed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Pts val="1800"/>
              <a:buNone/>
            </a:pPr>
            <a:r>
              <a:rPr lang="en-US"/>
              <a:t>}</a:t>
            </a:r>
            <a:endParaRPr/>
          </a:p>
        </p:txBody>
      </p:sp>
      <p:sp>
        <p:nvSpPr>
          <p:cNvPr id="182" name="Google Shape;182;p6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98"/>
              <a:buNone/>
            </a:pPr>
            <a:r>
              <a:rPr lang="en-US"/>
              <a:t>Деклариране на функция</a:t>
            </a:r>
            <a:endParaRPr/>
          </a:p>
        </p:txBody>
      </p:sp>
      <p:sp>
        <p:nvSpPr>
          <p:cNvPr id="183" name="Google Shape;183;p6"/>
          <p:cNvSpPr txBox="1"/>
          <p:nvPr>
            <p:ph idx="12" type="sldNum"/>
          </p:nvPr>
        </p:nvSpPr>
        <p:spPr>
          <a:xfrm>
            <a:off x="11566412" y="6397196"/>
            <a:ext cx="42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"/>
          <p:cNvSpPr txBox="1"/>
          <p:nvPr>
            <p:ph idx="1" type="body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456915" lvl="0" marL="4569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започваме с ключовата дума </a:t>
            </a:r>
            <a:r>
              <a:rPr lang="en-US">
                <a:solidFill>
                  <a:srgbClr val="F2A818"/>
                </a:solidFill>
              </a:rPr>
              <a:t>function</a:t>
            </a:r>
            <a:endParaRPr/>
          </a:p>
          <a:p>
            <a:pPr indent="-380762" lvl="1" marL="989981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следва името на функцията </a:t>
            </a:r>
            <a:r>
              <a:rPr lang="en-US">
                <a:solidFill>
                  <a:srgbClr val="F2A818"/>
                </a:solidFill>
              </a:rPr>
              <a:t>print_hello_world()</a:t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r>
              <a:t/>
            </a:r>
            <a:endParaRPr/>
          </a:p>
        </p:txBody>
      </p:sp>
      <p:sp>
        <p:nvSpPr>
          <p:cNvPr id="190" name="Google Shape;190;p7"/>
          <p:cNvSpPr txBox="1"/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998"/>
              <a:buNone/>
            </a:pPr>
            <a:r>
              <a:rPr lang="en-US"/>
              <a:t>Деклариране на функция</a:t>
            </a:r>
            <a:endParaRPr/>
          </a:p>
        </p:txBody>
      </p:sp>
      <p:sp>
        <p:nvSpPr>
          <p:cNvPr id="191" name="Google Shape;191;p7"/>
          <p:cNvSpPr txBox="1"/>
          <p:nvPr>
            <p:ph idx="12" type="sldNum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2" name="Google Shape;192;p7"/>
          <p:cNvSpPr txBox="1"/>
          <p:nvPr/>
        </p:nvSpPr>
        <p:spPr>
          <a:xfrm>
            <a:off x="914402" y="2492560"/>
            <a:ext cx="10363198" cy="3725865"/>
          </a:xfrm>
          <a:prstGeom prst="rect">
            <a:avLst/>
          </a:prstGeom>
          <a:solidFill>
            <a:srgbClr val="ACB4C3">
              <a:alpha val="14509"/>
            </a:srgbClr>
          </a:solidFill>
          <a:ln cap="flat" cmpd="sng" w="127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9"/>
              <a:buFont typeface="Noto Sans Symbols"/>
              <a:buNone/>
            </a:pPr>
            <a:r>
              <a:t/>
            </a:r>
            <a:endParaRPr b="1" i="0" sz="2399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9"/>
              <a:buFont typeface="Noto Sans Symbols"/>
              <a:buNone/>
            </a:pPr>
            <a:r>
              <a:t/>
            </a:r>
            <a:endParaRPr b="1" i="0" sz="2399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9"/>
              <a:buFont typeface="Noto Sans Symbols"/>
              <a:buNone/>
            </a:pPr>
            <a:r>
              <a:rPr b="1" i="0" lang="en-US" sz="2399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b="1" i="0" lang="en-US" sz="2399" u="none" cap="none" strike="noStrike">
                <a:solidFill>
                  <a:srgbClr val="F2A818"/>
                </a:solidFill>
                <a:latin typeface="Consolas"/>
                <a:ea typeface="Consolas"/>
                <a:cs typeface="Consolas"/>
                <a:sym typeface="Consolas"/>
              </a:rPr>
              <a:t>print_hello_world()</a:t>
            </a:r>
            <a:r>
              <a:rPr b="1" i="0" lang="en-US" sz="2399" u="none" cap="none" strike="noStrike">
                <a:solidFill>
                  <a:srgbClr val="11223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1" i="0" sz="2399" u="none" cap="none" strike="noStrike">
              <a:solidFill>
                <a:srgbClr val="112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9"/>
              <a:buFont typeface="Noto Sans Symbols"/>
              <a:buNone/>
            </a:pPr>
            <a:r>
              <a:rPr b="1" i="0" lang="en-US" sz="2399" u="none" cap="none" strike="noStrike">
                <a:solidFill>
                  <a:srgbClr val="112232"/>
                </a:solidFill>
                <a:latin typeface="Consolas"/>
                <a:ea typeface="Consolas"/>
                <a:cs typeface="Consolas"/>
                <a:sym typeface="Consolas"/>
              </a:rPr>
              <a:t>	echo ‘Hello world!’;</a:t>
            </a:r>
            <a:endParaRPr b="1" i="0" sz="2399" u="none" cap="none" strike="noStrike">
              <a:solidFill>
                <a:srgbClr val="112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9"/>
              <a:buFont typeface="Noto Sans Symbols"/>
              <a:buNone/>
            </a:pPr>
            <a:r>
              <a:rPr b="1" i="0" lang="en-US" sz="2399" u="none" cap="none" strike="noStrike">
                <a:solidFill>
                  <a:srgbClr val="11223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A818"/>
              </a:buClr>
              <a:buSzPts val="2399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"/>
          <p:cNvSpPr txBox="1"/>
          <p:nvPr>
            <p:ph idx="1" type="body"/>
          </p:nvPr>
        </p:nvSpPr>
        <p:spPr>
          <a:xfrm>
            <a:off x="190402" y="1196125"/>
            <a:ext cx="11818200" cy="5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399765" lvl="0" marL="4569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 sz="2400"/>
              <a:t>извикваме функцията в скрипта, в който е дефинирана </a:t>
            </a:r>
            <a:endParaRPr sz="2400"/>
          </a:p>
          <a:p>
            <a:pPr indent="-336312" lvl="1" marL="989981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 sz="2400"/>
              <a:t>задължтелно нейната дефиниця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i="1" lang="en-US" sz="2400"/>
              <a:t>колкото пъти се налага използването й</a:t>
            </a:r>
            <a:endParaRPr i="1" sz="2400"/>
          </a:p>
        </p:txBody>
      </p:sp>
      <p:sp>
        <p:nvSpPr>
          <p:cNvPr id="199" name="Google Shape;199;p8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98"/>
              <a:buNone/>
            </a:pPr>
            <a:r>
              <a:rPr lang="en-US"/>
              <a:t>Извикване на функция</a:t>
            </a:r>
            <a:endParaRPr/>
          </a:p>
        </p:txBody>
      </p:sp>
      <p:sp>
        <p:nvSpPr>
          <p:cNvPr id="200" name="Google Shape;200;p8"/>
          <p:cNvSpPr txBox="1"/>
          <p:nvPr>
            <p:ph idx="12" type="sldNum"/>
          </p:nvPr>
        </p:nvSpPr>
        <p:spPr>
          <a:xfrm>
            <a:off x="11763375" y="6524625"/>
            <a:ext cx="428700" cy="1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1" name="Google Shape;201;p8"/>
          <p:cNvSpPr txBox="1"/>
          <p:nvPr/>
        </p:nvSpPr>
        <p:spPr>
          <a:xfrm>
            <a:off x="914400" y="2378500"/>
            <a:ext cx="10363200" cy="3280200"/>
          </a:xfrm>
          <a:prstGeom prst="rect">
            <a:avLst/>
          </a:prstGeom>
          <a:solidFill>
            <a:srgbClr val="ACB4C3">
              <a:alpha val="14509"/>
            </a:srgbClr>
          </a:solidFill>
          <a:ln cap="flat" cmpd="sng" w="127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9"/>
              <a:buFont typeface="Noto Sans Symbols"/>
              <a:buNone/>
            </a:pPr>
            <a:r>
              <a:rPr b="1" i="0" lang="en-US" sz="2399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b="1" i="0" lang="en-US" sz="2399" u="none" cap="none" strike="noStrike">
                <a:solidFill>
                  <a:srgbClr val="F2A818"/>
                </a:solidFill>
                <a:latin typeface="Consolas"/>
                <a:ea typeface="Consolas"/>
                <a:cs typeface="Consolas"/>
                <a:sym typeface="Consolas"/>
              </a:rPr>
              <a:t>print_hello_world()</a:t>
            </a:r>
            <a:r>
              <a:rPr b="1" i="0" lang="en-US" sz="2399" u="none" cap="none" strike="noStrike">
                <a:solidFill>
                  <a:srgbClr val="11223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1" i="0" sz="2399" u="none" cap="none" strike="noStrike">
              <a:solidFill>
                <a:srgbClr val="112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9"/>
              <a:buFont typeface="Noto Sans Symbols"/>
              <a:buNone/>
            </a:pPr>
            <a:r>
              <a:rPr b="1" i="0" lang="en-US" sz="2399" u="none" cap="none" strike="noStrike">
                <a:solidFill>
                  <a:srgbClr val="112232"/>
                </a:solidFill>
                <a:latin typeface="Consolas"/>
                <a:ea typeface="Consolas"/>
                <a:cs typeface="Consolas"/>
                <a:sym typeface="Consolas"/>
              </a:rPr>
              <a:t>	echo ‘Hello world!’;</a:t>
            </a:r>
            <a:endParaRPr b="1" i="0" sz="2399" u="none" cap="none" strike="noStrike">
              <a:solidFill>
                <a:srgbClr val="112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9"/>
              <a:buFont typeface="Noto Sans Symbols"/>
              <a:buNone/>
            </a:pPr>
            <a:r>
              <a:rPr b="1" i="0" lang="en-US" sz="2399" u="none" cap="none" strike="noStrike">
                <a:solidFill>
                  <a:srgbClr val="11223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i="0" sz="2399" u="none" cap="none" strike="noStrike">
              <a:solidFill>
                <a:srgbClr val="112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9"/>
              <a:buFont typeface="Noto Sans Symbols"/>
              <a:buNone/>
            </a:pPr>
            <a:r>
              <a:t/>
            </a:r>
            <a:endParaRPr b="1" i="0" sz="2399" u="none" cap="none" strike="noStrike">
              <a:solidFill>
                <a:srgbClr val="112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9"/>
              <a:buFont typeface="Noto Sans Symbols"/>
              <a:buNone/>
            </a:pPr>
            <a:r>
              <a:rPr b="1" i="0" lang="en-US" sz="2399" u="none" cap="none" strike="noStrike">
                <a:solidFill>
                  <a:srgbClr val="F2A818"/>
                </a:solidFill>
                <a:latin typeface="Consolas"/>
                <a:ea typeface="Consolas"/>
                <a:cs typeface="Consolas"/>
                <a:sym typeface="Consolas"/>
              </a:rPr>
              <a:t>print_hello_world();</a:t>
            </a:r>
            <a:endParaRPr b="1" i="0" sz="2399" u="none" cap="none" strike="noStrike">
              <a:solidFill>
                <a:srgbClr val="F2A81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9"/>
              <a:buFont typeface="Noto Sans Symbols"/>
              <a:buNone/>
            </a:pPr>
            <a:r>
              <a:rPr b="1" i="0" lang="en-US" sz="2399" u="none" cap="none" strike="noStrike">
                <a:solidFill>
                  <a:srgbClr val="F2A818"/>
                </a:solidFill>
                <a:latin typeface="Consolas"/>
                <a:ea typeface="Consolas"/>
                <a:cs typeface="Consolas"/>
                <a:sym typeface="Consolas"/>
              </a:rPr>
              <a:t>print_hello_world();</a:t>
            </a:r>
            <a:endParaRPr b="1" i="0" sz="2399" u="none" cap="none" strike="noStrike">
              <a:solidFill>
                <a:srgbClr val="F2A81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9"/>
              <a:buFont typeface="Noto Sans Symbols"/>
              <a:buNone/>
            </a:pPr>
            <a:r>
              <a:rPr b="1" i="0" lang="en-US" sz="2399" u="none" cap="none" strike="noStrike">
                <a:solidFill>
                  <a:srgbClr val="F2A818"/>
                </a:solidFill>
                <a:latin typeface="Consolas"/>
                <a:ea typeface="Consolas"/>
                <a:cs typeface="Consolas"/>
                <a:sym typeface="Consolas"/>
              </a:rPr>
              <a:t>print_hello_world();</a:t>
            </a:r>
            <a:endParaRPr b="1" i="0" sz="2399" u="none" cap="none" strike="noStrike">
              <a:solidFill>
                <a:srgbClr val="F2A81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9"/>
              <a:buFont typeface="Noto Sans Symbols"/>
              <a:buNone/>
            </a:pPr>
            <a:r>
              <a:rPr b="1" i="0" lang="en-US" sz="2399" u="none" cap="none" strike="noStrike">
                <a:solidFill>
                  <a:srgbClr val="F2A818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 b="1" i="0" sz="2399" u="none" cap="none" strike="noStrike">
              <a:solidFill>
                <a:srgbClr val="F2A81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9"/>
              <a:buFont typeface="Noto Sans Symbols"/>
              <a:buNone/>
            </a:pPr>
            <a:r>
              <a:t/>
            </a:r>
            <a:endParaRPr b="1" i="0" sz="2399" u="none" cap="none" strike="noStrike">
              <a:solidFill>
                <a:srgbClr val="112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A818"/>
              </a:buClr>
              <a:buSzPts val="2399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aa2cb78853_0_0"/>
          <p:cNvSpPr txBox="1"/>
          <p:nvPr>
            <p:ph idx="1" type="body"/>
          </p:nvPr>
        </p:nvSpPr>
        <p:spPr>
          <a:xfrm>
            <a:off x="2065510" y="1121144"/>
            <a:ext cx="9929700" cy="5276100"/>
          </a:xfrm>
          <a:prstGeom prst="rect">
            <a:avLst/>
          </a:prstGeom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900"/>
              <a:t>Декларациите на функциите, използвани в проект, могат да бъдат събрани в един файл, наречен </a:t>
            </a:r>
            <a:r>
              <a:rPr b="1" lang="en-US" sz="2900">
                <a:solidFill>
                  <a:schemeClr val="lt1"/>
                </a:solidFill>
              </a:rPr>
              <a:t>functions.php.</a:t>
            </a:r>
            <a:endParaRPr sz="2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900"/>
              <a:t>Декларациите стават достъпни до всички скриптове чрез </a:t>
            </a:r>
            <a:endParaRPr sz="2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chemeClr val="lt1"/>
                </a:solidFill>
              </a:rPr>
              <a:t>include ‘path-to/</a:t>
            </a:r>
            <a:r>
              <a:rPr b="1" lang="en-US" sz="2900">
                <a:solidFill>
                  <a:schemeClr val="lt1"/>
                </a:solidFill>
              </a:rPr>
              <a:t>functions.php’;</a:t>
            </a:r>
            <a:endParaRPr sz="2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900"/>
              <a:t>поставена преди извикване на функциите в текущия скрипт. Обикновено като първи ред във всеки от скриптовете, извикващи декларираните функции.</a:t>
            </a:r>
            <a:endParaRPr sz="2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900" u="sng">
                <a:solidFill>
                  <a:schemeClr val="hlink"/>
                </a:solidFill>
                <a:hlinkClick r:id="rId3"/>
              </a:rPr>
              <a:t>повече информация</a:t>
            </a:r>
            <a:endParaRPr sz="2900"/>
          </a:p>
        </p:txBody>
      </p:sp>
      <p:sp>
        <p:nvSpPr>
          <p:cNvPr id="208" name="Google Shape;208;gaa2cb78853_0_0"/>
          <p:cNvSpPr txBox="1"/>
          <p:nvPr>
            <p:ph type="title"/>
          </p:nvPr>
        </p:nvSpPr>
        <p:spPr>
          <a:xfrm>
            <a:off x="1296957" y="100750"/>
            <a:ext cx="8399400" cy="882600"/>
          </a:xfrm>
          <a:prstGeom prst="rect">
            <a:avLst/>
          </a:prstGeom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functions.php</a:t>
            </a:r>
            <a:endParaRPr/>
          </a:p>
        </p:txBody>
      </p:sp>
      <p:sp>
        <p:nvSpPr>
          <p:cNvPr id="209" name="Google Shape;209;gaa2cb78853_0_0"/>
          <p:cNvSpPr txBox="1"/>
          <p:nvPr>
            <p:ph idx="12" type="sldNum"/>
          </p:nvPr>
        </p:nvSpPr>
        <p:spPr>
          <a:xfrm>
            <a:off x="11566412" y="6397196"/>
            <a:ext cx="428700" cy="308700"/>
          </a:xfrm>
          <a:prstGeom prst="rect">
            <a:avLst/>
          </a:prstGeom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SoftUni3_1">
  <a:themeElements>
    <a:clrScheme name="Custom 2">
      <a:dk1>
        <a:srgbClr val="474A8A"/>
      </a:dk1>
      <a:lt1>
        <a:srgbClr val="C2C906"/>
      </a:lt1>
      <a:dk2>
        <a:srgbClr val="474A8A"/>
      </a:dk2>
      <a:lt2>
        <a:srgbClr val="FFFFFF"/>
      </a:lt2>
      <a:accent1>
        <a:srgbClr val="72F76D"/>
      </a:accent1>
      <a:accent2>
        <a:srgbClr val="00B050"/>
      </a:accent2>
      <a:accent3>
        <a:srgbClr val="44A9F8"/>
      </a:accent3>
      <a:accent4>
        <a:srgbClr val="308FA0"/>
      </a:accent4>
      <a:accent5>
        <a:srgbClr val="67748E"/>
      </a:accent5>
      <a:accent6>
        <a:srgbClr val="F4F5F7"/>
      </a:accent6>
      <a:hlink>
        <a:srgbClr val="5AF244"/>
      </a:hlink>
      <a:folHlink>
        <a:srgbClr val="F6C7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Milena</dc:creator>
</cp:coreProperties>
</file>