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b6o5GjXFygsCJl6ISonov0pm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2" name="Google Shape;1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4bc38536e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4bc38536e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4bc38536e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4bc38536e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b4bc38536e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b4bc38536e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4bc38536e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b4bc38536e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b4bc38536e_0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b4bc38536e_0_26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4bc38536e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4bc38536e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b4bc38536e_0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4bc38536e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4bc38536e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b4bc38536e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4bc38536e_0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4bc38536e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b4bc38536e_0_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4bc38536e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4bc38536e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b4bc38536e_0_2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4bc38536e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b4bc38536e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b4bc38536e_0_3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gb4bc38536e_0_31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4bc38536e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4bc38536e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b4bc38536e_0_3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4bc38536e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b4bc38536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4bc38536e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b4bc38536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4bc38536e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4bc38536e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b4bc38536e_0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bc38536e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b4bc38536e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b4bc38536e_0_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gb4bc38536e_0_344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4bc38536e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b4bc38536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4bc38536e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b4bc38536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45" name="Google Shape;34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57" name="Google Shape;35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4bc38536e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b4bc38536e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4bc38536e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bc38536e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b4bc38536e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b4bc38536e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4bc38536e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b4bc38536e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b4bc38536e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b4bc38536e_0_22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4bc38536e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b4bc38536e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b4bc38536e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bc38536e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b4bc38536e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b4bc38536e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21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2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gif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5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5"/>
          <p:cNvSpPr/>
          <p:nvPr/>
        </p:nvSpPr>
        <p:spPr>
          <a:xfrm>
            <a:off x="-3176" y="0"/>
            <a:ext cx="12195301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35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3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7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4bc38536e_0_19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gb4bc38536e_0_19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gb4bc38536e_0_195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8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8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8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9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0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0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30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0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1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b="0"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1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1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2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32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6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71" name="Google Shape;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36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36"/>
          <p:cNvPicPr preferRelativeResize="0"/>
          <p:nvPr/>
        </p:nvPicPr>
        <p:blipFill rotWithShape="1">
          <a:blip r:embed="rId4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3" name="Google Shape;83;p33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33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3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3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3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33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33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3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33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3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33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Цялостен курс по програмиране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3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Дизайн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 по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дигит.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маркетинг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indhub" id="100" name="Google Shape;10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3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102" name="Google Shape;10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3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4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4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111" name="Google Shape;1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12" name="Google Shape;11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13" name="Google Shape;11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14" name="Google Shape;11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15" name="Google Shape;115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16" name="Google Shape;116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4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6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hp.net/manual/en/session.configuration.ph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://forum.softuni.bg/" TargetMode="External"/><Relationship Id="rId10" Type="http://schemas.openxmlformats.org/officeDocument/2006/relationships/image" Target="../media/image23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9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vso.slack.com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en-US"/>
              <a:t>PHP web development 2020/2021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5" name="Google Shape;145;p1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сесии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t/>
            </a:r>
            <a:endParaRPr/>
          </a:p>
        </p:txBody>
      </p:sp>
      <p:sp>
        <p:nvSpPr>
          <p:cNvPr id="146" name="Google Shape;146;p1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47" name="Google Shape;147;p1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Milena Tomova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Vratsa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4bc38536e_0_246"/>
          <p:cNvSpPr txBox="1"/>
          <p:nvPr>
            <p:ph idx="1" type="body"/>
          </p:nvPr>
        </p:nvSpPr>
        <p:spPr>
          <a:xfrm>
            <a:off x="615300" y="3656098"/>
            <a:ext cx="10961400" cy="20628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lang="en-US" sz="1900">
                <a:solidFill>
                  <a:schemeClr val="dk1"/>
                </a:solidFill>
              </a:rPr>
              <a:t>&lt;?php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588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lang="en-US" sz="1900">
                <a:solidFill>
                  <a:schemeClr val="dk1"/>
                </a:solidFill>
              </a:rPr>
              <a:t>session_start();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313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0" lvl="0" marL="0" marR="313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lang="en-US" sz="1900">
                <a:solidFill>
                  <a:schemeClr val="dk1"/>
                </a:solidFill>
              </a:rPr>
              <a:t>echo "&lt;p&gt;Your session ID is ".session_id().".&lt;/p&gt;";</a:t>
            </a:r>
            <a:endParaRPr/>
          </a:p>
        </p:txBody>
      </p:sp>
      <p:sp>
        <p:nvSpPr>
          <p:cNvPr id="219" name="Google Shape;219;gb4bc38536e_0_24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8"/>
              <a:buFont typeface="Arial"/>
              <a:buNone/>
            </a:pPr>
            <a:r>
              <a:rPr lang="en-US"/>
              <a:t>Стартиране на сесия</a:t>
            </a:r>
            <a:endParaRPr/>
          </a:p>
        </p:txBody>
      </p:sp>
      <p:sp>
        <p:nvSpPr>
          <p:cNvPr id="220" name="Google Shape;220;gb4bc38536e_0_24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b4bc38536e_0_246"/>
          <p:cNvSpPr txBox="1"/>
          <p:nvPr/>
        </p:nvSpPr>
        <p:spPr>
          <a:xfrm>
            <a:off x="519375" y="1859400"/>
            <a:ext cx="114756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9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 стартиране на сесията може да достъпите нейното ID чрез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session_id()</a:t>
            </a:r>
            <a:endParaRPr b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9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r>
              <a:rPr lang="en-US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u="sng">
                <a:solidFill>
                  <a:schemeClr val="dk1"/>
                </a:solidFill>
              </a:rPr>
              <a:t>Стартиране на сесия.</a:t>
            </a:r>
            <a:endParaRPr sz="1900" u="sng">
              <a:solidFill>
                <a:schemeClr val="dk1"/>
              </a:solidFill>
            </a:endParaRPr>
          </a:p>
          <a:p>
            <a:pPr indent="0" lvl="0" marL="0" marR="199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9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4bc38536e_0_254"/>
          <p:cNvSpPr txBox="1"/>
          <p:nvPr>
            <p:ph idx="1" type="body"/>
          </p:nvPr>
        </p:nvSpPr>
        <p:spPr>
          <a:xfrm>
            <a:off x="691550" y="1196125"/>
            <a:ext cx="10874700" cy="5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По </a:t>
            </a:r>
            <a:r>
              <a:rPr b="1" lang="en-US" sz="2400">
                <a:solidFill>
                  <a:schemeClr val="dk1"/>
                </a:solidFill>
              </a:rPr>
              <a:t>подразбиране</a:t>
            </a:r>
            <a:r>
              <a:rPr lang="en-US" sz="2400">
                <a:solidFill>
                  <a:schemeClr val="dk1"/>
                </a:solidFill>
              </a:rPr>
              <a:t> сесията продължава докато се затвори браузъра.</a:t>
            </a:r>
            <a:endParaRPr sz="2400">
              <a:solidFill>
                <a:schemeClr val="dk1"/>
              </a:solidFill>
            </a:endParaRPr>
          </a:p>
          <a:p>
            <a:pPr indent="0" lvl="0" marL="0" marR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Продължителността на сесията може да се промени в</a:t>
            </a:r>
            <a:r>
              <a:rPr b="1" lang="en-US" sz="2400">
                <a:solidFill>
                  <a:schemeClr val="dk1"/>
                </a:solidFill>
              </a:rPr>
              <a:t> php.ini 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Конфигуриране на сесията в php.ini</a:t>
            </a:r>
            <a:r>
              <a:rPr lang="en-US" sz="2400">
                <a:solidFill>
                  <a:schemeClr val="dk1"/>
                </a:solidFill>
              </a:rPr>
              <a:t> - метод по подразбиране  </a:t>
            </a:r>
            <a:endParaRPr sz="2400">
              <a:solidFill>
                <a:schemeClr val="dk1"/>
              </a:solidFill>
            </a:endParaRPr>
          </a:p>
          <a:p>
            <a:pPr indent="0" lvl="0" marL="0" marR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8" name="Google Shape;228;gb4bc38536e_0_25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Стартиране на сесия</a:t>
            </a:r>
            <a:endParaRPr/>
          </a:p>
        </p:txBody>
      </p:sp>
      <p:sp>
        <p:nvSpPr>
          <p:cNvPr id="229" name="Google Shape;229;gb4bc38536e_0_25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4bc38536e_0_262"/>
          <p:cNvSpPr txBox="1"/>
          <p:nvPr/>
        </p:nvSpPr>
        <p:spPr>
          <a:xfrm>
            <a:off x="4351800" y="1974200"/>
            <a:ext cx="34884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Запазване на информация в сесията</a:t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4bc38536e_0_268"/>
          <p:cNvSpPr txBox="1"/>
          <p:nvPr>
            <p:ph idx="1" type="body"/>
          </p:nvPr>
        </p:nvSpPr>
        <p:spPr>
          <a:xfrm>
            <a:off x="615300" y="3656100"/>
            <a:ext cx="10961400" cy="29379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lang="en-US" sz="1900">
                <a:solidFill>
                  <a:schemeClr val="dk1"/>
                </a:solidFill>
              </a:rPr>
              <a:t>&lt;?php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577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session_start();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577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356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$product1 = "Sonic Screwdriver";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427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$product2 = "HAL 2000";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356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lang="en-US" sz="1900">
                <a:solidFill>
                  <a:schemeClr val="dk1"/>
                </a:solidFill>
              </a:rPr>
              <a:t>$_SESSION['product1'] = $product1;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427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lang="en-US" sz="1900">
                <a:solidFill>
                  <a:schemeClr val="dk1"/>
                </a:solidFill>
              </a:rPr>
              <a:t>$_SESSION['product2'] = $product2;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3746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lang="en-US" sz="1900">
                <a:solidFill>
                  <a:schemeClr val="dk1"/>
                </a:solidFill>
              </a:rPr>
              <a:t>echo "The products have been registered.";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313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sp>
        <p:nvSpPr>
          <p:cNvPr id="243" name="Google Shape;243;gb4bc38536e_0_26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Запазване на данни в сесията</a:t>
            </a:r>
            <a:endParaRPr/>
          </a:p>
        </p:txBody>
      </p:sp>
      <p:sp>
        <p:nvSpPr>
          <p:cNvPr id="244" name="Google Shape;244;gb4bc38536e_0_26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b4bc38536e_0_268"/>
          <p:cNvSpPr txBox="1"/>
          <p:nvPr/>
        </p:nvSpPr>
        <p:spPr>
          <a:xfrm>
            <a:off x="548075" y="1566425"/>
            <a:ext cx="114471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2921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 стартиране на сесия, </a:t>
            </a:r>
            <a:r>
              <a:rPr lang="en-US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може да запазите произволен брой променливи в </a:t>
            </a:r>
            <a:r>
              <a:rPr b="1" lang="en-US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$_SESSION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да ги достъпвате </a:t>
            </a:r>
            <a:r>
              <a:rPr lang="en-US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страници, в които също е стартирана сесия</a:t>
            </a:r>
            <a:endParaRPr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Добавяне на две променливи към $_SESSION $product1 и $product2 </a:t>
            </a:r>
            <a:endParaRPr b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9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4bc38536e_0_276"/>
          <p:cNvSpPr txBox="1"/>
          <p:nvPr>
            <p:ph idx="1" type="body"/>
          </p:nvPr>
        </p:nvSpPr>
        <p:spPr>
          <a:xfrm>
            <a:off x="615300" y="3656100"/>
            <a:ext cx="10961400" cy="20772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&lt;?php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577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session_start();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577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356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echo $_SESSION['product1'];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427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echo $_SESSION['product2'];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313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sp>
        <p:nvSpPr>
          <p:cNvPr id="252" name="Google Shape;252;gb4bc38536e_0_27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Запазване на данни в сесията</a:t>
            </a:r>
            <a:endParaRPr/>
          </a:p>
        </p:txBody>
      </p:sp>
      <p:sp>
        <p:nvSpPr>
          <p:cNvPr id="253" name="Google Shape;253;gb4bc38536e_0_27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b4bc38536e_0_276"/>
          <p:cNvSpPr txBox="1"/>
          <p:nvPr/>
        </p:nvSpPr>
        <p:spPr>
          <a:xfrm>
            <a:off x="548075" y="1566425"/>
            <a:ext cx="114471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2921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 преминаване в друг файл, в който е стартирана сесия, данните са достъпна в $_SESSION масива.</a:t>
            </a:r>
            <a:endParaRPr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Достъпване на данни, записани в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$_SESSION</a:t>
            </a:r>
            <a:endParaRPr b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9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4bc38536e_0_28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Запазване на данни в сесията</a:t>
            </a:r>
            <a:endParaRPr/>
          </a:p>
        </p:txBody>
      </p:sp>
      <p:sp>
        <p:nvSpPr>
          <p:cNvPr id="261" name="Google Shape;261;gb4bc38536e_0_28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b4bc38536e_0_284"/>
          <p:cNvSpPr txBox="1"/>
          <p:nvPr/>
        </p:nvSpPr>
        <p:spPr>
          <a:xfrm>
            <a:off x="548075" y="1566425"/>
            <a:ext cx="114471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2921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Какво се случва в действиелност?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921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 кадър данните се записват във временен файл на сървъра.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921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Може да откриете този файл чрез извикване на функцията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session_save_path()</a:t>
            </a:r>
            <a:endParaRPr b="1"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0850" lvl="0" marL="609600" marR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-"/>
            </a:pPr>
            <a:r>
              <a:t/>
            </a:r>
            <a:endParaRPr b="1" sz="220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9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4bc38536e_0_292"/>
          <p:cNvSpPr txBox="1"/>
          <p:nvPr>
            <p:ph idx="1" type="body"/>
          </p:nvPr>
        </p:nvSpPr>
        <p:spPr>
          <a:xfrm>
            <a:off x="615300" y="3429000"/>
            <a:ext cx="10961400" cy="29682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&lt;?php 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$a = 10;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$_SESSION[‘a’] = $a;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echo $_SESSION[‘a’]; //10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lt1"/>
                </a:solidFill>
              </a:rPr>
              <a:t>$a = 20;</a:t>
            </a:r>
            <a:endParaRPr b="0"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echo $_SESSION[‘a’]; //10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$_SESSION[‘a’] = $a;</a:t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echo $_SESSION[‘a’]; //20</a:t>
            </a:r>
            <a:endParaRPr b="0" sz="1900">
              <a:solidFill>
                <a:schemeClr val="dk1"/>
              </a:solidFill>
            </a:endParaRPr>
          </a:p>
          <a:p>
            <a:pPr indent="457200" lvl="0" marL="0" marR="427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0" lvl="0" marL="0" marR="313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</p:txBody>
      </p:sp>
      <p:sp>
        <p:nvSpPr>
          <p:cNvPr id="269" name="Google Shape;269;gb4bc38536e_0_29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Запазване на данни в сесията</a:t>
            </a:r>
            <a:endParaRPr/>
          </a:p>
        </p:txBody>
      </p:sp>
      <p:sp>
        <p:nvSpPr>
          <p:cNvPr id="270" name="Google Shape;270;gb4bc38536e_0_29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gb4bc38536e_0_292"/>
          <p:cNvSpPr txBox="1"/>
          <p:nvPr/>
        </p:nvSpPr>
        <p:spPr>
          <a:xfrm>
            <a:off x="548075" y="1566425"/>
            <a:ext cx="110286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 като добавите данни към $_SESSION, може да ги променяте в последствие и да използвате променената стойност.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Ако искате да запазите променената стойност в сесията, трябва да презапишете стойността на същия елемент в глобалния масив $_SESSION /същия индекс/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4bc38536e_0_315"/>
          <p:cNvSpPr txBox="1"/>
          <p:nvPr/>
        </p:nvSpPr>
        <p:spPr>
          <a:xfrm>
            <a:off x="4351800" y="1515075"/>
            <a:ext cx="34884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Унищожаване на сесията и променливите, записани в нея</a:t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4bc38536e_0_321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За да прекратите сесия използвайте функцията</a:t>
            </a:r>
            <a:endParaRPr sz="2000">
              <a:solidFill>
                <a:schemeClr val="dk1"/>
              </a:solidFill>
            </a:endParaRPr>
          </a:p>
          <a:p>
            <a:pPr indent="609600" lvl="0" marL="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609600" lvl="0" marL="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session_destroy()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Тя ще изтрие всички променливи, запазени на сървъра.</a:t>
            </a:r>
            <a:endParaRPr sz="2000">
              <a:solidFill>
                <a:schemeClr val="dk1"/>
              </a:solidFill>
            </a:endParaRPr>
          </a:p>
          <a:p>
            <a:pPr indent="0" lvl="0" marL="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В скрипта се използва в следната последователност -</a:t>
            </a:r>
            <a:endParaRPr sz="2000">
              <a:solidFill>
                <a:schemeClr val="dk1"/>
              </a:solidFill>
            </a:endParaRPr>
          </a:p>
          <a:p>
            <a:pPr indent="0" lvl="0" marL="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610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session_start();</a:t>
            </a:r>
            <a:endParaRPr b="1" sz="2000">
              <a:solidFill>
                <a:schemeClr val="dk1"/>
              </a:solidFill>
            </a:endParaRPr>
          </a:p>
          <a:p>
            <a:pPr indent="609600" lvl="0" marL="1219200" marR="610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//стартираме сесия</a:t>
            </a:r>
            <a:endParaRPr sz="2000">
              <a:solidFill>
                <a:schemeClr val="dk1"/>
              </a:solidFill>
            </a:endParaRPr>
          </a:p>
          <a:p>
            <a:pPr indent="0" lvl="0" marL="0" marR="595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session_destroy(); </a:t>
            </a:r>
            <a:endParaRPr b="1" sz="2000">
              <a:solidFill>
                <a:schemeClr val="dk1"/>
              </a:solidFill>
            </a:endParaRPr>
          </a:p>
          <a:p>
            <a:pPr indent="609600" lvl="0" marL="1219200" marR="595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//унищожаваме сесията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b4bc38536e_0_32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Унищожаване на сесията и ….</a:t>
            </a:r>
            <a:endParaRPr/>
          </a:p>
        </p:txBody>
      </p:sp>
      <p:sp>
        <p:nvSpPr>
          <p:cNvPr id="286" name="Google Shape;286;gb4bc38536e_0_32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4bc38536e_0_112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300"/>
              <a:t>След унищожаване на сесията, преминаването към страница, </a:t>
            </a:r>
            <a:r>
              <a:rPr b="1" lang="en-US" sz="2300"/>
              <a:t>стартираща сесия</a:t>
            </a:r>
            <a:r>
              <a:rPr lang="en-US" sz="2300"/>
              <a:t> - ще предизвика </a:t>
            </a:r>
            <a:r>
              <a:rPr b="1" lang="en-US" sz="2300"/>
              <a:t>стартиране на нова сесия</a:t>
            </a:r>
            <a:r>
              <a:rPr lang="en-US" sz="2300"/>
              <a:t>. 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300"/>
              <a:t>Всички данни от предходната сесия вече не са достъпни, 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300"/>
              <a:t>започва запаметяването на нови данни - 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300"/>
              <a:t>тези на новостартираната сесия.</a:t>
            </a:r>
            <a:endParaRPr/>
          </a:p>
        </p:txBody>
      </p:sp>
      <p:sp>
        <p:nvSpPr>
          <p:cNvPr id="292" name="Google Shape;292;gb4bc38536e_0_112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Унищожаване на сесия и ...</a:t>
            </a:r>
            <a:endParaRPr/>
          </a:p>
        </p:txBody>
      </p:sp>
      <p:sp>
        <p:nvSpPr>
          <p:cNvPr id="293" name="Google Shape;293;gb4bc38536e_0_11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Съдържание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РНР сесии</a:t>
            </a:r>
            <a:endParaRPr sz="2400"/>
          </a:p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Стартиране на сесия</a:t>
            </a:r>
            <a:endParaRPr sz="2400"/>
          </a:p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Запазване на информация в сесията</a:t>
            </a:r>
            <a:endParaRPr sz="2400"/>
          </a:p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Унищожаване на сесията и променливите, записани в нея</a:t>
            </a:r>
            <a:endParaRPr sz="2400"/>
          </a:p>
          <a:p>
            <a:pPr indent="-3809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Сесии и регистрирани потребители</a:t>
            </a:r>
            <a:endParaRPr sz="2400"/>
          </a:p>
          <a:p>
            <a:pPr indent="0" lvl="0" marL="514041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2500"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4bc38536e_0_330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Извикването на </a:t>
            </a:r>
            <a:r>
              <a:rPr b="1" lang="en-US" sz="2000"/>
              <a:t>session_destroy()</a:t>
            </a:r>
            <a:r>
              <a:rPr lang="en-US" sz="2000"/>
              <a:t> не унищожава веднага всички, регистрирани в сесията променливи.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Те все още са достъпни в скрипт /файла/, в който е извикана session_destroy(), </a:t>
            </a:r>
            <a:r>
              <a:rPr b="1" lang="en-US" sz="2000"/>
              <a:t>докато не презаредите страницата!</a:t>
            </a:r>
            <a:endParaRPr b="1" sz="2000"/>
          </a:p>
          <a:p>
            <a:pPr indent="0" lvl="0" marL="0" marR="1079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/>
          </a:p>
          <a:p>
            <a:pPr indent="0" lvl="0" marL="0" marR="1079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en-US" sz="2000" u="sng"/>
              <a:t>Пример</a:t>
            </a:r>
            <a:endParaRPr i="1" sz="2000" u="sng"/>
          </a:p>
          <a:p>
            <a:pPr indent="0" lvl="0" marL="0" marR="1079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/>
          </a:p>
          <a:p>
            <a:pPr indent="0" lvl="0" marL="0" marR="1079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/>
              <a:t>&lt;?php </a:t>
            </a:r>
            <a:endParaRPr sz="2000"/>
          </a:p>
          <a:p>
            <a:pPr indent="0" lvl="0" marL="457200" marR="622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session_start();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$_SESSION['test'] = 5;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session_destroy();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462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echo $_SESSION['test']; // 5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  <p:sp>
        <p:nvSpPr>
          <p:cNvPr id="299" name="Google Shape;299;gb4bc38536e_0_330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Унищожаване на сесия и ...</a:t>
            </a:r>
            <a:endParaRPr/>
          </a:p>
        </p:txBody>
      </p:sp>
      <p:sp>
        <p:nvSpPr>
          <p:cNvPr id="300" name="Google Shape;300;gb4bc38536e_0_33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4bc38536e_0_336"/>
          <p:cNvSpPr txBox="1"/>
          <p:nvPr>
            <p:ph idx="1" type="body"/>
          </p:nvPr>
        </p:nvSpPr>
        <p:spPr>
          <a:xfrm>
            <a:off x="615300" y="3285525"/>
            <a:ext cx="10961400" cy="2634300"/>
          </a:xfrm>
          <a:prstGeom prst="rect">
            <a:avLst/>
          </a:prstGeom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&lt;?php </a:t>
            </a:r>
            <a:endParaRPr sz="1900">
              <a:solidFill>
                <a:schemeClr val="dk1"/>
              </a:solidFill>
            </a:endParaRPr>
          </a:p>
          <a:p>
            <a:pPr indent="0" lvl="0" marL="0" marR="1892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session_start();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1892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0" lvl="0" marL="0" marR="563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$_SESSION['test'] = 5;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563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0" lvl="0" marL="0" marR="563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unset($_SESSION['test']);</a:t>
            </a:r>
            <a:endParaRPr b="0" sz="1900">
              <a:solidFill>
                <a:schemeClr val="dk1"/>
              </a:solidFill>
            </a:endParaRPr>
          </a:p>
          <a:p>
            <a:pPr indent="0" lvl="0" marL="0" marR="1079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>
                <a:solidFill>
                  <a:schemeClr val="dk1"/>
                </a:solidFill>
              </a:rPr>
              <a:t>echo $_SESSION['test']; // </a:t>
            </a:r>
            <a:r>
              <a:rPr b="0" lang="en-US" sz="1300">
                <a:solidFill>
                  <a:schemeClr val="dk1"/>
                </a:solidFill>
              </a:rPr>
              <a:t>prints nothing (or a notice about an undefined index)</a:t>
            </a:r>
            <a:endParaRPr b="0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07" name="Google Shape;307;gb4bc38536e_0_33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Унищожаване на сесията и ….</a:t>
            </a:r>
            <a:endParaRPr/>
          </a:p>
        </p:txBody>
      </p:sp>
      <p:sp>
        <p:nvSpPr>
          <p:cNvPr id="308" name="Google Shape;308;gb4bc38536e_0_33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b4bc38536e_0_336"/>
          <p:cNvSpPr txBox="1"/>
          <p:nvPr/>
        </p:nvSpPr>
        <p:spPr>
          <a:xfrm>
            <a:off x="476325" y="1615500"/>
            <a:ext cx="116214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92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Използвайте функцията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unset()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 сценария, под който работи вашето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риложение, изисква унищожаване на запаметени в сесията данни /елементи в масива $_SESSION/.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892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rgbClr val="674E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4bc38536e_0_344"/>
          <p:cNvSpPr txBox="1"/>
          <p:nvPr/>
        </p:nvSpPr>
        <p:spPr>
          <a:xfrm>
            <a:off x="4351800" y="1515075"/>
            <a:ext cx="34884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Унищожаване на сесията и променливите, записани в нея</a:t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4bc38536e_0_134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66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Да предположим, че сте изградили онлайн платформа - блог, портал или друго приложение, в което потребителите могат да се присъединяват като се ргистрират, например с </a:t>
            </a:r>
            <a:r>
              <a:rPr b="1" lang="en-US" sz="1900">
                <a:solidFill>
                  <a:schemeClr val="dk1"/>
                </a:solidFill>
              </a:rPr>
              <a:t>потребителско име и парола.</a:t>
            </a:r>
            <a:r>
              <a:rPr lang="en-US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0" marR="66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След регистриране, при всяко влизане на потребителя може да запазите  потребителското му име /и друга информация/ в сесията. </a:t>
            </a:r>
            <a:endParaRPr sz="1900">
              <a:solidFill>
                <a:schemeClr val="dk1"/>
              </a:solidFill>
            </a:endParaRPr>
          </a:p>
          <a:p>
            <a:pPr indent="0" lvl="0" marL="0" marR="66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Данните за потребителя, които решите да запазите в сесията, трябва да бъдат, тези, които смятате, че ще използвате доста често.</a:t>
            </a:r>
            <a:endParaRPr sz="1900">
              <a:solidFill>
                <a:schemeClr val="dk1"/>
              </a:solidFill>
            </a:endParaRPr>
          </a:p>
          <a:p>
            <a:pPr indent="0" lvl="0" marL="0" marR="66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Например - ако сте разработили портал, в който всеки потребител има определени </a:t>
            </a:r>
            <a:r>
              <a:rPr b="1" lang="en-US" sz="1900">
                <a:solidFill>
                  <a:schemeClr val="dk1"/>
                </a:solidFill>
              </a:rPr>
              <a:t>права за достъп</a:t>
            </a:r>
            <a:r>
              <a:rPr lang="en-US" sz="1900">
                <a:solidFill>
                  <a:schemeClr val="dk1"/>
                </a:solidFill>
              </a:rPr>
              <a:t> - администратор, регистриран потребител, анонимен гост и т. н. </a:t>
            </a:r>
            <a:endParaRPr sz="1900">
              <a:solidFill>
                <a:schemeClr val="dk1"/>
              </a:solidFill>
            </a:endParaRPr>
          </a:p>
          <a:p>
            <a:pPr indent="0" lvl="0" marL="0" marR="66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В отделните модули на приложението, ще проверявате правата на потребителя, за да сте сигурни, че той има право  да достъпва съответния модул.  </a:t>
            </a:r>
            <a:endParaRPr sz="1900">
              <a:solidFill>
                <a:schemeClr val="dk1"/>
              </a:solidFill>
            </a:endParaRPr>
          </a:p>
          <a:p>
            <a:pPr indent="0" lvl="0" marL="0" marR="66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Правата на достъп на потребителя</a:t>
            </a:r>
            <a:r>
              <a:rPr lang="en-US" sz="1900">
                <a:solidFill>
                  <a:schemeClr val="dk1"/>
                </a:solidFill>
              </a:rPr>
              <a:t>, са пример за стойност, която бихте запазили в сесията на съответния потребител, така че скрипта проверяващ дали може да визуализира даден модул по заявка на потребителя да проверява само стойността в сесията, без да е необходимо да се свързва, селектира и търси в базата данни.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22" name="Google Shape;322;gb4bc38536e_0_13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Сесии и регистрирани потребители</a:t>
            </a:r>
            <a:endParaRPr/>
          </a:p>
        </p:txBody>
      </p:sp>
      <p:sp>
        <p:nvSpPr>
          <p:cNvPr id="323" name="Google Shape;323;gb4bc38536e_0_13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4bc38536e_0_144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609600" marR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Сесиите</a:t>
            </a:r>
            <a:r>
              <a:rPr lang="en-US" sz="2000"/>
              <a:t> ни дават </a:t>
            </a:r>
            <a:r>
              <a:rPr lang="en-US" sz="2000">
                <a:solidFill>
                  <a:schemeClr val="dk1"/>
                </a:solidFill>
              </a:rPr>
              <a:t>възможност </a:t>
            </a:r>
            <a:r>
              <a:rPr b="1" lang="en-US" sz="2000">
                <a:solidFill>
                  <a:schemeClr val="lt1"/>
                </a:solidFill>
              </a:rPr>
              <a:t>да съхраним състояние</a:t>
            </a:r>
            <a:r>
              <a:rPr lang="en-US" sz="2000">
                <a:solidFill>
                  <a:schemeClr val="dk1"/>
                </a:solidFill>
              </a:rPr>
              <a:t>, при използване на HTTP заявки /които са stateless -</a:t>
            </a:r>
            <a:r>
              <a:rPr lang="en-US" sz="2000"/>
              <a:t> </a:t>
            </a:r>
            <a:r>
              <a:rPr lang="en-US" sz="2000">
                <a:solidFill>
                  <a:schemeClr val="dk1"/>
                </a:solidFill>
              </a:rPr>
              <a:t>не могат да запаметяват състояние - стойности на променливи/.</a:t>
            </a:r>
            <a:endParaRPr sz="2000">
              <a:solidFill>
                <a:schemeClr val="dk1"/>
              </a:solidFill>
            </a:endParaRPr>
          </a:p>
          <a:p>
            <a:pPr indent="-431800" lvl="0" marL="609600" marR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Един от вариантите за </a:t>
            </a:r>
            <a:r>
              <a:rPr lang="en-US" sz="2000"/>
              <a:t>съхраняване</a:t>
            </a:r>
            <a:r>
              <a:rPr lang="en-US" sz="2000">
                <a:solidFill>
                  <a:schemeClr val="dk1"/>
                </a:solidFill>
              </a:rPr>
              <a:t> на данните от сесията е да се записват във </a:t>
            </a:r>
            <a:r>
              <a:rPr b="1" lang="en-US" sz="2000">
                <a:solidFill>
                  <a:schemeClr val="dk1"/>
                </a:solidFill>
              </a:rPr>
              <a:t>временен файл</a:t>
            </a:r>
            <a:r>
              <a:rPr lang="en-US" sz="2000">
                <a:solidFill>
                  <a:schemeClr val="dk1"/>
                </a:solidFill>
              </a:rPr>
              <a:t>, който се съхранява на сървъра.</a:t>
            </a:r>
            <a:endParaRPr sz="2000">
              <a:solidFill>
                <a:schemeClr val="dk1"/>
              </a:solidFill>
            </a:endParaRPr>
          </a:p>
          <a:p>
            <a:pPr indent="-431800" lvl="0" marL="609600" marR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Стартираме/Възстановяваме/Продължаваме</a:t>
            </a:r>
            <a:r>
              <a:rPr lang="en-US" sz="2000">
                <a:solidFill>
                  <a:schemeClr val="dk1"/>
                </a:solidFill>
              </a:rPr>
              <a:t> сесия с функцията </a:t>
            </a:r>
            <a:r>
              <a:rPr b="1" lang="en-US" sz="2000">
                <a:solidFill>
                  <a:schemeClr val="lt1"/>
                </a:solidFill>
              </a:rPr>
              <a:t>session_start()</a:t>
            </a:r>
            <a:endParaRPr b="1" sz="2000">
              <a:solidFill>
                <a:schemeClr val="lt1"/>
              </a:solidFill>
            </a:endParaRPr>
          </a:p>
          <a:p>
            <a:pPr indent="-431800" lvl="0" marL="609600" marR="66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При стартиране на сесия, запазваме </a:t>
            </a:r>
            <a:r>
              <a:rPr lang="en-US" sz="2000"/>
              <a:t>данни в сесията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/>
              <a:t>като елементи на </a:t>
            </a:r>
            <a:r>
              <a:rPr lang="en-US" sz="2000">
                <a:solidFill>
                  <a:schemeClr val="dk1"/>
                </a:solidFill>
              </a:rPr>
              <a:t> масива </a:t>
            </a:r>
            <a:r>
              <a:rPr b="1" lang="en-US" sz="2000">
                <a:solidFill>
                  <a:schemeClr val="lt1"/>
                </a:solidFill>
              </a:rPr>
              <a:t>$_SESSION</a:t>
            </a:r>
            <a:r>
              <a:rPr lang="en-US" sz="2000">
                <a:solidFill>
                  <a:schemeClr val="lt1"/>
                </a:solidFill>
              </a:rPr>
              <a:t> /</a:t>
            </a:r>
            <a:r>
              <a:rPr b="1" lang="en-US" sz="2000">
                <a:solidFill>
                  <a:schemeClr val="lt1"/>
                </a:solidFill>
              </a:rPr>
              <a:t>добавяме уникални индекси/</a:t>
            </a:r>
            <a:endParaRPr b="1" sz="2000">
              <a:solidFill>
                <a:schemeClr val="lt1"/>
              </a:solidFill>
            </a:endParaRPr>
          </a:p>
          <a:p>
            <a:pPr indent="-431800" lvl="0" marL="609600" marR="66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Данните записани в $_SESSION се </a:t>
            </a:r>
            <a:r>
              <a:rPr b="1" lang="en-US" sz="2000">
                <a:solidFill>
                  <a:schemeClr val="lt1"/>
                </a:solidFill>
              </a:rPr>
              <a:t>унищожават с unset()</a:t>
            </a:r>
            <a:r>
              <a:rPr lang="en-US" sz="2000">
                <a:solidFill>
                  <a:schemeClr val="dk1"/>
                </a:solidFill>
              </a:rPr>
              <a:t> или при унищожаването на самата сесия със </a:t>
            </a:r>
            <a:r>
              <a:rPr b="1" lang="en-US" sz="2000">
                <a:solidFill>
                  <a:schemeClr val="lt1"/>
                </a:solidFill>
              </a:rPr>
              <a:t>session_destroy()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indent="-355598" lvl="1" marL="914400" marR="66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>
                <a:solidFill>
                  <a:schemeClr val="dk1"/>
                </a:solidFill>
              </a:rPr>
              <a:t>Във втория случай променливите са </a:t>
            </a:r>
            <a:r>
              <a:rPr b="1" lang="en-US" sz="2000">
                <a:solidFill>
                  <a:schemeClr val="dk1"/>
                </a:solidFill>
              </a:rPr>
              <a:t>достъпни до края на скрипта </a:t>
            </a:r>
            <a:r>
              <a:rPr lang="en-US" sz="2000">
                <a:solidFill>
                  <a:schemeClr val="dk1"/>
                </a:solidFill>
              </a:rPr>
              <a:t>или </a:t>
            </a:r>
            <a:r>
              <a:rPr b="1" lang="en-US" sz="2000">
                <a:solidFill>
                  <a:schemeClr val="dk1"/>
                </a:solidFill>
              </a:rPr>
              <a:t>докато се презареди страницата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9" name="Google Shape;329;gb4bc38536e_0_144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Обобщение</a:t>
            </a:r>
            <a:endParaRPr/>
          </a:p>
        </p:txBody>
      </p:sp>
      <p:sp>
        <p:nvSpPr>
          <p:cNvPr id="330" name="Google Shape;330;gb4bc38536e_0_14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course assignments require to </a:t>
            </a:r>
            <a:r>
              <a:rPr lang="en-US">
                <a:solidFill>
                  <a:srgbClr val="1A334B"/>
                </a:solidFill>
              </a:rPr>
              <a:t>search in Internet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This is an important part of the learning process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Some exercises intentionally have no hints</a:t>
            </a:r>
            <a:endParaRPr/>
          </a:p>
          <a:p>
            <a:pPr indent="-456915" lvl="0" marL="456915" rtl="0" algn="l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Learn to find solutions!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Software development includes</a:t>
            </a:r>
            <a:br>
              <a:rPr lang="en-US"/>
            </a:br>
            <a:r>
              <a:rPr lang="en-US">
                <a:solidFill>
                  <a:srgbClr val="1A334B"/>
                </a:solidFill>
              </a:rPr>
              <a:t>everyday searching and learning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No excuses, just </a:t>
            </a:r>
            <a:r>
              <a:rPr lang="en-US">
                <a:solidFill>
                  <a:srgbClr val="1A334B"/>
                </a:solidFill>
              </a:rPr>
              <a:t>learn to study</a:t>
            </a:r>
            <a:r>
              <a:rPr lang="en-US"/>
              <a:t>!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Developers learn new technologies, tools, languages every day!</a:t>
            </a:r>
            <a:endParaRPr/>
          </a:p>
        </p:txBody>
      </p:sp>
      <p:sp>
        <p:nvSpPr>
          <p:cNvPr id="336" name="Google Shape;336;p2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Learn to Search in Internet</a:t>
            </a:r>
            <a:endParaRPr/>
          </a:p>
        </p:txBody>
      </p:sp>
      <p:sp>
        <p:nvSpPr>
          <p:cNvPr id="337" name="Google Shape;337;p2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8091" y="3676036"/>
            <a:ext cx="1591194" cy="17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10" y="3429000"/>
            <a:ext cx="1939930" cy="194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0064" y="1981201"/>
            <a:ext cx="1719221" cy="169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80375" y="1196125"/>
            <a:ext cx="12055201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www.fb.com/VratsaSoftware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6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361" name="Google Shape;361;p2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/>
        </p:nvSpPr>
        <p:spPr>
          <a:xfrm>
            <a:off x="4360575" y="2319050"/>
            <a:ext cx="34884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РНР сесии</a:t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Създайте игра - викторина.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Потребителят ви започва играта, като въвежда своето име.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Отговаря не серия въпроси като избира от няколко отговора и натиска бутон ЗАПАЗИ ОТГОВОР. Един от тези отговори е верния.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Всеки въпрос е разположени на отделна страница - преминаването между въпросите и съответно страниците става след натискане на бутона </a:t>
            </a:r>
            <a:r>
              <a:rPr lang="en-US" sz="2100">
                <a:solidFill>
                  <a:schemeClr val="dk1"/>
                </a:solidFill>
              </a:rPr>
              <a:t>ЗАПАЗИ ОТГОВОР</a:t>
            </a:r>
            <a:r>
              <a:rPr lang="en-US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За всеки правилен отговор, потребителят получава 1 точка.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Във всяка страница се вижда името на потребителя, резултатът му към момента и бутон прекъсни игратата.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След отговор на последния въпрос или натискане на бутона за прекъсване на играта потребителят преминава на страница, на която вижда своето име, резултата си към момента и бутон ИЗЛЕЗ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бутонът ИЗЛЕЗ изтрива, запазената до момента информация и връща потребителя към началната страница на играта.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Задача</a:t>
            </a:r>
            <a:endParaRPr/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4bc38536e_0_207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>
                <a:solidFill>
                  <a:schemeClr val="dk1"/>
                </a:solidFill>
              </a:rPr>
              <a:t>Всяка </a:t>
            </a:r>
            <a:r>
              <a:rPr b="1" lang="en-US" sz="1900">
                <a:solidFill>
                  <a:schemeClr val="dk1"/>
                </a:solidFill>
              </a:rPr>
              <a:t>сесия</a:t>
            </a:r>
            <a:r>
              <a:rPr lang="en-US" sz="1900">
                <a:solidFill>
                  <a:schemeClr val="dk1"/>
                </a:solidFill>
              </a:rPr>
              <a:t> разполага с уникален идентификатор - </a:t>
            </a:r>
            <a:r>
              <a:rPr b="1" lang="en-US" sz="1900">
                <a:solidFill>
                  <a:schemeClr val="dk1"/>
                </a:solidFill>
              </a:rPr>
              <a:t>session ID </a:t>
            </a:r>
            <a:r>
              <a:rPr lang="en-US" sz="1900">
                <a:solidFill>
                  <a:schemeClr val="dk1"/>
                </a:solidFill>
              </a:rPr>
              <a:t>и може да бъде използвана за съхраняване на информация. Тази информация може да бъде достъпвана и използвана.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1900">
                <a:solidFill>
                  <a:schemeClr val="dk1"/>
                </a:solidFill>
              </a:rPr>
              <a:t>Информацията, асоциирана с текущата сесия е  достъпна чрез суперглобалната РНР променлива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$_SESSION</a:t>
            </a:r>
            <a:endParaRPr b="1" sz="2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78" name="Google Shape;178;gb4bc38536e_0_20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РНР сесия</a:t>
            </a:r>
            <a:endParaRPr/>
          </a:p>
        </p:txBody>
      </p:sp>
      <p:sp>
        <p:nvSpPr>
          <p:cNvPr id="179" name="Google Shape;179;gb4bc38536e_0_20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b4bc38536e_0_207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сесия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4bc38536e_0_215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Асоциираните с текущата сесия данни /</a:t>
            </a:r>
            <a:r>
              <a:rPr b="1" lang="en-US" sz="2400">
                <a:solidFill>
                  <a:schemeClr val="dk1"/>
                </a:solidFill>
              </a:rPr>
              <a:t>session state</a:t>
            </a:r>
            <a:r>
              <a:rPr lang="en-US" sz="2400">
                <a:solidFill>
                  <a:schemeClr val="dk1"/>
                </a:solidFill>
              </a:rPr>
              <a:t>/ се запазват обикновено във временен файл.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Може да се използва база данни или друг метод, чрез функцията извикване на функцията</a:t>
            </a:r>
            <a:endParaRPr sz="2400">
              <a:solidFill>
                <a:schemeClr val="dk1"/>
              </a:solidFill>
            </a:endParaRPr>
          </a:p>
          <a:p>
            <a:pPr indent="0" lvl="0" marL="0" marR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876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session_set_save_handler()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7" name="Google Shape;187;gb4bc38536e_0_21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РНР сесия</a:t>
            </a:r>
            <a:endParaRPr/>
          </a:p>
        </p:txBody>
      </p:sp>
      <p:sp>
        <p:nvSpPr>
          <p:cNvPr id="188" name="Google Shape;188;gb4bc38536e_0_21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b4bc38536e_0_215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сесия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bc38536e_0_223"/>
          <p:cNvSpPr txBox="1"/>
          <p:nvPr/>
        </p:nvSpPr>
        <p:spPr>
          <a:xfrm>
            <a:off x="4360575" y="2319050"/>
            <a:ext cx="34884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стартиране на </a:t>
            </a: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сесия</a:t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4bc38536e_0_229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</a:rPr>
              <a:t>За да работите със сесия трябва </a:t>
            </a:r>
            <a:r>
              <a:rPr b="1" lang="en-US" sz="2400">
                <a:solidFill>
                  <a:schemeClr val="dk1"/>
                </a:solidFill>
              </a:rPr>
              <a:t>изрично да я стартирате</a:t>
            </a:r>
            <a:r>
              <a:rPr lang="en-US" sz="2400">
                <a:solidFill>
                  <a:schemeClr val="dk1"/>
                </a:solidFill>
              </a:rPr>
              <a:t> или да промените настройките на сесиите в </a:t>
            </a:r>
            <a:r>
              <a:rPr b="1" lang="en-US" sz="2400">
                <a:solidFill>
                  <a:schemeClr val="dk1"/>
                </a:solidFill>
              </a:rPr>
              <a:t>php.ini</a:t>
            </a:r>
            <a:r>
              <a:rPr lang="en-US" sz="2400">
                <a:solidFill>
                  <a:schemeClr val="dk1"/>
                </a:solidFill>
              </a:rPr>
              <a:t>. </a:t>
            </a:r>
            <a:endParaRPr sz="2400">
              <a:solidFill>
                <a:schemeClr val="dk1"/>
              </a:solidFill>
            </a:endParaRPr>
          </a:p>
          <a:p>
            <a:pPr indent="-304800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</a:pPr>
            <a:r>
              <a:rPr b="1" lang="en-US" sz="2400">
                <a:solidFill>
                  <a:schemeClr val="lt1"/>
                </a:solidFill>
              </a:rPr>
              <a:t>По подразбиране сесиите не започват автоматично.</a:t>
            </a:r>
            <a:endParaRPr b="1" sz="2400">
              <a:solidFill>
                <a:schemeClr val="lt1"/>
              </a:solidFill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</a:rPr>
              <a:t>За да започват автоматично, трябва да промените следните настройки в рнр.ini -</a:t>
            </a:r>
            <a:endParaRPr sz="24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914400" marR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от session.auto_start = 0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 от session.auto_start = 1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3" name="Google Shape;203;gb4bc38536e_0_22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Стартиране на</a:t>
            </a:r>
            <a:r>
              <a:rPr lang="en-US"/>
              <a:t> сесия</a:t>
            </a:r>
            <a:endParaRPr/>
          </a:p>
        </p:txBody>
      </p:sp>
      <p:sp>
        <p:nvSpPr>
          <p:cNvPr id="204" name="Google Shape;204;gb4bc38536e_0_22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4bc38536e_0_237"/>
          <p:cNvSpPr txBox="1"/>
          <p:nvPr>
            <p:ph idx="1" type="body"/>
          </p:nvPr>
        </p:nvSpPr>
        <p:spPr>
          <a:xfrm>
            <a:off x="691550" y="1196125"/>
            <a:ext cx="10874700" cy="5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При  </a:t>
            </a:r>
            <a:r>
              <a:rPr b="1" lang="en-US" sz="2400">
                <a:solidFill>
                  <a:schemeClr val="dk1"/>
                </a:solidFill>
              </a:rPr>
              <a:t>session.auto_start =  1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Сесията стартира за всеки документ зареден от уеб сървъра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При  </a:t>
            </a:r>
            <a:r>
              <a:rPr b="1" lang="en-US" sz="2400">
                <a:solidFill>
                  <a:schemeClr val="dk1"/>
                </a:solidFill>
              </a:rPr>
              <a:t>session.auto_start =  0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в началото на всеки скрипт трябва да поставите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457200" marR="1765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session_start()</a:t>
            </a:r>
            <a:endParaRPr b="1" sz="2400">
              <a:solidFill>
                <a:schemeClr val="lt1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за да стартира сесията за текущия документ.</a:t>
            </a:r>
            <a:endParaRPr sz="24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1" name="Google Shape;211;gb4bc38536e_0_23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Стартиране на сесия</a:t>
            </a:r>
            <a:endParaRPr/>
          </a:p>
        </p:txBody>
      </p:sp>
      <p:sp>
        <p:nvSpPr>
          <p:cNvPr id="212" name="Google Shape;212;gb4bc38536e_0_23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Milena</dc:creator>
</cp:coreProperties>
</file>