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Iw5GiX4l8hJoGOqQ7rKfjVvg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fffdedcc8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afffdedcc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afffdedcc8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3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56" name="Google Shape;256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3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68" name="Google Shape;26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48" name="Google Shape;14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fffdedcc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afffdedcc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afffdedcc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13.gif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613359" y="4598867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3598"/>
              <a:buFont typeface="Roboto"/>
              <a:buNone/>
              <a:defRPr b="1" sz="3598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type="title"/>
          </p:nvPr>
        </p:nvSpPr>
        <p:spPr>
          <a:xfrm>
            <a:off x="1217450" y="319750"/>
            <a:ext cx="97539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Calibri"/>
              <a:buNone/>
              <a:defRPr sz="1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 Dark">
  <p:cSld name="Comparison Slide Dar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5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5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5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5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1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5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45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Google Shape;123;p45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5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45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5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5395975" y="5393862"/>
            <a:ext cx="1396877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>
  <p:cSld name="Las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6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 sz="2798"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4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6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6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7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7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7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AutoNum type="arabicPeriod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7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8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8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9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9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9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39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39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0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0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Roboto"/>
              <a:buNone/>
              <a:defRPr b="0" i="0" sz="2131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0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0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0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40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0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1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1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59" name="Google Shape;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Roboto"/>
              <a:buChar char="▪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41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41"/>
          <p:cNvPicPr preferRelativeResize="0"/>
          <p:nvPr/>
        </p:nvPicPr>
        <p:blipFill rotWithShape="1">
          <a:blip r:embed="rId4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b="1" i="0" sz="879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2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42"/>
          <p:cNvPicPr preferRelativeResize="0"/>
          <p:nvPr/>
        </p:nvPicPr>
        <p:blipFill rotWithShape="1">
          <a:blip r:embed="rId3">
            <a:alphaModFix amt="8000"/>
          </a:blip>
          <a:srcRect b="0" l="0" r="0" t="24442"/>
          <a:stretch/>
        </p:blipFill>
        <p:spPr>
          <a:xfrm>
            <a:off x="-1612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2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42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42"/>
          <p:cNvCxnSpPr/>
          <p:nvPr/>
        </p:nvCxnSpPr>
        <p:spPr>
          <a:xfrm flipH="1" rot="10800000">
            <a:off x="1753064" y="3832365"/>
            <a:ext cx="8549700" cy="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42"/>
          <p:cNvCxnSpPr/>
          <p:nvPr/>
        </p:nvCxnSpPr>
        <p:spPr>
          <a:xfrm>
            <a:off x="1753064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42"/>
          <p:cNvCxnSpPr/>
          <p:nvPr/>
        </p:nvCxnSpPr>
        <p:spPr>
          <a:xfrm>
            <a:off x="31476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42"/>
          <p:cNvCxnSpPr/>
          <p:nvPr/>
        </p:nvCxnSpPr>
        <p:spPr>
          <a:xfrm>
            <a:off x="459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42"/>
          <p:cNvCxnSpPr/>
          <p:nvPr/>
        </p:nvCxnSpPr>
        <p:spPr>
          <a:xfrm>
            <a:off x="603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42"/>
          <p:cNvCxnSpPr/>
          <p:nvPr/>
        </p:nvCxnSpPr>
        <p:spPr>
          <a:xfrm>
            <a:off x="7474850" y="383261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42"/>
          <p:cNvCxnSpPr/>
          <p:nvPr/>
        </p:nvCxnSpPr>
        <p:spPr>
          <a:xfrm>
            <a:off x="89148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42"/>
          <p:cNvCxnSpPr/>
          <p:nvPr/>
        </p:nvCxnSpPr>
        <p:spPr>
          <a:xfrm>
            <a:off x="6172157" y="359639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348" y="2194674"/>
            <a:ext cx="2401363" cy="13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552" y="4273150"/>
            <a:ext cx="921451" cy="9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2"/>
          <p:cNvSpPr txBox="1"/>
          <p:nvPr/>
        </p:nvSpPr>
        <p:spPr>
          <a:xfrm>
            <a:off x="1268325" y="5176150"/>
            <a:ext cx="1108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Гнездото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Coworking</a:t>
            </a:r>
            <a:endParaRPr b="1" i="0" sz="1400" u="none" cap="none" strike="noStrike">
              <a:solidFill>
                <a:srgbClr val="134F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42"/>
          <p:cNvSpPr/>
          <p:nvPr/>
        </p:nvSpPr>
        <p:spPr>
          <a:xfrm>
            <a:off x="2648988" y="4273150"/>
            <a:ext cx="1166400" cy="1109400"/>
          </a:xfrm>
          <a:prstGeom prst="decagon">
            <a:avLst>
              <a:gd fmla="val 105146" name="vf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Цялостен курс по програмиране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2"/>
          <p:cNvSpPr/>
          <p:nvPr/>
        </p:nvSpPr>
        <p:spPr>
          <a:xfrm>
            <a:off x="4210975" y="4442500"/>
            <a:ext cx="921300" cy="7707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Дизайн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/>
          <p:nvPr/>
        </p:nvSpPr>
        <p:spPr>
          <a:xfrm>
            <a:off x="5409713" y="4279700"/>
            <a:ext cx="1280700" cy="1109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Курс по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дигит.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маркетинг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езултат с изображение за mindhub" id="88" name="Google Shape;88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5937" y="4611161"/>
            <a:ext cx="1166399" cy="24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2"/>
          <p:cNvPicPr preferRelativeResize="0"/>
          <p:nvPr/>
        </p:nvPicPr>
        <p:blipFill rotWithShape="1">
          <a:blip r:embed="rId7">
            <a:alphaModFix/>
          </a:blip>
          <a:srcRect b="0" l="9595" r="12078" t="0"/>
          <a:stretch/>
        </p:blipFill>
        <p:spPr>
          <a:xfrm>
            <a:off x="8284746" y="4385651"/>
            <a:ext cx="1108200" cy="884400"/>
          </a:xfrm>
          <a:prstGeom prst="teardrop">
            <a:avLst>
              <a:gd fmla="val 87076" name="adj"/>
            </a:avLst>
          </a:prstGeom>
          <a:noFill/>
          <a:ln>
            <a:noFill/>
          </a:ln>
        </p:spPr>
      </p:pic>
      <p:pic>
        <p:nvPicPr>
          <p:cNvPr descr="HackVratsa Logo" id="90" name="Google Shape;90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2750" y="4490025"/>
            <a:ext cx="1501875" cy="688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42"/>
          <p:cNvCxnSpPr/>
          <p:nvPr/>
        </p:nvCxnSpPr>
        <p:spPr>
          <a:xfrm>
            <a:off x="10286450" y="3838965"/>
            <a:ext cx="0" cy="2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43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3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4bg-logo" id="99" name="Google Shape;9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525" y="1526700"/>
            <a:ext cx="16668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ianata-logo" id="100" name="Google Shape;1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5125" y="3562275"/>
            <a:ext cx="39433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ratsa-municipality-logo" id="101" name="Google Shape;101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6100" y="1726725"/>
            <a:ext cx="12763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rik_Academy_Logo" id="102" name="Google Shape;102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1325" y="1890875"/>
            <a:ext cx="4440299" cy="117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ndhub-logo" id="103" name="Google Shape;103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42250" y="3793900"/>
            <a:ext cx="3314650" cy="6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MD-Logo" id="104" name="Google Shape;104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725" y="3744050"/>
            <a:ext cx="2057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3"/>
          <p:cNvSpPr txBox="1"/>
          <p:nvPr/>
        </p:nvSpPr>
        <p:spPr>
          <a:xfrm>
            <a:off x="188825" y="55525"/>
            <a:ext cx="8736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Partners</a:t>
            </a:r>
            <a:endParaRPr b="1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4"/>
          <p:cNvPicPr preferRelativeResize="0"/>
          <p:nvPr/>
        </p:nvPicPr>
        <p:blipFill rotWithShape="1">
          <a:blip r:embed="rId2">
            <a:alphaModFix amt="8000"/>
          </a:blip>
          <a:srcRect b="0" l="0" r="0" t="24442"/>
          <a:stretch/>
        </p:blipFill>
        <p:spPr>
          <a:xfrm>
            <a:off x="-1600" y="0"/>
            <a:ext cx="1219517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4"/>
          <p:cNvSpPr txBox="1"/>
          <p:nvPr>
            <p:ph idx="1" type="body"/>
          </p:nvPr>
        </p:nvSpPr>
        <p:spPr>
          <a:xfrm>
            <a:off x="615283" y="1830475"/>
            <a:ext cx="10961400" cy="16335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4E13"/>
              </a:buClr>
              <a:buSzPts val="2398"/>
              <a:buNone/>
              <a:defRPr b="1" sz="2398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4"/>
          <p:cNvSpPr/>
          <p:nvPr/>
        </p:nvSpPr>
        <p:spPr>
          <a:xfrm>
            <a:off x="-3176" y="0"/>
            <a:ext cx="12195301" cy="109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" name="Google Shape;114;p44"/>
          <p:cNvPicPr preferRelativeResize="0"/>
          <p:nvPr/>
        </p:nvPicPr>
        <p:blipFill rotWithShape="1">
          <a:blip r:embed="rId3">
            <a:alphaModFix/>
          </a:blip>
          <a:srcRect b="7053" l="0" r="0" t="0"/>
          <a:stretch/>
        </p:blipFill>
        <p:spPr>
          <a:xfrm>
            <a:off x="10383200" y="119675"/>
            <a:ext cx="1688227" cy="88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35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998"/>
              <a:buFont typeface="Roboto"/>
              <a:buNone/>
              <a:defRPr b="1" i="0" sz="3998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A340C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rgbClr val="1A34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ratsasoft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php/php_superglobals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vratsasoftware.com" TargetMode="External"/><Relationship Id="rId4" Type="http://schemas.openxmlformats.org/officeDocument/2006/relationships/hyperlink" Target="http://www.nest.bg" TargetMode="External"/><Relationship Id="rId11" Type="http://schemas.openxmlformats.org/officeDocument/2006/relationships/hyperlink" Target="http://forum.softuni.bg/" TargetMode="External"/><Relationship Id="rId10" Type="http://schemas.openxmlformats.org/officeDocument/2006/relationships/image" Target="../media/image21.png"/><Relationship Id="rId12" Type="http://schemas.openxmlformats.org/officeDocument/2006/relationships/image" Target="../media/image20.png"/><Relationship Id="rId9" Type="http://schemas.openxmlformats.org/officeDocument/2006/relationships/hyperlink" Target="http://www.facebook.com/SoftwareUniversity" TargetMode="External"/><Relationship Id="rId5" Type="http://schemas.openxmlformats.org/officeDocument/2006/relationships/hyperlink" Target="http://www.fb.com/VratsaSoftware" TargetMode="External"/><Relationship Id="rId6" Type="http://schemas.openxmlformats.org/officeDocument/2006/relationships/hyperlink" Target="http://www.vso.slack.com" TargetMode="External"/><Relationship Id="rId7" Type="http://schemas.openxmlformats.org/officeDocument/2006/relationships/hyperlink" Target="http://softuni.foundation/" TargetMode="External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613350" y="4598873"/>
            <a:ext cx="10965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rPr lang="en-US"/>
              <a:t>PHP web development 2020/2021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t/>
            </a:r>
            <a:endParaRPr/>
          </a:p>
        </p:txBody>
      </p:sp>
      <p:sp>
        <p:nvSpPr>
          <p:cNvPr id="141" name="Google Shape;141;p1"/>
          <p:cNvSpPr txBox="1"/>
          <p:nvPr>
            <p:ph type="title"/>
          </p:nvPr>
        </p:nvSpPr>
        <p:spPr>
          <a:xfrm>
            <a:off x="998700" y="333125"/>
            <a:ext cx="101946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US" sz="8800"/>
              <a:t>Масиви</a:t>
            </a:r>
            <a:br>
              <a:rPr lang="en-US" sz="8800"/>
            </a:br>
            <a:endParaRPr sz="8800"/>
          </a:p>
        </p:txBody>
      </p:sp>
      <p:sp>
        <p:nvSpPr>
          <p:cNvPr id="142" name="Google Shape;142;p1"/>
          <p:cNvSpPr txBox="1"/>
          <p:nvPr>
            <p:ph idx="4294967295" type="body"/>
          </p:nvPr>
        </p:nvSpPr>
        <p:spPr>
          <a:xfrm>
            <a:off x="6096000" y="5591375"/>
            <a:ext cx="60126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https://vratsasoftware.com/</a:t>
            </a:r>
            <a:r>
              <a:rPr lang="en-US"/>
              <a:t> </a:t>
            </a:r>
            <a:endParaRPr/>
          </a:p>
        </p:txBody>
      </p:sp>
      <p:sp>
        <p:nvSpPr>
          <p:cNvPr id="143" name="Google Shape;143;p1"/>
          <p:cNvSpPr txBox="1"/>
          <p:nvPr>
            <p:ph idx="4294967295" type="body"/>
          </p:nvPr>
        </p:nvSpPr>
        <p:spPr>
          <a:xfrm>
            <a:off x="113425" y="5369325"/>
            <a:ext cx="60126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Milena Tomova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Vratsa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/>
        </p:nvSpPr>
        <p:spPr>
          <a:xfrm>
            <a:off x="4459675" y="2146350"/>
            <a:ext cx="32805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Глобални променливи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4795936" y="1353867"/>
            <a:ext cx="7199400" cy="5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В РНР съществуват предефинирани променливи, познати като “superglobals”. </a:t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$GLOBALS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$_SERVER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$_REQUEST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US" sz="1500">
                <a:solidFill>
                  <a:schemeClr val="lt1"/>
                </a:solidFill>
              </a:rPr>
              <a:t>$_POST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US" sz="1500">
                <a:solidFill>
                  <a:schemeClr val="lt1"/>
                </a:solidFill>
              </a:rPr>
              <a:t>$_GET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US" sz="1500">
                <a:solidFill>
                  <a:schemeClr val="lt1"/>
                </a:solidFill>
              </a:rPr>
              <a:t>$_FILES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$_ENV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</a:rPr>
              <a:t>$_COOKIE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US" sz="1500">
                <a:solidFill>
                  <a:schemeClr val="lt1"/>
                </a:solidFill>
              </a:rPr>
              <a:t>$_SESSION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Те са винаги и от</a:t>
            </a:r>
            <a:r>
              <a:rPr lang="en-US" sz="1800">
                <a:solidFill>
                  <a:schemeClr val="dk1"/>
                </a:solidFill>
              </a:rPr>
              <a:t>всякъде достъпни - могат да бъдат извиквани навсякъде в</a:t>
            </a:r>
            <a:r>
              <a:rPr lang="en-US" sz="1800">
                <a:solidFill>
                  <a:schemeClr val="dk1"/>
                </a:solidFill>
              </a:rPr>
              <a:t> скрипта.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Не е необходимо и </a:t>
            </a:r>
            <a:r>
              <a:rPr b="1" lang="en-US" sz="1800">
                <a:solidFill>
                  <a:schemeClr val="dk1"/>
                </a:solidFill>
              </a:rPr>
              <a:t>не се декларират</a:t>
            </a:r>
            <a:r>
              <a:rPr lang="en-US" sz="1800">
                <a:solidFill>
                  <a:schemeClr val="dk1"/>
                </a:solidFill>
              </a:rPr>
              <a:t> предварително!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повече информация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8" name="Google Shape;238;p1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Глобални променливи</a:t>
            </a:r>
            <a:endParaRPr/>
          </a:p>
        </p:txBody>
      </p:sp>
      <p:sp>
        <p:nvSpPr>
          <p:cNvPr id="239" name="Google Shape;239;p10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0"/>
          <p:cNvSpPr/>
          <p:nvPr>
            <p:ph idx="2" type="pic"/>
          </p:nvPr>
        </p:nvSpPr>
        <p:spPr>
          <a:xfrm>
            <a:off x="190405" y="1355077"/>
            <a:ext cx="3889500" cy="5366400"/>
          </a:xfrm>
          <a:prstGeom prst="rect">
            <a:avLst/>
          </a:prstGeom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SUPERGLOBALS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ffdedcc8_0_22"/>
          <p:cNvSpPr txBox="1"/>
          <p:nvPr>
            <p:ph idx="1" type="body"/>
          </p:nvPr>
        </p:nvSpPr>
        <p:spPr>
          <a:xfrm>
            <a:off x="186902" y="13235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$_GET[]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$_POST[]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$_FILE</a:t>
            </a:r>
            <a:r>
              <a:rPr b="1" lang="en-US" sz="2400">
                <a:solidFill>
                  <a:schemeClr val="dk1"/>
                </a:solidFill>
              </a:rPr>
              <a:t>S</a:t>
            </a:r>
            <a:r>
              <a:rPr lang="en-US" sz="2400">
                <a:solidFill>
                  <a:schemeClr val="dk1"/>
                </a:solidFill>
              </a:rPr>
              <a:t>[]</a:t>
            </a:r>
            <a:endParaRPr sz="2400">
              <a:solidFill>
                <a:schemeClr val="dk1"/>
              </a:solidFill>
            </a:endParaRPr>
          </a:p>
          <a:p>
            <a:pPr indent="0" lvl="0" marL="4569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247" name="Google Shape;247;gafffdedcc8_0_2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Глобални променливи</a:t>
            </a:r>
            <a:endParaRPr/>
          </a:p>
        </p:txBody>
      </p:sp>
      <p:sp>
        <p:nvSpPr>
          <p:cNvPr id="248" name="Google Shape;248;gafffdedcc8_0_22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gafffdedcc8_0_22"/>
          <p:cNvSpPr txBox="1"/>
          <p:nvPr/>
        </p:nvSpPr>
        <p:spPr>
          <a:xfrm>
            <a:off x="2384525" y="1485900"/>
            <a:ext cx="8307000" cy="5268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&lt;form action=“index.php” </a:t>
            </a:r>
            <a:r>
              <a:rPr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method=“get”</a:t>
            </a:r>
            <a:r>
              <a:rPr i="0" lang="en-U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2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gafffdedcc8_0_22"/>
          <p:cNvSpPr txBox="1"/>
          <p:nvPr/>
        </p:nvSpPr>
        <p:spPr>
          <a:xfrm>
            <a:off x="2384525" y="4361550"/>
            <a:ext cx="8307000" cy="18831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&lt;form action="upload.php" method="post"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enctype="multipart/form-data"</a:t>
            </a: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Select image to upload:</a:t>
            </a:r>
            <a:b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16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&lt;input type="file" name="fileToUpload" id="fileToUpload"&gt;</a:t>
            </a:r>
            <a:br>
              <a:rPr b="1" i="0" lang="en-U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   	 	&lt;input type="submit" value="Upload Image" name="submit"&gt;</a:t>
            </a:r>
            <a:b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1600" u="none" cap="none" strike="noStrik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i="0" sz="35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599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gafffdedcc8_0_22"/>
          <p:cNvSpPr txBox="1"/>
          <p:nvPr/>
        </p:nvSpPr>
        <p:spPr>
          <a:xfrm>
            <a:off x="2384525" y="2757375"/>
            <a:ext cx="8307000" cy="5268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&lt;form action=“index.php” </a:t>
            </a:r>
            <a:r>
              <a:rPr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method=“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i="0" lang="en-US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i="0" sz="2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80375" y="1196125"/>
            <a:ext cx="12055201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– High-Quality Education, Profession and Jobs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www.vratsasoftware.com</a:t>
            </a:r>
            <a:r>
              <a:rPr lang="en-US" sz="2900"/>
              <a:t> 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The Nest Coworking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www.nest.bg</a:t>
            </a:r>
            <a:r>
              <a:rPr lang="en-US" sz="3000"/>
              <a:t> 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Vratsa Software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5"/>
              </a:rPr>
              <a:t>www.fb.com/VratsaSoftware</a:t>
            </a:r>
            <a:r>
              <a:rPr lang="en-US" sz="2900">
                <a:solidFill>
                  <a:srgbClr val="234465"/>
                </a:solidFill>
              </a:rPr>
              <a:t>  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Slack Channel</a:t>
            </a:r>
            <a:endParaRPr sz="3200"/>
          </a:p>
          <a:p>
            <a:pPr indent="-4696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Char char="▪"/>
            </a:pPr>
            <a:r>
              <a:rPr lang="en-US" sz="3200" u="sng">
                <a:solidFill>
                  <a:schemeClr val="hlink"/>
                </a:solidFill>
                <a:hlinkClick r:id="rId6"/>
              </a:rPr>
              <a:t>www.vso.slack.com</a:t>
            </a:r>
            <a:r>
              <a:rPr lang="en-US" sz="3200"/>
              <a:t> </a:t>
            </a:r>
            <a:endParaRPr sz="32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Vratsa Software</a:t>
            </a:r>
            <a:endParaRPr/>
          </a:p>
        </p:txBody>
      </p:sp>
      <p:pic>
        <p:nvPicPr>
          <p:cNvPr id="272" name="Google Shape;272;p3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6087" lvl="0" marL="446087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2400"/>
              <a:t>Масиви</a:t>
            </a:r>
            <a:endParaRPr sz="2400"/>
          </a:p>
          <a:p>
            <a:pPr indent="-381000" lvl="1" marL="91440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индекс </a:t>
            </a:r>
            <a:endParaRPr sz="2400"/>
          </a:p>
          <a:p>
            <a:pPr indent="-381000" lvl="1" marL="91440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достъпване елементите на масива</a:t>
            </a:r>
            <a:endParaRPr sz="2400"/>
          </a:p>
          <a:p>
            <a:pPr indent="-381000" lvl="1" marL="91440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добавяне на елемент към масива</a:t>
            </a:r>
            <a:endParaRPr sz="2400"/>
          </a:p>
          <a:p>
            <a:pPr indent="-446087" lvl="0" marL="446087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2400"/>
              <a:t>Асоциативни масиви</a:t>
            </a:r>
            <a:endParaRPr sz="2400"/>
          </a:p>
          <a:p>
            <a:pPr indent="-446087" lvl="0" marL="446087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2400"/>
              <a:t>Глобални променливи </a:t>
            </a:r>
            <a:endParaRPr sz="2400"/>
          </a:p>
        </p:txBody>
      </p:sp>
      <p:sp>
        <p:nvSpPr>
          <p:cNvPr id="152" name="Google Shape;152;p2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/>
        </p:nvSpPr>
        <p:spPr>
          <a:xfrm>
            <a:off x="4459675" y="2180300"/>
            <a:ext cx="3280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Масиви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75965" lvl="0" marL="4569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▪"/>
            </a:pPr>
            <a:r>
              <a:rPr lang="en-US" sz="2100">
                <a:solidFill>
                  <a:srgbClr val="F2A818"/>
                </a:solidFill>
              </a:rPr>
              <a:t>Масивът</a:t>
            </a:r>
            <a:r>
              <a:rPr lang="en-US" sz="2100">
                <a:solidFill>
                  <a:srgbClr val="595959"/>
                </a:solidFill>
              </a:rPr>
              <a:t> е променлива, която може да съхранява едновременно повече от една стойност.</a:t>
            </a:r>
            <a:endParaRPr sz="21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sz="3698"/>
          </a:p>
        </p:txBody>
      </p:sp>
      <p:sp>
        <p:nvSpPr>
          <p:cNvPr id="166" name="Google Shape;166;p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Масив</a:t>
            </a:r>
            <a:endParaRPr/>
          </a:p>
        </p:txBody>
      </p:sp>
      <p:sp>
        <p:nvSpPr>
          <p:cNvPr id="167" name="Google Shape;167;p4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914400" y="2492550"/>
            <a:ext cx="3941700" cy="27195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$cars1 = "Volvo";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$cars2 = "BMW";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$cars3 = "Toyota";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399"/>
              <a:buFont typeface="Noto Sans Symbols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5807500" y="3626100"/>
            <a:ext cx="5827200" cy="11004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$cars = ["Volvo", "BMW", "Toyota"]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5866950" y="2492550"/>
            <a:ext cx="55200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2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този списък с променливи, може да бъде обединен в една - </a:t>
            </a:r>
            <a:r>
              <a:rPr b="1" i="0" lang="en-US" sz="2200" u="none" cap="none" strike="noStrike">
                <a:solidFill>
                  <a:srgbClr val="F2A818"/>
                </a:solidFill>
                <a:latin typeface="Roboto"/>
                <a:ea typeface="Roboto"/>
                <a:cs typeface="Roboto"/>
                <a:sym typeface="Roboto"/>
              </a:rPr>
              <a:t>масив $cars</a:t>
            </a:r>
            <a:endParaRPr b="1" i="0" sz="2200" u="none" cap="none" strike="noStrike">
              <a:solidFill>
                <a:srgbClr val="F2A81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99765" lvl="0" marL="4569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Достъпваме елементите в масива чрез </a:t>
            </a:r>
            <a:r>
              <a:rPr lang="en-US" sz="2400">
                <a:solidFill>
                  <a:srgbClr val="F2A818"/>
                </a:solidFill>
              </a:rPr>
              <a:t>индекси</a:t>
            </a:r>
            <a:r>
              <a:rPr lang="en-US" sz="2400">
                <a:solidFill>
                  <a:schemeClr val="dk1"/>
                </a:solidFill>
              </a:rPr>
              <a:t>, започвайки броенето от 0.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7" name="Google Shape;177;p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ARRAY</a:t>
            </a:r>
            <a:endParaRPr/>
          </a:p>
        </p:txBody>
      </p:sp>
      <p:sp>
        <p:nvSpPr>
          <p:cNvPr id="178" name="Google Shape;178;p5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5"/>
          <p:cNvSpPr txBox="1"/>
          <p:nvPr/>
        </p:nvSpPr>
        <p:spPr>
          <a:xfrm>
            <a:off x="546025" y="4048475"/>
            <a:ext cx="5786700" cy="19071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&lt;?php echo $cars[0];?&gt;</a:t>
            </a:r>
            <a:r>
              <a:rPr b="0" i="0" lang="en-US" sz="2400" u="none" cap="none" strike="noStrike">
                <a:solidFill>
                  <a:srgbClr val="F2A818"/>
                </a:solidFill>
                <a:latin typeface="Arial"/>
                <a:ea typeface="Arial"/>
                <a:cs typeface="Arial"/>
                <a:sym typeface="Arial"/>
              </a:rPr>
              <a:t>//Volvo</a:t>
            </a:r>
            <a:endParaRPr b="0" i="0" sz="2400" u="none" cap="none" strike="noStrike">
              <a:solidFill>
                <a:srgbClr val="F2A8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&lt;?php echo $cars[1];?&gt;</a:t>
            </a:r>
            <a:r>
              <a:rPr b="0" i="0" lang="en-US" sz="2400" u="none" cap="none" strike="noStrike">
                <a:solidFill>
                  <a:srgbClr val="F2A818"/>
                </a:solidFill>
                <a:latin typeface="Arial"/>
                <a:ea typeface="Arial"/>
                <a:cs typeface="Arial"/>
                <a:sym typeface="Arial"/>
              </a:rPr>
              <a:t>//BMW</a:t>
            </a:r>
            <a:endParaRPr b="0" i="0" sz="2400" u="none" cap="none" strike="noStrike">
              <a:solidFill>
                <a:srgbClr val="F2A8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&lt;?php echo $cars[2];?&gt;</a:t>
            </a:r>
            <a:r>
              <a:rPr b="0" i="0" lang="en-US" sz="2400" u="none" cap="none" strike="noStrike">
                <a:solidFill>
                  <a:srgbClr val="F2A818"/>
                </a:solidFill>
                <a:latin typeface="Arial"/>
                <a:ea typeface="Arial"/>
                <a:cs typeface="Arial"/>
                <a:sym typeface="Arial"/>
              </a:rPr>
              <a:t>//Toyota</a:t>
            </a:r>
            <a:endParaRPr b="0" i="0" sz="2400" u="none" cap="none" strike="noStrike">
              <a:solidFill>
                <a:srgbClr val="F2A8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399"/>
              <a:buFont typeface="Noto Sans Symbols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546025" y="2456675"/>
            <a:ext cx="5827200" cy="11004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$cars = ["Volvo", "BMW", "Toyota"]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7133475" y="2878075"/>
            <a:ext cx="4055400" cy="19800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е задължително данните в масива да са от един и същи тип!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ffdedcc8_0_8"/>
          <p:cNvSpPr txBox="1"/>
          <p:nvPr>
            <p:ph idx="1" type="body"/>
          </p:nvPr>
        </p:nvSpPr>
        <p:spPr>
          <a:xfrm>
            <a:off x="186902" y="13235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99765" lvl="0" marL="4569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Добавяне на нов елемент към масива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8" name="Google Shape;188;gafffdedcc8_0_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Масиви</a:t>
            </a:r>
            <a:endParaRPr/>
          </a:p>
        </p:txBody>
      </p:sp>
      <p:sp>
        <p:nvSpPr>
          <p:cNvPr id="189" name="Google Shape;189;gafffdedcc8_0_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afffdedcc8_0_8"/>
          <p:cNvSpPr txBox="1"/>
          <p:nvPr/>
        </p:nvSpPr>
        <p:spPr>
          <a:xfrm>
            <a:off x="747100" y="3429000"/>
            <a:ext cx="4965900" cy="8826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$cars[4] = “Honda”;</a:t>
            </a:r>
            <a:endParaRPr sz="24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399"/>
              <a:buFont typeface="Noto Sans Symbols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gafffdedcc8_0_8"/>
          <p:cNvSpPr txBox="1"/>
          <p:nvPr/>
        </p:nvSpPr>
        <p:spPr>
          <a:xfrm>
            <a:off x="747100" y="2769850"/>
            <a:ext cx="4965900" cy="5889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със задаване на индекс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afffdedcc8_0_8"/>
          <p:cNvSpPr txBox="1"/>
          <p:nvPr/>
        </p:nvSpPr>
        <p:spPr>
          <a:xfrm>
            <a:off x="6473500" y="3429000"/>
            <a:ext cx="4729800" cy="8826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$cars[] = “Honda”;</a:t>
            </a:r>
            <a:endParaRPr sz="2400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A818"/>
              </a:buClr>
              <a:buSzPts val="2399"/>
              <a:buFont typeface="Noto Sans Symbols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gafffdedcc8_0_8"/>
          <p:cNvSpPr txBox="1"/>
          <p:nvPr/>
        </p:nvSpPr>
        <p:spPr>
          <a:xfrm>
            <a:off x="6473500" y="4433975"/>
            <a:ext cx="4729800" cy="18012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елементът взима </a:t>
            </a: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следващия свободен индекс</a:t>
            </a:r>
            <a:r>
              <a:rPr b="1" lang="en-US" sz="2400">
                <a:solidFill>
                  <a:schemeClr val="lt1"/>
                </a:solidFill>
              </a:rPr>
              <a:t> </a:t>
            </a:r>
            <a:endParaRPr b="1" i="0" sz="2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afffdedcc8_0_8"/>
          <p:cNvSpPr txBox="1"/>
          <p:nvPr/>
        </p:nvSpPr>
        <p:spPr>
          <a:xfrm>
            <a:off x="747100" y="4433975"/>
            <a:ext cx="4965900" cy="18012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ако индексът същестува в масива - </a:t>
            </a: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презаписваме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стойността на елемента с избрания индекс</a:t>
            </a:r>
            <a:endParaRPr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afffdedcc8_0_8"/>
          <p:cNvSpPr txBox="1"/>
          <p:nvPr/>
        </p:nvSpPr>
        <p:spPr>
          <a:xfrm>
            <a:off x="6473500" y="2717725"/>
            <a:ext cx="4729800" cy="588900"/>
          </a:xfrm>
          <a:prstGeom prst="rect">
            <a:avLst/>
          </a:prstGeom>
          <a:solidFill>
            <a:srgbClr val="ACB4C3">
              <a:alpha val="14510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без</a:t>
            </a: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задаване на индекс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/>
        </p:nvSpPr>
        <p:spPr>
          <a:xfrm>
            <a:off x="4459675" y="2180300"/>
            <a:ext cx="32805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Асоциативни масиви</a:t>
            </a:r>
            <a:endParaRPr b="1" i="0" sz="3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2A818"/>
              </a:solidFill>
            </a:endParaRPr>
          </a:p>
          <a:p>
            <a:pPr indent="-399765" lvl="0" marL="4569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Асоциативните масиви са масиви, чиито </a:t>
            </a:r>
            <a:r>
              <a:rPr b="1" lang="en-US" sz="2400">
                <a:solidFill>
                  <a:srgbClr val="F2A818"/>
                </a:solidFill>
              </a:rPr>
              <a:t>индекси са стрингове</a:t>
            </a:r>
            <a:r>
              <a:rPr lang="en-US" sz="2400">
                <a:solidFill>
                  <a:schemeClr val="dk1"/>
                </a:solidFill>
              </a:rPr>
              <a:t>. </a:t>
            </a:r>
            <a:endParaRPr sz="2400">
              <a:solidFill>
                <a:schemeClr val="dk1"/>
              </a:solidFill>
            </a:endParaRPr>
          </a:p>
          <a:p>
            <a:pPr indent="-399765" lvl="0" marL="4569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>
                <a:solidFill>
                  <a:schemeClr val="dk1"/>
                </a:solidFill>
              </a:rPr>
              <a:t>Наричаме ги </a:t>
            </a:r>
            <a:r>
              <a:rPr b="1" lang="en-US" sz="2400">
                <a:solidFill>
                  <a:schemeClr val="lt1"/>
                </a:solidFill>
              </a:rPr>
              <a:t>ключове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 sz="2400"/>
          </a:p>
        </p:txBody>
      </p:sp>
      <p:sp>
        <p:nvSpPr>
          <p:cNvPr id="209" name="Google Shape;209;p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Асоциативни масиви</a:t>
            </a:r>
            <a:endParaRPr/>
          </a:p>
        </p:txBody>
      </p: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545075" y="3715750"/>
            <a:ext cx="3309900" cy="23784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2//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$ages = [];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$ages['Peter'] = "35";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$ages['Ben'] = "37";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$ages['Joe'] = "43";</a:t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4262400" y="2211725"/>
            <a:ext cx="7601400" cy="11025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1//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$ages = [</a:t>
            </a:r>
            <a:r>
              <a:rPr b="0" i="0" lang="en-US" sz="2400" u="none" cap="none" strike="noStrike">
                <a:solidFill>
                  <a:srgbClr val="F2A818"/>
                </a:solidFill>
                <a:latin typeface="Arial"/>
                <a:ea typeface="Arial"/>
                <a:cs typeface="Arial"/>
                <a:sym typeface="Arial"/>
              </a:rPr>
              <a:t>"Peter"=&gt;"35",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"Ben"=&gt;"37",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"Joe"=&gt;"43"]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5639025" y="3981550"/>
            <a:ext cx="42705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1//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2//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са начини да декларираме променлива масив и да зададем стойности на нейните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елементи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idx="1" type="body"/>
          </p:nvPr>
        </p:nvSpPr>
        <p:spPr>
          <a:xfrm>
            <a:off x="190402" y="1196125"/>
            <a:ext cx="118182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Опечатване на целия масив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Отпечатване на елемент от масива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Проверяваме броя на елементите на масива,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стойността и типа им </a:t>
            </a:r>
            <a:endParaRPr sz="2400">
              <a:solidFill>
                <a:schemeClr val="dk1"/>
              </a:solidFill>
            </a:endParaRPr>
          </a:p>
          <a:p>
            <a:pPr indent="0" lvl="0" marL="4569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Масиви</a:t>
            </a:r>
            <a:endParaRPr/>
          </a:p>
        </p:txBody>
      </p:sp>
      <p:sp>
        <p:nvSpPr>
          <p:cNvPr id="221" name="Google Shape;221;p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4739900" y="1962300"/>
            <a:ext cx="3527100" cy="6456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print_r($ages)</a:t>
            </a:r>
            <a:endParaRPr b="1" i="0" sz="2400" u="none" cap="none" strike="noStrike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6096000" y="3730300"/>
            <a:ext cx="4524000" cy="6456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echo $ages[‘Peter’]</a:t>
            </a:r>
            <a:endParaRPr b="1" i="0" sz="2400" u="none" cap="none" strike="noStrike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6929375" y="5292475"/>
            <a:ext cx="3858900" cy="6456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2A818"/>
                </a:solidFill>
                <a:latin typeface="Consolas"/>
                <a:ea typeface="Consolas"/>
                <a:cs typeface="Consolas"/>
                <a:sym typeface="Consolas"/>
              </a:rPr>
              <a:t>var_dump($ages)</a:t>
            </a:r>
            <a:endParaRPr b="1" i="0" sz="2400" u="none" cap="none" strike="noStrike">
              <a:solidFill>
                <a:srgbClr val="F2A81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98"/>
              <a:buFont typeface="Arial"/>
              <a:buNone/>
            </a:pPr>
            <a:r>
              <a:t/>
            </a:r>
            <a:endParaRPr b="0" i="0" sz="3398" u="none" cap="none" strike="noStrike">
              <a:solidFill>
                <a:srgbClr val="1A340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t/>
            </a:r>
            <a:endParaRPr b="1" i="0" sz="2399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474A8A"/>
      </a:dk1>
      <a:lt1>
        <a:srgbClr val="C2C906"/>
      </a:lt1>
      <a:dk2>
        <a:srgbClr val="474A8A"/>
      </a:dk2>
      <a:lt2>
        <a:srgbClr val="FFFFFF"/>
      </a:lt2>
      <a:accent1>
        <a:srgbClr val="72F76D"/>
      </a:accent1>
      <a:accent2>
        <a:srgbClr val="00B050"/>
      </a:accent2>
      <a:accent3>
        <a:srgbClr val="44A9F8"/>
      </a:accent3>
      <a:accent4>
        <a:srgbClr val="308FA0"/>
      </a:accent4>
      <a:accent5>
        <a:srgbClr val="67748E"/>
      </a:accent5>
      <a:accent6>
        <a:srgbClr val="F4F5F7"/>
      </a:accent6>
      <a:hlink>
        <a:srgbClr val="5AF2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Milena</dc:creator>
</cp:coreProperties>
</file>