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9" r:id="rId9"/>
    <p:sldId id="298" r:id="rId10"/>
    <p:sldId id="300" r:id="rId11"/>
    <p:sldId id="301" r:id="rId12"/>
    <p:sldId id="303" r:id="rId13"/>
    <p:sldId id="304" r:id="rId14"/>
    <p:sldId id="305" r:id="rId15"/>
    <p:sldId id="302" r:id="rId16"/>
    <p:sldId id="306" r:id="rId17"/>
    <p:sldId id="307" r:id="rId18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C0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C0C0FF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61315" y="2693670"/>
            <a:ext cx="8423275" cy="1470025"/>
          </a:xfrm>
        </p:spPr>
        <p:txBody>
          <a:bodyPr/>
          <a:lstStyle>
            <a:lvl1pPr algn="ctr">
              <a:defRPr sz="4400" b="1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0965" y="4163695"/>
            <a:ext cx="6400800" cy="1198563"/>
          </a:xfrm>
        </p:spPr>
        <p:txBody>
          <a:bodyPr anchor="ctr" anchorCtr="1"/>
          <a:lstStyle>
            <a:lvl1pPr marL="0" indent="0">
              <a:buFontTx/>
              <a:buNone/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5" name="CustomShape 4"/>
          <p:cNvSpPr/>
          <p:nvPr userDrawn="1"/>
        </p:nvSpPr>
        <p:spPr>
          <a:xfrm flipV="1">
            <a:off x="0" y="408305"/>
            <a:ext cx="7771765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C0C0FF"/>
              </a:gs>
            </a:gsLst>
            <a:lin ang="0"/>
          </a:gra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" name="CustomShape 4"/>
          <p:cNvSpPr/>
          <p:nvPr userDrawn="1"/>
        </p:nvSpPr>
        <p:spPr>
          <a:xfrm flipH="1">
            <a:off x="1372235" y="6437630"/>
            <a:ext cx="7773035" cy="9080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C0C0FF"/>
              </a:gs>
            </a:gsLst>
            <a:lin ang="0"/>
          </a:gra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1"/>
          <p:cNvSpPr/>
          <p:nvPr userDrawn="1"/>
        </p:nvSpPr>
        <p:spPr>
          <a:xfrm>
            <a:off x="4316400" y="1371600"/>
            <a:ext cx="511560" cy="5482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2"/>
          <p:cNvSpPr/>
          <p:nvPr userDrawn="1"/>
        </p:nvSpPr>
        <p:spPr>
          <a:xfrm>
            <a:off x="4023720" y="1097280"/>
            <a:ext cx="1097280" cy="822960"/>
          </a:xfrm>
          <a:custGeom>
            <a:avLst/>
            <a:gdLst/>
            <a:ahLst/>
            <a:cxnLst/>
            <a:rect l="l" t="t" r="r" b="b"/>
            <a:pathLst>
              <a:path w="3049" h="2287">
                <a:moveTo>
                  <a:pt x="610" y="2286"/>
                </a:moveTo>
                <a:lnTo>
                  <a:pt x="610" y="572"/>
                </a:lnTo>
                <a:lnTo>
                  <a:pt x="2438" y="572"/>
                </a:lnTo>
                <a:lnTo>
                  <a:pt x="3048" y="0"/>
                </a:lnTo>
                <a:lnTo>
                  <a:pt x="0" y="0"/>
                </a:lnTo>
                <a:lnTo>
                  <a:pt x="0" y="1715"/>
                </a:lnTo>
                <a:lnTo>
                  <a:pt x="610" y="2286"/>
                </a:lnTo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CustomShape 3"/>
          <p:cNvSpPr/>
          <p:nvPr userDrawn="1"/>
        </p:nvSpPr>
        <p:spPr>
          <a:xfrm>
            <a:off x="4023720" y="1371600"/>
            <a:ext cx="1097280" cy="822960"/>
          </a:xfrm>
          <a:custGeom>
            <a:avLst/>
            <a:gdLst/>
            <a:ahLst/>
            <a:cxnLst/>
            <a:rect l="l" t="t" r="r" b="b"/>
            <a:pathLst>
              <a:path w="3049" h="2287">
                <a:moveTo>
                  <a:pt x="2477" y="0"/>
                </a:moveTo>
                <a:lnTo>
                  <a:pt x="2477" y="1715"/>
                </a:lnTo>
                <a:lnTo>
                  <a:pt x="572" y="1715"/>
                </a:lnTo>
                <a:lnTo>
                  <a:pt x="0" y="2286"/>
                </a:lnTo>
                <a:lnTo>
                  <a:pt x="3048" y="2286"/>
                </a:lnTo>
                <a:lnTo>
                  <a:pt x="3048" y="572"/>
                </a:lnTo>
                <a:lnTo>
                  <a:pt x="2477" y="0"/>
                </a:lnTo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005830"/>
            <a:ext cx="914527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400">
                <a:solidFill>
                  <a:srgbClr val="0000FF"/>
                </a:solidFill>
                <a:latin typeface="+mj-lt"/>
                <a:cs typeface="+mj-lt"/>
              </a:defRPr>
            </a:lvl1pPr>
          </a:lstStyle>
          <a:p>
            <a:endParaRPr lang="en-US"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"/>
            <a:ext cx="9142730" cy="526415"/>
          </a:xfrm>
        </p:spPr>
        <p:txBody>
          <a:bodyPr/>
          <a:lstStyle>
            <a:lvl1pPr algn="ctr">
              <a:defRPr sz="24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ustomShape 1"/>
          <p:cNvSpPr/>
          <p:nvPr userDrawn="1"/>
        </p:nvSpPr>
        <p:spPr>
          <a:xfrm>
            <a:off x="8717400" y="6423480"/>
            <a:ext cx="212760" cy="2282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" name="CustomShape 2"/>
          <p:cNvSpPr/>
          <p:nvPr userDrawn="1"/>
        </p:nvSpPr>
        <p:spPr>
          <a:xfrm>
            <a:off x="8595360" y="6309360"/>
            <a:ext cx="457200" cy="343080"/>
          </a:xfrm>
          <a:custGeom>
            <a:avLst/>
            <a:gdLst/>
            <a:ahLst/>
            <a:cxnLst/>
            <a:rect l="l" t="t" r="r" b="b"/>
            <a:pathLst>
              <a:path w="1271" h="954">
                <a:moveTo>
                  <a:pt x="254" y="953"/>
                </a:moveTo>
                <a:lnTo>
                  <a:pt x="254" y="238"/>
                </a:lnTo>
                <a:lnTo>
                  <a:pt x="1016" y="238"/>
                </a:lnTo>
                <a:lnTo>
                  <a:pt x="1270" y="0"/>
                </a:lnTo>
                <a:lnTo>
                  <a:pt x="0" y="0"/>
                </a:lnTo>
                <a:lnTo>
                  <a:pt x="0" y="714"/>
                </a:lnTo>
                <a:lnTo>
                  <a:pt x="254" y="953"/>
                </a:lnTo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" name="CustomShape 3"/>
          <p:cNvSpPr/>
          <p:nvPr userDrawn="1"/>
        </p:nvSpPr>
        <p:spPr>
          <a:xfrm>
            <a:off x="8595360" y="6423840"/>
            <a:ext cx="457200" cy="342720"/>
          </a:xfrm>
          <a:custGeom>
            <a:avLst/>
            <a:gdLst/>
            <a:ahLst/>
            <a:cxnLst/>
            <a:rect l="l" t="t" r="r" b="b"/>
            <a:pathLst>
              <a:path w="1271" h="953">
                <a:moveTo>
                  <a:pt x="1032" y="0"/>
                </a:moveTo>
                <a:lnTo>
                  <a:pt x="1032" y="714"/>
                </a:lnTo>
                <a:lnTo>
                  <a:pt x="238" y="714"/>
                </a:lnTo>
                <a:lnTo>
                  <a:pt x="0" y="952"/>
                </a:lnTo>
                <a:lnTo>
                  <a:pt x="1270" y="952"/>
                </a:lnTo>
                <a:lnTo>
                  <a:pt x="1270" y="238"/>
                </a:lnTo>
                <a:lnTo>
                  <a:pt x="1032" y="0"/>
                </a:lnTo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85" y="6555740"/>
            <a:ext cx="860425" cy="273685"/>
          </a:xfrm>
        </p:spPr>
        <p:txBody>
          <a:bodyPr/>
          <a:lstStyle>
            <a:lvl1pPr algn="l">
              <a:defRPr sz="1600">
                <a:solidFill>
                  <a:srgbClr val="000000"/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85" y="6309995"/>
            <a:ext cx="8588015" cy="245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rgbClr val="000000"/>
                </a:solidFill>
                <a:latin typeface="+mj-lt"/>
                <a:cs typeface="+mj-lt"/>
              </a:defRPr>
            </a:lvl1pPr>
          </a:lstStyle>
          <a:p>
            <a:r>
              <a:rPr lang="en-US" altLang="en-US">
                <a:sym typeface="+mn-ea"/>
              </a:rPr>
              <a:t>Двоична аритметика</a:t>
            </a:r>
            <a:endParaRPr lang="en-US" dirty="0"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 userDrawn="1"/>
        </p:nvSpPr>
        <p:spPr>
          <a:xfrm>
            <a:off x="8717400" y="6423480"/>
            <a:ext cx="212760" cy="2282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" name="CustomShape 2"/>
          <p:cNvSpPr/>
          <p:nvPr userDrawn="1"/>
        </p:nvSpPr>
        <p:spPr>
          <a:xfrm>
            <a:off x="8595360" y="6309360"/>
            <a:ext cx="457200" cy="343080"/>
          </a:xfrm>
          <a:custGeom>
            <a:avLst/>
            <a:gdLst/>
            <a:ahLst/>
            <a:cxnLst/>
            <a:rect l="l" t="t" r="r" b="b"/>
            <a:pathLst>
              <a:path w="1271" h="954">
                <a:moveTo>
                  <a:pt x="254" y="953"/>
                </a:moveTo>
                <a:lnTo>
                  <a:pt x="254" y="238"/>
                </a:lnTo>
                <a:lnTo>
                  <a:pt x="1016" y="238"/>
                </a:lnTo>
                <a:lnTo>
                  <a:pt x="1270" y="0"/>
                </a:lnTo>
                <a:lnTo>
                  <a:pt x="0" y="0"/>
                </a:lnTo>
                <a:lnTo>
                  <a:pt x="0" y="714"/>
                </a:lnTo>
                <a:lnTo>
                  <a:pt x="254" y="953"/>
                </a:lnTo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CustomShape 3"/>
          <p:cNvSpPr/>
          <p:nvPr userDrawn="1"/>
        </p:nvSpPr>
        <p:spPr>
          <a:xfrm>
            <a:off x="8595360" y="6423840"/>
            <a:ext cx="457200" cy="342720"/>
          </a:xfrm>
          <a:custGeom>
            <a:avLst/>
            <a:gdLst/>
            <a:ahLst/>
            <a:cxnLst/>
            <a:rect l="l" t="t" r="r" b="b"/>
            <a:pathLst>
              <a:path w="1271" h="953">
                <a:moveTo>
                  <a:pt x="1032" y="0"/>
                </a:moveTo>
                <a:lnTo>
                  <a:pt x="1032" y="714"/>
                </a:lnTo>
                <a:lnTo>
                  <a:pt x="238" y="714"/>
                </a:lnTo>
                <a:lnTo>
                  <a:pt x="0" y="952"/>
                </a:lnTo>
                <a:lnTo>
                  <a:pt x="1270" y="952"/>
                </a:lnTo>
                <a:lnTo>
                  <a:pt x="1270" y="238"/>
                </a:lnTo>
                <a:lnTo>
                  <a:pt x="1032" y="0"/>
                </a:lnTo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85" y="6555740"/>
            <a:ext cx="860425" cy="273685"/>
          </a:xfrm>
        </p:spPr>
        <p:txBody>
          <a:bodyPr/>
          <a:lstStyle>
            <a:lvl1pPr algn="l">
              <a:defRPr sz="1600">
                <a:solidFill>
                  <a:srgbClr val="000000"/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85" y="6309361"/>
            <a:ext cx="8588015" cy="246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rgbClr val="000000"/>
                </a:solidFill>
                <a:latin typeface="+mj-lt"/>
                <a:cs typeface="+mj-lt"/>
              </a:defRPr>
            </a:lvl1pPr>
          </a:lstStyle>
          <a:p>
            <a:r>
              <a:rPr lang="en-US" altLang="en-US">
                <a:sym typeface="+mn-ea"/>
              </a:rPr>
              <a:t>Двоична аритметика</a:t>
            </a:r>
            <a:endParaRPr lang="en-US" dirty="0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0" y="647065"/>
            <a:ext cx="9142730" cy="574548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6" name="CustomShape 6"/>
          <p:cNvSpPr/>
          <p:nvPr/>
        </p:nvSpPr>
        <p:spPr>
          <a:xfrm>
            <a:off x="0" y="6492240"/>
            <a:ext cx="9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Arial" panose="020B0604020202020204"/>
              </a:rPr>
              <a:t>SIBIZ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4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85" y="6555740"/>
            <a:ext cx="860425" cy="273685"/>
          </a:xfrm>
        </p:spPr>
        <p:txBody>
          <a:bodyPr/>
          <a:lstStyle>
            <a:lvl1pPr algn="l">
              <a:defRPr sz="1600">
                <a:solidFill>
                  <a:srgbClr val="000000"/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85" y="6309995"/>
            <a:ext cx="4272915" cy="245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rgbClr val="000000"/>
                </a:solidFill>
                <a:latin typeface="+mj-lt"/>
                <a:cs typeface="+mj-lt"/>
              </a:defRPr>
            </a:lvl1pPr>
          </a:lstStyle>
          <a:p>
            <a:r>
              <a:rPr lang="en-US" altLang="en-US">
                <a:sym typeface="+mn-ea"/>
              </a:rPr>
              <a:t>Двоична аритметика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Blip>
          <a:blip r:embed="rId5"/>
        </a:buBlip>
        <a:defRPr sz="2400" kern="1200">
          <a:solidFill>
            <a:srgbClr val="000000"/>
          </a:solidFill>
          <a:latin typeface="+mj-lt"/>
          <a:ea typeface="+mn-ea"/>
          <a:cs typeface="+mj-lt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100000"/>
        <a:buBlip>
          <a:blip r:embed="rId6"/>
        </a:buBlip>
        <a:defRPr sz="2000" kern="1200">
          <a:solidFill>
            <a:srgbClr val="000000"/>
          </a:solidFill>
          <a:latin typeface="+mj-lt"/>
          <a:ea typeface="+mn-ea"/>
          <a:cs typeface="+mj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7"/>
        </a:buBlip>
        <a:defRPr sz="1600" kern="1200">
          <a:solidFill>
            <a:srgbClr val="000000"/>
          </a:solidFill>
          <a:latin typeface="+mj-lt"/>
          <a:ea typeface="+mn-ea"/>
          <a:cs typeface="+mj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charset="0"/>
        <a:buChar char=""/>
        <a:defRPr sz="1400" kern="1200">
          <a:solidFill>
            <a:srgbClr val="000000"/>
          </a:solidFill>
          <a:latin typeface="+mj-lt"/>
          <a:ea typeface="+mn-ea"/>
          <a:cs typeface="+mj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Arial" panose="020B0604020202020204" pitchFamily="34" charset="0"/>
        <a:buChar char="•"/>
        <a:defRPr sz="1200" kern="1200">
          <a:solidFill>
            <a:srgbClr val="000000"/>
          </a:solidFill>
          <a:latin typeface="+mj-lt"/>
          <a:ea typeface="+mn-ea"/>
          <a:cs typeface="+mj-l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ru-RU" dirty="0"/>
              <a:t>Двоична аритметка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Деление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altLang="en-US"/>
              <a:t>И при двете бройни системи делението се извършва итеративно, като се изважда произведението на делителя по съответния разряд от остатъка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Двоична аритметика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60" y="647065"/>
            <a:ext cx="6455410" cy="3951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Допълнителен код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Показаното представяне на двоичните числа е в т.нар. “</a:t>
            </a:r>
            <a:r>
              <a:rPr lang="en-US" altLang="en-US" b="1"/>
              <a:t>прав код</a:t>
            </a:r>
            <a:r>
              <a:rPr lang="en-US" altLang="en-US"/>
              <a:t>”</a:t>
            </a:r>
          </a:p>
          <a:p>
            <a:r>
              <a:rPr lang="en-US" altLang="en-US"/>
              <a:t>Съществува също </a:t>
            </a:r>
            <a:r>
              <a:rPr lang="en-US" altLang="en-US" b="1"/>
              <a:t>допълнителен код</a:t>
            </a:r>
            <a:r>
              <a:rPr lang="en-US" altLang="en-US"/>
              <a:t>, чрез който операцията изваждане може да се сведе до сумиране. Това е много по-ефективно, когато говорим за електроника, защото намалява на половина необходимата логика за реализация на двете основни аритметични действия</a:t>
            </a:r>
          </a:p>
          <a:p>
            <a:r>
              <a:rPr lang="en-US" altLang="en-US"/>
              <a:t>Чрез допълнителен код операцията изваждане се свежда до събиране на положително и отрицателно число</a:t>
            </a:r>
          </a:p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Двоична аритметика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Допълнителен код (прод.)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Идеята на допълнителния код е най-старшия бит на двоичното число с някаква разрядност да показва знака на числото - ако е 1, то числото е отрицателно, ако 0 - числото е положително</a:t>
            </a:r>
          </a:p>
          <a:p>
            <a:r>
              <a:rPr lang="en-US" altLang="en-US">
                <a:sym typeface="+mn-ea"/>
              </a:rPr>
              <a:t>Допълнителният код на положителните числа съвпада с правия код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Двоична аритметика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30" y="525780"/>
            <a:ext cx="406717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Допълнителен код (прод.)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Отрицателните числа се образуват чрез инвертиране на правия код на стойността по модул и прибавяне на 1</a:t>
            </a:r>
            <a:endParaRPr lang="en-US" alt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altLang="en-US"/>
              <a:t>Лесно се вижда, че събирането на което и да е положително число със същото число с отрицателен знак дава резултат 0 в съответната разрядност и 1 бит преход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Двоична аритметика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540" y="1579880"/>
            <a:ext cx="278892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Модифициран допълнителен код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Недостатък на допълнителния код е, че може да се получи препълване, което да изглежда като смяна на знака. Например събирането на 4 (0100) плюс 4 в 4 разрядна система ще продуцира 1000, което съответства на -8, но в действителност възниква препълване и резултатът трябва да е 8</a:t>
            </a:r>
          </a:p>
          <a:p>
            <a:r>
              <a:rPr lang="en-US" altLang="en-US"/>
              <a:t>За да се избегне проблемът с препълването се въвежда модифицираният допълнителен код, където вместо един имаме два знакови разряда. Когато възникне разика в тях имаме индикация за препълване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Двоична аритметика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15" y="4319270"/>
            <a:ext cx="6134100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Шестнадесетична бройна система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Двоичната бройна система има един недостатък - записването на числата става посредством много цифри. Едно възможно опростяване е използването на шестнадесетичната бройна система</a:t>
            </a:r>
          </a:p>
          <a:p>
            <a:r>
              <a:rPr lang="en-US" altLang="en-US" sz="2000"/>
              <a:t>Шестнадесетичната бройна система е удобна за графично представяне на големи двоични числа</a:t>
            </a:r>
          </a:p>
          <a:p>
            <a:r>
              <a:rPr lang="en-US" altLang="en-US" sz="2000"/>
              <a:t>Удобството идва от това, че конверсията между двоична и шестнадесетична бройна система е без аритметика: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Двоична аритметика</a:t>
            </a:r>
            <a:endParaRPr lang="en-US" dirty="0"/>
          </a:p>
        </p:txBody>
      </p:sp>
      <p:graphicFrame>
        <p:nvGraphicFramePr>
          <p:cNvPr id="6" name="Table 5"/>
          <p:cNvGraphicFramePr/>
          <p:nvPr/>
        </p:nvGraphicFramePr>
        <p:xfrm>
          <a:off x="1370965" y="3319145"/>
          <a:ext cx="6400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/>
                        <a:t>Десет.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/>
                        <a:t>Двоична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/>
                        <a:t>Шестн.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/>
                        <a:t>Десет.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/>
                        <a:t>Двоична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/>
                        <a:t>Шестн.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40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Шестнадесетична бройна система (прод.)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Една шестнадесетична цифра отговаря на 4 двоични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altLang="en-US"/>
              <a:t>На практика шестнадесетичната бройна система е само различно графично представяне на двоичната и за самите електронни схеми разлика между двете системи няма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Двоична аритметика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1501140"/>
            <a:ext cx="6562725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Обозначаване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Има няколко типични начина за обозначаване на числата в различните бройни системи:</a:t>
            </a:r>
          </a:p>
          <a:p>
            <a:pPr lvl="1"/>
            <a:r>
              <a:rPr lang="en-US" altLang="en-US"/>
              <a:t>15 (dec) или 15</a:t>
            </a:r>
            <a:r>
              <a:rPr lang="en-US" altLang="en-US" baseline="-25000"/>
              <a:t>(10)</a:t>
            </a:r>
            <a:r>
              <a:rPr lang="en-US" altLang="en-US"/>
              <a:t> - Числото 15 в десетична бройна система</a:t>
            </a:r>
          </a:p>
          <a:p>
            <a:pPr lvl="1"/>
            <a:r>
              <a:rPr lang="en-US" altLang="en-US"/>
              <a:t>83 - Числото 83 в десетична бройна система - по подразбиране числата с неопределена бройна система са десетични</a:t>
            </a:r>
          </a:p>
          <a:p>
            <a:pPr lvl="1"/>
            <a:r>
              <a:rPr lang="en-US" altLang="en-US"/>
              <a:t>010 (bin) или 010</a:t>
            </a:r>
            <a:r>
              <a:rPr lang="en-US" altLang="en-US" baseline="-25000"/>
              <a:t>(2)</a:t>
            </a:r>
            <a:r>
              <a:rPr lang="en-US" altLang="en-US"/>
              <a:t> - числото 010 в двоична бройна система</a:t>
            </a:r>
          </a:p>
          <a:p>
            <a:pPr lvl="1"/>
            <a:r>
              <a:rPr lang="en-US" altLang="en-US"/>
              <a:t>0xA5 или A5 (hex) или A5</a:t>
            </a:r>
            <a:r>
              <a:rPr lang="en-US" altLang="en-US" baseline="-25000"/>
              <a:t>(16)</a:t>
            </a:r>
            <a:r>
              <a:rPr lang="en-US" altLang="en-US"/>
              <a:t> - числото А5 в шестнадесетична бройна система</a:t>
            </a:r>
          </a:p>
          <a:p>
            <a:pPr lvl="0"/>
            <a:r>
              <a:rPr lang="en-US" altLang="en-US"/>
              <a:t>В езика за проектиране на хардуер Верилог това представяне е както следва:</a:t>
            </a:r>
          </a:p>
          <a:p>
            <a:pPr lvl="0"/>
            <a:endParaRPr lang="en-US" altLang="en-US"/>
          </a:p>
          <a:p>
            <a:pPr lvl="0"/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/>
              <a:t>Цифрата преди ' обозначава разрядността и не е задължителна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Двоична аритметика</a:t>
            </a: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1370965" y="4443730"/>
          <a:ext cx="6400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Двоично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4'b0101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Шестнадесетично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4'h5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Десетично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4'd5 или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Бройни системи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err="1"/>
              <a:t>Основата</a:t>
            </a:r>
            <a:r>
              <a:rPr lang="en-US" altLang="en-US" dirty="0"/>
              <a:t> </a:t>
            </a:r>
            <a:r>
              <a:rPr lang="en-US" altLang="en-US" dirty="0" err="1"/>
              <a:t>на</a:t>
            </a:r>
            <a:r>
              <a:rPr lang="en-US" altLang="en-US" dirty="0"/>
              <a:t> </a:t>
            </a:r>
            <a:r>
              <a:rPr lang="en-US" altLang="en-US" dirty="0" err="1"/>
              <a:t>бройната</a:t>
            </a:r>
            <a:r>
              <a:rPr lang="en-US" altLang="en-US" dirty="0"/>
              <a:t> </a:t>
            </a:r>
            <a:r>
              <a:rPr lang="en-US" altLang="en-US" dirty="0" err="1"/>
              <a:t>система</a:t>
            </a:r>
            <a:r>
              <a:rPr lang="en-US" altLang="en-US" dirty="0"/>
              <a:t> е </a:t>
            </a:r>
            <a:r>
              <a:rPr lang="en-US" altLang="en-US" dirty="0" err="1"/>
              <a:t>равна</a:t>
            </a:r>
            <a:r>
              <a:rPr lang="en-US" altLang="en-US" dirty="0"/>
              <a:t> </a:t>
            </a:r>
            <a:r>
              <a:rPr lang="en-US" altLang="en-US" dirty="0" err="1"/>
              <a:t>на</a:t>
            </a:r>
            <a:r>
              <a:rPr lang="en-US" altLang="en-US" dirty="0"/>
              <a:t> </a:t>
            </a:r>
            <a:r>
              <a:rPr lang="en-US" altLang="en-US" dirty="0" err="1"/>
              <a:t>броя</a:t>
            </a:r>
            <a:r>
              <a:rPr lang="en-US" altLang="en-US" dirty="0"/>
              <a:t> </a:t>
            </a:r>
            <a:r>
              <a:rPr lang="en-US" altLang="en-US" dirty="0" err="1"/>
              <a:t>на</a:t>
            </a:r>
            <a:r>
              <a:rPr lang="en-US" altLang="en-US" dirty="0"/>
              <a:t> </a:t>
            </a:r>
            <a:r>
              <a:rPr lang="en-US" altLang="en-US" dirty="0" err="1"/>
              <a:t>цифрите</a:t>
            </a:r>
            <a:r>
              <a:rPr lang="en-US" altLang="en-US" dirty="0"/>
              <a:t>, </a:t>
            </a:r>
            <a:r>
              <a:rPr lang="en-US" altLang="en-US" dirty="0" err="1"/>
              <a:t>които</a:t>
            </a:r>
            <a:r>
              <a:rPr lang="en-US" altLang="en-US" dirty="0"/>
              <a:t> </a:t>
            </a:r>
            <a:r>
              <a:rPr lang="en-US" altLang="en-US" dirty="0" err="1"/>
              <a:t>се</a:t>
            </a:r>
            <a:r>
              <a:rPr lang="en-US" altLang="en-US" dirty="0"/>
              <a:t> </a:t>
            </a:r>
            <a:r>
              <a:rPr lang="en-US" altLang="en-US" dirty="0" err="1"/>
              <a:t>използват</a:t>
            </a:r>
            <a:r>
              <a:rPr lang="en-US" altLang="en-US" dirty="0"/>
              <a:t> в </a:t>
            </a:r>
            <a:r>
              <a:rPr lang="en-US" altLang="en-US" dirty="0" err="1"/>
              <a:t>нея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В </a:t>
            </a:r>
            <a:r>
              <a:rPr lang="en-US" altLang="en-US" dirty="0" err="1"/>
              <a:t>десетична</a:t>
            </a:r>
            <a:r>
              <a:rPr lang="en-US" altLang="en-US" dirty="0"/>
              <a:t> </a:t>
            </a:r>
            <a:r>
              <a:rPr lang="en-US" altLang="en-US" dirty="0" err="1"/>
              <a:t>бройна</a:t>
            </a:r>
            <a:r>
              <a:rPr lang="en-US" altLang="en-US" dirty="0"/>
              <a:t> </a:t>
            </a:r>
            <a:r>
              <a:rPr lang="en-US" altLang="en-US" dirty="0" err="1"/>
              <a:t>система</a:t>
            </a:r>
            <a:r>
              <a:rPr lang="en-US" altLang="en-US" dirty="0"/>
              <a:t> </a:t>
            </a:r>
            <a:r>
              <a:rPr lang="en-US" altLang="en-US" dirty="0" err="1"/>
              <a:t>имаме</a:t>
            </a:r>
            <a:r>
              <a:rPr lang="en-US" altLang="en-US" dirty="0"/>
              <a:t> </a:t>
            </a:r>
            <a:r>
              <a:rPr lang="en-US" altLang="en-US" dirty="0" err="1"/>
              <a:t>цифрите</a:t>
            </a:r>
            <a:r>
              <a:rPr lang="en-US" altLang="en-US" dirty="0"/>
              <a:t> </a:t>
            </a:r>
            <a:r>
              <a:rPr lang="en-US" altLang="en-US" dirty="0" err="1"/>
              <a:t>от</a:t>
            </a:r>
            <a:r>
              <a:rPr lang="en-US" altLang="en-US" dirty="0"/>
              <a:t> 0 </a:t>
            </a:r>
            <a:r>
              <a:rPr lang="en-US" altLang="en-US" dirty="0" err="1"/>
              <a:t>до</a:t>
            </a:r>
            <a:r>
              <a:rPr lang="en-US" altLang="en-US" dirty="0"/>
              <a:t> 9 - </a:t>
            </a:r>
            <a:r>
              <a:rPr lang="en-US" altLang="en-US" dirty="0" err="1"/>
              <a:t>общо</a:t>
            </a:r>
            <a:r>
              <a:rPr lang="en-US" altLang="en-US" dirty="0"/>
              <a:t> 10 </a:t>
            </a:r>
            <a:r>
              <a:rPr lang="en-US" altLang="en-US" dirty="0" err="1"/>
              <a:t>на</a:t>
            </a:r>
            <a:r>
              <a:rPr lang="en-US" altLang="en-US" dirty="0"/>
              <a:t> </a:t>
            </a:r>
            <a:r>
              <a:rPr lang="en-US" altLang="en-US" dirty="0" err="1"/>
              <a:t>брой</a:t>
            </a:r>
            <a:endParaRPr lang="en-US" altLang="en-US" dirty="0"/>
          </a:p>
          <a:p>
            <a:pPr lvl="1"/>
            <a:r>
              <a:rPr lang="en-US" altLang="en-US" dirty="0"/>
              <a:t>В </a:t>
            </a:r>
            <a:r>
              <a:rPr lang="en-US" altLang="en-US" dirty="0" err="1"/>
              <a:t>двоична</a:t>
            </a:r>
            <a:r>
              <a:rPr lang="en-US" altLang="en-US" dirty="0"/>
              <a:t> </a:t>
            </a:r>
            <a:r>
              <a:rPr lang="en-US" altLang="en-US" dirty="0" err="1"/>
              <a:t>бройна</a:t>
            </a:r>
            <a:r>
              <a:rPr lang="en-US" altLang="en-US" dirty="0"/>
              <a:t> </a:t>
            </a:r>
            <a:r>
              <a:rPr lang="en-US" altLang="en-US" dirty="0" err="1"/>
              <a:t>система</a:t>
            </a:r>
            <a:r>
              <a:rPr lang="en-US" altLang="en-US" dirty="0"/>
              <a:t> </a:t>
            </a:r>
            <a:r>
              <a:rPr lang="en-US" altLang="en-US" dirty="0" err="1"/>
              <a:t>имаме</a:t>
            </a:r>
            <a:r>
              <a:rPr lang="en-US" altLang="en-US" dirty="0"/>
              <a:t> </a:t>
            </a:r>
            <a:r>
              <a:rPr lang="en-US" altLang="en-US" dirty="0" err="1"/>
              <a:t>цифрите</a:t>
            </a:r>
            <a:r>
              <a:rPr lang="en-US" altLang="en-US" dirty="0"/>
              <a:t> 0 и 1 - </a:t>
            </a:r>
            <a:r>
              <a:rPr lang="en-US" altLang="en-US" dirty="0" err="1"/>
              <a:t>общо</a:t>
            </a:r>
            <a:r>
              <a:rPr lang="en-US" altLang="en-US" dirty="0"/>
              <a:t> 2 </a:t>
            </a:r>
            <a:r>
              <a:rPr lang="en-US" altLang="en-US" dirty="0" err="1"/>
              <a:t>на</a:t>
            </a:r>
            <a:r>
              <a:rPr lang="en-US" altLang="en-US" dirty="0"/>
              <a:t> </a:t>
            </a:r>
            <a:r>
              <a:rPr lang="en-US" altLang="en-US" dirty="0" err="1"/>
              <a:t>брой</a:t>
            </a:r>
            <a:endParaRPr lang="en-US" altLang="en-US" dirty="0"/>
          </a:p>
          <a:p>
            <a:pPr lvl="1"/>
            <a:r>
              <a:rPr lang="en-US" altLang="en-US" dirty="0"/>
              <a:t>В </a:t>
            </a:r>
            <a:r>
              <a:rPr lang="en-US" altLang="en-US" dirty="0" err="1"/>
              <a:t>шестнадесетична</a:t>
            </a:r>
            <a:r>
              <a:rPr lang="en-US" altLang="en-US" dirty="0"/>
              <a:t> </a:t>
            </a:r>
            <a:r>
              <a:rPr lang="en-US" altLang="en-US" dirty="0" err="1"/>
              <a:t>бройна</a:t>
            </a:r>
            <a:r>
              <a:rPr lang="en-US" altLang="en-US" dirty="0"/>
              <a:t> </a:t>
            </a:r>
            <a:r>
              <a:rPr lang="en-US" altLang="en-US" dirty="0" err="1"/>
              <a:t>система</a:t>
            </a:r>
            <a:r>
              <a:rPr lang="en-US" altLang="en-US" dirty="0"/>
              <a:t> </a:t>
            </a:r>
            <a:r>
              <a:rPr lang="en-US" altLang="en-US" dirty="0" err="1"/>
              <a:t>цифрите</a:t>
            </a:r>
            <a:r>
              <a:rPr lang="en-US" altLang="en-US" dirty="0"/>
              <a:t> </a:t>
            </a:r>
            <a:r>
              <a:rPr lang="en-US" altLang="en-US" dirty="0" err="1"/>
              <a:t>от</a:t>
            </a:r>
            <a:r>
              <a:rPr lang="en-US" altLang="en-US" dirty="0"/>
              <a:t> 0 </a:t>
            </a:r>
            <a:r>
              <a:rPr lang="en-US" altLang="en-US" dirty="0" err="1"/>
              <a:t>до</a:t>
            </a:r>
            <a:r>
              <a:rPr lang="en-US" altLang="en-US" dirty="0"/>
              <a:t> 9 и </a:t>
            </a:r>
            <a:r>
              <a:rPr lang="en-US" altLang="en-US" dirty="0" err="1"/>
              <a:t>буквите</a:t>
            </a:r>
            <a:r>
              <a:rPr lang="en-US" altLang="en-US" dirty="0"/>
              <a:t> </a:t>
            </a:r>
            <a:r>
              <a:rPr lang="en-US" altLang="en-US" dirty="0" err="1"/>
              <a:t>от</a:t>
            </a:r>
            <a:r>
              <a:rPr lang="en-US" altLang="en-US" dirty="0"/>
              <a:t> A </a:t>
            </a:r>
            <a:r>
              <a:rPr lang="en-US" altLang="en-US" dirty="0" err="1"/>
              <a:t>до</a:t>
            </a:r>
            <a:r>
              <a:rPr lang="en-US" altLang="en-US" dirty="0"/>
              <a:t> F - </a:t>
            </a:r>
            <a:r>
              <a:rPr lang="en-US" altLang="en-US" dirty="0" err="1"/>
              <a:t>общо</a:t>
            </a:r>
            <a:r>
              <a:rPr lang="en-US" altLang="en-US" dirty="0"/>
              <a:t> 16 </a:t>
            </a:r>
            <a:r>
              <a:rPr lang="en-US" altLang="en-US" dirty="0" err="1"/>
              <a:t>на</a:t>
            </a:r>
            <a:r>
              <a:rPr lang="en-US" altLang="en-US" dirty="0"/>
              <a:t> </a:t>
            </a:r>
            <a:r>
              <a:rPr lang="en-US" altLang="en-US" dirty="0" err="1"/>
              <a:t>брой</a:t>
            </a:r>
            <a:endParaRPr lang="en-US" altLang="en-US" dirty="0"/>
          </a:p>
          <a:p>
            <a:pPr lvl="0"/>
            <a:r>
              <a:rPr lang="en-US" altLang="en-US" dirty="0" err="1"/>
              <a:t>Едно</a:t>
            </a:r>
            <a:r>
              <a:rPr lang="en-US" altLang="en-US" dirty="0"/>
              <a:t> </a:t>
            </a:r>
            <a:r>
              <a:rPr lang="en-US" altLang="en-US" dirty="0" err="1" smtClean="0"/>
              <a:t>число</a:t>
            </a:r>
            <a:r>
              <a:rPr lang="en-US" altLang="en-US" dirty="0" smtClean="0"/>
              <a:t> </a:t>
            </a:r>
            <a:r>
              <a:rPr lang="en-US" altLang="en-US" dirty="0"/>
              <a:t>в </a:t>
            </a:r>
            <a:r>
              <a:rPr lang="en-US" altLang="en-US" dirty="0" err="1"/>
              <a:t>бройната</a:t>
            </a:r>
            <a:r>
              <a:rPr lang="en-US" altLang="en-US" dirty="0"/>
              <a:t> </a:t>
            </a:r>
            <a:r>
              <a:rPr lang="en-US" altLang="en-US" dirty="0" err="1"/>
              <a:t>система</a:t>
            </a:r>
            <a:r>
              <a:rPr lang="en-US" altLang="en-US" dirty="0"/>
              <a:t> е </a:t>
            </a:r>
            <a:r>
              <a:rPr lang="en-US" altLang="en-US" dirty="0" err="1"/>
              <a:t>само</a:t>
            </a:r>
            <a:r>
              <a:rPr lang="en-US" altLang="en-US" dirty="0"/>
              <a:t> </a:t>
            </a:r>
            <a:r>
              <a:rPr lang="en-US" altLang="en-US" dirty="0" err="1"/>
              <a:t>репрезентация</a:t>
            </a:r>
            <a:r>
              <a:rPr lang="en-US" altLang="en-US" dirty="0"/>
              <a:t> </a:t>
            </a:r>
            <a:r>
              <a:rPr lang="en-US" altLang="en-US" dirty="0" err="1"/>
              <a:t>на</a:t>
            </a:r>
            <a:r>
              <a:rPr lang="en-US" altLang="en-US" dirty="0"/>
              <a:t> </a:t>
            </a:r>
            <a:r>
              <a:rPr lang="en-US" altLang="en-US" dirty="0" err="1"/>
              <a:t>дадена</a:t>
            </a:r>
            <a:r>
              <a:rPr lang="en-US" altLang="en-US" dirty="0"/>
              <a:t> </a:t>
            </a:r>
            <a:r>
              <a:rPr lang="en-US" altLang="en-US" dirty="0" err="1"/>
              <a:t>стойност</a:t>
            </a:r>
            <a:r>
              <a:rPr lang="en-US" altLang="en-US" dirty="0"/>
              <a:t>, а </a:t>
            </a:r>
            <a:r>
              <a:rPr lang="en-US" altLang="en-US" dirty="0" err="1"/>
              <a:t>аритметиката</a:t>
            </a:r>
            <a:r>
              <a:rPr lang="en-US" altLang="en-US" dirty="0"/>
              <a:t> в </a:t>
            </a:r>
            <a:r>
              <a:rPr lang="en-US" altLang="en-US" dirty="0" err="1"/>
              <a:t>различните</a:t>
            </a:r>
            <a:r>
              <a:rPr lang="en-US" altLang="en-US" dirty="0"/>
              <a:t> </a:t>
            </a:r>
            <a:r>
              <a:rPr lang="en-US" altLang="en-US" dirty="0" err="1"/>
              <a:t>бройни</a:t>
            </a:r>
            <a:r>
              <a:rPr lang="en-US" altLang="en-US" dirty="0"/>
              <a:t> </a:t>
            </a:r>
            <a:r>
              <a:rPr lang="en-US" altLang="en-US" dirty="0" err="1"/>
              <a:t>системи</a:t>
            </a:r>
            <a:r>
              <a:rPr lang="en-US" altLang="en-US" dirty="0"/>
              <a:t> е </a:t>
            </a:r>
            <a:r>
              <a:rPr lang="en-US" altLang="en-US" dirty="0" err="1"/>
              <a:t>базирана</a:t>
            </a:r>
            <a:r>
              <a:rPr lang="en-US" altLang="en-US" dirty="0"/>
              <a:t> </a:t>
            </a:r>
            <a:r>
              <a:rPr lang="en-US" altLang="en-US" dirty="0" err="1"/>
              <a:t>на</a:t>
            </a:r>
            <a:r>
              <a:rPr lang="en-US" altLang="en-US" dirty="0"/>
              <a:t> </a:t>
            </a:r>
            <a:r>
              <a:rPr lang="en-US" altLang="en-US" dirty="0" err="1"/>
              <a:t>едни</a:t>
            </a:r>
            <a:r>
              <a:rPr lang="en-US" altLang="en-US" dirty="0"/>
              <a:t> и </a:t>
            </a:r>
            <a:r>
              <a:rPr lang="en-US" altLang="en-US" dirty="0" err="1"/>
              <a:t>същи</a:t>
            </a:r>
            <a:r>
              <a:rPr lang="en-US" altLang="en-US" dirty="0"/>
              <a:t> </a:t>
            </a:r>
            <a:r>
              <a:rPr lang="en-US" altLang="en-US" dirty="0" err="1"/>
              <a:t>правила</a:t>
            </a:r>
            <a:endParaRPr lang="en-US" altLang="en-US" dirty="0"/>
          </a:p>
          <a:p>
            <a:pPr lvl="0"/>
            <a:r>
              <a:rPr lang="en-US" altLang="en-US" dirty="0" err="1"/>
              <a:t>Двоичната</a:t>
            </a:r>
            <a:r>
              <a:rPr lang="en-US" altLang="en-US" dirty="0"/>
              <a:t> </a:t>
            </a:r>
            <a:r>
              <a:rPr lang="en-US" altLang="en-US" dirty="0" err="1"/>
              <a:t>бройна</a:t>
            </a:r>
            <a:r>
              <a:rPr lang="en-US" altLang="en-US" dirty="0"/>
              <a:t> </a:t>
            </a:r>
            <a:r>
              <a:rPr lang="en-US" altLang="en-US" dirty="0" err="1"/>
              <a:t>система</a:t>
            </a:r>
            <a:r>
              <a:rPr lang="en-US" altLang="en-US" dirty="0"/>
              <a:t> </a:t>
            </a:r>
            <a:r>
              <a:rPr lang="en-US" altLang="en-US" dirty="0" err="1"/>
              <a:t>се</a:t>
            </a:r>
            <a:r>
              <a:rPr lang="en-US" altLang="en-US" dirty="0"/>
              <a:t> </a:t>
            </a:r>
            <a:r>
              <a:rPr lang="en-US" altLang="en-US" dirty="0" err="1"/>
              <a:t>използва</a:t>
            </a:r>
            <a:r>
              <a:rPr lang="en-US" altLang="en-US" dirty="0"/>
              <a:t> </a:t>
            </a:r>
            <a:r>
              <a:rPr lang="en-US" altLang="en-US" dirty="0" err="1"/>
              <a:t>най-често</a:t>
            </a:r>
            <a:r>
              <a:rPr lang="en-US" altLang="en-US" dirty="0"/>
              <a:t> в </a:t>
            </a:r>
            <a:r>
              <a:rPr lang="en-US" altLang="en-US" dirty="0" err="1"/>
              <a:t>електронните</a:t>
            </a:r>
            <a:r>
              <a:rPr lang="en-US" altLang="en-US" dirty="0"/>
              <a:t> </a:t>
            </a:r>
            <a:r>
              <a:rPr lang="en-US" altLang="en-US" dirty="0" err="1"/>
              <a:t>схеми</a:t>
            </a:r>
            <a:r>
              <a:rPr lang="en-US" altLang="en-US" dirty="0"/>
              <a:t> </a:t>
            </a:r>
            <a:r>
              <a:rPr lang="en-US" altLang="en-US" dirty="0" err="1"/>
              <a:t>поради</a:t>
            </a:r>
            <a:r>
              <a:rPr lang="en-US" altLang="en-US" dirty="0"/>
              <a:t> </a:t>
            </a:r>
            <a:r>
              <a:rPr lang="en-US" altLang="en-US" dirty="0" err="1"/>
              <a:t>лесното</a:t>
            </a:r>
            <a:r>
              <a:rPr lang="en-US" altLang="en-US" dirty="0"/>
              <a:t> </a:t>
            </a:r>
            <a:r>
              <a:rPr lang="en-US" altLang="en-US" dirty="0" err="1"/>
              <a:t>представяне</a:t>
            </a:r>
            <a:r>
              <a:rPr lang="en-US" altLang="en-US" dirty="0"/>
              <a:t> </a:t>
            </a:r>
            <a:r>
              <a:rPr lang="en-US" altLang="en-US" dirty="0" err="1"/>
              <a:t>на</a:t>
            </a:r>
            <a:r>
              <a:rPr lang="en-US" altLang="en-US" dirty="0"/>
              <a:t> </a:t>
            </a:r>
            <a:r>
              <a:rPr lang="en-US" altLang="en-US" dirty="0" err="1"/>
              <a:t>двете</a:t>
            </a:r>
            <a:r>
              <a:rPr lang="en-US" altLang="en-US" dirty="0"/>
              <a:t> </a:t>
            </a:r>
            <a:r>
              <a:rPr lang="en-US" altLang="en-US" dirty="0" err="1"/>
              <a:t>цифри</a:t>
            </a:r>
            <a:r>
              <a:rPr lang="en-US" altLang="en-US" dirty="0"/>
              <a:t> </a:t>
            </a:r>
            <a:r>
              <a:rPr lang="en-US" altLang="en-US" dirty="0" err="1"/>
              <a:t>като</a:t>
            </a:r>
            <a:r>
              <a:rPr lang="en-US" altLang="en-US" dirty="0"/>
              <a:t> </a:t>
            </a:r>
            <a:r>
              <a:rPr lang="en-US" altLang="en-US" dirty="0" err="1"/>
              <a:t>наличие</a:t>
            </a:r>
            <a:r>
              <a:rPr lang="en-US" altLang="en-US" dirty="0"/>
              <a:t> 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отсъствие</a:t>
            </a:r>
            <a:r>
              <a:rPr lang="en-US" altLang="en-US" dirty="0"/>
              <a:t> </a:t>
            </a:r>
            <a:r>
              <a:rPr lang="en-US" altLang="en-US" dirty="0" err="1"/>
              <a:t>на</a:t>
            </a:r>
            <a:r>
              <a:rPr lang="en-US" altLang="en-US" dirty="0"/>
              <a:t> </a:t>
            </a:r>
            <a:r>
              <a:rPr lang="en-US" altLang="en-US" dirty="0" err="1"/>
              <a:t>електрически</a:t>
            </a:r>
            <a:r>
              <a:rPr lang="en-US" altLang="en-US" dirty="0"/>
              <a:t> </a:t>
            </a:r>
            <a:r>
              <a:rPr lang="en-US" altLang="en-US" dirty="0" err="1"/>
              <a:t>заряд</a:t>
            </a:r>
            <a:r>
              <a:rPr lang="en-US" altLang="en-US" dirty="0"/>
              <a:t> и </a:t>
            </a:r>
            <a:r>
              <a:rPr lang="en-US" altLang="en-US" dirty="0" err="1"/>
              <a:t>лесното</a:t>
            </a:r>
            <a:r>
              <a:rPr lang="en-US" altLang="en-US" dirty="0"/>
              <a:t> </a:t>
            </a:r>
            <a:r>
              <a:rPr lang="en-US" altLang="en-US" dirty="0" err="1"/>
              <a:t>реализиране</a:t>
            </a:r>
            <a:r>
              <a:rPr lang="en-US" altLang="en-US" dirty="0"/>
              <a:t> </a:t>
            </a:r>
            <a:r>
              <a:rPr lang="en-US" altLang="en-US" dirty="0" err="1"/>
              <a:t>на</a:t>
            </a:r>
            <a:r>
              <a:rPr lang="en-US" altLang="en-US" dirty="0"/>
              <a:t> </a:t>
            </a:r>
            <a:r>
              <a:rPr lang="en-US" altLang="en-US" dirty="0" err="1"/>
              <a:t>аритметически</a:t>
            </a:r>
            <a:r>
              <a:rPr lang="en-US" altLang="en-US" dirty="0"/>
              <a:t> и </a:t>
            </a:r>
            <a:r>
              <a:rPr lang="en-US" altLang="en-US" dirty="0" err="1"/>
              <a:t>логически</a:t>
            </a:r>
            <a:r>
              <a:rPr lang="en-US" altLang="en-US" dirty="0"/>
              <a:t> </a:t>
            </a:r>
            <a:r>
              <a:rPr lang="en-US" altLang="en-US" dirty="0" err="1"/>
              <a:t>операции</a:t>
            </a:r>
            <a:r>
              <a:rPr lang="en-US" altLang="en-US" dirty="0"/>
              <a:t> с </a:t>
            </a:r>
            <a:r>
              <a:rPr lang="en-US" altLang="en-US" dirty="0" err="1"/>
              <a:t>тях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Двоична аритметика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Стойност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Десетичната и двоичната бройни системи са позиционни т.е. всеки бит в зависимост от позицията си има тегло. Сумата от произведенията на всяка цифра по съответното тегло дава стойността. Така се конвертират числа от двоична бройна система в десетична: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Двоична аритметика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40" y="3074670"/>
            <a:ext cx="558165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Стойност (прод.)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За да конвертираме обратно от десетична в двоична бройна система отново използваме стойността, като я делим последователно на базата. Всеки остатък формира съответния разряд. Това по същество е обратния процес, защото деленето N пъти на базата е еквивалентно на деленето на базата на степен N-1:</a:t>
            </a:r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Двоична аритметика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80" y="3126740"/>
            <a:ext cx="5501640" cy="2751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Стойност (прод.)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Както се вижда и в двата случая действията могат да бъдат приложени и за същата бройна система (десетична) като резултатът ще се запази защото превръщането е в същата бройна система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Двоична аритметика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Основни аритметични операции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Основните аритметични операции са събиране, изваждане, умножение и деление</a:t>
            </a:r>
          </a:p>
          <a:p>
            <a:r>
              <a:rPr lang="en-US"/>
              <a:t>А</a:t>
            </a:r>
            <a:r>
              <a:rPr lang="en-US" altLang="en-US"/>
              <a:t>ритметичните опреции и в десетична и в двоична бройни системи се изпълняват идентично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Двоична аритметика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Събиране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altLang="en-US"/>
              <a:t>И в двете бройни системи събираме всеки разряд с еднакво тегло на двете събираеми</a:t>
            </a:r>
          </a:p>
          <a:p>
            <a:r>
              <a:rPr lang="en-US" altLang="en-US"/>
              <a:t>Ако възникне пренос т.е. сумата от два разряда е по-голяма от най-голямата цифра на бройната система прехвърляме към по-старшия разряд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Двоична аритметика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" y="647065"/>
            <a:ext cx="802005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Изваждане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altLang="en-US"/>
              <a:t>Обратно на събирането при изваждане от всеки разряд на умаляемото изваждаме всеки разряд на умалителя</a:t>
            </a:r>
          </a:p>
          <a:p>
            <a:r>
              <a:rPr lang="en-US" altLang="en-US"/>
              <a:t>Ако числото е по-малко от 0 заемаме от по-старшия разряд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Двоична аритметика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05" y="647065"/>
            <a:ext cx="743839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Умножение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altLang="en-US"/>
              <a:t>И в двете бройни системи множимото се умножава по всеки разряд на множителя с отместване една позиция (един разряд)</a:t>
            </a:r>
          </a:p>
          <a:p>
            <a:r>
              <a:rPr lang="en-US" altLang="en-US"/>
              <a:t>Сумата от произведенията дава крайния резултат</a:t>
            </a:r>
          </a:p>
          <a:p>
            <a:r>
              <a:rPr lang="en-US" altLang="en-US"/>
              <a:t>Когато умножаваме многоразрядни числа се изискват съответния брой събирания, което обуславя сложността на умножението в електронни схеми и въвеждането на различни алгоритми за ускорено умножаване</a:t>
            </a: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Двоична аритметика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647065"/>
            <a:ext cx="6457950" cy="2581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970</Words>
  <Application>Microsoft Office PowerPoint</Application>
  <PresentationFormat>On-screen Show (4:3)</PresentationFormat>
  <Paragraphs>183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黑体</vt:lpstr>
      <vt:lpstr>SimSun</vt:lpstr>
      <vt:lpstr>SimSun</vt:lpstr>
      <vt:lpstr>Arial</vt:lpstr>
      <vt:lpstr>Calibri</vt:lpstr>
      <vt:lpstr>Cambria</vt:lpstr>
      <vt:lpstr>Wingdings</vt:lpstr>
      <vt:lpstr>Art_mountaineering</vt:lpstr>
      <vt:lpstr>Двоична аритметка</vt:lpstr>
      <vt:lpstr>Бройни системи</vt:lpstr>
      <vt:lpstr>Стойност</vt:lpstr>
      <vt:lpstr>Стойност (прод.)</vt:lpstr>
      <vt:lpstr>Стойност (прод.)</vt:lpstr>
      <vt:lpstr>Основни аритметични операции</vt:lpstr>
      <vt:lpstr>Събиране</vt:lpstr>
      <vt:lpstr>Изваждане</vt:lpstr>
      <vt:lpstr>Умножение</vt:lpstr>
      <vt:lpstr>Деление</vt:lpstr>
      <vt:lpstr>Допълнителен код</vt:lpstr>
      <vt:lpstr>Допълнителен код (прод.)</vt:lpstr>
      <vt:lpstr>Допълнителен код (прод.)</vt:lpstr>
      <vt:lpstr>Модифициран допълнителен код</vt:lpstr>
      <vt:lpstr>Шестнадесетична бройна система</vt:lpstr>
      <vt:lpstr>Шестнадесетична бройна система (прод.)</vt:lpstr>
      <vt:lpstr>Обозначаване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stefan</dc:creator>
  <cp:lastModifiedBy>roddy</cp:lastModifiedBy>
  <cp:revision>70</cp:revision>
  <dcterms:created xsi:type="dcterms:W3CDTF">2020-07-17T13:54:31Z</dcterms:created>
  <dcterms:modified xsi:type="dcterms:W3CDTF">2020-10-01T17:08:44Z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