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1"/>
  </p:sldMasterIdLst>
  <p:notesMasterIdLst>
    <p:notesMasterId r:id="rId69"/>
  </p:notesMasterIdLst>
  <p:sldIdLst>
    <p:sldId id="256" r:id="rId2"/>
    <p:sldId id="257" r:id="rId3"/>
    <p:sldId id="403" r:id="rId4"/>
    <p:sldId id="413" r:id="rId5"/>
    <p:sldId id="284" r:id="rId6"/>
    <p:sldId id="285" r:id="rId7"/>
    <p:sldId id="327" r:id="rId8"/>
    <p:sldId id="414" r:id="rId9"/>
    <p:sldId id="274" r:id="rId10"/>
    <p:sldId id="415" r:id="rId11"/>
    <p:sldId id="416" r:id="rId12"/>
    <p:sldId id="408" r:id="rId13"/>
    <p:sldId id="455" r:id="rId14"/>
    <p:sldId id="412" r:id="rId15"/>
    <p:sldId id="418" r:id="rId16"/>
    <p:sldId id="419" r:id="rId17"/>
    <p:sldId id="288" r:id="rId18"/>
    <p:sldId id="287" r:id="rId19"/>
    <p:sldId id="433" r:id="rId20"/>
    <p:sldId id="434" r:id="rId21"/>
    <p:sldId id="324" r:id="rId22"/>
    <p:sldId id="427" r:id="rId23"/>
    <p:sldId id="289" r:id="rId24"/>
    <p:sldId id="435" r:id="rId25"/>
    <p:sldId id="460" r:id="rId26"/>
    <p:sldId id="318" r:id="rId27"/>
    <p:sldId id="456" r:id="rId28"/>
    <p:sldId id="437" r:id="rId29"/>
    <p:sldId id="421" r:id="rId30"/>
    <p:sldId id="320" r:id="rId31"/>
    <p:sldId id="344" r:id="rId32"/>
    <p:sldId id="439" r:id="rId33"/>
    <p:sldId id="443" r:id="rId34"/>
    <p:sldId id="461" r:id="rId35"/>
    <p:sldId id="420" r:id="rId36"/>
    <p:sldId id="392" r:id="rId37"/>
    <p:sldId id="395" r:id="rId38"/>
    <p:sldId id="397" r:id="rId39"/>
    <p:sldId id="446" r:id="rId40"/>
    <p:sldId id="423" r:id="rId41"/>
    <p:sldId id="449" r:id="rId42"/>
    <p:sldId id="450" r:id="rId43"/>
    <p:sldId id="447" r:id="rId44"/>
    <p:sldId id="425" r:id="rId45"/>
    <p:sldId id="298" r:id="rId46"/>
    <p:sldId id="299" r:id="rId47"/>
    <p:sldId id="448" r:id="rId48"/>
    <p:sldId id="440" r:id="rId49"/>
    <p:sldId id="442" r:id="rId50"/>
    <p:sldId id="401" r:id="rId51"/>
    <p:sldId id="374" r:id="rId52"/>
    <p:sldId id="407" r:id="rId53"/>
    <p:sldId id="454" r:id="rId54"/>
    <p:sldId id="347" r:id="rId55"/>
    <p:sldId id="376" r:id="rId56"/>
    <p:sldId id="458" r:id="rId57"/>
    <p:sldId id="379" r:id="rId58"/>
    <p:sldId id="380" r:id="rId59"/>
    <p:sldId id="381" r:id="rId60"/>
    <p:sldId id="384" r:id="rId61"/>
    <p:sldId id="457" r:id="rId62"/>
    <p:sldId id="389" r:id="rId63"/>
    <p:sldId id="386" r:id="rId64"/>
    <p:sldId id="387" r:id="rId65"/>
    <p:sldId id="453" r:id="rId66"/>
    <p:sldId id="452" r:id="rId67"/>
    <p:sldId id="400"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C7FDA36-428F-4FE5-8B20-1C8146FF916F}">
          <p14:sldIdLst>
            <p14:sldId id="256"/>
            <p14:sldId id="257"/>
          </p14:sldIdLst>
        </p14:section>
        <p14:section name="Intro module" id="{D8084B33-0200-4026-B419-B3AD883B881D}">
          <p14:sldIdLst>
            <p14:sldId id="403"/>
            <p14:sldId id="413"/>
            <p14:sldId id="284"/>
            <p14:sldId id="285"/>
            <p14:sldId id="327"/>
            <p14:sldId id="414"/>
            <p14:sldId id="274"/>
          </p14:sldIdLst>
        </p14:section>
        <p14:section name="Programming languages" id="{9E9DA37E-0FD5-41E2-BDD3-941C038BB3CE}">
          <p14:sldIdLst>
            <p14:sldId id="415"/>
            <p14:sldId id="416"/>
          </p14:sldIdLst>
        </p14:section>
        <p14:section name="C#" id="{AF1EDBC8-B17A-4D9F-B0C2-3DF2B9D5F413}">
          <p14:sldIdLst>
            <p14:sldId id="408"/>
            <p14:sldId id="455"/>
            <p14:sldId id="412"/>
          </p14:sldIdLst>
        </p14:section>
        <p14:section name="New concept" id="{7B1588D9-067C-4D16-B956-C1F8C23B964F}">
          <p14:sldIdLst>
            <p14:sldId id="418"/>
            <p14:sldId id="419"/>
            <p14:sldId id="288"/>
            <p14:sldId id="287"/>
            <p14:sldId id="433"/>
            <p14:sldId id="434"/>
            <p14:sldId id="324"/>
            <p14:sldId id="427"/>
            <p14:sldId id="289"/>
            <p14:sldId id="435"/>
            <p14:sldId id="460"/>
          </p14:sldIdLst>
        </p14:section>
        <p14:section name="Known concepts" id="{0DA2E6CA-328A-4DF1-9A91-22CE88553E6C}">
          <p14:sldIdLst>
            <p14:sldId id="318"/>
            <p14:sldId id="456"/>
            <p14:sldId id="437"/>
            <p14:sldId id="421"/>
            <p14:sldId id="320"/>
            <p14:sldId id="344"/>
            <p14:sldId id="439"/>
            <p14:sldId id="443"/>
            <p14:sldId id="461"/>
            <p14:sldId id="420"/>
            <p14:sldId id="392"/>
            <p14:sldId id="395"/>
            <p14:sldId id="397"/>
            <p14:sldId id="446"/>
            <p14:sldId id="423"/>
            <p14:sldId id="449"/>
            <p14:sldId id="450"/>
            <p14:sldId id="447"/>
            <p14:sldId id="425"/>
            <p14:sldId id="298"/>
            <p14:sldId id="299"/>
            <p14:sldId id="448"/>
            <p14:sldId id="440"/>
            <p14:sldId id="442"/>
          </p14:sldIdLst>
        </p14:section>
        <p14:section name="Practical" id="{3808DA65-41DD-407A-93CC-33B2B4CCB5DC}">
          <p14:sldIdLst>
            <p14:sldId id="401"/>
          </p14:sldIdLst>
        </p14:section>
        <p14:section name="Part3" id="{78BF7DF3-E07B-4A23-827E-891A4FC5F1C0}">
          <p14:sldIdLst>
            <p14:sldId id="374"/>
            <p14:sldId id="407"/>
            <p14:sldId id="454"/>
            <p14:sldId id="347"/>
            <p14:sldId id="376"/>
            <p14:sldId id="458"/>
            <p14:sldId id="379"/>
            <p14:sldId id="380"/>
            <p14:sldId id="381"/>
            <p14:sldId id="384"/>
            <p14:sldId id="457"/>
            <p14:sldId id="389"/>
            <p14:sldId id="386"/>
            <p14:sldId id="387"/>
          </p14:sldIdLst>
        </p14:section>
        <p14:section name="Background info" id="{7B41D16D-0196-4CDA-A909-EE7636D15783}">
          <p14:sldIdLst>
            <p14:sldId id="453"/>
            <p14:sldId id="452"/>
          </p14:sldIdLst>
        </p14:section>
        <p14:section name="End" id="{0CB8056C-AB2D-47E7-89F7-E1B8F5968266}">
          <p14:sldIdLst>
            <p14:sldId id="4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18159-4AD0-4C51-A822-49B80B41E5BF}" v="1436" dt="2020-12-03T07:47:12.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8" autoAdjust="0"/>
    <p:restoredTop sz="74051" autoAdjust="0"/>
  </p:normalViewPr>
  <p:slideViewPr>
    <p:cSldViewPr snapToGrid="0">
      <p:cViewPr varScale="1">
        <p:scale>
          <a:sx n="75" d="100"/>
          <a:sy n="75" d="100"/>
        </p:scale>
        <p:origin x="1188" y="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1A23F-A146-4C96-9C01-C5209534B933}" type="datetimeFigureOut">
              <a:rPr lang="en-NL" smtClean="0"/>
              <a:t>10/28/2023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F4BE6-4B57-4842-8D58-279483E9D2B7}" type="slidenum">
              <a:rPr lang="en-NL" smtClean="0"/>
              <a:t>‹#›</a:t>
            </a:fld>
            <a:endParaRPr lang="en-NL"/>
          </a:p>
        </p:txBody>
      </p:sp>
    </p:spTree>
    <p:extLst>
      <p:ext uri="{BB962C8B-B14F-4D97-AF65-F5344CB8AC3E}">
        <p14:creationId xmlns:p14="http://schemas.microsoft.com/office/powerpoint/2010/main" val="3709516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1</a:t>
            </a:fld>
            <a:endParaRPr lang="en-NL"/>
          </a:p>
        </p:txBody>
      </p:sp>
    </p:spTree>
    <p:extLst>
      <p:ext uri="{BB962C8B-B14F-4D97-AF65-F5344CB8AC3E}">
        <p14:creationId xmlns:p14="http://schemas.microsoft.com/office/powerpoint/2010/main" val="44209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11</a:t>
            </a:fld>
            <a:endParaRPr lang="en-NL"/>
          </a:p>
        </p:txBody>
      </p:sp>
    </p:spTree>
    <p:extLst>
      <p:ext uri="{BB962C8B-B14F-4D97-AF65-F5344CB8AC3E}">
        <p14:creationId xmlns:p14="http://schemas.microsoft.com/office/powerpoint/2010/main" val="2809779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12</a:t>
            </a:fld>
            <a:endParaRPr lang="en-NL"/>
          </a:p>
        </p:txBody>
      </p:sp>
    </p:spTree>
    <p:extLst>
      <p:ext uri="{BB962C8B-B14F-4D97-AF65-F5344CB8AC3E}">
        <p14:creationId xmlns:p14="http://schemas.microsoft.com/office/powerpoint/2010/main" val="418830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13</a:t>
            </a:fld>
            <a:endParaRPr lang="en-NL"/>
          </a:p>
        </p:txBody>
      </p:sp>
    </p:spTree>
    <p:extLst>
      <p:ext uri="{BB962C8B-B14F-4D97-AF65-F5344CB8AC3E}">
        <p14:creationId xmlns:p14="http://schemas.microsoft.com/office/powerpoint/2010/main" val="164439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570C0594-1F8E-4D82-8057-9518D171DD30}" type="slidenum">
              <a:rPr lang="nl-NL" smtClean="0"/>
              <a:t>14</a:t>
            </a:fld>
            <a:endParaRPr lang="nl-NL"/>
          </a:p>
        </p:txBody>
      </p:sp>
    </p:spTree>
    <p:extLst>
      <p:ext uri="{BB962C8B-B14F-4D97-AF65-F5344CB8AC3E}">
        <p14:creationId xmlns:p14="http://schemas.microsoft.com/office/powerpoint/2010/main" val="2591145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15</a:t>
            </a:fld>
            <a:endParaRPr lang="en-NL"/>
          </a:p>
        </p:txBody>
      </p:sp>
    </p:spTree>
    <p:extLst>
      <p:ext uri="{BB962C8B-B14F-4D97-AF65-F5344CB8AC3E}">
        <p14:creationId xmlns:p14="http://schemas.microsoft.com/office/powerpoint/2010/main" val="1787794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16</a:t>
            </a:fld>
            <a:endParaRPr lang="en-NL"/>
          </a:p>
        </p:txBody>
      </p:sp>
    </p:spTree>
    <p:extLst>
      <p:ext uri="{BB962C8B-B14F-4D97-AF65-F5344CB8AC3E}">
        <p14:creationId xmlns:p14="http://schemas.microsoft.com/office/powerpoint/2010/main" val="21922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17</a:t>
            </a:fld>
            <a:endParaRPr lang="en-GB"/>
          </a:p>
        </p:txBody>
      </p:sp>
    </p:spTree>
    <p:extLst>
      <p:ext uri="{BB962C8B-B14F-4D97-AF65-F5344CB8AC3E}">
        <p14:creationId xmlns:p14="http://schemas.microsoft.com/office/powerpoint/2010/main" val="2132566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19</a:t>
            </a:fld>
            <a:endParaRPr lang="en-NL"/>
          </a:p>
        </p:txBody>
      </p:sp>
    </p:spTree>
    <p:extLst>
      <p:ext uri="{BB962C8B-B14F-4D97-AF65-F5344CB8AC3E}">
        <p14:creationId xmlns:p14="http://schemas.microsoft.com/office/powerpoint/2010/main" val="167428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20</a:t>
            </a:fld>
            <a:endParaRPr lang="en-NL"/>
          </a:p>
        </p:txBody>
      </p:sp>
    </p:spTree>
    <p:extLst>
      <p:ext uri="{BB962C8B-B14F-4D97-AF65-F5344CB8AC3E}">
        <p14:creationId xmlns:p14="http://schemas.microsoft.com/office/powerpoint/2010/main" val="2743194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21</a:t>
            </a:fld>
            <a:endParaRPr lang="en-GB"/>
          </a:p>
        </p:txBody>
      </p:sp>
    </p:spTree>
    <p:extLst>
      <p:ext uri="{BB962C8B-B14F-4D97-AF65-F5344CB8AC3E}">
        <p14:creationId xmlns:p14="http://schemas.microsoft.com/office/powerpoint/2010/main" val="371760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B2701-B948-4F78-A110-622E06925402}" type="slidenum">
              <a:rPr lang="en-GB" smtClean="0"/>
              <a:t>2</a:t>
            </a:fld>
            <a:endParaRPr lang="en-GB" dirty="0"/>
          </a:p>
        </p:txBody>
      </p:sp>
    </p:spTree>
    <p:extLst>
      <p:ext uri="{BB962C8B-B14F-4D97-AF65-F5344CB8AC3E}">
        <p14:creationId xmlns:p14="http://schemas.microsoft.com/office/powerpoint/2010/main" val="365507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24</a:t>
            </a:fld>
            <a:endParaRPr lang="en-NL"/>
          </a:p>
        </p:txBody>
      </p:sp>
    </p:spTree>
    <p:extLst>
      <p:ext uri="{BB962C8B-B14F-4D97-AF65-F5344CB8AC3E}">
        <p14:creationId xmlns:p14="http://schemas.microsoft.com/office/powerpoint/2010/main" val="1107643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25</a:t>
            </a:fld>
            <a:endParaRPr lang="en-NL"/>
          </a:p>
        </p:txBody>
      </p:sp>
    </p:spTree>
    <p:extLst>
      <p:ext uri="{BB962C8B-B14F-4D97-AF65-F5344CB8AC3E}">
        <p14:creationId xmlns:p14="http://schemas.microsoft.com/office/powerpoint/2010/main" val="259583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26</a:t>
            </a:fld>
            <a:endParaRPr lang="en-NL"/>
          </a:p>
        </p:txBody>
      </p:sp>
    </p:spTree>
    <p:extLst>
      <p:ext uri="{BB962C8B-B14F-4D97-AF65-F5344CB8AC3E}">
        <p14:creationId xmlns:p14="http://schemas.microsoft.com/office/powerpoint/2010/main" val="1472145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28</a:t>
            </a:fld>
            <a:endParaRPr lang="en-NL"/>
          </a:p>
        </p:txBody>
      </p:sp>
    </p:spTree>
    <p:extLst>
      <p:ext uri="{BB962C8B-B14F-4D97-AF65-F5344CB8AC3E}">
        <p14:creationId xmlns:p14="http://schemas.microsoft.com/office/powerpoint/2010/main" val="2434674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29</a:t>
            </a:fld>
            <a:endParaRPr lang="en-NL"/>
          </a:p>
        </p:txBody>
      </p:sp>
    </p:spTree>
    <p:extLst>
      <p:ext uri="{BB962C8B-B14F-4D97-AF65-F5344CB8AC3E}">
        <p14:creationId xmlns:p14="http://schemas.microsoft.com/office/powerpoint/2010/main" val="2517715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30</a:t>
            </a:fld>
            <a:endParaRPr lang="en-NL"/>
          </a:p>
        </p:txBody>
      </p:sp>
    </p:spTree>
    <p:extLst>
      <p:ext uri="{BB962C8B-B14F-4D97-AF65-F5344CB8AC3E}">
        <p14:creationId xmlns:p14="http://schemas.microsoft.com/office/powerpoint/2010/main" val="144942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31</a:t>
            </a:fld>
            <a:endParaRPr lang="en-NL"/>
          </a:p>
        </p:txBody>
      </p:sp>
    </p:spTree>
    <p:extLst>
      <p:ext uri="{BB962C8B-B14F-4D97-AF65-F5344CB8AC3E}">
        <p14:creationId xmlns:p14="http://schemas.microsoft.com/office/powerpoint/2010/main" val="1996719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32</a:t>
            </a:fld>
            <a:endParaRPr lang="en-NL"/>
          </a:p>
        </p:txBody>
      </p:sp>
    </p:spTree>
    <p:extLst>
      <p:ext uri="{BB962C8B-B14F-4D97-AF65-F5344CB8AC3E}">
        <p14:creationId xmlns:p14="http://schemas.microsoft.com/office/powerpoint/2010/main" val="2266934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35</a:t>
            </a:fld>
            <a:endParaRPr lang="en-NL"/>
          </a:p>
        </p:txBody>
      </p:sp>
    </p:spTree>
    <p:extLst>
      <p:ext uri="{BB962C8B-B14F-4D97-AF65-F5344CB8AC3E}">
        <p14:creationId xmlns:p14="http://schemas.microsoft.com/office/powerpoint/2010/main" val="297600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36</a:t>
            </a:fld>
            <a:endParaRPr lang="en-GB"/>
          </a:p>
        </p:txBody>
      </p:sp>
    </p:spTree>
    <p:extLst>
      <p:ext uri="{BB962C8B-B14F-4D97-AF65-F5344CB8AC3E}">
        <p14:creationId xmlns:p14="http://schemas.microsoft.com/office/powerpoint/2010/main" val="2134382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3</a:t>
            </a:fld>
            <a:endParaRPr lang="en-NL"/>
          </a:p>
        </p:txBody>
      </p:sp>
    </p:spTree>
    <p:extLst>
      <p:ext uri="{BB962C8B-B14F-4D97-AF65-F5344CB8AC3E}">
        <p14:creationId xmlns:p14="http://schemas.microsoft.com/office/powerpoint/2010/main" val="2998242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37</a:t>
            </a:fld>
            <a:endParaRPr lang="en-GB"/>
          </a:p>
        </p:txBody>
      </p:sp>
    </p:spTree>
    <p:extLst>
      <p:ext uri="{BB962C8B-B14F-4D97-AF65-F5344CB8AC3E}">
        <p14:creationId xmlns:p14="http://schemas.microsoft.com/office/powerpoint/2010/main" val="3066054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38</a:t>
            </a:fld>
            <a:endParaRPr lang="en-GB"/>
          </a:p>
        </p:txBody>
      </p:sp>
    </p:spTree>
    <p:extLst>
      <p:ext uri="{BB962C8B-B14F-4D97-AF65-F5344CB8AC3E}">
        <p14:creationId xmlns:p14="http://schemas.microsoft.com/office/powerpoint/2010/main" val="1406921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40</a:t>
            </a:fld>
            <a:endParaRPr lang="en-NL"/>
          </a:p>
        </p:txBody>
      </p:sp>
    </p:spTree>
    <p:extLst>
      <p:ext uri="{BB962C8B-B14F-4D97-AF65-F5344CB8AC3E}">
        <p14:creationId xmlns:p14="http://schemas.microsoft.com/office/powerpoint/2010/main" val="3347782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41</a:t>
            </a:fld>
            <a:endParaRPr lang="en-NL"/>
          </a:p>
        </p:txBody>
      </p:sp>
    </p:spTree>
    <p:extLst>
      <p:ext uri="{BB962C8B-B14F-4D97-AF65-F5344CB8AC3E}">
        <p14:creationId xmlns:p14="http://schemas.microsoft.com/office/powerpoint/2010/main" val="3842452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42</a:t>
            </a:fld>
            <a:endParaRPr lang="en-NL"/>
          </a:p>
        </p:txBody>
      </p:sp>
    </p:spTree>
    <p:extLst>
      <p:ext uri="{BB962C8B-B14F-4D97-AF65-F5344CB8AC3E}">
        <p14:creationId xmlns:p14="http://schemas.microsoft.com/office/powerpoint/2010/main" val="1435878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44</a:t>
            </a:fld>
            <a:endParaRPr lang="en-NL"/>
          </a:p>
        </p:txBody>
      </p:sp>
    </p:spTree>
    <p:extLst>
      <p:ext uri="{BB962C8B-B14F-4D97-AF65-F5344CB8AC3E}">
        <p14:creationId xmlns:p14="http://schemas.microsoft.com/office/powerpoint/2010/main" val="2890781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45</a:t>
            </a:fld>
            <a:endParaRPr lang="en-GB"/>
          </a:p>
        </p:txBody>
      </p:sp>
    </p:spTree>
    <p:extLst>
      <p:ext uri="{BB962C8B-B14F-4D97-AF65-F5344CB8AC3E}">
        <p14:creationId xmlns:p14="http://schemas.microsoft.com/office/powerpoint/2010/main" val="1915682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46</a:t>
            </a:fld>
            <a:endParaRPr lang="en-GB"/>
          </a:p>
        </p:txBody>
      </p:sp>
    </p:spTree>
    <p:extLst>
      <p:ext uri="{BB962C8B-B14F-4D97-AF65-F5344CB8AC3E}">
        <p14:creationId xmlns:p14="http://schemas.microsoft.com/office/powerpoint/2010/main" val="1912981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48</a:t>
            </a:fld>
            <a:endParaRPr lang="en-NL"/>
          </a:p>
        </p:txBody>
      </p:sp>
    </p:spTree>
    <p:extLst>
      <p:ext uri="{BB962C8B-B14F-4D97-AF65-F5344CB8AC3E}">
        <p14:creationId xmlns:p14="http://schemas.microsoft.com/office/powerpoint/2010/main" val="3736640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B2701-B948-4F78-A110-622E06925402}" type="slidenum">
              <a:rPr lang="en-GB" smtClean="0"/>
              <a:t>52</a:t>
            </a:fld>
            <a:endParaRPr lang="en-GB" dirty="0"/>
          </a:p>
        </p:txBody>
      </p:sp>
    </p:spTree>
    <p:extLst>
      <p:ext uri="{BB962C8B-B14F-4D97-AF65-F5344CB8AC3E}">
        <p14:creationId xmlns:p14="http://schemas.microsoft.com/office/powerpoint/2010/main" val="1416739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4</a:t>
            </a:fld>
            <a:endParaRPr lang="en-NL"/>
          </a:p>
        </p:txBody>
      </p:sp>
    </p:spTree>
    <p:extLst>
      <p:ext uri="{BB962C8B-B14F-4D97-AF65-F5344CB8AC3E}">
        <p14:creationId xmlns:p14="http://schemas.microsoft.com/office/powerpoint/2010/main" val="39419723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570C0594-1F8E-4D82-8057-9518D171DD30}" type="slidenum">
              <a:rPr lang="nl-NL" smtClean="0"/>
              <a:t>53</a:t>
            </a:fld>
            <a:endParaRPr lang="nl-NL"/>
          </a:p>
        </p:txBody>
      </p:sp>
    </p:spTree>
    <p:extLst>
      <p:ext uri="{BB962C8B-B14F-4D97-AF65-F5344CB8AC3E}">
        <p14:creationId xmlns:p14="http://schemas.microsoft.com/office/powerpoint/2010/main" val="5296605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B2701-B948-4F78-A110-622E06925402}" type="slidenum">
              <a:rPr lang="en-GB" smtClean="0"/>
              <a:t>54</a:t>
            </a:fld>
            <a:endParaRPr lang="en-GB"/>
          </a:p>
        </p:txBody>
      </p:sp>
    </p:spTree>
    <p:extLst>
      <p:ext uri="{BB962C8B-B14F-4D97-AF65-F5344CB8AC3E}">
        <p14:creationId xmlns:p14="http://schemas.microsoft.com/office/powerpoint/2010/main" val="23144336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7B2701-B948-4F78-A110-622E06925402}" type="slidenum">
              <a:rPr lang="en-GB" smtClean="0"/>
              <a:t>55</a:t>
            </a:fld>
            <a:endParaRPr lang="en-GB"/>
          </a:p>
        </p:txBody>
      </p:sp>
    </p:spTree>
    <p:extLst>
      <p:ext uri="{BB962C8B-B14F-4D97-AF65-F5344CB8AC3E}">
        <p14:creationId xmlns:p14="http://schemas.microsoft.com/office/powerpoint/2010/main" val="2147496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7B2701-B948-4F78-A110-622E06925402}" type="slidenum">
              <a:rPr lang="en-GB" smtClean="0"/>
              <a:t>56</a:t>
            </a:fld>
            <a:endParaRPr lang="en-GB"/>
          </a:p>
        </p:txBody>
      </p:sp>
    </p:spTree>
    <p:extLst>
      <p:ext uri="{BB962C8B-B14F-4D97-AF65-F5344CB8AC3E}">
        <p14:creationId xmlns:p14="http://schemas.microsoft.com/office/powerpoint/2010/main" val="39779016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57</a:t>
            </a:fld>
            <a:endParaRPr lang="en-GB"/>
          </a:p>
        </p:txBody>
      </p:sp>
    </p:spTree>
    <p:extLst>
      <p:ext uri="{BB962C8B-B14F-4D97-AF65-F5344CB8AC3E}">
        <p14:creationId xmlns:p14="http://schemas.microsoft.com/office/powerpoint/2010/main" val="3570014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58</a:t>
            </a:fld>
            <a:endParaRPr lang="en-GB"/>
          </a:p>
        </p:txBody>
      </p:sp>
    </p:spTree>
    <p:extLst>
      <p:ext uri="{BB962C8B-B14F-4D97-AF65-F5344CB8AC3E}">
        <p14:creationId xmlns:p14="http://schemas.microsoft.com/office/powerpoint/2010/main" val="31228653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61</a:t>
            </a:fld>
            <a:endParaRPr lang="en-NL"/>
          </a:p>
        </p:txBody>
      </p:sp>
    </p:spTree>
    <p:extLst>
      <p:ext uri="{BB962C8B-B14F-4D97-AF65-F5344CB8AC3E}">
        <p14:creationId xmlns:p14="http://schemas.microsoft.com/office/powerpoint/2010/main" val="1117401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62</a:t>
            </a:fld>
            <a:endParaRPr lang="en-NL"/>
          </a:p>
        </p:txBody>
      </p:sp>
    </p:spTree>
    <p:extLst>
      <p:ext uri="{BB962C8B-B14F-4D97-AF65-F5344CB8AC3E}">
        <p14:creationId xmlns:p14="http://schemas.microsoft.com/office/powerpoint/2010/main" val="3009096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65</a:t>
            </a:fld>
            <a:endParaRPr lang="en-NL"/>
          </a:p>
        </p:txBody>
      </p:sp>
    </p:spTree>
    <p:extLst>
      <p:ext uri="{BB962C8B-B14F-4D97-AF65-F5344CB8AC3E}">
        <p14:creationId xmlns:p14="http://schemas.microsoft.com/office/powerpoint/2010/main" val="237122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07B2701-B948-4F78-A110-622E06925402}" type="slidenum">
              <a:rPr lang="en-GB" smtClean="0"/>
              <a:t>5</a:t>
            </a:fld>
            <a:endParaRPr lang="en-GB"/>
          </a:p>
        </p:txBody>
      </p:sp>
    </p:spTree>
    <p:extLst>
      <p:ext uri="{BB962C8B-B14F-4D97-AF65-F5344CB8AC3E}">
        <p14:creationId xmlns:p14="http://schemas.microsoft.com/office/powerpoint/2010/main" val="310114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F18E3CE-04C8-4436-86C3-C866B224F49B}" type="slidenum">
              <a:rPr lang="nl-NL" smtClean="0"/>
              <a:t>6</a:t>
            </a:fld>
            <a:endParaRPr lang="nl-NL"/>
          </a:p>
        </p:txBody>
      </p:sp>
    </p:spTree>
    <p:extLst>
      <p:ext uri="{BB962C8B-B14F-4D97-AF65-F5344CB8AC3E}">
        <p14:creationId xmlns:p14="http://schemas.microsoft.com/office/powerpoint/2010/main" val="379853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F18E3CE-04C8-4436-86C3-C866B224F49B}" type="slidenum">
              <a:rPr lang="nl-NL" smtClean="0"/>
              <a:t>7</a:t>
            </a:fld>
            <a:endParaRPr lang="nl-NL"/>
          </a:p>
        </p:txBody>
      </p:sp>
    </p:spTree>
    <p:extLst>
      <p:ext uri="{BB962C8B-B14F-4D97-AF65-F5344CB8AC3E}">
        <p14:creationId xmlns:p14="http://schemas.microsoft.com/office/powerpoint/2010/main" val="1261207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8</a:t>
            </a:fld>
            <a:endParaRPr lang="en-NL"/>
          </a:p>
        </p:txBody>
      </p:sp>
    </p:spTree>
    <p:extLst>
      <p:ext uri="{BB962C8B-B14F-4D97-AF65-F5344CB8AC3E}">
        <p14:creationId xmlns:p14="http://schemas.microsoft.com/office/powerpoint/2010/main" val="1317248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AF4BE6-4B57-4842-8D58-279483E9D2B7}" type="slidenum">
              <a:rPr lang="en-NL" smtClean="0"/>
              <a:t>10</a:t>
            </a:fld>
            <a:endParaRPr lang="en-NL"/>
          </a:p>
        </p:txBody>
      </p:sp>
    </p:spTree>
    <p:extLst>
      <p:ext uri="{BB962C8B-B14F-4D97-AF65-F5344CB8AC3E}">
        <p14:creationId xmlns:p14="http://schemas.microsoft.com/office/powerpoint/2010/main" val="259533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32777-6783-47B4-8732-3FB7FE8C3B36}" type="datetimeFigureOut">
              <a:rPr lang="en-NL" smtClean="0"/>
              <a:t>10/28/2023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8EC5CC1F-6842-434F-AB98-207183A5E4E3}" type="slidenum">
              <a:rPr lang="en-NL" smtClean="0"/>
              <a:t>‹#›</a:t>
            </a:fld>
            <a:endParaRPr lang="en-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97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32777-6783-47B4-8732-3FB7FE8C3B36}" type="datetimeFigureOut">
              <a:rPr lang="en-NL" smtClean="0"/>
              <a:t>10/28/2023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8EC5CC1F-6842-434F-AB98-207183A5E4E3}" type="slidenum">
              <a:rPr lang="en-NL" smtClean="0"/>
              <a:t>‹#›</a:t>
            </a:fld>
            <a:endParaRPr lang="en-NL"/>
          </a:p>
        </p:txBody>
      </p:sp>
    </p:spTree>
    <p:extLst>
      <p:ext uri="{BB962C8B-B14F-4D97-AF65-F5344CB8AC3E}">
        <p14:creationId xmlns:p14="http://schemas.microsoft.com/office/powerpoint/2010/main" val="339825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32777-6783-47B4-8732-3FB7FE8C3B36}" type="datetimeFigureOut">
              <a:rPr lang="en-NL" smtClean="0"/>
              <a:t>10/28/2023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8EC5CC1F-6842-434F-AB98-207183A5E4E3}" type="slidenum">
              <a:rPr lang="en-NL" smtClean="0"/>
              <a:t>‹#›</a:t>
            </a:fld>
            <a:endParaRPr lang="en-NL"/>
          </a:p>
        </p:txBody>
      </p:sp>
    </p:spTree>
    <p:extLst>
      <p:ext uri="{BB962C8B-B14F-4D97-AF65-F5344CB8AC3E}">
        <p14:creationId xmlns:p14="http://schemas.microsoft.com/office/powerpoint/2010/main" val="404467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32777-6783-47B4-8732-3FB7FE8C3B36}" type="datetimeFigureOut">
              <a:rPr lang="en-NL" smtClean="0"/>
              <a:t>10/28/2023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8EC5CC1F-6842-434F-AB98-207183A5E4E3}" type="slidenum">
              <a:rPr lang="en-NL" smtClean="0"/>
              <a:t>‹#›</a:t>
            </a:fld>
            <a:endParaRPr lang="en-NL"/>
          </a:p>
        </p:txBody>
      </p:sp>
    </p:spTree>
    <p:extLst>
      <p:ext uri="{BB962C8B-B14F-4D97-AF65-F5344CB8AC3E}">
        <p14:creationId xmlns:p14="http://schemas.microsoft.com/office/powerpoint/2010/main" val="105054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32777-6783-47B4-8732-3FB7FE8C3B36}" type="datetimeFigureOut">
              <a:rPr lang="en-NL" smtClean="0"/>
              <a:t>10/28/2023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8EC5CC1F-6842-434F-AB98-207183A5E4E3}" type="slidenum">
              <a:rPr lang="en-NL" smtClean="0"/>
              <a:t>‹#›</a:t>
            </a:fld>
            <a:endParaRPr lang="en-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C32777-6783-47B4-8732-3FB7FE8C3B36}" type="datetimeFigureOut">
              <a:rPr lang="en-NL" smtClean="0"/>
              <a:t>10/28/2023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8EC5CC1F-6842-434F-AB98-207183A5E4E3}" type="slidenum">
              <a:rPr lang="en-NL" smtClean="0"/>
              <a:t>‹#›</a:t>
            </a:fld>
            <a:endParaRPr lang="en-NL"/>
          </a:p>
        </p:txBody>
      </p:sp>
    </p:spTree>
    <p:extLst>
      <p:ext uri="{BB962C8B-B14F-4D97-AF65-F5344CB8AC3E}">
        <p14:creationId xmlns:p14="http://schemas.microsoft.com/office/powerpoint/2010/main" val="420856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C32777-6783-47B4-8732-3FB7FE8C3B36}" type="datetimeFigureOut">
              <a:rPr lang="en-NL" smtClean="0"/>
              <a:t>10/28/2023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8EC5CC1F-6842-434F-AB98-207183A5E4E3}" type="slidenum">
              <a:rPr lang="en-NL" smtClean="0"/>
              <a:t>‹#›</a:t>
            </a:fld>
            <a:endParaRPr lang="en-NL"/>
          </a:p>
        </p:txBody>
      </p:sp>
    </p:spTree>
    <p:extLst>
      <p:ext uri="{BB962C8B-B14F-4D97-AF65-F5344CB8AC3E}">
        <p14:creationId xmlns:p14="http://schemas.microsoft.com/office/powerpoint/2010/main" val="270234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C32777-6783-47B4-8732-3FB7FE8C3B36}" type="datetimeFigureOut">
              <a:rPr lang="en-NL" smtClean="0"/>
              <a:t>10/28/2023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8EC5CC1F-6842-434F-AB98-207183A5E4E3}" type="slidenum">
              <a:rPr lang="en-NL" smtClean="0"/>
              <a:t>‹#›</a:t>
            </a:fld>
            <a:endParaRPr lang="en-NL"/>
          </a:p>
        </p:txBody>
      </p:sp>
    </p:spTree>
    <p:extLst>
      <p:ext uri="{BB962C8B-B14F-4D97-AF65-F5344CB8AC3E}">
        <p14:creationId xmlns:p14="http://schemas.microsoft.com/office/powerpoint/2010/main" val="326305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C32777-6783-47B4-8732-3FB7FE8C3B36}" type="datetimeFigureOut">
              <a:rPr lang="en-NL" smtClean="0"/>
              <a:t>10/28/2023</a:t>
            </a:fld>
            <a:endParaRPr lang="en-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L"/>
          </a:p>
        </p:txBody>
      </p:sp>
      <p:sp>
        <p:nvSpPr>
          <p:cNvPr id="9" name="Slide Number Placeholder 8"/>
          <p:cNvSpPr>
            <a:spLocks noGrp="1"/>
          </p:cNvSpPr>
          <p:nvPr>
            <p:ph type="sldNum" sz="quarter" idx="12"/>
          </p:nvPr>
        </p:nvSpPr>
        <p:spPr/>
        <p:txBody>
          <a:bodyPr/>
          <a:lstStyle/>
          <a:p>
            <a:fld id="{8EC5CC1F-6842-434F-AB98-207183A5E4E3}" type="slidenum">
              <a:rPr lang="en-NL" smtClean="0"/>
              <a:t>‹#›</a:t>
            </a:fld>
            <a:endParaRPr lang="en-NL"/>
          </a:p>
        </p:txBody>
      </p:sp>
    </p:spTree>
    <p:extLst>
      <p:ext uri="{BB962C8B-B14F-4D97-AF65-F5344CB8AC3E}">
        <p14:creationId xmlns:p14="http://schemas.microsoft.com/office/powerpoint/2010/main" val="230826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C32777-6783-47B4-8732-3FB7FE8C3B36}" type="datetimeFigureOut">
              <a:rPr lang="en-NL" smtClean="0"/>
              <a:t>10/28/2023</a:t>
            </a:fld>
            <a:endParaRPr lang="en-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C5CC1F-6842-434F-AB98-207183A5E4E3}" type="slidenum">
              <a:rPr lang="en-NL" smtClean="0"/>
              <a:t>‹#›</a:t>
            </a:fld>
            <a:endParaRPr lang="en-NL"/>
          </a:p>
        </p:txBody>
      </p:sp>
    </p:spTree>
    <p:extLst>
      <p:ext uri="{BB962C8B-B14F-4D97-AF65-F5344CB8AC3E}">
        <p14:creationId xmlns:p14="http://schemas.microsoft.com/office/powerpoint/2010/main" val="405186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32777-6783-47B4-8732-3FB7FE8C3B36}" type="datetimeFigureOut">
              <a:rPr lang="en-NL" smtClean="0"/>
              <a:t>10/28/2023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8EC5CC1F-6842-434F-AB98-207183A5E4E3}" type="slidenum">
              <a:rPr lang="en-NL" smtClean="0"/>
              <a:t>‹#›</a:t>
            </a:fld>
            <a:endParaRPr lang="en-NL"/>
          </a:p>
        </p:txBody>
      </p:sp>
    </p:spTree>
    <p:extLst>
      <p:ext uri="{BB962C8B-B14F-4D97-AF65-F5344CB8AC3E}">
        <p14:creationId xmlns:p14="http://schemas.microsoft.com/office/powerpoint/2010/main" val="274466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C32777-6783-47B4-8732-3FB7FE8C3B36}" type="datetimeFigureOut">
              <a:rPr lang="en-NL" smtClean="0"/>
              <a:t>10/28/2023</a:t>
            </a:fld>
            <a:endParaRPr lang="en-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C5CC1F-6842-434F-AB98-207183A5E4E3}" type="slidenum">
              <a:rPr lang="en-NL" smtClean="0"/>
              <a:t>‹#›</a:t>
            </a:fld>
            <a:endParaRPr lang="en-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1514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tnetfiddle.ne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tnetfiddle.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otnetfiddle.net/"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ocs.microsoft.com/en-us/dotnet/csharp/" TargetMode="External"/><Relationship Id="rId7"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ICT &amp; Software Engineering</a:t>
            </a:r>
          </a:p>
        </p:txBody>
      </p:sp>
      <p:sp>
        <p:nvSpPr>
          <p:cNvPr id="3" name="Subtitle 2"/>
          <p:cNvSpPr>
            <a:spLocks noGrp="1"/>
          </p:cNvSpPr>
          <p:nvPr>
            <p:ph type="subTitle" idx="1"/>
          </p:nvPr>
        </p:nvSpPr>
        <p:spPr/>
        <p:txBody>
          <a:bodyPr/>
          <a:lstStyle/>
          <a:p>
            <a:r>
              <a:rPr lang="en-GB" dirty="0"/>
              <a:t>01 - Classes &amp; objects</a:t>
            </a:r>
            <a:endParaRPr lang="en-US" dirty="0"/>
          </a:p>
          <a:p>
            <a:r>
              <a:rPr lang="en-GB" dirty="0"/>
              <a:t>Introduction to Visual Studio &amp; C#</a:t>
            </a:r>
          </a:p>
        </p:txBody>
      </p:sp>
    </p:spTree>
    <p:extLst>
      <p:ext uri="{BB962C8B-B14F-4D97-AF65-F5344CB8AC3E}">
        <p14:creationId xmlns:p14="http://schemas.microsoft.com/office/powerpoint/2010/main" val="34125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0A10D1-CE8C-4EF8-BD58-86589B1303E0}"/>
              </a:ext>
            </a:extLst>
          </p:cNvPr>
          <p:cNvSpPr>
            <a:spLocks noGrp="1"/>
          </p:cNvSpPr>
          <p:nvPr>
            <p:ph type="title"/>
          </p:nvPr>
        </p:nvSpPr>
        <p:spPr/>
        <p:txBody>
          <a:bodyPr/>
          <a:lstStyle/>
          <a:p>
            <a:r>
              <a:rPr lang="en-GB" dirty="0"/>
              <a:t>Intro to C# </a:t>
            </a:r>
            <a:r>
              <a:rPr lang="en-GB" sz="4400" dirty="0"/>
              <a:t>(C sharp)</a:t>
            </a:r>
            <a:endParaRPr lang="en-GB" dirty="0"/>
          </a:p>
        </p:txBody>
      </p:sp>
      <p:sp>
        <p:nvSpPr>
          <p:cNvPr id="5" name="Text Placeholder 4">
            <a:extLst>
              <a:ext uri="{FF2B5EF4-FFF2-40B4-BE49-F238E27FC236}">
                <a16:creationId xmlns:a16="http://schemas.microsoft.com/office/drawing/2014/main" id="{E4D58045-F81C-4627-ABAA-8905D83028C5}"/>
              </a:ext>
            </a:extLst>
          </p:cNvPr>
          <p:cNvSpPr>
            <a:spLocks noGrp="1"/>
          </p:cNvSpPr>
          <p:nvPr>
            <p:ph type="body" idx="1"/>
          </p:nvPr>
        </p:nvSpPr>
        <p:spPr/>
        <p:txBody>
          <a:bodyPr>
            <a:normAutofit/>
          </a:bodyPr>
          <a:lstStyle/>
          <a:p>
            <a:r>
              <a:rPr lang="en-GB" dirty="0"/>
              <a:t>.NET Framework</a:t>
            </a:r>
          </a:p>
        </p:txBody>
      </p:sp>
    </p:spTree>
    <p:extLst>
      <p:ext uri="{BB962C8B-B14F-4D97-AF65-F5344CB8AC3E}">
        <p14:creationId xmlns:p14="http://schemas.microsoft.com/office/powerpoint/2010/main" val="112433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846D27-A4C1-4C46-99EA-58E70B812562}"/>
              </a:ext>
            </a:extLst>
          </p:cNvPr>
          <p:cNvSpPr>
            <a:spLocks noGrp="1"/>
          </p:cNvSpPr>
          <p:nvPr>
            <p:ph type="title"/>
          </p:nvPr>
        </p:nvSpPr>
        <p:spPr/>
        <p:txBody>
          <a:bodyPr/>
          <a:lstStyle/>
          <a:p>
            <a:r>
              <a:rPr lang="en-GB" dirty="0"/>
              <a:t>Intro</a:t>
            </a:r>
          </a:p>
        </p:txBody>
      </p:sp>
      <p:sp>
        <p:nvSpPr>
          <p:cNvPr id="5" name="Content Placeholder 4">
            <a:extLst>
              <a:ext uri="{FF2B5EF4-FFF2-40B4-BE49-F238E27FC236}">
                <a16:creationId xmlns:a16="http://schemas.microsoft.com/office/drawing/2014/main" id="{08446F32-C24E-4A5C-A695-E768F444C2AC}"/>
              </a:ext>
            </a:extLst>
          </p:cNvPr>
          <p:cNvSpPr>
            <a:spLocks noGrp="1"/>
          </p:cNvSpPr>
          <p:nvPr>
            <p:ph idx="1"/>
          </p:nvPr>
        </p:nvSpPr>
        <p:spPr/>
        <p:txBody>
          <a:bodyPr>
            <a:normAutofit/>
          </a:bodyPr>
          <a:lstStyle/>
          <a:p>
            <a:pPr algn="ctr"/>
            <a:r>
              <a:rPr lang="en-GB" sz="4000" b="1" dirty="0"/>
              <a:t>Learn programming concepts and when/how to apply them!</a:t>
            </a:r>
          </a:p>
          <a:p>
            <a:pPr algn="ctr"/>
            <a:endParaRPr lang="en-GB" sz="4000" b="1" dirty="0"/>
          </a:p>
          <a:p>
            <a:r>
              <a:rPr lang="en-GB" sz="2400" i="1" dirty="0"/>
              <a:t>Remainder of this semester (and next semester):</a:t>
            </a:r>
          </a:p>
          <a:p>
            <a:pPr lvl="1"/>
            <a:r>
              <a:rPr lang="en-GB" sz="2000" dirty="0"/>
              <a:t>Object Oriented Development</a:t>
            </a:r>
          </a:p>
          <a:p>
            <a:pPr lvl="1"/>
            <a:r>
              <a:rPr lang="en-GB" sz="2000" dirty="0"/>
              <a:t>‘Tool’: .NET (Core) with the language C# and Windows Forms Applications</a:t>
            </a:r>
          </a:p>
        </p:txBody>
      </p:sp>
    </p:spTree>
    <p:extLst>
      <p:ext uri="{BB962C8B-B14F-4D97-AF65-F5344CB8AC3E}">
        <p14:creationId xmlns:p14="http://schemas.microsoft.com/office/powerpoint/2010/main" val="192043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081F-EAF0-4CA0-AAD0-76DA2109F7E2}"/>
              </a:ext>
            </a:extLst>
          </p:cNvPr>
          <p:cNvSpPr>
            <a:spLocks noGrp="1"/>
          </p:cNvSpPr>
          <p:nvPr>
            <p:ph type="title"/>
          </p:nvPr>
        </p:nvSpPr>
        <p:spPr/>
        <p:txBody>
          <a:bodyPr/>
          <a:lstStyle/>
          <a:p>
            <a:r>
              <a:rPr lang="en-GB" dirty="0"/>
              <a:t>Python vs C# (for now)</a:t>
            </a:r>
          </a:p>
        </p:txBody>
      </p:sp>
      <p:sp>
        <p:nvSpPr>
          <p:cNvPr id="3" name="Content Placeholder 2">
            <a:extLst>
              <a:ext uri="{FF2B5EF4-FFF2-40B4-BE49-F238E27FC236}">
                <a16:creationId xmlns:a16="http://schemas.microsoft.com/office/drawing/2014/main" id="{22EE8FC4-D2E3-4E34-9CBF-A7C689DF5835}"/>
              </a:ext>
            </a:extLst>
          </p:cNvPr>
          <p:cNvSpPr>
            <a:spLocks noGrp="1"/>
          </p:cNvSpPr>
          <p:nvPr>
            <p:ph idx="1"/>
          </p:nvPr>
        </p:nvSpPr>
        <p:spPr>
          <a:xfrm>
            <a:off x="1069953" y="1856244"/>
            <a:ext cx="10058400" cy="4023360"/>
          </a:xfrm>
        </p:spPr>
        <p:txBody>
          <a:bodyPr>
            <a:normAutofit/>
          </a:bodyPr>
          <a:lstStyle/>
          <a:p>
            <a:pPr algn="ctr"/>
            <a:r>
              <a:rPr lang="en-GB" sz="3600" b="1" dirty="0"/>
              <a:t>Biggest difference: C# is a strongly typed programming languages</a:t>
            </a:r>
          </a:p>
          <a:p>
            <a:endParaRPr lang="en-GB" dirty="0"/>
          </a:p>
          <a:p>
            <a:r>
              <a:rPr lang="en-GB" i="1" dirty="0"/>
              <a:t>Other notable differences:</a:t>
            </a:r>
          </a:p>
          <a:p>
            <a:pPr lvl="1"/>
            <a:r>
              <a:rPr lang="en-GB" dirty="0"/>
              <a:t>; (semi-column) at the end of statements</a:t>
            </a:r>
          </a:p>
          <a:p>
            <a:pPr lvl="1"/>
            <a:r>
              <a:rPr lang="en-GB" dirty="0"/>
              <a:t>{} (curly brackets) to determine code blocks!</a:t>
            </a:r>
          </a:p>
          <a:p>
            <a:r>
              <a:rPr lang="en-GB" i="1" dirty="0"/>
              <a:t>For example:</a:t>
            </a:r>
          </a:p>
          <a:p>
            <a:pPr lvl="1"/>
            <a:endParaRPr lang="en-GB" dirty="0"/>
          </a:p>
          <a:p>
            <a:pPr marL="0" indent="0">
              <a:buNone/>
            </a:pPr>
            <a:endParaRPr lang="en-GB" dirty="0"/>
          </a:p>
        </p:txBody>
      </p:sp>
      <p:sp>
        <p:nvSpPr>
          <p:cNvPr id="5" name="TextBox 4">
            <a:extLst>
              <a:ext uri="{FF2B5EF4-FFF2-40B4-BE49-F238E27FC236}">
                <a16:creationId xmlns:a16="http://schemas.microsoft.com/office/drawing/2014/main" id="{7DD3B7D4-9671-4308-8348-FB61A9E58329}"/>
              </a:ext>
            </a:extLst>
          </p:cNvPr>
          <p:cNvSpPr txBox="1"/>
          <p:nvPr/>
        </p:nvSpPr>
        <p:spPr>
          <a:xfrm>
            <a:off x="2616024" y="4607483"/>
            <a:ext cx="7095533" cy="2169825"/>
          </a:xfrm>
          <a:prstGeom prst="rect">
            <a:avLst/>
          </a:prstGeom>
          <a:solidFill>
            <a:schemeClr val="bg1"/>
          </a:solidFill>
          <a:ln>
            <a:solidFill>
              <a:schemeClr val="tx1"/>
            </a:solidFill>
          </a:ln>
        </p:spPr>
        <p:txBody>
          <a:bodyPr wrap="square">
            <a:spAutoFit/>
          </a:bodyPr>
          <a:lstStyle/>
          <a:p>
            <a:r>
              <a:rPr lang="en-GB" sz="1500" dirty="0">
                <a:solidFill>
                  <a:srgbClr val="0000FF"/>
                </a:solidFill>
                <a:latin typeface="Consolas" panose="020B0609020204030204" pitchFamily="49" charset="0"/>
              </a:rPr>
              <a:t>public</a:t>
            </a:r>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GetSong</a:t>
            </a:r>
            <a:r>
              <a:rPr lang="en-GB" sz="1500" dirty="0">
                <a:solidFill>
                  <a:srgbClr val="000000"/>
                </a:solidFill>
                <a:latin typeface="Consolas" panose="020B0609020204030204" pitchFamily="49" charset="0"/>
              </a:rPr>
              <a:t>(</a:t>
            </a:r>
            <a:r>
              <a:rPr lang="en-GB" sz="1500" dirty="0">
                <a:solidFill>
                  <a:srgbClr val="0000FF"/>
                </a:solidFill>
                <a:latin typeface="Consolas" panose="020B0609020204030204" pitchFamily="49" charset="0"/>
              </a:rPr>
              <a:t>string</a:t>
            </a:r>
            <a:r>
              <a:rPr lang="en-GB" sz="1500" dirty="0">
                <a:solidFill>
                  <a:srgbClr val="000000"/>
                </a:solidFill>
                <a:latin typeface="Consolas" panose="020B0609020204030204" pitchFamily="49" charset="0"/>
              </a:rPr>
              <a:t> query)</a:t>
            </a:r>
          </a:p>
          <a:p>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 = </a:t>
            </a:r>
            <a:r>
              <a:rPr lang="en-GB" sz="1500" dirty="0">
                <a:solidFill>
                  <a:srgbClr val="0000FF"/>
                </a:solidFill>
                <a:latin typeface="Consolas" panose="020B0609020204030204" pitchFamily="49" charset="0"/>
              </a:rPr>
              <a:t>null</a:t>
            </a:r>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foreach</a:t>
            </a:r>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s </a:t>
            </a:r>
            <a:r>
              <a:rPr lang="en-GB" sz="1500" dirty="0">
                <a:solidFill>
                  <a:srgbClr val="0000FF"/>
                </a:solidFill>
                <a:latin typeface="Consolas" panose="020B0609020204030204" pitchFamily="49" charset="0"/>
              </a:rPr>
              <a:t>in</a:t>
            </a:r>
            <a:r>
              <a:rPr lang="en-GB" sz="1500" dirty="0">
                <a:solidFill>
                  <a:srgbClr val="000000"/>
                </a:solidFill>
                <a:latin typeface="Consolas" panose="020B0609020204030204" pitchFamily="49" charset="0"/>
              </a:rPr>
              <a:t> </a:t>
            </a:r>
            <a:r>
              <a:rPr lang="en-GB" sz="1500" dirty="0" err="1">
                <a:solidFill>
                  <a:srgbClr val="0000FF"/>
                </a:solidFill>
                <a:latin typeface="Consolas" panose="020B0609020204030204" pitchFamily="49" charset="0"/>
              </a:rPr>
              <a:t>this</a:t>
            </a:r>
            <a:r>
              <a:rPr lang="en-GB" sz="1500" dirty="0" err="1">
                <a:solidFill>
                  <a:srgbClr val="000000"/>
                </a:solidFill>
                <a:latin typeface="Consolas" panose="020B0609020204030204" pitchFamily="49" charset="0"/>
              </a:rPr>
              <a:t>.songs</a:t>
            </a:r>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    {</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if</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s.GetTitle</a:t>
            </a:r>
            <a:r>
              <a:rPr lang="en-GB" sz="1500" dirty="0">
                <a:solidFill>
                  <a:srgbClr val="000000"/>
                </a:solidFill>
                <a:latin typeface="Consolas" panose="020B0609020204030204" pitchFamily="49" charset="0"/>
              </a:rPr>
              <a:t>().Contains(query)) {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 = s; }</a:t>
            </a:r>
          </a:p>
          <a:p>
            <a:r>
              <a:rPr lang="en-GB" sz="1500" dirty="0">
                <a:solidFill>
                  <a:srgbClr val="000000"/>
                </a:solidFill>
                <a:latin typeface="Consolas" panose="020B0609020204030204" pitchFamily="49" charset="0"/>
              </a:rPr>
              <a:t>    }</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return</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a:t>
            </a:r>
            <a:endParaRPr lang="en-GB" sz="1500" dirty="0"/>
          </a:p>
        </p:txBody>
      </p:sp>
      <p:grpSp>
        <p:nvGrpSpPr>
          <p:cNvPr id="16" name="Group 15">
            <a:extLst>
              <a:ext uri="{FF2B5EF4-FFF2-40B4-BE49-F238E27FC236}">
                <a16:creationId xmlns:a16="http://schemas.microsoft.com/office/drawing/2014/main" id="{FDC319E4-0411-4D80-B04D-12A98BF0474A}"/>
              </a:ext>
            </a:extLst>
          </p:cNvPr>
          <p:cNvGrpSpPr/>
          <p:nvPr/>
        </p:nvGrpSpPr>
        <p:grpSpPr>
          <a:xfrm>
            <a:off x="3321269" y="2927131"/>
            <a:ext cx="3132083" cy="2448910"/>
            <a:chOff x="3321269" y="2927131"/>
            <a:chExt cx="3132083" cy="2448910"/>
          </a:xfrm>
        </p:grpSpPr>
        <p:cxnSp>
          <p:nvCxnSpPr>
            <p:cNvPr id="6" name="Straight Arrow Connector 5">
              <a:extLst>
                <a:ext uri="{FF2B5EF4-FFF2-40B4-BE49-F238E27FC236}">
                  <a16:creationId xmlns:a16="http://schemas.microsoft.com/office/drawing/2014/main" id="{B3AA8FE3-6354-45DE-8400-929CEAA3A5C7}"/>
                </a:ext>
              </a:extLst>
            </p:cNvPr>
            <p:cNvCxnSpPr/>
            <p:nvPr/>
          </p:nvCxnSpPr>
          <p:spPr>
            <a:xfrm flipH="1">
              <a:off x="3720662" y="2927131"/>
              <a:ext cx="2732690" cy="174997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BB37EBF-F223-4E72-8599-BEBC54EAFDCF}"/>
                </a:ext>
              </a:extLst>
            </p:cNvPr>
            <p:cNvCxnSpPr>
              <a:cxnSpLocks/>
            </p:cNvCxnSpPr>
            <p:nvPr/>
          </p:nvCxnSpPr>
          <p:spPr>
            <a:xfrm flipH="1">
              <a:off x="5108028" y="2927131"/>
              <a:ext cx="1345324" cy="174997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035F8B9-873F-4EDA-9E71-CDF23E1988AE}"/>
                </a:ext>
              </a:extLst>
            </p:cNvPr>
            <p:cNvCxnSpPr>
              <a:cxnSpLocks/>
            </p:cNvCxnSpPr>
            <p:nvPr/>
          </p:nvCxnSpPr>
          <p:spPr>
            <a:xfrm flipH="1">
              <a:off x="3321269" y="2927131"/>
              <a:ext cx="3132083" cy="220717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7F0CA3-7AB9-46BC-9A27-816E107A0877}"/>
                </a:ext>
              </a:extLst>
            </p:cNvPr>
            <p:cNvCxnSpPr>
              <a:cxnSpLocks/>
            </p:cNvCxnSpPr>
            <p:nvPr/>
          </p:nvCxnSpPr>
          <p:spPr>
            <a:xfrm flipH="1">
              <a:off x="4372303" y="2927131"/>
              <a:ext cx="2081049" cy="244891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CF3425C-BA9F-4D10-A167-2308EBE25703}"/>
              </a:ext>
            </a:extLst>
          </p:cNvPr>
          <p:cNvGrpSpPr/>
          <p:nvPr/>
        </p:nvGrpSpPr>
        <p:grpSpPr>
          <a:xfrm>
            <a:off x="4882055" y="4083269"/>
            <a:ext cx="3788979" cy="2212428"/>
            <a:chOff x="4882055" y="4083269"/>
            <a:chExt cx="3788979" cy="2212428"/>
          </a:xfrm>
        </p:grpSpPr>
        <p:cxnSp>
          <p:nvCxnSpPr>
            <p:cNvPr id="18" name="Straight Arrow Connector 17">
              <a:extLst>
                <a:ext uri="{FF2B5EF4-FFF2-40B4-BE49-F238E27FC236}">
                  <a16:creationId xmlns:a16="http://schemas.microsoft.com/office/drawing/2014/main" id="{6854AC8D-3B09-4621-B67F-5C82F17F74FF}"/>
                </a:ext>
              </a:extLst>
            </p:cNvPr>
            <p:cNvCxnSpPr/>
            <p:nvPr/>
          </p:nvCxnSpPr>
          <p:spPr>
            <a:xfrm>
              <a:off x="5029200" y="4083269"/>
              <a:ext cx="352097" cy="105103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F501D14E-7C57-4FC6-A7FB-5628802B6D6E}"/>
                </a:ext>
              </a:extLst>
            </p:cNvPr>
            <p:cNvCxnSpPr/>
            <p:nvPr/>
          </p:nvCxnSpPr>
          <p:spPr>
            <a:xfrm>
              <a:off x="4987159" y="4083269"/>
              <a:ext cx="3683875" cy="1785825"/>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30423553-54EF-4E38-98AD-8EDD79CB70EF}"/>
                </a:ext>
              </a:extLst>
            </p:cNvPr>
            <p:cNvCxnSpPr>
              <a:cxnSpLocks/>
            </p:cNvCxnSpPr>
            <p:nvPr/>
          </p:nvCxnSpPr>
          <p:spPr>
            <a:xfrm flipH="1">
              <a:off x="4882055" y="4083269"/>
              <a:ext cx="147145" cy="221242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9906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081F-EAF0-4CA0-AAD0-76DA2109F7E2}"/>
              </a:ext>
            </a:extLst>
          </p:cNvPr>
          <p:cNvSpPr>
            <a:spLocks noGrp="1"/>
          </p:cNvSpPr>
          <p:nvPr>
            <p:ph type="title"/>
          </p:nvPr>
        </p:nvSpPr>
        <p:spPr/>
        <p:txBody>
          <a:bodyPr/>
          <a:lstStyle/>
          <a:p>
            <a:r>
              <a:rPr lang="en-GB" dirty="0"/>
              <a:t>Python vs C# (for now)</a:t>
            </a:r>
          </a:p>
        </p:txBody>
      </p:sp>
      <p:sp>
        <p:nvSpPr>
          <p:cNvPr id="3" name="Content Placeholder 2">
            <a:extLst>
              <a:ext uri="{FF2B5EF4-FFF2-40B4-BE49-F238E27FC236}">
                <a16:creationId xmlns:a16="http://schemas.microsoft.com/office/drawing/2014/main" id="{22EE8FC4-D2E3-4E34-9CBF-A7C689DF5835}"/>
              </a:ext>
            </a:extLst>
          </p:cNvPr>
          <p:cNvSpPr>
            <a:spLocks noGrp="1"/>
          </p:cNvSpPr>
          <p:nvPr>
            <p:ph idx="1"/>
          </p:nvPr>
        </p:nvSpPr>
        <p:spPr/>
        <p:txBody>
          <a:bodyPr>
            <a:normAutofit/>
          </a:bodyPr>
          <a:lstStyle/>
          <a:p>
            <a:pPr algn="ctr"/>
            <a:r>
              <a:rPr lang="en-GB" sz="3600" b="1" dirty="0"/>
              <a:t>Biggest difference: C# is a strongly typed programming languages</a:t>
            </a:r>
          </a:p>
          <a:p>
            <a:endParaRPr lang="en-GB" dirty="0"/>
          </a:p>
          <a:p>
            <a:r>
              <a:rPr lang="en-GB" i="1" dirty="0"/>
              <a:t>Other notable differences:</a:t>
            </a:r>
          </a:p>
          <a:p>
            <a:pPr lvl="1"/>
            <a:r>
              <a:rPr lang="en-GB" dirty="0"/>
              <a:t>; (semi-column) at the end of statements</a:t>
            </a:r>
          </a:p>
          <a:p>
            <a:pPr lvl="1"/>
            <a:r>
              <a:rPr lang="en-GB" dirty="0"/>
              <a:t>{} (curly brackets) to determine code blocks!</a:t>
            </a:r>
          </a:p>
          <a:p>
            <a:r>
              <a:rPr lang="en-GB" i="1" dirty="0"/>
              <a:t>For example:</a:t>
            </a:r>
          </a:p>
          <a:p>
            <a:pPr lvl="1"/>
            <a:endParaRPr lang="en-GB" dirty="0"/>
          </a:p>
          <a:p>
            <a:pPr marL="0" indent="0">
              <a:buNone/>
            </a:pPr>
            <a:endParaRPr lang="en-GB" dirty="0"/>
          </a:p>
        </p:txBody>
      </p:sp>
      <p:sp>
        <p:nvSpPr>
          <p:cNvPr id="5" name="TextBox 4">
            <a:extLst>
              <a:ext uri="{FF2B5EF4-FFF2-40B4-BE49-F238E27FC236}">
                <a16:creationId xmlns:a16="http://schemas.microsoft.com/office/drawing/2014/main" id="{7DD3B7D4-9671-4308-8348-FB61A9E58329}"/>
              </a:ext>
            </a:extLst>
          </p:cNvPr>
          <p:cNvSpPr txBox="1"/>
          <p:nvPr/>
        </p:nvSpPr>
        <p:spPr>
          <a:xfrm>
            <a:off x="2616024" y="4607483"/>
            <a:ext cx="7095533" cy="2169825"/>
          </a:xfrm>
          <a:prstGeom prst="rect">
            <a:avLst/>
          </a:prstGeom>
          <a:solidFill>
            <a:schemeClr val="bg1"/>
          </a:solidFill>
          <a:ln>
            <a:solidFill>
              <a:schemeClr val="tx1"/>
            </a:solidFill>
          </a:ln>
        </p:spPr>
        <p:txBody>
          <a:bodyPr wrap="square">
            <a:spAutoFit/>
          </a:bodyPr>
          <a:lstStyle/>
          <a:p>
            <a:r>
              <a:rPr lang="en-GB" sz="1500" dirty="0">
                <a:solidFill>
                  <a:srgbClr val="0000FF"/>
                </a:solidFill>
                <a:latin typeface="Consolas" panose="020B0609020204030204" pitchFamily="49" charset="0"/>
              </a:rPr>
              <a:t>public</a:t>
            </a:r>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GetSong</a:t>
            </a:r>
            <a:r>
              <a:rPr lang="en-GB" sz="1500" dirty="0">
                <a:solidFill>
                  <a:srgbClr val="000000"/>
                </a:solidFill>
                <a:latin typeface="Consolas" panose="020B0609020204030204" pitchFamily="49" charset="0"/>
              </a:rPr>
              <a:t>(</a:t>
            </a:r>
            <a:r>
              <a:rPr lang="en-GB" sz="1500" dirty="0">
                <a:solidFill>
                  <a:srgbClr val="0000FF"/>
                </a:solidFill>
                <a:latin typeface="Consolas" panose="020B0609020204030204" pitchFamily="49" charset="0"/>
              </a:rPr>
              <a:t>string</a:t>
            </a:r>
            <a:r>
              <a:rPr lang="en-GB" sz="1500" dirty="0">
                <a:solidFill>
                  <a:srgbClr val="000000"/>
                </a:solidFill>
                <a:latin typeface="Consolas" panose="020B0609020204030204" pitchFamily="49" charset="0"/>
              </a:rPr>
              <a:t> query)</a:t>
            </a:r>
          </a:p>
          <a:p>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 = </a:t>
            </a:r>
            <a:r>
              <a:rPr lang="en-GB" sz="1500" dirty="0">
                <a:solidFill>
                  <a:srgbClr val="0000FF"/>
                </a:solidFill>
                <a:latin typeface="Consolas" panose="020B0609020204030204" pitchFamily="49" charset="0"/>
              </a:rPr>
              <a:t>null</a:t>
            </a:r>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foreach</a:t>
            </a:r>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s </a:t>
            </a:r>
            <a:r>
              <a:rPr lang="en-GB" sz="1500" dirty="0">
                <a:solidFill>
                  <a:srgbClr val="0000FF"/>
                </a:solidFill>
                <a:latin typeface="Consolas" panose="020B0609020204030204" pitchFamily="49" charset="0"/>
              </a:rPr>
              <a:t>in</a:t>
            </a:r>
            <a:r>
              <a:rPr lang="en-GB" sz="1500" dirty="0">
                <a:solidFill>
                  <a:srgbClr val="000000"/>
                </a:solidFill>
                <a:latin typeface="Consolas" panose="020B0609020204030204" pitchFamily="49" charset="0"/>
              </a:rPr>
              <a:t> </a:t>
            </a:r>
            <a:r>
              <a:rPr lang="en-GB" sz="1500" dirty="0" err="1">
                <a:solidFill>
                  <a:srgbClr val="0000FF"/>
                </a:solidFill>
                <a:latin typeface="Consolas" panose="020B0609020204030204" pitchFamily="49" charset="0"/>
              </a:rPr>
              <a:t>this</a:t>
            </a:r>
            <a:r>
              <a:rPr lang="en-GB" sz="1500" dirty="0" err="1">
                <a:solidFill>
                  <a:srgbClr val="000000"/>
                </a:solidFill>
                <a:latin typeface="Consolas" panose="020B0609020204030204" pitchFamily="49" charset="0"/>
              </a:rPr>
              <a:t>.songs</a:t>
            </a:r>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    {</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if</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s.GetTitle</a:t>
            </a:r>
            <a:r>
              <a:rPr lang="en-GB" sz="1500" dirty="0">
                <a:solidFill>
                  <a:srgbClr val="000000"/>
                </a:solidFill>
                <a:latin typeface="Consolas" panose="020B0609020204030204" pitchFamily="49" charset="0"/>
              </a:rPr>
              <a:t>().Contains(query)) {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 = s; }</a:t>
            </a:r>
          </a:p>
          <a:p>
            <a:r>
              <a:rPr lang="en-GB" sz="1500" dirty="0">
                <a:solidFill>
                  <a:srgbClr val="000000"/>
                </a:solidFill>
                <a:latin typeface="Consolas" panose="020B0609020204030204" pitchFamily="49" charset="0"/>
              </a:rPr>
              <a:t>    }</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return</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a:t>
            </a:r>
            <a:endParaRPr lang="en-GB" sz="1500" dirty="0"/>
          </a:p>
        </p:txBody>
      </p:sp>
      <p:sp>
        <p:nvSpPr>
          <p:cNvPr id="6" name="TextBox 5">
            <a:extLst>
              <a:ext uri="{FF2B5EF4-FFF2-40B4-BE49-F238E27FC236}">
                <a16:creationId xmlns:a16="http://schemas.microsoft.com/office/drawing/2014/main" id="{0424595C-C632-4273-BABE-32E5E3134673}"/>
              </a:ext>
            </a:extLst>
          </p:cNvPr>
          <p:cNvSpPr txBox="1"/>
          <p:nvPr/>
        </p:nvSpPr>
        <p:spPr>
          <a:xfrm>
            <a:off x="2578713" y="1563526"/>
            <a:ext cx="7095533" cy="2169825"/>
          </a:xfrm>
          <a:prstGeom prst="rect">
            <a:avLst/>
          </a:prstGeom>
          <a:solidFill>
            <a:schemeClr val="bg1"/>
          </a:solidFill>
          <a:ln>
            <a:solidFill>
              <a:schemeClr val="tx1"/>
            </a:solidFill>
          </a:ln>
        </p:spPr>
        <p:txBody>
          <a:bodyPr wrap="square">
            <a:spAutoFit/>
          </a:bodyPr>
          <a:lstStyle/>
          <a:p>
            <a:r>
              <a:rPr lang="en-GB" sz="1500" dirty="0">
                <a:solidFill>
                  <a:srgbClr val="0000FF"/>
                </a:solidFill>
                <a:latin typeface="Consolas" panose="020B0609020204030204" pitchFamily="49" charset="0"/>
              </a:rPr>
              <a:t>public</a:t>
            </a:r>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GetSong</a:t>
            </a:r>
            <a:r>
              <a:rPr lang="en-GB" sz="1500" dirty="0">
                <a:solidFill>
                  <a:srgbClr val="000000"/>
                </a:solidFill>
                <a:latin typeface="Consolas" panose="020B0609020204030204" pitchFamily="49" charset="0"/>
              </a:rPr>
              <a:t>(</a:t>
            </a:r>
            <a:r>
              <a:rPr lang="en-GB" sz="1500" dirty="0">
                <a:solidFill>
                  <a:srgbClr val="0000FF"/>
                </a:solidFill>
                <a:latin typeface="Consolas" panose="020B0609020204030204" pitchFamily="49" charset="0"/>
              </a:rPr>
              <a:t>string</a:t>
            </a:r>
            <a:r>
              <a:rPr lang="en-GB" sz="1500" dirty="0">
                <a:solidFill>
                  <a:srgbClr val="000000"/>
                </a:solidFill>
                <a:latin typeface="Consolas" panose="020B0609020204030204" pitchFamily="49" charset="0"/>
              </a:rPr>
              <a:t> query) {</a:t>
            </a:r>
          </a:p>
          <a:p>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 = </a:t>
            </a:r>
            <a:r>
              <a:rPr lang="en-GB" sz="1500" dirty="0">
                <a:solidFill>
                  <a:srgbClr val="0000FF"/>
                </a:solidFill>
                <a:latin typeface="Consolas" panose="020B0609020204030204" pitchFamily="49" charset="0"/>
              </a:rPr>
              <a:t>null</a:t>
            </a:r>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foreach</a:t>
            </a:r>
            <a:r>
              <a:rPr lang="en-GB" sz="1500" dirty="0">
                <a:solidFill>
                  <a:srgbClr val="000000"/>
                </a:solidFill>
                <a:latin typeface="Consolas" panose="020B0609020204030204" pitchFamily="49" charset="0"/>
              </a:rPr>
              <a:t> (</a:t>
            </a:r>
            <a:r>
              <a:rPr lang="en-GB" sz="1500" dirty="0">
                <a:solidFill>
                  <a:srgbClr val="2B91AF"/>
                </a:solidFill>
                <a:latin typeface="Consolas" panose="020B0609020204030204" pitchFamily="49" charset="0"/>
              </a:rPr>
              <a:t>Song</a:t>
            </a:r>
            <a:r>
              <a:rPr lang="en-GB" sz="1500" dirty="0">
                <a:solidFill>
                  <a:srgbClr val="000000"/>
                </a:solidFill>
                <a:latin typeface="Consolas" panose="020B0609020204030204" pitchFamily="49" charset="0"/>
              </a:rPr>
              <a:t> s </a:t>
            </a:r>
            <a:r>
              <a:rPr lang="en-GB" sz="1500" dirty="0">
                <a:solidFill>
                  <a:srgbClr val="0000FF"/>
                </a:solidFill>
                <a:latin typeface="Consolas" panose="020B0609020204030204" pitchFamily="49" charset="0"/>
              </a:rPr>
              <a:t>in</a:t>
            </a:r>
            <a:r>
              <a:rPr lang="en-GB" sz="1500" dirty="0">
                <a:solidFill>
                  <a:srgbClr val="000000"/>
                </a:solidFill>
                <a:latin typeface="Consolas" panose="020B0609020204030204" pitchFamily="49" charset="0"/>
              </a:rPr>
              <a:t> </a:t>
            </a:r>
            <a:r>
              <a:rPr lang="en-GB" sz="1500" dirty="0" err="1">
                <a:solidFill>
                  <a:srgbClr val="0000FF"/>
                </a:solidFill>
                <a:latin typeface="Consolas" panose="020B0609020204030204" pitchFamily="49" charset="0"/>
              </a:rPr>
              <a:t>this</a:t>
            </a:r>
            <a:r>
              <a:rPr lang="en-GB" sz="1500" dirty="0" err="1">
                <a:solidFill>
                  <a:srgbClr val="000000"/>
                </a:solidFill>
                <a:latin typeface="Consolas" panose="020B0609020204030204" pitchFamily="49" charset="0"/>
              </a:rPr>
              <a:t>.songs</a:t>
            </a:r>
            <a:r>
              <a:rPr lang="en-GB" sz="1500" dirty="0">
                <a:solidFill>
                  <a:srgbClr val="000000"/>
                </a:solidFill>
                <a:latin typeface="Consolas" panose="020B0609020204030204" pitchFamily="49" charset="0"/>
              </a:rPr>
              <a:t>) {</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if</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s.GetTitle</a:t>
            </a:r>
            <a:r>
              <a:rPr lang="en-GB" sz="1500" dirty="0">
                <a:solidFill>
                  <a:srgbClr val="000000"/>
                </a:solidFill>
                <a:latin typeface="Consolas" panose="020B0609020204030204" pitchFamily="49" charset="0"/>
              </a:rPr>
              <a:t>().Contains(query)) { </a:t>
            </a:r>
          </a:p>
          <a:p>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 = s; </a:t>
            </a:r>
          </a:p>
          <a:p>
            <a:r>
              <a:rPr lang="en-GB" sz="1500" dirty="0">
                <a:solidFill>
                  <a:srgbClr val="000000"/>
                </a:solidFill>
                <a:latin typeface="Consolas" panose="020B0609020204030204" pitchFamily="49" charset="0"/>
              </a:rPr>
              <a:t>        }</a:t>
            </a:r>
          </a:p>
          <a:p>
            <a:r>
              <a:rPr lang="en-GB" sz="1500" dirty="0">
                <a:solidFill>
                  <a:srgbClr val="000000"/>
                </a:solidFill>
                <a:latin typeface="Consolas" panose="020B0609020204030204" pitchFamily="49" charset="0"/>
              </a:rPr>
              <a:t>    }</a:t>
            </a:r>
          </a:p>
          <a:p>
            <a:r>
              <a:rPr lang="en-GB" sz="1500" dirty="0">
                <a:solidFill>
                  <a:srgbClr val="000000"/>
                </a:solidFill>
                <a:latin typeface="Consolas" panose="020B0609020204030204" pitchFamily="49" charset="0"/>
              </a:rPr>
              <a:t>    </a:t>
            </a:r>
            <a:r>
              <a:rPr lang="en-GB" sz="1500" dirty="0">
                <a:solidFill>
                  <a:srgbClr val="0000FF"/>
                </a:solidFill>
                <a:latin typeface="Consolas" panose="020B0609020204030204" pitchFamily="49" charset="0"/>
              </a:rPr>
              <a:t>return</a:t>
            </a:r>
            <a:r>
              <a:rPr lang="en-GB" sz="1500" dirty="0">
                <a:solidFill>
                  <a:srgbClr val="000000"/>
                </a:solidFill>
                <a:latin typeface="Consolas" panose="020B0609020204030204" pitchFamily="49" charset="0"/>
              </a:rPr>
              <a:t> </a:t>
            </a:r>
            <a:r>
              <a:rPr lang="en-GB" sz="1500" dirty="0" err="1">
                <a:solidFill>
                  <a:srgbClr val="000000"/>
                </a:solidFill>
                <a:latin typeface="Consolas" panose="020B0609020204030204" pitchFamily="49" charset="0"/>
              </a:rPr>
              <a:t>foundSong</a:t>
            </a:r>
            <a:r>
              <a:rPr lang="en-GB" sz="1500" dirty="0">
                <a:solidFill>
                  <a:srgbClr val="000000"/>
                </a:solidFill>
                <a:latin typeface="Consolas" panose="020B0609020204030204" pitchFamily="49" charset="0"/>
              </a:rPr>
              <a:t>;</a:t>
            </a:r>
          </a:p>
          <a:p>
            <a:r>
              <a:rPr lang="en-GB" sz="1500" dirty="0">
                <a:solidFill>
                  <a:srgbClr val="000000"/>
                </a:solidFill>
                <a:latin typeface="Consolas" panose="020B0609020204030204" pitchFamily="49" charset="0"/>
              </a:rPr>
              <a:t>}</a:t>
            </a:r>
            <a:endParaRPr lang="en-GB" sz="1500" dirty="0"/>
          </a:p>
        </p:txBody>
      </p:sp>
      <p:sp>
        <p:nvSpPr>
          <p:cNvPr id="4" name="Arrow: Up 3">
            <a:extLst>
              <a:ext uri="{FF2B5EF4-FFF2-40B4-BE49-F238E27FC236}">
                <a16:creationId xmlns:a16="http://schemas.microsoft.com/office/drawing/2014/main" id="{E8957C68-CC8C-4980-BE20-5FDA671C39A8}"/>
              </a:ext>
            </a:extLst>
          </p:cNvPr>
          <p:cNvSpPr/>
          <p:nvPr/>
        </p:nvSpPr>
        <p:spPr>
          <a:xfrm>
            <a:off x="4776951" y="3744571"/>
            <a:ext cx="2490953" cy="846082"/>
          </a:xfrm>
          <a:prstGeom prst="upArrow">
            <a:avLst>
              <a:gd name="adj1" fmla="val 50000"/>
              <a:gd name="adj2" fmla="val 605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‘Same’ code</a:t>
            </a:r>
          </a:p>
        </p:txBody>
      </p:sp>
    </p:spTree>
    <p:extLst>
      <p:ext uri="{BB962C8B-B14F-4D97-AF65-F5344CB8AC3E}">
        <p14:creationId xmlns:p14="http://schemas.microsoft.com/office/powerpoint/2010/main" val="254692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Concepts</a:t>
            </a:r>
            <a:endParaRPr lang="nl-NL" dirty="0"/>
          </a:p>
        </p:txBody>
      </p:sp>
      <p:sp>
        <p:nvSpPr>
          <p:cNvPr id="6" name="Tijdelijke aanduiding voor inhoud 5"/>
          <p:cNvSpPr>
            <a:spLocks noGrp="1"/>
          </p:cNvSpPr>
          <p:nvPr>
            <p:ph sz="quarter" idx="1"/>
          </p:nvPr>
        </p:nvSpPr>
        <p:spPr/>
        <p:txBody>
          <a:bodyPr numCol="2">
            <a:noAutofit/>
          </a:bodyPr>
          <a:lstStyle/>
          <a:p>
            <a:pPr marL="0" indent="0">
              <a:buNone/>
            </a:pPr>
            <a:r>
              <a:rPr lang="nl-NL" sz="2200" b="1" dirty="0"/>
              <a:t>Types</a:t>
            </a:r>
          </a:p>
          <a:p>
            <a:pPr lvl="1"/>
            <a:r>
              <a:rPr lang="nl-NL" sz="2000" dirty="0"/>
              <a:t>Simple types</a:t>
            </a:r>
          </a:p>
          <a:p>
            <a:pPr lvl="1"/>
            <a:r>
              <a:rPr lang="nl-NL" sz="2000" dirty="0">
                <a:solidFill>
                  <a:srgbClr val="00B050"/>
                </a:solidFill>
              </a:rPr>
              <a:t>List</a:t>
            </a:r>
            <a:r>
              <a:rPr lang="nl-NL" sz="2000" dirty="0">
                <a:solidFill>
                  <a:schemeClr val="tx1"/>
                </a:solidFill>
              </a:rPr>
              <a:t>&lt;T&gt;</a:t>
            </a:r>
          </a:p>
          <a:p>
            <a:pPr lvl="1"/>
            <a:r>
              <a:rPr lang="nl-NL" sz="2000" dirty="0"/>
              <a:t>Array</a:t>
            </a:r>
          </a:p>
          <a:p>
            <a:pPr marL="0">
              <a:buNone/>
            </a:pPr>
            <a:r>
              <a:rPr lang="nl-NL" sz="2200" b="1" dirty="0"/>
              <a:t>Operators</a:t>
            </a:r>
          </a:p>
          <a:p>
            <a:pPr lvl="1"/>
            <a:r>
              <a:rPr lang="nl-NL" sz="2000" dirty="0" err="1">
                <a:solidFill>
                  <a:srgbClr val="00B050"/>
                </a:solidFill>
              </a:rPr>
              <a:t>Arithmetic</a:t>
            </a:r>
            <a:r>
              <a:rPr lang="nl-NL" sz="2000" dirty="0">
                <a:solidFill>
                  <a:srgbClr val="00B050"/>
                </a:solidFill>
              </a:rPr>
              <a:t> operators</a:t>
            </a:r>
          </a:p>
          <a:p>
            <a:pPr lvl="1"/>
            <a:r>
              <a:rPr lang="nl-NL" sz="2000" dirty="0" err="1">
                <a:solidFill>
                  <a:srgbClr val="00B050"/>
                </a:solidFill>
              </a:rPr>
              <a:t>Relational</a:t>
            </a:r>
            <a:r>
              <a:rPr lang="nl-NL" sz="2000" dirty="0">
                <a:solidFill>
                  <a:srgbClr val="00B050"/>
                </a:solidFill>
              </a:rPr>
              <a:t> operators</a:t>
            </a:r>
            <a:br>
              <a:rPr lang="nl-NL" sz="2000" dirty="0"/>
            </a:br>
            <a:endParaRPr lang="nl-NL" sz="2000" dirty="0"/>
          </a:p>
          <a:p>
            <a:pPr marL="0" indent="0">
              <a:buNone/>
            </a:pPr>
            <a:endParaRPr lang="nl-NL" sz="2200" b="1" dirty="0"/>
          </a:p>
          <a:p>
            <a:pPr marL="0" indent="0">
              <a:buNone/>
            </a:pPr>
            <a:endParaRPr lang="nl-NL" sz="2200" b="1" dirty="0"/>
          </a:p>
          <a:p>
            <a:pPr marL="0" indent="0">
              <a:buNone/>
            </a:pPr>
            <a:r>
              <a:rPr lang="nl-NL" sz="2200" b="1" dirty="0" err="1"/>
              <a:t>Conditional</a:t>
            </a:r>
            <a:r>
              <a:rPr lang="nl-NL" sz="2200" b="1" dirty="0"/>
              <a:t> statements</a:t>
            </a:r>
            <a:endParaRPr lang="nl-NL" sz="2000" dirty="0">
              <a:solidFill>
                <a:schemeClr val="bg1">
                  <a:lumMod val="50000"/>
                </a:schemeClr>
              </a:solidFill>
            </a:endParaRPr>
          </a:p>
          <a:p>
            <a:pPr lvl="1"/>
            <a:r>
              <a:rPr lang="nl-NL" sz="2000" dirty="0" err="1">
                <a:solidFill>
                  <a:srgbClr val="00B050"/>
                </a:solidFill>
              </a:rPr>
              <a:t>if</a:t>
            </a:r>
            <a:r>
              <a:rPr lang="nl-NL" sz="2000" dirty="0">
                <a:solidFill>
                  <a:srgbClr val="00B050"/>
                </a:solidFill>
              </a:rPr>
              <a:t>-statement</a:t>
            </a:r>
            <a:endParaRPr lang="nl-NL" sz="2000" dirty="0"/>
          </a:p>
          <a:p>
            <a:pPr marL="0" indent="0">
              <a:buNone/>
            </a:pPr>
            <a:r>
              <a:rPr lang="nl-NL" sz="2200" b="1" dirty="0" err="1"/>
              <a:t>Repetition</a:t>
            </a:r>
            <a:r>
              <a:rPr lang="nl-NL" sz="2200" b="1" dirty="0"/>
              <a:t> statements</a:t>
            </a:r>
          </a:p>
          <a:p>
            <a:pPr lvl="1"/>
            <a:r>
              <a:rPr lang="nl-NL" sz="2000" dirty="0" err="1">
                <a:solidFill>
                  <a:srgbClr val="00B050"/>
                </a:solidFill>
              </a:rPr>
              <a:t>for</a:t>
            </a:r>
            <a:r>
              <a:rPr lang="nl-NL" sz="2000" dirty="0">
                <a:solidFill>
                  <a:srgbClr val="00B050"/>
                </a:solidFill>
              </a:rPr>
              <a:t>-statement</a:t>
            </a:r>
          </a:p>
          <a:p>
            <a:pPr lvl="1"/>
            <a:r>
              <a:rPr lang="nl-NL" sz="2000" dirty="0" err="1">
                <a:solidFill>
                  <a:srgbClr val="00B050"/>
                </a:solidFill>
              </a:rPr>
              <a:t>while</a:t>
            </a:r>
            <a:r>
              <a:rPr lang="nl-NL" sz="2000" dirty="0">
                <a:solidFill>
                  <a:srgbClr val="00B050"/>
                </a:solidFill>
              </a:rPr>
              <a:t>-statement</a:t>
            </a:r>
          </a:p>
          <a:p>
            <a:pPr lvl="1"/>
            <a:r>
              <a:rPr lang="nl-NL" sz="2000" dirty="0" err="1"/>
              <a:t>foreach</a:t>
            </a:r>
            <a:r>
              <a:rPr lang="nl-NL" sz="2000" dirty="0"/>
              <a:t>-statements </a:t>
            </a:r>
            <a:br>
              <a:rPr lang="nl-NL" sz="2000" dirty="0"/>
            </a:br>
            <a:endParaRPr lang="nl-NL" sz="2000" b="1" dirty="0"/>
          </a:p>
        </p:txBody>
      </p:sp>
      <p:sp>
        <p:nvSpPr>
          <p:cNvPr id="3" name="Rectangle: Rounded Corners 2">
            <a:extLst>
              <a:ext uri="{FF2B5EF4-FFF2-40B4-BE49-F238E27FC236}">
                <a16:creationId xmlns:a16="http://schemas.microsoft.com/office/drawing/2014/main" id="{D6EFE6DD-4AB2-4D15-8FCD-64FCDE7698FB}"/>
              </a:ext>
            </a:extLst>
          </p:cNvPr>
          <p:cNvSpPr/>
          <p:nvPr/>
        </p:nvSpPr>
        <p:spPr>
          <a:xfrm>
            <a:off x="2406127" y="5228216"/>
            <a:ext cx="7379746" cy="749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Arrays will be covered separately during part 3 of this lecture</a:t>
            </a:r>
          </a:p>
        </p:txBody>
      </p:sp>
    </p:spTree>
    <p:extLst>
      <p:ext uri="{BB962C8B-B14F-4D97-AF65-F5344CB8AC3E}">
        <p14:creationId xmlns:p14="http://schemas.microsoft.com/office/powerpoint/2010/main" val="370196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90B6-E143-48D9-BFF3-4AF83E0041AD}"/>
              </a:ext>
            </a:extLst>
          </p:cNvPr>
          <p:cNvSpPr>
            <a:spLocks noGrp="1"/>
          </p:cNvSpPr>
          <p:nvPr>
            <p:ph type="title"/>
          </p:nvPr>
        </p:nvSpPr>
        <p:spPr/>
        <p:txBody>
          <a:bodyPr/>
          <a:lstStyle/>
          <a:p>
            <a:r>
              <a:rPr lang="en-GB" dirty="0"/>
              <a:t>Simple Types</a:t>
            </a:r>
          </a:p>
        </p:txBody>
      </p:sp>
      <p:sp>
        <p:nvSpPr>
          <p:cNvPr id="3" name="Content Placeholder 2">
            <a:extLst>
              <a:ext uri="{FF2B5EF4-FFF2-40B4-BE49-F238E27FC236}">
                <a16:creationId xmlns:a16="http://schemas.microsoft.com/office/drawing/2014/main" id="{2A825FB7-5923-43BE-B181-4D56831B6A05}"/>
              </a:ext>
            </a:extLst>
          </p:cNvPr>
          <p:cNvSpPr>
            <a:spLocks noGrp="1"/>
          </p:cNvSpPr>
          <p:nvPr>
            <p:ph idx="1"/>
          </p:nvPr>
        </p:nvSpPr>
        <p:spPr/>
        <p:txBody>
          <a:bodyPr/>
          <a:lstStyle/>
          <a:p>
            <a:pPr algn="ctr"/>
            <a:r>
              <a:rPr lang="en-GB" sz="3200" b="1" dirty="0"/>
              <a:t>C# is a strongly typed language and there are built-in types. For now we use simple types:</a:t>
            </a:r>
          </a:p>
          <a:p>
            <a:pPr algn="ctr"/>
            <a:endParaRPr lang="en-GB" sz="3200" b="1" dirty="0"/>
          </a:p>
        </p:txBody>
      </p:sp>
      <p:graphicFrame>
        <p:nvGraphicFramePr>
          <p:cNvPr id="4" name="Tijdelijke aanduiding voor inhoud 4">
            <a:extLst>
              <a:ext uri="{FF2B5EF4-FFF2-40B4-BE49-F238E27FC236}">
                <a16:creationId xmlns:a16="http://schemas.microsoft.com/office/drawing/2014/main" id="{B5B24F9D-AB1C-43C1-9E59-29563DEAC98F}"/>
              </a:ext>
            </a:extLst>
          </p:cNvPr>
          <p:cNvGraphicFramePr>
            <a:graphicFrameLocks/>
          </p:cNvGraphicFramePr>
          <p:nvPr>
            <p:extLst>
              <p:ext uri="{D42A27DB-BD31-4B8C-83A1-F6EECF244321}">
                <p14:modId xmlns:p14="http://schemas.microsoft.com/office/powerpoint/2010/main" val="1739739433"/>
              </p:ext>
            </p:extLst>
          </p:nvPr>
        </p:nvGraphicFramePr>
        <p:xfrm>
          <a:off x="1430459" y="2980819"/>
          <a:ext cx="9664261" cy="3383280"/>
        </p:xfrm>
        <a:graphic>
          <a:graphicData uri="http://schemas.openxmlformats.org/drawingml/2006/table">
            <a:tbl>
              <a:tblPr firstRow="1" bandRow="1">
                <a:tableStyleId>{5C22544A-7EE6-4342-B048-85BDC9FD1C3A}</a:tableStyleId>
              </a:tblPr>
              <a:tblGrid>
                <a:gridCol w="1528203">
                  <a:extLst>
                    <a:ext uri="{9D8B030D-6E8A-4147-A177-3AD203B41FA5}">
                      <a16:colId xmlns:a16="http://schemas.microsoft.com/office/drawing/2014/main" val="20000"/>
                    </a:ext>
                  </a:extLst>
                </a:gridCol>
                <a:gridCol w="5417955">
                  <a:extLst>
                    <a:ext uri="{9D8B030D-6E8A-4147-A177-3AD203B41FA5}">
                      <a16:colId xmlns:a16="http://schemas.microsoft.com/office/drawing/2014/main" val="20001"/>
                    </a:ext>
                  </a:extLst>
                </a:gridCol>
                <a:gridCol w="2718103">
                  <a:extLst>
                    <a:ext uri="{9D8B030D-6E8A-4147-A177-3AD203B41FA5}">
                      <a16:colId xmlns:a16="http://schemas.microsoft.com/office/drawing/2014/main" val="20002"/>
                    </a:ext>
                  </a:extLst>
                </a:gridCol>
              </a:tblGrid>
              <a:tr h="198224">
                <a:tc>
                  <a:txBody>
                    <a:bodyPr/>
                    <a:lstStyle/>
                    <a:p>
                      <a:r>
                        <a:rPr lang="nl-NL" sz="2000" dirty="0"/>
                        <a:t>Type</a:t>
                      </a:r>
                    </a:p>
                  </a:txBody>
                  <a:tcPr/>
                </a:tc>
                <a:tc>
                  <a:txBody>
                    <a:bodyPr/>
                    <a:lstStyle/>
                    <a:p>
                      <a:r>
                        <a:rPr lang="nl-NL" sz="2000" dirty="0" err="1"/>
                        <a:t>Description</a:t>
                      </a:r>
                      <a:r>
                        <a:rPr lang="nl-NL" sz="2000" dirty="0"/>
                        <a:t> </a:t>
                      </a:r>
                    </a:p>
                  </a:txBody>
                  <a:tcPr/>
                </a:tc>
                <a:tc>
                  <a:txBody>
                    <a:bodyPr/>
                    <a:lstStyle/>
                    <a:p>
                      <a:r>
                        <a:rPr lang="nl-NL" sz="2000" dirty="0" err="1"/>
                        <a:t>Literal</a:t>
                      </a:r>
                      <a:r>
                        <a:rPr lang="nl-NL" sz="2000" dirty="0"/>
                        <a:t> </a:t>
                      </a:r>
                      <a:r>
                        <a:rPr lang="nl-NL" sz="2000" dirty="0" err="1"/>
                        <a:t>values</a:t>
                      </a:r>
                      <a:endParaRPr lang="nl-NL" sz="2000" dirty="0"/>
                    </a:p>
                  </a:txBody>
                  <a:tcPr/>
                </a:tc>
                <a:extLst>
                  <a:ext uri="{0D108BD9-81ED-4DB2-BD59-A6C34878D82A}">
                    <a16:rowId xmlns:a16="http://schemas.microsoft.com/office/drawing/2014/main" val="10000"/>
                  </a:ext>
                </a:extLst>
              </a:tr>
              <a:tr h="370840">
                <a:tc>
                  <a:txBody>
                    <a:bodyPr/>
                    <a:lstStyle/>
                    <a:p>
                      <a:r>
                        <a:rPr lang="nl-NL" sz="2000" dirty="0">
                          <a:latin typeface="Consolas" panose="020B0609020204030204" pitchFamily="49" charset="0"/>
                        </a:rPr>
                        <a:t>int</a:t>
                      </a:r>
                    </a:p>
                  </a:txBody>
                  <a:tcPr/>
                </a:tc>
                <a:tc>
                  <a:txBody>
                    <a:bodyPr/>
                    <a:lstStyle/>
                    <a:p>
                      <a:r>
                        <a:rPr lang="nl-NL" sz="2000" dirty="0" err="1"/>
                        <a:t>Numbers</a:t>
                      </a:r>
                      <a:r>
                        <a:rPr lang="nl-NL" sz="2000" dirty="0"/>
                        <a:t> without </a:t>
                      </a:r>
                      <a:r>
                        <a:rPr lang="nl-NL" sz="2000" dirty="0" err="1"/>
                        <a:t>decimals</a:t>
                      </a:r>
                      <a:r>
                        <a:rPr lang="nl-NL" sz="2000" dirty="0"/>
                        <a:t> (integers)</a:t>
                      </a:r>
                    </a:p>
                  </a:txBody>
                  <a:tcPr/>
                </a:tc>
                <a:tc>
                  <a:txBody>
                    <a:bodyPr/>
                    <a:lstStyle/>
                    <a:p>
                      <a:r>
                        <a:rPr lang="nl-NL" sz="2000" dirty="0"/>
                        <a:t>-5; 0; 124</a:t>
                      </a:r>
                    </a:p>
                  </a:txBody>
                  <a:tcPr/>
                </a:tc>
                <a:extLst>
                  <a:ext uri="{0D108BD9-81ED-4DB2-BD59-A6C34878D82A}">
                    <a16:rowId xmlns:a16="http://schemas.microsoft.com/office/drawing/2014/main" val="10002"/>
                  </a:ext>
                </a:extLst>
              </a:tr>
              <a:tr h="370840">
                <a:tc>
                  <a:txBody>
                    <a:bodyPr/>
                    <a:lstStyle/>
                    <a:p>
                      <a:r>
                        <a:rPr lang="nl-NL" sz="2000" dirty="0">
                          <a:latin typeface="Consolas" panose="020B0609020204030204" pitchFamily="49" charset="0"/>
                        </a:rPr>
                        <a:t>string</a:t>
                      </a:r>
                    </a:p>
                  </a:txBody>
                  <a:tcPr/>
                </a:tc>
                <a:tc>
                  <a:txBody>
                    <a:bodyPr/>
                    <a:lstStyle/>
                    <a:p>
                      <a:r>
                        <a:rPr lang="nl-NL" sz="2000" dirty="0" err="1"/>
                        <a:t>Text</a:t>
                      </a:r>
                      <a:endParaRPr lang="nl-NL" sz="2000" dirty="0"/>
                    </a:p>
                  </a:txBody>
                  <a:tcPr/>
                </a:tc>
                <a:tc>
                  <a:txBody>
                    <a:bodyPr/>
                    <a:lstStyle/>
                    <a:p>
                      <a:r>
                        <a:rPr lang="nl-NL" sz="2000" dirty="0"/>
                        <a:t>"students"; ""</a:t>
                      </a:r>
                    </a:p>
                  </a:txBody>
                  <a:tcPr/>
                </a:tc>
                <a:extLst>
                  <a:ext uri="{0D108BD9-81ED-4DB2-BD59-A6C34878D82A}">
                    <a16:rowId xmlns:a16="http://schemas.microsoft.com/office/drawing/2014/main" val="10003"/>
                  </a:ext>
                </a:extLst>
              </a:tr>
              <a:tr h="370840">
                <a:tc>
                  <a:txBody>
                    <a:bodyPr/>
                    <a:lstStyle/>
                    <a:p>
                      <a:r>
                        <a:rPr lang="nl-NL" sz="2000" dirty="0" err="1">
                          <a:solidFill>
                            <a:schemeClr val="tx1">
                              <a:lumMod val="50000"/>
                              <a:lumOff val="50000"/>
                            </a:schemeClr>
                          </a:solidFill>
                          <a:latin typeface="Consolas" panose="020B0609020204030204" pitchFamily="49" charset="0"/>
                        </a:rPr>
                        <a:t>float</a:t>
                      </a:r>
                      <a:endParaRPr lang="nl-NL" sz="2000" dirty="0">
                        <a:solidFill>
                          <a:schemeClr val="tx1">
                            <a:lumMod val="50000"/>
                            <a:lumOff val="50000"/>
                          </a:schemeClr>
                        </a:solidFill>
                        <a:latin typeface="Consolas" panose="020B0609020204030204" pitchFamily="49" charset="0"/>
                      </a:endParaRPr>
                    </a:p>
                  </a:txBody>
                  <a:tcPr/>
                </a:tc>
                <a:tc>
                  <a:txBody>
                    <a:bodyPr/>
                    <a:lstStyle/>
                    <a:p>
                      <a:r>
                        <a:rPr lang="nl-NL" sz="2000" dirty="0" err="1">
                          <a:solidFill>
                            <a:schemeClr val="tx1">
                              <a:lumMod val="50000"/>
                              <a:lumOff val="50000"/>
                            </a:schemeClr>
                          </a:solidFill>
                        </a:rPr>
                        <a:t>Numbers</a:t>
                      </a:r>
                      <a:r>
                        <a:rPr lang="nl-NL" sz="2000" dirty="0">
                          <a:solidFill>
                            <a:schemeClr val="tx1">
                              <a:lumMod val="50000"/>
                              <a:lumOff val="50000"/>
                            </a:schemeClr>
                          </a:solidFill>
                        </a:rPr>
                        <a:t> </a:t>
                      </a:r>
                      <a:r>
                        <a:rPr lang="nl-NL" sz="2000" dirty="0" err="1">
                          <a:solidFill>
                            <a:schemeClr val="tx1">
                              <a:lumMod val="50000"/>
                              <a:lumOff val="50000"/>
                            </a:schemeClr>
                          </a:solidFill>
                        </a:rPr>
                        <a:t>which</a:t>
                      </a:r>
                      <a:r>
                        <a:rPr lang="nl-NL" sz="2000" baseline="0" dirty="0">
                          <a:solidFill>
                            <a:schemeClr val="tx1">
                              <a:lumMod val="50000"/>
                              <a:lumOff val="50000"/>
                            </a:schemeClr>
                          </a:solidFill>
                        </a:rPr>
                        <a:t> </a:t>
                      </a:r>
                      <a:r>
                        <a:rPr lang="nl-NL" sz="2000" baseline="0" dirty="0" err="1">
                          <a:solidFill>
                            <a:schemeClr val="tx1">
                              <a:lumMod val="50000"/>
                              <a:lumOff val="50000"/>
                            </a:schemeClr>
                          </a:solidFill>
                        </a:rPr>
                        <a:t>may</a:t>
                      </a:r>
                      <a:r>
                        <a:rPr lang="nl-NL" sz="2000" baseline="0" dirty="0">
                          <a:solidFill>
                            <a:schemeClr val="tx1">
                              <a:lumMod val="50000"/>
                              <a:lumOff val="50000"/>
                            </a:schemeClr>
                          </a:solidFill>
                        </a:rPr>
                        <a:t> or </a:t>
                      </a:r>
                      <a:r>
                        <a:rPr lang="nl-NL" sz="2000" baseline="0" dirty="0" err="1">
                          <a:solidFill>
                            <a:schemeClr val="tx1">
                              <a:lumMod val="50000"/>
                              <a:lumOff val="50000"/>
                            </a:schemeClr>
                          </a:solidFill>
                        </a:rPr>
                        <a:t>may</a:t>
                      </a:r>
                      <a:r>
                        <a:rPr lang="nl-NL" sz="2000" baseline="0" dirty="0">
                          <a:solidFill>
                            <a:schemeClr val="tx1">
                              <a:lumMod val="50000"/>
                              <a:lumOff val="50000"/>
                            </a:schemeClr>
                          </a:solidFill>
                        </a:rPr>
                        <a:t> </a:t>
                      </a:r>
                      <a:r>
                        <a:rPr lang="nl-NL" sz="2000" baseline="0" dirty="0" err="1">
                          <a:solidFill>
                            <a:schemeClr val="tx1">
                              <a:lumMod val="50000"/>
                              <a:lumOff val="50000"/>
                            </a:schemeClr>
                          </a:solidFill>
                        </a:rPr>
                        <a:t>not</a:t>
                      </a:r>
                      <a:r>
                        <a:rPr lang="nl-NL" sz="2000" baseline="0" dirty="0">
                          <a:solidFill>
                            <a:schemeClr val="tx1">
                              <a:lumMod val="50000"/>
                              <a:lumOff val="50000"/>
                            </a:schemeClr>
                          </a:solidFill>
                        </a:rPr>
                        <a:t> </a:t>
                      </a:r>
                      <a:r>
                        <a:rPr lang="nl-NL" sz="2000" baseline="0" dirty="0" err="1">
                          <a:solidFill>
                            <a:schemeClr val="tx1">
                              <a:lumMod val="50000"/>
                              <a:lumOff val="50000"/>
                            </a:schemeClr>
                          </a:solidFill>
                        </a:rPr>
                        <a:t>contain</a:t>
                      </a:r>
                      <a:r>
                        <a:rPr lang="nl-NL" sz="2000" baseline="0" dirty="0">
                          <a:solidFill>
                            <a:schemeClr val="tx1">
                              <a:lumMod val="50000"/>
                              <a:lumOff val="50000"/>
                            </a:schemeClr>
                          </a:solidFill>
                        </a:rPr>
                        <a:t> </a:t>
                      </a:r>
                      <a:r>
                        <a:rPr lang="nl-NL" sz="2000" baseline="0" dirty="0" err="1">
                          <a:solidFill>
                            <a:schemeClr val="tx1">
                              <a:lumMod val="50000"/>
                              <a:lumOff val="50000"/>
                            </a:schemeClr>
                          </a:solidFill>
                        </a:rPr>
                        <a:t>decimals</a:t>
                      </a:r>
                      <a:endParaRPr lang="nl-NL" sz="2000" dirty="0">
                        <a:solidFill>
                          <a:schemeClr val="tx1">
                            <a:lumMod val="50000"/>
                            <a:lumOff val="50000"/>
                          </a:schemeClr>
                        </a:solidFill>
                      </a:endParaRPr>
                    </a:p>
                  </a:txBody>
                  <a:tcPr/>
                </a:tc>
                <a:tc>
                  <a:txBody>
                    <a:bodyPr/>
                    <a:lstStyle/>
                    <a:p>
                      <a:r>
                        <a:rPr lang="nl-NL" sz="2000" dirty="0">
                          <a:solidFill>
                            <a:schemeClr val="tx1">
                              <a:lumMod val="50000"/>
                              <a:lumOff val="50000"/>
                            </a:schemeClr>
                          </a:solidFill>
                        </a:rPr>
                        <a:t>124f;</a:t>
                      </a:r>
                      <a:r>
                        <a:rPr lang="nl-NL" sz="2000" baseline="0" dirty="0">
                          <a:solidFill>
                            <a:schemeClr val="tx1">
                              <a:lumMod val="50000"/>
                              <a:lumOff val="50000"/>
                            </a:schemeClr>
                          </a:solidFill>
                        </a:rPr>
                        <a:t> </a:t>
                      </a:r>
                      <a:r>
                        <a:rPr lang="nl-NL" sz="2000" dirty="0">
                          <a:solidFill>
                            <a:schemeClr val="tx1">
                              <a:lumMod val="50000"/>
                              <a:lumOff val="50000"/>
                            </a:schemeClr>
                          </a:solidFill>
                        </a:rPr>
                        <a:t>1254.65f </a:t>
                      </a:r>
                    </a:p>
                  </a:txBody>
                  <a:tcPr/>
                </a:tc>
                <a:extLst>
                  <a:ext uri="{0D108BD9-81ED-4DB2-BD59-A6C34878D82A}">
                    <a16:rowId xmlns:a16="http://schemas.microsoft.com/office/drawing/2014/main" val="2226403607"/>
                  </a:ext>
                </a:extLst>
              </a:tr>
              <a:tr h="370840">
                <a:tc>
                  <a:txBody>
                    <a:bodyPr/>
                    <a:lstStyle/>
                    <a:p>
                      <a:r>
                        <a:rPr lang="nl-NL" sz="2000" dirty="0">
                          <a:latin typeface="Consolas" panose="020B0609020204030204" pitchFamily="49" charset="0"/>
                        </a:rPr>
                        <a:t>double</a:t>
                      </a:r>
                    </a:p>
                  </a:txBody>
                  <a:tcPr/>
                </a:tc>
                <a:tc>
                  <a:txBody>
                    <a:bodyPr/>
                    <a:lstStyle/>
                    <a:p>
                      <a:r>
                        <a:rPr lang="nl-NL" sz="2000" dirty="0" err="1"/>
                        <a:t>Numbers</a:t>
                      </a:r>
                      <a:r>
                        <a:rPr lang="nl-NL" sz="2000" dirty="0"/>
                        <a:t> </a:t>
                      </a:r>
                      <a:r>
                        <a:rPr lang="nl-NL" sz="2000" dirty="0" err="1"/>
                        <a:t>which</a:t>
                      </a:r>
                      <a:r>
                        <a:rPr lang="nl-NL" sz="2000" baseline="0" dirty="0"/>
                        <a:t> </a:t>
                      </a:r>
                      <a:r>
                        <a:rPr lang="nl-NL" sz="2000" baseline="0" dirty="0" err="1"/>
                        <a:t>may</a:t>
                      </a:r>
                      <a:r>
                        <a:rPr lang="nl-NL" sz="2000" baseline="0" dirty="0"/>
                        <a:t> or </a:t>
                      </a:r>
                      <a:r>
                        <a:rPr lang="nl-NL" sz="2000" baseline="0" dirty="0" err="1"/>
                        <a:t>may</a:t>
                      </a:r>
                      <a:r>
                        <a:rPr lang="nl-NL" sz="2000" baseline="0" dirty="0"/>
                        <a:t> </a:t>
                      </a:r>
                      <a:r>
                        <a:rPr lang="nl-NL" sz="2000" baseline="0" dirty="0" err="1"/>
                        <a:t>not</a:t>
                      </a:r>
                      <a:r>
                        <a:rPr lang="nl-NL" sz="2000" baseline="0" dirty="0"/>
                        <a:t> </a:t>
                      </a:r>
                      <a:r>
                        <a:rPr lang="nl-NL" sz="2000" baseline="0" dirty="0" err="1"/>
                        <a:t>contain</a:t>
                      </a:r>
                      <a:r>
                        <a:rPr lang="nl-NL" sz="2000" baseline="0" dirty="0"/>
                        <a:t> </a:t>
                      </a:r>
                      <a:r>
                        <a:rPr lang="nl-NL" sz="2000" baseline="0" dirty="0" err="1"/>
                        <a:t>decimals</a:t>
                      </a:r>
                      <a:endParaRPr lang="nl-NL" sz="2000" baseline="0" dirty="0"/>
                    </a:p>
                    <a:p>
                      <a:r>
                        <a:rPr lang="en-GB" sz="2000" baseline="0" dirty="0"/>
                        <a:t>Double is more precise than float (</a:t>
                      </a:r>
                      <a:r>
                        <a:rPr lang="en-US" sz="2000" baseline="0" dirty="0"/>
                        <a:t>64 bits)</a:t>
                      </a:r>
                      <a:endParaRPr lang="nl-NL" sz="2000" dirty="0"/>
                    </a:p>
                  </a:txBody>
                  <a:tcPr/>
                </a:tc>
                <a:tc>
                  <a:txBody>
                    <a:bodyPr/>
                    <a:lstStyle/>
                    <a:p>
                      <a:r>
                        <a:rPr lang="nl-NL" sz="2000" dirty="0"/>
                        <a:t>124; 1254.65</a:t>
                      </a:r>
                    </a:p>
                  </a:txBody>
                  <a:tcPr/>
                </a:tc>
                <a:extLst>
                  <a:ext uri="{0D108BD9-81ED-4DB2-BD59-A6C34878D82A}">
                    <a16:rowId xmlns:a16="http://schemas.microsoft.com/office/drawing/2014/main" val="1356393114"/>
                  </a:ext>
                </a:extLst>
              </a:tr>
              <a:tr h="350520">
                <a:tc>
                  <a:txBody>
                    <a:bodyPr/>
                    <a:lstStyle/>
                    <a:p>
                      <a:r>
                        <a:rPr lang="nl-NL" sz="2000" dirty="0" err="1">
                          <a:solidFill>
                            <a:schemeClr val="tx1"/>
                          </a:solidFill>
                          <a:latin typeface="Consolas" panose="020B0609020204030204" pitchFamily="49" charset="0"/>
                        </a:rPr>
                        <a:t>decimal</a:t>
                      </a:r>
                      <a:endParaRPr lang="nl-NL" sz="2000" dirty="0">
                        <a:solidFill>
                          <a:schemeClr val="tx1"/>
                        </a:solidFill>
                        <a:latin typeface="Consolas" panose="020B0609020204030204" pitchFamily="49" charset="0"/>
                      </a:endParaRPr>
                    </a:p>
                    <a:p>
                      <a:endParaRPr lang="nl-NL" sz="2000" dirty="0">
                        <a:solidFill>
                          <a:schemeClr val="tx1"/>
                        </a:solidFill>
                        <a:latin typeface="Consolas" panose="020B0609020204030204" pitchFamily="49" charset="0"/>
                      </a:endParaRPr>
                    </a:p>
                  </a:txBody>
                  <a:tcPr/>
                </a:tc>
                <a:tc>
                  <a:txBody>
                    <a:bodyPr/>
                    <a:lstStyle/>
                    <a:p>
                      <a:r>
                        <a:rPr lang="nl-NL" sz="2000" dirty="0" err="1">
                          <a:solidFill>
                            <a:schemeClr val="tx1"/>
                          </a:solidFill>
                        </a:rPr>
                        <a:t>Numbers</a:t>
                      </a:r>
                      <a:r>
                        <a:rPr lang="nl-NL" sz="2000" baseline="0" dirty="0">
                          <a:solidFill>
                            <a:schemeClr val="tx1"/>
                          </a:solidFill>
                        </a:rPr>
                        <a:t> </a:t>
                      </a:r>
                      <a:r>
                        <a:rPr lang="nl-NL" sz="2000" baseline="0" dirty="0" err="1">
                          <a:solidFill>
                            <a:schemeClr val="tx1"/>
                          </a:solidFill>
                        </a:rPr>
                        <a:t>which</a:t>
                      </a:r>
                      <a:r>
                        <a:rPr lang="nl-NL" sz="2000" baseline="0" dirty="0">
                          <a:solidFill>
                            <a:schemeClr val="tx1"/>
                          </a:solidFill>
                        </a:rPr>
                        <a:t> </a:t>
                      </a:r>
                      <a:r>
                        <a:rPr lang="nl-NL" sz="2000" baseline="0" dirty="0" err="1">
                          <a:solidFill>
                            <a:schemeClr val="tx1"/>
                          </a:solidFill>
                        </a:rPr>
                        <a:t>may</a:t>
                      </a:r>
                      <a:r>
                        <a:rPr lang="nl-NL" sz="2000" baseline="0" dirty="0">
                          <a:solidFill>
                            <a:schemeClr val="tx1"/>
                          </a:solidFill>
                        </a:rPr>
                        <a:t> or </a:t>
                      </a:r>
                      <a:r>
                        <a:rPr lang="nl-NL" sz="2000" baseline="0" dirty="0" err="1">
                          <a:solidFill>
                            <a:schemeClr val="tx1"/>
                          </a:solidFill>
                        </a:rPr>
                        <a:t>may</a:t>
                      </a:r>
                      <a:r>
                        <a:rPr lang="nl-NL" sz="2000" baseline="0" dirty="0">
                          <a:solidFill>
                            <a:schemeClr val="tx1"/>
                          </a:solidFill>
                        </a:rPr>
                        <a:t> </a:t>
                      </a:r>
                      <a:r>
                        <a:rPr lang="nl-NL" sz="2000" baseline="0" dirty="0" err="1">
                          <a:solidFill>
                            <a:schemeClr val="tx1"/>
                          </a:solidFill>
                        </a:rPr>
                        <a:t>not</a:t>
                      </a:r>
                      <a:r>
                        <a:rPr lang="nl-NL" sz="2000" baseline="0" dirty="0">
                          <a:solidFill>
                            <a:schemeClr val="tx1"/>
                          </a:solidFill>
                        </a:rPr>
                        <a:t> </a:t>
                      </a:r>
                      <a:r>
                        <a:rPr lang="nl-NL" sz="2000" baseline="0" dirty="0" err="1">
                          <a:solidFill>
                            <a:schemeClr val="tx1"/>
                          </a:solidFill>
                        </a:rPr>
                        <a:t>contain</a:t>
                      </a:r>
                      <a:r>
                        <a:rPr lang="nl-NL" sz="2000" baseline="0" dirty="0">
                          <a:solidFill>
                            <a:schemeClr val="tx1"/>
                          </a:solidFill>
                        </a:rPr>
                        <a:t> </a:t>
                      </a:r>
                      <a:r>
                        <a:rPr lang="nl-NL" sz="2000" baseline="0" dirty="0" err="1">
                          <a:solidFill>
                            <a:schemeClr val="tx1"/>
                          </a:solidFill>
                        </a:rPr>
                        <a:t>decimals</a:t>
                      </a:r>
                      <a:endParaRPr lang="nl-NL" sz="2000" baseline="0" dirty="0">
                        <a:solidFill>
                          <a:schemeClr val="tx1"/>
                        </a:solidFill>
                      </a:endParaRPr>
                    </a:p>
                    <a:p>
                      <a:r>
                        <a:rPr lang="nl-NL" sz="2000" baseline="0" dirty="0" err="1">
                          <a:solidFill>
                            <a:schemeClr val="tx1"/>
                          </a:solidFill>
                        </a:rPr>
                        <a:t>Decimal</a:t>
                      </a:r>
                      <a:r>
                        <a:rPr lang="nl-NL" sz="2000" baseline="0" dirty="0">
                          <a:solidFill>
                            <a:schemeClr val="tx1"/>
                          </a:solidFill>
                        </a:rPr>
                        <a:t> is more </a:t>
                      </a:r>
                      <a:r>
                        <a:rPr lang="nl-NL" sz="2000" baseline="0" dirty="0" err="1">
                          <a:solidFill>
                            <a:schemeClr val="tx1"/>
                          </a:solidFill>
                        </a:rPr>
                        <a:t>precise</a:t>
                      </a:r>
                      <a:r>
                        <a:rPr lang="nl-NL" sz="2000" baseline="0" dirty="0">
                          <a:solidFill>
                            <a:schemeClr val="tx1"/>
                          </a:solidFill>
                        </a:rPr>
                        <a:t> </a:t>
                      </a:r>
                      <a:r>
                        <a:rPr lang="nl-NL" sz="2000" baseline="0" dirty="0" err="1">
                          <a:solidFill>
                            <a:schemeClr val="tx1"/>
                          </a:solidFill>
                        </a:rPr>
                        <a:t>than</a:t>
                      </a:r>
                      <a:r>
                        <a:rPr lang="nl-NL" sz="2000" baseline="0" dirty="0">
                          <a:solidFill>
                            <a:schemeClr val="tx1"/>
                          </a:solidFill>
                        </a:rPr>
                        <a:t> double (128 bits)</a:t>
                      </a:r>
                      <a:endParaRPr lang="nl-NL" sz="2000" dirty="0">
                        <a:solidFill>
                          <a:schemeClr val="tx1"/>
                        </a:solidFill>
                      </a:endParaRPr>
                    </a:p>
                  </a:txBody>
                  <a:tcPr/>
                </a:tc>
                <a:tc>
                  <a:txBody>
                    <a:bodyPr/>
                    <a:lstStyle/>
                    <a:p>
                      <a:r>
                        <a:rPr lang="nl-NL" sz="2000" dirty="0">
                          <a:solidFill>
                            <a:schemeClr val="tx1"/>
                          </a:solidFill>
                        </a:rPr>
                        <a:t>18.8m</a:t>
                      </a:r>
                    </a:p>
                  </a:txBody>
                  <a:tcPr/>
                </a:tc>
                <a:extLst>
                  <a:ext uri="{0D108BD9-81ED-4DB2-BD59-A6C34878D82A}">
                    <a16:rowId xmlns:a16="http://schemas.microsoft.com/office/drawing/2014/main" val="10007"/>
                  </a:ext>
                </a:extLst>
              </a:tr>
              <a:tr h="350520">
                <a:tc>
                  <a:txBody>
                    <a:bodyPr/>
                    <a:lstStyle/>
                    <a:p>
                      <a:r>
                        <a:rPr lang="nl-NL" sz="2000" dirty="0" err="1">
                          <a:latin typeface="Consolas" panose="020B0609020204030204" pitchFamily="49" charset="0"/>
                        </a:rPr>
                        <a:t>bool</a:t>
                      </a:r>
                      <a:endParaRPr lang="nl-NL" sz="2000" dirty="0">
                        <a:latin typeface="Consolas" panose="020B0609020204030204" pitchFamily="49" charset="0"/>
                      </a:endParaRPr>
                    </a:p>
                  </a:txBody>
                  <a:tcPr/>
                </a:tc>
                <a:tc>
                  <a:txBody>
                    <a:bodyPr/>
                    <a:lstStyle/>
                    <a:p>
                      <a:r>
                        <a:rPr lang="nl-NL" sz="2000" dirty="0" err="1"/>
                        <a:t>Boolean</a:t>
                      </a:r>
                      <a:r>
                        <a:rPr lang="nl-NL" sz="2000" baseline="0" dirty="0"/>
                        <a:t> </a:t>
                      </a:r>
                      <a:r>
                        <a:rPr lang="nl-NL" sz="2000" baseline="0" dirty="0" err="1"/>
                        <a:t>values</a:t>
                      </a:r>
                      <a:r>
                        <a:rPr lang="nl-NL" sz="2000" baseline="0" dirty="0"/>
                        <a:t> </a:t>
                      </a:r>
                      <a:endParaRPr lang="nl-NL" sz="2000" dirty="0"/>
                    </a:p>
                  </a:txBody>
                  <a:tcPr/>
                </a:tc>
                <a:tc>
                  <a:txBody>
                    <a:bodyPr/>
                    <a:lstStyle/>
                    <a:p>
                      <a:r>
                        <a:rPr lang="nl-NL" sz="2000" dirty="0" err="1"/>
                        <a:t>true</a:t>
                      </a:r>
                      <a:r>
                        <a:rPr lang="nl-NL" sz="2000" dirty="0"/>
                        <a:t>; </a:t>
                      </a:r>
                      <a:r>
                        <a:rPr lang="nl-NL" sz="2000" dirty="0" err="1"/>
                        <a:t>false</a:t>
                      </a:r>
                      <a:endParaRPr lang="nl-NL" sz="2000" dirty="0"/>
                    </a:p>
                  </a:txBody>
                  <a:tcPr/>
                </a:tc>
                <a:extLst>
                  <a:ext uri="{0D108BD9-81ED-4DB2-BD59-A6C34878D82A}">
                    <a16:rowId xmlns:a16="http://schemas.microsoft.com/office/drawing/2014/main" val="262494234"/>
                  </a:ext>
                </a:extLst>
              </a:tr>
            </a:tbl>
          </a:graphicData>
        </a:graphic>
      </p:graphicFrame>
    </p:spTree>
    <p:extLst>
      <p:ext uri="{BB962C8B-B14F-4D97-AF65-F5344CB8AC3E}">
        <p14:creationId xmlns:p14="http://schemas.microsoft.com/office/powerpoint/2010/main" val="135455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C97B-66F1-462D-BA3A-A0DC283A6DFB}"/>
              </a:ext>
            </a:extLst>
          </p:cNvPr>
          <p:cNvSpPr>
            <a:spLocks noGrp="1"/>
          </p:cNvSpPr>
          <p:nvPr>
            <p:ph type="title"/>
          </p:nvPr>
        </p:nvSpPr>
        <p:spPr/>
        <p:txBody>
          <a:bodyPr/>
          <a:lstStyle/>
          <a:p>
            <a:r>
              <a:rPr lang="en-GB" dirty="0"/>
              <a:t>Variables</a:t>
            </a:r>
          </a:p>
        </p:txBody>
      </p:sp>
      <p:sp>
        <p:nvSpPr>
          <p:cNvPr id="3" name="Content Placeholder 2">
            <a:extLst>
              <a:ext uri="{FF2B5EF4-FFF2-40B4-BE49-F238E27FC236}">
                <a16:creationId xmlns:a16="http://schemas.microsoft.com/office/drawing/2014/main" id="{3C5944DE-A5D7-4E31-B43F-8027753DAEE9}"/>
              </a:ext>
            </a:extLst>
          </p:cNvPr>
          <p:cNvSpPr>
            <a:spLocks noGrp="1"/>
          </p:cNvSpPr>
          <p:nvPr>
            <p:ph idx="1"/>
          </p:nvPr>
        </p:nvSpPr>
        <p:spPr/>
        <p:txBody>
          <a:bodyPr/>
          <a:lstStyle/>
          <a:p>
            <a:pPr marL="0" indent="0" algn="ctr">
              <a:buNone/>
            </a:pPr>
            <a:br>
              <a:rPr lang="en-GB" sz="2800" b="1" dirty="0"/>
            </a:br>
            <a:r>
              <a:rPr lang="en-GB" sz="2800" b="1" dirty="0"/>
              <a:t>C# expects you to first declare a variable before using it</a:t>
            </a:r>
          </a:p>
          <a:p>
            <a:endParaRPr lang="en-GB" b="1" dirty="0"/>
          </a:p>
          <a:p>
            <a:r>
              <a:rPr lang="en-GB" i="1" dirty="0"/>
              <a:t>This means:</a:t>
            </a:r>
          </a:p>
          <a:p>
            <a:pPr lvl="1"/>
            <a:r>
              <a:rPr lang="en-GB" dirty="0"/>
              <a:t>First declare with a type and identifier</a:t>
            </a:r>
          </a:p>
          <a:p>
            <a:pPr lvl="2"/>
            <a:r>
              <a:rPr lang="en-GB" dirty="0"/>
              <a:t>Optional: initialize variable with a value</a:t>
            </a:r>
          </a:p>
          <a:p>
            <a:pPr lvl="1"/>
            <a:r>
              <a:rPr lang="en-GB" dirty="0"/>
              <a:t>Assigned value must match variable type</a:t>
            </a:r>
          </a:p>
          <a:p>
            <a:pPr lvl="1"/>
            <a:endParaRPr lang="en-GB" dirty="0"/>
          </a:p>
          <a:p>
            <a:pPr marL="201168" lvl="1" indent="0">
              <a:buNone/>
            </a:pPr>
            <a:endParaRPr lang="en-GB" dirty="0"/>
          </a:p>
        </p:txBody>
      </p:sp>
      <p:pic>
        <p:nvPicPr>
          <p:cNvPr id="1026" name="Picture 2" descr="What is a Variable in Programming (Hindi / Urdu) - YouTube">
            <a:extLst>
              <a:ext uri="{FF2B5EF4-FFF2-40B4-BE49-F238E27FC236}">
                <a16:creationId xmlns:a16="http://schemas.microsoft.com/office/drawing/2014/main" id="{ACB309FF-3334-42C7-9B34-ECEBAA039B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391974" y="3468438"/>
            <a:ext cx="7236477" cy="310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2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Examples</a:t>
            </a:r>
          </a:p>
        </p:txBody>
      </p:sp>
      <p:sp>
        <p:nvSpPr>
          <p:cNvPr id="7" name="Rectangle 6"/>
          <p:cNvSpPr/>
          <p:nvPr/>
        </p:nvSpPr>
        <p:spPr>
          <a:xfrm>
            <a:off x="1374634" y="1776758"/>
            <a:ext cx="9229134" cy="4154984"/>
          </a:xfrm>
          <a:prstGeom prst="rect">
            <a:avLst/>
          </a:prstGeom>
          <a:ln>
            <a:solidFill>
              <a:schemeClr val="tx1"/>
            </a:solidFill>
          </a:ln>
        </p:spPr>
        <p:txBody>
          <a:bodyPr wrap="square">
            <a:spAutoFit/>
          </a:bodyPr>
          <a:lstStyle/>
          <a:p>
            <a:r>
              <a:rPr lang="nl-NL" sz="2400" dirty="0">
                <a:solidFill>
                  <a:srgbClr val="0000FF"/>
                </a:solidFill>
                <a:highlight>
                  <a:srgbClr val="FFFFFF"/>
                </a:highlight>
                <a:latin typeface="Consolas"/>
              </a:rPr>
              <a:t>int</a:t>
            </a:r>
            <a:r>
              <a:rPr lang="nl-NL" sz="2400" dirty="0">
                <a:solidFill>
                  <a:srgbClr val="000000"/>
                </a:solidFill>
                <a:highlight>
                  <a:srgbClr val="FFFFFF"/>
                </a:highlight>
                <a:latin typeface="Consolas"/>
              </a:rPr>
              <a:t> </a:t>
            </a:r>
            <a:r>
              <a:rPr lang="nl-NL" sz="2400" dirty="0" err="1">
                <a:solidFill>
                  <a:srgbClr val="000000"/>
                </a:solidFill>
                <a:highlight>
                  <a:srgbClr val="FFFFFF"/>
                </a:highlight>
                <a:latin typeface="Consolas"/>
              </a:rPr>
              <a:t>age</a:t>
            </a:r>
            <a:r>
              <a:rPr lang="nl-NL" sz="2400" dirty="0">
                <a:solidFill>
                  <a:srgbClr val="000000"/>
                </a:solidFill>
                <a:highlight>
                  <a:srgbClr val="FFFFFF"/>
                </a:highlight>
                <a:latin typeface="Consolas"/>
              </a:rPr>
              <a:t>;</a:t>
            </a:r>
          </a:p>
          <a:p>
            <a:r>
              <a:rPr lang="nl-NL" sz="2400" dirty="0">
                <a:solidFill>
                  <a:srgbClr val="0000FF"/>
                </a:solidFill>
                <a:highlight>
                  <a:srgbClr val="FFFFFF"/>
                </a:highlight>
                <a:latin typeface="Consolas"/>
              </a:rPr>
              <a:t>string </a:t>
            </a:r>
            <a:r>
              <a:rPr lang="nl-NL" sz="2400" dirty="0">
                <a:solidFill>
                  <a:srgbClr val="000000"/>
                </a:solidFill>
                <a:highlight>
                  <a:srgbClr val="FFFFFF"/>
                </a:highlight>
                <a:latin typeface="Consolas"/>
              </a:rPr>
              <a:t>name = </a:t>
            </a:r>
            <a:r>
              <a:rPr lang="en-US" sz="2400" dirty="0">
                <a:solidFill>
                  <a:srgbClr val="C00000"/>
                </a:solidFill>
                <a:highlight>
                  <a:srgbClr val="FFFFFF"/>
                </a:highlight>
                <a:latin typeface="Consolas"/>
              </a:rPr>
              <a:t>"Bob"</a:t>
            </a:r>
            <a:r>
              <a:rPr lang="en-US" sz="2400" dirty="0">
                <a:solidFill>
                  <a:srgbClr val="000000"/>
                </a:solidFill>
                <a:highlight>
                  <a:srgbClr val="FFFFFF"/>
                </a:highlight>
                <a:latin typeface="Consolas"/>
              </a:rPr>
              <a:t>; </a:t>
            </a:r>
            <a:endParaRPr lang="en-GB" sz="2400" dirty="0">
              <a:solidFill>
                <a:srgbClr val="000000"/>
              </a:solidFill>
              <a:highlight>
                <a:srgbClr val="FFFFFF"/>
              </a:highlight>
              <a:latin typeface="Consolas"/>
            </a:endParaRPr>
          </a:p>
          <a:p>
            <a:r>
              <a:rPr lang="nl-NL" sz="2400" dirty="0" err="1">
                <a:solidFill>
                  <a:srgbClr val="000000"/>
                </a:solidFill>
                <a:highlight>
                  <a:srgbClr val="FFFFFF"/>
                </a:highlight>
                <a:latin typeface="Consolas"/>
              </a:rPr>
              <a:t>age</a:t>
            </a:r>
            <a:r>
              <a:rPr lang="nl-NL" sz="2400" dirty="0">
                <a:solidFill>
                  <a:srgbClr val="000000"/>
                </a:solidFill>
                <a:highlight>
                  <a:srgbClr val="FFFFFF"/>
                </a:highlight>
                <a:latin typeface="Consolas"/>
              </a:rPr>
              <a:t> = 18;</a:t>
            </a:r>
          </a:p>
          <a:p>
            <a:endParaRPr lang="en-US" sz="2400" dirty="0">
              <a:solidFill>
                <a:srgbClr val="000000"/>
              </a:solidFill>
              <a:highlight>
                <a:srgbClr val="FFFFFF"/>
              </a:highlight>
              <a:latin typeface="Consolas" panose="020B0609020204030204" pitchFamily="49" charset="0"/>
            </a:endParaRPr>
          </a:p>
          <a:p>
            <a:r>
              <a:rPr lang="nl-NL" sz="2400" dirty="0">
                <a:solidFill>
                  <a:srgbClr val="0000FF"/>
                </a:solidFill>
                <a:highlight>
                  <a:srgbClr val="FFFFFF"/>
                </a:highlight>
                <a:latin typeface="Consolas"/>
              </a:rPr>
              <a:t>int</a:t>
            </a:r>
            <a:r>
              <a:rPr lang="nl-NL" sz="2400" dirty="0">
                <a:solidFill>
                  <a:srgbClr val="000000"/>
                </a:solidFill>
                <a:highlight>
                  <a:srgbClr val="FFFFFF"/>
                </a:highlight>
                <a:latin typeface="Consolas"/>
              </a:rPr>
              <a:t> a, b, c;</a:t>
            </a:r>
          </a:p>
          <a:p>
            <a:r>
              <a:rPr lang="en-US" sz="2400" dirty="0">
                <a:solidFill>
                  <a:srgbClr val="000000"/>
                </a:solidFill>
                <a:highlight>
                  <a:srgbClr val="FFFFFF"/>
                </a:highlight>
                <a:latin typeface="Consolas"/>
              </a:rPr>
              <a:t>a = 10; b = 20; c = 30;</a:t>
            </a:r>
          </a:p>
          <a:p>
            <a:r>
              <a:rPr lang="en-US" sz="2400" dirty="0">
                <a:solidFill>
                  <a:srgbClr val="000000"/>
                </a:solidFill>
                <a:highlight>
                  <a:srgbClr val="FFFFFF"/>
                </a:highlight>
                <a:latin typeface="Consolas"/>
              </a:rPr>
              <a:t>a = b + c; </a:t>
            </a:r>
            <a:r>
              <a:rPr lang="nl-NL" sz="2400" dirty="0">
                <a:solidFill>
                  <a:srgbClr val="008000"/>
                </a:solidFill>
                <a:highlight>
                  <a:srgbClr val="FFFFFF"/>
                </a:highlight>
                <a:latin typeface="Consolas"/>
              </a:rPr>
              <a:t>//a has </a:t>
            </a:r>
            <a:r>
              <a:rPr lang="nl-NL" sz="2400" dirty="0" err="1">
                <a:solidFill>
                  <a:srgbClr val="008000"/>
                </a:solidFill>
                <a:highlight>
                  <a:srgbClr val="FFFFFF"/>
                </a:highlight>
                <a:latin typeface="Consolas"/>
              </a:rPr>
              <a:t>now</a:t>
            </a:r>
            <a:r>
              <a:rPr lang="nl-NL" sz="2400" dirty="0">
                <a:solidFill>
                  <a:srgbClr val="008000"/>
                </a:solidFill>
                <a:highlight>
                  <a:srgbClr val="FFFFFF"/>
                </a:highlight>
                <a:latin typeface="Consolas"/>
              </a:rPr>
              <a:t> </a:t>
            </a:r>
            <a:r>
              <a:rPr lang="nl-NL" sz="2400" dirty="0" err="1">
                <a:solidFill>
                  <a:srgbClr val="008000"/>
                </a:solidFill>
                <a:highlight>
                  <a:srgbClr val="FFFFFF"/>
                </a:highlight>
                <a:latin typeface="Consolas"/>
              </a:rPr>
              <a:t>value</a:t>
            </a:r>
            <a:r>
              <a:rPr lang="nl-NL" sz="2400" dirty="0">
                <a:solidFill>
                  <a:srgbClr val="008000"/>
                </a:solidFill>
                <a:highlight>
                  <a:srgbClr val="FFFFFF"/>
                </a:highlight>
                <a:latin typeface="Consolas"/>
              </a:rPr>
              <a:t> 50</a:t>
            </a:r>
          </a:p>
          <a:p>
            <a:r>
              <a:rPr lang="en-US" sz="2400" dirty="0">
                <a:solidFill>
                  <a:srgbClr val="000000"/>
                </a:solidFill>
                <a:highlight>
                  <a:srgbClr val="FFFFFF"/>
                </a:highlight>
                <a:latin typeface="Consolas"/>
              </a:rPr>
              <a:t>a = a + 1; </a:t>
            </a:r>
            <a:r>
              <a:rPr lang="nl-NL" sz="2400" dirty="0">
                <a:solidFill>
                  <a:srgbClr val="008000"/>
                </a:solidFill>
                <a:highlight>
                  <a:srgbClr val="FFFFFF"/>
                </a:highlight>
                <a:latin typeface="Consolas"/>
              </a:rPr>
              <a:t>//a has </a:t>
            </a:r>
            <a:r>
              <a:rPr lang="nl-NL" sz="2400" dirty="0" err="1">
                <a:solidFill>
                  <a:srgbClr val="008000"/>
                </a:solidFill>
                <a:highlight>
                  <a:srgbClr val="FFFFFF"/>
                </a:highlight>
                <a:latin typeface="Consolas"/>
              </a:rPr>
              <a:t>now</a:t>
            </a:r>
            <a:r>
              <a:rPr lang="nl-NL" sz="2400" dirty="0">
                <a:solidFill>
                  <a:srgbClr val="008000"/>
                </a:solidFill>
                <a:highlight>
                  <a:srgbClr val="FFFFFF"/>
                </a:highlight>
                <a:latin typeface="Consolas"/>
              </a:rPr>
              <a:t> </a:t>
            </a:r>
            <a:r>
              <a:rPr lang="nl-NL" sz="2400" dirty="0" err="1">
                <a:solidFill>
                  <a:srgbClr val="008000"/>
                </a:solidFill>
                <a:highlight>
                  <a:srgbClr val="FFFFFF"/>
                </a:highlight>
                <a:latin typeface="Consolas"/>
              </a:rPr>
              <a:t>value</a:t>
            </a:r>
            <a:r>
              <a:rPr lang="nl-NL" sz="2400" dirty="0">
                <a:solidFill>
                  <a:srgbClr val="008000"/>
                </a:solidFill>
                <a:highlight>
                  <a:srgbClr val="FFFFFF"/>
                </a:highlight>
                <a:latin typeface="Consolas"/>
              </a:rPr>
              <a:t> 51</a:t>
            </a:r>
          </a:p>
          <a:p>
            <a:endParaRPr lang="en-US" sz="2400" dirty="0">
              <a:solidFill>
                <a:srgbClr val="008000"/>
              </a:solidFill>
              <a:highlight>
                <a:srgbClr val="FFFFFF"/>
              </a:highlight>
              <a:latin typeface="Consolas"/>
            </a:endParaRPr>
          </a:p>
          <a:p>
            <a:r>
              <a:rPr lang="nl-NL" sz="2400" dirty="0" err="1">
                <a:solidFill>
                  <a:srgbClr val="0000FF"/>
                </a:solidFill>
                <a:latin typeface="Consolas" panose="020B0609020204030204" pitchFamily="49" charset="0"/>
                <a:ea typeface="ＭＳ Ｐゴシック" charset="0"/>
                <a:cs typeface="Courier New" pitchFamily="49" charset="0"/>
              </a:rPr>
              <a:t>bool</a:t>
            </a:r>
            <a:r>
              <a:rPr lang="nl-NL" sz="2400" dirty="0">
                <a:solidFill>
                  <a:srgbClr val="0000FF"/>
                </a:solidFill>
                <a:latin typeface="Consolas" panose="020B0609020204030204" pitchFamily="49" charset="0"/>
                <a:ea typeface="ＭＳ Ｐゴシック" charset="0"/>
                <a:cs typeface="Courier New" pitchFamily="49" charset="0"/>
              </a:rPr>
              <a:t> </a:t>
            </a:r>
            <a:r>
              <a:rPr lang="nl-NL" sz="2400" dirty="0" err="1">
                <a:latin typeface="Consolas" panose="020B0609020204030204" pitchFamily="49" charset="0"/>
                <a:ea typeface="ＭＳ Ｐゴシック" charset="0"/>
                <a:cs typeface="Courier New" pitchFamily="49" charset="0"/>
              </a:rPr>
              <a:t>youAreYoung</a:t>
            </a:r>
            <a:r>
              <a:rPr lang="nl-NL" sz="2400" dirty="0">
                <a:latin typeface="Consolas" panose="020B0609020204030204" pitchFamily="49" charset="0"/>
                <a:ea typeface="ＭＳ Ｐゴシック" charset="0"/>
                <a:cs typeface="Courier New" pitchFamily="49" charset="0"/>
              </a:rPr>
              <a:t>;</a:t>
            </a:r>
            <a:endParaRPr lang="nl-NL" sz="2400" dirty="0">
              <a:solidFill>
                <a:srgbClr val="0000FF"/>
              </a:solidFill>
              <a:latin typeface="Consolas" panose="020B0609020204030204" pitchFamily="49" charset="0"/>
              <a:ea typeface="ＭＳ Ｐゴシック" charset="0"/>
              <a:cs typeface="Courier New" pitchFamily="49" charset="0"/>
            </a:endParaRPr>
          </a:p>
          <a:p>
            <a:r>
              <a:rPr lang="nl-NL" sz="2400" dirty="0" err="1">
                <a:latin typeface="Consolas" panose="020B0609020204030204" pitchFamily="49" charset="0"/>
                <a:ea typeface="ＭＳ Ｐゴシック" charset="0"/>
                <a:cs typeface="Courier New" pitchFamily="49" charset="0"/>
              </a:rPr>
              <a:t>youAreYoung</a:t>
            </a:r>
            <a:r>
              <a:rPr lang="nl-NL" sz="2400" dirty="0">
                <a:latin typeface="Consolas" panose="020B0609020204030204" pitchFamily="49" charset="0"/>
                <a:ea typeface="ＭＳ Ｐゴシック" charset="0"/>
                <a:cs typeface="Courier New" pitchFamily="49" charset="0"/>
              </a:rPr>
              <a:t> = </a:t>
            </a:r>
            <a:r>
              <a:rPr lang="nl-NL" sz="2400" dirty="0" err="1">
                <a:solidFill>
                  <a:srgbClr val="0000FF"/>
                </a:solidFill>
                <a:latin typeface="Consolas" panose="020B0609020204030204" pitchFamily="49" charset="0"/>
                <a:ea typeface="ＭＳ Ｐゴシック" charset="0"/>
                <a:cs typeface="Courier New" pitchFamily="49" charset="0"/>
              </a:rPr>
              <a:t>true</a:t>
            </a:r>
            <a:r>
              <a:rPr lang="nl-NL" sz="2400" dirty="0">
                <a:latin typeface="Consolas" panose="020B0609020204030204" pitchFamily="49" charset="0"/>
                <a:ea typeface="ＭＳ Ｐゴシック" charset="0"/>
                <a:cs typeface="Courier New" pitchFamily="49" charset="0"/>
              </a:rPr>
              <a:t>; </a:t>
            </a:r>
            <a:r>
              <a:rPr lang="nl-NL" sz="2400" dirty="0">
                <a:solidFill>
                  <a:srgbClr val="008000"/>
                </a:solidFill>
                <a:highlight>
                  <a:srgbClr val="FFFFFF"/>
                </a:highlight>
                <a:latin typeface="Consolas"/>
              </a:rPr>
              <a:t>//</a:t>
            </a:r>
            <a:r>
              <a:rPr lang="nl-NL" sz="2400" dirty="0" err="1">
                <a:solidFill>
                  <a:srgbClr val="008000"/>
                </a:solidFill>
                <a:highlight>
                  <a:srgbClr val="FFFFFF"/>
                </a:highlight>
                <a:latin typeface="Consolas"/>
              </a:rPr>
              <a:t>true</a:t>
            </a:r>
            <a:endParaRPr lang="nl-NL" sz="2400" dirty="0">
              <a:solidFill>
                <a:srgbClr val="008000"/>
              </a:solidFill>
              <a:highlight>
                <a:srgbClr val="FFFFFF"/>
              </a:highlight>
              <a:latin typeface="Consolas"/>
            </a:endParaRPr>
          </a:p>
        </p:txBody>
      </p:sp>
    </p:spTree>
    <p:extLst>
      <p:ext uri="{BB962C8B-B14F-4D97-AF65-F5344CB8AC3E}">
        <p14:creationId xmlns:p14="http://schemas.microsoft.com/office/powerpoint/2010/main" val="363264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Syntax</a:t>
            </a:r>
          </a:p>
        </p:txBody>
      </p:sp>
      <p:sp>
        <p:nvSpPr>
          <p:cNvPr id="3" name="Content Placeholder 2"/>
          <p:cNvSpPr>
            <a:spLocks noGrp="1"/>
          </p:cNvSpPr>
          <p:nvPr>
            <p:ph idx="1"/>
          </p:nvPr>
        </p:nvSpPr>
        <p:spPr/>
        <p:txBody>
          <a:bodyPr>
            <a:normAutofit/>
          </a:bodyPr>
          <a:lstStyle/>
          <a:p>
            <a:r>
              <a:rPr lang="en-GB" sz="2400" i="1" dirty="0"/>
              <a:t>Variable declaration:</a:t>
            </a:r>
            <a:endParaRPr lang="en-GB" sz="2400" dirty="0"/>
          </a:p>
          <a:p>
            <a:pPr>
              <a:buFont typeface="Arial" panose="020B0604020202020204" pitchFamily="34" charset="0"/>
              <a:buChar char="•"/>
            </a:pPr>
            <a:endParaRPr lang="en-GB" sz="2400" dirty="0"/>
          </a:p>
          <a:p>
            <a:pPr marL="0" indent="0">
              <a:buNone/>
            </a:pPr>
            <a:r>
              <a:rPr lang="en-GB" sz="2400" i="1" dirty="0"/>
              <a:t> Variable assignment:</a:t>
            </a:r>
          </a:p>
          <a:p>
            <a:pPr marL="0" indent="0">
              <a:buNone/>
            </a:pPr>
            <a:endParaRPr lang="en-GB" sz="2400" i="1" dirty="0"/>
          </a:p>
          <a:p>
            <a:pPr marL="0" indent="0">
              <a:buNone/>
            </a:pPr>
            <a:endParaRPr lang="en-GB" sz="2400" i="1" dirty="0"/>
          </a:p>
          <a:p>
            <a:r>
              <a:rPr lang="en-GB" sz="2400" i="1" dirty="0"/>
              <a:t>Variable declaration and assignment of value:</a:t>
            </a:r>
          </a:p>
          <a:p>
            <a:pPr>
              <a:buFont typeface="Arial" panose="020B0604020202020204" pitchFamily="34" charset="0"/>
              <a:buChar char="•"/>
            </a:pPr>
            <a:endParaRPr lang="en-GB" sz="2400" dirty="0"/>
          </a:p>
          <a:p>
            <a:pPr>
              <a:buFont typeface="Arial" panose="020B0604020202020204" pitchFamily="34" charset="0"/>
              <a:buChar char="•"/>
            </a:pPr>
            <a:endParaRPr lang="en-GB" sz="2400" dirty="0"/>
          </a:p>
          <a:p>
            <a:pPr>
              <a:buFont typeface="Arial" panose="020B0604020202020204" pitchFamily="34" charset="0"/>
              <a:buChar char="•"/>
            </a:pPr>
            <a:endParaRPr lang="en-GB" sz="2400" dirty="0"/>
          </a:p>
          <a:p>
            <a:pPr>
              <a:buFont typeface="Arial" panose="020B0604020202020204" pitchFamily="34" charset="0"/>
              <a:buChar char="•"/>
            </a:pP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320" y="30480"/>
            <a:ext cx="1219200" cy="1219200"/>
          </a:xfrm>
          <a:prstGeom prst="rect">
            <a:avLst/>
          </a:prstGeom>
        </p:spPr>
      </p:pic>
      <p:sp>
        <p:nvSpPr>
          <p:cNvPr id="7" name="Rectangle 6"/>
          <p:cNvSpPr/>
          <p:nvPr/>
        </p:nvSpPr>
        <p:spPr>
          <a:xfrm>
            <a:off x="1734284" y="2266471"/>
            <a:ext cx="3583032" cy="461665"/>
          </a:xfrm>
          <a:prstGeom prst="rect">
            <a:avLst/>
          </a:prstGeom>
          <a:ln>
            <a:solidFill>
              <a:schemeClr val="tx1"/>
            </a:solidFill>
          </a:ln>
        </p:spPr>
        <p:txBody>
          <a:bodyPr wrap="none">
            <a:spAutoFit/>
          </a:bodyPr>
          <a:lstStyle/>
          <a:p>
            <a:r>
              <a:rPr lang="nl-NL" sz="2400" dirty="0">
                <a:solidFill>
                  <a:srgbClr val="0000FF"/>
                </a:solidFill>
                <a:highlight>
                  <a:srgbClr val="FFFFFF"/>
                </a:highlight>
                <a:latin typeface="Consolas"/>
              </a:rPr>
              <a:t>&lt;</a:t>
            </a:r>
            <a:r>
              <a:rPr lang="nl-NL" sz="2400" dirty="0">
                <a:solidFill>
                  <a:schemeClr val="bg1">
                    <a:lumMod val="50000"/>
                  </a:schemeClr>
                </a:solidFill>
                <a:highlight>
                  <a:srgbClr val="FFFFFF"/>
                </a:highlight>
                <a:latin typeface="Consolas"/>
              </a:rPr>
              <a:t>type</a:t>
            </a:r>
            <a:r>
              <a:rPr lang="nl-NL" sz="2400" dirty="0">
                <a:solidFill>
                  <a:srgbClr val="0000FF"/>
                </a:solidFill>
                <a:highlight>
                  <a:srgbClr val="FFFFFF"/>
                </a:highlight>
                <a:latin typeface="Consolas"/>
              </a:rPr>
              <a:t>&gt; </a:t>
            </a:r>
            <a:r>
              <a:rPr lang="nl-NL" sz="2400" dirty="0">
                <a:solidFill>
                  <a:srgbClr val="000000"/>
                </a:solidFill>
                <a:highlight>
                  <a:srgbClr val="FFFFFF"/>
                </a:highlight>
                <a:latin typeface="Consolas"/>
              </a:rPr>
              <a:t>&lt;</a:t>
            </a:r>
            <a:r>
              <a:rPr lang="nl-NL" sz="2400" dirty="0" err="1">
                <a:solidFill>
                  <a:schemeClr val="bg1">
                    <a:lumMod val="50000"/>
                  </a:schemeClr>
                </a:solidFill>
                <a:highlight>
                  <a:srgbClr val="FFFFFF"/>
                </a:highlight>
                <a:latin typeface="Consolas"/>
              </a:rPr>
              <a:t>identifier</a:t>
            </a:r>
            <a:r>
              <a:rPr lang="nl-NL" sz="2400" dirty="0">
                <a:solidFill>
                  <a:srgbClr val="000000"/>
                </a:solidFill>
                <a:highlight>
                  <a:srgbClr val="FFFFFF"/>
                </a:highlight>
                <a:latin typeface="Consolas"/>
              </a:rPr>
              <a:t>&gt;;</a:t>
            </a:r>
          </a:p>
        </p:txBody>
      </p:sp>
      <p:sp>
        <p:nvSpPr>
          <p:cNvPr id="8" name="Rectangle 7"/>
          <p:cNvSpPr/>
          <p:nvPr/>
        </p:nvSpPr>
        <p:spPr>
          <a:xfrm>
            <a:off x="1734284" y="3353196"/>
            <a:ext cx="6471643" cy="461665"/>
          </a:xfrm>
          <a:prstGeom prst="rect">
            <a:avLst/>
          </a:prstGeom>
          <a:ln>
            <a:solidFill>
              <a:schemeClr val="tx1"/>
            </a:solidFill>
          </a:ln>
        </p:spPr>
        <p:txBody>
          <a:bodyPr wrap="none">
            <a:spAutoFit/>
          </a:bodyPr>
          <a:lstStyle/>
          <a:p>
            <a:r>
              <a:rPr lang="nl-NL" sz="2400" dirty="0">
                <a:solidFill>
                  <a:srgbClr val="000000"/>
                </a:solidFill>
                <a:highlight>
                  <a:srgbClr val="FFFFFF"/>
                </a:highlight>
                <a:latin typeface="Consolas"/>
              </a:rPr>
              <a:t>&lt;</a:t>
            </a:r>
            <a:r>
              <a:rPr lang="nl-NL" sz="2400" dirty="0" err="1">
                <a:solidFill>
                  <a:schemeClr val="bg1">
                    <a:lumMod val="50000"/>
                  </a:schemeClr>
                </a:solidFill>
                <a:highlight>
                  <a:srgbClr val="FFFFFF"/>
                </a:highlight>
                <a:latin typeface="Consolas"/>
              </a:rPr>
              <a:t>identifier</a:t>
            </a:r>
            <a:r>
              <a:rPr lang="nl-NL" sz="2400" dirty="0">
                <a:solidFill>
                  <a:srgbClr val="000000"/>
                </a:solidFill>
                <a:highlight>
                  <a:srgbClr val="FFFFFF"/>
                </a:highlight>
                <a:latin typeface="Consolas"/>
              </a:rPr>
              <a:t>&gt; = &lt;</a:t>
            </a:r>
            <a:r>
              <a:rPr lang="nl-NL" sz="2400" dirty="0" err="1">
                <a:solidFill>
                  <a:schemeClr val="bg1">
                    <a:lumMod val="50000"/>
                  </a:schemeClr>
                </a:solidFill>
                <a:highlight>
                  <a:srgbClr val="FFFFFF"/>
                </a:highlight>
                <a:latin typeface="Consolas"/>
              </a:rPr>
              <a:t>value_or_expression</a:t>
            </a:r>
            <a:r>
              <a:rPr lang="nl-NL" sz="2400" dirty="0">
                <a:solidFill>
                  <a:srgbClr val="000000"/>
                </a:solidFill>
                <a:highlight>
                  <a:srgbClr val="FFFFFF"/>
                </a:highlight>
                <a:latin typeface="Consolas"/>
              </a:rPr>
              <a:t>&gt;;</a:t>
            </a:r>
          </a:p>
        </p:txBody>
      </p:sp>
      <p:sp>
        <p:nvSpPr>
          <p:cNvPr id="9" name="Rectangle 8">
            <a:extLst>
              <a:ext uri="{FF2B5EF4-FFF2-40B4-BE49-F238E27FC236}">
                <a16:creationId xmlns:a16="http://schemas.microsoft.com/office/drawing/2014/main" id="{7DEC7B70-502E-4F71-8327-105F9064B488}"/>
              </a:ext>
            </a:extLst>
          </p:cNvPr>
          <p:cNvSpPr/>
          <p:nvPr/>
        </p:nvSpPr>
        <p:spPr>
          <a:xfrm>
            <a:off x="1690340" y="4812683"/>
            <a:ext cx="7661072" cy="461665"/>
          </a:xfrm>
          <a:prstGeom prst="rect">
            <a:avLst/>
          </a:prstGeom>
          <a:ln>
            <a:solidFill>
              <a:schemeClr val="tx1"/>
            </a:solidFill>
          </a:ln>
        </p:spPr>
        <p:txBody>
          <a:bodyPr wrap="none">
            <a:spAutoFit/>
          </a:bodyPr>
          <a:lstStyle/>
          <a:p>
            <a:r>
              <a:rPr lang="nl-NL" sz="2400" dirty="0">
                <a:solidFill>
                  <a:srgbClr val="0000FF"/>
                </a:solidFill>
                <a:highlight>
                  <a:srgbClr val="FFFFFF"/>
                </a:highlight>
                <a:latin typeface="Consolas"/>
              </a:rPr>
              <a:t>&lt;</a:t>
            </a:r>
            <a:r>
              <a:rPr lang="nl-NL" sz="2400" dirty="0">
                <a:solidFill>
                  <a:schemeClr val="bg1">
                    <a:lumMod val="50000"/>
                  </a:schemeClr>
                </a:solidFill>
                <a:highlight>
                  <a:srgbClr val="FFFFFF"/>
                </a:highlight>
                <a:latin typeface="Consolas"/>
              </a:rPr>
              <a:t>type</a:t>
            </a:r>
            <a:r>
              <a:rPr lang="nl-NL" sz="2400" dirty="0">
                <a:solidFill>
                  <a:srgbClr val="0000FF"/>
                </a:solidFill>
                <a:highlight>
                  <a:srgbClr val="FFFFFF"/>
                </a:highlight>
                <a:latin typeface="Consolas"/>
              </a:rPr>
              <a:t>&gt; </a:t>
            </a:r>
            <a:r>
              <a:rPr lang="nl-NL" sz="2400" dirty="0">
                <a:solidFill>
                  <a:srgbClr val="000000"/>
                </a:solidFill>
                <a:highlight>
                  <a:srgbClr val="FFFFFF"/>
                </a:highlight>
                <a:latin typeface="Consolas"/>
              </a:rPr>
              <a:t>&lt;</a:t>
            </a:r>
            <a:r>
              <a:rPr lang="nl-NL" sz="2400" dirty="0" err="1">
                <a:solidFill>
                  <a:schemeClr val="bg1">
                    <a:lumMod val="50000"/>
                  </a:schemeClr>
                </a:solidFill>
                <a:highlight>
                  <a:srgbClr val="FFFFFF"/>
                </a:highlight>
                <a:latin typeface="Consolas"/>
              </a:rPr>
              <a:t>identifier</a:t>
            </a:r>
            <a:r>
              <a:rPr lang="nl-NL" sz="2400" dirty="0">
                <a:solidFill>
                  <a:srgbClr val="000000"/>
                </a:solidFill>
                <a:highlight>
                  <a:srgbClr val="FFFFFF"/>
                </a:highlight>
                <a:latin typeface="Consolas"/>
              </a:rPr>
              <a:t>&gt; = &lt;</a:t>
            </a:r>
            <a:r>
              <a:rPr lang="nl-NL" sz="2400" dirty="0" err="1">
                <a:solidFill>
                  <a:schemeClr val="bg1">
                    <a:lumMod val="50000"/>
                  </a:schemeClr>
                </a:solidFill>
                <a:highlight>
                  <a:srgbClr val="FFFFFF"/>
                </a:highlight>
                <a:latin typeface="Consolas"/>
              </a:rPr>
              <a:t>value_or_expression</a:t>
            </a:r>
            <a:r>
              <a:rPr lang="nl-NL" sz="2400" dirty="0">
                <a:solidFill>
                  <a:srgbClr val="000000"/>
                </a:solidFill>
                <a:highlight>
                  <a:srgbClr val="FFFFFF"/>
                </a:highlight>
                <a:latin typeface="Consolas"/>
              </a:rPr>
              <a:t>&gt;;</a:t>
            </a:r>
          </a:p>
        </p:txBody>
      </p:sp>
    </p:spTree>
    <p:extLst>
      <p:ext uri="{BB962C8B-B14F-4D97-AF65-F5344CB8AC3E}">
        <p14:creationId xmlns:p14="http://schemas.microsoft.com/office/powerpoint/2010/main" val="336379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4397-261D-4A3A-932C-9E8F1256A78D}"/>
              </a:ext>
            </a:extLst>
          </p:cNvPr>
          <p:cNvSpPr>
            <a:spLocks noGrp="1"/>
          </p:cNvSpPr>
          <p:nvPr>
            <p:ph type="title"/>
          </p:nvPr>
        </p:nvSpPr>
        <p:spPr/>
        <p:txBody>
          <a:bodyPr/>
          <a:lstStyle/>
          <a:p>
            <a:r>
              <a:rPr lang="en-GB" dirty="0"/>
              <a:t>Arithmetic Operators</a:t>
            </a:r>
          </a:p>
        </p:txBody>
      </p:sp>
      <p:sp>
        <p:nvSpPr>
          <p:cNvPr id="3" name="Content Placeholder 2">
            <a:extLst>
              <a:ext uri="{FF2B5EF4-FFF2-40B4-BE49-F238E27FC236}">
                <a16:creationId xmlns:a16="http://schemas.microsoft.com/office/drawing/2014/main" id="{DA2B186C-96E4-44CD-85BE-0D8B586D2134}"/>
              </a:ext>
            </a:extLst>
          </p:cNvPr>
          <p:cNvSpPr>
            <a:spLocks noGrp="1"/>
          </p:cNvSpPr>
          <p:nvPr>
            <p:ph idx="1"/>
          </p:nvPr>
        </p:nvSpPr>
        <p:spPr/>
        <p:txBody>
          <a:bodyPr>
            <a:normAutofit/>
          </a:bodyPr>
          <a:lstStyle/>
          <a:p>
            <a:pPr algn="ctr"/>
            <a:br>
              <a:rPr lang="en-GB" sz="2800" b="1" dirty="0"/>
            </a:br>
            <a:r>
              <a:rPr lang="en-GB" sz="2800" b="1" dirty="0"/>
              <a:t>Math operators for numeric values</a:t>
            </a:r>
          </a:p>
        </p:txBody>
      </p:sp>
      <p:graphicFrame>
        <p:nvGraphicFramePr>
          <p:cNvPr id="9" name="Content Placeholder 5">
            <a:extLst>
              <a:ext uri="{FF2B5EF4-FFF2-40B4-BE49-F238E27FC236}">
                <a16:creationId xmlns:a16="http://schemas.microsoft.com/office/drawing/2014/main" id="{ADE6AD94-A58D-4730-B75B-D6949F663234}"/>
              </a:ext>
            </a:extLst>
          </p:cNvPr>
          <p:cNvGraphicFramePr>
            <a:graphicFrameLocks/>
          </p:cNvGraphicFramePr>
          <p:nvPr>
            <p:extLst>
              <p:ext uri="{D42A27DB-BD31-4B8C-83A1-F6EECF244321}">
                <p14:modId xmlns:p14="http://schemas.microsoft.com/office/powerpoint/2010/main" val="3383282793"/>
              </p:ext>
            </p:extLst>
          </p:nvPr>
        </p:nvGraphicFramePr>
        <p:xfrm>
          <a:off x="1274781" y="2736842"/>
          <a:ext cx="9703398" cy="2803350"/>
        </p:xfrm>
        <a:graphic>
          <a:graphicData uri="http://schemas.openxmlformats.org/drawingml/2006/table">
            <a:tbl>
              <a:tblPr firstRow="1" bandRow="1">
                <a:tableStyleId>{5C22544A-7EE6-4342-B048-85BDC9FD1C3A}</a:tableStyleId>
              </a:tblPr>
              <a:tblGrid>
                <a:gridCol w="2850779">
                  <a:extLst>
                    <a:ext uri="{9D8B030D-6E8A-4147-A177-3AD203B41FA5}">
                      <a16:colId xmlns:a16="http://schemas.microsoft.com/office/drawing/2014/main" val="3292550899"/>
                    </a:ext>
                  </a:extLst>
                </a:gridCol>
                <a:gridCol w="2375388">
                  <a:extLst>
                    <a:ext uri="{9D8B030D-6E8A-4147-A177-3AD203B41FA5}">
                      <a16:colId xmlns:a16="http://schemas.microsoft.com/office/drawing/2014/main" val="603806895"/>
                    </a:ext>
                  </a:extLst>
                </a:gridCol>
                <a:gridCol w="4477231">
                  <a:extLst>
                    <a:ext uri="{9D8B030D-6E8A-4147-A177-3AD203B41FA5}">
                      <a16:colId xmlns:a16="http://schemas.microsoft.com/office/drawing/2014/main" val="20002"/>
                    </a:ext>
                  </a:extLst>
                </a:gridCol>
              </a:tblGrid>
              <a:tr h="467225">
                <a:tc>
                  <a:txBody>
                    <a:bodyPr/>
                    <a:lstStyle/>
                    <a:p>
                      <a:pPr algn="l"/>
                      <a:endParaRPr lang="en-GB" sz="2000" dirty="0"/>
                    </a:p>
                  </a:txBody>
                  <a:tcPr marL="77973" marR="77973" marT="38986" marB="38986" anchor="ctr"/>
                </a:tc>
                <a:tc>
                  <a:txBody>
                    <a:bodyPr/>
                    <a:lstStyle/>
                    <a:p>
                      <a:pPr algn="l"/>
                      <a:r>
                        <a:rPr lang="en-GB" sz="2000" dirty="0"/>
                        <a:t>Operator</a:t>
                      </a:r>
                    </a:p>
                  </a:txBody>
                  <a:tcPr marL="77973" marR="77973" marT="38986" marB="38986" anchor="ctr"/>
                </a:tc>
                <a:tc>
                  <a:txBody>
                    <a:bodyPr/>
                    <a:lstStyle/>
                    <a:p>
                      <a:r>
                        <a:rPr lang="en-GB" sz="2000" dirty="0"/>
                        <a:t>Example effect as</a:t>
                      </a:r>
                    </a:p>
                  </a:txBody>
                  <a:tcPr marL="77973" marR="77973" marT="38986" marB="38986" anchor="ctr"/>
                </a:tc>
                <a:extLst>
                  <a:ext uri="{0D108BD9-81ED-4DB2-BD59-A6C34878D82A}">
                    <a16:rowId xmlns:a16="http://schemas.microsoft.com/office/drawing/2014/main" val="10000"/>
                  </a:ext>
                </a:extLst>
              </a:tr>
              <a:tr h="467225">
                <a:tc>
                  <a:txBody>
                    <a:bodyPr/>
                    <a:lstStyle/>
                    <a:p>
                      <a:pPr algn="l"/>
                      <a:r>
                        <a:rPr lang="en-GB" sz="2200" b="0" dirty="0">
                          <a:latin typeface="Consolas" panose="020B0609020204030204" pitchFamily="49" charset="0"/>
                        </a:rPr>
                        <a:t>Addition</a:t>
                      </a:r>
                    </a:p>
                  </a:txBody>
                  <a:tcPr marL="77973" marR="77973" marT="38986" marB="38986"/>
                </a:tc>
                <a:tc>
                  <a:txBody>
                    <a:bodyPr/>
                    <a:lstStyle/>
                    <a:p>
                      <a:pPr algn="l"/>
                      <a:r>
                        <a:rPr lang="en-GB" sz="2200" b="0" dirty="0">
                          <a:latin typeface="Consolas" panose="020B0609020204030204" pitchFamily="49" charset="0"/>
                        </a:rPr>
                        <a:t>+</a:t>
                      </a:r>
                    </a:p>
                  </a:txBody>
                  <a:tcPr marL="77973" marR="77973" marT="38986" marB="38986"/>
                </a:tc>
                <a:tc>
                  <a:txBody>
                    <a:bodyPr/>
                    <a:lstStyle/>
                    <a:p>
                      <a:pPr algn="l"/>
                      <a:r>
                        <a:rPr lang="en-GB" sz="2200" dirty="0">
                          <a:latin typeface="Consolas" panose="020B0609020204030204" pitchFamily="49" charset="0"/>
                        </a:rPr>
                        <a:t>int x = 5 + 2;</a:t>
                      </a:r>
                    </a:p>
                  </a:txBody>
                  <a:tcPr marL="77973" marR="77973" marT="38986" marB="38986"/>
                </a:tc>
                <a:extLst>
                  <a:ext uri="{0D108BD9-81ED-4DB2-BD59-A6C34878D82A}">
                    <a16:rowId xmlns:a16="http://schemas.microsoft.com/office/drawing/2014/main" val="10001"/>
                  </a:ext>
                </a:extLst>
              </a:tr>
              <a:tr h="467225">
                <a:tc>
                  <a:txBody>
                    <a:bodyPr/>
                    <a:lstStyle/>
                    <a:p>
                      <a:pPr algn="l"/>
                      <a:r>
                        <a:rPr lang="en-GB" sz="2200" b="0" dirty="0">
                          <a:latin typeface="Consolas" panose="020B0609020204030204" pitchFamily="49" charset="0"/>
                        </a:rPr>
                        <a:t>Subtraction</a:t>
                      </a:r>
                    </a:p>
                  </a:txBody>
                  <a:tcPr marL="77973" marR="77973" marT="38986" marB="38986"/>
                </a:tc>
                <a:tc>
                  <a:txBody>
                    <a:bodyPr/>
                    <a:lstStyle/>
                    <a:p>
                      <a:pPr algn="l"/>
                      <a:r>
                        <a:rPr lang="en-GB" sz="2200" b="0" dirty="0">
                          <a:latin typeface="Consolas" panose="020B0609020204030204" pitchFamily="49" charset="0"/>
                        </a:rPr>
                        <a:t>-</a:t>
                      </a:r>
                    </a:p>
                  </a:txBody>
                  <a:tcPr marL="77973" marR="77973" marT="38986" marB="38986"/>
                </a:tc>
                <a:tc>
                  <a:txBody>
                    <a:bodyPr/>
                    <a:lstStyle/>
                    <a:p>
                      <a:pPr algn="l"/>
                      <a:r>
                        <a:rPr lang="en-GB" sz="2200" dirty="0">
                          <a:latin typeface="Consolas" panose="020B0609020204030204" pitchFamily="49" charset="0"/>
                        </a:rPr>
                        <a:t>int y = 6</a:t>
                      </a:r>
                      <a:r>
                        <a:rPr lang="en-GB" sz="2200" baseline="0" dirty="0">
                          <a:latin typeface="Consolas" panose="020B0609020204030204" pitchFamily="49" charset="0"/>
                        </a:rPr>
                        <a:t> </a:t>
                      </a:r>
                      <a:r>
                        <a:rPr lang="en-GB" sz="2200" dirty="0">
                          <a:latin typeface="Consolas" panose="020B0609020204030204" pitchFamily="49" charset="0"/>
                        </a:rPr>
                        <a:t>–</a:t>
                      </a:r>
                      <a:r>
                        <a:rPr lang="en-GB" sz="2200" baseline="0" dirty="0">
                          <a:latin typeface="Consolas" panose="020B0609020204030204" pitchFamily="49" charset="0"/>
                        </a:rPr>
                        <a:t> 10;</a:t>
                      </a:r>
                      <a:endParaRPr lang="en-GB" sz="2200" dirty="0">
                        <a:latin typeface="Consolas" panose="020B0609020204030204" pitchFamily="49" charset="0"/>
                      </a:endParaRPr>
                    </a:p>
                  </a:txBody>
                  <a:tcPr marL="77973" marR="77973" marT="38986" marB="38986"/>
                </a:tc>
                <a:extLst>
                  <a:ext uri="{0D108BD9-81ED-4DB2-BD59-A6C34878D82A}">
                    <a16:rowId xmlns:a16="http://schemas.microsoft.com/office/drawing/2014/main" val="10002"/>
                  </a:ext>
                </a:extLst>
              </a:tr>
              <a:tr h="467225">
                <a:tc>
                  <a:txBody>
                    <a:bodyPr/>
                    <a:lstStyle/>
                    <a:p>
                      <a:pPr algn="l"/>
                      <a:r>
                        <a:rPr lang="en-GB" sz="2200" b="0" dirty="0">
                          <a:latin typeface="Consolas" panose="020B0609020204030204" pitchFamily="49" charset="0"/>
                        </a:rPr>
                        <a:t>Multiplication</a:t>
                      </a:r>
                    </a:p>
                  </a:txBody>
                  <a:tcPr marL="77973" marR="77973" marT="38986" marB="38986"/>
                </a:tc>
                <a:tc>
                  <a:txBody>
                    <a:bodyPr/>
                    <a:lstStyle/>
                    <a:p>
                      <a:pPr algn="l"/>
                      <a:r>
                        <a:rPr lang="en-GB" sz="2200" b="0" dirty="0">
                          <a:latin typeface="Consolas" panose="020B0609020204030204" pitchFamily="49" charset="0"/>
                        </a:rPr>
                        <a:t>*</a:t>
                      </a:r>
                    </a:p>
                  </a:txBody>
                  <a:tcPr marL="77973" marR="77973" marT="38986" marB="38986"/>
                </a:tc>
                <a:tc>
                  <a:txBody>
                    <a:bodyPr/>
                    <a:lstStyle/>
                    <a:p>
                      <a:pPr algn="l"/>
                      <a:r>
                        <a:rPr lang="en-GB" sz="2200" dirty="0">
                          <a:latin typeface="Consolas" panose="020B0609020204030204" pitchFamily="49" charset="0"/>
                        </a:rPr>
                        <a:t>double z = 5 * 0.5</a:t>
                      </a:r>
                      <a:r>
                        <a:rPr lang="en-GB" sz="2200" baseline="0" dirty="0">
                          <a:latin typeface="Consolas" panose="020B0609020204030204" pitchFamily="49" charset="0"/>
                        </a:rPr>
                        <a:t>;</a:t>
                      </a:r>
                      <a:endParaRPr lang="en-GB" sz="2200" dirty="0">
                        <a:latin typeface="Consolas" panose="020B0609020204030204" pitchFamily="49" charset="0"/>
                      </a:endParaRPr>
                    </a:p>
                  </a:txBody>
                  <a:tcPr marL="77973" marR="77973" marT="38986" marB="38986"/>
                </a:tc>
                <a:extLst>
                  <a:ext uri="{0D108BD9-81ED-4DB2-BD59-A6C34878D82A}">
                    <a16:rowId xmlns:a16="http://schemas.microsoft.com/office/drawing/2014/main" val="10003"/>
                  </a:ext>
                </a:extLst>
              </a:tr>
              <a:tr h="467225">
                <a:tc>
                  <a:txBody>
                    <a:bodyPr/>
                    <a:lstStyle/>
                    <a:p>
                      <a:pPr algn="l"/>
                      <a:r>
                        <a:rPr lang="en-GB" sz="2200" b="0" dirty="0">
                          <a:latin typeface="Consolas" panose="020B0609020204030204" pitchFamily="49" charset="0"/>
                        </a:rPr>
                        <a:t>Division</a:t>
                      </a:r>
                    </a:p>
                  </a:txBody>
                  <a:tcPr marL="77973" marR="77973" marT="38986" marB="38986"/>
                </a:tc>
                <a:tc>
                  <a:txBody>
                    <a:bodyPr/>
                    <a:lstStyle/>
                    <a:p>
                      <a:pPr algn="l"/>
                      <a:r>
                        <a:rPr lang="en-GB" sz="2200" b="0" dirty="0">
                          <a:latin typeface="Consolas" panose="020B0609020204030204" pitchFamily="49" charset="0"/>
                        </a:rPr>
                        <a:t>/</a:t>
                      </a:r>
                    </a:p>
                  </a:txBody>
                  <a:tcPr marL="77973" marR="77973" marT="38986" marB="38986"/>
                </a:tc>
                <a:tc>
                  <a:txBody>
                    <a:bodyPr/>
                    <a:lstStyle/>
                    <a:p>
                      <a:pPr algn="l"/>
                      <a:r>
                        <a:rPr lang="en-GB" sz="2200" dirty="0">
                          <a:latin typeface="Consolas" panose="020B0609020204030204" pitchFamily="49" charset="0"/>
                        </a:rPr>
                        <a:t>double x = 5 / 2;</a:t>
                      </a:r>
                    </a:p>
                  </a:txBody>
                  <a:tcPr marL="77973" marR="77973" marT="38986" marB="38986"/>
                </a:tc>
                <a:extLst>
                  <a:ext uri="{0D108BD9-81ED-4DB2-BD59-A6C34878D82A}">
                    <a16:rowId xmlns:a16="http://schemas.microsoft.com/office/drawing/2014/main" val="10004"/>
                  </a:ext>
                </a:extLst>
              </a:tr>
              <a:tr h="467225">
                <a:tc>
                  <a:txBody>
                    <a:bodyPr/>
                    <a:lstStyle/>
                    <a:p>
                      <a:pPr algn="l"/>
                      <a:r>
                        <a:rPr lang="en-GB" sz="2200" b="0" dirty="0">
                          <a:latin typeface="Consolas" panose="020B0609020204030204" pitchFamily="49" charset="0"/>
                        </a:rPr>
                        <a:t>Remainder</a:t>
                      </a:r>
                    </a:p>
                  </a:txBody>
                  <a:tcPr marL="77973" marR="77973" marT="38986" marB="38986"/>
                </a:tc>
                <a:tc>
                  <a:txBody>
                    <a:bodyPr/>
                    <a:lstStyle/>
                    <a:p>
                      <a:pPr algn="l"/>
                      <a:r>
                        <a:rPr lang="en-GB" sz="2200" b="0">
                          <a:latin typeface="Consolas" panose="020B0609020204030204" pitchFamily="49" charset="0"/>
                        </a:rPr>
                        <a:t>%</a:t>
                      </a:r>
                      <a:endParaRPr lang="en-GB" sz="2200" b="0" dirty="0">
                        <a:latin typeface="Consolas" panose="020B0609020204030204" pitchFamily="49" charset="0"/>
                      </a:endParaRPr>
                    </a:p>
                  </a:txBody>
                  <a:tcPr marL="77973" marR="77973" marT="38986" marB="38986"/>
                </a:tc>
                <a:tc>
                  <a:txBody>
                    <a:bodyPr/>
                    <a:lstStyle/>
                    <a:p>
                      <a:pPr algn="l"/>
                      <a:r>
                        <a:rPr lang="en-GB" sz="2200" dirty="0">
                          <a:latin typeface="Consolas" panose="020B0609020204030204" pitchFamily="49" charset="0"/>
                        </a:rPr>
                        <a:t>int y = 5 % 2;</a:t>
                      </a:r>
                    </a:p>
                  </a:txBody>
                  <a:tcPr marL="77973" marR="77973" marT="38986" marB="3898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296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2400" b="1" dirty="0"/>
              <a:t> Topics of this lecture</a:t>
            </a:r>
          </a:p>
          <a:p>
            <a:pPr lvl="1">
              <a:buFont typeface="Wingdings" panose="05000000000000000000" pitchFamily="2" charset="2"/>
              <a:buChar char="§"/>
            </a:pPr>
            <a:r>
              <a:rPr lang="en-GB" sz="2200" dirty="0"/>
              <a:t>Introduction to PCS</a:t>
            </a:r>
          </a:p>
          <a:p>
            <a:pPr lvl="1">
              <a:buFont typeface="Wingdings" panose="05000000000000000000" pitchFamily="2" charset="2"/>
              <a:buChar char="§"/>
            </a:pPr>
            <a:r>
              <a:rPr lang="en-GB" sz="2200" dirty="0"/>
              <a:t>Intro to C#</a:t>
            </a:r>
          </a:p>
          <a:p>
            <a:pPr lvl="1">
              <a:buFont typeface="Wingdings" panose="05000000000000000000" pitchFamily="2" charset="2"/>
              <a:buChar char="§"/>
            </a:pPr>
            <a:r>
              <a:rPr lang="en-GB" sz="2200" dirty="0">
                <a:solidFill>
                  <a:schemeClr val="bg1">
                    <a:lumMod val="50000"/>
                  </a:schemeClr>
                </a:solidFill>
              </a:rPr>
              <a:t>Intro to C# - Continued</a:t>
            </a:r>
          </a:p>
          <a:p>
            <a:pPr>
              <a:buFont typeface="Wingdings" panose="05000000000000000000" pitchFamily="2" charset="2"/>
              <a:buChar char="§"/>
            </a:pPr>
            <a:endParaRPr lang="en-GB" sz="26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30480"/>
            <a:ext cx="1219200" cy="1219200"/>
          </a:xfrm>
          <a:prstGeom prst="rect">
            <a:avLst/>
          </a:prstGeom>
        </p:spPr>
      </p:pic>
      <p:sp>
        <p:nvSpPr>
          <p:cNvPr id="6" name="Arrow: Left 5">
            <a:extLst>
              <a:ext uri="{FF2B5EF4-FFF2-40B4-BE49-F238E27FC236}">
                <a16:creationId xmlns:a16="http://schemas.microsoft.com/office/drawing/2014/main" id="{9AF888E9-ADCD-4194-A379-807D72C7201F}"/>
              </a:ext>
            </a:extLst>
          </p:cNvPr>
          <p:cNvSpPr/>
          <p:nvPr/>
        </p:nvSpPr>
        <p:spPr>
          <a:xfrm>
            <a:off x="4084320" y="2644285"/>
            <a:ext cx="4023360" cy="537883"/>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Crash course of C#</a:t>
            </a:r>
          </a:p>
        </p:txBody>
      </p:sp>
    </p:spTree>
    <p:extLst>
      <p:ext uri="{BB962C8B-B14F-4D97-AF65-F5344CB8AC3E}">
        <p14:creationId xmlns:p14="http://schemas.microsoft.com/office/powerpoint/2010/main" val="16633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4397-261D-4A3A-932C-9E8F1256A78D}"/>
              </a:ext>
            </a:extLst>
          </p:cNvPr>
          <p:cNvSpPr>
            <a:spLocks noGrp="1"/>
          </p:cNvSpPr>
          <p:nvPr>
            <p:ph type="title"/>
          </p:nvPr>
        </p:nvSpPr>
        <p:spPr/>
        <p:txBody>
          <a:bodyPr/>
          <a:lstStyle/>
          <a:p>
            <a:r>
              <a:rPr lang="en-GB" dirty="0"/>
              <a:t>Variables &amp; Arithmetic Operators</a:t>
            </a:r>
          </a:p>
        </p:txBody>
      </p:sp>
      <p:sp>
        <p:nvSpPr>
          <p:cNvPr id="3" name="Content Placeholder 2">
            <a:extLst>
              <a:ext uri="{FF2B5EF4-FFF2-40B4-BE49-F238E27FC236}">
                <a16:creationId xmlns:a16="http://schemas.microsoft.com/office/drawing/2014/main" id="{DA2B186C-96E4-44CD-85BE-0D8B586D2134}"/>
              </a:ext>
            </a:extLst>
          </p:cNvPr>
          <p:cNvSpPr>
            <a:spLocks noGrp="1"/>
          </p:cNvSpPr>
          <p:nvPr>
            <p:ph idx="1"/>
          </p:nvPr>
        </p:nvSpPr>
        <p:spPr/>
        <p:txBody>
          <a:bodyPr>
            <a:normAutofit/>
          </a:bodyPr>
          <a:lstStyle/>
          <a:p>
            <a:r>
              <a:rPr lang="en-GB" sz="2400" i="1" dirty="0"/>
              <a:t>Operation precedence</a:t>
            </a:r>
          </a:p>
          <a:p>
            <a:endParaRPr lang="en-GB" sz="2800" dirty="0"/>
          </a:p>
          <a:p>
            <a:endParaRPr lang="en-GB" sz="2800" dirty="0"/>
          </a:p>
          <a:p>
            <a:endParaRPr lang="en-GB" sz="2800" dirty="0"/>
          </a:p>
          <a:p>
            <a:r>
              <a:rPr lang="en-GB" sz="2400" i="1" dirty="0"/>
              <a:t>Programming variable ≠ Math variables</a:t>
            </a:r>
          </a:p>
        </p:txBody>
      </p:sp>
      <p:graphicFrame>
        <p:nvGraphicFramePr>
          <p:cNvPr id="5" name="Content Placeholder 4">
            <a:extLst>
              <a:ext uri="{FF2B5EF4-FFF2-40B4-BE49-F238E27FC236}">
                <a16:creationId xmlns:a16="http://schemas.microsoft.com/office/drawing/2014/main" id="{92A61664-E553-46B8-B089-0F6D2CF6E88F}"/>
              </a:ext>
            </a:extLst>
          </p:cNvPr>
          <p:cNvGraphicFramePr>
            <a:graphicFrameLocks/>
          </p:cNvGraphicFramePr>
          <p:nvPr>
            <p:extLst>
              <p:ext uri="{D42A27DB-BD31-4B8C-83A1-F6EECF244321}">
                <p14:modId xmlns:p14="http://schemas.microsoft.com/office/powerpoint/2010/main" val="1709221372"/>
              </p:ext>
            </p:extLst>
          </p:nvPr>
        </p:nvGraphicFramePr>
        <p:xfrm>
          <a:off x="1773022" y="2272454"/>
          <a:ext cx="4227209" cy="1584960"/>
        </p:xfrm>
        <a:graphic>
          <a:graphicData uri="http://schemas.openxmlformats.org/drawingml/2006/table">
            <a:tbl>
              <a:tblPr firstRow="1" bandRow="1">
                <a:tableStyleId>{5C22544A-7EE6-4342-B048-85BDC9FD1C3A}</a:tableStyleId>
              </a:tblPr>
              <a:tblGrid>
                <a:gridCol w="1743556">
                  <a:extLst>
                    <a:ext uri="{9D8B030D-6E8A-4147-A177-3AD203B41FA5}">
                      <a16:colId xmlns:a16="http://schemas.microsoft.com/office/drawing/2014/main" val="20000"/>
                    </a:ext>
                  </a:extLst>
                </a:gridCol>
                <a:gridCol w="2483653">
                  <a:extLst>
                    <a:ext uri="{9D8B030D-6E8A-4147-A177-3AD203B41FA5}">
                      <a16:colId xmlns:a16="http://schemas.microsoft.com/office/drawing/2014/main" val="20001"/>
                    </a:ext>
                  </a:extLst>
                </a:gridCol>
              </a:tblGrid>
              <a:tr h="263079">
                <a:tc>
                  <a:txBody>
                    <a:bodyPr/>
                    <a:lstStyle/>
                    <a:p>
                      <a:r>
                        <a:rPr lang="nl-NL" sz="2000" dirty="0"/>
                        <a:t>Operators</a:t>
                      </a:r>
                    </a:p>
                  </a:txBody>
                  <a:tcPr/>
                </a:tc>
                <a:tc>
                  <a:txBody>
                    <a:bodyPr/>
                    <a:lstStyle/>
                    <a:p>
                      <a:r>
                        <a:rPr lang="nl-NL" sz="2000" dirty="0" err="1"/>
                        <a:t>Associativity</a:t>
                      </a:r>
                      <a:endParaRPr lang="nl-NL" sz="2000" dirty="0"/>
                    </a:p>
                  </a:txBody>
                  <a:tcPr/>
                </a:tc>
                <a:extLst>
                  <a:ext uri="{0D108BD9-81ED-4DB2-BD59-A6C34878D82A}">
                    <a16:rowId xmlns:a16="http://schemas.microsoft.com/office/drawing/2014/main" val="10000"/>
                  </a:ext>
                </a:extLst>
              </a:tr>
              <a:tr h="263079">
                <a:tc>
                  <a:txBody>
                    <a:bodyPr/>
                    <a:lstStyle/>
                    <a:p>
                      <a:r>
                        <a:rPr lang="nl-NL" sz="2000" dirty="0"/>
                        <a:t>* / %</a:t>
                      </a:r>
                    </a:p>
                  </a:txBody>
                  <a:tcPr/>
                </a:tc>
                <a:tc>
                  <a:txBody>
                    <a:bodyPr/>
                    <a:lstStyle/>
                    <a:p>
                      <a:r>
                        <a:rPr lang="nl-NL" sz="2000" dirty="0" err="1"/>
                        <a:t>left</a:t>
                      </a:r>
                      <a:r>
                        <a:rPr lang="nl-NL" sz="2000" dirty="0"/>
                        <a:t> </a:t>
                      </a:r>
                      <a:r>
                        <a:rPr lang="nl-NL" sz="2000" dirty="0" err="1"/>
                        <a:t>to</a:t>
                      </a:r>
                      <a:r>
                        <a:rPr lang="nl-NL" sz="2000" dirty="0"/>
                        <a:t> right</a:t>
                      </a:r>
                    </a:p>
                  </a:txBody>
                  <a:tcPr/>
                </a:tc>
                <a:extLst>
                  <a:ext uri="{0D108BD9-81ED-4DB2-BD59-A6C34878D82A}">
                    <a16:rowId xmlns:a16="http://schemas.microsoft.com/office/drawing/2014/main" val="10001"/>
                  </a:ext>
                </a:extLst>
              </a:tr>
              <a:tr h="263079">
                <a:tc>
                  <a:txBody>
                    <a:bodyPr/>
                    <a:lstStyle/>
                    <a:p>
                      <a:r>
                        <a:rPr lang="nl-NL" sz="2000" dirty="0"/>
                        <a:t>+ - </a:t>
                      </a:r>
                    </a:p>
                  </a:txBody>
                  <a:tcPr/>
                </a:tc>
                <a:tc>
                  <a:txBody>
                    <a:bodyPr/>
                    <a:lstStyle/>
                    <a:p>
                      <a:r>
                        <a:rPr lang="nl-NL" sz="2000" dirty="0" err="1"/>
                        <a:t>left</a:t>
                      </a:r>
                      <a:r>
                        <a:rPr lang="nl-NL" sz="2000" baseline="0" dirty="0"/>
                        <a:t> </a:t>
                      </a:r>
                      <a:r>
                        <a:rPr lang="nl-NL" sz="2000" baseline="0" dirty="0" err="1"/>
                        <a:t>to</a:t>
                      </a:r>
                      <a:r>
                        <a:rPr lang="nl-NL" sz="2000" baseline="0" dirty="0"/>
                        <a:t> right</a:t>
                      </a:r>
                      <a:endParaRPr lang="nl-NL" sz="2000" dirty="0"/>
                    </a:p>
                  </a:txBody>
                  <a:tcPr/>
                </a:tc>
                <a:extLst>
                  <a:ext uri="{0D108BD9-81ED-4DB2-BD59-A6C34878D82A}">
                    <a16:rowId xmlns:a16="http://schemas.microsoft.com/office/drawing/2014/main" val="10002"/>
                  </a:ext>
                </a:extLst>
              </a:tr>
              <a:tr h="263079">
                <a:tc>
                  <a:txBody>
                    <a:bodyPr/>
                    <a:lstStyle/>
                    <a:p>
                      <a:r>
                        <a:rPr lang="nl-NL" sz="2000" dirty="0"/>
                        <a:t>=</a:t>
                      </a:r>
                    </a:p>
                  </a:txBody>
                  <a:tcPr/>
                </a:tc>
                <a:tc>
                  <a:txBody>
                    <a:bodyPr/>
                    <a:lstStyle/>
                    <a:p>
                      <a:r>
                        <a:rPr lang="nl-NL" sz="2000" dirty="0"/>
                        <a:t>right</a:t>
                      </a:r>
                      <a:r>
                        <a:rPr lang="nl-NL" sz="2000" baseline="0" dirty="0"/>
                        <a:t> </a:t>
                      </a:r>
                      <a:r>
                        <a:rPr lang="nl-NL" sz="2000" baseline="0" dirty="0" err="1"/>
                        <a:t>to</a:t>
                      </a:r>
                      <a:r>
                        <a:rPr lang="nl-NL" sz="2000" baseline="0" dirty="0"/>
                        <a:t> </a:t>
                      </a:r>
                      <a:r>
                        <a:rPr lang="nl-NL" sz="2000" baseline="0" dirty="0" err="1"/>
                        <a:t>left</a:t>
                      </a:r>
                      <a:endParaRPr lang="nl-NL" sz="2000" dirty="0"/>
                    </a:p>
                  </a:txBody>
                  <a:tcPr/>
                </a:tc>
                <a:extLst>
                  <a:ext uri="{0D108BD9-81ED-4DB2-BD59-A6C34878D82A}">
                    <a16:rowId xmlns:a16="http://schemas.microsoft.com/office/drawing/2014/main" val="10003"/>
                  </a:ext>
                </a:extLst>
              </a:tr>
            </a:tbl>
          </a:graphicData>
        </a:graphic>
      </p:graphicFrame>
      <p:sp>
        <p:nvSpPr>
          <p:cNvPr id="6" name="Up Arrow 8">
            <a:extLst>
              <a:ext uri="{FF2B5EF4-FFF2-40B4-BE49-F238E27FC236}">
                <a16:creationId xmlns:a16="http://schemas.microsoft.com/office/drawing/2014/main" id="{F91459C2-A337-4C03-B7DA-5B6B9C920C87}"/>
              </a:ext>
            </a:extLst>
          </p:cNvPr>
          <p:cNvSpPr/>
          <p:nvPr/>
        </p:nvSpPr>
        <p:spPr>
          <a:xfrm rot="10800000">
            <a:off x="1272438" y="2272454"/>
            <a:ext cx="325425" cy="1584960"/>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nl-NL" dirty="0"/>
          </a:p>
        </p:txBody>
      </p:sp>
      <p:sp>
        <p:nvSpPr>
          <p:cNvPr id="7" name="Rectangle 6">
            <a:extLst>
              <a:ext uri="{FF2B5EF4-FFF2-40B4-BE49-F238E27FC236}">
                <a16:creationId xmlns:a16="http://schemas.microsoft.com/office/drawing/2014/main" id="{57DDB842-DA2A-4576-93DA-A75EA6ACAA2D}"/>
              </a:ext>
            </a:extLst>
          </p:cNvPr>
          <p:cNvSpPr/>
          <p:nvPr/>
        </p:nvSpPr>
        <p:spPr>
          <a:xfrm>
            <a:off x="1172584" y="4498442"/>
            <a:ext cx="9922136" cy="1323439"/>
          </a:xfrm>
          <a:prstGeom prst="rect">
            <a:avLst/>
          </a:prstGeom>
          <a:ln>
            <a:solidFill>
              <a:schemeClr val="tx1"/>
            </a:solidFill>
          </a:ln>
        </p:spPr>
        <p:txBody>
          <a:bodyPr wrap="square">
            <a:spAutoFit/>
          </a:bodyPr>
          <a:lstStyle/>
          <a:p>
            <a:r>
              <a:rPr lang="nl-NL" sz="2000" dirty="0">
                <a:solidFill>
                  <a:srgbClr val="008000"/>
                </a:solidFill>
                <a:highlight>
                  <a:srgbClr val="FFFFFF"/>
                </a:highlight>
                <a:latin typeface="Consolas"/>
              </a:rPr>
              <a:t>// </a:t>
            </a:r>
            <a:r>
              <a:rPr lang="nl-NL" sz="2000" dirty="0" err="1">
                <a:solidFill>
                  <a:srgbClr val="008000"/>
                </a:solidFill>
                <a:highlight>
                  <a:srgbClr val="FFFFFF"/>
                </a:highlight>
                <a:latin typeface="Consolas"/>
              </a:rPr>
              <a:t>Valid</a:t>
            </a:r>
            <a:r>
              <a:rPr lang="nl-NL" sz="2000" dirty="0">
                <a:solidFill>
                  <a:srgbClr val="008000"/>
                </a:solidFill>
                <a:highlight>
                  <a:srgbClr val="FFFFFF"/>
                </a:highlight>
                <a:latin typeface="Consolas"/>
              </a:rPr>
              <a:t> code but </a:t>
            </a:r>
            <a:r>
              <a:rPr lang="nl-NL" sz="2000" dirty="0" err="1">
                <a:solidFill>
                  <a:srgbClr val="008000"/>
                </a:solidFill>
                <a:highlight>
                  <a:srgbClr val="FFFFFF"/>
                </a:highlight>
                <a:latin typeface="Consolas"/>
              </a:rPr>
              <a:t>invalid</a:t>
            </a:r>
            <a:r>
              <a:rPr lang="nl-NL" sz="2000" dirty="0">
                <a:solidFill>
                  <a:srgbClr val="008000"/>
                </a:solidFill>
                <a:highlight>
                  <a:srgbClr val="FFFFFF"/>
                </a:highlight>
                <a:latin typeface="Consolas"/>
              </a:rPr>
              <a:t> </a:t>
            </a:r>
            <a:r>
              <a:rPr lang="nl-NL" sz="2000" dirty="0" err="1">
                <a:solidFill>
                  <a:srgbClr val="008000"/>
                </a:solidFill>
                <a:highlight>
                  <a:srgbClr val="FFFFFF"/>
                </a:highlight>
                <a:latin typeface="Consolas"/>
              </a:rPr>
              <a:t>math</a:t>
            </a:r>
            <a:endParaRPr lang="nl-NL" sz="2000" dirty="0">
              <a:solidFill>
                <a:srgbClr val="008000"/>
              </a:solidFill>
              <a:highlight>
                <a:srgbClr val="FFFFFF"/>
              </a:highlight>
              <a:latin typeface="Consolas"/>
            </a:endParaRPr>
          </a:p>
          <a:p>
            <a:r>
              <a:rPr lang="nl-NL" sz="2000" dirty="0">
                <a:solidFill>
                  <a:srgbClr val="0000FF"/>
                </a:solidFill>
                <a:highlight>
                  <a:srgbClr val="FFFFFF"/>
                </a:highlight>
                <a:latin typeface="Consolas"/>
              </a:rPr>
              <a:t>int</a:t>
            </a:r>
            <a:r>
              <a:rPr lang="nl-NL" sz="2000" dirty="0">
                <a:solidFill>
                  <a:srgbClr val="000000"/>
                </a:solidFill>
                <a:highlight>
                  <a:srgbClr val="FFFFFF"/>
                </a:highlight>
                <a:latin typeface="Consolas"/>
              </a:rPr>
              <a:t> </a:t>
            </a:r>
            <a:r>
              <a:rPr lang="nl-NL" sz="2000" dirty="0" err="1">
                <a:solidFill>
                  <a:srgbClr val="000000"/>
                </a:solidFill>
                <a:highlight>
                  <a:srgbClr val="FFFFFF"/>
                </a:highlight>
                <a:latin typeface="Consolas"/>
              </a:rPr>
              <a:t>age</a:t>
            </a:r>
            <a:r>
              <a:rPr lang="nl-NL" sz="2000" dirty="0">
                <a:solidFill>
                  <a:srgbClr val="000000"/>
                </a:solidFill>
                <a:highlight>
                  <a:srgbClr val="FFFFFF"/>
                </a:highlight>
                <a:latin typeface="Consolas"/>
              </a:rPr>
              <a:t> = 5;</a:t>
            </a:r>
          </a:p>
          <a:p>
            <a:r>
              <a:rPr lang="nl-NL" sz="2000" dirty="0" err="1">
                <a:solidFill>
                  <a:srgbClr val="000000"/>
                </a:solidFill>
                <a:highlight>
                  <a:srgbClr val="FFFFFF"/>
                </a:highlight>
                <a:latin typeface="Consolas"/>
              </a:rPr>
              <a:t>age</a:t>
            </a:r>
            <a:r>
              <a:rPr lang="nl-NL" sz="2000" dirty="0">
                <a:solidFill>
                  <a:srgbClr val="000000"/>
                </a:solidFill>
                <a:highlight>
                  <a:srgbClr val="FFFFFF"/>
                </a:highlight>
                <a:latin typeface="Consolas"/>
              </a:rPr>
              <a:t> = 20;</a:t>
            </a:r>
          </a:p>
          <a:p>
            <a:r>
              <a:rPr lang="nl-NL" sz="2000" dirty="0" err="1">
                <a:solidFill>
                  <a:srgbClr val="000000"/>
                </a:solidFill>
                <a:highlight>
                  <a:srgbClr val="FFFFFF"/>
                </a:highlight>
                <a:latin typeface="Consolas"/>
              </a:rPr>
              <a:t>age</a:t>
            </a:r>
            <a:r>
              <a:rPr lang="nl-NL" sz="2000" dirty="0">
                <a:solidFill>
                  <a:srgbClr val="000000"/>
                </a:solidFill>
                <a:highlight>
                  <a:srgbClr val="FFFFFF"/>
                </a:highlight>
                <a:latin typeface="Consolas"/>
              </a:rPr>
              <a:t> = </a:t>
            </a:r>
            <a:r>
              <a:rPr lang="nl-NL" sz="2000" dirty="0" err="1">
                <a:solidFill>
                  <a:srgbClr val="000000"/>
                </a:solidFill>
                <a:highlight>
                  <a:srgbClr val="FFFFFF"/>
                </a:highlight>
                <a:latin typeface="Consolas"/>
              </a:rPr>
              <a:t>age</a:t>
            </a:r>
            <a:r>
              <a:rPr lang="nl-NL" sz="2000" dirty="0">
                <a:solidFill>
                  <a:srgbClr val="000000"/>
                </a:solidFill>
                <a:highlight>
                  <a:srgbClr val="FFFFFF"/>
                </a:highlight>
                <a:latin typeface="Consolas"/>
              </a:rPr>
              <a:t> / 2;</a:t>
            </a:r>
          </a:p>
        </p:txBody>
      </p:sp>
    </p:spTree>
    <p:extLst>
      <p:ext uri="{BB962C8B-B14F-4D97-AF65-F5344CB8AC3E}">
        <p14:creationId xmlns:p14="http://schemas.microsoft.com/office/powerpoint/2010/main" val="255294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Numeric examples</a:t>
            </a:r>
          </a:p>
        </p:txBody>
      </p:sp>
      <p:sp>
        <p:nvSpPr>
          <p:cNvPr id="7" name="Rectangle 6"/>
          <p:cNvSpPr/>
          <p:nvPr/>
        </p:nvSpPr>
        <p:spPr>
          <a:xfrm>
            <a:off x="1097280" y="2079154"/>
            <a:ext cx="10348486" cy="3416320"/>
          </a:xfrm>
          <a:prstGeom prst="rect">
            <a:avLst/>
          </a:prstGeom>
          <a:ln>
            <a:solidFill>
              <a:schemeClr val="tx1"/>
            </a:solidFill>
          </a:ln>
        </p:spPr>
        <p:txBody>
          <a:bodyPr wrap="square">
            <a:spAutoFit/>
          </a:bodyPr>
          <a:lstStyle/>
          <a:p>
            <a:r>
              <a:rPr lang="nl-NL" sz="2400" dirty="0">
                <a:solidFill>
                  <a:srgbClr val="0000FF"/>
                </a:solidFill>
                <a:latin typeface="Consolas" panose="020B0609020204030204" pitchFamily="49" charset="0"/>
                <a:ea typeface="ＭＳ Ｐゴシック" charset="0"/>
                <a:cs typeface="Courier New" pitchFamily="49" charset="0"/>
              </a:rPr>
              <a:t>int</a:t>
            </a:r>
            <a:r>
              <a:rPr lang="nl-NL" sz="2400" dirty="0">
                <a:latin typeface="Consolas" panose="020B0609020204030204" pitchFamily="49" charset="0"/>
                <a:ea typeface="ＭＳ Ｐゴシック" charset="0"/>
                <a:cs typeface="Courier New" pitchFamily="49" charset="0"/>
              </a:rPr>
              <a:t> </a:t>
            </a:r>
            <a:r>
              <a:rPr lang="nl-NL" sz="2400" dirty="0" err="1">
                <a:latin typeface="Consolas" panose="020B0609020204030204" pitchFamily="49" charset="0"/>
                <a:ea typeface="ＭＳ Ｐゴシック" charset="0"/>
                <a:cs typeface="Courier New" pitchFamily="49" charset="0"/>
              </a:rPr>
              <a:t>flupke</a:t>
            </a:r>
            <a:r>
              <a:rPr lang="nl-NL" sz="2400" dirty="0">
                <a:latin typeface="Consolas" panose="020B0609020204030204" pitchFamily="49" charset="0"/>
                <a:ea typeface="ＭＳ Ｐゴシック" charset="0"/>
                <a:cs typeface="Courier New" pitchFamily="49" charset="0"/>
              </a:rPr>
              <a:t> = 67; 	</a:t>
            </a:r>
          </a:p>
          <a:p>
            <a:r>
              <a:rPr lang="nl-NL" sz="2400" dirty="0">
                <a:solidFill>
                  <a:srgbClr val="008000"/>
                </a:solidFill>
                <a:latin typeface="Consolas" panose="020B0609020204030204" pitchFamily="49" charset="0"/>
                <a:ea typeface="ＭＳ Ｐゴシック" charset="0"/>
                <a:cs typeface="Courier New" pitchFamily="49" charset="0"/>
              </a:rPr>
              <a:t>// a </a:t>
            </a:r>
            <a:r>
              <a:rPr lang="nl-NL" sz="2400" dirty="0" err="1">
                <a:solidFill>
                  <a:srgbClr val="008000"/>
                </a:solidFill>
                <a:latin typeface="Consolas" panose="020B0609020204030204" pitchFamily="49" charset="0"/>
                <a:ea typeface="ＭＳ Ｐゴシック" charset="0"/>
                <a:cs typeface="Courier New" pitchFamily="49" charset="0"/>
              </a:rPr>
              <a:t>variable</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declaration</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followed</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by</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an</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assignment</a:t>
            </a:r>
            <a:r>
              <a:rPr lang="nl-NL" sz="2400" dirty="0">
                <a:solidFill>
                  <a:srgbClr val="008000"/>
                </a:solidFill>
                <a:latin typeface="Consolas" panose="020B0609020204030204" pitchFamily="49" charset="0"/>
                <a:ea typeface="ＭＳ Ｐゴシック" charset="0"/>
                <a:cs typeface="Courier New" pitchFamily="49" charset="0"/>
              </a:rPr>
              <a:t> </a:t>
            </a:r>
          </a:p>
          <a:p>
            <a:r>
              <a:rPr lang="nl-NL" sz="2400" dirty="0" err="1">
                <a:latin typeface="Consolas" panose="020B0609020204030204" pitchFamily="49" charset="0"/>
                <a:ea typeface="ＭＳ Ｐゴシック" charset="0"/>
                <a:cs typeface="Courier New" pitchFamily="49" charset="0"/>
              </a:rPr>
              <a:t>flupke</a:t>
            </a:r>
            <a:r>
              <a:rPr lang="nl-NL" sz="2400" dirty="0">
                <a:latin typeface="Consolas" panose="020B0609020204030204" pitchFamily="49" charset="0"/>
                <a:ea typeface="ＭＳ Ｐゴシック" charset="0"/>
                <a:cs typeface="Courier New" pitchFamily="49" charset="0"/>
              </a:rPr>
              <a:t> = 4.63; </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oops</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not</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possible</a:t>
            </a:r>
            <a:r>
              <a:rPr lang="nl-NL" sz="2400" dirty="0">
                <a:solidFill>
                  <a:srgbClr val="008000"/>
                </a:solidFill>
                <a:latin typeface="Consolas" panose="020B0609020204030204" pitchFamily="49" charset="0"/>
                <a:ea typeface="ＭＳ Ｐゴシック" charset="0"/>
                <a:cs typeface="Courier New" pitchFamily="49" charset="0"/>
              </a:rPr>
              <a:t>!</a:t>
            </a:r>
          </a:p>
          <a:p>
            <a:endParaRPr lang="nl-NL" sz="2400" dirty="0">
              <a:latin typeface="Consolas" panose="020B0609020204030204" pitchFamily="49" charset="0"/>
              <a:ea typeface="ＭＳ Ｐゴシック" charset="0"/>
              <a:cs typeface="Courier New" pitchFamily="49" charset="0"/>
            </a:endParaRPr>
          </a:p>
          <a:p>
            <a:r>
              <a:rPr lang="nl-NL" sz="2400" dirty="0">
                <a:solidFill>
                  <a:srgbClr val="0000FF"/>
                </a:solidFill>
                <a:latin typeface="Consolas" panose="020B0609020204030204" pitchFamily="49" charset="0"/>
                <a:ea typeface="ＭＳ Ｐゴシック" charset="0"/>
                <a:cs typeface="Courier New" pitchFamily="49" charset="0"/>
              </a:rPr>
              <a:t>double</a:t>
            </a:r>
            <a:r>
              <a:rPr lang="nl-NL" sz="2400" dirty="0">
                <a:latin typeface="Consolas" panose="020B0609020204030204" pitchFamily="49" charset="0"/>
                <a:ea typeface="ＭＳ Ｐゴシック" charset="0"/>
                <a:cs typeface="Courier New" pitchFamily="49" charset="0"/>
              </a:rPr>
              <a:t> </a:t>
            </a:r>
            <a:r>
              <a:rPr lang="nl-NL" sz="2400" dirty="0" err="1">
                <a:latin typeface="Consolas" panose="020B0609020204030204" pitchFamily="49" charset="0"/>
                <a:ea typeface="ＭＳ Ｐゴシック" charset="0"/>
                <a:cs typeface="Courier New" pitchFamily="49" charset="0"/>
              </a:rPr>
              <a:t>quick</a:t>
            </a:r>
            <a:r>
              <a:rPr lang="nl-NL" sz="2400" dirty="0">
                <a:latin typeface="Consolas" panose="020B0609020204030204" pitchFamily="49" charset="0"/>
                <a:ea typeface="ＭＳ Ｐゴシック" charset="0"/>
                <a:cs typeface="Courier New" pitchFamily="49" charset="0"/>
              </a:rPr>
              <a:t> = 7.56;</a:t>
            </a:r>
          </a:p>
          <a:p>
            <a:r>
              <a:rPr lang="nl-NL" sz="2400" dirty="0" err="1">
                <a:latin typeface="Consolas" panose="020B0609020204030204" pitchFamily="49" charset="0"/>
                <a:ea typeface="ＭＳ Ｐゴシック" charset="0"/>
                <a:cs typeface="Courier New" pitchFamily="49" charset="0"/>
              </a:rPr>
              <a:t>quick</a:t>
            </a:r>
            <a:r>
              <a:rPr lang="nl-NL" sz="2400" dirty="0">
                <a:latin typeface="Consolas" panose="020B0609020204030204" pitchFamily="49" charset="0"/>
                <a:ea typeface="ＭＳ Ｐゴシック" charset="0"/>
                <a:cs typeface="Courier New" pitchFamily="49" charset="0"/>
              </a:rPr>
              <a:t> = </a:t>
            </a:r>
            <a:r>
              <a:rPr lang="nl-NL" sz="2400" dirty="0" err="1">
                <a:latin typeface="Consolas" panose="020B0609020204030204" pitchFamily="49" charset="0"/>
                <a:ea typeface="ＭＳ Ｐゴシック" charset="0"/>
                <a:cs typeface="Courier New" pitchFamily="49" charset="0"/>
              </a:rPr>
              <a:t>flupke</a:t>
            </a:r>
            <a:r>
              <a:rPr lang="nl-NL" sz="2400" dirty="0">
                <a:latin typeface="Consolas" panose="020B0609020204030204" pitchFamily="49" charset="0"/>
                <a:ea typeface="ＭＳ Ｐゴシック" charset="0"/>
                <a:cs typeface="Courier New" pitchFamily="49" charset="0"/>
              </a:rPr>
              <a:t> + 4.63; </a:t>
            </a:r>
            <a:r>
              <a:rPr lang="nl-NL" sz="2400" dirty="0">
                <a:solidFill>
                  <a:srgbClr val="008000"/>
                </a:solidFill>
                <a:latin typeface="Consolas" panose="020B0609020204030204" pitchFamily="49" charset="0"/>
                <a:ea typeface="ＭＳ Ｐゴシック" charset="0"/>
                <a:cs typeface="Courier New" pitchFamily="49" charset="0"/>
              </a:rPr>
              <a:t>// yes, is </a:t>
            </a:r>
            <a:r>
              <a:rPr lang="nl-NL" sz="2400" dirty="0" err="1">
                <a:solidFill>
                  <a:srgbClr val="008000"/>
                </a:solidFill>
                <a:latin typeface="Consolas" panose="020B0609020204030204" pitchFamily="49" charset="0"/>
                <a:ea typeface="ＭＳ Ｐゴシック" charset="0"/>
                <a:cs typeface="Courier New" pitchFamily="49" charset="0"/>
              </a:rPr>
              <a:t>possible</a:t>
            </a:r>
            <a:r>
              <a:rPr lang="nl-NL" sz="2400" dirty="0">
                <a:solidFill>
                  <a:srgbClr val="008000"/>
                </a:solidFill>
                <a:latin typeface="Consolas" panose="020B0609020204030204" pitchFamily="49" charset="0"/>
                <a:ea typeface="ＭＳ Ｐゴシック" charset="0"/>
                <a:cs typeface="Courier New" pitchFamily="49" charset="0"/>
              </a:rPr>
              <a:t>. </a:t>
            </a:r>
          </a:p>
          <a:p>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flupke</a:t>
            </a:r>
            <a:r>
              <a:rPr lang="nl-NL" sz="2400" dirty="0">
                <a:solidFill>
                  <a:srgbClr val="008000"/>
                </a:solidFill>
                <a:latin typeface="Consolas" panose="020B0609020204030204" pitchFamily="49" charset="0"/>
                <a:ea typeface="ＭＳ Ｐゴシック" charset="0"/>
                <a:cs typeface="Courier New" pitchFamily="49" charset="0"/>
              </a:rPr>
              <a:t> is </a:t>
            </a:r>
            <a:r>
              <a:rPr lang="nl-NL" sz="2400" dirty="0" err="1">
                <a:solidFill>
                  <a:srgbClr val="008000"/>
                </a:solidFill>
                <a:latin typeface="Consolas" panose="020B0609020204030204" pitchFamily="49" charset="0"/>
                <a:ea typeface="ＭＳ Ｐゴシック" charset="0"/>
                <a:cs typeface="Courier New" pitchFamily="49" charset="0"/>
              </a:rPr>
              <a:t>automatically</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converted</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to</a:t>
            </a:r>
            <a:r>
              <a:rPr lang="nl-NL" sz="2400" dirty="0">
                <a:solidFill>
                  <a:srgbClr val="008000"/>
                </a:solidFill>
                <a:latin typeface="Consolas" panose="020B0609020204030204" pitchFamily="49" charset="0"/>
                <a:ea typeface="ＭＳ Ｐゴシック" charset="0"/>
                <a:cs typeface="Courier New" pitchFamily="49" charset="0"/>
              </a:rPr>
              <a:t> a double</a:t>
            </a:r>
          </a:p>
          <a:p>
            <a:pPr defTabSz="914400" eaLnBrk="0" fontAlgn="base" hangingPunct="0">
              <a:spcBef>
                <a:spcPct val="0"/>
              </a:spcBef>
              <a:spcAft>
                <a:spcPct val="0"/>
              </a:spcAft>
            </a:pPr>
            <a:r>
              <a:rPr lang="nl-NL" sz="2400" dirty="0" err="1">
                <a:latin typeface="Consolas" panose="020B0609020204030204" pitchFamily="49" charset="0"/>
                <a:ea typeface="ＭＳ Ｐゴシック" charset="0"/>
                <a:cs typeface="Courier New" pitchFamily="49" charset="0"/>
              </a:rPr>
              <a:t>quick</a:t>
            </a:r>
            <a:r>
              <a:rPr lang="nl-NL" sz="2400" dirty="0">
                <a:latin typeface="Consolas" panose="020B0609020204030204" pitchFamily="49" charset="0"/>
                <a:ea typeface="ＭＳ Ｐゴシック" charset="0"/>
                <a:cs typeface="Courier New" pitchFamily="49" charset="0"/>
              </a:rPr>
              <a:t> = 4,63;</a:t>
            </a:r>
            <a:r>
              <a:rPr lang="nl-NL" sz="2400" dirty="0">
                <a:solidFill>
                  <a:srgbClr val="3A7A3A"/>
                </a:solidFill>
                <a:latin typeface="Consolas" panose="020B0609020204030204" pitchFamily="49" charset="0"/>
                <a:ea typeface="ＭＳ Ｐゴシック" charset="0"/>
                <a:cs typeface="Courier New" pitchFamily="49" charset="0"/>
              </a:rPr>
              <a:t> </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oops</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not</a:t>
            </a:r>
            <a:r>
              <a:rPr lang="nl-NL" sz="2400" dirty="0">
                <a:solidFill>
                  <a:srgbClr val="008000"/>
                </a:solidFill>
                <a:latin typeface="Consolas" panose="020B0609020204030204" pitchFamily="49" charset="0"/>
                <a:ea typeface="ＭＳ Ｐゴシック" charset="0"/>
                <a:cs typeface="Courier New" pitchFamily="49" charset="0"/>
              </a:rPr>
              <a:t> </a:t>
            </a:r>
            <a:r>
              <a:rPr lang="nl-NL" sz="2400" dirty="0" err="1">
                <a:solidFill>
                  <a:srgbClr val="008000"/>
                </a:solidFill>
                <a:latin typeface="Consolas" panose="020B0609020204030204" pitchFamily="49" charset="0"/>
                <a:ea typeface="ＭＳ Ｐゴシック" charset="0"/>
                <a:cs typeface="Courier New" pitchFamily="49" charset="0"/>
              </a:rPr>
              <a:t>possible</a:t>
            </a:r>
            <a:r>
              <a:rPr lang="nl-NL" sz="2400" dirty="0">
                <a:solidFill>
                  <a:srgbClr val="008000"/>
                </a:solidFill>
                <a:latin typeface="Consolas" panose="020B0609020204030204" pitchFamily="49" charset="0"/>
                <a:ea typeface="ＭＳ Ｐゴシック" charset="0"/>
                <a:cs typeface="Courier New" pitchFamily="49" charset="0"/>
              </a:rPr>
              <a:t>!</a:t>
            </a:r>
          </a:p>
          <a:p>
            <a:endParaRPr lang="en-US" sz="2400" dirty="0">
              <a:solidFill>
                <a:srgbClr val="000000"/>
              </a:solidFill>
              <a:highlight>
                <a:srgbClr val="FFFFFF"/>
              </a:highlight>
              <a:latin typeface="Consolas"/>
            </a:endParaRPr>
          </a:p>
        </p:txBody>
      </p:sp>
    </p:spTree>
    <p:extLst>
      <p:ext uri="{BB962C8B-B14F-4D97-AF65-F5344CB8AC3E}">
        <p14:creationId xmlns:p14="http://schemas.microsoft.com/office/powerpoint/2010/main" val="116130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a:p>
        </p:txBody>
      </p:sp>
      <p:pic>
        <p:nvPicPr>
          <p:cNvPr id="4" name="Picture 2" descr="C:\Users\874156\Desktop\jxGUf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0B35E35-8AB1-46C1-9C13-38EECD22E9F3}" type="slidenum">
              <a:rPr lang="en-GB" smtClean="0"/>
              <a:pPr/>
              <a:t>22</a:t>
            </a:fld>
            <a:r>
              <a:rPr lang="en-GB"/>
              <a:t>/34</a:t>
            </a:r>
            <a:endParaRPr lang="en-GB" dirty="0"/>
          </a:p>
        </p:txBody>
      </p:sp>
    </p:spTree>
    <p:extLst>
      <p:ext uri="{BB962C8B-B14F-4D97-AF65-F5344CB8AC3E}">
        <p14:creationId xmlns:p14="http://schemas.microsoft.com/office/powerpoint/2010/main" val="116064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Extra information (1/2)</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2400" dirty="0"/>
              <a:t> Give descriptive names to variables for readable code</a:t>
            </a:r>
          </a:p>
          <a:p>
            <a:pPr marL="0" indent="0">
              <a:buNone/>
            </a:pPr>
            <a:endParaRPr lang="en-GB" sz="2400" dirty="0"/>
          </a:p>
          <a:p>
            <a:pPr>
              <a:buFont typeface="Arial" panose="020B0604020202020204" pitchFamily="34" charset="0"/>
              <a:buChar char="•"/>
            </a:pPr>
            <a:r>
              <a:rPr lang="en-GB" sz="2400" dirty="0"/>
              <a:t> Sometime you want to change between types. </a:t>
            </a:r>
          </a:p>
          <a:p>
            <a:pPr lvl="1">
              <a:buFont typeface="Wingdings" panose="05000000000000000000" pitchFamily="2" charset="2"/>
              <a:buChar char="§"/>
            </a:pPr>
            <a:r>
              <a:rPr lang="en-GB" sz="2200" dirty="0"/>
              <a:t>Convert between </a:t>
            </a:r>
            <a:r>
              <a:rPr lang="en-GB" sz="2200" i="1" dirty="0"/>
              <a:t>string </a:t>
            </a:r>
            <a:r>
              <a:rPr lang="en-GB" sz="2200" dirty="0"/>
              <a:t>and </a:t>
            </a:r>
            <a:r>
              <a:rPr lang="en-GB" sz="2200" i="1" dirty="0"/>
              <a:t>int</a:t>
            </a:r>
          </a:p>
          <a:p>
            <a:pPr lvl="1">
              <a:buFont typeface="Wingdings" panose="05000000000000000000" pitchFamily="2" charset="2"/>
              <a:buChar char="§"/>
            </a:pPr>
            <a:endParaRPr lang="en-GB" sz="2200" dirty="0"/>
          </a:p>
          <a:p>
            <a:pPr lvl="1">
              <a:buFont typeface="Wingdings" panose="05000000000000000000" pitchFamily="2" charset="2"/>
              <a:buChar char="§"/>
            </a:pPr>
            <a:r>
              <a:rPr lang="en-GB" sz="2200" dirty="0"/>
              <a:t>Convert has options for all the different types</a:t>
            </a:r>
          </a:p>
        </p:txBody>
      </p:sp>
      <p:sp>
        <p:nvSpPr>
          <p:cNvPr id="5" name="TextBox 4"/>
          <p:cNvSpPr txBox="1"/>
          <p:nvPr/>
        </p:nvSpPr>
        <p:spPr>
          <a:xfrm>
            <a:off x="1294072" y="3582055"/>
            <a:ext cx="6290441" cy="400110"/>
          </a:xfrm>
          <a:prstGeom prst="rect">
            <a:avLst/>
          </a:prstGeom>
          <a:noFill/>
          <a:ln>
            <a:solidFill>
              <a:schemeClr val="tx1"/>
            </a:solidFill>
          </a:ln>
        </p:spPr>
        <p:txBody>
          <a:bodyPr wrap="square" rtlCol="0">
            <a:spAutoFit/>
          </a:bodyPr>
          <a:lstStyle/>
          <a:p>
            <a:r>
              <a:rPr lang="nl-NL" sz="2000" dirty="0">
                <a:solidFill>
                  <a:srgbClr val="0000FF"/>
                </a:solidFill>
                <a:latin typeface="Consolas" panose="020B0609020204030204" pitchFamily="49" charset="0"/>
              </a:rPr>
              <a:t>int</a:t>
            </a:r>
            <a:r>
              <a:rPr lang="nl-NL" sz="2000" dirty="0">
                <a:solidFill>
                  <a:srgbClr val="000000"/>
                </a:solidFill>
                <a:latin typeface="Consolas" panose="020B0609020204030204" pitchFamily="49" charset="0"/>
              </a:rPr>
              <a:t> </a:t>
            </a:r>
            <a:r>
              <a:rPr lang="nl-NL" sz="2000" dirty="0" err="1">
                <a:solidFill>
                  <a:srgbClr val="000000"/>
                </a:solidFill>
                <a:latin typeface="Consolas" panose="020B0609020204030204" pitchFamily="49" charset="0"/>
              </a:rPr>
              <a:t>age</a:t>
            </a:r>
            <a:r>
              <a:rPr lang="nl-NL" sz="2000" dirty="0">
                <a:solidFill>
                  <a:srgbClr val="000000"/>
                </a:solidFill>
                <a:latin typeface="Consolas" panose="020B0609020204030204" pitchFamily="49" charset="0"/>
              </a:rPr>
              <a:t> = Convert.ToInt32(</a:t>
            </a:r>
            <a:r>
              <a:rPr lang="nl-NL" sz="2000" dirty="0">
                <a:solidFill>
                  <a:srgbClr val="C00000"/>
                </a:solidFill>
                <a:highlight>
                  <a:srgbClr val="FFFFFF"/>
                </a:highlight>
                <a:latin typeface="Consolas"/>
              </a:rPr>
              <a:t>"12"</a:t>
            </a:r>
            <a:r>
              <a:rPr lang="nl-NL" sz="2000" dirty="0">
                <a:solidFill>
                  <a:srgbClr val="000000"/>
                </a:solidFill>
                <a:latin typeface="Consolas" panose="020B0609020204030204" pitchFamily="49" charset="0"/>
              </a:rPr>
              <a:t>);</a:t>
            </a:r>
            <a:endParaRPr lang="nl-NL" sz="2000" dirty="0"/>
          </a:p>
        </p:txBody>
      </p:sp>
    </p:spTree>
    <p:extLst>
      <p:ext uri="{BB962C8B-B14F-4D97-AF65-F5344CB8AC3E}">
        <p14:creationId xmlns:p14="http://schemas.microsoft.com/office/powerpoint/2010/main" val="306138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4397-261D-4A3A-932C-9E8F1256A78D}"/>
              </a:ext>
            </a:extLst>
          </p:cNvPr>
          <p:cNvSpPr>
            <a:spLocks noGrp="1"/>
          </p:cNvSpPr>
          <p:nvPr>
            <p:ph type="title"/>
          </p:nvPr>
        </p:nvSpPr>
        <p:spPr/>
        <p:txBody>
          <a:bodyPr/>
          <a:lstStyle/>
          <a:p>
            <a:r>
              <a:rPr lang="en-GB" dirty="0"/>
              <a:t>Extra information (2/2)</a:t>
            </a:r>
          </a:p>
        </p:txBody>
      </p:sp>
      <p:sp>
        <p:nvSpPr>
          <p:cNvPr id="3" name="Content Placeholder 2">
            <a:extLst>
              <a:ext uri="{FF2B5EF4-FFF2-40B4-BE49-F238E27FC236}">
                <a16:creationId xmlns:a16="http://schemas.microsoft.com/office/drawing/2014/main" id="{DA2B186C-96E4-44CD-85BE-0D8B586D2134}"/>
              </a:ext>
            </a:extLst>
          </p:cNvPr>
          <p:cNvSpPr>
            <a:spLocks noGrp="1"/>
          </p:cNvSpPr>
          <p:nvPr>
            <p:ph idx="1"/>
          </p:nvPr>
        </p:nvSpPr>
        <p:spPr/>
        <p:txBody>
          <a:bodyPr>
            <a:normAutofit/>
          </a:bodyPr>
          <a:lstStyle/>
          <a:p>
            <a:r>
              <a:rPr lang="en-GB" sz="2400" i="1" dirty="0"/>
              <a:t>Ambiguity of </a:t>
            </a:r>
            <a:r>
              <a:rPr lang="en-GB" sz="2400" dirty="0"/>
              <a:t>+</a:t>
            </a:r>
            <a:r>
              <a:rPr lang="en-GB" sz="2400" i="1" dirty="0"/>
              <a:t> operator</a:t>
            </a:r>
          </a:p>
          <a:p>
            <a:endParaRPr lang="en-GB" sz="2400" i="1" dirty="0"/>
          </a:p>
          <a:p>
            <a:endParaRPr lang="en-GB" sz="2400" i="1" dirty="0"/>
          </a:p>
          <a:p>
            <a:endParaRPr lang="en-GB" sz="2400" i="1" dirty="0"/>
          </a:p>
          <a:p>
            <a:br>
              <a:rPr lang="en-GB" sz="2400" i="1" dirty="0"/>
            </a:br>
            <a:r>
              <a:rPr lang="en-GB" sz="2400" i="1" dirty="0"/>
              <a:t>int division</a:t>
            </a:r>
          </a:p>
          <a:p>
            <a:endParaRPr lang="en-GB" sz="2800" dirty="0"/>
          </a:p>
        </p:txBody>
      </p:sp>
      <p:sp>
        <p:nvSpPr>
          <p:cNvPr id="7" name="Rectangle 6">
            <a:extLst>
              <a:ext uri="{FF2B5EF4-FFF2-40B4-BE49-F238E27FC236}">
                <a16:creationId xmlns:a16="http://schemas.microsoft.com/office/drawing/2014/main" id="{4AF10C02-EE47-4D3C-B9CE-29F801D7992A}"/>
              </a:ext>
            </a:extLst>
          </p:cNvPr>
          <p:cNvSpPr/>
          <p:nvPr/>
        </p:nvSpPr>
        <p:spPr>
          <a:xfrm>
            <a:off x="1097280" y="2274838"/>
            <a:ext cx="10058400" cy="1477328"/>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ea typeface="ＭＳ Ｐゴシック" charset="0"/>
                <a:cs typeface="Courier New" pitchFamily="49" charset="0"/>
              </a:rPr>
              <a:t>int</a:t>
            </a:r>
            <a:r>
              <a:rPr lang="nl-NL" dirty="0">
                <a:latin typeface="Consolas" panose="020B0609020204030204" pitchFamily="49" charset="0"/>
                <a:ea typeface="ＭＳ Ｐゴシック" charset="0"/>
                <a:cs typeface="Courier New" pitchFamily="49" charset="0"/>
              </a:rPr>
              <a:t> x = 67; </a:t>
            </a:r>
            <a:r>
              <a:rPr lang="nl-NL" dirty="0">
                <a:solidFill>
                  <a:srgbClr val="0000FF"/>
                </a:solidFill>
                <a:latin typeface="Consolas" panose="020B0609020204030204" pitchFamily="49" charset="0"/>
                <a:ea typeface="ＭＳ Ｐゴシック" charset="0"/>
                <a:cs typeface="Courier New" pitchFamily="49" charset="0"/>
              </a:rPr>
              <a:t>double</a:t>
            </a:r>
            <a:r>
              <a:rPr lang="nl-NL" dirty="0">
                <a:latin typeface="Consolas" panose="020B0609020204030204" pitchFamily="49" charset="0"/>
                <a:ea typeface="ＭＳ Ｐゴシック" charset="0"/>
                <a:cs typeface="Courier New" pitchFamily="49" charset="0"/>
              </a:rPr>
              <a:t> y = 50;</a:t>
            </a:r>
          </a:p>
          <a:p>
            <a:r>
              <a:rPr lang="nl-NL" dirty="0">
                <a:solidFill>
                  <a:srgbClr val="0000FF"/>
                </a:solidFill>
                <a:latin typeface="Consolas" panose="020B0609020204030204" pitchFamily="49" charset="0"/>
                <a:ea typeface="ＭＳ Ｐゴシック" charset="0"/>
                <a:cs typeface="Courier New" pitchFamily="49" charset="0"/>
              </a:rPr>
              <a:t>double</a:t>
            </a:r>
            <a:r>
              <a:rPr lang="nl-NL" dirty="0">
                <a:latin typeface="Consolas" panose="020B0609020204030204" pitchFamily="49" charset="0"/>
                <a:ea typeface="ＭＳ Ｐゴシック" charset="0"/>
                <a:cs typeface="Courier New" pitchFamily="49" charset="0"/>
              </a:rPr>
              <a:t> </a:t>
            </a:r>
            <a:r>
              <a:rPr lang="nl-NL" dirty="0" err="1">
                <a:latin typeface="Consolas" panose="020B0609020204030204" pitchFamily="49" charset="0"/>
                <a:ea typeface="ＭＳ Ｐゴシック" charset="0"/>
                <a:cs typeface="Courier New" pitchFamily="49" charset="0"/>
              </a:rPr>
              <a:t>intResult</a:t>
            </a:r>
            <a:r>
              <a:rPr lang="nl-NL" dirty="0">
                <a:latin typeface="Consolas" panose="020B0609020204030204" pitchFamily="49" charset="0"/>
                <a:ea typeface="ＭＳ Ｐゴシック" charset="0"/>
                <a:cs typeface="Courier New" pitchFamily="49" charset="0"/>
              </a:rPr>
              <a:t> = x + y;    </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What</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would</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the</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value</a:t>
            </a:r>
            <a:r>
              <a:rPr lang="nl-NL" dirty="0">
                <a:solidFill>
                  <a:srgbClr val="008000"/>
                </a:solidFill>
                <a:latin typeface="Consolas" panose="020B0609020204030204" pitchFamily="49" charset="0"/>
                <a:ea typeface="ＭＳ Ｐゴシック" charset="0"/>
                <a:cs typeface="Courier New" pitchFamily="49" charset="0"/>
              </a:rPr>
              <a:t> of </a:t>
            </a:r>
            <a:r>
              <a:rPr lang="nl-NL" dirty="0" err="1">
                <a:solidFill>
                  <a:srgbClr val="008000"/>
                </a:solidFill>
                <a:latin typeface="Consolas" panose="020B0609020204030204" pitchFamily="49" charset="0"/>
                <a:ea typeface="ＭＳ Ｐゴシック" charset="0"/>
                <a:cs typeface="Courier New" pitchFamily="49" charset="0"/>
              </a:rPr>
              <a:t>intResult</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be</a:t>
            </a:r>
            <a:r>
              <a:rPr lang="nl-NL" dirty="0">
                <a:solidFill>
                  <a:srgbClr val="008000"/>
                </a:solidFill>
                <a:latin typeface="Consolas" panose="020B0609020204030204" pitchFamily="49" charset="0"/>
                <a:ea typeface="ＭＳ Ｐゴシック" charset="0"/>
                <a:cs typeface="Courier New" pitchFamily="49" charset="0"/>
              </a:rPr>
              <a:t>?</a:t>
            </a:r>
          </a:p>
          <a:p>
            <a:endParaRPr lang="nl-NL" dirty="0">
              <a:latin typeface="Consolas" panose="020B0609020204030204" pitchFamily="49" charset="0"/>
              <a:ea typeface="ＭＳ Ｐゴシック" charset="0"/>
              <a:cs typeface="Courier New" pitchFamily="49" charset="0"/>
            </a:endParaRPr>
          </a:p>
          <a:p>
            <a:r>
              <a:rPr lang="nl-NL" dirty="0">
                <a:solidFill>
                  <a:srgbClr val="0000FF"/>
                </a:solidFill>
                <a:latin typeface="Consolas" panose="020B0609020204030204" pitchFamily="49" charset="0"/>
                <a:ea typeface="ＭＳ Ｐゴシック" charset="0"/>
                <a:cs typeface="Courier New" pitchFamily="49" charset="0"/>
              </a:rPr>
              <a:t>string</a:t>
            </a:r>
            <a:r>
              <a:rPr lang="nl-NL" dirty="0">
                <a:latin typeface="Consolas" panose="020B0609020204030204" pitchFamily="49" charset="0"/>
                <a:ea typeface="ＭＳ Ｐゴシック" charset="0"/>
                <a:cs typeface="Courier New" pitchFamily="49" charset="0"/>
              </a:rPr>
              <a:t> a = </a:t>
            </a:r>
            <a:r>
              <a:rPr lang="en-US" dirty="0">
                <a:solidFill>
                  <a:srgbClr val="C00000"/>
                </a:solidFill>
                <a:highlight>
                  <a:srgbClr val="FFFFFF"/>
                </a:highlight>
                <a:latin typeface="Consolas"/>
              </a:rPr>
              <a:t>"</a:t>
            </a:r>
            <a:r>
              <a:rPr lang="nl-NL" dirty="0">
                <a:solidFill>
                  <a:srgbClr val="C00000"/>
                </a:solidFill>
                <a:highlight>
                  <a:srgbClr val="FFFFFF"/>
                </a:highlight>
                <a:latin typeface="Consolas"/>
              </a:rPr>
              <a:t>67</a:t>
            </a:r>
            <a:r>
              <a:rPr lang="en-US" dirty="0">
                <a:solidFill>
                  <a:srgbClr val="C00000"/>
                </a:solidFill>
                <a:highlight>
                  <a:srgbClr val="FFFFFF"/>
                </a:highlight>
                <a:latin typeface="Consolas"/>
              </a:rPr>
              <a:t>"</a:t>
            </a:r>
            <a:r>
              <a:rPr lang="nl-NL" dirty="0">
                <a:latin typeface="Consolas" panose="020B0609020204030204" pitchFamily="49" charset="0"/>
                <a:ea typeface="ＭＳ Ｐゴシック" charset="0"/>
                <a:cs typeface="Courier New" pitchFamily="49" charset="0"/>
              </a:rPr>
              <a:t>; </a:t>
            </a:r>
            <a:r>
              <a:rPr lang="nl-NL" dirty="0">
                <a:solidFill>
                  <a:srgbClr val="0000FF"/>
                </a:solidFill>
                <a:latin typeface="Consolas" panose="020B0609020204030204" pitchFamily="49" charset="0"/>
                <a:ea typeface="ＭＳ Ｐゴシック" charset="0"/>
                <a:cs typeface="Courier New" pitchFamily="49" charset="0"/>
              </a:rPr>
              <a:t>string</a:t>
            </a:r>
            <a:r>
              <a:rPr lang="nl-NL" dirty="0">
                <a:latin typeface="Consolas" panose="020B0609020204030204" pitchFamily="49" charset="0"/>
                <a:ea typeface="ＭＳ Ｐゴシック" charset="0"/>
                <a:cs typeface="Courier New" pitchFamily="49" charset="0"/>
              </a:rPr>
              <a:t> b = </a:t>
            </a:r>
            <a:r>
              <a:rPr lang="en-US" dirty="0">
                <a:solidFill>
                  <a:srgbClr val="C00000"/>
                </a:solidFill>
                <a:highlight>
                  <a:srgbClr val="FFFFFF"/>
                </a:highlight>
                <a:latin typeface="Consolas"/>
              </a:rPr>
              <a:t>"</a:t>
            </a:r>
            <a:r>
              <a:rPr lang="nl-NL" dirty="0">
                <a:solidFill>
                  <a:srgbClr val="C00000"/>
                </a:solidFill>
                <a:highlight>
                  <a:srgbClr val="FFFFFF"/>
                </a:highlight>
                <a:latin typeface="Consolas"/>
              </a:rPr>
              <a:t>50</a:t>
            </a:r>
            <a:r>
              <a:rPr lang="en-US" dirty="0">
                <a:solidFill>
                  <a:srgbClr val="C00000"/>
                </a:solidFill>
                <a:highlight>
                  <a:srgbClr val="FFFFFF"/>
                </a:highlight>
                <a:latin typeface="Consolas"/>
              </a:rPr>
              <a:t>"</a:t>
            </a:r>
            <a:r>
              <a:rPr lang="nl-NL" dirty="0">
                <a:latin typeface="Consolas" panose="020B0609020204030204" pitchFamily="49" charset="0"/>
                <a:ea typeface="ＭＳ Ｐゴシック" charset="0"/>
                <a:cs typeface="Courier New" pitchFamily="49" charset="0"/>
              </a:rPr>
              <a:t>;</a:t>
            </a:r>
          </a:p>
          <a:p>
            <a:r>
              <a:rPr lang="nl-NL" dirty="0">
                <a:solidFill>
                  <a:srgbClr val="0000FF"/>
                </a:solidFill>
                <a:latin typeface="Consolas" panose="020B0609020204030204" pitchFamily="49" charset="0"/>
                <a:ea typeface="ＭＳ Ｐゴシック" charset="0"/>
                <a:cs typeface="Courier New" pitchFamily="49" charset="0"/>
              </a:rPr>
              <a:t>string</a:t>
            </a:r>
            <a:r>
              <a:rPr lang="nl-NL" dirty="0">
                <a:latin typeface="Consolas" panose="020B0609020204030204" pitchFamily="49" charset="0"/>
                <a:ea typeface="ＭＳ Ｐゴシック" charset="0"/>
                <a:cs typeface="Courier New" pitchFamily="49" charset="0"/>
              </a:rPr>
              <a:t> </a:t>
            </a:r>
            <a:r>
              <a:rPr lang="nl-NL" dirty="0" err="1">
                <a:latin typeface="Consolas" panose="020B0609020204030204" pitchFamily="49" charset="0"/>
                <a:ea typeface="ＭＳ Ｐゴシック" charset="0"/>
                <a:cs typeface="Courier New" pitchFamily="49" charset="0"/>
              </a:rPr>
              <a:t>stringResult</a:t>
            </a:r>
            <a:r>
              <a:rPr lang="nl-NL" dirty="0">
                <a:latin typeface="Consolas" panose="020B0609020204030204" pitchFamily="49" charset="0"/>
                <a:ea typeface="ＭＳ Ｐゴシック" charset="0"/>
                <a:cs typeface="Courier New" pitchFamily="49" charset="0"/>
              </a:rPr>
              <a:t> = a + b; </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What</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would</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the</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value</a:t>
            </a:r>
            <a:r>
              <a:rPr lang="nl-NL" dirty="0">
                <a:solidFill>
                  <a:srgbClr val="008000"/>
                </a:solidFill>
                <a:latin typeface="Consolas" panose="020B0609020204030204" pitchFamily="49" charset="0"/>
                <a:ea typeface="ＭＳ Ｐゴシック" charset="0"/>
                <a:cs typeface="Courier New" pitchFamily="49" charset="0"/>
              </a:rPr>
              <a:t> of </a:t>
            </a:r>
            <a:r>
              <a:rPr lang="nl-NL" dirty="0" err="1">
                <a:solidFill>
                  <a:srgbClr val="008000"/>
                </a:solidFill>
                <a:latin typeface="Consolas" panose="020B0609020204030204" pitchFamily="49" charset="0"/>
                <a:ea typeface="ＭＳ Ｐゴシック" charset="0"/>
                <a:cs typeface="Courier New" pitchFamily="49" charset="0"/>
              </a:rPr>
              <a:t>stringResult</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be</a:t>
            </a:r>
            <a:r>
              <a:rPr lang="nl-NL" dirty="0">
                <a:solidFill>
                  <a:srgbClr val="008000"/>
                </a:solidFill>
                <a:latin typeface="Consolas" panose="020B0609020204030204" pitchFamily="49" charset="0"/>
                <a:ea typeface="ＭＳ Ｐゴシック" charset="0"/>
                <a:cs typeface="Courier New" pitchFamily="49" charset="0"/>
              </a:rPr>
              <a:t>?</a:t>
            </a:r>
          </a:p>
        </p:txBody>
      </p:sp>
      <p:sp>
        <p:nvSpPr>
          <p:cNvPr id="8" name="Rectangle 7">
            <a:extLst>
              <a:ext uri="{FF2B5EF4-FFF2-40B4-BE49-F238E27FC236}">
                <a16:creationId xmlns:a16="http://schemas.microsoft.com/office/drawing/2014/main" id="{95947BC2-E019-4C67-A748-F341AE718FFC}"/>
              </a:ext>
            </a:extLst>
          </p:cNvPr>
          <p:cNvSpPr/>
          <p:nvPr/>
        </p:nvSpPr>
        <p:spPr>
          <a:xfrm>
            <a:off x="1174376" y="4589526"/>
            <a:ext cx="9981304" cy="923330"/>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ea typeface="ＭＳ Ｐゴシック" charset="0"/>
                <a:cs typeface="Courier New" pitchFamily="49" charset="0"/>
              </a:rPr>
              <a:t>int</a:t>
            </a:r>
            <a:r>
              <a:rPr lang="nl-NL" dirty="0">
                <a:latin typeface="Consolas" panose="020B0609020204030204" pitchFamily="49" charset="0"/>
                <a:ea typeface="ＭＳ Ｐゴシック" charset="0"/>
                <a:cs typeface="Courier New" pitchFamily="49" charset="0"/>
              </a:rPr>
              <a:t> x = 5; </a:t>
            </a:r>
            <a:r>
              <a:rPr lang="nl-NL" dirty="0">
                <a:solidFill>
                  <a:srgbClr val="0000FF"/>
                </a:solidFill>
                <a:latin typeface="Consolas" panose="020B0609020204030204" pitchFamily="49" charset="0"/>
                <a:ea typeface="ＭＳ Ｐゴシック" charset="0"/>
                <a:cs typeface="Courier New" pitchFamily="49" charset="0"/>
              </a:rPr>
              <a:t>int</a:t>
            </a:r>
            <a:r>
              <a:rPr lang="nl-NL" dirty="0">
                <a:latin typeface="Consolas" panose="020B0609020204030204" pitchFamily="49" charset="0"/>
                <a:ea typeface="ＭＳ Ｐゴシック" charset="0"/>
                <a:cs typeface="Courier New" pitchFamily="49" charset="0"/>
              </a:rPr>
              <a:t> y = 2;</a:t>
            </a:r>
          </a:p>
          <a:p>
            <a:r>
              <a:rPr lang="nl-NL" dirty="0">
                <a:solidFill>
                  <a:srgbClr val="0000FF"/>
                </a:solidFill>
                <a:latin typeface="Consolas" panose="020B0609020204030204" pitchFamily="49" charset="0"/>
                <a:ea typeface="ＭＳ Ｐゴシック" charset="0"/>
                <a:cs typeface="Courier New" pitchFamily="49" charset="0"/>
              </a:rPr>
              <a:t>int</a:t>
            </a:r>
            <a:r>
              <a:rPr lang="nl-NL" dirty="0">
                <a:latin typeface="Consolas" panose="020B0609020204030204" pitchFamily="49" charset="0"/>
                <a:ea typeface="ＭＳ Ｐゴシック" charset="0"/>
                <a:cs typeface="Courier New" pitchFamily="49" charset="0"/>
              </a:rPr>
              <a:t> </a:t>
            </a:r>
            <a:r>
              <a:rPr lang="nl-NL" dirty="0" err="1">
                <a:latin typeface="Consolas" panose="020B0609020204030204" pitchFamily="49" charset="0"/>
                <a:ea typeface="ＭＳ Ｐゴシック" charset="0"/>
                <a:cs typeface="Courier New" pitchFamily="49" charset="0"/>
              </a:rPr>
              <a:t>divisionResultA</a:t>
            </a:r>
            <a:r>
              <a:rPr lang="nl-NL" dirty="0">
                <a:latin typeface="Consolas" panose="020B0609020204030204" pitchFamily="49" charset="0"/>
                <a:ea typeface="ＭＳ Ｐゴシック" charset="0"/>
                <a:cs typeface="Courier New" pitchFamily="49" charset="0"/>
              </a:rPr>
              <a:t> = x / y;    </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What</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would</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the</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value</a:t>
            </a:r>
            <a:r>
              <a:rPr lang="nl-NL" dirty="0">
                <a:solidFill>
                  <a:srgbClr val="008000"/>
                </a:solidFill>
                <a:latin typeface="Consolas" panose="020B0609020204030204" pitchFamily="49" charset="0"/>
                <a:ea typeface="ＭＳ Ｐゴシック" charset="0"/>
                <a:cs typeface="Courier New" pitchFamily="49" charset="0"/>
              </a:rPr>
              <a:t> of </a:t>
            </a:r>
            <a:r>
              <a:rPr lang="nl-NL" dirty="0" err="1">
                <a:solidFill>
                  <a:srgbClr val="008000"/>
                </a:solidFill>
                <a:latin typeface="Consolas" panose="020B0609020204030204" pitchFamily="49" charset="0"/>
                <a:ea typeface="ＭＳ Ｐゴシック" charset="0"/>
                <a:cs typeface="Courier New" pitchFamily="49" charset="0"/>
              </a:rPr>
              <a:t>divisionResultA</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be</a:t>
            </a:r>
            <a:r>
              <a:rPr lang="nl-NL" dirty="0">
                <a:solidFill>
                  <a:srgbClr val="008000"/>
                </a:solidFill>
                <a:latin typeface="Consolas" panose="020B0609020204030204" pitchFamily="49" charset="0"/>
                <a:ea typeface="ＭＳ Ｐゴシック" charset="0"/>
                <a:cs typeface="Courier New" pitchFamily="49" charset="0"/>
              </a:rPr>
              <a:t>?</a:t>
            </a:r>
          </a:p>
          <a:p>
            <a:r>
              <a:rPr lang="nl-NL" dirty="0">
                <a:solidFill>
                  <a:srgbClr val="0000FF"/>
                </a:solidFill>
                <a:latin typeface="Consolas" panose="020B0609020204030204" pitchFamily="49" charset="0"/>
                <a:ea typeface="ＭＳ Ｐゴシック" charset="0"/>
                <a:cs typeface="Courier New" pitchFamily="49" charset="0"/>
              </a:rPr>
              <a:t>double</a:t>
            </a:r>
            <a:r>
              <a:rPr lang="nl-NL" dirty="0">
                <a:latin typeface="Consolas" panose="020B0609020204030204" pitchFamily="49" charset="0"/>
                <a:ea typeface="ＭＳ Ｐゴシック" charset="0"/>
                <a:cs typeface="Courier New" pitchFamily="49" charset="0"/>
              </a:rPr>
              <a:t> </a:t>
            </a:r>
            <a:r>
              <a:rPr lang="nl-NL" dirty="0" err="1">
                <a:latin typeface="Consolas" panose="020B0609020204030204" pitchFamily="49" charset="0"/>
                <a:ea typeface="ＭＳ Ｐゴシック" charset="0"/>
                <a:cs typeface="Courier New" pitchFamily="49" charset="0"/>
              </a:rPr>
              <a:t>divisionResultB</a:t>
            </a:r>
            <a:r>
              <a:rPr lang="nl-NL" dirty="0">
                <a:latin typeface="Consolas" panose="020B0609020204030204" pitchFamily="49" charset="0"/>
                <a:ea typeface="ＭＳ Ｐゴシック" charset="0"/>
                <a:cs typeface="Courier New" pitchFamily="49" charset="0"/>
              </a:rPr>
              <a:t> = x / y; </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What</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would</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the</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value</a:t>
            </a:r>
            <a:r>
              <a:rPr lang="nl-NL" dirty="0">
                <a:solidFill>
                  <a:srgbClr val="008000"/>
                </a:solidFill>
                <a:latin typeface="Consolas" panose="020B0609020204030204" pitchFamily="49" charset="0"/>
                <a:ea typeface="ＭＳ Ｐゴシック" charset="0"/>
                <a:cs typeface="Courier New" pitchFamily="49" charset="0"/>
              </a:rPr>
              <a:t> of </a:t>
            </a:r>
            <a:r>
              <a:rPr lang="nl-NL" dirty="0" err="1">
                <a:solidFill>
                  <a:srgbClr val="008000"/>
                </a:solidFill>
                <a:latin typeface="Consolas" panose="020B0609020204030204" pitchFamily="49" charset="0"/>
                <a:ea typeface="ＭＳ Ｐゴシック" charset="0"/>
                <a:cs typeface="Courier New" pitchFamily="49" charset="0"/>
              </a:rPr>
              <a:t>divisionResultB</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be</a:t>
            </a:r>
            <a:r>
              <a:rPr lang="nl-NL" dirty="0">
                <a:solidFill>
                  <a:srgbClr val="008000"/>
                </a:solidFill>
                <a:latin typeface="Consolas" panose="020B0609020204030204" pitchFamily="49" charset="0"/>
                <a:ea typeface="ＭＳ Ｐゴシック" charset="0"/>
                <a:cs typeface="Courier New" pitchFamily="49" charset="0"/>
              </a:rPr>
              <a:t>?</a:t>
            </a:r>
          </a:p>
        </p:txBody>
      </p:sp>
    </p:spTree>
    <p:extLst>
      <p:ext uri="{BB962C8B-B14F-4D97-AF65-F5344CB8AC3E}">
        <p14:creationId xmlns:p14="http://schemas.microsoft.com/office/powerpoint/2010/main" val="287644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AE69-E731-40B0-8EE2-0EFD97BC79EA}"/>
              </a:ext>
            </a:extLst>
          </p:cNvPr>
          <p:cNvSpPr>
            <a:spLocks noGrp="1"/>
          </p:cNvSpPr>
          <p:nvPr>
            <p:ph type="title"/>
          </p:nvPr>
        </p:nvSpPr>
        <p:spPr/>
        <p:txBody>
          <a:bodyPr/>
          <a:lstStyle/>
          <a:p>
            <a:r>
              <a:rPr lang="en-GB" dirty="0"/>
              <a:t>Demo</a:t>
            </a:r>
          </a:p>
        </p:txBody>
      </p:sp>
      <p:sp>
        <p:nvSpPr>
          <p:cNvPr id="3" name="Content Placeholder 2">
            <a:extLst>
              <a:ext uri="{FF2B5EF4-FFF2-40B4-BE49-F238E27FC236}">
                <a16:creationId xmlns:a16="http://schemas.microsoft.com/office/drawing/2014/main" id="{20D45402-9BD1-442C-ACFC-9F3868BD57A3}"/>
              </a:ext>
            </a:extLst>
          </p:cNvPr>
          <p:cNvSpPr>
            <a:spLocks noGrp="1"/>
          </p:cNvSpPr>
          <p:nvPr>
            <p:ph idx="1"/>
          </p:nvPr>
        </p:nvSpPr>
        <p:spPr/>
        <p:txBody>
          <a:bodyPr/>
          <a:lstStyle/>
          <a:p>
            <a:r>
              <a:rPr lang="en-GB" sz="2000" b="1" dirty="0"/>
              <a:t>Via </a:t>
            </a:r>
            <a:r>
              <a:rPr lang="en-GB" sz="2000" b="1" dirty="0">
                <a:hlinkClick r:id="rId3"/>
              </a:rPr>
              <a:t>https://dotnetfiddle.net/</a:t>
            </a:r>
            <a:endParaRPr lang="en-GB" sz="2000" b="1" dirty="0"/>
          </a:p>
          <a:p>
            <a:pPr lvl="1"/>
            <a:r>
              <a:rPr lang="en-GB" dirty="0"/>
              <a:t>Simple calculator getting input for two numbers</a:t>
            </a:r>
          </a:p>
          <a:p>
            <a:pPr lvl="1"/>
            <a:r>
              <a:rPr lang="en-GB" dirty="0"/>
              <a:t>Perform arithmetic operations with numbers</a:t>
            </a:r>
          </a:p>
          <a:p>
            <a:pPr lvl="1"/>
            <a:r>
              <a:rPr lang="en-GB" dirty="0"/>
              <a:t>Extra: show case + operator with strings</a:t>
            </a:r>
          </a:p>
          <a:p>
            <a:pPr lvl="1"/>
            <a:endParaRPr lang="en-GB" dirty="0"/>
          </a:p>
          <a:p>
            <a:pPr lvl="1"/>
            <a:endParaRPr lang="en-GB" dirty="0"/>
          </a:p>
        </p:txBody>
      </p:sp>
      <p:sp>
        <p:nvSpPr>
          <p:cNvPr id="4" name="Rectangle: Rounded Corners 3">
            <a:extLst>
              <a:ext uri="{FF2B5EF4-FFF2-40B4-BE49-F238E27FC236}">
                <a16:creationId xmlns:a16="http://schemas.microsoft.com/office/drawing/2014/main" id="{897F4E23-650A-4F6D-A8C4-CC43A3B5BA46}"/>
              </a:ext>
            </a:extLst>
          </p:cNvPr>
          <p:cNvSpPr/>
          <p:nvPr/>
        </p:nvSpPr>
        <p:spPr>
          <a:xfrm>
            <a:off x="1398300" y="5317623"/>
            <a:ext cx="9757380" cy="886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that </a:t>
            </a:r>
            <a:r>
              <a:rPr lang="en-GB" sz="1600" dirty="0" err="1">
                <a:latin typeface="Consolas" panose="020B0609020204030204" pitchFamily="49" charset="0"/>
              </a:rPr>
              <a:t>Console.ReadLine</a:t>
            </a:r>
            <a:r>
              <a:rPr lang="en-GB" sz="1600" dirty="0">
                <a:latin typeface="Consolas" panose="020B0609020204030204" pitchFamily="49" charset="0"/>
              </a:rPr>
              <a:t>() </a:t>
            </a:r>
            <a:r>
              <a:rPr lang="en-GB" dirty="0"/>
              <a:t>&amp; </a:t>
            </a:r>
            <a:r>
              <a:rPr lang="en-GB" sz="1600" dirty="0" err="1">
                <a:latin typeface="Consolas" panose="020B0609020204030204" pitchFamily="49" charset="0"/>
              </a:rPr>
              <a:t>Console.WriteLine</a:t>
            </a:r>
            <a:r>
              <a:rPr lang="en-GB" sz="1600" dirty="0">
                <a:latin typeface="Consolas" panose="020B0609020204030204" pitchFamily="49" charset="0"/>
              </a:rPr>
              <a:t>() used in the demo </a:t>
            </a:r>
            <a:r>
              <a:rPr lang="en-GB" dirty="0"/>
              <a:t>is only till you start working with Windows Forms App</a:t>
            </a:r>
          </a:p>
        </p:txBody>
      </p:sp>
      <p:pic>
        <p:nvPicPr>
          <p:cNvPr id="6" name="Picture 5">
            <a:extLst>
              <a:ext uri="{FF2B5EF4-FFF2-40B4-BE49-F238E27FC236}">
                <a16:creationId xmlns:a16="http://schemas.microsoft.com/office/drawing/2014/main" id="{CBA9242C-CD71-45A7-AFDA-828DD7A428B2}"/>
              </a:ext>
            </a:extLst>
          </p:cNvPr>
          <p:cNvPicPr>
            <a:picLocks noChangeAspect="1"/>
          </p:cNvPicPr>
          <p:nvPr/>
        </p:nvPicPr>
        <p:blipFill>
          <a:blip r:embed="rId4"/>
          <a:stretch>
            <a:fillRect/>
          </a:stretch>
        </p:blipFill>
        <p:spPr>
          <a:xfrm>
            <a:off x="3754048" y="3472656"/>
            <a:ext cx="4744863" cy="1616005"/>
          </a:xfrm>
          <a:prstGeom prst="rect">
            <a:avLst/>
          </a:prstGeom>
          <a:ln>
            <a:solidFill>
              <a:schemeClr val="tx1"/>
            </a:solidFill>
          </a:ln>
        </p:spPr>
      </p:pic>
    </p:spTree>
    <p:extLst>
      <p:ext uri="{BB962C8B-B14F-4D97-AF65-F5344CB8AC3E}">
        <p14:creationId xmlns:p14="http://schemas.microsoft.com/office/powerpoint/2010/main" val="388254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Intermezzo: Relational operators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30480"/>
            <a:ext cx="1219200" cy="1219200"/>
          </a:xfrm>
          <a:prstGeom prst="rect">
            <a:avLst/>
          </a:prstGeom>
        </p:spPr>
      </p:pic>
      <p:sp>
        <p:nvSpPr>
          <p:cNvPr id="7" name="Content Placeholder 6">
            <a:extLst>
              <a:ext uri="{FF2B5EF4-FFF2-40B4-BE49-F238E27FC236}">
                <a16:creationId xmlns:a16="http://schemas.microsoft.com/office/drawing/2014/main" id="{9B85F997-3EF4-4A6A-86A4-CF92EDBB0057}"/>
              </a:ext>
            </a:extLst>
          </p:cNvPr>
          <p:cNvSpPr>
            <a:spLocks noGrp="1"/>
          </p:cNvSpPr>
          <p:nvPr>
            <p:ph idx="1"/>
          </p:nvPr>
        </p:nvSpPr>
        <p:spPr/>
        <p:txBody>
          <a:bodyPr>
            <a:normAutofit/>
          </a:bodyPr>
          <a:lstStyle/>
          <a:p>
            <a:pPr algn="ctr"/>
            <a:r>
              <a:rPr lang="en-GB" sz="3200" b="1" dirty="0"/>
              <a:t>Comparing values with each other</a:t>
            </a:r>
          </a:p>
        </p:txBody>
      </p:sp>
      <p:pic>
        <p:nvPicPr>
          <p:cNvPr id="9" name="Content Placeholder 5">
            <a:extLst>
              <a:ext uri="{FF2B5EF4-FFF2-40B4-BE49-F238E27FC236}">
                <a16:creationId xmlns:a16="http://schemas.microsoft.com/office/drawing/2014/main" id="{D98E8775-AD8B-4B00-B22C-811C94E49A99}"/>
              </a:ext>
            </a:extLst>
          </p:cNvPr>
          <p:cNvPicPr>
            <a:picLocks noChangeAspect="1"/>
          </p:cNvPicPr>
          <p:nvPr/>
        </p:nvPicPr>
        <p:blipFill rotWithShape="1">
          <a:blip r:embed="rId4"/>
          <a:stretch/>
        </p:blipFill>
        <p:spPr>
          <a:xfrm>
            <a:off x="2878455" y="2478194"/>
            <a:ext cx="6496050" cy="3390900"/>
          </a:xfrm>
          <a:prstGeom prst="rect">
            <a:avLst/>
          </a:prstGeom>
        </p:spPr>
      </p:pic>
      <p:sp>
        <p:nvSpPr>
          <p:cNvPr id="10" name="Text Box 2">
            <a:extLst>
              <a:ext uri="{FF2B5EF4-FFF2-40B4-BE49-F238E27FC236}">
                <a16:creationId xmlns:a16="http://schemas.microsoft.com/office/drawing/2014/main" id="{0491FD67-D3F2-4E04-9BBF-60FD05B1D519}"/>
              </a:ext>
            </a:extLst>
          </p:cNvPr>
          <p:cNvSpPr txBox="1">
            <a:spLocks noChangeArrowheads="1"/>
          </p:cNvSpPr>
          <p:nvPr/>
        </p:nvSpPr>
        <p:spPr bwMode="auto">
          <a:xfrm>
            <a:off x="2817495" y="3106271"/>
            <a:ext cx="6625956" cy="9601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Soem</a:t>
            </a:r>
            <a:r>
              <a:rPr lang="nl-NL" dirty="0">
                <a:solidFill>
                  <a:srgbClr val="008000"/>
                </a:solidFill>
                <a:latin typeface="Consolas" panose="020B0609020204030204" pitchFamily="49" charset="0"/>
                <a:ea typeface="ＭＳ Ｐゴシック" charset="0"/>
                <a:cs typeface="Courier New" pitchFamily="49" charset="0"/>
              </a:rPr>
              <a:t> </a:t>
            </a:r>
            <a:r>
              <a:rPr lang="nl-NL" dirty="0" err="1">
                <a:solidFill>
                  <a:srgbClr val="008000"/>
                </a:solidFill>
                <a:latin typeface="Consolas" panose="020B0609020204030204" pitchFamily="49" charset="0"/>
                <a:ea typeface="ＭＳ Ｐゴシック" charset="0"/>
                <a:cs typeface="Courier New" pitchFamily="49" charset="0"/>
              </a:rPr>
              <a:t>examples</a:t>
            </a:r>
            <a:endParaRPr lang="nl-NL" dirty="0">
              <a:solidFill>
                <a:srgbClr val="008000"/>
              </a:solidFill>
              <a:latin typeface="Consolas" panose="020B0609020204030204" pitchFamily="49" charset="0"/>
              <a:ea typeface="ＭＳ Ｐゴシック" charset="0"/>
              <a:cs typeface="Courier New" pitchFamily="49" charset="0"/>
            </a:endParaRPr>
          </a:p>
          <a:p>
            <a:r>
              <a:rPr lang="nl-NL" dirty="0" err="1">
                <a:solidFill>
                  <a:srgbClr val="0000FF"/>
                </a:solidFill>
                <a:highlight>
                  <a:srgbClr val="FFFFFF"/>
                </a:highlight>
                <a:latin typeface="Consolas" panose="020B0609020204030204" pitchFamily="49" charset="0"/>
              </a:rPr>
              <a:t>bool</a:t>
            </a:r>
            <a:r>
              <a:rPr lang="nl-NL" dirty="0">
                <a:solidFill>
                  <a:srgbClr val="000000"/>
                </a:solidFill>
                <a:highlight>
                  <a:srgbClr val="FFFFFF"/>
                </a:highlight>
                <a:latin typeface="Consolas" panose="020B0609020204030204" pitchFamily="49" charset="0"/>
              </a:rPr>
              <a:t> </a:t>
            </a:r>
            <a:r>
              <a:rPr lang="nl-NL" dirty="0" err="1">
                <a:solidFill>
                  <a:srgbClr val="000000"/>
                </a:solidFill>
                <a:highlight>
                  <a:srgbClr val="FFFFFF"/>
                </a:highlight>
                <a:latin typeface="Consolas" panose="020B0609020204030204" pitchFamily="49" charset="0"/>
              </a:rPr>
              <a:t>isEighteenorOlder</a:t>
            </a:r>
            <a:r>
              <a:rPr lang="nl-NL" dirty="0">
                <a:solidFill>
                  <a:srgbClr val="000000"/>
                </a:solidFill>
                <a:highlight>
                  <a:srgbClr val="FFFFFF"/>
                </a:highlight>
                <a:latin typeface="Consolas" panose="020B0609020204030204" pitchFamily="49" charset="0"/>
              </a:rPr>
              <a:t> = </a:t>
            </a:r>
            <a:r>
              <a:rPr lang="nl-NL" dirty="0" err="1">
                <a:solidFill>
                  <a:srgbClr val="000000"/>
                </a:solidFill>
                <a:latin typeface="Consolas" panose="020B0609020204030204" pitchFamily="49" charset="0"/>
              </a:rPr>
              <a:t>age</a:t>
            </a:r>
            <a:r>
              <a:rPr lang="nl-NL" dirty="0">
                <a:solidFill>
                  <a:srgbClr val="000000"/>
                </a:solidFill>
                <a:latin typeface="Consolas" panose="020B0609020204030204" pitchFamily="49" charset="0"/>
              </a:rPr>
              <a:t> &gt;= 18;</a:t>
            </a:r>
          </a:p>
          <a:p>
            <a:r>
              <a:rPr lang="nl-NL" dirty="0" err="1">
                <a:solidFill>
                  <a:srgbClr val="0000FF"/>
                </a:solidFill>
                <a:highlight>
                  <a:srgbClr val="FFFFFF"/>
                </a:highlight>
                <a:latin typeface="Consolas" panose="020B0609020204030204" pitchFamily="49" charset="0"/>
              </a:rPr>
              <a:t>bool</a:t>
            </a:r>
            <a:r>
              <a:rPr lang="nl-NL" dirty="0">
                <a:solidFill>
                  <a:srgbClr val="000000"/>
                </a:solidFill>
                <a:highlight>
                  <a:srgbClr val="FFFFFF"/>
                </a:highlight>
                <a:latin typeface="Consolas" panose="020B0609020204030204" pitchFamily="49" charset="0"/>
              </a:rPr>
              <a:t> </a:t>
            </a:r>
            <a:r>
              <a:rPr lang="nl-NL" dirty="0" err="1">
                <a:solidFill>
                  <a:srgbClr val="000000"/>
                </a:solidFill>
                <a:highlight>
                  <a:srgbClr val="FFFFFF"/>
                </a:highlight>
                <a:latin typeface="Consolas" panose="020B0609020204030204" pitchFamily="49" charset="0"/>
              </a:rPr>
              <a:t>sameName</a:t>
            </a:r>
            <a:r>
              <a:rPr lang="nl-NL" dirty="0">
                <a:solidFill>
                  <a:srgbClr val="000000"/>
                </a:solidFill>
                <a:highlight>
                  <a:srgbClr val="FFFFFF"/>
                </a:highlight>
                <a:latin typeface="Consolas" panose="020B0609020204030204" pitchFamily="49" charset="0"/>
              </a:rPr>
              <a:t> = </a:t>
            </a:r>
            <a:r>
              <a:rPr lang="nl-NL" dirty="0">
                <a:solidFill>
                  <a:srgbClr val="000000"/>
                </a:solidFill>
                <a:latin typeface="Consolas" panose="020B0609020204030204" pitchFamily="49" charset="0"/>
              </a:rPr>
              <a:t>name == </a:t>
            </a:r>
            <a:r>
              <a:rPr lang="nl-NL" dirty="0">
                <a:solidFill>
                  <a:srgbClr val="C00000"/>
                </a:solidFill>
                <a:highlight>
                  <a:srgbClr val="FFFFFF"/>
                </a:highlight>
                <a:latin typeface="Consolas"/>
              </a:rPr>
              <a:t>"John Doe"</a:t>
            </a:r>
            <a:r>
              <a:rPr lang="nl-NL" dirty="0">
                <a:solidFill>
                  <a:srgbClr val="000000"/>
                </a:solidFill>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endParaRPr lang="nl-NL"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6515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77B7F-63D3-4E3A-8E7B-0C0EFC96E212}"/>
              </a:ext>
            </a:extLst>
          </p:cNvPr>
          <p:cNvSpPr>
            <a:spLocks noGrp="1"/>
          </p:cNvSpPr>
          <p:nvPr>
            <p:ph type="title"/>
          </p:nvPr>
        </p:nvSpPr>
        <p:spPr/>
        <p:txBody>
          <a:bodyPr/>
          <a:lstStyle/>
          <a:p>
            <a:r>
              <a:rPr lang="en-GB" dirty="0"/>
              <a:t>Control statements</a:t>
            </a:r>
          </a:p>
        </p:txBody>
      </p:sp>
      <p:sp>
        <p:nvSpPr>
          <p:cNvPr id="5" name="Text Placeholder 4">
            <a:extLst>
              <a:ext uri="{FF2B5EF4-FFF2-40B4-BE49-F238E27FC236}">
                <a16:creationId xmlns:a16="http://schemas.microsoft.com/office/drawing/2014/main" id="{A3379FD9-020F-4F9A-9632-0F36545491F9}"/>
              </a:ext>
            </a:extLst>
          </p:cNvPr>
          <p:cNvSpPr>
            <a:spLocks noGrp="1"/>
          </p:cNvSpPr>
          <p:nvPr>
            <p:ph type="body" idx="1"/>
          </p:nvPr>
        </p:nvSpPr>
        <p:spPr/>
        <p:txBody>
          <a:bodyPr/>
          <a:lstStyle/>
          <a:p>
            <a:r>
              <a:rPr lang="en-GB" dirty="0"/>
              <a:t>And list</a:t>
            </a:r>
          </a:p>
        </p:txBody>
      </p:sp>
    </p:spTree>
    <p:extLst>
      <p:ext uri="{BB962C8B-B14F-4D97-AF65-F5344CB8AC3E}">
        <p14:creationId xmlns:p14="http://schemas.microsoft.com/office/powerpoint/2010/main" val="1667098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0837-A93E-40C7-AA0D-670C39F91AE0}"/>
              </a:ext>
            </a:extLst>
          </p:cNvPr>
          <p:cNvSpPr>
            <a:spLocks noGrp="1"/>
          </p:cNvSpPr>
          <p:nvPr>
            <p:ph type="title"/>
          </p:nvPr>
        </p:nvSpPr>
        <p:spPr/>
        <p:txBody>
          <a:bodyPr/>
          <a:lstStyle/>
          <a:p>
            <a:r>
              <a:rPr lang="en-GB" dirty="0"/>
              <a:t>If-statement: Example</a:t>
            </a:r>
          </a:p>
        </p:txBody>
      </p:sp>
      <p:sp>
        <p:nvSpPr>
          <p:cNvPr id="3" name="Content Placeholder 2">
            <a:extLst>
              <a:ext uri="{FF2B5EF4-FFF2-40B4-BE49-F238E27FC236}">
                <a16:creationId xmlns:a16="http://schemas.microsoft.com/office/drawing/2014/main" id="{44CEBA1D-6B13-42AF-B4CD-5C7D902FF1BF}"/>
              </a:ext>
            </a:extLst>
          </p:cNvPr>
          <p:cNvSpPr>
            <a:spLocks noGrp="1"/>
          </p:cNvSpPr>
          <p:nvPr>
            <p:ph idx="1"/>
          </p:nvPr>
        </p:nvSpPr>
        <p:spPr/>
        <p:txBody>
          <a:bodyPr/>
          <a:lstStyle/>
          <a:p>
            <a:pPr algn="ctr"/>
            <a:r>
              <a:rPr lang="en-GB" sz="2400" b="1" dirty="0"/>
              <a:t>Control which code-blocks are going to be executed</a:t>
            </a:r>
          </a:p>
          <a:p>
            <a:endParaRPr lang="en-GB" dirty="0"/>
          </a:p>
        </p:txBody>
      </p:sp>
      <p:sp>
        <p:nvSpPr>
          <p:cNvPr id="4" name="Text Box 2">
            <a:extLst>
              <a:ext uri="{FF2B5EF4-FFF2-40B4-BE49-F238E27FC236}">
                <a16:creationId xmlns:a16="http://schemas.microsoft.com/office/drawing/2014/main" id="{99BBAE88-A79D-4BF2-A562-451030CD4682}"/>
              </a:ext>
            </a:extLst>
          </p:cNvPr>
          <p:cNvSpPr txBox="1">
            <a:spLocks noChangeArrowheads="1"/>
          </p:cNvSpPr>
          <p:nvPr/>
        </p:nvSpPr>
        <p:spPr bwMode="auto">
          <a:xfrm>
            <a:off x="1225475" y="2356721"/>
            <a:ext cx="4271682" cy="1182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nl-NL" sz="1600" dirty="0" err="1">
                <a:solidFill>
                  <a:srgbClr val="000000"/>
                </a:solidFill>
                <a:highlight>
                  <a:srgbClr val="FFFFFF"/>
                </a:highlight>
                <a:latin typeface="Consolas" panose="020B0609020204030204" pitchFamily="49" charset="0"/>
              </a:rPr>
              <a:t>age</a:t>
            </a:r>
            <a:r>
              <a:rPr lang="nl-NL" sz="1600" dirty="0">
                <a:solidFill>
                  <a:srgbClr val="000000"/>
                </a:solidFill>
                <a:highlight>
                  <a:srgbClr val="FFFFFF"/>
                </a:highlight>
                <a:latin typeface="Consolas" panose="020B0609020204030204" pitchFamily="49" charset="0"/>
              </a:rPr>
              <a:t> &gt;= 18</a:t>
            </a:r>
            <a:r>
              <a:rPr lang="en-US" sz="1600" i="1"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a:t>
            </a:r>
            <a:r>
              <a:rPr lang="nl-NL" sz="1600" dirty="0" err="1">
                <a:solidFill>
                  <a:srgbClr val="008000"/>
                </a:solidFill>
                <a:highlight>
                  <a:srgbClr val="FFFFFF"/>
                </a:highlight>
                <a:latin typeface="Consolas" panose="020B0609020204030204" pitchFamily="49" charset="0"/>
              </a:rPr>
              <a:t>age</a:t>
            </a:r>
            <a:r>
              <a:rPr lang="nl-NL" sz="1600" dirty="0">
                <a:solidFill>
                  <a:srgbClr val="008000"/>
                </a:solidFill>
                <a:highlight>
                  <a:srgbClr val="FFFFFF"/>
                </a:highlight>
                <a:latin typeface="Consolas" panose="020B0609020204030204" pitchFamily="49" charset="0"/>
              </a:rPr>
              <a:t> is 18 or </a:t>
            </a:r>
            <a:r>
              <a:rPr lang="nl-NL" sz="1600" dirty="0" err="1">
                <a:solidFill>
                  <a:srgbClr val="008000"/>
                </a:solidFill>
                <a:highlight>
                  <a:srgbClr val="FFFFFF"/>
                </a:highlight>
                <a:latin typeface="Consolas" panose="020B0609020204030204" pitchFamily="49" charset="0"/>
              </a:rPr>
              <a:t>heigher</a:t>
            </a: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8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a:extLst>
              <a:ext uri="{FF2B5EF4-FFF2-40B4-BE49-F238E27FC236}">
                <a16:creationId xmlns:a16="http://schemas.microsoft.com/office/drawing/2014/main" id="{CA82D7BF-88CA-455D-9FDC-56FAD6A1B8A7}"/>
              </a:ext>
            </a:extLst>
          </p:cNvPr>
          <p:cNvSpPr txBox="1">
            <a:spLocks noChangeArrowheads="1"/>
          </p:cNvSpPr>
          <p:nvPr/>
        </p:nvSpPr>
        <p:spPr bwMode="auto">
          <a:xfrm>
            <a:off x="6823037" y="2356721"/>
            <a:ext cx="4271683" cy="234437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nl-NL" sz="1600" dirty="0">
                <a:solidFill>
                  <a:srgbClr val="000000"/>
                </a:solidFill>
                <a:highlight>
                  <a:srgbClr val="FFFFFF"/>
                </a:highlight>
                <a:latin typeface="Consolas" panose="020B0609020204030204" pitchFamily="49" charset="0"/>
              </a:rPr>
              <a:t>name == </a:t>
            </a:r>
            <a:r>
              <a:rPr lang="nl-NL" sz="1600" dirty="0">
                <a:solidFill>
                  <a:srgbClr val="C00000"/>
                </a:solidFill>
                <a:highlight>
                  <a:srgbClr val="FFFFFF"/>
                </a:highlight>
                <a:latin typeface="Consolas"/>
              </a:rPr>
              <a:t>"John Doe"</a:t>
            </a:r>
            <a:r>
              <a:rPr lang="en-US" sz="1600" i="1"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 // </a:t>
            </a:r>
            <a:r>
              <a:rPr lang="nl-NL" sz="1600" dirty="0" err="1">
                <a:solidFill>
                  <a:srgbClr val="008000"/>
                </a:solidFill>
                <a:highlight>
                  <a:srgbClr val="FFFFFF"/>
                </a:highlight>
                <a:latin typeface="Consolas" panose="020B0609020204030204" pitchFamily="49" charset="0"/>
              </a:rPr>
              <a:t>value</a:t>
            </a:r>
            <a:r>
              <a:rPr lang="nl-NL" sz="1600" dirty="0">
                <a:solidFill>
                  <a:srgbClr val="008000"/>
                </a:solidFill>
                <a:highlight>
                  <a:srgbClr val="FFFFFF"/>
                </a:highlight>
                <a:latin typeface="Consolas" panose="020B0609020204030204" pitchFamily="49" charset="0"/>
              </a:rPr>
              <a:t> of name is John Doe</a:t>
            </a:r>
            <a:endPar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else</a:t>
            </a:r>
            <a:b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 </a:t>
            </a:r>
            <a:r>
              <a:rPr lang="nl-NL" sz="1600" dirty="0" err="1">
                <a:solidFill>
                  <a:srgbClr val="008000"/>
                </a:solidFill>
                <a:highlight>
                  <a:srgbClr val="FFFFFF"/>
                </a:highlight>
                <a:latin typeface="Consolas" panose="020B0609020204030204" pitchFamily="49" charset="0"/>
              </a:rPr>
              <a:t>value</a:t>
            </a:r>
            <a:r>
              <a:rPr lang="nl-NL" sz="1600" dirty="0">
                <a:solidFill>
                  <a:srgbClr val="008000"/>
                </a:solidFill>
                <a:highlight>
                  <a:srgbClr val="FFFFFF"/>
                </a:highlight>
                <a:latin typeface="Consolas" panose="020B0609020204030204" pitchFamily="49" charset="0"/>
              </a:rPr>
              <a:t> of name is </a:t>
            </a:r>
            <a:r>
              <a:rPr lang="nl-NL" sz="1600" dirty="0" err="1">
                <a:solidFill>
                  <a:srgbClr val="008000"/>
                </a:solidFill>
                <a:highlight>
                  <a:srgbClr val="FFFFFF"/>
                </a:highlight>
                <a:latin typeface="Consolas" panose="020B0609020204030204" pitchFamily="49" charset="0"/>
              </a:rPr>
              <a:t>not</a:t>
            </a:r>
            <a:r>
              <a:rPr lang="nl-NL" sz="1600" dirty="0">
                <a:solidFill>
                  <a:srgbClr val="008000"/>
                </a:solidFill>
                <a:highlight>
                  <a:srgbClr val="FFFFFF"/>
                </a:highlight>
                <a:latin typeface="Consolas" panose="020B0609020204030204" pitchFamily="49" charset="0"/>
              </a:rPr>
              <a:t> John Doe</a:t>
            </a:r>
            <a:br>
              <a:rPr lang="en-US" sz="1600" dirty="0">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nl-NL"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a:extLst>
              <a:ext uri="{FF2B5EF4-FFF2-40B4-BE49-F238E27FC236}">
                <a16:creationId xmlns:a16="http://schemas.microsoft.com/office/drawing/2014/main" id="{56C114AB-CCBF-402E-A556-80C423B5E888}"/>
              </a:ext>
            </a:extLst>
          </p:cNvPr>
          <p:cNvSpPr txBox="1">
            <a:spLocks noChangeArrowheads="1"/>
          </p:cNvSpPr>
          <p:nvPr/>
        </p:nvSpPr>
        <p:spPr bwMode="auto">
          <a:xfrm>
            <a:off x="1225475" y="3647640"/>
            <a:ext cx="4271682" cy="1182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nl-NL" sz="1600" dirty="0" err="1">
                <a:solidFill>
                  <a:srgbClr val="000000"/>
                </a:solidFill>
                <a:highlight>
                  <a:srgbClr val="FFFFFF"/>
                </a:highlight>
                <a:latin typeface="Consolas" panose="020B0609020204030204" pitchFamily="49" charset="0"/>
              </a:rPr>
              <a:t>age</a:t>
            </a:r>
            <a:r>
              <a:rPr lang="nl-NL" sz="1600" dirty="0">
                <a:solidFill>
                  <a:srgbClr val="000000"/>
                </a:solidFill>
                <a:highlight>
                  <a:srgbClr val="FFFFFF"/>
                </a:highlight>
                <a:latin typeface="Consolas" panose="020B0609020204030204" pitchFamily="49" charset="0"/>
              </a:rPr>
              <a:t> &gt; 17</a:t>
            </a:r>
            <a:r>
              <a:rPr lang="en-US" sz="1600" i="1"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a:t>
            </a:r>
            <a:r>
              <a:rPr lang="nl-NL" sz="1600" dirty="0" err="1">
                <a:solidFill>
                  <a:srgbClr val="008000"/>
                </a:solidFill>
                <a:highlight>
                  <a:srgbClr val="FFFFFF"/>
                </a:highlight>
                <a:latin typeface="Consolas" panose="020B0609020204030204" pitchFamily="49" charset="0"/>
              </a:rPr>
              <a:t>age</a:t>
            </a:r>
            <a:r>
              <a:rPr lang="nl-NL" sz="1600" dirty="0">
                <a:solidFill>
                  <a:srgbClr val="008000"/>
                </a:solidFill>
                <a:highlight>
                  <a:srgbClr val="FFFFFF"/>
                </a:highlight>
                <a:latin typeface="Consolas" panose="020B0609020204030204" pitchFamily="49" charset="0"/>
              </a:rPr>
              <a:t> is 18 or </a:t>
            </a:r>
            <a:r>
              <a:rPr lang="nl-NL" sz="1600" dirty="0" err="1">
                <a:solidFill>
                  <a:srgbClr val="008000"/>
                </a:solidFill>
                <a:highlight>
                  <a:srgbClr val="FFFFFF"/>
                </a:highlight>
                <a:latin typeface="Consolas" panose="020B0609020204030204" pitchFamily="49" charset="0"/>
              </a:rPr>
              <a:t>heigher</a:t>
            </a: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8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281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0837-A93E-40C7-AA0D-670C39F91AE0}"/>
              </a:ext>
            </a:extLst>
          </p:cNvPr>
          <p:cNvSpPr>
            <a:spLocks noGrp="1"/>
          </p:cNvSpPr>
          <p:nvPr>
            <p:ph type="title"/>
          </p:nvPr>
        </p:nvSpPr>
        <p:spPr/>
        <p:txBody>
          <a:bodyPr/>
          <a:lstStyle/>
          <a:p>
            <a:r>
              <a:rPr lang="en-GB" dirty="0"/>
              <a:t>If-statement: Syntax</a:t>
            </a:r>
          </a:p>
        </p:txBody>
      </p:sp>
      <p:sp>
        <p:nvSpPr>
          <p:cNvPr id="3" name="Content Placeholder 2">
            <a:extLst>
              <a:ext uri="{FF2B5EF4-FFF2-40B4-BE49-F238E27FC236}">
                <a16:creationId xmlns:a16="http://schemas.microsoft.com/office/drawing/2014/main" id="{44CEBA1D-6B13-42AF-B4CD-5C7D902FF1BF}"/>
              </a:ext>
            </a:extLst>
          </p:cNvPr>
          <p:cNvSpPr>
            <a:spLocks noGrp="1"/>
          </p:cNvSpPr>
          <p:nvPr>
            <p:ph idx="1"/>
          </p:nvPr>
        </p:nvSpPr>
        <p:spPr/>
        <p:txBody>
          <a:bodyPr/>
          <a:lstStyle/>
          <a:p>
            <a:pPr algn="ctr"/>
            <a:r>
              <a:rPr lang="en-GB" sz="2400" b="1" dirty="0"/>
              <a:t>Control which code-blocks are going to be executed</a:t>
            </a:r>
          </a:p>
          <a:p>
            <a:endParaRPr lang="en-GB" dirty="0"/>
          </a:p>
        </p:txBody>
      </p:sp>
      <p:sp>
        <p:nvSpPr>
          <p:cNvPr id="4" name="Text Box 2">
            <a:extLst>
              <a:ext uri="{FF2B5EF4-FFF2-40B4-BE49-F238E27FC236}">
                <a16:creationId xmlns:a16="http://schemas.microsoft.com/office/drawing/2014/main" id="{99BBAE88-A79D-4BF2-A562-451030CD4682}"/>
              </a:ext>
            </a:extLst>
          </p:cNvPr>
          <p:cNvSpPr txBox="1">
            <a:spLocks noChangeArrowheads="1"/>
          </p:cNvSpPr>
          <p:nvPr/>
        </p:nvSpPr>
        <p:spPr bwMode="auto">
          <a:xfrm>
            <a:off x="1236232" y="2232210"/>
            <a:ext cx="4271682" cy="17373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boolean</a:t>
            </a:r>
            <a:r>
              <a:rPr lang="en-US" sz="1600" dirty="0" err="1">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_</a:t>
            </a:r>
            <a:r>
              <a:rPr lang="en-US" sz="1600" dirty="0" err="1">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expression</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a:t>
            </a:r>
            <a:r>
              <a:rPr lang="nl-NL" sz="1600" dirty="0" err="1">
                <a:solidFill>
                  <a:srgbClr val="008000"/>
                </a:solidFill>
                <a:highlight>
                  <a:srgbClr val="FFFFFF"/>
                </a:highlight>
                <a:latin typeface="Consolas" panose="020B0609020204030204" pitchFamily="49" charset="0"/>
              </a:rPr>
              <a:t>if</a:t>
            </a:r>
            <a:r>
              <a:rPr lang="nl-NL" sz="1600" dirty="0">
                <a:solidFill>
                  <a:srgbClr val="008000"/>
                </a:solidFill>
                <a:highlight>
                  <a:srgbClr val="FFFFFF"/>
                </a:highlight>
                <a:latin typeface="Consolas" panose="020B0609020204030204" pitchFamily="49" charset="0"/>
              </a:rPr>
              <a:t> </a:t>
            </a:r>
            <a:r>
              <a:rPr lang="nl-NL" sz="1600" dirty="0" err="1">
                <a:solidFill>
                  <a:srgbClr val="008000"/>
                </a:solidFill>
                <a:highlight>
                  <a:srgbClr val="FFFFFF"/>
                </a:highlight>
                <a:latin typeface="Consolas" panose="020B0609020204030204" pitchFamily="49" charset="0"/>
              </a:rPr>
              <a:t>boolean</a:t>
            </a:r>
            <a:r>
              <a:rPr lang="nl-NL" sz="1600" dirty="0">
                <a:solidFill>
                  <a:srgbClr val="008000"/>
                </a:solidFill>
                <a:highlight>
                  <a:srgbClr val="FFFFFF"/>
                </a:highlight>
                <a:latin typeface="Consolas" panose="020B0609020204030204" pitchFamily="49" charset="0"/>
              </a:rPr>
              <a:t> </a:t>
            </a:r>
            <a:r>
              <a:rPr lang="nl-NL" sz="1600" dirty="0" err="1">
                <a:solidFill>
                  <a:srgbClr val="008000"/>
                </a:solidFill>
                <a:highlight>
                  <a:srgbClr val="FFFFFF"/>
                </a:highlight>
                <a:latin typeface="Consolas" panose="020B0609020204030204" pitchFamily="49" charset="0"/>
              </a:rPr>
              <a:t>expression</a:t>
            </a: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8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//evaluates to true</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&lt;statement(s)&gt;</a:t>
            </a:r>
            <a:endParaRPr lang="nl-NL" sz="16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a:extLst>
              <a:ext uri="{FF2B5EF4-FFF2-40B4-BE49-F238E27FC236}">
                <a16:creationId xmlns:a16="http://schemas.microsoft.com/office/drawing/2014/main" id="{2D3BFD29-F660-4765-8DCE-8CF0423D0F9F}"/>
              </a:ext>
            </a:extLst>
          </p:cNvPr>
          <p:cNvSpPr txBox="1">
            <a:spLocks noChangeArrowheads="1"/>
          </p:cNvSpPr>
          <p:nvPr/>
        </p:nvSpPr>
        <p:spPr bwMode="auto">
          <a:xfrm>
            <a:off x="5897880" y="2232210"/>
            <a:ext cx="5257800" cy="43674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t>
            </a:r>
            <a:r>
              <a:rPr lang="en-US" sz="1600" dirty="0" err="1">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oolean</a:t>
            </a:r>
            <a:r>
              <a:rPr lang="en-US" sz="1600" dirty="0" err="1">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_</a:t>
            </a:r>
            <a:r>
              <a:rPr lang="en-US" sz="1600" dirty="0" err="1">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expression</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&gt;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b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i="1" dirty="0">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&lt;statement(s)&gt;</a:t>
            </a:r>
            <a:endParaRPr lang="nl-NL" sz="16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else 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boolean_expression</a:t>
            </a:r>
            <a:r>
              <a:rPr lang="en-US" sz="1600" dirty="0">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b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a:t>
            </a:r>
            <a:r>
              <a:rPr lang="nl-NL" sz="1600" dirty="0" err="1">
                <a:solidFill>
                  <a:srgbClr val="008000"/>
                </a:solidFill>
                <a:highlight>
                  <a:srgbClr val="FFFFFF"/>
                </a:highlight>
                <a:latin typeface="Consolas" panose="020B0609020204030204" pitchFamily="49" charset="0"/>
              </a:rPr>
              <a:t>if</a:t>
            </a:r>
            <a:r>
              <a:rPr lang="nl-NL" sz="1600" dirty="0">
                <a:solidFill>
                  <a:srgbClr val="008000"/>
                </a:solidFill>
                <a:highlight>
                  <a:srgbClr val="FFFFFF"/>
                </a:highlight>
                <a:latin typeface="Consolas" panose="020B0609020204030204" pitchFamily="49" charset="0"/>
              </a:rPr>
              <a:t> first </a:t>
            </a:r>
            <a:r>
              <a:rPr lang="nl-NL" sz="1600" dirty="0" err="1">
                <a:solidFill>
                  <a:srgbClr val="008000"/>
                </a:solidFill>
                <a:highlight>
                  <a:srgbClr val="FFFFFF"/>
                </a:highlight>
                <a:latin typeface="Consolas" panose="020B0609020204030204" pitchFamily="49" charset="0"/>
              </a:rPr>
              <a:t>boolean</a:t>
            </a:r>
            <a:r>
              <a:rPr lang="nl-NL" sz="1600" dirty="0">
                <a:solidFill>
                  <a:srgbClr val="008000"/>
                </a:solidFill>
                <a:highlight>
                  <a:srgbClr val="FFFFFF"/>
                </a:highlight>
                <a:latin typeface="Consolas" panose="020B0609020204030204" pitchFamily="49" charset="0"/>
              </a:rPr>
              <a:t> </a:t>
            </a:r>
            <a:r>
              <a:rPr lang="nl-NL" sz="1600" dirty="0" err="1">
                <a:solidFill>
                  <a:srgbClr val="008000"/>
                </a:solidFill>
                <a:highlight>
                  <a:srgbClr val="FFFFFF"/>
                </a:highlight>
                <a:latin typeface="Consolas" panose="020B0609020204030204" pitchFamily="49" charset="0"/>
              </a:rPr>
              <a:t>expression</a:t>
            </a: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//evaluates to false</a:t>
            </a:r>
            <a:endParaRPr lang="nl-NL"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i="1" dirty="0">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&lt;statement(s)&gt;</a:t>
            </a:r>
            <a:br>
              <a:rPr lang="en-US" sz="1600" dirty="0">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b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else</a:t>
            </a:r>
            <a:b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a:t>
            </a:r>
            <a:r>
              <a:rPr lang="nl-NL" sz="1600" dirty="0" err="1">
                <a:solidFill>
                  <a:srgbClr val="008000"/>
                </a:solidFill>
                <a:highlight>
                  <a:srgbClr val="FFFFFF"/>
                </a:highlight>
                <a:latin typeface="Consolas" panose="020B0609020204030204" pitchFamily="49" charset="0"/>
              </a:rPr>
              <a:t>if</a:t>
            </a:r>
            <a:r>
              <a:rPr lang="nl-NL" sz="1600" dirty="0">
                <a:solidFill>
                  <a:srgbClr val="008000"/>
                </a:solidFill>
                <a:highlight>
                  <a:srgbClr val="FFFFFF"/>
                </a:highlight>
                <a:latin typeface="Consolas" panose="020B0609020204030204" pitchFamily="49" charset="0"/>
              </a:rPr>
              <a:t> second </a:t>
            </a:r>
            <a:r>
              <a:rPr lang="nl-NL" sz="1600" dirty="0" err="1">
                <a:solidFill>
                  <a:srgbClr val="008000"/>
                </a:solidFill>
                <a:highlight>
                  <a:srgbClr val="FFFFFF"/>
                </a:highlight>
                <a:latin typeface="Consolas" panose="020B0609020204030204" pitchFamily="49" charset="0"/>
              </a:rPr>
              <a:t>boolean</a:t>
            </a:r>
            <a:r>
              <a:rPr lang="nl-NL" sz="1600" dirty="0">
                <a:solidFill>
                  <a:srgbClr val="008000"/>
                </a:solidFill>
                <a:highlight>
                  <a:srgbClr val="FFFFFF"/>
                </a:highlight>
                <a:latin typeface="Consolas" panose="020B0609020204030204" pitchFamily="49" charset="0"/>
              </a:rPr>
              <a:t> </a:t>
            </a:r>
            <a:r>
              <a:rPr lang="nl-NL" sz="1600" dirty="0" err="1">
                <a:solidFill>
                  <a:srgbClr val="008000"/>
                </a:solidFill>
                <a:highlight>
                  <a:srgbClr val="FFFFFF"/>
                </a:highlight>
                <a:latin typeface="Consolas" panose="020B0609020204030204" pitchFamily="49" charset="0"/>
              </a:rPr>
              <a:t>expression</a:t>
            </a: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//evaluates to false</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i="1" dirty="0">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&lt;statement(s)&gt;</a:t>
            </a:r>
            <a:br>
              <a:rPr lang="en-US" sz="1600" dirty="0">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a:extLst>
              <a:ext uri="{FF2B5EF4-FFF2-40B4-BE49-F238E27FC236}">
                <a16:creationId xmlns:a16="http://schemas.microsoft.com/office/drawing/2014/main" id="{CA82D7BF-88CA-455D-9FDC-56FAD6A1B8A7}"/>
              </a:ext>
            </a:extLst>
          </p:cNvPr>
          <p:cNvSpPr txBox="1">
            <a:spLocks noChangeArrowheads="1"/>
          </p:cNvSpPr>
          <p:nvPr/>
        </p:nvSpPr>
        <p:spPr bwMode="auto">
          <a:xfrm>
            <a:off x="1236231" y="4077945"/>
            <a:ext cx="4271683" cy="26886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boolean</a:t>
            </a:r>
            <a:r>
              <a:rPr lang="en-US" sz="1600" dirty="0" err="1">
                <a:solidFill>
                  <a:schemeClr val="bg1">
                    <a:lumMod val="50000"/>
                  </a:schemeClr>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_</a:t>
            </a:r>
            <a:r>
              <a:rPr lang="en-US" sz="1600" dirty="0" err="1">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expression</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&lt;statement(s)&gt;</a:t>
            </a:r>
            <a:endParaRPr lang="nl-NL" sz="16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else</a:t>
            </a:r>
            <a:b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a:t>
            </a:r>
            <a:r>
              <a:rPr lang="nl-NL" sz="1600" dirty="0" err="1">
                <a:solidFill>
                  <a:srgbClr val="008000"/>
                </a:solidFill>
                <a:highlight>
                  <a:srgbClr val="FFFFFF"/>
                </a:highlight>
                <a:latin typeface="Consolas" panose="020B0609020204030204" pitchFamily="49" charset="0"/>
              </a:rPr>
              <a:t>if</a:t>
            </a:r>
            <a:r>
              <a:rPr lang="nl-NL" sz="1600" dirty="0">
                <a:solidFill>
                  <a:srgbClr val="008000"/>
                </a:solidFill>
                <a:highlight>
                  <a:srgbClr val="FFFFFF"/>
                </a:highlight>
                <a:latin typeface="Consolas" panose="020B0609020204030204" pitchFamily="49" charset="0"/>
              </a:rPr>
              <a:t> </a:t>
            </a:r>
            <a:r>
              <a:rPr lang="nl-NL" sz="1600" dirty="0" err="1">
                <a:solidFill>
                  <a:srgbClr val="008000"/>
                </a:solidFill>
                <a:highlight>
                  <a:srgbClr val="FFFFFF"/>
                </a:highlight>
                <a:latin typeface="Consolas" panose="020B0609020204030204" pitchFamily="49" charset="0"/>
              </a:rPr>
              <a:t>boolean</a:t>
            </a:r>
            <a:r>
              <a:rPr lang="nl-NL" sz="1600" dirty="0">
                <a:solidFill>
                  <a:srgbClr val="008000"/>
                </a:solidFill>
                <a:highlight>
                  <a:srgbClr val="FFFFFF"/>
                </a:highlight>
                <a:latin typeface="Consolas" panose="020B0609020204030204" pitchFamily="49" charset="0"/>
              </a:rPr>
              <a:t> </a:t>
            </a:r>
            <a:r>
              <a:rPr lang="nl-NL" sz="1600" dirty="0" err="1">
                <a:solidFill>
                  <a:srgbClr val="008000"/>
                </a:solidFill>
                <a:highlight>
                  <a:srgbClr val="FFFFFF"/>
                </a:highlight>
                <a:latin typeface="Consolas" panose="020B0609020204030204" pitchFamily="49" charset="0"/>
              </a:rPr>
              <a:t>expression</a:t>
            </a: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//evaluates to false</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i="1" dirty="0">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&lt;statement(s)&gt;</a:t>
            </a:r>
            <a:br>
              <a:rPr lang="en-US" sz="1600" dirty="0">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nl-NL"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925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16D4-00CC-4A07-904B-AA6BA4B17B16}"/>
              </a:ext>
            </a:extLst>
          </p:cNvPr>
          <p:cNvSpPr>
            <a:spLocks noGrp="1"/>
          </p:cNvSpPr>
          <p:nvPr>
            <p:ph type="title"/>
          </p:nvPr>
        </p:nvSpPr>
        <p:spPr/>
        <p:txBody>
          <a:bodyPr/>
          <a:lstStyle/>
          <a:p>
            <a:r>
              <a:rPr lang="en-GB" dirty="0"/>
              <a:t>Intro</a:t>
            </a:r>
          </a:p>
        </p:txBody>
      </p:sp>
      <p:sp>
        <p:nvSpPr>
          <p:cNvPr id="3" name="Content Placeholder 2">
            <a:extLst>
              <a:ext uri="{FF2B5EF4-FFF2-40B4-BE49-F238E27FC236}">
                <a16:creationId xmlns:a16="http://schemas.microsoft.com/office/drawing/2014/main" id="{C8BD81D9-A921-47AB-8B83-9240DAC5CD0F}"/>
              </a:ext>
            </a:extLst>
          </p:cNvPr>
          <p:cNvSpPr>
            <a:spLocks noGrp="1"/>
          </p:cNvSpPr>
          <p:nvPr>
            <p:ph sz="half" idx="1"/>
          </p:nvPr>
        </p:nvSpPr>
        <p:spPr>
          <a:xfrm>
            <a:off x="1097280" y="2659117"/>
            <a:ext cx="4937760" cy="3209976"/>
          </a:xfrm>
        </p:spPr>
        <p:txBody>
          <a:bodyPr>
            <a:normAutofit/>
          </a:bodyPr>
          <a:lstStyle/>
          <a:p>
            <a:r>
              <a:rPr lang="en-GB" sz="2800" b="1" dirty="0"/>
              <a:t>Intro to Classes &amp; Object (OO)</a:t>
            </a:r>
            <a:br>
              <a:rPr lang="en-GB" sz="2800" b="1" dirty="0"/>
            </a:br>
            <a:r>
              <a:rPr lang="en-GB" dirty="0"/>
              <a:t>2 x 1.5 hours of lectures</a:t>
            </a:r>
            <a:br>
              <a:rPr lang="en-GB" dirty="0"/>
            </a:br>
            <a:r>
              <a:rPr lang="en-GB" dirty="0"/>
              <a:t>1 x 1.5 hours of supervised  practice</a:t>
            </a:r>
          </a:p>
          <a:p>
            <a:r>
              <a:rPr lang="en-GB" i="1" dirty="0"/>
              <a:t>Focus</a:t>
            </a:r>
            <a:r>
              <a:rPr lang="en-GB" dirty="0"/>
              <a:t>: Object Oriented Programming</a:t>
            </a:r>
          </a:p>
          <a:p>
            <a:r>
              <a:rPr lang="en-GB" i="1" dirty="0"/>
              <a:t>Practical</a:t>
            </a:r>
            <a:r>
              <a:rPr lang="en-GB" dirty="0"/>
              <a:t>: Quiz questions and practice assignments</a:t>
            </a:r>
          </a:p>
        </p:txBody>
      </p:sp>
      <p:sp>
        <p:nvSpPr>
          <p:cNvPr id="4" name="Content Placeholder 3">
            <a:extLst>
              <a:ext uri="{FF2B5EF4-FFF2-40B4-BE49-F238E27FC236}">
                <a16:creationId xmlns:a16="http://schemas.microsoft.com/office/drawing/2014/main" id="{720F0A58-83FE-4E69-A76F-28CD98C6B30A}"/>
              </a:ext>
            </a:extLst>
          </p:cNvPr>
          <p:cNvSpPr>
            <a:spLocks noGrp="1"/>
          </p:cNvSpPr>
          <p:nvPr>
            <p:ph sz="half" idx="2"/>
          </p:nvPr>
        </p:nvSpPr>
        <p:spPr>
          <a:xfrm>
            <a:off x="6096001" y="2659117"/>
            <a:ext cx="5242560" cy="3209976"/>
          </a:xfrm>
        </p:spPr>
        <p:txBody>
          <a:bodyPr>
            <a:normAutofit/>
          </a:bodyPr>
          <a:lstStyle/>
          <a:p>
            <a:r>
              <a:rPr lang="en-GB" sz="2800" b="1" dirty="0"/>
              <a:t>Windows Form Apps &amp; Misc. (WF)</a:t>
            </a:r>
            <a:br>
              <a:rPr lang="en-GB" sz="2800" b="1" dirty="0"/>
            </a:br>
            <a:r>
              <a:rPr lang="en-GB" dirty="0"/>
              <a:t>2 x 1.5 hours of lectures</a:t>
            </a:r>
            <a:br>
              <a:rPr lang="en-GB" dirty="0"/>
            </a:br>
            <a:r>
              <a:rPr lang="en-GB" dirty="0"/>
              <a:t>1 x 1.5 hours of supervised  practice</a:t>
            </a:r>
          </a:p>
          <a:p>
            <a:r>
              <a:rPr lang="en-GB" sz="2000" i="1" dirty="0"/>
              <a:t>Focus</a:t>
            </a:r>
            <a:r>
              <a:rPr lang="en-GB" sz="2000" dirty="0"/>
              <a:t>:</a:t>
            </a:r>
            <a:r>
              <a:rPr lang="en-GB" sz="2800" b="1" dirty="0"/>
              <a:t> </a:t>
            </a:r>
            <a:r>
              <a:rPr lang="en-GB" dirty="0"/>
              <a:t>.NET Core, GUI &amp; IDE </a:t>
            </a:r>
          </a:p>
          <a:p>
            <a:r>
              <a:rPr lang="en-GB" i="1" dirty="0"/>
              <a:t>Practical</a:t>
            </a:r>
            <a:r>
              <a:rPr lang="en-GB" dirty="0"/>
              <a:t>: Practice assignments</a:t>
            </a:r>
          </a:p>
          <a:p>
            <a:endParaRPr lang="en-GB" dirty="0"/>
          </a:p>
        </p:txBody>
      </p:sp>
      <p:sp>
        <p:nvSpPr>
          <p:cNvPr id="6" name="TextBox 5">
            <a:extLst>
              <a:ext uri="{FF2B5EF4-FFF2-40B4-BE49-F238E27FC236}">
                <a16:creationId xmlns:a16="http://schemas.microsoft.com/office/drawing/2014/main" id="{47630FC5-E791-43D6-8785-F6C6B85DCF94}"/>
              </a:ext>
            </a:extLst>
          </p:cNvPr>
          <p:cNvSpPr txBox="1"/>
          <p:nvPr/>
        </p:nvSpPr>
        <p:spPr>
          <a:xfrm>
            <a:off x="1376083" y="1875073"/>
            <a:ext cx="9962478" cy="646331"/>
          </a:xfrm>
          <a:prstGeom prst="rect">
            <a:avLst/>
          </a:prstGeom>
          <a:noFill/>
        </p:spPr>
        <p:txBody>
          <a:bodyPr wrap="square">
            <a:spAutoFit/>
          </a:bodyPr>
          <a:lstStyle/>
          <a:p>
            <a:pPr algn="ctr"/>
            <a:r>
              <a:rPr lang="en-GB" sz="3600" b="1" dirty="0"/>
              <a:t>Programming in C# (PCS) exists out of two parts</a:t>
            </a:r>
          </a:p>
        </p:txBody>
      </p:sp>
      <p:sp>
        <p:nvSpPr>
          <p:cNvPr id="7" name="Rectangle: Rounded Corners 6">
            <a:extLst>
              <a:ext uri="{FF2B5EF4-FFF2-40B4-BE49-F238E27FC236}">
                <a16:creationId xmlns:a16="http://schemas.microsoft.com/office/drawing/2014/main" id="{9A8E9B9E-5E11-422C-AEEA-AEDA7FFF77A9}"/>
              </a:ext>
            </a:extLst>
          </p:cNvPr>
          <p:cNvSpPr/>
          <p:nvPr/>
        </p:nvSpPr>
        <p:spPr>
          <a:xfrm>
            <a:off x="1164598" y="5154388"/>
            <a:ext cx="9480331" cy="1017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t>Presentations &amp; practical available in Canvas</a:t>
            </a:r>
          </a:p>
          <a:p>
            <a:pPr algn="ctr"/>
            <a:r>
              <a:rPr lang="en-GB" sz="1600" i="1" dirty="0"/>
              <a:t>Object &amp; Classes lessons are prefixed with OO</a:t>
            </a:r>
            <a:br>
              <a:rPr lang="en-GB" sz="1600" i="1" dirty="0"/>
            </a:br>
            <a:r>
              <a:rPr lang="en-GB" sz="1600" i="1" dirty="0"/>
              <a:t>Windows Forms lessons are prefixed with WF</a:t>
            </a:r>
          </a:p>
        </p:txBody>
      </p:sp>
    </p:spTree>
    <p:extLst>
      <p:ext uri="{BB962C8B-B14F-4D97-AF65-F5344CB8AC3E}">
        <p14:creationId xmlns:p14="http://schemas.microsoft.com/office/powerpoint/2010/main" val="357148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 (1/2)</a:t>
            </a:r>
          </a:p>
        </p:txBody>
      </p:sp>
      <p:graphicFrame>
        <p:nvGraphicFramePr>
          <p:cNvPr id="7" name="Content Placeholder 4"/>
          <p:cNvGraphicFramePr>
            <a:graphicFrameLocks/>
          </p:cNvGraphicFramePr>
          <p:nvPr/>
        </p:nvGraphicFramePr>
        <p:xfrm>
          <a:off x="1139569" y="2651268"/>
          <a:ext cx="10016111" cy="2335302"/>
        </p:xfrm>
        <a:graphic>
          <a:graphicData uri="http://schemas.openxmlformats.org/drawingml/2006/table">
            <a:tbl>
              <a:tblPr firstRow="1" bandRow="1">
                <a:tableStyleId>{5C22544A-7EE6-4342-B048-85BDC9FD1C3A}</a:tableStyleId>
              </a:tblPr>
              <a:tblGrid>
                <a:gridCol w="2154111">
                  <a:extLst>
                    <a:ext uri="{9D8B030D-6E8A-4147-A177-3AD203B41FA5}">
                      <a16:colId xmlns:a16="http://schemas.microsoft.com/office/drawing/2014/main" val="1431093255"/>
                    </a:ext>
                  </a:extLst>
                </a:gridCol>
                <a:gridCol w="1714437">
                  <a:extLst>
                    <a:ext uri="{9D8B030D-6E8A-4147-A177-3AD203B41FA5}">
                      <a16:colId xmlns:a16="http://schemas.microsoft.com/office/drawing/2014/main" val="3179497635"/>
                    </a:ext>
                  </a:extLst>
                </a:gridCol>
                <a:gridCol w="1840675">
                  <a:extLst>
                    <a:ext uri="{9D8B030D-6E8A-4147-A177-3AD203B41FA5}">
                      <a16:colId xmlns:a16="http://schemas.microsoft.com/office/drawing/2014/main" val="3516223233"/>
                    </a:ext>
                  </a:extLst>
                </a:gridCol>
                <a:gridCol w="4306888">
                  <a:extLst>
                    <a:ext uri="{9D8B030D-6E8A-4147-A177-3AD203B41FA5}">
                      <a16:colId xmlns:a16="http://schemas.microsoft.com/office/drawing/2014/main" val="3381589786"/>
                    </a:ext>
                  </a:extLst>
                </a:gridCol>
              </a:tblGrid>
              <a:tr h="778434">
                <a:tc>
                  <a:txBody>
                    <a:bodyPr/>
                    <a:lstStyle/>
                    <a:p>
                      <a:r>
                        <a:rPr lang="en-US" sz="2200" dirty="0"/>
                        <a:t>Logical</a:t>
                      </a:r>
                      <a:r>
                        <a:rPr lang="en-US" sz="2200" baseline="0" dirty="0"/>
                        <a:t> Operator</a:t>
                      </a:r>
                      <a:endParaRPr lang="nl-NL" sz="2200" dirty="0"/>
                    </a:p>
                  </a:txBody>
                  <a:tcPr/>
                </a:tc>
                <a:tc>
                  <a:txBody>
                    <a:bodyPr/>
                    <a:lstStyle/>
                    <a:p>
                      <a:r>
                        <a:rPr lang="en-US" sz="2200" dirty="0"/>
                        <a:t>C# </a:t>
                      </a:r>
                      <a:r>
                        <a:rPr lang="en-US" sz="2200" baseline="0" dirty="0"/>
                        <a:t> Operator</a:t>
                      </a:r>
                      <a:endParaRPr lang="nl-NL" sz="2200" dirty="0"/>
                    </a:p>
                  </a:txBody>
                  <a:tcPr/>
                </a:tc>
                <a:tc>
                  <a:txBody>
                    <a:bodyPr/>
                    <a:lstStyle/>
                    <a:p>
                      <a:r>
                        <a:rPr lang="en-US" sz="2200" dirty="0"/>
                        <a:t>C# expression</a:t>
                      </a:r>
                      <a:endParaRPr lang="nl-NL" sz="2200" dirty="0"/>
                    </a:p>
                  </a:txBody>
                  <a:tcPr/>
                </a:tc>
                <a:tc>
                  <a:txBody>
                    <a:bodyPr/>
                    <a:lstStyle/>
                    <a:p>
                      <a:r>
                        <a:rPr lang="en-US" sz="2200" dirty="0"/>
                        <a:t>Meaning</a:t>
                      </a:r>
                      <a:endParaRPr lang="nl-NL" sz="2200" dirty="0"/>
                    </a:p>
                  </a:txBody>
                  <a:tcPr/>
                </a:tc>
                <a:extLst>
                  <a:ext uri="{0D108BD9-81ED-4DB2-BD59-A6C34878D82A}">
                    <a16:rowId xmlns:a16="http://schemas.microsoft.com/office/drawing/2014/main" val="2088574216"/>
                  </a:ext>
                </a:extLst>
              </a:tr>
              <a:tr h="778434">
                <a:tc>
                  <a:txBody>
                    <a:bodyPr/>
                    <a:lstStyle/>
                    <a:p>
                      <a:r>
                        <a:rPr lang="en-US" sz="2200" dirty="0"/>
                        <a:t>Conditional And</a:t>
                      </a:r>
                      <a:endParaRPr lang="nl-NL" sz="2200" dirty="0"/>
                    </a:p>
                  </a:txBody>
                  <a:tcPr/>
                </a:tc>
                <a:tc>
                  <a:txBody>
                    <a:bodyPr/>
                    <a:lstStyle/>
                    <a:p>
                      <a:r>
                        <a:rPr lang="en-US" sz="2200" dirty="0"/>
                        <a:t>&amp;&amp;</a:t>
                      </a:r>
                      <a:endParaRPr lang="nl-NL"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aseline="0" dirty="0">
                          <a:latin typeface="Consolas" panose="020B0609020204030204" pitchFamily="49" charset="0"/>
                        </a:rPr>
                        <a:t>p &amp;&amp; q </a:t>
                      </a:r>
                      <a:endParaRPr lang="nl-NL" sz="2200" dirty="0">
                        <a:latin typeface="Consolas" panose="020B0609020204030204" pitchFamily="49" charset="0"/>
                      </a:endParaRPr>
                    </a:p>
                  </a:txBody>
                  <a:tcPr/>
                </a:tc>
                <a:tc>
                  <a:txBody>
                    <a:bodyPr/>
                    <a:lstStyle/>
                    <a:p>
                      <a:r>
                        <a:rPr lang="en-US" sz="2200" dirty="0"/>
                        <a:t>True if both of its</a:t>
                      </a:r>
                      <a:r>
                        <a:rPr lang="en-US" sz="2200" baseline="0" dirty="0"/>
                        <a:t> operands are true (stops if p is false)</a:t>
                      </a:r>
                      <a:endParaRPr lang="nl-NL" sz="2200" dirty="0"/>
                    </a:p>
                  </a:txBody>
                  <a:tcPr/>
                </a:tc>
                <a:extLst>
                  <a:ext uri="{0D108BD9-81ED-4DB2-BD59-A6C34878D82A}">
                    <a16:rowId xmlns:a16="http://schemas.microsoft.com/office/drawing/2014/main" val="3430028586"/>
                  </a:ext>
                </a:extLst>
              </a:tr>
              <a:tr h="778434">
                <a:tc>
                  <a:txBody>
                    <a:bodyPr/>
                    <a:lstStyle/>
                    <a:p>
                      <a:r>
                        <a:rPr lang="en-US" sz="2200" dirty="0"/>
                        <a:t>Conditional</a:t>
                      </a:r>
                      <a:r>
                        <a:rPr lang="en-US" sz="2200" baseline="0" dirty="0"/>
                        <a:t> Or</a:t>
                      </a:r>
                      <a:endParaRPr lang="nl-NL" sz="2200" dirty="0"/>
                    </a:p>
                  </a:txBody>
                  <a:tcPr/>
                </a:tc>
                <a:tc>
                  <a:txBody>
                    <a:bodyPr/>
                    <a:lstStyle/>
                    <a:p>
                      <a:r>
                        <a:rPr lang="en-US" sz="2200" dirty="0"/>
                        <a:t>||</a:t>
                      </a:r>
                      <a:endParaRPr lang="nl-NL"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aseline="0" dirty="0">
                          <a:latin typeface="Consolas" panose="020B0609020204030204" pitchFamily="49" charset="0"/>
                        </a:rPr>
                        <a:t>p || q </a:t>
                      </a:r>
                      <a:endParaRPr lang="nl-NL" sz="2200" dirty="0">
                        <a:latin typeface="Consolas" panose="020B0609020204030204" pitchFamily="49" charset="0"/>
                      </a:endParaRPr>
                    </a:p>
                  </a:txBody>
                  <a:tcPr/>
                </a:tc>
                <a:tc>
                  <a:txBody>
                    <a:bodyPr/>
                    <a:lstStyle/>
                    <a:p>
                      <a:r>
                        <a:rPr lang="en-US" sz="2200" dirty="0"/>
                        <a:t>True if either</a:t>
                      </a:r>
                      <a:r>
                        <a:rPr lang="en-US" sz="2200" baseline="0" dirty="0"/>
                        <a:t> of its operands is true (stops if p is true)</a:t>
                      </a:r>
                      <a:endParaRPr lang="nl-NL" sz="2200" dirty="0"/>
                    </a:p>
                  </a:txBody>
                  <a:tcPr/>
                </a:tc>
                <a:extLst>
                  <a:ext uri="{0D108BD9-81ED-4DB2-BD59-A6C34878D82A}">
                    <a16:rowId xmlns:a16="http://schemas.microsoft.com/office/drawing/2014/main" val="2653141077"/>
                  </a:ext>
                </a:extLst>
              </a:tr>
            </a:tbl>
          </a:graphicData>
        </a:graphic>
      </p:graphicFrame>
      <p:sp>
        <p:nvSpPr>
          <p:cNvPr id="8" name="Rectangle 7"/>
          <p:cNvSpPr/>
          <p:nvPr/>
        </p:nvSpPr>
        <p:spPr>
          <a:xfrm>
            <a:off x="1097280" y="1840371"/>
            <a:ext cx="5209245" cy="707886"/>
          </a:xfrm>
          <a:prstGeom prst="rect">
            <a:avLst/>
          </a:prstGeom>
        </p:spPr>
        <p:txBody>
          <a:bodyPr wrap="square">
            <a:spAutoFit/>
          </a:bodyPr>
          <a:lstStyle/>
          <a:p>
            <a:r>
              <a:rPr lang="nl-NL" sz="2000" dirty="0" err="1">
                <a:solidFill>
                  <a:srgbClr val="0000FF"/>
                </a:solidFill>
                <a:highlight>
                  <a:srgbClr val="FFFFFF"/>
                </a:highlight>
                <a:latin typeface="Consolas"/>
              </a:rPr>
              <a:t>bool</a:t>
            </a:r>
            <a:r>
              <a:rPr lang="nl-NL" sz="2000" dirty="0">
                <a:solidFill>
                  <a:srgbClr val="000000"/>
                </a:solidFill>
                <a:highlight>
                  <a:srgbClr val="FFFFFF"/>
                </a:highlight>
                <a:latin typeface="Consolas"/>
              </a:rPr>
              <a:t> p = </a:t>
            </a:r>
            <a:r>
              <a:rPr lang="nl-NL" sz="2000" dirty="0" err="1">
                <a:solidFill>
                  <a:srgbClr val="0000FF"/>
                </a:solidFill>
                <a:highlight>
                  <a:srgbClr val="FFFFFF"/>
                </a:highlight>
                <a:latin typeface="Consolas"/>
              </a:rPr>
              <a:t>true</a:t>
            </a:r>
            <a:r>
              <a:rPr lang="nl-NL" sz="2000" dirty="0">
                <a:solidFill>
                  <a:srgbClr val="000000"/>
                </a:solidFill>
                <a:highlight>
                  <a:srgbClr val="FFFFFF"/>
                </a:highlight>
                <a:latin typeface="Consolas"/>
              </a:rPr>
              <a:t>; </a:t>
            </a:r>
            <a:r>
              <a:rPr lang="nl-NL" sz="2000" dirty="0" err="1">
                <a:solidFill>
                  <a:srgbClr val="0000FF"/>
                </a:solidFill>
                <a:highlight>
                  <a:srgbClr val="FFFFFF"/>
                </a:highlight>
                <a:latin typeface="Consolas"/>
              </a:rPr>
              <a:t>bool</a:t>
            </a:r>
            <a:r>
              <a:rPr lang="nl-NL" sz="2000" dirty="0">
                <a:solidFill>
                  <a:srgbClr val="000000"/>
                </a:solidFill>
                <a:highlight>
                  <a:srgbClr val="FFFFFF"/>
                </a:highlight>
                <a:latin typeface="Consolas"/>
              </a:rPr>
              <a:t> q = </a:t>
            </a:r>
            <a:r>
              <a:rPr lang="nl-NL" sz="2000" dirty="0" err="1">
                <a:solidFill>
                  <a:srgbClr val="0000FF"/>
                </a:solidFill>
                <a:highlight>
                  <a:srgbClr val="FFFFFF"/>
                </a:highlight>
                <a:latin typeface="Consolas"/>
              </a:rPr>
              <a:t>false</a:t>
            </a:r>
            <a:r>
              <a:rPr lang="nl-NL" sz="2000" dirty="0">
                <a:solidFill>
                  <a:srgbClr val="000000"/>
                </a:solidFill>
                <a:highlight>
                  <a:srgbClr val="FFFFFF"/>
                </a:highlight>
                <a:latin typeface="Consolas"/>
              </a:rPr>
              <a:t>;</a:t>
            </a:r>
          </a:p>
          <a:p>
            <a:endParaRPr lang="nl-NL" sz="2000" dirty="0">
              <a:solidFill>
                <a:srgbClr val="000000"/>
              </a:solidFill>
              <a:highlight>
                <a:srgbClr val="FFFFFF"/>
              </a:highlight>
              <a:latin typeface="Consolas"/>
            </a:endParaRPr>
          </a:p>
        </p:txBody>
      </p:sp>
    </p:spTree>
    <p:extLst>
      <p:ext uri="{BB962C8B-B14F-4D97-AF65-F5344CB8AC3E}">
        <p14:creationId xmlns:p14="http://schemas.microsoft.com/office/powerpoint/2010/main" val="332909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 (2/2</a:t>
            </a:r>
          </a:p>
        </p:txBody>
      </p:sp>
      <p:graphicFrame>
        <p:nvGraphicFramePr>
          <p:cNvPr id="7" name="Content Placeholder 4"/>
          <p:cNvGraphicFramePr>
            <a:graphicFrameLocks/>
          </p:cNvGraphicFramePr>
          <p:nvPr/>
        </p:nvGraphicFramePr>
        <p:xfrm>
          <a:off x="1139569" y="2651268"/>
          <a:ext cx="10016111" cy="3113736"/>
        </p:xfrm>
        <a:graphic>
          <a:graphicData uri="http://schemas.openxmlformats.org/drawingml/2006/table">
            <a:tbl>
              <a:tblPr firstRow="1" bandRow="1">
                <a:tableStyleId>{5C22544A-7EE6-4342-B048-85BDC9FD1C3A}</a:tableStyleId>
              </a:tblPr>
              <a:tblGrid>
                <a:gridCol w="2154111">
                  <a:extLst>
                    <a:ext uri="{9D8B030D-6E8A-4147-A177-3AD203B41FA5}">
                      <a16:colId xmlns:a16="http://schemas.microsoft.com/office/drawing/2014/main" val="1431093255"/>
                    </a:ext>
                  </a:extLst>
                </a:gridCol>
                <a:gridCol w="1714437">
                  <a:extLst>
                    <a:ext uri="{9D8B030D-6E8A-4147-A177-3AD203B41FA5}">
                      <a16:colId xmlns:a16="http://schemas.microsoft.com/office/drawing/2014/main" val="3179497635"/>
                    </a:ext>
                  </a:extLst>
                </a:gridCol>
                <a:gridCol w="1840675">
                  <a:extLst>
                    <a:ext uri="{9D8B030D-6E8A-4147-A177-3AD203B41FA5}">
                      <a16:colId xmlns:a16="http://schemas.microsoft.com/office/drawing/2014/main" val="3516223233"/>
                    </a:ext>
                  </a:extLst>
                </a:gridCol>
                <a:gridCol w="4306888">
                  <a:extLst>
                    <a:ext uri="{9D8B030D-6E8A-4147-A177-3AD203B41FA5}">
                      <a16:colId xmlns:a16="http://schemas.microsoft.com/office/drawing/2014/main" val="3381589786"/>
                    </a:ext>
                  </a:extLst>
                </a:gridCol>
              </a:tblGrid>
              <a:tr h="778434">
                <a:tc>
                  <a:txBody>
                    <a:bodyPr/>
                    <a:lstStyle/>
                    <a:p>
                      <a:r>
                        <a:rPr lang="en-US" sz="2200" dirty="0"/>
                        <a:t>Logical</a:t>
                      </a:r>
                      <a:r>
                        <a:rPr lang="en-US" sz="2200" baseline="0" dirty="0"/>
                        <a:t> Operator</a:t>
                      </a:r>
                      <a:endParaRPr lang="nl-NL" sz="2200" dirty="0"/>
                    </a:p>
                  </a:txBody>
                  <a:tcPr/>
                </a:tc>
                <a:tc>
                  <a:txBody>
                    <a:bodyPr/>
                    <a:lstStyle/>
                    <a:p>
                      <a:r>
                        <a:rPr lang="en-US" sz="2200" dirty="0"/>
                        <a:t>C# </a:t>
                      </a:r>
                      <a:r>
                        <a:rPr lang="en-US" sz="2200" baseline="0" dirty="0"/>
                        <a:t> Operator</a:t>
                      </a:r>
                      <a:endParaRPr lang="nl-NL" sz="2200" dirty="0"/>
                    </a:p>
                  </a:txBody>
                  <a:tcPr/>
                </a:tc>
                <a:tc>
                  <a:txBody>
                    <a:bodyPr/>
                    <a:lstStyle/>
                    <a:p>
                      <a:r>
                        <a:rPr lang="en-US" sz="2200" dirty="0"/>
                        <a:t>C# expression</a:t>
                      </a:r>
                      <a:endParaRPr lang="nl-NL" sz="2200" dirty="0"/>
                    </a:p>
                  </a:txBody>
                  <a:tcPr/>
                </a:tc>
                <a:tc>
                  <a:txBody>
                    <a:bodyPr/>
                    <a:lstStyle/>
                    <a:p>
                      <a:r>
                        <a:rPr lang="en-US" sz="2200" dirty="0"/>
                        <a:t>Meaning</a:t>
                      </a:r>
                      <a:endParaRPr lang="nl-NL" sz="2200" dirty="0"/>
                    </a:p>
                  </a:txBody>
                  <a:tcPr/>
                </a:tc>
                <a:extLst>
                  <a:ext uri="{0D108BD9-81ED-4DB2-BD59-A6C34878D82A}">
                    <a16:rowId xmlns:a16="http://schemas.microsoft.com/office/drawing/2014/main" val="2088574216"/>
                  </a:ext>
                </a:extLst>
              </a:tr>
              <a:tr h="778434">
                <a:tc>
                  <a:txBody>
                    <a:bodyPr/>
                    <a:lstStyle/>
                    <a:p>
                      <a:r>
                        <a:rPr lang="en-US" sz="2200" dirty="0"/>
                        <a:t>Conditional And</a:t>
                      </a:r>
                      <a:endParaRPr lang="nl-NL" sz="2200" dirty="0"/>
                    </a:p>
                  </a:txBody>
                  <a:tcPr/>
                </a:tc>
                <a:tc>
                  <a:txBody>
                    <a:bodyPr/>
                    <a:lstStyle/>
                    <a:p>
                      <a:r>
                        <a:rPr lang="en-US" sz="2200" dirty="0"/>
                        <a:t>&amp;&amp;</a:t>
                      </a:r>
                      <a:endParaRPr lang="nl-NL"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aseline="0" dirty="0">
                          <a:latin typeface="Consolas" panose="020B0609020204030204" pitchFamily="49" charset="0"/>
                        </a:rPr>
                        <a:t>p &amp;&amp; q </a:t>
                      </a:r>
                      <a:endParaRPr lang="nl-NL" sz="2200" dirty="0">
                        <a:latin typeface="Consolas" panose="020B0609020204030204" pitchFamily="49" charset="0"/>
                      </a:endParaRPr>
                    </a:p>
                  </a:txBody>
                  <a:tcPr/>
                </a:tc>
                <a:tc>
                  <a:txBody>
                    <a:bodyPr/>
                    <a:lstStyle/>
                    <a:p>
                      <a:r>
                        <a:rPr lang="en-US" sz="2200" dirty="0"/>
                        <a:t>True if both of its</a:t>
                      </a:r>
                      <a:r>
                        <a:rPr lang="en-US" sz="2200" baseline="0" dirty="0"/>
                        <a:t> operands are true (stops if p is false)</a:t>
                      </a:r>
                      <a:endParaRPr lang="nl-NL" sz="2200" dirty="0"/>
                    </a:p>
                  </a:txBody>
                  <a:tcPr/>
                </a:tc>
                <a:extLst>
                  <a:ext uri="{0D108BD9-81ED-4DB2-BD59-A6C34878D82A}">
                    <a16:rowId xmlns:a16="http://schemas.microsoft.com/office/drawing/2014/main" val="3430028586"/>
                  </a:ext>
                </a:extLst>
              </a:tr>
              <a:tr h="778434">
                <a:tc>
                  <a:txBody>
                    <a:bodyPr/>
                    <a:lstStyle/>
                    <a:p>
                      <a:r>
                        <a:rPr lang="en-US" sz="2200" dirty="0"/>
                        <a:t>Conditional</a:t>
                      </a:r>
                      <a:r>
                        <a:rPr lang="en-US" sz="2200" baseline="0" dirty="0"/>
                        <a:t> Or</a:t>
                      </a:r>
                      <a:endParaRPr lang="nl-NL" sz="2200" dirty="0"/>
                    </a:p>
                  </a:txBody>
                  <a:tcPr/>
                </a:tc>
                <a:tc>
                  <a:txBody>
                    <a:bodyPr/>
                    <a:lstStyle/>
                    <a:p>
                      <a:r>
                        <a:rPr lang="en-US" sz="2200" dirty="0"/>
                        <a:t>||</a:t>
                      </a:r>
                      <a:endParaRPr lang="nl-NL"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aseline="0" dirty="0">
                          <a:latin typeface="Consolas" panose="020B0609020204030204" pitchFamily="49" charset="0"/>
                        </a:rPr>
                        <a:t>p || q </a:t>
                      </a:r>
                      <a:endParaRPr lang="nl-NL" sz="2200" dirty="0">
                        <a:latin typeface="Consolas" panose="020B0609020204030204" pitchFamily="49" charset="0"/>
                      </a:endParaRPr>
                    </a:p>
                  </a:txBody>
                  <a:tcPr/>
                </a:tc>
                <a:tc>
                  <a:txBody>
                    <a:bodyPr/>
                    <a:lstStyle/>
                    <a:p>
                      <a:r>
                        <a:rPr lang="en-US" sz="2200" dirty="0"/>
                        <a:t>True if either</a:t>
                      </a:r>
                      <a:r>
                        <a:rPr lang="en-US" sz="2200" baseline="0" dirty="0"/>
                        <a:t> of its operands is true (stops if p is true)</a:t>
                      </a:r>
                      <a:endParaRPr lang="nl-NL" sz="2200" dirty="0"/>
                    </a:p>
                  </a:txBody>
                  <a:tcPr/>
                </a:tc>
                <a:extLst>
                  <a:ext uri="{0D108BD9-81ED-4DB2-BD59-A6C34878D82A}">
                    <a16:rowId xmlns:a16="http://schemas.microsoft.com/office/drawing/2014/main" val="2653141077"/>
                  </a:ext>
                </a:extLst>
              </a:tr>
              <a:tr h="778434">
                <a:tc>
                  <a:txBody>
                    <a:bodyPr/>
                    <a:lstStyle/>
                    <a:p>
                      <a:r>
                        <a:rPr lang="en-US" sz="2200" dirty="0"/>
                        <a:t>Logical Negation</a:t>
                      </a:r>
                      <a:endParaRPr lang="nl-NL" sz="2200" dirty="0"/>
                    </a:p>
                  </a:txBody>
                  <a:tcPr/>
                </a:tc>
                <a:tc>
                  <a:txBody>
                    <a:bodyPr/>
                    <a:lstStyle/>
                    <a:p>
                      <a:r>
                        <a:rPr lang="en-US" sz="2200" dirty="0"/>
                        <a:t>!</a:t>
                      </a:r>
                      <a:endParaRPr lang="nl-NL" sz="2200" dirty="0"/>
                    </a:p>
                  </a:txBody>
                  <a:tcPr/>
                </a:tc>
                <a:tc>
                  <a:txBody>
                    <a:bodyPr/>
                    <a:lstStyle/>
                    <a:p>
                      <a:r>
                        <a:rPr lang="en-US" sz="2200" dirty="0">
                          <a:latin typeface="Consolas" panose="020B0609020204030204" pitchFamily="49" charset="0"/>
                        </a:rPr>
                        <a:t>!p</a:t>
                      </a:r>
                      <a:endParaRPr lang="nl-NL" sz="2200" dirty="0">
                        <a:latin typeface="Consolas" panose="020B0609020204030204" pitchFamily="49" charset="0"/>
                      </a:endParaRPr>
                    </a:p>
                  </a:txBody>
                  <a:tcPr/>
                </a:tc>
                <a:tc>
                  <a:txBody>
                    <a:bodyPr/>
                    <a:lstStyle/>
                    <a:p>
                      <a:r>
                        <a:rPr lang="en-US" sz="2200" dirty="0"/>
                        <a:t>Reverse the meaning of p</a:t>
                      </a:r>
                      <a:endParaRPr lang="nl-NL" sz="2200" dirty="0"/>
                    </a:p>
                  </a:txBody>
                  <a:tcPr/>
                </a:tc>
                <a:extLst>
                  <a:ext uri="{0D108BD9-81ED-4DB2-BD59-A6C34878D82A}">
                    <a16:rowId xmlns:a16="http://schemas.microsoft.com/office/drawing/2014/main" val="1923231737"/>
                  </a:ext>
                </a:extLst>
              </a:tr>
            </a:tbl>
          </a:graphicData>
        </a:graphic>
      </p:graphicFrame>
      <p:sp>
        <p:nvSpPr>
          <p:cNvPr id="8" name="Rectangle 7"/>
          <p:cNvSpPr/>
          <p:nvPr/>
        </p:nvSpPr>
        <p:spPr>
          <a:xfrm>
            <a:off x="1097280" y="1840371"/>
            <a:ext cx="5209245" cy="707886"/>
          </a:xfrm>
          <a:prstGeom prst="rect">
            <a:avLst/>
          </a:prstGeom>
        </p:spPr>
        <p:txBody>
          <a:bodyPr wrap="square">
            <a:spAutoFit/>
          </a:bodyPr>
          <a:lstStyle/>
          <a:p>
            <a:r>
              <a:rPr lang="nl-NL" sz="2000" dirty="0" err="1">
                <a:solidFill>
                  <a:srgbClr val="0000FF"/>
                </a:solidFill>
                <a:highlight>
                  <a:srgbClr val="FFFFFF"/>
                </a:highlight>
                <a:latin typeface="Consolas"/>
              </a:rPr>
              <a:t>bool</a:t>
            </a:r>
            <a:r>
              <a:rPr lang="nl-NL" sz="2000" dirty="0">
                <a:solidFill>
                  <a:srgbClr val="000000"/>
                </a:solidFill>
                <a:highlight>
                  <a:srgbClr val="FFFFFF"/>
                </a:highlight>
                <a:latin typeface="Consolas"/>
              </a:rPr>
              <a:t> p = </a:t>
            </a:r>
            <a:r>
              <a:rPr lang="nl-NL" sz="2000" dirty="0" err="1">
                <a:solidFill>
                  <a:srgbClr val="0000FF"/>
                </a:solidFill>
                <a:highlight>
                  <a:srgbClr val="FFFFFF"/>
                </a:highlight>
                <a:latin typeface="Consolas"/>
              </a:rPr>
              <a:t>true</a:t>
            </a:r>
            <a:r>
              <a:rPr lang="nl-NL" sz="2000" dirty="0">
                <a:solidFill>
                  <a:srgbClr val="000000"/>
                </a:solidFill>
                <a:highlight>
                  <a:srgbClr val="FFFFFF"/>
                </a:highlight>
                <a:latin typeface="Consolas"/>
              </a:rPr>
              <a:t>; </a:t>
            </a:r>
            <a:r>
              <a:rPr lang="nl-NL" sz="2000" dirty="0" err="1">
                <a:solidFill>
                  <a:srgbClr val="0000FF"/>
                </a:solidFill>
                <a:highlight>
                  <a:srgbClr val="FFFFFF"/>
                </a:highlight>
                <a:latin typeface="Consolas"/>
              </a:rPr>
              <a:t>bool</a:t>
            </a:r>
            <a:r>
              <a:rPr lang="nl-NL" sz="2000" dirty="0">
                <a:solidFill>
                  <a:srgbClr val="000000"/>
                </a:solidFill>
                <a:highlight>
                  <a:srgbClr val="FFFFFF"/>
                </a:highlight>
                <a:latin typeface="Consolas"/>
              </a:rPr>
              <a:t> q = </a:t>
            </a:r>
            <a:r>
              <a:rPr lang="nl-NL" sz="2000" dirty="0" err="1">
                <a:solidFill>
                  <a:srgbClr val="0000FF"/>
                </a:solidFill>
                <a:highlight>
                  <a:srgbClr val="FFFFFF"/>
                </a:highlight>
                <a:latin typeface="Consolas"/>
              </a:rPr>
              <a:t>false</a:t>
            </a:r>
            <a:r>
              <a:rPr lang="nl-NL" sz="2000" dirty="0">
                <a:solidFill>
                  <a:srgbClr val="000000"/>
                </a:solidFill>
                <a:highlight>
                  <a:srgbClr val="FFFFFF"/>
                </a:highlight>
                <a:latin typeface="Consolas"/>
              </a:rPr>
              <a:t>;</a:t>
            </a:r>
          </a:p>
          <a:p>
            <a:endParaRPr lang="nl-NL" sz="2000" dirty="0">
              <a:solidFill>
                <a:srgbClr val="000000"/>
              </a:solidFill>
              <a:highlight>
                <a:srgbClr val="FFFFFF"/>
              </a:highlight>
              <a:latin typeface="Consolas"/>
            </a:endParaRPr>
          </a:p>
        </p:txBody>
      </p:sp>
      <p:sp>
        <p:nvSpPr>
          <p:cNvPr id="3" name="Rectangle 2">
            <a:extLst>
              <a:ext uri="{FF2B5EF4-FFF2-40B4-BE49-F238E27FC236}">
                <a16:creationId xmlns:a16="http://schemas.microsoft.com/office/drawing/2014/main" id="{61B2292D-10FA-4216-B348-67C93BA2D37A}"/>
              </a:ext>
            </a:extLst>
          </p:cNvPr>
          <p:cNvSpPr/>
          <p:nvPr/>
        </p:nvSpPr>
        <p:spPr>
          <a:xfrm>
            <a:off x="437745" y="3429000"/>
            <a:ext cx="11322995" cy="153697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3384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0837-A93E-40C7-AA0D-670C39F91AE0}"/>
              </a:ext>
            </a:extLst>
          </p:cNvPr>
          <p:cNvSpPr>
            <a:spLocks noGrp="1"/>
          </p:cNvSpPr>
          <p:nvPr>
            <p:ph type="title"/>
          </p:nvPr>
        </p:nvSpPr>
        <p:spPr/>
        <p:txBody>
          <a:bodyPr/>
          <a:lstStyle/>
          <a:p>
            <a:r>
              <a:rPr lang="en-GB" dirty="0"/>
              <a:t>Logical operators: Examples</a:t>
            </a:r>
          </a:p>
        </p:txBody>
      </p:sp>
      <p:sp>
        <p:nvSpPr>
          <p:cNvPr id="3" name="Content Placeholder 2">
            <a:extLst>
              <a:ext uri="{FF2B5EF4-FFF2-40B4-BE49-F238E27FC236}">
                <a16:creationId xmlns:a16="http://schemas.microsoft.com/office/drawing/2014/main" id="{44CEBA1D-6B13-42AF-B4CD-5C7D902FF1BF}"/>
              </a:ext>
            </a:extLst>
          </p:cNvPr>
          <p:cNvSpPr>
            <a:spLocks noGrp="1"/>
          </p:cNvSpPr>
          <p:nvPr>
            <p:ph idx="1"/>
          </p:nvPr>
        </p:nvSpPr>
        <p:spPr/>
        <p:txBody>
          <a:bodyPr/>
          <a:lstStyle/>
          <a:p>
            <a:pPr algn="ctr"/>
            <a:r>
              <a:rPr lang="en-GB" sz="2400" b="1" dirty="0"/>
              <a:t>Control which code-blocks are going to be executed</a:t>
            </a:r>
          </a:p>
          <a:p>
            <a:endParaRPr lang="en-GB" dirty="0"/>
          </a:p>
        </p:txBody>
      </p:sp>
      <p:sp>
        <p:nvSpPr>
          <p:cNvPr id="4" name="Text Box 2">
            <a:extLst>
              <a:ext uri="{FF2B5EF4-FFF2-40B4-BE49-F238E27FC236}">
                <a16:creationId xmlns:a16="http://schemas.microsoft.com/office/drawing/2014/main" id="{99BBAE88-A79D-4BF2-A562-451030CD4682}"/>
              </a:ext>
            </a:extLst>
          </p:cNvPr>
          <p:cNvSpPr txBox="1">
            <a:spLocks noChangeArrowheads="1"/>
          </p:cNvSpPr>
          <p:nvPr/>
        </p:nvSpPr>
        <p:spPr bwMode="auto">
          <a:xfrm>
            <a:off x="1225474" y="2356721"/>
            <a:ext cx="5078505" cy="1182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nl-NL" sz="1600" dirty="0" err="1">
                <a:solidFill>
                  <a:srgbClr val="000000"/>
                </a:solidFill>
                <a:highlight>
                  <a:srgbClr val="FFFFFF"/>
                </a:highlight>
                <a:latin typeface="Consolas" panose="020B0609020204030204" pitchFamily="49" charset="0"/>
              </a:rPr>
              <a:t>age</a:t>
            </a:r>
            <a:r>
              <a:rPr lang="nl-NL" sz="1600" dirty="0">
                <a:solidFill>
                  <a:srgbClr val="000000"/>
                </a:solidFill>
                <a:highlight>
                  <a:srgbClr val="FFFFFF"/>
                </a:highlight>
                <a:latin typeface="Consolas" panose="020B0609020204030204" pitchFamily="49" charset="0"/>
              </a:rPr>
              <a:t> &gt;= 18 &amp;&amp; </a:t>
            </a:r>
            <a:r>
              <a:rPr lang="nl-NL" sz="1600" dirty="0" err="1">
                <a:solidFill>
                  <a:srgbClr val="000000"/>
                </a:solidFill>
                <a:highlight>
                  <a:srgbClr val="FFFFFF"/>
                </a:highlight>
                <a:latin typeface="Consolas" panose="020B0609020204030204" pitchFamily="49" charset="0"/>
              </a:rPr>
              <a:t>age</a:t>
            </a:r>
            <a:r>
              <a:rPr lang="nl-NL" sz="1600" dirty="0">
                <a:solidFill>
                  <a:srgbClr val="000000"/>
                </a:solidFill>
                <a:highlight>
                  <a:srgbClr val="FFFFFF"/>
                </a:highlight>
                <a:latin typeface="Consolas" panose="020B0609020204030204" pitchFamily="49" charset="0"/>
              </a:rPr>
              <a:t> &lt; 30</a:t>
            </a:r>
            <a:r>
              <a:rPr lang="en-US" sz="1600" i="1"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a:t>
            </a:r>
            <a:r>
              <a:rPr lang="nl-NL" sz="1600" dirty="0" err="1">
                <a:solidFill>
                  <a:srgbClr val="008000"/>
                </a:solidFill>
                <a:highlight>
                  <a:srgbClr val="FFFFFF"/>
                </a:highlight>
                <a:latin typeface="Consolas" panose="020B0609020204030204" pitchFamily="49" charset="0"/>
              </a:rPr>
              <a:t>age</a:t>
            </a:r>
            <a:r>
              <a:rPr lang="nl-NL" sz="1600" dirty="0">
                <a:solidFill>
                  <a:srgbClr val="008000"/>
                </a:solidFill>
                <a:highlight>
                  <a:srgbClr val="FFFFFF"/>
                </a:highlight>
                <a:latin typeface="Consolas" panose="020B0609020204030204" pitchFamily="49" charset="0"/>
              </a:rPr>
              <a:t> is 18..29</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8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a:extLst>
              <a:ext uri="{FF2B5EF4-FFF2-40B4-BE49-F238E27FC236}">
                <a16:creationId xmlns:a16="http://schemas.microsoft.com/office/drawing/2014/main" id="{CA82D7BF-88CA-455D-9FDC-56FAD6A1B8A7}"/>
              </a:ext>
            </a:extLst>
          </p:cNvPr>
          <p:cNvSpPr txBox="1">
            <a:spLocks noChangeArrowheads="1"/>
          </p:cNvSpPr>
          <p:nvPr/>
        </p:nvSpPr>
        <p:spPr bwMode="auto">
          <a:xfrm>
            <a:off x="6712773" y="2356721"/>
            <a:ext cx="4381948" cy="234437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nl-NL" sz="1600" dirty="0">
                <a:solidFill>
                  <a:srgbClr val="000000"/>
                </a:solidFill>
                <a:highlight>
                  <a:srgbClr val="FFFFFF"/>
                </a:highlight>
                <a:latin typeface="Consolas" panose="020B0609020204030204" pitchFamily="49" charset="0"/>
              </a:rPr>
              <a:t>name != </a:t>
            </a:r>
            <a:r>
              <a:rPr lang="nl-NL" sz="1600" dirty="0">
                <a:solidFill>
                  <a:srgbClr val="C00000"/>
                </a:solidFill>
                <a:highlight>
                  <a:srgbClr val="FFFFFF"/>
                </a:highlight>
                <a:latin typeface="Consolas"/>
              </a:rPr>
              <a:t>"John Doe"</a:t>
            </a:r>
            <a:r>
              <a:rPr lang="en-US" sz="1600" i="1"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 // </a:t>
            </a:r>
            <a:r>
              <a:rPr lang="nl-NL" sz="1600" dirty="0" err="1">
                <a:solidFill>
                  <a:srgbClr val="008000"/>
                </a:solidFill>
                <a:highlight>
                  <a:srgbClr val="FFFFFF"/>
                </a:highlight>
                <a:latin typeface="Consolas" panose="020B0609020204030204" pitchFamily="49" charset="0"/>
              </a:rPr>
              <a:t>value</a:t>
            </a:r>
            <a:r>
              <a:rPr lang="nl-NL" sz="1600" dirty="0">
                <a:solidFill>
                  <a:srgbClr val="008000"/>
                </a:solidFill>
                <a:highlight>
                  <a:srgbClr val="FFFFFF"/>
                </a:highlight>
                <a:latin typeface="Consolas" panose="020B0609020204030204" pitchFamily="49" charset="0"/>
              </a:rPr>
              <a:t> of name is </a:t>
            </a:r>
            <a:r>
              <a:rPr lang="nl-NL" sz="1600" dirty="0" err="1">
                <a:solidFill>
                  <a:srgbClr val="008000"/>
                </a:solidFill>
                <a:highlight>
                  <a:srgbClr val="FFFFFF"/>
                </a:highlight>
                <a:latin typeface="Consolas" panose="020B0609020204030204" pitchFamily="49" charset="0"/>
              </a:rPr>
              <a:t>not</a:t>
            </a:r>
            <a:r>
              <a:rPr lang="nl-NL" sz="1600" dirty="0">
                <a:solidFill>
                  <a:srgbClr val="008000"/>
                </a:solidFill>
                <a:highlight>
                  <a:srgbClr val="FFFFFF"/>
                </a:highlight>
                <a:latin typeface="Consolas" panose="020B0609020204030204" pitchFamily="49" charset="0"/>
              </a:rPr>
              <a:t> John Doe</a:t>
            </a:r>
            <a:endPar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else</a:t>
            </a:r>
            <a:b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 </a:t>
            </a:r>
            <a:r>
              <a:rPr lang="nl-NL" sz="1600" dirty="0" err="1">
                <a:solidFill>
                  <a:srgbClr val="008000"/>
                </a:solidFill>
                <a:highlight>
                  <a:srgbClr val="FFFFFF"/>
                </a:highlight>
                <a:latin typeface="Consolas" panose="020B0609020204030204" pitchFamily="49" charset="0"/>
              </a:rPr>
              <a:t>value</a:t>
            </a:r>
            <a:r>
              <a:rPr lang="nl-NL" sz="1600" dirty="0">
                <a:solidFill>
                  <a:srgbClr val="008000"/>
                </a:solidFill>
                <a:highlight>
                  <a:srgbClr val="FFFFFF"/>
                </a:highlight>
                <a:latin typeface="Consolas" panose="020B0609020204030204" pitchFamily="49" charset="0"/>
              </a:rPr>
              <a:t> of name is John Doe</a:t>
            </a:r>
            <a:br>
              <a:rPr lang="en-US" sz="1600" dirty="0">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nl-NL"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a:extLst>
              <a:ext uri="{FF2B5EF4-FFF2-40B4-BE49-F238E27FC236}">
                <a16:creationId xmlns:a16="http://schemas.microsoft.com/office/drawing/2014/main" id="{56C114AB-CCBF-402E-A556-80C423B5E888}"/>
              </a:ext>
            </a:extLst>
          </p:cNvPr>
          <p:cNvSpPr txBox="1">
            <a:spLocks noChangeArrowheads="1"/>
          </p:cNvSpPr>
          <p:nvPr/>
        </p:nvSpPr>
        <p:spPr bwMode="auto">
          <a:xfrm>
            <a:off x="1225475" y="3647640"/>
            <a:ext cx="5078506" cy="1182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0"/>
              </a:spcAft>
            </a:pPr>
            <a:r>
              <a:rPr lang="en-US" sz="160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nl-NL" sz="1600" dirty="0" err="1">
                <a:solidFill>
                  <a:srgbClr val="000000"/>
                </a:solidFill>
                <a:highlight>
                  <a:srgbClr val="FFFFFF"/>
                </a:highlight>
                <a:latin typeface="Consolas" panose="020B0609020204030204" pitchFamily="49" charset="0"/>
              </a:rPr>
              <a:t>age</a:t>
            </a:r>
            <a:r>
              <a:rPr lang="nl-NL" sz="1600" dirty="0">
                <a:solidFill>
                  <a:srgbClr val="000000"/>
                </a:solidFill>
                <a:highlight>
                  <a:srgbClr val="FFFFFF"/>
                </a:highlight>
                <a:latin typeface="Consolas" panose="020B0609020204030204" pitchFamily="49" charset="0"/>
              </a:rPr>
              <a:t> &lt; 18 || </a:t>
            </a:r>
            <a:r>
              <a:rPr lang="nl-NL" sz="1600" dirty="0" err="1">
                <a:solidFill>
                  <a:srgbClr val="000000"/>
                </a:solidFill>
                <a:highlight>
                  <a:srgbClr val="FFFFFF"/>
                </a:highlight>
                <a:latin typeface="Consolas" panose="020B0609020204030204" pitchFamily="49" charset="0"/>
              </a:rPr>
              <a:t>age</a:t>
            </a:r>
            <a:r>
              <a:rPr lang="nl-NL" sz="1600" dirty="0">
                <a:solidFill>
                  <a:srgbClr val="000000"/>
                </a:solidFill>
                <a:highlight>
                  <a:srgbClr val="FFFFFF"/>
                </a:highlight>
                <a:latin typeface="Consolas" panose="020B0609020204030204" pitchFamily="49" charset="0"/>
              </a:rPr>
              <a:t> &gt; 29</a:t>
            </a:r>
            <a:r>
              <a:rPr lang="en-US" sz="1600" i="1" dirty="0">
                <a:solidFill>
                  <a:schemeClr val="bg1">
                    <a:lumMod val="50000"/>
                  </a:schemeClr>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nl-NL" sz="1600" dirty="0">
                <a:solidFill>
                  <a:srgbClr val="008000"/>
                </a:solidFill>
                <a:highlight>
                  <a:srgbClr val="FFFFFF"/>
                </a:highlight>
                <a:latin typeface="Consolas" panose="020B0609020204030204" pitchFamily="49" charset="0"/>
              </a:rPr>
              <a:t>//</a:t>
            </a:r>
            <a:r>
              <a:rPr lang="nl-NL" sz="1600" dirty="0" err="1">
                <a:solidFill>
                  <a:srgbClr val="008000"/>
                </a:solidFill>
                <a:highlight>
                  <a:srgbClr val="FFFFFF"/>
                </a:highlight>
                <a:latin typeface="Consolas" panose="020B0609020204030204" pitchFamily="49" charset="0"/>
              </a:rPr>
              <a:t>age</a:t>
            </a:r>
            <a:r>
              <a:rPr lang="nl-NL" sz="1600" dirty="0">
                <a:solidFill>
                  <a:srgbClr val="008000"/>
                </a:solidFill>
                <a:highlight>
                  <a:srgbClr val="FFFFFF"/>
                </a:highlight>
                <a:latin typeface="Consolas" panose="020B0609020204030204" pitchFamily="49" charset="0"/>
              </a:rPr>
              <a:t> is 17 or </a:t>
            </a:r>
            <a:r>
              <a:rPr lang="nl-NL" sz="1600" dirty="0" err="1">
                <a:solidFill>
                  <a:srgbClr val="008000"/>
                </a:solidFill>
                <a:highlight>
                  <a:srgbClr val="FFFFFF"/>
                </a:highlight>
                <a:latin typeface="Consolas" panose="020B0609020204030204" pitchFamily="49" charset="0"/>
              </a:rPr>
              <a:t>lower</a:t>
            </a:r>
            <a:r>
              <a:rPr lang="nl-NL" sz="1600" dirty="0">
                <a:solidFill>
                  <a:srgbClr val="008000"/>
                </a:solidFill>
                <a:highlight>
                  <a:srgbClr val="FFFFFF"/>
                </a:highlight>
                <a:latin typeface="Consolas" panose="020B0609020204030204" pitchFamily="49" charset="0"/>
              </a:rPr>
              <a:t> or 30 or </a:t>
            </a:r>
            <a:r>
              <a:rPr lang="nl-NL" sz="1600" dirty="0" err="1">
                <a:solidFill>
                  <a:srgbClr val="008000"/>
                </a:solidFill>
                <a:highlight>
                  <a:srgbClr val="FFFFFF"/>
                </a:highlight>
                <a:latin typeface="Consolas" panose="020B0609020204030204" pitchFamily="49" charset="0"/>
              </a:rPr>
              <a:t>heigher</a:t>
            </a: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nl-NL" sz="1600" dirty="0">
              <a:solidFill>
                <a:srgbClr val="008000"/>
              </a:solidFill>
              <a:highlight>
                <a:srgbClr val="FFFFFF"/>
              </a:highlight>
              <a:latin typeface="Consolas" panose="020B0609020204030204" pitchFamily="49" charset="0"/>
            </a:endParaRPr>
          </a:p>
          <a:p>
            <a:pPr>
              <a:lnSpc>
                <a:spcPct val="107000"/>
              </a:lnSpc>
            </a:pPr>
            <a:r>
              <a:rPr lang="en-US" sz="1600" dirty="0">
                <a:solidFill>
                  <a:srgbClr val="008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918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a:p>
        </p:txBody>
      </p:sp>
      <p:pic>
        <p:nvPicPr>
          <p:cNvPr id="4" name="Picture 2" descr="C:\Users\874156\Desktop\jxGUf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0B35E35-8AB1-46C1-9C13-38EECD22E9F3}" type="slidenum">
              <a:rPr lang="en-GB" smtClean="0"/>
              <a:pPr/>
              <a:t>33</a:t>
            </a:fld>
            <a:r>
              <a:rPr lang="en-GB"/>
              <a:t>/34</a:t>
            </a:r>
            <a:endParaRPr lang="en-GB" dirty="0"/>
          </a:p>
        </p:txBody>
      </p:sp>
    </p:spTree>
    <p:extLst>
      <p:ext uri="{BB962C8B-B14F-4D97-AF65-F5344CB8AC3E}">
        <p14:creationId xmlns:p14="http://schemas.microsoft.com/office/powerpoint/2010/main" val="1633610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8855-3F9F-4269-80EB-AC1A0DC5ABA0}"/>
              </a:ext>
            </a:extLst>
          </p:cNvPr>
          <p:cNvSpPr>
            <a:spLocks noGrp="1"/>
          </p:cNvSpPr>
          <p:nvPr>
            <p:ph type="title"/>
          </p:nvPr>
        </p:nvSpPr>
        <p:spPr/>
        <p:txBody>
          <a:bodyPr/>
          <a:lstStyle/>
          <a:p>
            <a:r>
              <a:rPr lang="en-GB" dirty="0"/>
              <a:t>Practice</a:t>
            </a:r>
          </a:p>
        </p:txBody>
      </p:sp>
      <p:sp>
        <p:nvSpPr>
          <p:cNvPr id="3" name="Content Placeholder 2">
            <a:extLst>
              <a:ext uri="{FF2B5EF4-FFF2-40B4-BE49-F238E27FC236}">
                <a16:creationId xmlns:a16="http://schemas.microsoft.com/office/drawing/2014/main" id="{1F2DF98A-537D-4A80-98C1-C4BE42F76C4D}"/>
              </a:ext>
            </a:extLst>
          </p:cNvPr>
          <p:cNvSpPr>
            <a:spLocks noGrp="1"/>
          </p:cNvSpPr>
          <p:nvPr>
            <p:ph idx="1"/>
          </p:nvPr>
        </p:nvSpPr>
        <p:spPr/>
        <p:txBody>
          <a:bodyPr/>
          <a:lstStyle/>
          <a:p>
            <a:r>
              <a:rPr lang="en-GB" dirty="0"/>
              <a:t>Go to </a:t>
            </a:r>
            <a:r>
              <a:rPr lang="en-GB" dirty="0">
                <a:hlinkClick r:id="rId2"/>
              </a:rPr>
              <a:t>https://dotnetfiddle.net/</a:t>
            </a:r>
            <a:endParaRPr lang="en-GB" dirty="0"/>
          </a:p>
          <a:p>
            <a:pPr lvl="1"/>
            <a:r>
              <a:rPr lang="en-GB" dirty="0"/>
              <a:t> Create a BMI Calculator: </a:t>
            </a:r>
            <a:br>
              <a:rPr lang="en-GB" dirty="0"/>
            </a:br>
            <a:r>
              <a:rPr lang="en-GB" dirty="0"/>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BMI = weight / ( height</a:t>
            </a:r>
            <a:r>
              <a:rPr lang="en-US" sz="18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where weight is in kilograms and height is in meters.</a:t>
            </a:r>
          </a:p>
          <a:p>
            <a:pPr lvl="1"/>
            <a:r>
              <a:rPr lang="en-US" dirty="0">
                <a:latin typeface="Calibri" panose="020F0502020204030204" pitchFamily="34" charset="0"/>
                <a:ea typeface="Times New Roman" panose="02020603050405020304" pitchFamily="18" charset="0"/>
                <a:cs typeface="Times New Roman" panose="02020603050405020304" pitchFamily="18" charset="0"/>
              </a:rPr>
              <a:t>Request required data and then 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the explanation to th</a:t>
            </a:r>
            <a:r>
              <a:rPr lang="en-US" dirty="0">
                <a:latin typeface="Calibri" panose="020F0502020204030204" pitchFamily="34" charset="0"/>
                <a:ea typeface="Times New Roman" panose="02020603050405020304" pitchFamily="18" charset="0"/>
                <a:cs typeface="Times New Roman" panose="02020603050405020304" pitchFamily="18" charset="0"/>
              </a:rPr>
              <a:t>e user:</a:t>
            </a:r>
            <a:br>
              <a:rPr lang="en-US" dirty="0">
                <a:latin typeface="Calibri" panose="020F0502020204030204" pitchFamily="34" charset="0"/>
                <a:ea typeface="Times New Roman" panose="02020603050405020304" pitchFamily="18" charset="0"/>
                <a:cs typeface="Times New Roman" panose="02020603050405020304" pitchFamily="18" charset="0"/>
              </a:rPr>
            </a:br>
            <a:endParaRPr lang="en-NL"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1"/>
            <a:endParaRPr lang="en-GB" dirty="0"/>
          </a:p>
        </p:txBody>
      </p:sp>
      <p:sp>
        <p:nvSpPr>
          <p:cNvPr id="4" name="Rectangle: Rounded Corners 3">
            <a:extLst>
              <a:ext uri="{FF2B5EF4-FFF2-40B4-BE49-F238E27FC236}">
                <a16:creationId xmlns:a16="http://schemas.microsoft.com/office/drawing/2014/main" id="{F41E6752-DCF8-4FFB-941C-2977D9407895}"/>
              </a:ext>
            </a:extLst>
          </p:cNvPr>
          <p:cNvSpPr/>
          <p:nvPr/>
        </p:nvSpPr>
        <p:spPr>
          <a:xfrm>
            <a:off x="1493667" y="5643367"/>
            <a:ext cx="9757380" cy="8863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Note that </a:t>
            </a:r>
            <a:r>
              <a:rPr lang="en-GB" sz="1600" dirty="0" err="1">
                <a:latin typeface="Consolas" panose="020B0609020204030204" pitchFamily="49" charset="0"/>
              </a:rPr>
              <a:t>Console.ReadLine</a:t>
            </a:r>
            <a:r>
              <a:rPr lang="en-GB" sz="1600" dirty="0">
                <a:latin typeface="Consolas" panose="020B0609020204030204" pitchFamily="49" charset="0"/>
              </a:rPr>
              <a:t>() </a:t>
            </a:r>
            <a:r>
              <a:rPr lang="en-GB" dirty="0"/>
              <a:t>&amp; </a:t>
            </a:r>
            <a:r>
              <a:rPr lang="en-GB" sz="1600" dirty="0" err="1">
                <a:latin typeface="Consolas" panose="020B0609020204030204" pitchFamily="49" charset="0"/>
              </a:rPr>
              <a:t>Console.WriteLine</a:t>
            </a:r>
            <a:r>
              <a:rPr lang="en-GB" sz="1600" dirty="0">
                <a:latin typeface="Consolas" panose="020B0609020204030204" pitchFamily="49" charset="0"/>
              </a:rPr>
              <a:t>() used in the demo </a:t>
            </a:r>
            <a:r>
              <a:rPr lang="en-GB" dirty="0"/>
              <a:t>is only till you start working with Windows Forms App</a:t>
            </a:r>
          </a:p>
        </p:txBody>
      </p:sp>
      <p:graphicFrame>
        <p:nvGraphicFramePr>
          <p:cNvPr id="5" name="Table 4">
            <a:extLst>
              <a:ext uri="{FF2B5EF4-FFF2-40B4-BE49-F238E27FC236}">
                <a16:creationId xmlns:a16="http://schemas.microsoft.com/office/drawing/2014/main" id="{42B7E63A-D610-4065-AC75-F8A366AED658}"/>
              </a:ext>
            </a:extLst>
          </p:cNvPr>
          <p:cNvGraphicFramePr>
            <a:graphicFrameLocks noGrp="1"/>
          </p:cNvGraphicFramePr>
          <p:nvPr>
            <p:extLst>
              <p:ext uri="{D42A27DB-BD31-4B8C-83A1-F6EECF244321}">
                <p14:modId xmlns:p14="http://schemas.microsoft.com/office/powerpoint/2010/main" val="2063815969"/>
              </p:ext>
            </p:extLst>
          </p:nvPr>
        </p:nvGraphicFramePr>
        <p:xfrm>
          <a:off x="1972095" y="3159956"/>
          <a:ext cx="3553574" cy="1394915"/>
        </p:xfrm>
        <a:graphic>
          <a:graphicData uri="http://schemas.openxmlformats.org/drawingml/2006/table">
            <a:tbl>
              <a:tblPr firstRow="1" firstCol="1" bandRow="1">
                <a:tableStyleId>{5C22544A-7EE6-4342-B048-85BDC9FD1C3A}</a:tableStyleId>
              </a:tblPr>
              <a:tblGrid>
                <a:gridCol w="1998885">
                  <a:extLst>
                    <a:ext uri="{9D8B030D-6E8A-4147-A177-3AD203B41FA5}">
                      <a16:colId xmlns:a16="http://schemas.microsoft.com/office/drawing/2014/main" val="408698099"/>
                    </a:ext>
                  </a:extLst>
                </a:gridCol>
                <a:gridCol w="1554689">
                  <a:extLst>
                    <a:ext uri="{9D8B030D-6E8A-4147-A177-3AD203B41FA5}">
                      <a16:colId xmlns:a16="http://schemas.microsoft.com/office/drawing/2014/main" val="1775172198"/>
                    </a:ext>
                  </a:extLst>
                </a:gridCol>
              </a:tblGrid>
              <a:tr h="278983">
                <a:tc>
                  <a:txBody>
                    <a:bodyPr/>
                    <a:lstStyle/>
                    <a:p>
                      <a:r>
                        <a:rPr lang="en-US" sz="1800">
                          <a:effectLst/>
                        </a:rPr>
                        <a:t>Body mass index</a:t>
                      </a:r>
                      <a:endParaRPr lang="en-NL"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explanation</a:t>
                      </a:r>
                      <a:endParaRPr lang="en-NL"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4117853"/>
                  </a:ext>
                </a:extLst>
              </a:tr>
              <a:tr h="278983">
                <a:tc>
                  <a:txBody>
                    <a:bodyPr/>
                    <a:lstStyle/>
                    <a:p>
                      <a:r>
                        <a:rPr lang="en-US" sz="1800">
                          <a:effectLst/>
                        </a:rPr>
                        <a:t>bmi &lt; 18,5</a:t>
                      </a:r>
                      <a:endParaRPr lang="en-NL"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underweight</a:t>
                      </a:r>
                      <a:endParaRPr lang="en-NL"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0183786"/>
                  </a:ext>
                </a:extLst>
              </a:tr>
              <a:tr h="278983">
                <a:tc>
                  <a:txBody>
                    <a:bodyPr/>
                    <a:lstStyle/>
                    <a:p>
                      <a:r>
                        <a:rPr lang="en-US" sz="1800">
                          <a:effectLst/>
                        </a:rPr>
                        <a:t>18,5 &lt;= bmi &lt; 25,0</a:t>
                      </a:r>
                      <a:endParaRPr lang="en-NL"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normal weight</a:t>
                      </a:r>
                      <a:endParaRPr lang="en-NL"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6373907"/>
                  </a:ext>
                </a:extLst>
              </a:tr>
              <a:tr h="278983">
                <a:tc>
                  <a:txBody>
                    <a:bodyPr/>
                    <a:lstStyle/>
                    <a:p>
                      <a:r>
                        <a:rPr lang="en-US" sz="1800" dirty="0">
                          <a:effectLst/>
                        </a:rPr>
                        <a:t>25,0 &lt;= </a:t>
                      </a:r>
                      <a:r>
                        <a:rPr lang="en-US" sz="1800" dirty="0" err="1">
                          <a:effectLst/>
                        </a:rPr>
                        <a:t>bmi</a:t>
                      </a:r>
                      <a:r>
                        <a:rPr lang="en-US" sz="1800" dirty="0">
                          <a:effectLst/>
                        </a:rPr>
                        <a:t> &lt; 30,0</a:t>
                      </a:r>
                      <a:endParaRPr lang="en-NL"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overweight</a:t>
                      </a:r>
                      <a:endParaRPr lang="en-NL"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717063"/>
                  </a:ext>
                </a:extLst>
              </a:tr>
              <a:tr h="278983">
                <a:tc>
                  <a:txBody>
                    <a:bodyPr/>
                    <a:lstStyle/>
                    <a:p>
                      <a:r>
                        <a:rPr lang="en-US" sz="1800">
                          <a:effectLst/>
                        </a:rPr>
                        <a:t>bmi &gt;= 30,0</a:t>
                      </a:r>
                      <a:endParaRPr lang="en-NL"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dirty="0">
                          <a:effectLst/>
                        </a:rPr>
                        <a:t>obese</a:t>
                      </a:r>
                      <a:endParaRPr lang="en-NL"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339607"/>
                  </a:ext>
                </a:extLst>
              </a:tr>
            </a:tbl>
          </a:graphicData>
        </a:graphic>
      </p:graphicFrame>
    </p:spTree>
    <p:extLst>
      <p:ext uri="{BB962C8B-B14F-4D97-AF65-F5344CB8AC3E}">
        <p14:creationId xmlns:p14="http://schemas.microsoft.com/office/powerpoint/2010/main" val="22164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C97B-66F1-462D-BA3A-A0DC283A6DFB}"/>
              </a:ext>
            </a:extLst>
          </p:cNvPr>
          <p:cNvSpPr>
            <a:spLocks noGrp="1"/>
          </p:cNvSpPr>
          <p:nvPr>
            <p:ph type="title"/>
          </p:nvPr>
        </p:nvSpPr>
        <p:spPr/>
        <p:txBody>
          <a:bodyPr/>
          <a:lstStyle/>
          <a:p>
            <a:r>
              <a:rPr lang="en-GB" i="1" dirty="0"/>
              <a:t>Intermezzo</a:t>
            </a:r>
            <a:r>
              <a:rPr lang="en-GB" dirty="0"/>
              <a:t>: List</a:t>
            </a:r>
          </a:p>
        </p:txBody>
      </p:sp>
      <p:sp>
        <p:nvSpPr>
          <p:cNvPr id="3" name="Content Placeholder 2">
            <a:extLst>
              <a:ext uri="{FF2B5EF4-FFF2-40B4-BE49-F238E27FC236}">
                <a16:creationId xmlns:a16="http://schemas.microsoft.com/office/drawing/2014/main" id="{3C5944DE-A5D7-4E31-B43F-8027753DAEE9}"/>
              </a:ext>
            </a:extLst>
          </p:cNvPr>
          <p:cNvSpPr>
            <a:spLocks noGrp="1"/>
          </p:cNvSpPr>
          <p:nvPr>
            <p:ph idx="1"/>
          </p:nvPr>
        </p:nvSpPr>
        <p:spPr/>
        <p:txBody>
          <a:bodyPr>
            <a:normAutofit/>
          </a:bodyPr>
          <a:lstStyle/>
          <a:p>
            <a:pPr algn="ctr"/>
            <a:r>
              <a:rPr lang="en-GB" sz="3600" b="1" dirty="0"/>
              <a:t>Comparable with Python’s List</a:t>
            </a:r>
          </a:p>
          <a:p>
            <a:pPr algn="ctr"/>
            <a:endParaRPr lang="en-GB" sz="3600" b="1" dirty="0"/>
          </a:p>
          <a:p>
            <a:r>
              <a:rPr lang="nl-NL" sz="1800" dirty="0">
                <a:solidFill>
                  <a:srgbClr val="2B91AF"/>
                </a:solidFill>
                <a:latin typeface="Consolas" panose="020B0609020204030204" pitchFamily="49" charset="0"/>
              </a:rPr>
              <a:t>List</a:t>
            </a:r>
            <a:r>
              <a:rPr lang="nl-NL" sz="1800" dirty="0">
                <a:solidFill>
                  <a:srgbClr val="000000"/>
                </a:solidFill>
                <a:latin typeface="Consolas" panose="020B0609020204030204" pitchFamily="49" charset="0"/>
              </a:rPr>
              <a:t>&lt;</a:t>
            </a:r>
            <a:r>
              <a:rPr lang="nl-NL" sz="1800" dirty="0">
                <a:solidFill>
                  <a:srgbClr val="0000FF"/>
                </a:solidFill>
                <a:latin typeface="Consolas" panose="020B0609020204030204" pitchFamily="49" charset="0"/>
              </a:rPr>
              <a:t>string</a:t>
            </a:r>
            <a:r>
              <a:rPr lang="nl-NL" sz="1800" dirty="0">
                <a:solidFill>
                  <a:srgbClr val="000000"/>
                </a:solidFill>
                <a:latin typeface="Consolas" panose="020B0609020204030204" pitchFamily="49" charset="0"/>
              </a:rPr>
              <a:t>&gt; </a:t>
            </a:r>
            <a:r>
              <a:rPr lang="nl-NL" sz="1800" dirty="0" err="1">
                <a:solidFill>
                  <a:srgbClr val="000000"/>
                </a:solidFill>
                <a:latin typeface="Consolas" panose="020B0609020204030204" pitchFamily="49" charset="0"/>
              </a:rPr>
              <a:t>names</a:t>
            </a:r>
            <a:r>
              <a:rPr lang="nl-NL" sz="1800" dirty="0">
                <a:solidFill>
                  <a:srgbClr val="000000"/>
                </a:solidFill>
                <a:latin typeface="Consolas" panose="020B0609020204030204" pitchFamily="49" charset="0"/>
              </a:rPr>
              <a:t>;</a:t>
            </a:r>
          </a:p>
          <a:p>
            <a:r>
              <a:rPr lang="nl-NL" sz="1800" dirty="0" err="1">
                <a:solidFill>
                  <a:srgbClr val="000000"/>
                </a:solidFill>
                <a:latin typeface="Consolas" panose="020B0609020204030204" pitchFamily="49" charset="0"/>
              </a:rPr>
              <a:t>names</a:t>
            </a:r>
            <a:r>
              <a:rPr lang="nl-NL" sz="1800" dirty="0">
                <a:solidFill>
                  <a:srgbClr val="000000"/>
                </a:solidFill>
                <a:latin typeface="Consolas" panose="020B0609020204030204" pitchFamily="49" charset="0"/>
              </a:rPr>
              <a:t> = </a:t>
            </a:r>
            <a:r>
              <a:rPr lang="nl-NL" sz="1800" dirty="0">
                <a:solidFill>
                  <a:srgbClr val="0000FF"/>
                </a:solidFill>
                <a:latin typeface="Consolas" panose="020B0609020204030204" pitchFamily="49" charset="0"/>
              </a:rPr>
              <a:t>new</a:t>
            </a:r>
            <a:r>
              <a:rPr lang="nl-NL" sz="1800" dirty="0">
                <a:solidFill>
                  <a:srgbClr val="000000"/>
                </a:solidFill>
                <a:latin typeface="Consolas" panose="020B0609020204030204" pitchFamily="49" charset="0"/>
              </a:rPr>
              <a:t> </a:t>
            </a:r>
            <a:r>
              <a:rPr lang="nl-NL" sz="1800" dirty="0">
                <a:solidFill>
                  <a:srgbClr val="2B91AF"/>
                </a:solidFill>
                <a:latin typeface="Consolas" panose="020B0609020204030204" pitchFamily="49" charset="0"/>
              </a:rPr>
              <a:t>List</a:t>
            </a:r>
            <a:r>
              <a:rPr lang="nl-NL" sz="1800" dirty="0">
                <a:solidFill>
                  <a:srgbClr val="000000"/>
                </a:solidFill>
                <a:latin typeface="Consolas" panose="020B0609020204030204" pitchFamily="49" charset="0"/>
              </a:rPr>
              <a:t>&lt;</a:t>
            </a:r>
            <a:r>
              <a:rPr lang="nl-NL" sz="1800" dirty="0">
                <a:solidFill>
                  <a:srgbClr val="0000FF"/>
                </a:solidFill>
                <a:latin typeface="Consolas" panose="020B0609020204030204" pitchFamily="49" charset="0"/>
              </a:rPr>
              <a:t>string</a:t>
            </a:r>
            <a:r>
              <a:rPr lang="nl-NL" sz="1800" dirty="0">
                <a:solidFill>
                  <a:srgbClr val="000000"/>
                </a:solidFill>
                <a:latin typeface="Consolas" panose="020B0609020204030204" pitchFamily="49" charset="0"/>
              </a:rPr>
              <a:t>&gt;();</a:t>
            </a:r>
          </a:p>
          <a:p>
            <a:r>
              <a:rPr lang="nl-NL" sz="1800" dirty="0" err="1">
                <a:solidFill>
                  <a:srgbClr val="000000"/>
                </a:solidFill>
                <a:latin typeface="Consolas" panose="020B0609020204030204" pitchFamily="49" charset="0"/>
              </a:rPr>
              <a:t>names.Add</a:t>
            </a:r>
            <a:r>
              <a:rPr lang="nl-NL" sz="1800" dirty="0">
                <a:solidFill>
                  <a:srgbClr val="000000"/>
                </a:solidFill>
                <a:latin typeface="Consolas" panose="020B0609020204030204" pitchFamily="49" charset="0"/>
              </a:rPr>
              <a:t>(</a:t>
            </a:r>
            <a:r>
              <a:rPr lang="nl-NL" sz="1800" dirty="0">
                <a:solidFill>
                  <a:srgbClr val="C00000"/>
                </a:solidFill>
                <a:highlight>
                  <a:srgbClr val="FFFFFF"/>
                </a:highlight>
                <a:latin typeface="Consolas"/>
              </a:rPr>
              <a:t>"John Doe"</a:t>
            </a:r>
            <a:r>
              <a:rPr lang="nl-NL" sz="1800" dirty="0">
                <a:solidFill>
                  <a:srgbClr val="000000"/>
                </a:solidFill>
                <a:latin typeface="Consolas" panose="020B0609020204030204" pitchFamily="49" charset="0"/>
              </a:rPr>
              <a:t>);</a:t>
            </a:r>
          </a:p>
          <a:p>
            <a:r>
              <a:rPr lang="nl-NL" sz="1800" dirty="0" err="1">
                <a:solidFill>
                  <a:srgbClr val="000000"/>
                </a:solidFill>
                <a:latin typeface="Consolas" panose="020B0609020204030204" pitchFamily="49" charset="0"/>
              </a:rPr>
              <a:t>names.Insert</a:t>
            </a:r>
            <a:r>
              <a:rPr lang="nl-NL" sz="1800" dirty="0">
                <a:solidFill>
                  <a:srgbClr val="000000"/>
                </a:solidFill>
                <a:latin typeface="Consolas" panose="020B0609020204030204" pitchFamily="49" charset="0"/>
              </a:rPr>
              <a:t>(0, (</a:t>
            </a:r>
            <a:r>
              <a:rPr lang="nl-NL" sz="1800" dirty="0">
                <a:solidFill>
                  <a:srgbClr val="C00000"/>
                </a:solidFill>
                <a:highlight>
                  <a:srgbClr val="FFFFFF"/>
                </a:highlight>
                <a:latin typeface="Consolas"/>
              </a:rPr>
              <a:t>"Janet </a:t>
            </a:r>
            <a:r>
              <a:rPr lang="nl-NL" sz="1800" dirty="0" err="1">
                <a:solidFill>
                  <a:srgbClr val="C00000"/>
                </a:solidFill>
                <a:highlight>
                  <a:srgbClr val="FFFFFF"/>
                </a:highlight>
                <a:latin typeface="Consolas"/>
              </a:rPr>
              <a:t>McZane</a:t>
            </a:r>
            <a:r>
              <a:rPr lang="nl-NL" sz="1800" dirty="0">
                <a:solidFill>
                  <a:srgbClr val="C00000"/>
                </a:solidFill>
                <a:highlight>
                  <a:srgbClr val="FFFFFF"/>
                </a:highlight>
                <a:latin typeface="Consolas"/>
              </a:rPr>
              <a:t>"</a:t>
            </a:r>
            <a:r>
              <a:rPr lang="nl-NL" sz="1800" dirty="0">
                <a:solidFill>
                  <a:srgbClr val="000000"/>
                </a:solidFill>
                <a:latin typeface="Consolas" panose="020B0609020204030204" pitchFamily="49" charset="0"/>
              </a:rPr>
              <a:t>);</a:t>
            </a:r>
          </a:p>
          <a:p>
            <a:r>
              <a:rPr lang="nl-NL" sz="1800" dirty="0">
                <a:solidFill>
                  <a:srgbClr val="0000FF"/>
                </a:solidFill>
                <a:latin typeface="Consolas" panose="020B0609020204030204" pitchFamily="49" charset="0"/>
              </a:rPr>
              <a:t>string</a:t>
            </a:r>
            <a:r>
              <a:rPr lang="nl-NL" sz="1800" dirty="0">
                <a:solidFill>
                  <a:srgbClr val="000000"/>
                </a:solidFill>
                <a:latin typeface="Consolas" panose="020B0609020204030204" pitchFamily="49" charset="0"/>
              </a:rPr>
              <a:t> name = </a:t>
            </a:r>
            <a:r>
              <a:rPr lang="nl-NL" sz="1800" dirty="0" err="1">
                <a:solidFill>
                  <a:srgbClr val="000000"/>
                </a:solidFill>
                <a:latin typeface="Consolas" panose="020B0609020204030204" pitchFamily="49" charset="0"/>
              </a:rPr>
              <a:t>names</a:t>
            </a:r>
            <a:r>
              <a:rPr lang="nl-NL" sz="1800" dirty="0">
                <a:solidFill>
                  <a:srgbClr val="000000"/>
                </a:solidFill>
                <a:latin typeface="Consolas" panose="020B0609020204030204" pitchFamily="49" charset="0"/>
              </a:rPr>
              <a:t>[1]; </a:t>
            </a:r>
            <a:r>
              <a:rPr lang="nl-NL" sz="1800" dirty="0">
                <a:solidFill>
                  <a:srgbClr val="008000"/>
                </a:solidFill>
                <a:highlight>
                  <a:srgbClr val="FFFFFF"/>
                </a:highlight>
                <a:latin typeface="Consolas" panose="020B0609020204030204" pitchFamily="49" charset="0"/>
              </a:rPr>
              <a:t>// John Doe</a:t>
            </a:r>
            <a:endParaRPr lang="nl-NL" sz="1800" dirty="0">
              <a:solidFill>
                <a:srgbClr val="000000"/>
              </a:solidFill>
              <a:latin typeface="Consolas" panose="020B0609020204030204" pitchFamily="49" charset="0"/>
            </a:endParaRPr>
          </a:p>
          <a:p>
            <a:r>
              <a:rPr lang="nl-NL" sz="1800" dirty="0" err="1">
                <a:solidFill>
                  <a:srgbClr val="000000"/>
                </a:solidFill>
                <a:latin typeface="Consolas" panose="020B0609020204030204" pitchFamily="49" charset="0"/>
              </a:rPr>
              <a:t>names.RemoveAt</a:t>
            </a:r>
            <a:r>
              <a:rPr lang="nl-NL" sz="1800" dirty="0">
                <a:solidFill>
                  <a:srgbClr val="000000"/>
                </a:solidFill>
                <a:latin typeface="Consolas" panose="020B0609020204030204" pitchFamily="49" charset="0"/>
              </a:rPr>
              <a:t>(0);</a:t>
            </a:r>
          </a:p>
          <a:p>
            <a:pPr algn="ctr"/>
            <a:endParaRPr lang="en-GB" b="1" dirty="0"/>
          </a:p>
        </p:txBody>
      </p:sp>
    </p:spTree>
    <p:extLst>
      <p:ext uri="{BB962C8B-B14F-4D97-AF65-F5344CB8AC3E}">
        <p14:creationId xmlns:p14="http://schemas.microsoft.com/office/powerpoint/2010/main" val="169302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Syntax: Declaration &amp; Initialization</a:t>
            </a:r>
          </a:p>
        </p:txBody>
      </p:sp>
      <p:sp>
        <p:nvSpPr>
          <p:cNvPr id="3" name="Content Placeholder 2"/>
          <p:cNvSpPr>
            <a:spLocks noGrp="1"/>
          </p:cNvSpPr>
          <p:nvPr>
            <p:ph idx="1"/>
          </p:nvPr>
        </p:nvSpPr>
        <p:spPr/>
        <p:txBody>
          <a:bodyPr>
            <a:normAutofit/>
          </a:bodyPr>
          <a:lstStyle/>
          <a:p>
            <a:r>
              <a:rPr lang="en-GB" dirty="0"/>
              <a:t>Declaration:</a:t>
            </a:r>
          </a:p>
          <a:p>
            <a:pPr marL="292608" lvl="1" indent="0">
              <a:buNone/>
            </a:pPr>
            <a:r>
              <a:rPr lang="nl-NL" sz="2000" dirty="0">
                <a:solidFill>
                  <a:srgbClr val="2B91AF"/>
                </a:solidFill>
                <a:latin typeface="Consolas" panose="020B0609020204030204" pitchFamily="49" charset="0"/>
              </a:rPr>
              <a:t>List</a:t>
            </a:r>
            <a:r>
              <a:rPr lang="nl-NL"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&lt;</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type</a:t>
            </a:r>
            <a:r>
              <a:rPr lang="en-US" sz="2000" dirty="0">
                <a:solidFill>
                  <a:srgbClr val="0000FF"/>
                </a:solidFill>
                <a:latin typeface="Consolas" panose="020B0609020204030204" pitchFamily="49" charset="0"/>
              </a:rPr>
              <a:t>&gt;</a:t>
            </a:r>
            <a:r>
              <a:rPr lang="nl-NL" sz="2000" dirty="0">
                <a:solidFill>
                  <a:srgbClr val="000000"/>
                </a:solidFill>
                <a:latin typeface="Consolas" panose="020B0609020204030204" pitchFamily="49" charset="0"/>
              </a:rPr>
              <a:t>&gt; </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sz="2000" dirty="0">
                <a:solidFill>
                  <a:srgbClr val="000000"/>
                </a:solidFill>
                <a:latin typeface="Consolas" panose="020B0609020204030204" pitchFamily="49" charset="0"/>
              </a:rPr>
              <a:t>;</a:t>
            </a:r>
            <a:endParaRPr lang="en-GB" sz="2000" dirty="0"/>
          </a:p>
          <a:p>
            <a:r>
              <a:rPr lang="en-GB" dirty="0"/>
              <a:t>Initialization:</a:t>
            </a:r>
          </a:p>
          <a:p>
            <a:pPr marL="292608" lvl="1" indent="0">
              <a:buNone/>
            </a:pP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en-GB" sz="2000" dirty="0"/>
              <a:t> </a:t>
            </a:r>
            <a:r>
              <a:rPr lang="nl-NL" sz="2000" dirty="0">
                <a:solidFill>
                  <a:srgbClr val="000000"/>
                </a:solidFill>
                <a:latin typeface="Consolas" panose="020B0609020204030204" pitchFamily="49" charset="0"/>
              </a:rPr>
              <a:t>= </a:t>
            </a:r>
            <a:r>
              <a:rPr lang="nl-NL" sz="2000" dirty="0">
                <a:solidFill>
                  <a:srgbClr val="0000FF"/>
                </a:solidFill>
                <a:latin typeface="Consolas" panose="020B0609020204030204" pitchFamily="49" charset="0"/>
              </a:rPr>
              <a:t>new</a:t>
            </a:r>
            <a:r>
              <a:rPr lang="nl-NL" sz="2000" dirty="0">
                <a:solidFill>
                  <a:srgbClr val="000000"/>
                </a:solidFill>
                <a:latin typeface="Consolas" panose="020B0609020204030204" pitchFamily="49" charset="0"/>
              </a:rPr>
              <a:t> </a:t>
            </a:r>
            <a:r>
              <a:rPr lang="nl-NL" sz="2000" dirty="0">
                <a:solidFill>
                  <a:srgbClr val="2B91AF"/>
                </a:solidFill>
                <a:latin typeface="Consolas" panose="020B0609020204030204" pitchFamily="49" charset="0"/>
              </a:rPr>
              <a:t>List</a:t>
            </a:r>
            <a:r>
              <a:rPr lang="nl-NL"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&lt;</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type</a:t>
            </a:r>
            <a:r>
              <a:rPr lang="en-US" sz="2000" dirty="0">
                <a:solidFill>
                  <a:srgbClr val="0000FF"/>
                </a:solidFill>
                <a:latin typeface="Consolas" panose="020B0609020204030204" pitchFamily="49" charset="0"/>
              </a:rPr>
              <a:t>&gt;</a:t>
            </a:r>
            <a:r>
              <a:rPr lang="nl-NL" sz="2000" dirty="0">
                <a:solidFill>
                  <a:srgbClr val="000000"/>
                </a:solidFill>
                <a:latin typeface="Consolas" panose="020B0609020204030204" pitchFamily="49" charset="0"/>
              </a:rPr>
              <a:t>&gt;();</a:t>
            </a:r>
          </a:p>
          <a:p>
            <a:pPr marL="292608" lvl="1" indent="0">
              <a:buNone/>
            </a:pPr>
            <a:endParaRPr lang="nl-NL" sz="2000" dirty="0">
              <a:solidFill>
                <a:srgbClr val="000000"/>
              </a:solidFill>
              <a:latin typeface="Consolas" panose="020B0609020204030204" pitchFamily="49" charset="0"/>
            </a:endParaRPr>
          </a:p>
          <a:p>
            <a:r>
              <a:rPr lang="nl-NL" dirty="0" err="1">
                <a:solidFill>
                  <a:srgbClr val="000000"/>
                </a:solidFill>
              </a:rPr>
              <a:t>Declararion</a:t>
            </a:r>
            <a:r>
              <a:rPr lang="nl-NL" dirty="0">
                <a:solidFill>
                  <a:srgbClr val="000000"/>
                </a:solidFill>
              </a:rPr>
              <a:t> and </a:t>
            </a:r>
            <a:r>
              <a:rPr lang="nl-NL" dirty="0" err="1">
                <a:solidFill>
                  <a:srgbClr val="000000"/>
                </a:solidFill>
              </a:rPr>
              <a:t>initialization</a:t>
            </a:r>
            <a:r>
              <a:rPr lang="nl-NL" dirty="0">
                <a:solidFill>
                  <a:srgbClr val="000000"/>
                </a:solidFill>
              </a:rPr>
              <a:t>:</a:t>
            </a:r>
          </a:p>
          <a:p>
            <a:pPr marL="292608" lvl="1" indent="0">
              <a:buNone/>
            </a:pPr>
            <a:r>
              <a:rPr lang="nl-NL" sz="2000" dirty="0">
                <a:solidFill>
                  <a:srgbClr val="2B91AF"/>
                </a:solidFill>
                <a:latin typeface="Consolas" panose="020B0609020204030204" pitchFamily="49" charset="0"/>
              </a:rPr>
              <a:t>List</a:t>
            </a:r>
            <a:r>
              <a:rPr lang="nl-NL"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&lt;</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type</a:t>
            </a:r>
            <a:r>
              <a:rPr lang="en-US" sz="2000" dirty="0">
                <a:solidFill>
                  <a:srgbClr val="0000FF"/>
                </a:solidFill>
                <a:latin typeface="Consolas" panose="020B0609020204030204" pitchFamily="49" charset="0"/>
              </a:rPr>
              <a:t>&gt;</a:t>
            </a:r>
            <a:r>
              <a:rPr lang="nl-NL" sz="2000" dirty="0">
                <a:solidFill>
                  <a:srgbClr val="000000"/>
                </a:solidFill>
                <a:latin typeface="Consolas" panose="020B0609020204030204" pitchFamily="49" charset="0"/>
              </a:rPr>
              <a:t>&gt; </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sz="2000" dirty="0">
                <a:solidFill>
                  <a:srgbClr val="000000"/>
                </a:solidFill>
                <a:latin typeface="Consolas" panose="020B0609020204030204" pitchFamily="49" charset="0"/>
              </a:rPr>
              <a:t> = </a:t>
            </a:r>
            <a:r>
              <a:rPr lang="nl-NL" sz="2000" dirty="0">
                <a:solidFill>
                  <a:srgbClr val="0000FF"/>
                </a:solidFill>
                <a:latin typeface="Consolas" panose="020B0609020204030204" pitchFamily="49" charset="0"/>
              </a:rPr>
              <a:t>new</a:t>
            </a:r>
            <a:r>
              <a:rPr lang="nl-NL" sz="2000" dirty="0">
                <a:solidFill>
                  <a:srgbClr val="000000"/>
                </a:solidFill>
                <a:latin typeface="Consolas" panose="020B0609020204030204" pitchFamily="49" charset="0"/>
              </a:rPr>
              <a:t> </a:t>
            </a:r>
            <a:r>
              <a:rPr lang="nl-NL" sz="2000" dirty="0">
                <a:solidFill>
                  <a:srgbClr val="2B91AF"/>
                </a:solidFill>
                <a:latin typeface="Consolas" panose="020B0609020204030204" pitchFamily="49" charset="0"/>
              </a:rPr>
              <a:t>List</a:t>
            </a:r>
            <a:r>
              <a:rPr lang="nl-NL"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&lt;</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type</a:t>
            </a:r>
            <a:r>
              <a:rPr lang="en-US" sz="2000" dirty="0">
                <a:solidFill>
                  <a:srgbClr val="0000FF"/>
                </a:solidFill>
                <a:latin typeface="Consolas" panose="020B0609020204030204" pitchFamily="49" charset="0"/>
              </a:rPr>
              <a:t>&gt;</a:t>
            </a:r>
            <a:r>
              <a:rPr lang="nl-NL" sz="2000" dirty="0">
                <a:solidFill>
                  <a:srgbClr val="000000"/>
                </a:solidFill>
                <a:latin typeface="Consolas" panose="020B0609020204030204" pitchFamily="49" charset="0"/>
              </a:rPr>
              <a:t>&gt;();</a:t>
            </a:r>
          </a:p>
          <a:p>
            <a:pPr marL="0" indent="0">
              <a:buNone/>
            </a:pPr>
            <a:endParaRPr lang="en-GB" dirty="0"/>
          </a:p>
        </p:txBody>
      </p:sp>
    </p:spTree>
    <p:extLst>
      <p:ext uri="{BB962C8B-B14F-4D97-AF65-F5344CB8AC3E}">
        <p14:creationId xmlns:p14="http://schemas.microsoft.com/office/powerpoint/2010/main" val="1330304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Syntax: Addition &amp; Removal</a:t>
            </a:r>
          </a:p>
        </p:txBody>
      </p:sp>
      <p:sp>
        <p:nvSpPr>
          <p:cNvPr id="3" name="Content Placeholder 2"/>
          <p:cNvSpPr>
            <a:spLocks noGrp="1"/>
          </p:cNvSpPr>
          <p:nvPr>
            <p:ph idx="1"/>
          </p:nvPr>
        </p:nvSpPr>
        <p:spPr/>
        <p:txBody>
          <a:bodyPr>
            <a:normAutofit/>
          </a:bodyPr>
          <a:lstStyle/>
          <a:p>
            <a:r>
              <a:rPr lang="en-GB" dirty="0"/>
              <a:t>Add new element:</a:t>
            </a:r>
          </a:p>
          <a:p>
            <a:pPr marL="292608" lvl="1" indent="0">
              <a:buNone/>
            </a:pP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dirty="0">
                <a:solidFill>
                  <a:srgbClr val="000000"/>
                </a:solidFill>
                <a:latin typeface="Consolas" panose="020B0609020204030204" pitchFamily="49" charset="0"/>
              </a:rPr>
              <a:t>.</a:t>
            </a:r>
            <a:r>
              <a:rPr lang="nl-NL" dirty="0" err="1">
                <a:solidFill>
                  <a:srgbClr val="000000"/>
                </a:solidFill>
                <a:latin typeface="Consolas" panose="020B0609020204030204" pitchFamily="49" charset="0"/>
              </a:rPr>
              <a:t>Add</a:t>
            </a:r>
            <a:r>
              <a:rPr lang="nl-NL" dirty="0">
                <a:solidFill>
                  <a:srgbClr val="000000"/>
                </a:solidFill>
                <a:latin typeface="Consolas" panose="020B0609020204030204" pitchFamily="49" charset="0"/>
              </a:rPr>
              <a:t>(</a:t>
            </a: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&lt;element&gt;</a:t>
            </a:r>
            <a:r>
              <a:rPr lang="nl-NL" dirty="0">
                <a:solidFill>
                  <a:srgbClr val="000000"/>
                </a:solidFill>
                <a:latin typeface="Consolas" panose="020B0609020204030204" pitchFamily="49" charset="0"/>
              </a:rPr>
              <a:t>);</a:t>
            </a:r>
            <a:r>
              <a:rPr lang="en-GB" dirty="0"/>
              <a:t> </a:t>
            </a:r>
          </a:p>
          <a:p>
            <a:r>
              <a:rPr lang="en-GB" dirty="0"/>
              <a:t>Insert new element inside list:</a:t>
            </a:r>
            <a:endParaRPr lang="nl-NL" dirty="0">
              <a:solidFill>
                <a:srgbClr val="000000"/>
              </a:solidFill>
              <a:latin typeface="Consolas" panose="020B0609020204030204" pitchFamily="49" charset="0"/>
            </a:endParaRPr>
          </a:p>
          <a:p>
            <a:pPr marL="292608" lvl="1" indent="0">
              <a:buNone/>
            </a:pP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dirty="0">
                <a:solidFill>
                  <a:srgbClr val="000000"/>
                </a:solidFill>
                <a:latin typeface="Consolas" panose="020B0609020204030204" pitchFamily="49" charset="0"/>
              </a:rPr>
              <a:t>.</a:t>
            </a:r>
            <a:r>
              <a:rPr lang="nl-NL" dirty="0" err="1">
                <a:solidFill>
                  <a:srgbClr val="000000"/>
                </a:solidFill>
                <a:latin typeface="Consolas" panose="020B0609020204030204" pitchFamily="49" charset="0"/>
              </a:rPr>
              <a:t>Insert</a:t>
            </a:r>
            <a:r>
              <a:rPr lang="nl-NL" dirty="0">
                <a:solidFill>
                  <a:srgbClr val="000000"/>
                </a:solidFill>
                <a:latin typeface="Consolas" panose="020B0609020204030204" pitchFamily="49" charset="0"/>
              </a:rPr>
              <a:t>(</a:t>
            </a: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i="1" dirty="0" err="1">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&gt;</a:t>
            </a:r>
            <a:r>
              <a:rPr lang="nl-NL" dirty="0">
                <a:solidFill>
                  <a:srgbClr val="000000"/>
                </a:solidFill>
                <a:latin typeface="Consolas" panose="020B0609020204030204" pitchFamily="49" charset="0"/>
              </a:rPr>
              <a:t>, </a:t>
            </a: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&lt;element&gt;</a:t>
            </a:r>
            <a:r>
              <a:rPr lang="nl-NL" dirty="0">
                <a:solidFill>
                  <a:srgbClr val="000000"/>
                </a:solidFill>
                <a:latin typeface="Consolas" panose="020B0609020204030204" pitchFamily="49" charset="0"/>
              </a:rPr>
              <a:t>);</a:t>
            </a:r>
            <a:r>
              <a:rPr lang="en-GB" dirty="0"/>
              <a:t> </a:t>
            </a:r>
          </a:p>
          <a:p>
            <a:r>
              <a:rPr lang="en-GB" dirty="0"/>
              <a:t>Remove element by value:</a:t>
            </a:r>
          </a:p>
          <a:p>
            <a:pPr marL="292608" lvl="1" indent="0">
              <a:buNone/>
            </a:pP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dirty="0">
                <a:solidFill>
                  <a:srgbClr val="000000"/>
                </a:solidFill>
                <a:latin typeface="Consolas" panose="020B0609020204030204" pitchFamily="49" charset="0"/>
              </a:rPr>
              <a:t>.</a:t>
            </a:r>
            <a:r>
              <a:rPr lang="nl-NL" dirty="0" err="1">
                <a:solidFill>
                  <a:srgbClr val="000000"/>
                </a:solidFill>
                <a:latin typeface="Consolas" panose="020B0609020204030204" pitchFamily="49" charset="0"/>
              </a:rPr>
              <a:t>Remove</a:t>
            </a:r>
            <a:r>
              <a:rPr lang="nl-NL" dirty="0">
                <a:solidFill>
                  <a:srgbClr val="000000"/>
                </a:solidFill>
                <a:latin typeface="Consolas" panose="020B0609020204030204" pitchFamily="49" charset="0"/>
              </a:rPr>
              <a:t>(</a:t>
            </a: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&lt;element&gt;</a:t>
            </a:r>
            <a:r>
              <a:rPr lang="nl-NL" dirty="0">
                <a:solidFill>
                  <a:srgbClr val="000000"/>
                </a:solidFill>
                <a:latin typeface="Consolas" panose="020B0609020204030204" pitchFamily="49" charset="0"/>
              </a:rPr>
              <a:t>);</a:t>
            </a:r>
            <a:endParaRPr lang="en-GB" dirty="0"/>
          </a:p>
          <a:p>
            <a:r>
              <a:rPr lang="en-GB" dirty="0"/>
              <a:t>Remove at specific index:</a:t>
            </a:r>
          </a:p>
          <a:p>
            <a:pPr marL="292608" lvl="1" indent="0">
              <a:buNone/>
            </a:pP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dirty="0">
                <a:solidFill>
                  <a:srgbClr val="000000"/>
                </a:solidFill>
                <a:latin typeface="Consolas" panose="020B0609020204030204" pitchFamily="49" charset="0"/>
              </a:rPr>
              <a:t>.</a:t>
            </a:r>
            <a:r>
              <a:rPr lang="nl-NL" dirty="0" err="1">
                <a:solidFill>
                  <a:srgbClr val="000000"/>
                </a:solidFill>
                <a:latin typeface="Consolas" panose="020B0609020204030204" pitchFamily="49" charset="0"/>
              </a:rPr>
              <a:t>RemoveAt</a:t>
            </a:r>
            <a:r>
              <a:rPr lang="nl-NL" dirty="0">
                <a:solidFill>
                  <a:srgbClr val="000000"/>
                </a:solidFill>
                <a:latin typeface="Consolas" panose="020B0609020204030204" pitchFamily="49" charset="0"/>
              </a:rPr>
              <a:t>(</a:t>
            </a: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i="1" dirty="0" err="1">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&gt;</a:t>
            </a:r>
            <a:r>
              <a:rPr lang="nl-NL" dirty="0">
                <a:solidFill>
                  <a:srgbClr val="000000"/>
                </a:solidFill>
                <a:latin typeface="Consolas" panose="020B0609020204030204" pitchFamily="49" charset="0"/>
              </a:rPr>
              <a:t>);</a:t>
            </a:r>
            <a:endParaRPr lang="en-GB" dirty="0"/>
          </a:p>
          <a:p>
            <a:r>
              <a:rPr lang="en-GB" dirty="0"/>
              <a:t>Clear the entire list:</a:t>
            </a:r>
          </a:p>
          <a:p>
            <a:pPr marL="292608" lvl="1" indent="0">
              <a:buNone/>
            </a:pPr>
            <a:r>
              <a:rPr lang="en-US"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dirty="0">
                <a:solidFill>
                  <a:srgbClr val="000000"/>
                </a:solidFill>
                <a:latin typeface="Consolas" panose="020B0609020204030204" pitchFamily="49" charset="0"/>
              </a:rPr>
              <a:t>.</a:t>
            </a:r>
            <a:r>
              <a:rPr lang="nl-NL" dirty="0" err="1">
                <a:solidFill>
                  <a:srgbClr val="000000"/>
                </a:solidFill>
                <a:latin typeface="Consolas" panose="020B0609020204030204" pitchFamily="49" charset="0"/>
              </a:rPr>
              <a:t>Clear</a:t>
            </a:r>
            <a:r>
              <a:rPr lang="nl-NL"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3157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Syntax: Other operations</a:t>
            </a:r>
          </a:p>
        </p:txBody>
      </p:sp>
      <p:sp>
        <p:nvSpPr>
          <p:cNvPr id="3" name="Content Placeholder 2"/>
          <p:cNvSpPr>
            <a:spLocks noGrp="1"/>
          </p:cNvSpPr>
          <p:nvPr>
            <p:ph idx="1"/>
          </p:nvPr>
        </p:nvSpPr>
        <p:spPr/>
        <p:txBody>
          <a:bodyPr>
            <a:normAutofit/>
          </a:bodyPr>
          <a:lstStyle/>
          <a:p>
            <a:r>
              <a:rPr lang="en-GB" dirty="0"/>
              <a:t>Retrieving element at index:</a:t>
            </a:r>
          </a:p>
          <a:p>
            <a:pPr marL="292608" lvl="1" indent="0">
              <a:buNone/>
            </a:pP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sz="2000" i="1" dirty="0" err="1">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listType</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&gt; </a:t>
            </a:r>
            <a:r>
              <a:rPr lang="nl-NL" sz="2000" dirty="0" err="1">
                <a:solidFill>
                  <a:srgbClr val="000000"/>
                </a:solidFill>
                <a:latin typeface="Consolas" panose="020B0609020204030204" pitchFamily="49" charset="0"/>
              </a:rPr>
              <a:t>elementAtIndex</a:t>
            </a:r>
            <a:r>
              <a:rPr lang="nl-NL" sz="2000" dirty="0">
                <a:solidFill>
                  <a:srgbClr val="000000"/>
                </a:solidFill>
                <a:latin typeface="Consolas" panose="020B0609020204030204" pitchFamily="49" charset="0"/>
              </a:rPr>
              <a:t> = </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sz="2000" dirty="0">
                <a:solidFill>
                  <a:srgbClr val="000000"/>
                </a:solidFill>
                <a:latin typeface="Consolas" panose="020B0609020204030204" pitchFamily="49" charset="0"/>
              </a:rPr>
              <a:t>[</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sz="2000" i="1" dirty="0" err="1">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&gt;</a:t>
            </a:r>
            <a:r>
              <a:rPr lang="nl-NL" sz="2000" dirty="0">
                <a:solidFill>
                  <a:srgbClr val="000000"/>
                </a:solidFill>
                <a:latin typeface="Consolas" panose="020B0609020204030204" pitchFamily="49" charset="0"/>
              </a:rPr>
              <a:t>];</a:t>
            </a:r>
            <a:endParaRPr lang="en-GB" sz="2000" dirty="0"/>
          </a:p>
          <a:p>
            <a:r>
              <a:rPr lang="en-GB" dirty="0"/>
              <a:t>Find index of element:</a:t>
            </a:r>
          </a:p>
          <a:p>
            <a:pPr marL="292608" lvl="1" indent="0">
              <a:buNone/>
            </a:pPr>
            <a:r>
              <a:rPr lang="nl-NL" sz="2000" dirty="0">
                <a:solidFill>
                  <a:srgbClr val="0000FF"/>
                </a:solidFill>
                <a:latin typeface="Consolas" panose="020B0609020204030204" pitchFamily="49" charset="0"/>
              </a:rPr>
              <a:t>int</a:t>
            </a:r>
            <a:r>
              <a:rPr lang="nl-NL" sz="2000" dirty="0">
                <a:solidFill>
                  <a:srgbClr val="000000"/>
                </a:solidFill>
                <a:latin typeface="Consolas" panose="020B0609020204030204" pitchFamily="49" charset="0"/>
              </a:rPr>
              <a:t> </a:t>
            </a:r>
            <a:r>
              <a:rPr lang="nl-NL" sz="2000" dirty="0" err="1">
                <a:solidFill>
                  <a:srgbClr val="000000"/>
                </a:solidFill>
                <a:latin typeface="Consolas" panose="020B0609020204030204" pitchFamily="49" charset="0"/>
              </a:rPr>
              <a:t>indexOfElement</a:t>
            </a:r>
            <a:r>
              <a:rPr lang="nl-NL" sz="2000" dirty="0">
                <a:solidFill>
                  <a:srgbClr val="000000"/>
                </a:solidFill>
                <a:latin typeface="Consolas" panose="020B0609020204030204" pitchFamily="49" charset="0"/>
              </a:rPr>
              <a:t> = </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sz="2000" dirty="0">
                <a:solidFill>
                  <a:srgbClr val="000000"/>
                </a:solidFill>
                <a:latin typeface="Consolas" panose="020B0609020204030204" pitchFamily="49" charset="0"/>
              </a:rPr>
              <a:t>.</a:t>
            </a:r>
            <a:r>
              <a:rPr lang="nl-NL" sz="2000" dirty="0" err="1">
                <a:solidFill>
                  <a:srgbClr val="000000"/>
                </a:solidFill>
                <a:latin typeface="Consolas" panose="020B0609020204030204" pitchFamily="49" charset="0"/>
              </a:rPr>
              <a:t>IndexOf</a:t>
            </a:r>
            <a:r>
              <a:rPr lang="nl-NL" sz="2000" dirty="0">
                <a:solidFill>
                  <a:srgbClr val="000000"/>
                </a:solidFill>
                <a:latin typeface="Consolas" panose="020B0609020204030204" pitchFamily="49" charset="0"/>
              </a:rPr>
              <a:t>(</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&lt;element&gt;</a:t>
            </a:r>
            <a:r>
              <a:rPr lang="nl-NL" sz="2000" dirty="0">
                <a:solidFill>
                  <a:srgbClr val="000000"/>
                </a:solidFill>
                <a:latin typeface="Consolas" panose="020B0609020204030204" pitchFamily="49" charset="0"/>
              </a:rPr>
              <a:t>);</a:t>
            </a:r>
          </a:p>
          <a:p>
            <a:r>
              <a:rPr lang="en-GB" dirty="0"/>
              <a:t>Check if value is in list:</a:t>
            </a:r>
          </a:p>
          <a:p>
            <a:pPr marL="292608" lvl="1" indent="0">
              <a:buNone/>
            </a:pPr>
            <a:r>
              <a:rPr lang="nl-NL" sz="2000" dirty="0" err="1">
                <a:solidFill>
                  <a:srgbClr val="0000FF"/>
                </a:solidFill>
                <a:latin typeface="Consolas" panose="020B0609020204030204" pitchFamily="49" charset="0"/>
              </a:rPr>
              <a:t>bool</a:t>
            </a:r>
            <a:r>
              <a:rPr lang="nl-NL" sz="2000" dirty="0">
                <a:solidFill>
                  <a:srgbClr val="000000"/>
                </a:solidFill>
                <a:latin typeface="Consolas" panose="020B0609020204030204" pitchFamily="49" charset="0"/>
              </a:rPr>
              <a:t> </a:t>
            </a:r>
            <a:r>
              <a:rPr lang="nl-NL" sz="2000" dirty="0" err="1">
                <a:solidFill>
                  <a:srgbClr val="000000"/>
                </a:solidFill>
                <a:latin typeface="Consolas" panose="020B0609020204030204" pitchFamily="49" charset="0"/>
              </a:rPr>
              <a:t>elementInList</a:t>
            </a:r>
            <a:r>
              <a:rPr lang="nl-NL" sz="2000" dirty="0">
                <a:solidFill>
                  <a:srgbClr val="000000"/>
                </a:solidFill>
                <a:latin typeface="Consolas" panose="020B0609020204030204" pitchFamily="49" charset="0"/>
              </a:rPr>
              <a:t> = </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sz="2000" dirty="0">
                <a:solidFill>
                  <a:srgbClr val="000000"/>
                </a:solidFill>
                <a:latin typeface="Consolas" panose="020B0609020204030204" pitchFamily="49" charset="0"/>
              </a:rPr>
              <a:t>.</a:t>
            </a:r>
            <a:r>
              <a:rPr lang="nl-NL" sz="2000" dirty="0" err="1">
                <a:solidFill>
                  <a:srgbClr val="000000"/>
                </a:solidFill>
                <a:latin typeface="Consolas" panose="020B0609020204030204" pitchFamily="49" charset="0"/>
              </a:rPr>
              <a:t>Contains</a:t>
            </a:r>
            <a:r>
              <a:rPr lang="nl-NL" sz="2000" dirty="0">
                <a:solidFill>
                  <a:srgbClr val="000000"/>
                </a:solidFill>
                <a:latin typeface="Consolas" panose="020B0609020204030204" pitchFamily="49" charset="0"/>
              </a:rPr>
              <a:t>(</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&lt;element&gt;</a:t>
            </a:r>
            <a:r>
              <a:rPr lang="nl-NL" sz="2000" dirty="0">
                <a:solidFill>
                  <a:srgbClr val="000000"/>
                </a:solidFill>
                <a:latin typeface="Consolas" panose="020B0609020204030204" pitchFamily="49" charset="0"/>
              </a:rPr>
              <a:t>);</a:t>
            </a:r>
          </a:p>
          <a:p>
            <a:r>
              <a:rPr lang="en-GB" dirty="0"/>
              <a:t>Amount of elements in the list:</a:t>
            </a:r>
          </a:p>
          <a:p>
            <a:pPr marL="292608" lvl="1" indent="0">
              <a:buNone/>
            </a:pPr>
            <a:r>
              <a:rPr lang="nl-NL" sz="2000" dirty="0">
                <a:solidFill>
                  <a:srgbClr val="0000FF"/>
                </a:solidFill>
                <a:latin typeface="Consolas" panose="020B0609020204030204" pitchFamily="49" charset="0"/>
              </a:rPr>
              <a:t>int</a:t>
            </a:r>
            <a:r>
              <a:rPr lang="nl-NL" sz="2000" dirty="0">
                <a:solidFill>
                  <a:srgbClr val="000000"/>
                </a:solidFill>
                <a:latin typeface="Consolas" panose="020B0609020204030204" pitchFamily="49" charset="0"/>
              </a:rPr>
              <a:t> </a:t>
            </a:r>
            <a:r>
              <a:rPr lang="nl-NL" sz="2000" dirty="0" err="1">
                <a:solidFill>
                  <a:srgbClr val="000000"/>
                </a:solidFill>
                <a:latin typeface="Consolas" panose="020B0609020204030204" pitchFamily="49" charset="0"/>
              </a:rPr>
              <a:t>elementCount</a:t>
            </a:r>
            <a:r>
              <a:rPr lang="nl-NL" sz="2000" dirty="0">
                <a:solidFill>
                  <a:srgbClr val="000000"/>
                </a:solidFill>
                <a:latin typeface="Consolas" panose="020B0609020204030204" pitchFamily="49" charset="0"/>
              </a:rPr>
              <a:t> = </a:t>
            </a:r>
            <a:r>
              <a:rPr lang="en-US" sz="20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sz="2000" dirty="0">
                <a:solidFill>
                  <a:srgbClr val="000000"/>
                </a:solidFill>
                <a:latin typeface="Consolas" panose="020B0609020204030204" pitchFamily="49" charset="0"/>
              </a:rPr>
              <a:t>.</a:t>
            </a:r>
            <a:r>
              <a:rPr lang="nl-NL" sz="2000" dirty="0" err="1">
                <a:solidFill>
                  <a:srgbClr val="000000"/>
                </a:solidFill>
                <a:latin typeface="Consolas" panose="020B0609020204030204" pitchFamily="49" charset="0"/>
              </a:rPr>
              <a:t>Count</a:t>
            </a:r>
            <a:r>
              <a:rPr lang="nl-NL" sz="2000" dirty="0">
                <a:solidFill>
                  <a:srgbClr val="000000"/>
                </a:solidFill>
                <a:latin typeface="Consolas" panose="020B0609020204030204" pitchFamily="49" charset="0"/>
              </a:rPr>
              <a:t>;</a:t>
            </a:r>
            <a:endParaRPr lang="en-GB" sz="2000" dirty="0"/>
          </a:p>
          <a:p>
            <a:pPr marL="0" indent="0">
              <a:buNone/>
            </a:pPr>
            <a:endParaRPr lang="en-GB" dirty="0"/>
          </a:p>
        </p:txBody>
      </p:sp>
    </p:spTree>
    <p:extLst>
      <p:ext uri="{BB962C8B-B14F-4D97-AF65-F5344CB8AC3E}">
        <p14:creationId xmlns:p14="http://schemas.microsoft.com/office/powerpoint/2010/main" val="1647495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a:p>
        </p:txBody>
      </p:sp>
      <p:pic>
        <p:nvPicPr>
          <p:cNvPr id="4" name="Picture 2" descr="C:\Users\874156\Desktop\jxGUf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0B35E35-8AB1-46C1-9C13-38EECD22E9F3}" type="slidenum">
              <a:rPr lang="en-GB" smtClean="0"/>
              <a:pPr/>
              <a:t>39</a:t>
            </a:fld>
            <a:r>
              <a:rPr lang="en-GB"/>
              <a:t>/34</a:t>
            </a:r>
            <a:endParaRPr lang="en-GB" dirty="0"/>
          </a:p>
        </p:txBody>
      </p:sp>
    </p:spTree>
    <p:extLst>
      <p:ext uri="{BB962C8B-B14F-4D97-AF65-F5344CB8AC3E}">
        <p14:creationId xmlns:p14="http://schemas.microsoft.com/office/powerpoint/2010/main" val="304713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16D4-00CC-4A07-904B-AA6BA4B17B16}"/>
              </a:ext>
            </a:extLst>
          </p:cNvPr>
          <p:cNvSpPr>
            <a:spLocks noGrp="1"/>
          </p:cNvSpPr>
          <p:nvPr>
            <p:ph type="title"/>
          </p:nvPr>
        </p:nvSpPr>
        <p:spPr/>
        <p:txBody>
          <a:bodyPr/>
          <a:lstStyle/>
          <a:p>
            <a:r>
              <a:rPr lang="en-GB" dirty="0"/>
              <a:t>Intro: Feedback</a:t>
            </a:r>
          </a:p>
        </p:txBody>
      </p:sp>
      <p:sp>
        <p:nvSpPr>
          <p:cNvPr id="3" name="Content Placeholder 2">
            <a:extLst>
              <a:ext uri="{FF2B5EF4-FFF2-40B4-BE49-F238E27FC236}">
                <a16:creationId xmlns:a16="http://schemas.microsoft.com/office/drawing/2014/main" id="{C8BD81D9-A921-47AB-8B83-9240DAC5CD0F}"/>
              </a:ext>
            </a:extLst>
          </p:cNvPr>
          <p:cNvSpPr>
            <a:spLocks noGrp="1"/>
          </p:cNvSpPr>
          <p:nvPr>
            <p:ph sz="half" idx="1"/>
          </p:nvPr>
        </p:nvSpPr>
        <p:spPr/>
        <p:txBody>
          <a:bodyPr/>
          <a:lstStyle/>
          <a:p>
            <a:r>
              <a:rPr lang="en-GB" sz="2800" b="1" dirty="0"/>
              <a:t>Informal feedback</a:t>
            </a:r>
            <a:br>
              <a:rPr lang="en-GB" sz="2800" b="1" dirty="0"/>
            </a:br>
            <a:r>
              <a:rPr lang="en-GB" dirty="0"/>
              <a:t>When working on practice assignments you can (&amp; are expected) to ask for feedback. The feedback is for your learning process.</a:t>
            </a:r>
          </a:p>
          <a:p>
            <a:r>
              <a:rPr lang="en-GB" i="1" dirty="0"/>
              <a:t>When</a:t>
            </a:r>
            <a:r>
              <a:rPr lang="en-GB" dirty="0"/>
              <a:t>: during scheduled classes</a:t>
            </a:r>
          </a:p>
          <a:p>
            <a:r>
              <a:rPr lang="en-GB" i="1" dirty="0"/>
              <a:t>Purpose</a:t>
            </a:r>
            <a:r>
              <a:rPr lang="en-GB" dirty="0"/>
              <a:t>: get information/help/tips about how you implemented the assignment </a:t>
            </a:r>
          </a:p>
          <a:p>
            <a:endParaRPr lang="en-GB" dirty="0"/>
          </a:p>
        </p:txBody>
      </p:sp>
      <p:sp>
        <p:nvSpPr>
          <p:cNvPr id="4" name="Content Placeholder 3">
            <a:extLst>
              <a:ext uri="{FF2B5EF4-FFF2-40B4-BE49-F238E27FC236}">
                <a16:creationId xmlns:a16="http://schemas.microsoft.com/office/drawing/2014/main" id="{3FBF7325-911A-4B42-BC6E-55A9775B7D75}"/>
              </a:ext>
            </a:extLst>
          </p:cNvPr>
          <p:cNvSpPr>
            <a:spLocks noGrp="1"/>
          </p:cNvSpPr>
          <p:nvPr>
            <p:ph sz="half" idx="2"/>
          </p:nvPr>
        </p:nvSpPr>
        <p:spPr/>
        <p:txBody>
          <a:bodyPr/>
          <a:lstStyle/>
          <a:p>
            <a:r>
              <a:rPr lang="en-GB" sz="2800" b="1" dirty="0"/>
              <a:t>Formal feedback</a:t>
            </a:r>
            <a:br>
              <a:rPr lang="en-GB" sz="2800" b="1" dirty="0"/>
            </a:br>
            <a:r>
              <a:rPr lang="en-GB" dirty="0"/>
              <a:t>During set weeks you are required to show your work for feedback and it will be registered in Canvas as a formative indication.</a:t>
            </a:r>
            <a:endParaRPr lang="en-GB" sz="2800" b="1" dirty="0"/>
          </a:p>
          <a:p>
            <a:r>
              <a:rPr lang="en-GB" i="1" dirty="0"/>
              <a:t>When</a:t>
            </a:r>
            <a:r>
              <a:rPr lang="en-GB" dirty="0"/>
              <a:t>: Week 12, 15 &amp; 18</a:t>
            </a:r>
          </a:p>
          <a:p>
            <a:r>
              <a:rPr lang="en-GB" i="1" dirty="0"/>
              <a:t>Purpose</a:t>
            </a:r>
            <a:r>
              <a:rPr lang="en-GB" dirty="0"/>
              <a:t>: get an understanding about how your current proficiency is</a:t>
            </a:r>
          </a:p>
        </p:txBody>
      </p:sp>
      <p:sp>
        <p:nvSpPr>
          <p:cNvPr id="5" name="Rectangle: Rounded Corners 4">
            <a:extLst>
              <a:ext uri="{FF2B5EF4-FFF2-40B4-BE49-F238E27FC236}">
                <a16:creationId xmlns:a16="http://schemas.microsoft.com/office/drawing/2014/main" id="{9617BD33-15D9-482D-A369-9998059B6A67}"/>
              </a:ext>
            </a:extLst>
          </p:cNvPr>
          <p:cNvSpPr/>
          <p:nvPr/>
        </p:nvSpPr>
        <p:spPr>
          <a:xfrm>
            <a:off x="1164598" y="5045336"/>
            <a:ext cx="9480331" cy="823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a:t>Both are considered during the assessors meeting</a:t>
            </a:r>
          </a:p>
          <a:p>
            <a:pPr algn="ctr"/>
            <a:r>
              <a:rPr lang="en-GB" sz="1600" dirty="0"/>
              <a:t>This also functions as a way for your teachers to get an impression of what your proficiency is</a:t>
            </a:r>
          </a:p>
        </p:txBody>
      </p:sp>
    </p:spTree>
    <p:extLst>
      <p:ext uri="{BB962C8B-B14F-4D97-AF65-F5344CB8AC3E}">
        <p14:creationId xmlns:p14="http://schemas.microsoft.com/office/powerpoint/2010/main" val="151759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0837-A93E-40C7-AA0D-670C39F91AE0}"/>
              </a:ext>
            </a:extLst>
          </p:cNvPr>
          <p:cNvSpPr>
            <a:spLocks noGrp="1"/>
          </p:cNvSpPr>
          <p:nvPr>
            <p:ph type="title"/>
          </p:nvPr>
        </p:nvSpPr>
        <p:spPr/>
        <p:txBody>
          <a:bodyPr/>
          <a:lstStyle/>
          <a:p>
            <a:r>
              <a:rPr lang="en-GB" dirty="0"/>
              <a:t>While-statement</a:t>
            </a:r>
          </a:p>
        </p:txBody>
      </p:sp>
      <p:sp>
        <p:nvSpPr>
          <p:cNvPr id="3" name="Content Placeholder 2">
            <a:extLst>
              <a:ext uri="{FF2B5EF4-FFF2-40B4-BE49-F238E27FC236}">
                <a16:creationId xmlns:a16="http://schemas.microsoft.com/office/drawing/2014/main" id="{44CEBA1D-6B13-42AF-B4CD-5C7D902FF1BF}"/>
              </a:ext>
            </a:extLst>
          </p:cNvPr>
          <p:cNvSpPr>
            <a:spLocks noGrp="1"/>
          </p:cNvSpPr>
          <p:nvPr>
            <p:ph idx="1"/>
          </p:nvPr>
        </p:nvSpPr>
        <p:spPr/>
        <p:txBody>
          <a:bodyPr/>
          <a:lstStyle/>
          <a:p>
            <a:r>
              <a:rPr lang="en-GB" sz="2400" i="1" dirty="0"/>
              <a:t>Syntax:</a:t>
            </a:r>
          </a:p>
          <a:p>
            <a:endParaRPr lang="en-GB" sz="2400" i="1" dirty="0"/>
          </a:p>
          <a:p>
            <a:endParaRPr lang="en-GB" sz="2400" i="1" dirty="0"/>
          </a:p>
          <a:p>
            <a:endParaRPr lang="en-GB" sz="2400" i="1" dirty="0"/>
          </a:p>
          <a:p>
            <a:br>
              <a:rPr lang="en-GB" sz="2400" i="1" dirty="0"/>
            </a:br>
            <a:r>
              <a:rPr lang="en-GB" sz="2400" i="1" dirty="0"/>
              <a:t>Example:</a:t>
            </a:r>
          </a:p>
        </p:txBody>
      </p:sp>
      <p:sp>
        <p:nvSpPr>
          <p:cNvPr id="4" name="Rectangle 3">
            <a:extLst>
              <a:ext uri="{FF2B5EF4-FFF2-40B4-BE49-F238E27FC236}">
                <a16:creationId xmlns:a16="http://schemas.microsoft.com/office/drawing/2014/main" id="{1B75765A-1679-4E5E-A583-440A98094968}"/>
              </a:ext>
            </a:extLst>
          </p:cNvPr>
          <p:cNvSpPr/>
          <p:nvPr/>
        </p:nvSpPr>
        <p:spPr>
          <a:xfrm>
            <a:off x="1409456" y="2302212"/>
            <a:ext cx="10020544" cy="1477328"/>
          </a:xfrm>
          <a:prstGeom prst="rect">
            <a:avLst/>
          </a:prstGeom>
          <a:ln>
            <a:solidFill>
              <a:schemeClr val="tx1"/>
            </a:solidFill>
          </a:ln>
        </p:spPr>
        <p:txBody>
          <a:bodyPr wrap="square">
            <a:spAutoFit/>
          </a:bodyPr>
          <a:lstStyle/>
          <a:p>
            <a:r>
              <a:rPr lang="nl-NL" dirty="0" err="1">
                <a:solidFill>
                  <a:srgbClr val="0000FF"/>
                </a:solidFill>
                <a:latin typeface="Consolas" panose="020B0609020204030204" pitchFamily="49" charset="0"/>
              </a:rPr>
              <a:t>while</a:t>
            </a:r>
            <a:r>
              <a:rPr lang="nl-NL" dirty="0">
                <a:solidFill>
                  <a:srgbClr val="000000"/>
                </a:solidFill>
                <a:latin typeface="Consolas" panose="020B0609020204030204" pitchFamily="49" charset="0"/>
              </a:rPr>
              <a:t> (</a:t>
            </a:r>
            <a:r>
              <a:rPr lang="nl-NL" dirty="0">
                <a:solidFill>
                  <a:schemeClr val="bg1">
                    <a:lumMod val="50000"/>
                  </a:schemeClr>
                </a:solidFill>
                <a:latin typeface="Consolas" panose="020B0609020204030204" pitchFamily="49" charset="0"/>
              </a:rPr>
              <a:t>&lt;</a:t>
            </a:r>
            <a:r>
              <a:rPr lang="nl-NL" dirty="0" err="1">
                <a:solidFill>
                  <a:schemeClr val="bg1">
                    <a:lumMod val="50000"/>
                  </a:schemeClr>
                </a:solidFill>
                <a:latin typeface="Consolas" panose="020B0609020204030204" pitchFamily="49" charset="0"/>
              </a:rPr>
              <a:t>boolean_expression</a:t>
            </a:r>
            <a:r>
              <a:rPr lang="nl-NL" dirty="0">
                <a:solidFill>
                  <a:schemeClr val="bg1">
                    <a:lumMod val="50000"/>
                  </a:schemeClr>
                </a:solidFill>
                <a:latin typeface="Consolas" panose="020B0609020204030204" pitchFamily="49" charset="0"/>
              </a:rPr>
              <a:t>&gt;</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en-US" dirty="0">
                <a:solidFill>
                  <a:schemeClr val="bg1">
                    <a:lumMod val="50000"/>
                  </a:schemeClr>
                </a:solidFill>
                <a:latin typeface="Consolas" panose="020B0609020204030204" pitchFamily="49" charset="0"/>
              </a:rPr>
              <a:t>&lt;statements&gt;</a:t>
            </a:r>
          </a:p>
          <a:p>
            <a:r>
              <a:rPr lang="en-US" dirty="0">
                <a:solidFill>
                  <a:srgbClr val="000000"/>
                </a:solidFill>
                <a:latin typeface="Consolas" panose="020B0609020204030204" pitchFamily="49" charset="0"/>
              </a:rPr>
              <a:t>		</a:t>
            </a:r>
            <a:r>
              <a:rPr lang="nl-NL" dirty="0">
                <a:solidFill>
                  <a:srgbClr val="008000"/>
                </a:solidFill>
                <a:latin typeface="Consolas" panose="020B0609020204030204" pitchFamily="49" charset="0"/>
              </a:rPr>
              <a:t>//</a:t>
            </a:r>
            <a:r>
              <a:rPr lang="nl-NL" dirty="0" err="1">
                <a:solidFill>
                  <a:srgbClr val="008000"/>
                </a:solidFill>
                <a:latin typeface="Consolas" panose="020B0609020204030204" pitchFamily="49" charset="0"/>
              </a:rPr>
              <a:t>To</a:t>
            </a:r>
            <a:r>
              <a:rPr lang="nl-NL" dirty="0">
                <a:solidFill>
                  <a:srgbClr val="008000"/>
                </a:solidFill>
                <a:latin typeface="Consolas" panose="020B0609020204030204" pitchFamily="49" charset="0"/>
              </a:rPr>
              <a:t> exit </a:t>
            </a:r>
            <a:r>
              <a:rPr lang="nl-NL" dirty="0" err="1">
                <a:solidFill>
                  <a:srgbClr val="008000"/>
                </a:solidFill>
                <a:latin typeface="Consolas" panose="020B0609020204030204" pitchFamily="49" charset="0"/>
              </a:rPr>
              <a:t>the</a:t>
            </a:r>
            <a:r>
              <a:rPr lang="nl-NL" dirty="0">
                <a:solidFill>
                  <a:srgbClr val="008000"/>
                </a:solidFill>
                <a:latin typeface="Consolas" panose="020B0609020204030204" pitchFamily="49" charset="0"/>
              </a:rPr>
              <a:t> loop, </a:t>
            </a:r>
            <a:r>
              <a:rPr lang="nl-NL" dirty="0" err="1">
                <a:solidFill>
                  <a:srgbClr val="008000"/>
                </a:solidFill>
                <a:latin typeface="Consolas" panose="020B0609020204030204" pitchFamily="49" charset="0"/>
              </a:rPr>
              <a:t>the</a:t>
            </a:r>
            <a:r>
              <a:rPr lang="nl-NL" dirty="0">
                <a:solidFill>
                  <a:srgbClr val="008000"/>
                </a:solidFill>
                <a:latin typeface="Consolas" panose="020B0609020204030204" pitchFamily="49" charset="0"/>
              </a:rPr>
              <a:t> </a:t>
            </a:r>
            <a:r>
              <a:rPr lang="nl-NL" dirty="0" err="1">
                <a:solidFill>
                  <a:srgbClr val="008000"/>
                </a:solidFill>
                <a:latin typeface="Consolas" panose="020B0609020204030204" pitchFamily="49" charset="0"/>
              </a:rPr>
              <a:t>condition</a:t>
            </a:r>
            <a:r>
              <a:rPr lang="nl-NL" dirty="0">
                <a:solidFill>
                  <a:srgbClr val="008000"/>
                </a:solidFill>
                <a:latin typeface="Consolas" panose="020B0609020204030204" pitchFamily="49" charset="0"/>
              </a:rPr>
              <a:t> </a:t>
            </a:r>
            <a:r>
              <a:rPr lang="nl-NL" dirty="0" err="1">
                <a:solidFill>
                  <a:srgbClr val="008000"/>
                </a:solidFill>
                <a:latin typeface="Consolas" panose="020B0609020204030204" pitchFamily="49" charset="0"/>
              </a:rPr>
              <a:t>should</a:t>
            </a:r>
            <a:r>
              <a:rPr lang="nl-NL"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evaluate to false</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endParaRPr lang="en-GB" dirty="0">
              <a:solidFill>
                <a:srgbClr val="000000"/>
              </a:solidFill>
              <a:highlight>
                <a:srgbClr val="FFFFFF"/>
              </a:highlight>
              <a:latin typeface="Consolas"/>
            </a:endParaRPr>
          </a:p>
        </p:txBody>
      </p:sp>
      <p:sp>
        <p:nvSpPr>
          <p:cNvPr id="5" name="Speech Bubble: Rectangle with Corners Rounded 4">
            <a:extLst>
              <a:ext uri="{FF2B5EF4-FFF2-40B4-BE49-F238E27FC236}">
                <a16:creationId xmlns:a16="http://schemas.microsoft.com/office/drawing/2014/main" id="{83CDEC69-3C58-423B-BEA3-1286ABE42EEE}"/>
              </a:ext>
            </a:extLst>
          </p:cNvPr>
          <p:cNvSpPr/>
          <p:nvPr/>
        </p:nvSpPr>
        <p:spPr>
          <a:xfrm>
            <a:off x="4747298" y="1268311"/>
            <a:ext cx="2982686" cy="979714"/>
          </a:xfrm>
          <a:prstGeom prst="wedgeRoundRectCallout">
            <a:avLst>
              <a:gd name="adj1" fmla="val -69931"/>
              <a:gd name="adj2" fmla="val 63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Also called </a:t>
            </a:r>
            <a:r>
              <a:rPr lang="en-GB" i="1" dirty="0"/>
              <a:t>condition</a:t>
            </a:r>
            <a:endParaRPr lang="en-NL" dirty="0"/>
          </a:p>
        </p:txBody>
      </p:sp>
      <p:sp>
        <p:nvSpPr>
          <p:cNvPr id="6" name="Rectangle 5">
            <a:extLst>
              <a:ext uri="{FF2B5EF4-FFF2-40B4-BE49-F238E27FC236}">
                <a16:creationId xmlns:a16="http://schemas.microsoft.com/office/drawing/2014/main" id="{9E4B31DB-F707-4A74-B944-A2AFC63629E5}"/>
              </a:ext>
            </a:extLst>
          </p:cNvPr>
          <p:cNvSpPr/>
          <p:nvPr/>
        </p:nvSpPr>
        <p:spPr>
          <a:xfrm>
            <a:off x="1409456" y="4649192"/>
            <a:ext cx="10020544" cy="1477328"/>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int </a:t>
            </a:r>
            <a:r>
              <a:rPr lang="nl-NL" dirty="0" err="1">
                <a:latin typeface="Consolas" panose="020B0609020204030204" pitchFamily="49" charset="0"/>
              </a:rPr>
              <a:t>sum</a:t>
            </a:r>
            <a:r>
              <a:rPr lang="nl-NL" dirty="0">
                <a:latin typeface="Consolas" panose="020B0609020204030204" pitchFamily="49" charset="0"/>
              </a:rPr>
              <a:t> = 2;</a:t>
            </a:r>
          </a:p>
          <a:p>
            <a:r>
              <a:rPr lang="nl-NL" dirty="0" err="1">
                <a:solidFill>
                  <a:srgbClr val="0000FF"/>
                </a:solidFill>
                <a:latin typeface="Consolas" panose="020B0609020204030204" pitchFamily="49" charset="0"/>
              </a:rPr>
              <a:t>while</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sum</a:t>
            </a:r>
            <a:r>
              <a:rPr lang="nl-NL" dirty="0">
                <a:solidFill>
                  <a:srgbClr val="000000"/>
                </a:solidFill>
                <a:latin typeface="Consolas" panose="020B0609020204030204" pitchFamily="49" charset="0"/>
              </a:rPr>
              <a:t> &lt; 100)</a:t>
            </a: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sum</a:t>
            </a:r>
            <a:r>
              <a:rPr lang="nl-NL" dirty="0">
                <a:solidFill>
                  <a:srgbClr val="000000"/>
                </a:solidFill>
                <a:latin typeface="Consolas" panose="020B0609020204030204" pitchFamily="49" charset="0"/>
              </a:rPr>
              <a:t> = </a:t>
            </a:r>
            <a:r>
              <a:rPr lang="nl-NL" dirty="0" err="1">
                <a:solidFill>
                  <a:srgbClr val="000000"/>
                </a:solidFill>
                <a:latin typeface="Consolas" panose="020B0609020204030204" pitchFamily="49" charset="0"/>
              </a:rPr>
              <a:t>sum</a:t>
            </a:r>
            <a:r>
              <a:rPr lang="nl-NL" dirty="0">
                <a:solidFill>
                  <a:srgbClr val="000000"/>
                </a:solidFill>
                <a:latin typeface="Consolas" panose="020B0609020204030204" pitchFamily="49" charset="0"/>
              </a:rPr>
              <a:t> * 3;</a:t>
            </a:r>
          </a:p>
          <a:p>
            <a:r>
              <a:rPr lang="nl-NL" dirty="0">
                <a:solidFill>
                  <a:srgbClr val="000000"/>
                </a:solidFill>
                <a:latin typeface="Consolas" panose="020B0609020204030204" pitchFamily="49" charset="0"/>
              </a:rPr>
              <a:t>}</a:t>
            </a:r>
            <a:endParaRPr lang="en-GB" dirty="0">
              <a:solidFill>
                <a:srgbClr val="000000"/>
              </a:solidFill>
              <a:highlight>
                <a:srgbClr val="FFFFFF"/>
              </a:highlight>
              <a:latin typeface="Consolas"/>
            </a:endParaRPr>
          </a:p>
        </p:txBody>
      </p:sp>
    </p:spTree>
    <p:extLst>
      <p:ext uri="{BB962C8B-B14F-4D97-AF65-F5344CB8AC3E}">
        <p14:creationId xmlns:p14="http://schemas.microsoft.com/office/powerpoint/2010/main" val="198211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D62-5DC4-4039-A2FB-2B88DA50126C}"/>
              </a:ext>
            </a:extLst>
          </p:cNvPr>
          <p:cNvSpPr>
            <a:spLocks noGrp="1"/>
          </p:cNvSpPr>
          <p:nvPr>
            <p:ph type="title"/>
          </p:nvPr>
        </p:nvSpPr>
        <p:spPr/>
        <p:txBody>
          <a:bodyPr/>
          <a:lstStyle/>
          <a:p>
            <a:r>
              <a:rPr lang="en-GB" i="1" dirty="0"/>
              <a:t>Intermezzo</a:t>
            </a:r>
            <a:r>
              <a:rPr lang="en-GB" dirty="0"/>
              <a:t>: Arithmetic operators cont.</a:t>
            </a:r>
            <a:endParaRPr lang="en-GB" i="1" dirty="0"/>
          </a:p>
        </p:txBody>
      </p:sp>
      <p:sp>
        <p:nvSpPr>
          <p:cNvPr id="3" name="Content Placeholder 2">
            <a:extLst>
              <a:ext uri="{FF2B5EF4-FFF2-40B4-BE49-F238E27FC236}">
                <a16:creationId xmlns:a16="http://schemas.microsoft.com/office/drawing/2014/main" id="{93700E5F-0F15-47C7-A54C-859B02D644B3}"/>
              </a:ext>
            </a:extLst>
          </p:cNvPr>
          <p:cNvSpPr>
            <a:spLocks noGrp="1"/>
          </p:cNvSpPr>
          <p:nvPr>
            <p:ph idx="1"/>
          </p:nvPr>
        </p:nvSpPr>
        <p:spPr>
          <a:xfrm>
            <a:off x="1124066" y="1845734"/>
            <a:ext cx="10058400" cy="4023360"/>
          </a:xfrm>
        </p:spPr>
        <p:txBody>
          <a:bodyPr/>
          <a:lstStyle/>
          <a:p>
            <a:r>
              <a:rPr lang="en-GB" i="1" dirty="0"/>
              <a:t>Compound assignment:</a:t>
            </a:r>
          </a:p>
          <a:p>
            <a:endParaRPr lang="en-GB" i="1" dirty="0"/>
          </a:p>
          <a:p>
            <a:endParaRPr lang="en-GB" i="1" dirty="0"/>
          </a:p>
          <a:p>
            <a:endParaRPr lang="en-GB" i="1" dirty="0"/>
          </a:p>
          <a:p>
            <a:endParaRPr lang="en-GB" i="1" dirty="0"/>
          </a:p>
          <a:p>
            <a:endParaRPr lang="en-GB" i="1" dirty="0"/>
          </a:p>
          <a:p>
            <a:pPr marL="0" indent="0">
              <a:buNone/>
            </a:pPr>
            <a:r>
              <a:rPr lang="en-GB" i="1" dirty="0"/>
              <a:t>I</a:t>
            </a:r>
            <a:r>
              <a:rPr lang="en-GB" sz="2000" i="1" dirty="0"/>
              <a:t>ncrement and decrement:</a:t>
            </a:r>
            <a:endParaRPr lang="en-GB" i="1" dirty="0"/>
          </a:p>
        </p:txBody>
      </p:sp>
      <p:graphicFrame>
        <p:nvGraphicFramePr>
          <p:cNvPr id="4" name="Content Placeholder 5">
            <a:extLst>
              <a:ext uri="{FF2B5EF4-FFF2-40B4-BE49-F238E27FC236}">
                <a16:creationId xmlns:a16="http://schemas.microsoft.com/office/drawing/2014/main" id="{CF1B94C6-5564-4EE5-B8E8-560F729049DB}"/>
              </a:ext>
            </a:extLst>
          </p:cNvPr>
          <p:cNvGraphicFramePr>
            <a:graphicFrameLocks/>
          </p:cNvGraphicFramePr>
          <p:nvPr>
            <p:extLst>
              <p:ext uri="{D42A27DB-BD31-4B8C-83A1-F6EECF244321}">
                <p14:modId xmlns:p14="http://schemas.microsoft.com/office/powerpoint/2010/main" val="3156632188"/>
              </p:ext>
            </p:extLst>
          </p:nvPr>
        </p:nvGraphicFramePr>
        <p:xfrm>
          <a:off x="1841370" y="2176586"/>
          <a:ext cx="8227640" cy="2266152"/>
        </p:xfrm>
        <a:graphic>
          <a:graphicData uri="http://schemas.openxmlformats.org/drawingml/2006/table">
            <a:tbl>
              <a:tblPr firstRow="1" bandRow="1">
                <a:tableStyleId>{5C22544A-7EE6-4342-B048-85BDC9FD1C3A}</a:tableStyleId>
              </a:tblPr>
              <a:tblGrid>
                <a:gridCol w="2133919">
                  <a:extLst>
                    <a:ext uri="{9D8B030D-6E8A-4147-A177-3AD203B41FA5}">
                      <a16:colId xmlns:a16="http://schemas.microsoft.com/office/drawing/2014/main" val="20000"/>
                    </a:ext>
                  </a:extLst>
                </a:gridCol>
                <a:gridCol w="2437488">
                  <a:extLst>
                    <a:ext uri="{9D8B030D-6E8A-4147-A177-3AD203B41FA5}">
                      <a16:colId xmlns:a16="http://schemas.microsoft.com/office/drawing/2014/main" val="20001"/>
                    </a:ext>
                  </a:extLst>
                </a:gridCol>
                <a:gridCol w="3656233">
                  <a:extLst>
                    <a:ext uri="{9D8B030D-6E8A-4147-A177-3AD203B41FA5}">
                      <a16:colId xmlns:a16="http://schemas.microsoft.com/office/drawing/2014/main" val="20002"/>
                    </a:ext>
                  </a:extLst>
                </a:gridCol>
              </a:tblGrid>
              <a:tr h="268340">
                <a:tc>
                  <a:txBody>
                    <a:bodyPr/>
                    <a:lstStyle/>
                    <a:p>
                      <a:pPr algn="l"/>
                      <a:r>
                        <a:rPr lang="en-GB" sz="1800" dirty="0"/>
                        <a:t>Operator</a:t>
                      </a:r>
                    </a:p>
                  </a:txBody>
                  <a:tcPr marL="77973" marR="77973" marT="38986" marB="38986" anchor="ctr"/>
                </a:tc>
                <a:tc>
                  <a:txBody>
                    <a:bodyPr/>
                    <a:lstStyle/>
                    <a:p>
                      <a:r>
                        <a:rPr lang="en-GB" sz="1800" dirty="0"/>
                        <a:t>Example</a:t>
                      </a:r>
                    </a:p>
                  </a:txBody>
                  <a:tcPr marL="77973" marR="77973" marT="38986" marB="38986" anchor="ctr"/>
                </a:tc>
                <a:tc>
                  <a:txBody>
                    <a:bodyPr/>
                    <a:lstStyle/>
                    <a:p>
                      <a:r>
                        <a:rPr lang="en-GB" sz="1800" dirty="0"/>
                        <a:t>Same effect as</a:t>
                      </a:r>
                    </a:p>
                  </a:txBody>
                  <a:tcPr marL="77973" marR="77973" marT="38986" marB="38986" anchor="ctr"/>
                </a:tc>
                <a:extLst>
                  <a:ext uri="{0D108BD9-81ED-4DB2-BD59-A6C34878D82A}">
                    <a16:rowId xmlns:a16="http://schemas.microsoft.com/office/drawing/2014/main" val="10000"/>
                  </a:ext>
                </a:extLst>
              </a:tr>
              <a:tr h="26834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x </a:t>
                      </a:r>
                      <a:r>
                        <a:rPr lang="en-GB" sz="2000" baseline="0" dirty="0">
                          <a:latin typeface="Consolas" panose="020B0609020204030204" pitchFamily="49" charset="0"/>
                        </a:rPr>
                        <a:t>+= 2;</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x = x + 2;</a:t>
                      </a:r>
                    </a:p>
                  </a:txBody>
                  <a:tcPr marL="77973" marR="77973" marT="38986" marB="38986"/>
                </a:tc>
                <a:extLst>
                  <a:ext uri="{0D108BD9-81ED-4DB2-BD59-A6C34878D82A}">
                    <a16:rowId xmlns:a16="http://schemas.microsoft.com/office/drawing/2014/main" val="10001"/>
                  </a:ext>
                </a:extLst>
              </a:tr>
              <a:tr h="26834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y </a:t>
                      </a:r>
                      <a:r>
                        <a:rPr lang="en-GB" sz="2000" baseline="0" dirty="0">
                          <a:latin typeface="Consolas" panose="020B0609020204030204" pitchFamily="49" charset="0"/>
                        </a:rPr>
                        <a:t>-= 10;</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y = y</a:t>
                      </a:r>
                      <a:r>
                        <a:rPr lang="en-GB" sz="2000" baseline="0" dirty="0">
                          <a:latin typeface="Consolas" panose="020B0609020204030204" pitchFamily="49" charset="0"/>
                        </a:rPr>
                        <a:t> </a:t>
                      </a:r>
                      <a:r>
                        <a:rPr lang="en-GB" sz="2000" dirty="0">
                          <a:latin typeface="Consolas" panose="020B0609020204030204" pitchFamily="49" charset="0"/>
                        </a:rPr>
                        <a:t>–</a:t>
                      </a:r>
                      <a:r>
                        <a:rPr lang="en-GB" sz="2000" baseline="0" dirty="0">
                          <a:latin typeface="Consolas" panose="020B0609020204030204" pitchFamily="49" charset="0"/>
                        </a:rPr>
                        <a:t> 10;</a:t>
                      </a:r>
                      <a:endParaRPr lang="en-GB" sz="2000" dirty="0">
                        <a:latin typeface="Consolas" panose="020B0609020204030204" pitchFamily="49" charset="0"/>
                      </a:endParaRPr>
                    </a:p>
                  </a:txBody>
                  <a:tcPr marL="77973" marR="77973" marT="38986" marB="38986"/>
                </a:tc>
                <a:extLst>
                  <a:ext uri="{0D108BD9-81ED-4DB2-BD59-A6C34878D82A}">
                    <a16:rowId xmlns:a16="http://schemas.microsoft.com/office/drawing/2014/main" val="10002"/>
                  </a:ext>
                </a:extLst>
              </a:tr>
              <a:tr h="26834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z </a:t>
                      </a:r>
                      <a:r>
                        <a:rPr lang="en-GB" sz="2000" baseline="0" dirty="0">
                          <a:latin typeface="Consolas" panose="020B0609020204030204" pitchFamily="49" charset="0"/>
                        </a:rPr>
                        <a:t>*= 3;</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z = z *</a:t>
                      </a:r>
                      <a:r>
                        <a:rPr lang="en-GB" sz="2000" baseline="0" dirty="0">
                          <a:latin typeface="Consolas" panose="020B0609020204030204" pitchFamily="49" charset="0"/>
                        </a:rPr>
                        <a:t> 3;</a:t>
                      </a:r>
                      <a:endParaRPr lang="en-GB" sz="2000" dirty="0">
                        <a:latin typeface="Consolas" panose="020B0609020204030204" pitchFamily="49" charset="0"/>
                      </a:endParaRPr>
                    </a:p>
                  </a:txBody>
                  <a:tcPr marL="77973" marR="77973" marT="38986" marB="38986"/>
                </a:tc>
                <a:extLst>
                  <a:ext uri="{0D108BD9-81ED-4DB2-BD59-A6C34878D82A}">
                    <a16:rowId xmlns:a16="http://schemas.microsoft.com/office/drawing/2014/main" val="10003"/>
                  </a:ext>
                </a:extLst>
              </a:tr>
              <a:tr h="26834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x </a:t>
                      </a:r>
                      <a:r>
                        <a:rPr lang="en-GB" sz="2000" baseline="0" dirty="0">
                          <a:latin typeface="Consolas" panose="020B0609020204030204" pitchFamily="49" charset="0"/>
                        </a:rPr>
                        <a:t>/= 2;</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x = x / 2;</a:t>
                      </a:r>
                    </a:p>
                  </a:txBody>
                  <a:tcPr marL="77973" marR="77973" marT="38986" marB="38986"/>
                </a:tc>
                <a:extLst>
                  <a:ext uri="{0D108BD9-81ED-4DB2-BD59-A6C34878D82A}">
                    <a16:rowId xmlns:a16="http://schemas.microsoft.com/office/drawing/2014/main" val="10004"/>
                  </a:ext>
                </a:extLst>
              </a:tr>
              <a:tr h="26834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y </a:t>
                      </a:r>
                      <a:r>
                        <a:rPr lang="en-GB" sz="2000" baseline="0" dirty="0">
                          <a:latin typeface="Consolas" panose="020B0609020204030204" pitchFamily="49" charset="0"/>
                        </a:rPr>
                        <a:t>%= 2;</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y = y % 2;</a:t>
                      </a:r>
                    </a:p>
                  </a:txBody>
                  <a:tcPr marL="77973" marR="77973" marT="38986" marB="38986"/>
                </a:tc>
                <a:extLst>
                  <a:ext uri="{0D108BD9-81ED-4DB2-BD59-A6C34878D82A}">
                    <a16:rowId xmlns:a16="http://schemas.microsoft.com/office/drawing/2014/main" val="10005"/>
                  </a:ext>
                </a:extLst>
              </a:tr>
            </a:tbl>
          </a:graphicData>
        </a:graphic>
      </p:graphicFrame>
      <p:graphicFrame>
        <p:nvGraphicFramePr>
          <p:cNvPr id="5" name="Content Placeholder 5">
            <a:extLst>
              <a:ext uri="{FF2B5EF4-FFF2-40B4-BE49-F238E27FC236}">
                <a16:creationId xmlns:a16="http://schemas.microsoft.com/office/drawing/2014/main" id="{1713A49A-BE07-4E11-B661-B86DFF327552}"/>
              </a:ext>
            </a:extLst>
          </p:cNvPr>
          <p:cNvGraphicFramePr>
            <a:graphicFrameLocks/>
          </p:cNvGraphicFramePr>
          <p:nvPr>
            <p:extLst>
              <p:ext uri="{D42A27DB-BD31-4B8C-83A1-F6EECF244321}">
                <p14:modId xmlns:p14="http://schemas.microsoft.com/office/powerpoint/2010/main" val="2908162134"/>
              </p:ext>
            </p:extLst>
          </p:nvPr>
        </p:nvGraphicFramePr>
        <p:xfrm>
          <a:off x="1844366" y="4908226"/>
          <a:ext cx="8224644" cy="1883380"/>
        </p:xfrm>
        <a:graphic>
          <a:graphicData uri="http://schemas.openxmlformats.org/drawingml/2006/table">
            <a:tbl>
              <a:tblPr firstRow="1" bandRow="1">
                <a:tableStyleId>{5C22544A-7EE6-4342-B048-85BDC9FD1C3A}</a:tableStyleId>
              </a:tblPr>
              <a:tblGrid>
                <a:gridCol w="2133919">
                  <a:extLst>
                    <a:ext uri="{9D8B030D-6E8A-4147-A177-3AD203B41FA5}">
                      <a16:colId xmlns:a16="http://schemas.microsoft.com/office/drawing/2014/main" val="20000"/>
                    </a:ext>
                  </a:extLst>
                </a:gridCol>
                <a:gridCol w="2437488">
                  <a:extLst>
                    <a:ext uri="{9D8B030D-6E8A-4147-A177-3AD203B41FA5}">
                      <a16:colId xmlns:a16="http://schemas.microsoft.com/office/drawing/2014/main" val="20001"/>
                    </a:ext>
                  </a:extLst>
                </a:gridCol>
                <a:gridCol w="3653237">
                  <a:extLst>
                    <a:ext uri="{9D8B030D-6E8A-4147-A177-3AD203B41FA5}">
                      <a16:colId xmlns:a16="http://schemas.microsoft.com/office/drawing/2014/main" val="20002"/>
                    </a:ext>
                  </a:extLst>
                </a:gridCol>
              </a:tblGrid>
              <a:tr h="179990">
                <a:tc>
                  <a:txBody>
                    <a:bodyPr/>
                    <a:lstStyle/>
                    <a:p>
                      <a:pPr algn="l"/>
                      <a:r>
                        <a:rPr lang="en-GB" sz="1800" dirty="0"/>
                        <a:t>Operator</a:t>
                      </a:r>
                    </a:p>
                  </a:txBody>
                  <a:tcPr marL="77973" marR="77973" marT="38986" marB="38986" anchor="ctr"/>
                </a:tc>
                <a:tc>
                  <a:txBody>
                    <a:bodyPr/>
                    <a:lstStyle/>
                    <a:p>
                      <a:r>
                        <a:rPr lang="en-GB" sz="1800" dirty="0"/>
                        <a:t>Example</a:t>
                      </a:r>
                    </a:p>
                  </a:txBody>
                  <a:tcPr marL="77973" marR="77973" marT="38986" marB="38986" anchor="ctr"/>
                </a:tc>
                <a:tc>
                  <a:txBody>
                    <a:bodyPr/>
                    <a:lstStyle/>
                    <a:p>
                      <a:r>
                        <a:rPr lang="en-GB" sz="1800" dirty="0"/>
                        <a:t>Same effect as</a:t>
                      </a:r>
                    </a:p>
                  </a:txBody>
                  <a:tcPr marL="77973" marR="77973" marT="38986" marB="38986" anchor="ctr"/>
                </a:tc>
                <a:extLst>
                  <a:ext uri="{0D108BD9-81ED-4DB2-BD59-A6C34878D82A}">
                    <a16:rowId xmlns:a16="http://schemas.microsoft.com/office/drawing/2014/main" val="10000"/>
                  </a:ext>
                </a:extLst>
              </a:tr>
              <a:tr h="17999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x++</a:t>
                      </a:r>
                      <a:r>
                        <a:rPr lang="en-GB" sz="2000" baseline="0" dirty="0">
                          <a:latin typeface="Consolas" panose="020B0609020204030204" pitchFamily="49" charset="0"/>
                        </a:rPr>
                        <a:t>;</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x = x + 1;</a:t>
                      </a:r>
                    </a:p>
                  </a:txBody>
                  <a:tcPr marL="77973" marR="77973" marT="38986" marB="38986"/>
                </a:tc>
                <a:extLst>
                  <a:ext uri="{0D108BD9-81ED-4DB2-BD59-A6C34878D82A}">
                    <a16:rowId xmlns:a16="http://schemas.microsoft.com/office/drawing/2014/main" val="10001"/>
                  </a:ext>
                </a:extLst>
              </a:tr>
              <a:tr h="17999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++x</a:t>
                      </a:r>
                      <a:r>
                        <a:rPr lang="en-GB" sz="2000" baseline="0" dirty="0">
                          <a:latin typeface="Consolas" panose="020B0609020204030204" pitchFamily="49" charset="0"/>
                        </a:rPr>
                        <a:t>;</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x = x + 1;</a:t>
                      </a:r>
                    </a:p>
                  </a:txBody>
                  <a:tcPr marL="77973" marR="77973" marT="38986" marB="38986"/>
                </a:tc>
                <a:extLst>
                  <a:ext uri="{0D108BD9-81ED-4DB2-BD59-A6C34878D82A}">
                    <a16:rowId xmlns:a16="http://schemas.microsoft.com/office/drawing/2014/main" val="10002"/>
                  </a:ext>
                </a:extLst>
              </a:tr>
              <a:tr h="17999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x--</a:t>
                      </a:r>
                      <a:r>
                        <a:rPr lang="en-GB" sz="2000" baseline="0" dirty="0">
                          <a:latin typeface="Consolas" panose="020B0609020204030204" pitchFamily="49" charset="0"/>
                        </a:rPr>
                        <a:t>;</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x = x -</a:t>
                      </a:r>
                      <a:r>
                        <a:rPr lang="en-GB" sz="2000" baseline="0" dirty="0">
                          <a:latin typeface="Consolas" panose="020B0609020204030204" pitchFamily="49" charset="0"/>
                        </a:rPr>
                        <a:t> 1;</a:t>
                      </a:r>
                      <a:endParaRPr lang="en-GB" sz="2000" dirty="0">
                        <a:latin typeface="Consolas" panose="020B0609020204030204" pitchFamily="49" charset="0"/>
                      </a:endParaRPr>
                    </a:p>
                  </a:txBody>
                  <a:tcPr marL="77973" marR="77973" marT="38986" marB="38986"/>
                </a:tc>
                <a:extLst>
                  <a:ext uri="{0D108BD9-81ED-4DB2-BD59-A6C34878D82A}">
                    <a16:rowId xmlns:a16="http://schemas.microsoft.com/office/drawing/2014/main" val="10003"/>
                  </a:ext>
                </a:extLst>
              </a:tr>
              <a:tr h="179990">
                <a:tc>
                  <a:txBody>
                    <a:bodyPr/>
                    <a:lstStyle/>
                    <a:p>
                      <a:pPr algn="l"/>
                      <a:r>
                        <a:rPr lang="en-GB" sz="2000" b="0" dirty="0">
                          <a:latin typeface="Consolas" panose="020B0609020204030204" pitchFamily="49" charset="0"/>
                        </a:rPr>
                        <a:t>--</a:t>
                      </a:r>
                    </a:p>
                  </a:txBody>
                  <a:tcPr marL="77973" marR="77973" marT="38986" marB="38986"/>
                </a:tc>
                <a:tc>
                  <a:txBody>
                    <a:bodyPr/>
                    <a:lstStyle/>
                    <a:p>
                      <a:pPr algn="l"/>
                      <a:r>
                        <a:rPr lang="en-GB" sz="2000" dirty="0">
                          <a:latin typeface="Consolas" panose="020B0609020204030204" pitchFamily="49" charset="0"/>
                        </a:rPr>
                        <a:t>--x</a:t>
                      </a:r>
                      <a:r>
                        <a:rPr lang="en-GB" sz="2000" baseline="0" dirty="0">
                          <a:latin typeface="Consolas" panose="020B0609020204030204" pitchFamily="49" charset="0"/>
                        </a:rPr>
                        <a:t>;</a:t>
                      </a:r>
                      <a:endParaRPr lang="en-GB" sz="2000" dirty="0">
                        <a:latin typeface="Consolas" panose="020B0609020204030204" pitchFamily="49" charset="0"/>
                      </a:endParaRPr>
                    </a:p>
                  </a:txBody>
                  <a:tcPr marL="77973" marR="77973" marT="38986" marB="38986"/>
                </a:tc>
                <a:tc>
                  <a:txBody>
                    <a:bodyPr/>
                    <a:lstStyle/>
                    <a:p>
                      <a:pPr algn="l"/>
                      <a:r>
                        <a:rPr lang="en-GB" sz="2000" dirty="0">
                          <a:latin typeface="Consolas" panose="020B0609020204030204" pitchFamily="49" charset="0"/>
                        </a:rPr>
                        <a:t>x = x -</a:t>
                      </a:r>
                      <a:r>
                        <a:rPr lang="en-GB" sz="2000" baseline="0" dirty="0">
                          <a:latin typeface="Consolas" panose="020B0609020204030204" pitchFamily="49" charset="0"/>
                        </a:rPr>
                        <a:t> 1;</a:t>
                      </a:r>
                      <a:endParaRPr lang="en-GB" sz="2000" dirty="0">
                        <a:latin typeface="Consolas" panose="020B0609020204030204" pitchFamily="49" charset="0"/>
                      </a:endParaRPr>
                    </a:p>
                  </a:txBody>
                  <a:tcPr marL="77973" marR="77973" marT="38986" marB="3898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2395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0837-A93E-40C7-AA0D-670C39F91AE0}"/>
              </a:ext>
            </a:extLst>
          </p:cNvPr>
          <p:cNvSpPr>
            <a:spLocks noGrp="1"/>
          </p:cNvSpPr>
          <p:nvPr>
            <p:ph type="title"/>
          </p:nvPr>
        </p:nvSpPr>
        <p:spPr/>
        <p:txBody>
          <a:bodyPr/>
          <a:lstStyle/>
          <a:p>
            <a:r>
              <a:rPr lang="en-GB" dirty="0"/>
              <a:t>For-statement</a:t>
            </a:r>
          </a:p>
        </p:txBody>
      </p:sp>
      <p:sp>
        <p:nvSpPr>
          <p:cNvPr id="3" name="Content Placeholder 2">
            <a:extLst>
              <a:ext uri="{FF2B5EF4-FFF2-40B4-BE49-F238E27FC236}">
                <a16:creationId xmlns:a16="http://schemas.microsoft.com/office/drawing/2014/main" id="{44CEBA1D-6B13-42AF-B4CD-5C7D902FF1BF}"/>
              </a:ext>
            </a:extLst>
          </p:cNvPr>
          <p:cNvSpPr>
            <a:spLocks noGrp="1"/>
          </p:cNvSpPr>
          <p:nvPr>
            <p:ph idx="1"/>
          </p:nvPr>
        </p:nvSpPr>
        <p:spPr/>
        <p:txBody>
          <a:bodyPr/>
          <a:lstStyle/>
          <a:p>
            <a:r>
              <a:rPr lang="en-GB" sz="2400" i="1" dirty="0"/>
              <a:t>Syntax:</a:t>
            </a:r>
          </a:p>
          <a:p>
            <a:endParaRPr lang="en-GB" sz="2400" i="1" dirty="0"/>
          </a:p>
          <a:p>
            <a:endParaRPr lang="en-GB" sz="2400" i="1" dirty="0"/>
          </a:p>
          <a:p>
            <a:endParaRPr lang="en-GB" sz="2400" i="1" dirty="0"/>
          </a:p>
          <a:p>
            <a:br>
              <a:rPr lang="en-GB" sz="2400" i="1" dirty="0"/>
            </a:br>
            <a:r>
              <a:rPr lang="en-GB" sz="2400" i="1" dirty="0"/>
              <a:t>Example:</a:t>
            </a:r>
          </a:p>
        </p:txBody>
      </p:sp>
      <p:sp>
        <p:nvSpPr>
          <p:cNvPr id="4" name="Rectangle 3">
            <a:extLst>
              <a:ext uri="{FF2B5EF4-FFF2-40B4-BE49-F238E27FC236}">
                <a16:creationId xmlns:a16="http://schemas.microsoft.com/office/drawing/2014/main" id="{1B75765A-1679-4E5E-A583-440A98094968}"/>
              </a:ext>
            </a:extLst>
          </p:cNvPr>
          <p:cNvSpPr/>
          <p:nvPr/>
        </p:nvSpPr>
        <p:spPr>
          <a:xfrm>
            <a:off x="1409456" y="2302212"/>
            <a:ext cx="10020544" cy="1477328"/>
          </a:xfrm>
          <a:prstGeom prst="rect">
            <a:avLst/>
          </a:prstGeom>
          <a:ln>
            <a:solidFill>
              <a:schemeClr val="tx1"/>
            </a:solidFill>
          </a:ln>
        </p:spPr>
        <p:txBody>
          <a:bodyPr wrap="square">
            <a:spAutoFit/>
          </a:bodyPr>
          <a:lstStyle/>
          <a:p>
            <a:r>
              <a:rPr lang="nl-NL" dirty="0" err="1">
                <a:solidFill>
                  <a:srgbClr val="0000FF"/>
                </a:solidFill>
                <a:latin typeface="Consolas" panose="020B0609020204030204" pitchFamily="49" charset="0"/>
              </a:rPr>
              <a:t>for</a:t>
            </a:r>
            <a:r>
              <a:rPr lang="nl-NL" dirty="0">
                <a:solidFill>
                  <a:srgbClr val="00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&lt;</a:t>
            </a:r>
            <a:r>
              <a:rPr lang="en-US" sz="1600" dirty="0" err="1">
                <a:solidFill>
                  <a:srgbClr val="FF0000"/>
                </a:solidFill>
                <a:latin typeface="Consolas" panose="020B0609020204030204" pitchFamily="49" charset="0"/>
              </a:rPr>
              <a:t>initialization_part</a:t>
            </a:r>
            <a:r>
              <a:rPr lang="en-US" sz="1600" dirty="0">
                <a:solidFill>
                  <a:schemeClr val="bg1">
                    <a:lumMod val="50000"/>
                  </a:schemeClr>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&lt;</a:t>
            </a:r>
            <a:r>
              <a:rPr lang="en-US" sz="1600" dirty="0" err="1">
                <a:solidFill>
                  <a:schemeClr val="accent5">
                    <a:lumMod val="75000"/>
                  </a:schemeClr>
                </a:solidFill>
                <a:latin typeface="Consolas" panose="020B0609020204030204" pitchFamily="49" charset="0"/>
              </a:rPr>
              <a:t>continuation_condition</a:t>
            </a:r>
            <a:r>
              <a:rPr lang="en-US" sz="1600" dirty="0">
                <a:solidFill>
                  <a:schemeClr val="bg1">
                    <a:lumMod val="50000"/>
                  </a:schemeClr>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&lt;</a:t>
            </a:r>
            <a:r>
              <a:rPr lang="en-US" sz="1600" dirty="0" err="1">
                <a:solidFill>
                  <a:srgbClr val="0070C0"/>
                </a:solidFill>
                <a:latin typeface="Consolas" panose="020B0609020204030204" pitchFamily="49" charset="0"/>
              </a:rPr>
              <a:t>action_after_each_iteration</a:t>
            </a:r>
            <a:r>
              <a:rPr lang="en-US" sz="1600" dirty="0">
                <a:solidFill>
                  <a:schemeClr val="bg1">
                    <a:lumMod val="50000"/>
                  </a:schemeClr>
                </a:solidFill>
                <a:latin typeface="Consolas" panose="020B0609020204030204" pitchFamily="49" charset="0"/>
              </a:rPr>
              <a:t>&gt;</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en-US" dirty="0">
                <a:solidFill>
                  <a:schemeClr val="bg1">
                    <a:lumMod val="50000"/>
                  </a:schemeClr>
                </a:solidFill>
                <a:latin typeface="Consolas" panose="020B0609020204030204" pitchFamily="49" charset="0"/>
              </a:rPr>
              <a:t>&lt;statements&gt;</a:t>
            </a:r>
          </a:p>
          <a:p>
            <a:r>
              <a:rPr lang="en-US" dirty="0">
                <a:solidFill>
                  <a:srgbClr val="000000"/>
                </a:solidFill>
                <a:latin typeface="Consolas" panose="020B0609020204030204" pitchFamily="49" charset="0"/>
              </a:rPr>
              <a:t>		</a:t>
            </a:r>
            <a:r>
              <a:rPr lang="nl-NL" dirty="0">
                <a:solidFill>
                  <a:srgbClr val="008000"/>
                </a:solidFill>
                <a:latin typeface="Consolas" panose="020B0609020204030204" pitchFamily="49" charset="0"/>
              </a:rPr>
              <a:t>//</a:t>
            </a:r>
            <a:r>
              <a:rPr lang="nl-NL" dirty="0" err="1">
                <a:solidFill>
                  <a:srgbClr val="008000"/>
                </a:solidFill>
                <a:latin typeface="Consolas" panose="020B0609020204030204" pitchFamily="49" charset="0"/>
              </a:rPr>
              <a:t>To</a:t>
            </a:r>
            <a:r>
              <a:rPr lang="nl-NL" dirty="0">
                <a:solidFill>
                  <a:srgbClr val="008000"/>
                </a:solidFill>
                <a:latin typeface="Consolas" panose="020B0609020204030204" pitchFamily="49" charset="0"/>
              </a:rPr>
              <a:t> exit </a:t>
            </a:r>
            <a:r>
              <a:rPr lang="nl-NL" dirty="0" err="1">
                <a:solidFill>
                  <a:srgbClr val="008000"/>
                </a:solidFill>
                <a:latin typeface="Consolas" panose="020B0609020204030204" pitchFamily="49" charset="0"/>
              </a:rPr>
              <a:t>the</a:t>
            </a:r>
            <a:r>
              <a:rPr lang="nl-NL" dirty="0">
                <a:solidFill>
                  <a:srgbClr val="008000"/>
                </a:solidFill>
                <a:latin typeface="Consolas" panose="020B0609020204030204" pitchFamily="49" charset="0"/>
              </a:rPr>
              <a:t> loop, </a:t>
            </a:r>
            <a:r>
              <a:rPr lang="nl-NL" dirty="0" err="1">
                <a:solidFill>
                  <a:srgbClr val="008000"/>
                </a:solidFill>
                <a:latin typeface="Consolas" panose="020B0609020204030204" pitchFamily="49" charset="0"/>
              </a:rPr>
              <a:t>the</a:t>
            </a:r>
            <a:r>
              <a:rPr lang="nl-NL" dirty="0">
                <a:solidFill>
                  <a:srgbClr val="008000"/>
                </a:solidFill>
                <a:latin typeface="Consolas" panose="020B0609020204030204" pitchFamily="49" charset="0"/>
              </a:rPr>
              <a:t> </a:t>
            </a:r>
            <a:r>
              <a:rPr lang="nl-NL" dirty="0" err="1">
                <a:solidFill>
                  <a:srgbClr val="008000"/>
                </a:solidFill>
                <a:latin typeface="Consolas" panose="020B0609020204030204" pitchFamily="49" charset="0"/>
              </a:rPr>
              <a:t>condition</a:t>
            </a:r>
            <a:r>
              <a:rPr lang="nl-NL" dirty="0">
                <a:solidFill>
                  <a:srgbClr val="008000"/>
                </a:solidFill>
                <a:latin typeface="Consolas" panose="020B0609020204030204" pitchFamily="49" charset="0"/>
              </a:rPr>
              <a:t> </a:t>
            </a:r>
            <a:r>
              <a:rPr lang="nl-NL" dirty="0" err="1">
                <a:solidFill>
                  <a:srgbClr val="008000"/>
                </a:solidFill>
                <a:latin typeface="Consolas" panose="020B0609020204030204" pitchFamily="49" charset="0"/>
              </a:rPr>
              <a:t>should</a:t>
            </a:r>
            <a:r>
              <a:rPr lang="nl-NL"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evaluate to false</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endParaRPr lang="en-GB" dirty="0">
              <a:solidFill>
                <a:srgbClr val="000000"/>
              </a:solidFill>
              <a:highlight>
                <a:srgbClr val="FFFFFF"/>
              </a:highlight>
              <a:latin typeface="Consolas"/>
            </a:endParaRPr>
          </a:p>
        </p:txBody>
      </p:sp>
      <p:sp>
        <p:nvSpPr>
          <p:cNvPr id="6" name="Rectangle 5">
            <a:extLst>
              <a:ext uri="{FF2B5EF4-FFF2-40B4-BE49-F238E27FC236}">
                <a16:creationId xmlns:a16="http://schemas.microsoft.com/office/drawing/2014/main" id="{9E4B31DB-F707-4A74-B944-A2AFC63629E5}"/>
              </a:ext>
            </a:extLst>
          </p:cNvPr>
          <p:cNvSpPr/>
          <p:nvPr/>
        </p:nvSpPr>
        <p:spPr>
          <a:xfrm>
            <a:off x="1409456" y="4571246"/>
            <a:ext cx="5956232" cy="1477328"/>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int</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sum</a:t>
            </a:r>
            <a:r>
              <a:rPr lang="nl-NL" dirty="0">
                <a:solidFill>
                  <a:srgbClr val="000000"/>
                </a:solidFill>
                <a:latin typeface="Consolas" panose="020B0609020204030204" pitchFamily="49" charset="0"/>
              </a:rPr>
              <a:t> = 0;</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int counter = 0</a:t>
            </a:r>
            <a:r>
              <a:rPr lang="en-US" dirty="0">
                <a:solidFill>
                  <a:srgbClr val="000000"/>
                </a:solidFill>
                <a:latin typeface="Consolas" panose="020B0609020204030204" pitchFamily="49" charset="0"/>
              </a:rPr>
              <a:t>; </a:t>
            </a:r>
            <a:r>
              <a:rPr lang="en-US" dirty="0">
                <a:solidFill>
                  <a:schemeClr val="accent5">
                    <a:lumMod val="75000"/>
                  </a:schemeClr>
                </a:solidFill>
                <a:latin typeface="Consolas" panose="020B0609020204030204" pitchFamily="49" charset="0"/>
              </a:rPr>
              <a:t>counter &lt;= 10</a:t>
            </a:r>
            <a:r>
              <a:rPr lang="en-US" dirty="0">
                <a:solidFill>
                  <a:srgbClr val="000000"/>
                </a:solidFill>
                <a:latin typeface="Consolas" panose="020B0609020204030204" pitchFamily="49" charset="0"/>
              </a:rPr>
              <a:t>; </a:t>
            </a:r>
            <a:r>
              <a:rPr lang="en-US" dirty="0">
                <a:solidFill>
                  <a:schemeClr val="accent2"/>
                </a:solidFill>
                <a:latin typeface="Consolas" panose="020B0609020204030204" pitchFamily="49" charset="0"/>
              </a:rPr>
              <a:t>counter++</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sum</a:t>
            </a:r>
            <a:r>
              <a:rPr lang="nl-NL" dirty="0">
                <a:solidFill>
                  <a:srgbClr val="000000"/>
                </a:solidFill>
                <a:latin typeface="Consolas" panose="020B0609020204030204" pitchFamily="49" charset="0"/>
              </a:rPr>
              <a:t> += counter;</a:t>
            </a:r>
          </a:p>
          <a:p>
            <a:r>
              <a:rPr lang="nl-NL" dirty="0">
                <a:solidFill>
                  <a:srgbClr val="000000"/>
                </a:solidFill>
                <a:latin typeface="Consolas" panose="020B0609020204030204" pitchFamily="49" charset="0"/>
              </a:rPr>
              <a:t>}</a:t>
            </a:r>
            <a:r>
              <a:rPr lang="en-GB" dirty="0">
                <a:latin typeface="Consolas" panose="020B0609020204030204" pitchFamily="49" charset="0"/>
              </a:rPr>
              <a:t> </a:t>
            </a:r>
          </a:p>
        </p:txBody>
      </p:sp>
      <p:sp>
        <p:nvSpPr>
          <p:cNvPr id="7" name="TextBox 6">
            <a:extLst>
              <a:ext uri="{FF2B5EF4-FFF2-40B4-BE49-F238E27FC236}">
                <a16:creationId xmlns:a16="http://schemas.microsoft.com/office/drawing/2014/main" id="{2AA0B6CD-1E88-420E-B35F-FF3B6ED4345F}"/>
              </a:ext>
            </a:extLst>
          </p:cNvPr>
          <p:cNvSpPr txBox="1"/>
          <p:nvPr/>
        </p:nvSpPr>
        <p:spPr>
          <a:xfrm>
            <a:off x="7677864" y="4571246"/>
            <a:ext cx="4124494" cy="1477328"/>
          </a:xfrm>
          <a:prstGeom prst="rect">
            <a:avLst/>
          </a:prstGeom>
          <a:solidFill>
            <a:schemeClr val="bg1"/>
          </a:solidFill>
          <a:ln>
            <a:solidFill>
              <a:schemeClr val="tx1"/>
            </a:solidFill>
          </a:ln>
        </p:spPr>
        <p:txBody>
          <a:bodyPr wrap="square" rtlCol="0">
            <a:spAutoFit/>
          </a:bodyPr>
          <a:lstStyle/>
          <a:p>
            <a:r>
              <a:rPr lang="nl-NL" dirty="0">
                <a:solidFill>
                  <a:srgbClr val="0000FF"/>
                </a:solidFill>
                <a:latin typeface="Consolas" panose="020B0609020204030204" pitchFamily="49" charset="0"/>
              </a:rPr>
              <a:t>int</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sum</a:t>
            </a:r>
            <a:r>
              <a:rPr lang="nl-NL" dirty="0">
                <a:solidFill>
                  <a:srgbClr val="000000"/>
                </a:solidFill>
                <a:latin typeface="Consolas" panose="020B0609020204030204" pitchFamily="49" charset="0"/>
              </a:rPr>
              <a:t> = 0;</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int i = 25</a:t>
            </a:r>
            <a:r>
              <a:rPr lang="en-US" dirty="0">
                <a:solidFill>
                  <a:srgbClr val="000000"/>
                </a:solidFill>
                <a:latin typeface="Consolas" panose="020B0609020204030204" pitchFamily="49" charset="0"/>
              </a:rPr>
              <a:t>; </a:t>
            </a:r>
            <a:r>
              <a:rPr lang="en-US" dirty="0">
                <a:solidFill>
                  <a:schemeClr val="accent5">
                    <a:lumMod val="75000"/>
                  </a:schemeClr>
                </a:solidFill>
                <a:latin typeface="Consolas" panose="020B0609020204030204" pitchFamily="49" charset="0"/>
              </a:rPr>
              <a:t>i &gt; 5</a:t>
            </a:r>
            <a:r>
              <a:rPr lang="en-US" dirty="0">
                <a:solidFill>
                  <a:srgbClr val="000000"/>
                </a:solidFill>
                <a:latin typeface="Consolas" panose="020B0609020204030204" pitchFamily="49" charset="0"/>
              </a:rPr>
              <a:t>; </a:t>
            </a:r>
            <a:r>
              <a:rPr lang="en-US" dirty="0">
                <a:solidFill>
                  <a:schemeClr val="accent2"/>
                </a:solidFill>
                <a:latin typeface="Consolas" panose="020B0609020204030204" pitchFamily="49" charset="0"/>
              </a:rPr>
              <a:t>i -=3</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sum</a:t>
            </a:r>
            <a:r>
              <a:rPr lang="nl-NL" dirty="0">
                <a:solidFill>
                  <a:srgbClr val="000000"/>
                </a:solidFill>
                <a:latin typeface="Consolas" panose="020B0609020204030204" pitchFamily="49" charset="0"/>
              </a:rPr>
              <a:t> += counter;</a:t>
            </a:r>
          </a:p>
          <a:p>
            <a:r>
              <a:rPr lang="nl-NL" dirty="0">
                <a:solidFill>
                  <a:srgbClr val="000000"/>
                </a:solidFill>
                <a:latin typeface="Consolas" panose="020B0609020204030204" pitchFamily="49" charset="0"/>
              </a:rPr>
              <a:t>}</a:t>
            </a:r>
            <a:r>
              <a:rPr lang="en-GB" dirty="0">
                <a:latin typeface="Consolas" panose="020B0609020204030204" pitchFamily="49" charset="0"/>
              </a:rPr>
              <a:t> </a:t>
            </a:r>
          </a:p>
        </p:txBody>
      </p:sp>
    </p:spTree>
    <p:extLst>
      <p:ext uri="{BB962C8B-B14F-4D97-AF65-F5344CB8AC3E}">
        <p14:creationId xmlns:p14="http://schemas.microsoft.com/office/powerpoint/2010/main" val="259890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a:p>
        </p:txBody>
      </p:sp>
      <p:pic>
        <p:nvPicPr>
          <p:cNvPr id="4" name="Picture 2" descr="C:\Users\874156\Desktop\jxGUf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0B35E35-8AB1-46C1-9C13-38EECD22E9F3}" type="slidenum">
              <a:rPr lang="en-GB" smtClean="0"/>
              <a:pPr/>
              <a:t>43</a:t>
            </a:fld>
            <a:r>
              <a:rPr lang="en-GB"/>
              <a:t>/34</a:t>
            </a:r>
            <a:endParaRPr lang="en-GB" dirty="0"/>
          </a:p>
        </p:txBody>
      </p:sp>
    </p:spTree>
    <p:extLst>
      <p:ext uri="{BB962C8B-B14F-4D97-AF65-F5344CB8AC3E}">
        <p14:creationId xmlns:p14="http://schemas.microsoft.com/office/powerpoint/2010/main" val="3532482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0837-A93E-40C7-AA0D-670C39F91AE0}"/>
              </a:ext>
            </a:extLst>
          </p:cNvPr>
          <p:cNvSpPr>
            <a:spLocks noGrp="1"/>
          </p:cNvSpPr>
          <p:nvPr>
            <p:ph type="title"/>
          </p:nvPr>
        </p:nvSpPr>
        <p:spPr/>
        <p:txBody>
          <a:bodyPr/>
          <a:lstStyle/>
          <a:p>
            <a:r>
              <a:rPr lang="en-GB" dirty="0"/>
              <a:t>Foreach-statement: Intro</a:t>
            </a:r>
          </a:p>
        </p:txBody>
      </p:sp>
      <p:sp>
        <p:nvSpPr>
          <p:cNvPr id="3" name="Content Placeholder 2">
            <a:extLst>
              <a:ext uri="{FF2B5EF4-FFF2-40B4-BE49-F238E27FC236}">
                <a16:creationId xmlns:a16="http://schemas.microsoft.com/office/drawing/2014/main" id="{44CEBA1D-6B13-42AF-B4CD-5C7D902FF1BF}"/>
              </a:ext>
            </a:extLst>
          </p:cNvPr>
          <p:cNvSpPr>
            <a:spLocks noGrp="1"/>
          </p:cNvSpPr>
          <p:nvPr>
            <p:ph idx="1"/>
          </p:nvPr>
        </p:nvSpPr>
        <p:spPr/>
        <p:txBody>
          <a:bodyPr>
            <a:normAutofit/>
          </a:bodyPr>
          <a:lstStyle/>
          <a:p>
            <a:pPr algn="ctr"/>
            <a:endParaRPr lang="en-GB" sz="2800" b="1" dirty="0"/>
          </a:p>
          <a:p>
            <a:pPr algn="ctr"/>
            <a:r>
              <a:rPr lang="en-GB" sz="2800" b="1" dirty="0"/>
              <a:t>Different loop for going through all values in a collection</a:t>
            </a:r>
          </a:p>
        </p:txBody>
      </p:sp>
      <p:sp>
        <p:nvSpPr>
          <p:cNvPr id="4" name="Rectangle 3">
            <a:extLst>
              <a:ext uri="{FF2B5EF4-FFF2-40B4-BE49-F238E27FC236}">
                <a16:creationId xmlns:a16="http://schemas.microsoft.com/office/drawing/2014/main" id="{CE282299-0DAD-463B-918A-79624BC7A031}"/>
              </a:ext>
            </a:extLst>
          </p:cNvPr>
          <p:cNvSpPr/>
          <p:nvPr/>
        </p:nvSpPr>
        <p:spPr>
          <a:xfrm>
            <a:off x="1097281" y="3034156"/>
            <a:ext cx="5483034" cy="1477328"/>
          </a:xfrm>
          <a:prstGeom prst="rect">
            <a:avLst/>
          </a:prstGeom>
          <a:ln>
            <a:solidFill>
              <a:schemeClr val="tx1"/>
            </a:solidFill>
          </a:ln>
        </p:spPr>
        <p:txBody>
          <a:bodyPr wrap="square">
            <a:spAutoFit/>
          </a:bodyPr>
          <a:lstStyle/>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FF0000"/>
                </a:solidFill>
                <a:latin typeface="Consolas" panose="020B0609020204030204" pitchFamily="49" charset="0"/>
              </a:rPr>
              <a:t> </a:t>
            </a:r>
            <a:r>
              <a:rPr lang="en-US" dirty="0">
                <a:latin typeface="Consolas" panose="020B0609020204030204" pitchFamily="49" charset="0"/>
              </a:rPr>
              <a:t>i = 0; i &lt; </a:t>
            </a:r>
            <a:r>
              <a:rPr lang="en-US" dirty="0" err="1">
                <a:latin typeface="Consolas" panose="020B0609020204030204" pitchFamily="49" charset="0"/>
              </a:rPr>
              <a:t>listOfNames.Count</a:t>
            </a:r>
            <a:r>
              <a:rPr lang="en-US" dirty="0">
                <a:latin typeface="Consolas" panose="020B0609020204030204" pitchFamily="49" charset="0"/>
              </a:rPr>
              <a:t>; i++</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string</a:t>
            </a:r>
            <a:r>
              <a:rPr lang="nl-NL" dirty="0">
                <a:solidFill>
                  <a:srgbClr val="000000"/>
                </a:solidFill>
                <a:latin typeface="Consolas" panose="020B0609020204030204" pitchFamily="49" charset="0"/>
              </a:rPr>
              <a:t> name = </a:t>
            </a:r>
            <a:r>
              <a:rPr lang="en-US" dirty="0" err="1">
                <a:latin typeface="Consolas" panose="020B0609020204030204" pitchFamily="49" charset="0"/>
              </a:rPr>
              <a:t>listOfNames</a:t>
            </a:r>
            <a:r>
              <a:rPr lang="en-US" dirty="0">
                <a:latin typeface="Consolas" panose="020B0609020204030204" pitchFamily="49" charset="0"/>
              </a:rPr>
              <a:t>[i];</a:t>
            </a:r>
          </a:p>
          <a:p>
            <a:r>
              <a:rPr lang="nl-NL" dirty="0">
                <a:solidFill>
                  <a:srgbClr val="008000"/>
                </a:solidFill>
                <a:latin typeface="Consolas" panose="020B0609020204030204" pitchFamily="49" charset="0"/>
              </a:rPr>
              <a:t>    // Do </a:t>
            </a:r>
            <a:r>
              <a:rPr lang="nl-NL" dirty="0" err="1">
                <a:solidFill>
                  <a:srgbClr val="008000"/>
                </a:solidFill>
                <a:latin typeface="Consolas" panose="020B0609020204030204" pitchFamily="49" charset="0"/>
              </a:rPr>
              <a:t>something</a:t>
            </a:r>
            <a:r>
              <a:rPr lang="nl-NL" dirty="0">
                <a:solidFill>
                  <a:srgbClr val="008000"/>
                </a:solidFill>
                <a:latin typeface="Consolas" panose="020B0609020204030204" pitchFamily="49" charset="0"/>
              </a:rPr>
              <a:t> </a:t>
            </a:r>
            <a:r>
              <a:rPr lang="nl-NL" dirty="0" err="1">
                <a:solidFill>
                  <a:srgbClr val="008000"/>
                </a:solidFill>
                <a:latin typeface="Consolas" panose="020B0609020204030204" pitchFamily="49" charset="0"/>
              </a:rPr>
              <a:t>with</a:t>
            </a:r>
            <a:r>
              <a:rPr lang="nl-NL" dirty="0">
                <a:solidFill>
                  <a:srgbClr val="008000"/>
                </a:solidFill>
                <a:latin typeface="Consolas" panose="020B0609020204030204" pitchFamily="49" charset="0"/>
              </a:rPr>
              <a:t> name</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r>
              <a:rPr lang="en-GB" dirty="0">
                <a:latin typeface="Consolas" panose="020B0609020204030204" pitchFamily="49" charset="0"/>
              </a:rPr>
              <a:t> </a:t>
            </a:r>
          </a:p>
        </p:txBody>
      </p:sp>
      <p:sp>
        <p:nvSpPr>
          <p:cNvPr id="5" name="Rectangle 4">
            <a:extLst>
              <a:ext uri="{FF2B5EF4-FFF2-40B4-BE49-F238E27FC236}">
                <a16:creationId xmlns:a16="http://schemas.microsoft.com/office/drawing/2014/main" id="{17959432-96A0-4EBA-B3CF-9FDA0BEF8C97}"/>
              </a:ext>
            </a:extLst>
          </p:cNvPr>
          <p:cNvSpPr/>
          <p:nvPr/>
        </p:nvSpPr>
        <p:spPr>
          <a:xfrm>
            <a:off x="5138488" y="4863891"/>
            <a:ext cx="5956232" cy="1200329"/>
          </a:xfrm>
          <a:prstGeom prst="rect">
            <a:avLst/>
          </a:prstGeom>
          <a:ln>
            <a:solidFill>
              <a:schemeClr val="tx1"/>
            </a:solidFill>
          </a:ln>
        </p:spPr>
        <p:txBody>
          <a:bodyPr wrap="square">
            <a:spAutoFit/>
          </a:bodyPr>
          <a:lstStyle/>
          <a:p>
            <a:r>
              <a:rPr lang="en-US" dirty="0">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a:t>
            </a:r>
            <a:r>
              <a:rPr lang="nl-NL" dirty="0">
                <a:solidFill>
                  <a:srgbClr val="0000FF"/>
                </a:solidFill>
                <a:latin typeface="Consolas" panose="020B0609020204030204" pitchFamily="49" charset="0"/>
              </a:rPr>
              <a:t>string</a:t>
            </a:r>
            <a:r>
              <a:rPr lang="en-US" dirty="0">
                <a:solidFill>
                  <a:srgbClr val="FF0000"/>
                </a:solidFill>
                <a:latin typeface="Consolas" panose="020B0609020204030204" pitchFamily="49" charset="0"/>
              </a:rPr>
              <a:t> </a:t>
            </a:r>
            <a:r>
              <a:rPr lang="en-US" dirty="0">
                <a:latin typeface="Consolas" panose="020B0609020204030204" pitchFamily="49" charset="0"/>
              </a:rPr>
              <a:t>name </a:t>
            </a:r>
            <a:r>
              <a:rPr lang="en-US" dirty="0">
                <a:solidFill>
                  <a:srgbClr val="0000FF"/>
                </a:solidFill>
                <a:latin typeface="Consolas" panose="020B0609020204030204" pitchFamily="49" charset="0"/>
              </a:rPr>
              <a:t>in</a:t>
            </a:r>
            <a:r>
              <a:rPr lang="en-US" dirty="0">
                <a:latin typeface="Consolas" panose="020B0609020204030204" pitchFamily="49" charset="0"/>
              </a:rPr>
              <a:t> </a:t>
            </a:r>
            <a:r>
              <a:rPr lang="en-US" dirty="0" err="1">
                <a:latin typeface="Consolas" panose="020B0609020204030204" pitchFamily="49" charset="0"/>
              </a:rPr>
              <a:t>listOfNames</a:t>
            </a:r>
            <a:r>
              <a:rPr lang="en-US" dirty="0">
                <a:latin typeface="Consolas" panose="020B0609020204030204" pitchFamily="49" charset="0"/>
              </a:rPr>
              <a:t>)</a:t>
            </a:r>
            <a:endParaRPr lang="en-US"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nl-NL" dirty="0">
                <a:solidFill>
                  <a:srgbClr val="008000"/>
                </a:solidFill>
                <a:latin typeface="Consolas" panose="020B0609020204030204" pitchFamily="49" charset="0"/>
              </a:rPr>
              <a:t>    // Do </a:t>
            </a:r>
            <a:r>
              <a:rPr lang="nl-NL" dirty="0" err="1">
                <a:solidFill>
                  <a:srgbClr val="008000"/>
                </a:solidFill>
                <a:latin typeface="Consolas" panose="020B0609020204030204" pitchFamily="49" charset="0"/>
              </a:rPr>
              <a:t>something</a:t>
            </a:r>
            <a:r>
              <a:rPr lang="nl-NL" dirty="0">
                <a:solidFill>
                  <a:srgbClr val="008000"/>
                </a:solidFill>
                <a:latin typeface="Consolas" panose="020B0609020204030204" pitchFamily="49" charset="0"/>
              </a:rPr>
              <a:t> </a:t>
            </a:r>
            <a:r>
              <a:rPr lang="nl-NL" dirty="0" err="1">
                <a:solidFill>
                  <a:srgbClr val="008000"/>
                </a:solidFill>
                <a:latin typeface="Consolas" panose="020B0609020204030204" pitchFamily="49" charset="0"/>
              </a:rPr>
              <a:t>with</a:t>
            </a:r>
            <a:r>
              <a:rPr lang="nl-NL" dirty="0">
                <a:solidFill>
                  <a:srgbClr val="008000"/>
                </a:solidFill>
                <a:latin typeface="Consolas" panose="020B0609020204030204" pitchFamily="49" charset="0"/>
              </a:rPr>
              <a:t> name</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r>
              <a:rPr lang="en-GB" dirty="0">
                <a:latin typeface="Consolas" panose="020B0609020204030204" pitchFamily="49" charset="0"/>
              </a:rPr>
              <a:t> </a:t>
            </a:r>
          </a:p>
        </p:txBody>
      </p:sp>
      <p:sp>
        <p:nvSpPr>
          <p:cNvPr id="6" name="Arrow: Bent 5">
            <a:extLst>
              <a:ext uri="{FF2B5EF4-FFF2-40B4-BE49-F238E27FC236}">
                <a16:creationId xmlns:a16="http://schemas.microsoft.com/office/drawing/2014/main" id="{D50EAA60-947B-4B2C-BB59-64F8F93F6825}"/>
              </a:ext>
            </a:extLst>
          </p:cNvPr>
          <p:cNvSpPr/>
          <p:nvPr/>
        </p:nvSpPr>
        <p:spPr>
          <a:xfrm rot="5400000">
            <a:off x="7042463" y="3247790"/>
            <a:ext cx="1144581" cy="1870873"/>
          </a:xfrm>
          <a:prstGeom prst="bentArrow">
            <a:avLst>
              <a:gd name="adj1" fmla="val 12632"/>
              <a:gd name="adj2" fmla="val 13869"/>
              <a:gd name="adj3" fmla="val 16873"/>
              <a:gd name="adj4" fmla="val 4375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0384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Foreach-statement: Intro</a:t>
            </a:r>
          </a:p>
        </p:txBody>
      </p:sp>
      <p:sp>
        <p:nvSpPr>
          <p:cNvPr id="3" name="Content Placeholder 2"/>
          <p:cNvSpPr>
            <a:spLocks noGrp="1"/>
          </p:cNvSpPr>
          <p:nvPr>
            <p:ph idx="1"/>
          </p:nvPr>
        </p:nvSpPr>
        <p:spPr/>
        <p:txBody>
          <a:bodyPr>
            <a:normAutofit/>
          </a:bodyPr>
          <a:lstStyle/>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115094"/>
            <a:ext cx="1219200" cy="12192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4107353"/>
              </p:ext>
            </p:extLst>
          </p:nvPr>
        </p:nvGraphicFramePr>
        <p:xfrm>
          <a:off x="3276029" y="3810903"/>
          <a:ext cx="5236705" cy="741680"/>
        </p:xfrm>
        <a:graphic>
          <a:graphicData uri="http://schemas.openxmlformats.org/drawingml/2006/table">
            <a:tbl>
              <a:tblPr firstRow="1" bandRow="1">
                <a:tableStyleId>{5C22544A-7EE6-4342-B048-85BDC9FD1C3A}</a:tableStyleId>
              </a:tblPr>
              <a:tblGrid>
                <a:gridCol w="1047341">
                  <a:extLst>
                    <a:ext uri="{9D8B030D-6E8A-4147-A177-3AD203B41FA5}">
                      <a16:colId xmlns:a16="http://schemas.microsoft.com/office/drawing/2014/main" val="1960293692"/>
                    </a:ext>
                  </a:extLst>
                </a:gridCol>
                <a:gridCol w="1047341">
                  <a:extLst>
                    <a:ext uri="{9D8B030D-6E8A-4147-A177-3AD203B41FA5}">
                      <a16:colId xmlns:a16="http://schemas.microsoft.com/office/drawing/2014/main" val="2460845213"/>
                    </a:ext>
                  </a:extLst>
                </a:gridCol>
                <a:gridCol w="1047341">
                  <a:extLst>
                    <a:ext uri="{9D8B030D-6E8A-4147-A177-3AD203B41FA5}">
                      <a16:colId xmlns:a16="http://schemas.microsoft.com/office/drawing/2014/main" val="3209291398"/>
                    </a:ext>
                  </a:extLst>
                </a:gridCol>
                <a:gridCol w="1047341">
                  <a:extLst>
                    <a:ext uri="{9D8B030D-6E8A-4147-A177-3AD203B41FA5}">
                      <a16:colId xmlns:a16="http://schemas.microsoft.com/office/drawing/2014/main" val="4161986937"/>
                    </a:ext>
                  </a:extLst>
                </a:gridCol>
                <a:gridCol w="1047341">
                  <a:extLst>
                    <a:ext uri="{9D8B030D-6E8A-4147-A177-3AD203B41FA5}">
                      <a16:colId xmlns:a16="http://schemas.microsoft.com/office/drawing/2014/main" val="2477876377"/>
                    </a:ext>
                  </a:extLst>
                </a:gridCol>
              </a:tblGrid>
              <a:tr h="370840">
                <a:tc gridSpan="5">
                  <a:txBody>
                    <a:bodyPr/>
                    <a:lstStyle/>
                    <a:p>
                      <a:pPr algn="ctr"/>
                      <a:r>
                        <a:rPr lang="nl-NL" dirty="0" err="1"/>
                        <a:t>listOfNames</a:t>
                      </a:r>
                      <a:endParaRPr lang="nl-NL" dirty="0"/>
                    </a:p>
                  </a:txBody>
                  <a:tcPr/>
                </a:tc>
                <a:tc hMerge="1">
                  <a:txBody>
                    <a:bodyPr/>
                    <a:lstStyle/>
                    <a:p>
                      <a:endParaRPr lang="nl-NL" dirty="0"/>
                    </a:p>
                  </a:txBody>
                  <a:tcPr/>
                </a:tc>
                <a:tc hMerge="1">
                  <a:txBody>
                    <a:bodyPr/>
                    <a:lstStyle/>
                    <a:p>
                      <a:endParaRPr lang="nl-NL" dirty="0"/>
                    </a:p>
                  </a:txBody>
                  <a:tcPr/>
                </a:tc>
                <a:tc hMerge="1">
                  <a:txBody>
                    <a:bodyPr/>
                    <a:lstStyle/>
                    <a:p>
                      <a:endParaRPr lang="nl-NL" dirty="0"/>
                    </a:p>
                  </a:txBody>
                  <a:tcPr/>
                </a:tc>
                <a:tc hMerge="1">
                  <a:txBody>
                    <a:bodyPr/>
                    <a:lstStyle/>
                    <a:p>
                      <a:endParaRPr lang="nl-NL" dirty="0"/>
                    </a:p>
                  </a:txBody>
                  <a:tcPr/>
                </a:tc>
                <a:extLst>
                  <a:ext uri="{0D108BD9-81ED-4DB2-BD59-A6C34878D82A}">
                    <a16:rowId xmlns:a16="http://schemas.microsoft.com/office/drawing/2014/main" val="2112305418"/>
                  </a:ext>
                </a:extLst>
              </a:tr>
              <a:tr h="370840">
                <a:tc>
                  <a:txBody>
                    <a:bodyPr/>
                    <a:lstStyle/>
                    <a:p>
                      <a:r>
                        <a:rPr lang="nl-NL" b="0" dirty="0"/>
                        <a:t>"John"</a:t>
                      </a:r>
                    </a:p>
                  </a:txBody>
                  <a:tcPr/>
                </a:tc>
                <a:tc>
                  <a:txBody>
                    <a:bodyPr/>
                    <a:lstStyle/>
                    <a:p>
                      <a:r>
                        <a:rPr lang="nl-NL" b="0" dirty="0"/>
                        <a:t>"Maria"</a:t>
                      </a:r>
                    </a:p>
                  </a:txBody>
                  <a:tcPr/>
                </a:tc>
                <a:tc>
                  <a:txBody>
                    <a:bodyPr/>
                    <a:lstStyle/>
                    <a:p>
                      <a:r>
                        <a:rPr lang="nl-NL" b="0" dirty="0"/>
                        <a:t>"Donald"</a:t>
                      </a:r>
                    </a:p>
                  </a:txBody>
                  <a:tcPr/>
                </a:tc>
                <a:tc>
                  <a:txBody>
                    <a:bodyPr/>
                    <a:lstStyle/>
                    <a:p>
                      <a:r>
                        <a:rPr lang="nl-NL" b="0" dirty="0"/>
                        <a:t>"Eve"</a:t>
                      </a:r>
                    </a:p>
                  </a:txBody>
                  <a:tcPr/>
                </a:tc>
                <a:tc>
                  <a:txBody>
                    <a:bodyPr/>
                    <a:lstStyle/>
                    <a:p>
                      <a:r>
                        <a:rPr lang="nl-NL" b="0" dirty="0"/>
                        <a:t>"Pip"</a:t>
                      </a:r>
                    </a:p>
                  </a:txBody>
                  <a:tcPr/>
                </a:tc>
                <a:extLst>
                  <a:ext uri="{0D108BD9-81ED-4DB2-BD59-A6C34878D82A}">
                    <a16:rowId xmlns:a16="http://schemas.microsoft.com/office/drawing/2014/main" val="1340205725"/>
                  </a:ext>
                </a:extLst>
              </a:tr>
            </a:tbl>
          </a:graphicData>
        </a:graphic>
      </p:graphicFrame>
      <p:sp>
        <p:nvSpPr>
          <p:cNvPr id="8" name="Rectangle 7"/>
          <p:cNvSpPr/>
          <p:nvPr/>
        </p:nvSpPr>
        <p:spPr>
          <a:xfrm>
            <a:off x="5204707" y="5647383"/>
            <a:ext cx="1379349" cy="4339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l-NL" dirty="0"/>
              <a:t>name</a:t>
            </a:r>
          </a:p>
        </p:txBody>
      </p:sp>
      <p:cxnSp>
        <p:nvCxnSpPr>
          <p:cNvPr id="10" name="Straight Arrow Connector 9"/>
          <p:cNvCxnSpPr>
            <a:stCxn id="8" idx="0"/>
          </p:cNvCxnSpPr>
          <p:nvPr/>
        </p:nvCxnSpPr>
        <p:spPr>
          <a:xfrm flipH="1" flipV="1">
            <a:off x="3846507" y="4552583"/>
            <a:ext cx="2047875" cy="109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flipV="1">
            <a:off x="4870444" y="4552583"/>
            <a:ext cx="1023939" cy="109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8" idx="0"/>
            <a:endCxn id="7" idx="2"/>
          </p:cNvCxnSpPr>
          <p:nvPr/>
        </p:nvCxnSpPr>
        <p:spPr>
          <a:xfrm flipH="1" flipV="1">
            <a:off x="5894381" y="4552583"/>
            <a:ext cx="1" cy="109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0"/>
          </p:cNvCxnSpPr>
          <p:nvPr/>
        </p:nvCxnSpPr>
        <p:spPr>
          <a:xfrm flipV="1">
            <a:off x="5894382" y="4552583"/>
            <a:ext cx="1023937" cy="109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0"/>
          </p:cNvCxnSpPr>
          <p:nvPr/>
        </p:nvCxnSpPr>
        <p:spPr>
          <a:xfrm flipV="1">
            <a:off x="5894382" y="4552583"/>
            <a:ext cx="2133600" cy="109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242545B1-082E-41ED-A0D3-9FCF282564D4}"/>
              </a:ext>
            </a:extLst>
          </p:cNvPr>
          <p:cNvSpPr/>
          <p:nvPr/>
        </p:nvSpPr>
        <p:spPr>
          <a:xfrm>
            <a:off x="2831370" y="1931273"/>
            <a:ext cx="6126022" cy="1569660"/>
          </a:xfrm>
          <a:prstGeom prst="rect">
            <a:avLst/>
          </a:prstGeom>
          <a:ln>
            <a:solidFill>
              <a:schemeClr val="tx1"/>
            </a:solidFill>
          </a:ln>
        </p:spPr>
        <p:txBody>
          <a:bodyPr wrap="square">
            <a:spAutoFit/>
          </a:bodyPr>
          <a:lstStyle/>
          <a:p>
            <a:r>
              <a:rPr lang="en-US" sz="2400" dirty="0">
                <a:solidFill>
                  <a:srgbClr val="0000FF"/>
                </a:solidFill>
                <a:latin typeface="Consolas" panose="020B0609020204030204" pitchFamily="49" charset="0"/>
              </a:rPr>
              <a:t>foreach</a:t>
            </a:r>
            <a:r>
              <a:rPr lang="en-US" sz="2400" dirty="0">
                <a:solidFill>
                  <a:srgbClr val="000000"/>
                </a:solidFill>
                <a:latin typeface="Consolas" panose="020B0609020204030204" pitchFamily="49" charset="0"/>
              </a:rPr>
              <a:t>(</a:t>
            </a:r>
            <a:r>
              <a:rPr lang="nl-NL" sz="2400" dirty="0">
                <a:solidFill>
                  <a:srgbClr val="0000FF"/>
                </a:solidFill>
                <a:latin typeface="Consolas" panose="020B0609020204030204" pitchFamily="49" charset="0"/>
              </a:rPr>
              <a:t>string</a:t>
            </a:r>
            <a:r>
              <a:rPr lang="en-US" sz="2400" dirty="0">
                <a:solidFill>
                  <a:srgbClr val="FF0000"/>
                </a:solidFill>
                <a:latin typeface="Consolas" panose="020B0609020204030204" pitchFamily="49" charset="0"/>
              </a:rPr>
              <a:t> </a:t>
            </a:r>
            <a:r>
              <a:rPr lang="en-US" sz="2400" dirty="0">
                <a:latin typeface="Consolas" panose="020B0609020204030204" pitchFamily="49" charset="0"/>
              </a:rPr>
              <a:t>name </a:t>
            </a:r>
            <a:r>
              <a:rPr lang="en-US" sz="2400" dirty="0">
                <a:solidFill>
                  <a:srgbClr val="0000FF"/>
                </a:solidFill>
                <a:latin typeface="Consolas" panose="020B0609020204030204" pitchFamily="49" charset="0"/>
              </a:rPr>
              <a:t>in</a:t>
            </a:r>
            <a:r>
              <a:rPr lang="en-US" sz="2400" dirty="0">
                <a:latin typeface="Consolas" panose="020B0609020204030204" pitchFamily="49" charset="0"/>
              </a:rPr>
              <a:t> </a:t>
            </a:r>
            <a:r>
              <a:rPr lang="en-US" sz="2400" dirty="0" err="1">
                <a:latin typeface="Consolas" panose="020B0609020204030204" pitchFamily="49" charset="0"/>
              </a:rPr>
              <a:t>listOfNames</a:t>
            </a:r>
            <a:r>
              <a:rPr lang="en-US" sz="2400" dirty="0">
                <a:latin typeface="Consolas" panose="020B0609020204030204" pitchFamily="49" charset="0"/>
              </a:rPr>
              <a:t>)</a:t>
            </a:r>
            <a:endParaRPr lang="en-US" sz="2400" dirty="0">
              <a:solidFill>
                <a:srgbClr val="000000"/>
              </a:solidFill>
              <a:latin typeface="Consolas" panose="020B0609020204030204" pitchFamily="49" charset="0"/>
            </a:endParaRPr>
          </a:p>
          <a:p>
            <a:r>
              <a:rPr lang="nl-NL" sz="2400" dirty="0">
                <a:solidFill>
                  <a:srgbClr val="000000"/>
                </a:solidFill>
                <a:latin typeface="Consolas" panose="020B0609020204030204" pitchFamily="49" charset="0"/>
              </a:rPr>
              <a:t>{</a:t>
            </a:r>
          </a:p>
          <a:p>
            <a:r>
              <a:rPr lang="nl-NL" sz="2400" dirty="0">
                <a:solidFill>
                  <a:srgbClr val="008000"/>
                </a:solidFill>
                <a:latin typeface="Consolas" panose="020B0609020204030204" pitchFamily="49" charset="0"/>
              </a:rPr>
              <a:t>    // Do </a:t>
            </a:r>
            <a:r>
              <a:rPr lang="nl-NL" sz="2400" dirty="0" err="1">
                <a:solidFill>
                  <a:srgbClr val="008000"/>
                </a:solidFill>
                <a:latin typeface="Consolas" panose="020B0609020204030204" pitchFamily="49" charset="0"/>
              </a:rPr>
              <a:t>something</a:t>
            </a:r>
            <a:r>
              <a:rPr lang="nl-NL" sz="2400" dirty="0">
                <a:solidFill>
                  <a:srgbClr val="008000"/>
                </a:solidFill>
                <a:latin typeface="Consolas" panose="020B0609020204030204" pitchFamily="49" charset="0"/>
              </a:rPr>
              <a:t> </a:t>
            </a:r>
            <a:r>
              <a:rPr lang="nl-NL" sz="2400" dirty="0" err="1">
                <a:solidFill>
                  <a:srgbClr val="008000"/>
                </a:solidFill>
                <a:latin typeface="Consolas" panose="020B0609020204030204" pitchFamily="49" charset="0"/>
              </a:rPr>
              <a:t>with</a:t>
            </a:r>
            <a:r>
              <a:rPr lang="nl-NL" sz="2400" dirty="0">
                <a:solidFill>
                  <a:srgbClr val="008000"/>
                </a:solidFill>
                <a:latin typeface="Consolas" panose="020B0609020204030204" pitchFamily="49" charset="0"/>
              </a:rPr>
              <a:t> name</a:t>
            </a:r>
            <a:endParaRPr lang="nl-NL" sz="2400" dirty="0">
              <a:solidFill>
                <a:srgbClr val="000000"/>
              </a:solidFill>
              <a:latin typeface="Consolas" panose="020B0609020204030204" pitchFamily="49" charset="0"/>
            </a:endParaRPr>
          </a:p>
          <a:p>
            <a:r>
              <a:rPr lang="nl-NL" sz="2400" dirty="0">
                <a:solidFill>
                  <a:srgbClr val="000000"/>
                </a:solidFill>
                <a:latin typeface="Consolas" panose="020B0609020204030204" pitchFamily="49" charset="0"/>
              </a:rPr>
              <a:t>}</a:t>
            </a:r>
            <a:r>
              <a:rPr lang="en-GB" sz="2400" dirty="0">
                <a:latin typeface="Consolas" panose="020B0609020204030204" pitchFamily="49" charset="0"/>
              </a:rPr>
              <a:t> </a:t>
            </a:r>
          </a:p>
        </p:txBody>
      </p:sp>
    </p:spTree>
    <p:extLst>
      <p:ext uri="{BB962C8B-B14F-4D97-AF65-F5344CB8AC3E}">
        <p14:creationId xmlns:p14="http://schemas.microsoft.com/office/powerpoint/2010/main" val="51979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1" fill="hold" nodeType="clickEffect">
                                  <p:stCondLst>
                                    <p:cond delay="0"/>
                                  </p:stCondLst>
                                  <p:childTnLst>
                                    <p:animEffect transition="out" filter="wipe(up)">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2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1" fill="hold" nodeType="clickEffect">
                                  <p:stCondLst>
                                    <p:cond delay="0"/>
                                  </p:stCondLst>
                                  <p:childTnLst>
                                    <p:animEffect transition="out" filter="wipe(up)">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2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nodeType="clickEffect">
                                  <p:stCondLst>
                                    <p:cond delay="0"/>
                                  </p:stCondLst>
                                  <p:childTnLst>
                                    <p:animEffect transition="out" filter="wipe(up)">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22" presetClass="entr" presetSubtype="4"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Foreach-statement: Syntax</a:t>
            </a:r>
          </a:p>
        </p:txBody>
      </p:sp>
      <p:sp>
        <p:nvSpPr>
          <p:cNvPr id="3" name="Content Placeholder 2"/>
          <p:cNvSpPr>
            <a:spLocks noGrp="1"/>
          </p:cNvSpPr>
          <p:nvPr>
            <p:ph idx="1"/>
          </p:nvPr>
        </p:nvSpPr>
        <p:spPr>
          <a:xfrm>
            <a:off x="1097280" y="1845733"/>
            <a:ext cx="10058400" cy="4458813"/>
          </a:xfrm>
        </p:spPr>
        <p:txBody>
          <a:bodyPr anchor="t">
            <a:normAutofit fontScale="92500" lnSpcReduction="20000"/>
          </a:bodyPr>
          <a:lstStyle/>
          <a:p>
            <a:pPr marL="0" indent="0">
              <a:buNone/>
            </a:pPr>
            <a:r>
              <a:rPr lang="en-GB" sz="2800" i="1" dirty="0"/>
              <a:t>Syntax:</a:t>
            </a:r>
            <a:endParaRPr lang="nn-NO" sz="1100" i="1" dirty="0">
              <a:solidFill>
                <a:srgbClr val="0000FF"/>
              </a:solidFill>
              <a:latin typeface="Consolas" panose="020B0609020204030204" pitchFamily="49" charset="0"/>
            </a:endParaRPr>
          </a:p>
          <a:p>
            <a:pPr marL="475488" lvl="2" indent="0">
              <a:buNone/>
            </a:pPr>
            <a:r>
              <a:rPr lang="nn-NO" sz="2400" dirty="0">
                <a:solidFill>
                  <a:srgbClr val="0000FF"/>
                </a:solidFill>
                <a:latin typeface="Consolas" panose="020B0609020204030204" pitchFamily="49" charset="0"/>
              </a:rPr>
              <a:t>foreach</a:t>
            </a:r>
            <a:r>
              <a:rPr lang="nn-NO" sz="2400" dirty="0">
                <a:solidFill>
                  <a:srgbClr val="000000"/>
                </a:solidFill>
                <a:latin typeface="Consolas" panose="020B0609020204030204" pitchFamily="49" charset="0"/>
              </a:rPr>
              <a:t> </a:t>
            </a:r>
            <a:r>
              <a:rPr lang="nl-NL"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&lt;</a:t>
            </a:r>
            <a:r>
              <a:rPr lang="en-US" sz="24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type</a:t>
            </a:r>
            <a:r>
              <a:rPr lang="en-US" sz="2400" dirty="0">
                <a:solidFill>
                  <a:srgbClr val="0000FF"/>
                </a:solidFill>
                <a:latin typeface="Consolas" panose="020B0609020204030204" pitchFamily="49" charset="0"/>
              </a:rPr>
              <a:t>&gt;</a:t>
            </a:r>
            <a:r>
              <a:rPr lang="nl-NL" sz="2400" dirty="0">
                <a:solidFill>
                  <a:srgbClr val="000000"/>
                </a:solidFill>
                <a:latin typeface="Consolas" panose="020B0609020204030204" pitchFamily="49" charset="0"/>
              </a:rPr>
              <a:t> </a:t>
            </a:r>
            <a:r>
              <a:rPr lang="en-US" sz="24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&lt;identifier&gt;</a:t>
            </a:r>
            <a:r>
              <a:rPr lang="nl-NL" sz="2400" dirty="0">
                <a:solidFill>
                  <a:srgbClr val="000000"/>
                </a:solidFill>
                <a:latin typeface="Consolas" panose="020B0609020204030204" pitchFamily="49" charset="0"/>
              </a:rPr>
              <a:t> </a:t>
            </a:r>
            <a:r>
              <a:rPr lang="nl-NL" sz="2400" dirty="0">
                <a:solidFill>
                  <a:srgbClr val="0000FF"/>
                </a:solidFill>
                <a:latin typeface="Consolas" panose="020B0609020204030204" pitchFamily="49" charset="0"/>
              </a:rPr>
              <a:t>in</a:t>
            </a:r>
            <a:r>
              <a:rPr lang="nl-NL" sz="2400" dirty="0">
                <a:solidFill>
                  <a:srgbClr val="000000"/>
                </a:solidFill>
                <a:latin typeface="Consolas" panose="020B0609020204030204" pitchFamily="49" charset="0"/>
              </a:rPr>
              <a:t> </a:t>
            </a:r>
            <a:r>
              <a:rPr lang="en-US" sz="24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&lt;collection&gt;</a:t>
            </a:r>
            <a:r>
              <a:rPr lang="nl-NL" sz="2400" dirty="0">
                <a:solidFill>
                  <a:srgbClr val="000000"/>
                </a:solidFill>
                <a:latin typeface="Consolas" panose="020B0609020204030204" pitchFamily="49" charset="0"/>
              </a:rPr>
              <a:t>)</a:t>
            </a:r>
            <a:br>
              <a:rPr lang="nn-NO" sz="2400" dirty="0">
                <a:solidFill>
                  <a:srgbClr val="000000"/>
                </a:solidFill>
                <a:latin typeface="Consolas" panose="020B0609020204030204" pitchFamily="49" charset="0"/>
              </a:rPr>
            </a:br>
            <a:r>
              <a:rPr lang="nl-NL" sz="2400" dirty="0">
                <a:solidFill>
                  <a:srgbClr val="000000"/>
                </a:solidFill>
                <a:latin typeface="Consolas" panose="020B0609020204030204" pitchFamily="49" charset="0"/>
              </a:rPr>
              <a:t>{</a:t>
            </a:r>
            <a:br>
              <a:rPr lang="nl-NL" sz="2400" dirty="0">
                <a:solidFill>
                  <a:srgbClr val="000000"/>
                </a:solidFill>
                <a:latin typeface="Consolas" panose="020B0609020204030204" pitchFamily="49" charset="0"/>
              </a:rPr>
            </a:br>
            <a:r>
              <a:rPr lang="nl-NL" sz="2400" dirty="0">
                <a:solidFill>
                  <a:srgbClr val="000000"/>
                </a:solidFill>
                <a:latin typeface="Consolas" panose="020B0609020204030204" pitchFamily="49" charset="0"/>
              </a:rPr>
              <a:t>    </a:t>
            </a:r>
            <a:r>
              <a:rPr lang="en-US" sz="24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t>&lt;statement(s)&gt;</a:t>
            </a:r>
            <a:br>
              <a:rPr lang="en-US" sz="2400" i="1" dirty="0">
                <a:solidFill>
                  <a:srgbClr val="808080"/>
                </a:solidFill>
                <a:highlight>
                  <a:srgbClr val="FFFFFF"/>
                </a:highlight>
                <a:latin typeface="Consolas" panose="020B0609020204030204" pitchFamily="49" charset="0"/>
                <a:ea typeface="Calibri" panose="020F0502020204030204" pitchFamily="34" charset="0"/>
                <a:cs typeface="Consolas" panose="020B0609020204030204" pitchFamily="49" charset="0"/>
              </a:rPr>
            </a:br>
            <a:r>
              <a:rPr lang="nl-NL" sz="2400" dirty="0">
                <a:solidFill>
                  <a:srgbClr val="000000"/>
                </a:solidFill>
                <a:latin typeface="Consolas" panose="020B0609020204030204" pitchFamily="49" charset="0"/>
              </a:rPr>
              <a:t>}</a:t>
            </a:r>
          </a:p>
          <a:p>
            <a:pPr marL="292608" lvl="1" indent="0">
              <a:buNone/>
            </a:pPr>
            <a:endParaRPr lang="nl-NL" sz="2400" dirty="0">
              <a:solidFill>
                <a:srgbClr val="000000"/>
              </a:solidFill>
              <a:latin typeface="Consolas" panose="020B0609020204030204" pitchFamily="49" charset="0"/>
            </a:endParaRPr>
          </a:p>
          <a:p>
            <a:pPr marL="0" indent="0">
              <a:buNone/>
            </a:pPr>
            <a:r>
              <a:rPr lang="en-GB" sz="2800" i="1" dirty="0"/>
              <a:t>Example:</a:t>
            </a:r>
          </a:p>
          <a:p>
            <a:pPr marL="475488" lvl="2" indent="0">
              <a:buNone/>
            </a:pPr>
            <a:r>
              <a:rPr lang="en-GB" sz="2400" dirty="0">
                <a:solidFill>
                  <a:srgbClr val="0000FF"/>
                </a:solidFill>
                <a:latin typeface="Consolas" panose="020B0609020204030204" pitchFamily="49" charset="0"/>
              </a:rPr>
              <a:t>string</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searchForName</a:t>
            </a:r>
            <a:r>
              <a:rPr lang="en-GB" sz="2400" dirty="0">
                <a:solidFill>
                  <a:srgbClr val="000000"/>
                </a:solidFill>
                <a:latin typeface="Consolas" panose="020B0609020204030204" pitchFamily="49" charset="0"/>
              </a:rPr>
              <a:t> = </a:t>
            </a:r>
            <a:r>
              <a:rPr lang="nl-NL" sz="2400" dirty="0">
                <a:solidFill>
                  <a:srgbClr val="C00000"/>
                </a:solidFill>
                <a:highlight>
                  <a:srgbClr val="FFFFFF"/>
                </a:highlight>
                <a:latin typeface="Consolas"/>
              </a:rPr>
              <a:t>"John"</a:t>
            </a:r>
            <a:r>
              <a:rPr lang="nl-NL" sz="2400" dirty="0">
                <a:solidFill>
                  <a:srgbClr val="000000"/>
                </a:solidFill>
                <a:highlight>
                  <a:srgbClr val="FFFFFF"/>
                </a:highlight>
                <a:latin typeface="Consolas" panose="020B0609020204030204" pitchFamily="49" charset="0"/>
              </a:rPr>
              <a:t>;</a:t>
            </a:r>
            <a:endParaRPr lang="en-GB" sz="2400" i="1" dirty="0"/>
          </a:p>
          <a:p>
            <a:pPr marL="475488" lvl="2" indent="0">
              <a:buNone/>
            </a:pPr>
            <a:r>
              <a:rPr lang="nn-NO" sz="2400" dirty="0">
                <a:solidFill>
                  <a:srgbClr val="0000FF"/>
                </a:solidFill>
                <a:latin typeface="Consolas" panose="020B0609020204030204" pitchFamily="49" charset="0"/>
              </a:rPr>
              <a:t>foreach</a:t>
            </a:r>
            <a:r>
              <a:rPr lang="nn-NO" sz="2400" dirty="0">
                <a:solidFill>
                  <a:srgbClr val="000000"/>
                </a:solidFill>
                <a:latin typeface="Consolas" panose="020B0609020204030204" pitchFamily="49" charset="0"/>
              </a:rPr>
              <a:t> </a:t>
            </a:r>
            <a:r>
              <a:rPr lang="nl-NL" sz="2400" dirty="0">
                <a:solidFill>
                  <a:srgbClr val="000000"/>
                </a:solidFill>
                <a:latin typeface="Consolas" panose="020B0609020204030204" pitchFamily="49" charset="0"/>
              </a:rPr>
              <a:t>(</a:t>
            </a:r>
            <a:r>
              <a:rPr lang="nl-NL" sz="2400" dirty="0">
                <a:solidFill>
                  <a:srgbClr val="0000FF"/>
                </a:solidFill>
                <a:latin typeface="Consolas" panose="020B0609020204030204" pitchFamily="49" charset="0"/>
              </a:rPr>
              <a:t>string</a:t>
            </a:r>
            <a:r>
              <a:rPr lang="nl-NL" sz="2400" dirty="0">
                <a:solidFill>
                  <a:srgbClr val="000000"/>
                </a:solidFill>
                <a:latin typeface="Consolas" panose="020B0609020204030204" pitchFamily="49" charset="0"/>
              </a:rPr>
              <a:t> entry </a:t>
            </a:r>
            <a:r>
              <a:rPr lang="nl-NL" sz="2400" dirty="0">
                <a:solidFill>
                  <a:srgbClr val="0000FF"/>
                </a:solidFill>
                <a:latin typeface="Consolas" panose="020B0609020204030204" pitchFamily="49" charset="0"/>
              </a:rPr>
              <a:t>in</a:t>
            </a:r>
            <a:r>
              <a:rPr lang="nl-NL" sz="2400" dirty="0">
                <a:solidFill>
                  <a:srgbClr val="000000"/>
                </a:solidFill>
                <a:latin typeface="Consolas" panose="020B0609020204030204" pitchFamily="49" charset="0"/>
              </a:rPr>
              <a:t> </a:t>
            </a:r>
            <a:r>
              <a:rPr lang="nl-NL" sz="2400" dirty="0" err="1">
                <a:solidFill>
                  <a:srgbClr val="000000"/>
                </a:solidFill>
                <a:latin typeface="Consolas" panose="020B0609020204030204" pitchFamily="49" charset="0"/>
              </a:rPr>
              <a:t>listOfNames</a:t>
            </a:r>
            <a:r>
              <a:rPr lang="nl-NL" sz="2400" dirty="0">
                <a:solidFill>
                  <a:srgbClr val="000000"/>
                </a:solidFill>
                <a:latin typeface="Consolas" panose="020B0609020204030204" pitchFamily="49" charset="0"/>
              </a:rPr>
              <a:t>)</a:t>
            </a:r>
            <a:br>
              <a:rPr lang="nn-NO" sz="2400" dirty="0">
                <a:solidFill>
                  <a:srgbClr val="000000"/>
                </a:solidFill>
                <a:latin typeface="Consolas" panose="020B0609020204030204" pitchFamily="49" charset="0"/>
              </a:rPr>
            </a:br>
            <a:r>
              <a:rPr lang="nl-NL" sz="2400" dirty="0">
                <a:solidFill>
                  <a:srgbClr val="000000"/>
                </a:solidFill>
                <a:latin typeface="Consolas" panose="020B0609020204030204" pitchFamily="49" charset="0"/>
              </a:rPr>
              <a:t>{</a:t>
            </a:r>
            <a:br>
              <a:rPr lang="nl-NL" sz="2400" dirty="0">
                <a:solidFill>
                  <a:srgbClr val="000000"/>
                </a:solidFill>
                <a:latin typeface="Consolas" panose="020B0609020204030204" pitchFamily="49" charset="0"/>
              </a:rPr>
            </a:br>
            <a:r>
              <a:rPr lang="nl-NL" sz="2400" dirty="0">
                <a:solidFill>
                  <a:srgbClr val="000000"/>
                </a:solidFill>
                <a:latin typeface="Consolas" panose="020B0609020204030204" pitchFamily="49" charset="0"/>
              </a:rPr>
              <a:t>    </a:t>
            </a:r>
            <a:r>
              <a:rPr lang="nl-NL" sz="2400" dirty="0" err="1">
                <a:solidFill>
                  <a:srgbClr val="0000FF"/>
                </a:solidFill>
                <a:latin typeface="Consolas" panose="020B0609020204030204" pitchFamily="49" charset="0"/>
              </a:rPr>
              <a:t>if</a:t>
            </a:r>
            <a:r>
              <a:rPr lang="nl-NL" sz="2400" dirty="0">
                <a:solidFill>
                  <a:srgbClr val="000000"/>
                </a:solidFill>
                <a:latin typeface="Consolas" panose="020B0609020204030204" pitchFamily="49" charset="0"/>
              </a:rPr>
              <a:t> (entry ==</a:t>
            </a:r>
            <a:r>
              <a:rPr lang="en-GB" sz="2400" i="1" dirty="0"/>
              <a:t> </a:t>
            </a:r>
            <a:r>
              <a:rPr lang="en-GB" sz="2400" dirty="0" err="1">
                <a:solidFill>
                  <a:srgbClr val="000000"/>
                </a:solidFill>
                <a:latin typeface="Consolas" panose="020B0609020204030204" pitchFamily="49" charset="0"/>
              </a:rPr>
              <a:t>searchForName</a:t>
            </a:r>
            <a:r>
              <a:rPr lang="en-GB" sz="2400" i="1" dirty="0"/>
              <a:t> </a:t>
            </a:r>
            <a:r>
              <a:rPr lang="en-GB" sz="2400" dirty="0">
                <a:solidFill>
                  <a:srgbClr val="000000"/>
                </a:solidFill>
                <a:latin typeface="Consolas" panose="020B0609020204030204" pitchFamily="49" charset="0"/>
              </a:rPr>
              <a:t>)</a:t>
            </a:r>
            <a:br>
              <a:rPr lang="nl-NL" sz="2400" dirty="0">
                <a:solidFill>
                  <a:srgbClr val="000000"/>
                </a:solidFill>
                <a:latin typeface="Consolas" panose="020B0609020204030204" pitchFamily="49" charset="0"/>
              </a:rPr>
            </a:br>
            <a:r>
              <a:rPr lang="nl-NL" sz="2400" dirty="0">
                <a:solidFill>
                  <a:srgbClr val="000000"/>
                </a:solidFill>
                <a:latin typeface="Consolas" panose="020B0609020204030204" pitchFamily="49" charset="0"/>
              </a:rPr>
              <a:t>    {</a:t>
            </a:r>
            <a:br>
              <a:rPr lang="nl-NL" sz="2400" dirty="0">
                <a:solidFill>
                  <a:srgbClr val="000000"/>
                </a:solidFill>
                <a:latin typeface="Consolas" panose="020B0609020204030204" pitchFamily="49" charset="0"/>
              </a:rPr>
            </a:br>
            <a:r>
              <a:rPr lang="nl-NL" sz="2400" dirty="0">
                <a:solidFill>
                  <a:srgbClr val="000000"/>
                </a:solidFill>
                <a:latin typeface="Consolas" panose="020B0609020204030204" pitchFamily="49" charset="0"/>
              </a:rPr>
              <a:t>       </a:t>
            </a:r>
            <a:r>
              <a:rPr lang="nl-NL" sz="2400" dirty="0">
                <a:solidFill>
                  <a:srgbClr val="008000"/>
                </a:solidFill>
                <a:latin typeface="Consolas" panose="020B0609020204030204" pitchFamily="49" charset="0"/>
              </a:rPr>
              <a:t>// Do </a:t>
            </a:r>
            <a:r>
              <a:rPr lang="nl-NL" sz="2400" dirty="0" err="1">
                <a:solidFill>
                  <a:srgbClr val="008000"/>
                </a:solidFill>
                <a:latin typeface="Consolas" panose="020B0609020204030204" pitchFamily="49" charset="0"/>
              </a:rPr>
              <a:t>something</a:t>
            </a:r>
            <a:r>
              <a:rPr lang="nl-NL" sz="2400" dirty="0">
                <a:solidFill>
                  <a:srgbClr val="008000"/>
                </a:solidFill>
                <a:latin typeface="Consolas" panose="020B0609020204030204" pitchFamily="49" charset="0"/>
              </a:rPr>
              <a:t> </a:t>
            </a:r>
            <a:r>
              <a:rPr lang="nl-NL" sz="2400" dirty="0" err="1">
                <a:solidFill>
                  <a:srgbClr val="008000"/>
                </a:solidFill>
                <a:latin typeface="Consolas" panose="020B0609020204030204" pitchFamily="49" charset="0"/>
              </a:rPr>
              <a:t>with</a:t>
            </a:r>
            <a:r>
              <a:rPr lang="nl-NL" sz="2400" dirty="0">
                <a:solidFill>
                  <a:srgbClr val="008000"/>
                </a:solidFill>
                <a:latin typeface="Consolas" panose="020B0609020204030204" pitchFamily="49" charset="0"/>
              </a:rPr>
              <a:t> found </a:t>
            </a:r>
            <a:r>
              <a:rPr lang="nl-NL" sz="2400" dirty="0" err="1">
                <a:solidFill>
                  <a:srgbClr val="008000"/>
                </a:solidFill>
                <a:latin typeface="Consolas" panose="020B0609020204030204" pitchFamily="49" charset="0"/>
              </a:rPr>
              <a:t>result</a:t>
            </a:r>
            <a:br>
              <a:rPr lang="nl-NL" sz="2400" dirty="0">
                <a:solidFill>
                  <a:srgbClr val="000000"/>
                </a:solidFill>
                <a:latin typeface="Consolas" panose="020B0609020204030204" pitchFamily="49" charset="0"/>
              </a:rPr>
            </a:br>
            <a:r>
              <a:rPr lang="nl-NL" sz="2400" dirty="0">
                <a:solidFill>
                  <a:srgbClr val="000000"/>
                </a:solidFill>
                <a:latin typeface="Consolas" panose="020B0609020204030204" pitchFamily="49" charset="0"/>
              </a:rPr>
              <a:t>    }</a:t>
            </a:r>
            <a:br>
              <a:rPr lang="nl-NL" sz="2400" dirty="0">
                <a:solidFill>
                  <a:srgbClr val="000000"/>
                </a:solidFill>
                <a:latin typeface="Consolas" panose="020B0609020204030204" pitchFamily="49" charset="0"/>
              </a:rPr>
            </a:br>
            <a:r>
              <a:rPr lang="nl-NL" sz="2400" dirty="0">
                <a:solidFill>
                  <a:srgbClr val="000000"/>
                </a:solidFill>
                <a:latin typeface="Consolas" panose="020B0609020204030204" pitchFamily="49" charset="0"/>
              </a:rPr>
              <a:t>}</a:t>
            </a:r>
            <a:br>
              <a:rPr lang="nl-NL" sz="2400" dirty="0">
                <a:solidFill>
                  <a:srgbClr val="000000"/>
                </a:solidFill>
                <a:latin typeface="Consolas" panose="020B0609020204030204" pitchFamily="49" charset="0"/>
              </a:rPr>
            </a:br>
            <a:endParaRPr lang="nn-NO" sz="2400" i="1" dirty="0">
              <a:solidFill>
                <a:srgbClr val="0000FF"/>
              </a:solidFill>
              <a:latin typeface="Consolas" panose="020B0609020204030204" pitchFamily="49" charset="0"/>
            </a:endParaRPr>
          </a:p>
          <a:p>
            <a:pPr marL="0" indent="0">
              <a:buNone/>
            </a:pPr>
            <a:endParaRPr lang="nl-NL" sz="1800" dirty="0">
              <a:solidFill>
                <a:srgbClr val="000000"/>
              </a:solidFill>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40B35E35-8AB1-46C1-9C13-38EECD22E9F3}" type="slidenum">
              <a:rPr lang="en-GB" smtClean="0"/>
              <a:pPr/>
              <a:t>46</a:t>
            </a:fld>
            <a:r>
              <a:rPr lang="en-GB"/>
              <a:t>/42</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30480"/>
            <a:ext cx="1219200" cy="1219200"/>
          </a:xfrm>
          <a:prstGeom prst="rect">
            <a:avLst/>
          </a:prstGeom>
        </p:spPr>
      </p:pic>
    </p:spTree>
    <p:extLst>
      <p:ext uri="{BB962C8B-B14F-4D97-AF65-F5344CB8AC3E}">
        <p14:creationId xmlns:p14="http://schemas.microsoft.com/office/powerpoint/2010/main" val="251135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a:p>
        </p:txBody>
      </p:sp>
      <p:pic>
        <p:nvPicPr>
          <p:cNvPr id="4" name="Picture 2" descr="C:\Users\874156\Desktop\jxGUf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0B35E35-8AB1-46C1-9C13-38EECD22E9F3}" type="slidenum">
              <a:rPr lang="en-GB" smtClean="0"/>
              <a:pPr/>
              <a:t>47</a:t>
            </a:fld>
            <a:r>
              <a:rPr lang="en-GB"/>
              <a:t>/34</a:t>
            </a:r>
            <a:endParaRPr lang="en-GB" dirty="0"/>
          </a:p>
        </p:txBody>
      </p:sp>
    </p:spTree>
    <p:extLst>
      <p:ext uri="{BB962C8B-B14F-4D97-AF65-F5344CB8AC3E}">
        <p14:creationId xmlns:p14="http://schemas.microsoft.com/office/powerpoint/2010/main" val="1065111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F819-6366-4156-8199-ADF910C4729E}"/>
              </a:ext>
            </a:extLst>
          </p:cNvPr>
          <p:cNvSpPr>
            <a:spLocks noGrp="1"/>
          </p:cNvSpPr>
          <p:nvPr>
            <p:ph type="title"/>
          </p:nvPr>
        </p:nvSpPr>
        <p:spPr/>
        <p:txBody>
          <a:bodyPr/>
          <a:lstStyle/>
          <a:p>
            <a:r>
              <a:rPr lang="en-GB" dirty="0"/>
              <a:t>Demo/Practice (together)</a:t>
            </a:r>
          </a:p>
        </p:txBody>
      </p:sp>
      <p:sp>
        <p:nvSpPr>
          <p:cNvPr id="3" name="Content Placeholder 2">
            <a:extLst>
              <a:ext uri="{FF2B5EF4-FFF2-40B4-BE49-F238E27FC236}">
                <a16:creationId xmlns:a16="http://schemas.microsoft.com/office/drawing/2014/main" id="{E77A07D8-EB3B-4B31-92D9-3D7DCD47922D}"/>
              </a:ext>
            </a:extLst>
          </p:cNvPr>
          <p:cNvSpPr>
            <a:spLocks noGrp="1"/>
          </p:cNvSpPr>
          <p:nvPr>
            <p:ph idx="1"/>
          </p:nvPr>
        </p:nvSpPr>
        <p:spPr/>
        <p:txBody>
          <a:bodyPr/>
          <a:lstStyle/>
          <a:p>
            <a:r>
              <a:rPr lang="en-GB" dirty="0"/>
              <a:t>Via </a:t>
            </a:r>
            <a:r>
              <a:rPr lang="en-GB" dirty="0">
                <a:hlinkClick r:id="rId3"/>
              </a:rPr>
              <a:t>https://dotnetfiddle.net/</a:t>
            </a:r>
            <a:r>
              <a:rPr lang="en-GB" dirty="0"/>
              <a:t> create an app to calculate the average of inputted numbers</a:t>
            </a:r>
          </a:p>
          <a:p>
            <a:pPr lvl="1"/>
            <a:r>
              <a:rPr lang="en-GB" dirty="0"/>
              <a:t>Request to input </a:t>
            </a:r>
            <a:r>
              <a:rPr lang="en-GB" i="1" dirty="0"/>
              <a:t>n </a:t>
            </a:r>
            <a:r>
              <a:rPr lang="en-GB" dirty="0"/>
              <a:t>numbers </a:t>
            </a:r>
            <a:r>
              <a:rPr lang="en-GB" i="1" dirty="0"/>
              <a:t>(n </a:t>
            </a:r>
            <a:r>
              <a:rPr lang="en-GB" dirty="0"/>
              <a:t>is a fixed amount)</a:t>
            </a:r>
            <a:r>
              <a:rPr lang="en-GB" i="1" dirty="0"/>
              <a:t>;</a:t>
            </a:r>
            <a:r>
              <a:rPr lang="en-GB" dirty="0"/>
              <a:t> which loop would you use?</a:t>
            </a:r>
            <a:br>
              <a:rPr lang="en-GB" dirty="0"/>
            </a:br>
            <a:br>
              <a:rPr lang="en-GB" dirty="0"/>
            </a:br>
            <a:r>
              <a:rPr lang="en-GB" dirty="0"/>
              <a:t>then refactor to</a:t>
            </a:r>
            <a:br>
              <a:rPr lang="en-GB" dirty="0"/>
            </a:br>
            <a:endParaRPr lang="en-GB" dirty="0"/>
          </a:p>
          <a:p>
            <a:pPr lvl="1"/>
            <a:r>
              <a:rPr lang="en-GB" dirty="0"/>
              <a:t>Request to input numbers until user inputs </a:t>
            </a:r>
            <a:r>
              <a:rPr lang="en-GB" i="1" dirty="0"/>
              <a:t>$</a:t>
            </a:r>
            <a:r>
              <a:rPr lang="en-GB" dirty="0"/>
              <a:t>; which loop would you use?</a:t>
            </a:r>
          </a:p>
          <a:p>
            <a:pPr lvl="1"/>
            <a:r>
              <a:rPr lang="en-GB" dirty="0"/>
              <a:t>What would you use to store all the inputted numbers?</a:t>
            </a:r>
          </a:p>
          <a:p>
            <a:pPr lvl="1"/>
            <a:r>
              <a:rPr lang="en-GB" dirty="0"/>
              <a:t>Calculate average of all numbers with a loop; which one would you use and how can we do this?</a:t>
            </a:r>
          </a:p>
        </p:txBody>
      </p:sp>
      <p:sp>
        <p:nvSpPr>
          <p:cNvPr id="4" name="Rectangle: Rounded Corners 3">
            <a:extLst>
              <a:ext uri="{FF2B5EF4-FFF2-40B4-BE49-F238E27FC236}">
                <a16:creationId xmlns:a16="http://schemas.microsoft.com/office/drawing/2014/main" id="{F7DDD98F-D093-4E74-8633-0DFBCF416924}"/>
              </a:ext>
            </a:extLst>
          </p:cNvPr>
          <p:cNvSpPr/>
          <p:nvPr/>
        </p:nvSpPr>
        <p:spPr>
          <a:xfrm>
            <a:off x="1247790" y="5722271"/>
            <a:ext cx="9757380" cy="886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that applying a loop-</a:t>
            </a:r>
            <a:r>
              <a:rPr lang="en-GB" dirty="0" err="1"/>
              <a:t>stament</a:t>
            </a:r>
            <a:r>
              <a:rPr lang="en-GB" dirty="0"/>
              <a:t> to get input is for REPL script/console application. You should do this in a Windows Forms App.</a:t>
            </a:r>
          </a:p>
        </p:txBody>
      </p:sp>
      <p:pic>
        <p:nvPicPr>
          <p:cNvPr id="6" name="Picture 5">
            <a:extLst>
              <a:ext uri="{FF2B5EF4-FFF2-40B4-BE49-F238E27FC236}">
                <a16:creationId xmlns:a16="http://schemas.microsoft.com/office/drawing/2014/main" id="{FE25D4A7-7EB3-4807-A24C-55796C21C2F3}"/>
              </a:ext>
            </a:extLst>
          </p:cNvPr>
          <p:cNvPicPr>
            <a:picLocks noChangeAspect="1"/>
          </p:cNvPicPr>
          <p:nvPr/>
        </p:nvPicPr>
        <p:blipFill rotWithShape="1">
          <a:blip r:embed="rId4"/>
          <a:srcRect b="7167"/>
          <a:stretch/>
        </p:blipFill>
        <p:spPr>
          <a:xfrm>
            <a:off x="3953360" y="4288728"/>
            <a:ext cx="3698903" cy="1361422"/>
          </a:xfrm>
          <a:prstGeom prst="rect">
            <a:avLst/>
          </a:prstGeom>
          <a:ln>
            <a:solidFill>
              <a:schemeClr val="tx1"/>
            </a:solidFill>
          </a:ln>
        </p:spPr>
      </p:pic>
    </p:spTree>
    <p:extLst>
      <p:ext uri="{BB962C8B-B14F-4D97-AF65-F5344CB8AC3E}">
        <p14:creationId xmlns:p14="http://schemas.microsoft.com/office/powerpoint/2010/main" val="32540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5373-4975-4425-AE1B-B359C4C3E8F1}"/>
              </a:ext>
            </a:extLst>
          </p:cNvPr>
          <p:cNvSpPr>
            <a:spLocks noGrp="1"/>
          </p:cNvSpPr>
          <p:nvPr>
            <p:ph type="title"/>
          </p:nvPr>
        </p:nvSpPr>
        <p:spPr/>
        <p:txBody>
          <a:bodyPr/>
          <a:lstStyle/>
          <a:p>
            <a:r>
              <a:rPr lang="en-GB" dirty="0"/>
              <a:t>What is next</a:t>
            </a:r>
          </a:p>
        </p:txBody>
      </p:sp>
      <p:sp>
        <p:nvSpPr>
          <p:cNvPr id="3" name="Content Placeholder 2">
            <a:extLst>
              <a:ext uri="{FF2B5EF4-FFF2-40B4-BE49-F238E27FC236}">
                <a16:creationId xmlns:a16="http://schemas.microsoft.com/office/drawing/2014/main" id="{2BDC81F3-11A2-4488-B44B-323E54FEBA07}"/>
              </a:ext>
            </a:extLst>
          </p:cNvPr>
          <p:cNvSpPr>
            <a:spLocks noGrp="1"/>
          </p:cNvSpPr>
          <p:nvPr>
            <p:ph idx="1"/>
          </p:nvPr>
        </p:nvSpPr>
        <p:spPr/>
        <p:txBody>
          <a:bodyPr/>
          <a:lstStyle/>
          <a:p>
            <a:r>
              <a:rPr lang="en-GB" b="1" dirty="0"/>
              <a:t>Continue practicing with C#!</a:t>
            </a:r>
          </a:p>
          <a:p>
            <a:pPr lvl="1"/>
            <a:r>
              <a:rPr lang="en-GB" dirty="0"/>
              <a:t>See in Canvas/Git for the practice assignments</a:t>
            </a:r>
          </a:p>
          <a:p>
            <a:pPr lvl="1"/>
            <a:r>
              <a:rPr lang="en-GB" dirty="0"/>
              <a:t>Do the quiz questions revisit the concepts</a:t>
            </a:r>
          </a:p>
          <a:p>
            <a:pPr lvl="1"/>
            <a:r>
              <a:rPr lang="en-GB" dirty="0"/>
              <a:t>Do the exercises for hands-on experience</a:t>
            </a:r>
          </a:p>
        </p:txBody>
      </p:sp>
      <p:sp>
        <p:nvSpPr>
          <p:cNvPr id="4" name="Rectangle: Rounded Corners 3">
            <a:extLst>
              <a:ext uri="{FF2B5EF4-FFF2-40B4-BE49-F238E27FC236}">
                <a16:creationId xmlns:a16="http://schemas.microsoft.com/office/drawing/2014/main" id="{994214F7-D8DC-4472-8053-57A4961A7D7C}"/>
              </a:ext>
            </a:extLst>
          </p:cNvPr>
          <p:cNvSpPr/>
          <p:nvPr/>
        </p:nvSpPr>
        <p:spPr>
          <a:xfrm>
            <a:off x="1733774" y="4066390"/>
            <a:ext cx="8724452" cy="1194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Programming is a practical skill; you only truly learn it by doing it!</a:t>
            </a:r>
          </a:p>
          <a:p>
            <a:pPr algn="ctr"/>
            <a:r>
              <a:rPr lang="en-GB" sz="2000" dirty="0"/>
              <a:t>Ask for clarifications/feedback/help when in doubt</a:t>
            </a:r>
            <a:endParaRPr lang="en-GB" dirty="0"/>
          </a:p>
        </p:txBody>
      </p:sp>
    </p:spTree>
    <p:extLst>
      <p:ext uri="{BB962C8B-B14F-4D97-AF65-F5344CB8AC3E}">
        <p14:creationId xmlns:p14="http://schemas.microsoft.com/office/powerpoint/2010/main" val="9104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nl-NL" sz="2400" dirty="0"/>
              <a:t> Resources:</a:t>
            </a:r>
          </a:p>
          <a:p>
            <a:pPr lvl="1">
              <a:buFont typeface="Wingdings" panose="05000000000000000000" pitchFamily="2" charset="2"/>
              <a:buChar char="§"/>
            </a:pPr>
            <a:r>
              <a:rPr lang="en-US" sz="2200" dirty="0"/>
              <a:t>Book C# for Students, by Douglas Bell and Mike Parr</a:t>
            </a:r>
            <a:endParaRPr lang="nl-NL" sz="2200" dirty="0"/>
          </a:p>
          <a:p>
            <a:pPr lvl="1">
              <a:buFont typeface="Wingdings" panose="05000000000000000000" pitchFamily="2" charset="2"/>
              <a:buChar char="§"/>
            </a:pPr>
            <a:r>
              <a:rPr lang="nl-NL" sz="2200" dirty="0" err="1"/>
              <a:t>Book</a:t>
            </a:r>
            <a:r>
              <a:rPr lang="nl-NL" sz="2200" dirty="0"/>
              <a:t> Visual C# 2012, </a:t>
            </a:r>
            <a:r>
              <a:rPr lang="nl-NL" sz="2200" i="1" dirty="0"/>
              <a:t>How </a:t>
            </a:r>
            <a:r>
              <a:rPr lang="nl-NL" sz="2200" i="1" dirty="0" err="1"/>
              <a:t>To</a:t>
            </a:r>
            <a:r>
              <a:rPr lang="nl-NL" sz="2200" i="1" dirty="0"/>
              <a:t> Program </a:t>
            </a:r>
            <a:r>
              <a:rPr lang="nl-NL" sz="2200" dirty="0"/>
              <a:t>(</a:t>
            </a:r>
            <a:r>
              <a:rPr lang="nl-NL" sz="2200" dirty="0" err="1"/>
              <a:t>Fifth</a:t>
            </a:r>
            <a:r>
              <a:rPr lang="nl-NL" sz="2200" dirty="0"/>
              <a:t> Edition), </a:t>
            </a:r>
            <a:r>
              <a:rPr lang="nl-NL" sz="2200" dirty="0" err="1"/>
              <a:t>by</a:t>
            </a:r>
            <a:r>
              <a:rPr lang="nl-NL" sz="2200" dirty="0"/>
              <a:t> Paul </a:t>
            </a:r>
            <a:r>
              <a:rPr lang="nl-NL" sz="2200" dirty="0" err="1"/>
              <a:t>Deitel</a:t>
            </a:r>
            <a:r>
              <a:rPr lang="nl-NL" sz="2200" dirty="0"/>
              <a:t> &amp; Harvey </a:t>
            </a:r>
            <a:r>
              <a:rPr lang="nl-NL" sz="2200" dirty="0" err="1"/>
              <a:t>Deitel</a:t>
            </a:r>
            <a:r>
              <a:rPr lang="nl-NL" sz="2200" dirty="0"/>
              <a:t> </a:t>
            </a:r>
          </a:p>
          <a:p>
            <a:pPr lvl="1">
              <a:buFont typeface="Wingdings" panose="05000000000000000000" pitchFamily="2" charset="2"/>
              <a:buChar char="§"/>
            </a:pPr>
            <a:r>
              <a:rPr lang="en-US" sz="2200" dirty="0"/>
              <a:t>Website Microsoft Docs (</a:t>
            </a:r>
            <a:r>
              <a:rPr lang="en-US" sz="2200" dirty="0">
                <a:hlinkClick r:id="rId3"/>
              </a:rPr>
              <a:t>https://docs.microsoft.com/en-us/dotnet/csharp/</a:t>
            </a:r>
            <a:r>
              <a:rPr lang="en-US" sz="2200" dirty="0"/>
              <a:t>)</a:t>
            </a:r>
          </a:p>
          <a:p>
            <a:pPr lvl="1">
              <a:buFont typeface="Wingdings" panose="05000000000000000000" pitchFamily="2" charset="2"/>
              <a:buChar char="§"/>
            </a:pPr>
            <a:r>
              <a:rPr lang="en-US" sz="2200" dirty="0"/>
              <a:t>Internet tutorials (e.g. </a:t>
            </a:r>
            <a:r>
              <a:rPr lang="en-US" sz="2200" dirty="0" err="1"/>
              <a:t>Youtube</a:t>
            </a:r>
            <a:r>
              <a:rPr lang="en-US" sz="2200" dirty="0"/>
              <a:t>)</a:t>
            </a:r>
          </a:p>
          <a:p>
            <a:pPr lvl="1">
              <a:buFont typeface="Wingdings" panose="05000000000000000000" pitchFamily="2" charset="2"/>
              <a:buChar char="Ø"/>
            </a:pPr>
            <a:endParaRPr lang="nl-NL" sz="2000" dirty="0"/>
          </a:p>
          <a:p>
            <a:pPr>
              <a:buFont typeface="Arial" panose="020B0604020202020204" pitchFamily="34" charset="0"/>
              <a:buChar char="•"/>
            </a:pPr>
            <a:r>
              <a:rPr lang="nl-NL" sz="2400" dirty="0"/>
              <a:t> Tool: Microsoft Visual Studio Enterprise </a:t>
            </a:r>
          </a:p>
          <a:p>
            <a:endParaRPr lang="en-GB" sz="2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2320" y="-115094"/>
            <a:ext cx="1219200" cy="1219200"/>
          </a:xfrm>
          <a:prstGeom prst="rect">
            <a:avLst/>
          </a:prstGeom>
        </p:spPr>
      </p:pic>
      <p:pic>
        <p:nvPicPr>
          <p:cNvPr id="6"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9672" y="4742075"/>
            <a:ext cx="1981096" cy="1310825"/>
          </a:xfrm>
          <a:prstGeom prst="rect">
            <a:avLst/>
          </a:prstGeom>
        </p:spPr>
      </p:pic>
      <p:pic>
        <p:nvPicPr>
          <p:cNvPr id="7" name="Afbeelding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3159" y="3510684"/>
            <a:ext cx="1464128" cy="1920260"/>
          </a:xfrm>
          <a:prstGeom prst="rect">
            <a:avLst/>
          </a:prstGeom>
        </p:spPr>
      </p:pic>
      <p:pic>
        <p:nvPicPr>
          <p:cNvPr id="8" name="Afbeelding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65178" y="2934466"/>
            <a:ext cx="1354030" cy="1920260"/>
          </a:xfrm>
          <a:prstGeom prst="rect">
            <a:avLst/>
          </a:prstGeom>
        </p:spPr>
      </p:pic>
      <p:pic>
        <p:nvPicPr>
          <p:cNvPr id="9" name="Afbeelding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61808" y="5612641"/>
            <a:ext cx="2057400" cy="438150"/>
          </a:xfrm>
          <a:prstGeom prst="rect">
            <a:avLst/>
          </a:prstGeom>
        </p:spPr>
      </p:pic>
      <p:pic>
        <p:nvPicPr>
          <p:cNvPr id="15" name="Afbeelding 14"/>
          <p:cNvPicPr>
            <a:picLocks noChangeAspect="1"/>
          </p:cNvPicPr>
          <p:nvPr/>
        </p:nvPicPr>
        <p:blipFill>
          <a:blip r:embed="rId9"/>
          <a:stretch>
            <a:fillRect/>
          </a:stretch>
        </p:blipFill>
        <p:spPr>
          <a:xfrm>
            <a:off x="10611234" y="5013124"/>
            <a:ext cx="1432359" cy="319642"/>
          </a:xfrm>
          <a:prstGeom prst="rect">
            <a:avLst/>
          </a:prstGeom>
        </p:spPr>
      </p:pic>
    </p:spTree>
    <p:extLst>
      <p:ext uri="{BB962C8B-B14F-4D97-AF65-F5344CB8AC3E}">
        <p14:creationId xmlns:p14="http://schemas.microsoft.com/office/powerpoint/2010/main" val="3343495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201331-AE69-45F8-A6EF-25D139E71675}"/>
              </a:ext>
            </a:extLst>
          </p:cNvPr>
          <p:cNvSpPr>
            <a:spLocks noGrp="1"/>
          </p:cNvSpPr>
          <p:nvPr>
            <p:ph type="title"/>
          </p:nvPr>
        </p:nvSpPr>
        <p:spPr/>
        <p:txBody>
          <a:bodyPr/>
          <a:lstStyle/>
          <a:p>
            <a:r>
              <a:rPr lang="en-GB" dirty="0"/>
              <a:t>Part2 - Practical</a:t>
            </a:r>
            <a:endParaRPr lang="en-NL" dirty="0"/>
          </a:p>
        </p:txBody>
      </p:sp>
      <p:sp>
        <p:nvSpPr>
          <p:cNvPr id="5" name="Text Placeholder 4">
            <a:extLst>
              <a:ext uri="{FF2B5EF4-FFF2-40B4-BE49-F238E27FC236}">
                <a16:creationId xmlns:a16="http://schemas.microsoft.com/office/drawing/2014/main" id="{4C96B858-E1FD-4F26-9EE1-EBF2CADF3C67}"/>
              </a:ext>
            </a:extLst>
          </p:cNvPr>
          <p:cNvSpPr>
            <a:spLocks noGrp="1"/>
          </p:cNvSpPr>
          <p:nvPr>
            <p:ph type="body" idx="1"/>
          </p:nvPr>
        </p:nvSpPr>
        <p:spPr/>
        <p:txBody>
          <a:bodyPr/>
          <a:lstStyle/>
          <a:p>
            <a:r>
              <a:rPr lang="en-GB" dirty="0"/>
              <a:t>See canvas/GIT for </a:t>
            </a:r>
            <a:br>
              <a:rPr lang="en-GB" dirty="0"/>
            </a:br>
            <a:r>
              <a:rPr lang="en-GB" dirty="0"/>
              <a:t>	</a:t>
            </a:r>
            <a:r>
              <a:rPr lang="en-GB" i="1" dirty="0"/>
              <a:t>Quiz</a:t>
            </a:r>
            <a:r>
              <a:rPr lang="en-GB" dirty="0"/>
              <a:t> &amp; </a:t>
            </a:r>
            <a:r>
              <a:rPr lang="en-GB" i="1" dirty="0"/>
              <a:t>practical assignments – Classes &amp; Objects</a:t>
            </a:r>
            <a:endParaRPr lang="en-NL" i="1" dirty="0"/>
          </a:p>
        </p:txBody>
      </p:sp>
    </p:spTree>
    <p:extLst>
      <p:ext uri="{BB962C8B-B14F-4D97-AF65-F5344CB8AC3E}">
        <p14:creationId xmlns:p14="http://schemas.microsoft.com/office/powerpoint/2010/main" val="634599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7C5F-98D7-462D-BB9E-6F8EF3E8C9B3}"/>
              </a:ext>
            </a:extLst>
          </p:cNvPr>
          <p:cNvSpPr>
            <a:spLocks noGrp="1"/>
          </p:cNvSpPr>
          <p:nvPr>
            <p:ph type="title"/>
          </p:nvPr>
        </p:nvSpPr>
        <p:spPr/>
        <p:txBody>
          <a:bodyPr/>
          <a:lstStyle/>
          <a:p>
            <a:r>
              <a:rPr lang="en-GB" dirty="0"/>
              <a:t>Part 3</a:t>
            </a:r>
            <a:endParaRPr lang="en-NL" dirty="0"/>
          </a:p>
        </p:txBody>
      </p:sp>
      <p:sp>
        <p:nvSpPr>
          <p:cNvPr id="3" name="Text Placeholder 2">
            <a:extLst>
              <a:ext uri="{FF2B5EF4-FFF2-40B4-BE49-F238E27FC236}">
                <a16:creationId xmlns:a16="http://schemas.microsoft.com/office/drawing/2014/main" id="{387A6118-4C01-405F-97C4-30BB22BCE85C}"/>
              </a:ext>
            </a:extLst>
          </p:cNvPr>
          <p:cNvSpPr>
            <a:spLocks noGrp="1"/>
          </p:cNvSpPr>
          <p:nvPr>
            <p:ph type="body" idx="1"/>
          </p:nvPr>
        </p:nvSpPr>
        <p:spPr/>
        <p:txBody>
          <a:bodyPr/>
          <a:lstStyle/>
          <a:p>
            <a:r>
              <a:rPr lang="en-GB" dirty="0"/>
              <a:t>C# - Continued</a:t>
            </a:r>
            <a:endParaRPr lang="en-NL" dirty="0"/>
          </a:p>
        </p:txBody>
      </p:sp>
    </p:spTree>
    <p:extLst>
      <p:ext uri="{BB962C8B-B14F-4D97-AF65-F5344CB8AC3E}">
        <p14:creationId xmlns:p14="http://schemas.microsoft.com/office/powerpoint/2010/main" val="15621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2400" b="1" dirty="0"/>
              <a:t> Topics of this lecture</a:t>
            </a:r>
          </a:p>
          <a:p>
            <a:pPr lvl="1">
              <a:buFont typeface="Wingdings" panose="05000000000000000000" pitchFamily="2" charset="2"/>
              <a:buChar char="§"/>
            </a:pPr>
            <a:r>
              <a:rPr lang="en-GB" sz="2200" dirty="0">
                <a:solidFill>
                  <a:schemeClr val="bg1">
                    <a:lumMod val="50000"/>
                  </a:schemeClr>
                </a:solidFill>
              </a:rPr>
              <a:t>Introduction to PCS</a:t>
            </a:r>
          </a:p>
          <a:p>
            <a:pPr lvl="1">
              <a:buFont typeface="Wingdings" panose="05000000000000000000" pitchFamily="2" charset="2"/>
              <a:buChar char="§"/>
            </a:pPr>
            <a:r>
              <a:rPr lang="en-GB" sz="2200" dirty="0">
                <a:solidFill>
                  <a:schemeClr val="bg1">
                    <a:lumMod val="50000"/>
                  </a:schemeClr>
                </a:solidFill>
              </a:rPr>
              <a:t>Intro to C#</a:t>
            </a:r>
          </a:p>
          <a:p>
            <a:pPr lvl="1">
              <a:buFont typeface="Wingdings" panose="05000000000000000000" pitchFamily="2" charset="2"/>
              <a:buChar char="§"/>
            </a:pPr>
            <a:r>
              <a:rPr lang="en-GB" sz="2200" dirty="0">
                <a:solidFill>
                  <a:schemeClr val="tx1"/>
                </a:solidFill>
              </a:rPr>
              <a:t>Intro to C# - Continued</a:t>
            </a:r>
          </a:p>
          <a:p>
            <a:pPr>
              <a:buFont typeface="Wingdings" panose="05000000000000000000" pitchFamily="2" charset="2"/>
              <a:buChar char="§"/>
            </a:pPr>
            <a:endParaRPr lang="en-GB" sz="26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30480"/>
            <a:ext cx="1219200" cy="1219200"/>
          </a:xfrm>
          <a:prstGeom prst="rect">
            <a:avLst/>
          </a:prstGeom>
        </p:spPr>
      </p:pic>
    </p:spTree>
    <p:extLst>
      <p:ext uri="{BB962C8B-B14F-4D97-AF65-F5344CB8AC3E}">
        <p14:creationId xmlns:p14="http://schemas.microsoft.com/office/powerpoint/2010/main" val="1438626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Questions</a:t>
            </a:r>
            <a:r>
              <a:rPr lang="nl-NL" dirty="0"/>
              <a:t>?</a:t>
            </a:r>
          </a:p>
        </p:txBody>
      </p:sp>
      <p:sp>
        <p:nvSpPr>
          <p:cNvPr id="6" name="Tijdelijke aanduiding voor inhoud 5"/>
          <p:cNvSpPr>
            <a:spLocks noGrp="1"/>
          </p:cNvSpPr>
          <p:nvPr>
            <p:ph sz="quarter" idx="1"/>
          </p:nvPr>
        </p:nvSpPr>
        <p:spPr/>
        <p:txBody>
          <a:bodyPr numCol="2">
            <a:noAutofit/>
          </a:bodyPr>
          <a:lstStyle/>
          <a:p>
            <a:pPr marL="0" indent="0">
              <a:buNone/>
            </a:pPr>
            <a:r>
              <a:rPr lang="nl-NL" sz="2200" b="1" dirty="0"/>
              <a:t>Types</a:t>
            </a:r>
          </a:p>
          <a:p>
            <a:pPr lvl="1"/>
            <a:r>
              <a:rPr lang="nl-NL" sz="2000" dirty="0"/>
              <a:t>Simple types</a:t>
            </a:r>
          </a:p>
          <a:p>
            <a:pPr lvl="1"/>
            <a:r>
              <a:rPr lang="nl-NL" sz="2000" dirty="0">
                <a:solidFill>
                  <a:srgbClr val="00B050"/>
                </a:solidFill>
              </a:rPr>
              <a:t>List</a:t>
            </a:r>
            <a:r>
              <a:rPr lang="nl-NL" sz="2000" dirty="0">
                <a:solidFill>
                  <a:schemeClr val="tx1"/>
                </a:solidFill>
              </a:rPr>
              <a:t>&lt;T&gt;</a:t>
            </a:r>
            <a:endParaRPr lang="nl-NL" sz="2000" dirty="0"/>
          </a:p>
          <a:p>
            <a:pPr marL="0">
              <a:buNone/>
            </a:pPr>
            <a:r>
              <a:rPr lang="nl-NL" sz="2200" b="1" dirty="0"/>
              <a:t>Operators</a:t>
            </a:r>
          </a:p>
          <a:p>
            <a:pPr lvl="1"/>
            <a:r>
              <a:rPr lang="nl-NL" sz="2000" dirty="0" err="1">
                <a:solidFill>
                  <a:srgbClr val="00B050"/>
                </a:solidFill>
              </a:rPr>
              <a:t>Arithmetic</a:t>
            </a:r>
            <a:r>
              <a:rPr lang="nl-NL" sz="2000" dirty="0">
                <a:solidFill>
                  <a:srgbClr val="00B050"/>
                </a:solidFill>
              </a:rPr>
              <a:t> operators</a:t>
            </a:r>
          </a:p>
          <a:p>
            <a:pPr lvl="1"/>
            <a:r>
              <a:rPr lang="nl-NL" sz="2000" dirty="0" err="1">
                <a:solidFill>
                  <a:srgbClr val="00B050"/>
                </a:solidFill>
              </a:rPr>
              <a:t>Relational</a:t>
            </a:r>
            <a:r>
              <a:rPr lang="nl-NL" sz="2000" dirty="0">
                <a:solidFill>
                  <a:srgbClr val="00B050"/>
                </a:solidFill>
              </a:rPr>
              <a:t> operators</a:t>
            </a:r>
            <a:br>
              <a:rPr lang="nl-NL" sz="2000" dirty="0"/>
            </a:br>
            <a:endParaRPr lang="nl-NL" sz="2000" dirty="0"/>
          </a:p>
          <a:p>
            <a:pPr marL="0" indent="0">
              <a:buNone/>
            </a:pPr>
            <a:endParaRPr lang="nl-NL" sz="2200" b="1" dirty="0"/>
          </a:p>
          <a:p>
            <a:pPr marL="0" indent="0">
              <a:buNone/>
            </a:pPr>
            <a:endParaRPr lang="nl-NL" sz="2200" b="1" dirty="0"/>
          </a:p>
          <a:p>
            <a:pPr marL="0" indent="0">
              <a:buNone/>
            </a:pPr>
            <a:endParaRPr lang="nl-NL" sz="2200" b="1" dirty="0"/>
          </a:p>
          <a:p>
            <a:pPr marL="0" indent="0">
              <a:buNone/>
            </a:pPr>
            <a:r>
              <a:rPr lang="nl-NL" sz="2200" b="1" dirty="0" err="1"/>
              <a:t>Conditional</a:t>
            </a:r>
            <a:r>
              <a:rPr lang="nl-NL" sz="2200" b="1" dirty="0"/>
              <a:t> statements</a:t>
            </a:r>
            <a:endParaRPr lang="nl-NL" sz="2000" dirty="0">
              <a:solidFill>
                <a:schemeClr val="bg1">
                  <a:lumMod val="50000"/>
                </a:schemeClr>
              </a:solidFill>
            </a:endParaRPr>
          </a:p>
          <a:p>
            <a:pPr lvl="1"/>
            <a:r>
              <a:rPr lang="nl-NL" sz="2000" dirty="0" err="1">
                <a:solidFill>
                  <a:srgbClr val="00B050"/>
                </a:solidFill>
              </a:rPr>
              <a:t>if</a:t>
            </a:r>
            <a:r>
              <a:rPr lang="nl-NL" sz="2000" dirty="0">
                <a:solidFill>
                  <a:srgbClr val="00B050"/>
                </a:solidFill>
              </a:rPr>
              <a:t>-statement</a:t>
            </a:r>
          </a:p>
          <a:p>
            <a:pPr lvl="1"/>
            <a:r>
              <a:rPr lang="nl-NL" sz="2000" dirty="0"/>
              <a:t>switch-statement </a:t>
            </a:r>
          </a:p>
          <a:p>
            <a:pPr marL="0" indent="0">
              <a:buNone/>
            </a:pPr>
            <a:r>
              <a:rPr lang="nl-NL" sz="2200" b="1" dirty="0" err="1"/>
              <a:t>Repetition</a:t>
            </a:r>
            <a:r>
              <a:rPr lang="nl-NL" sz="2200" b="1" dirty="0"/>
              <a:t> statements</a:t>
            </a:r>
          </a:p>
          <a:p>
            <a:pPr lvl="1"/>
            <a:r>
              <a:rPr lang="nl-NL" sz="2000" dirty="0" err="1">
                <a:solidFill>
                  <a:srgbClr val="00B050"/>
                </a:solidFill>
              </a:rPr>
              <a:t>for</a:t>
            </a:r>
            <a:r>
              <a:rPr lang="nl-NL" sz="2000" dirty="0">
                <a:solidFill>
                  <a:srgbClr val="00B050"/>
                </a:solidFill>
              </a:rPr>
              <a:t>-statement</a:t>
            </a:r>
          </a:p>
          <a:p>
            <a:pPr lvl="1"/>
            <a:r>
              <a:rPr lang="nl-NL" sz="2000" dirty="0" err="1">
                <a:solidFill>
                  <a:srgbClr val="00B050"/>
                </a:solidFill>
              </a:rPr>
              <a:t>while</a:t>
            </a:r>
            <a:r>
              <a:rPr lang="nl-NL" sz="2000" dirty="0">
                <a:solidFill>
                  <a:srgbClr val="00B050"/>
                </a:solidFill>
              </a:rPr>
              <a:t>-statement</a:t>
            </a:r>
          </a:p>
          <a:p>
            <a:pPr lvl="1"/>
            <a:r>
              <a:rPr lang="nl-NL" sz="2000" dirty="0" err="1"/>
              <a:t>foreach</a:t>
            </a:r>
            <a:r>
              <a:rPr lang="nl-NL" sz="2000" dirty="0"/>
              <a:t>-statements</a:t>
            </a:r>
            <a:br>
              <a:rPr lang="nl-NL" sz="2000" dirty="0"/>
            </a:br>
            <a:endParaRPr lang="nl-NL" sz="2000" b="1" dirty="0"/>
          </a:p>
        </p:txBody>
      </p:sp>
      <p:pic>
        <p:nvPicPr>
          <p:cNvPr id="5" name="Picture 2" descr="C:\Users\874156\Desktop\jxGUfOc.png">
            <a:extLst>
              <a:ext uri="{FF2B5EF4-FFF2-40B4-BE49-F238E27FC236}">
                <a16:creationId xmlns:a16="http://schemas.microsoft.com/office/drawing/2014/main" id="{DBE22D3F-2881-4877-A652-AB0A3E2D5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492" y="5042785"/>
            <a:ext cx="3305236" cy="165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254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Array: intro</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444" y="3750888"/>
            <a:ext cx="2577842" cy="2577842"/>
          </a:xfrm>
          <a:prstGeom prst="rect">
            <a:avLst/>
          </a:prstGeom>
        </p:spPr>
      </p:pic>
      <p:sp>
        <p:nvSpPr>
          <p:cNvPr id="7" name="Rounded Rectangle 6"/>
          <p:cNvSpPr/>
          <p:nvPr/>
        </p:nvSpPr>
        <p:spPr>
          <a:xfrm>
            <a:off x="3190356" y="2674671"/>
            <a:ext cx="5872248" cy="128440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2800" b="1" dirty="0"/>
              <a:t>Simplified explanation</a:t>
            </a:r>
          </a:p>
          <a:p>
            <a:pPr algn="ctr"/>
            <a:r>
              <a:rPr lang="en-GB" dirty="0"/>
              <a:t>Build-in .NET Complex Type (actually a class) that functions as a ‘wrapper’ around an array. </a:t>
            </a:r>
            <a:endParaRPr lang="nl-NL" b="1" dirty="0"/>
          </a:p>
        </p:txBody>
      </p:sp>
      <p:sp>
        <p:nvSpPr>
          <p:cNvPr id="11" name="Content Placeholder 2">
            <a:extLst>
              <a:ext uri="{FF2B5EF4-FFF2-40B4-BE49-F238E27FC236}">
                <a16:creationId xmlns:a16="http://schemas.microsoft.com/office/drawing/2014/main" id="{4CDC4697-FB2F-429E-AD5F-123CF9193473}"/>
              </a:ext>
            </a:extLst>
          </p:cNvPr>
          <p:cNvSpPr>
            <a:spLocks noGrp="1"/>
          </p:cNvSpPr>
          <p:nvPr>
            <p:ph idx="1"/>
          </p:nvPr>
        </p:nvSpPr>
        <p:spPr>
          <a:xfrm>
            <a:off x="1097280" y="1845734"/>
            <a:ext cx="10058400" cy="4023360"/>
          </a:xfrm>
        </p:spPr>
        <p:txBody>
          <a:bodyPr>
            <a:normAutofit/>
          </a:bodyPr>
          <a:lstStyle/>
          <a:p>
            <a:pPr marL="0" indent="0" algn="ctr">
              <a:buNone/>
            </a:pPr>
            <a:r>
              <a:rPr lang="en-GB" sz="3600" b="1" dirty="0"/>
              <a:t>How does List&lt;T&gt; work/what is it?</a:t>
            </a:r>
            <a:endParaRPr lang="en-GB" b="1" dirty="0"/>
          </a:p>
        </p:txBody>
      </p:sp>
      <p:sp>
        <p:nvSpPr>
          <p:cNvPr id="3" name="Oval 2">
            <a:extLst>
              <a:ext uri="{FF2B5EF4-FFF2-40B4-BE49-F238E27FC236}">
                <a16:creationId xmlns:a16="http://schemas.microsoft.com/office/drawing/2014/main" id="{06E28308-AB52-43F4-B545-417693B0D9B3}"/>
              </a:ext>
            </a:extLst>
          </p:cNvPr>
          <p:cNvSpPr/>
          <p:nvPr/>
        </p:nvSpPr>
        <p:spPr>
          <a:xfrm>
            <a:off x="5014856" y="4067451"/>
            <a:ext cx="2162287" cy="2137936"/>
          </a:xfrm>
          <a:prstGeom prst="ellipse">
            <a:avLst/>
          </a:prstGeom>
        </p:spPr>
        <p:style>
          <a:lnRef idx="2">
            <a:schemeClr val="accent3"/>
          </a:lnRef>
          <a:fillRef idx="1">
            <a:schemeClr val="lt1"/>
          </a:fillRef>
          <a:effectRef idx="0">
            <a:schemeClr val="accent3"/>
          </a:effectRef>
          <a:fontRef idx="minor">
            <a:schemeClr val="dk1"/>
          </a:fontRef>
        </p:style>
        <p:txBody>
          <a:bodyPr rtlCol="0" anchor="b"/>
          <a:lstStyle/>
          <a:p>
            <a:pPr algn="ctr"/>
            <a:r>
              <a:rPr lang="en-GB" dirty="0"/>
              <a:t>List</a:t>
            </a:r>
          </a:p>
        </p:txBody>
      </p:sp>
      <p:sp>
        <p:nvSpPr>
          <p:cNvPr id="8" name="Oval 7">
            <a:extLst>
              <a:ext uri="{FF2B5EF4-FFF2-40B4-BE49-F238E27FC236}">
                <a16:creationId xmlns:a16="http://schemas.microsoft.com/office/drawing/2014/main" id="{5F21D452-F35B-4F00-BAD3-FB2219DECCA4}"/>
              </a:ext>
            </a:extLst>
          </p:cNvPr>
          <p:cNvSpPr/>
          <p:nvPr/>
        </p:nvSpPr>
        <p:spPr>
          <a:xfrm>
            <a:off x="5556564" y="4164342"/>
            <a:ext cx="1124671" cy="1112005"/>
          </a:xfrm>
          <a:prstGeom prst="ellipse">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Array</a:t>
            </a:r>
          </a:p>
        </p:txBody>
      </p:sp>
      <p:cxnSp>
        <p:nvCxnSpPr>
          <p:cNvPr id="12" name="Straight Arrow Connector 11">
            <a:extLst>
              <a:ext uri="{FF2B5EF4-FFF2-40B4-BE49-F238E27FC236}">
                <a16:creationId xmlns:a16="http://schemas.microsoft.com/office/drawing/2014/main" id="{10F0D523-8C55-41F8-845E-1EA3E68D8643}"/>
              </a:ext>
            </a:extLst>
          </p:cNvPr>
          <p:cNvCxnSpPr>
            <a:cxnSpLocks/>
            <a:endCxn id="3" idx="2"/>
          </p:cNvCxnSpPr>
          <p:nvPr/>
        </p:nvCxnSpPr>
        <p:spPr>
          <a:xfrm>
            <a:off x="1407051" y="5136419"/>
            <a:ext cx="3607805"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56B31F-97A2-4843-9210-0843F63E7701}"/>
              </a:ext>
            </a:extLst>
          </p:cNvPr>
          <p:cNvCxnSpPr>
            <a:cxnSpLocks/>
            <a:endCxn id="8" idx="4"/>
          </p:cNvCxnSpPr>
          <p:nvPr/>
        </p:nvCxnSpPr>
        <p:spPr>
          <a:xfrm flipV="1">
            <a:off x="6118900" y="5276347"/>
            <a:ext cx="0" cy="29351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88678C9-A2AC-41AA-B9BD-351A4FFA651F}"/>
              </a:ext>
            </a:extLst>
          </p:cNvPr>
          <p:cNvSpPr txBox="1"/>
          <p:nvPr/>
        </p:nvSpPr>
        <p:spPr>
          <a:xfrm>
            <a:off x="2189191" y="4806110"/>
            <a:ext cx="1688091" cy="369332"/>
          </a:xfrm>
          <a:prstGeom prst="rect">
            <a:avLst/>
          </a:prstGeom>
          <a:noFill/>
        </p:spPr>
        <p:txBody>
          <a:bodyPr wrap="none" rtlCol="0">
            <a:spAutoFit/>
          </a:bodyPr>
          <a:lstStyle/>
          <a:p>
            <a:r>
              <a:rPr lang="en-GB" dirty="0"/>
              <a:t>Add value to list</a:t>
            </a:r>
          </a:p>
        </p:txBody>
      </p:sp>
    </p:spTree>
    <p:extLst>
      <p:ext uri="{BB962C8B-B14F-4D97-AF65-F5344CB8AC3E}">
        <p14:creationId xmlns:p14="http://schemas.microsoft.com/office/powerpoint/2010/main" val="401228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animBg="1"/>
      <p:bldP spid="8" grpId="0" animBg="1"/>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Array: Example</a:t>
            </a:r>
          </a:p>
        </p:txBody>
      </p:sp>
      <p:sp>
        <p:nvSpPr>
          <p:cNvPr id="3" name="Content Placeholder 2"/>
          <p:cNvSpPr>
            <a:spLocks noGrp="1"/>
          </p:cNvSpPr>
          <p:nvPr>
            <p:ph idx="1"/>
          </p:nvPr>
        </p:nvSpPr>
        <p:spPr/>
        <p:txBody>
          <a:bodyPr>
            <a:normAutofit/>
          </a:bodyPr>
          <a:lstStyle/>
          <a:p>
            <a:pPr marL="0" indent="0">
              <a:buNone/>
            </a:pPr>
            <a:r>
              <a:rPr lang="en-GB" sz="2400" b="1" dirty="0"/>
              <a:t>An array is an ordered sequence of variables of the same type</a:t>
            </a:r>
          </a:p>
          <a:p>
            <a:pPr lvl="1">
              <a:buFont typeface="Wingdings" panose="05000000000000000000" pitchFamily="2" charset="2"/>
              <a:buChar char="§"/>
            </a:pPr>
            <a:r>
              <a:rPr lang="en-GB" sz="2200" dirty="0"/>
              <a:t> Referenced by the name of the array</a:t>
            </a:r>
          </a:p>
          <a:p>
            <a:pPr lvl="1">
              <a:buFont typeface="Wingdings" panose="05000000000000000000" pitchFamily="2" charset="2"/>
              <a:buChar char="§"/>
            </a:pPr>
            <a:r>
              <a:rPr lang="en-GB" sz="2200" dirty="0"/>
              <a:t> Each variable can be accessed by the name of the array and an index</a:t>
            </a:r>
          </a:p>
          <a:p>
            <a:pPr>
              <a:buFont typeface="Wingdings" panose="05000000000000000000" pitchFamily="2" charset="2"/>
              <a:buChar char="§"/>
            </a:pPr>
            <a:endParaRPr lang="en-GB" sz="2400" dirty="0"/>
          </a:p>
        </p:txBody>
      </p:sp>
      <p:sp>
        <p:nvSpPr>
          <p:cNvPr id="6" name="TextBox 5">
            <a:extLst>
              <a:ext uri="{FF2B5EF4-FFF2-40B4-BE49-F238E27FC236}">
                <a16:creationId xmlns:a16="http://schemas.microsoft.com/office/drawing/2014/main" id="{7133B5D3-3B53-459E-BCE2-83E62D380544}"/>
              </a:ext>
            </a:extLst>
          </p:cNvPr>
          <p:cNvSpPr txBox="1"/>
          <p:nvPr/>
        </p:nvSpPr>
        <p:spPr>
          <a:xfrm>
            <a:off x="1036320" y="3282122"/>
            <a:ext cx="9780216" cy="2862322"/>
          </a:xfrm>
          <a:prstGeom prst="rect">
            <a:avLst/>
          </a:prstGeom>
          <a:noFill/>
          <a:ln>
            <a:solidFill>
              <a:schemeClr val="tx1"/>
            </a:solidFill>
          </a:ln>
        </p:spPr>
        <p:txBody>
          <a:bodyPr wrap="square" rtlCol="0">
            <a:spAutoFit/>
          </a:bodyPr>
          <a:lstStyle/>
          <a:p>
            <a:r>
              <a:rPr lang="en-US" dirty="0">
                <a:solidFill>
                  <a:srgbClr val="0000FF"/>
                </a:solidFill>
                <a:latin typeface="Consolas" panose="020B0609020204030204" pitchFamily="49" charset="0"/>
              </a:rPr>
              <a:t>double</a:t>
            </a:r>
            <a:r>
              <a:rPr lang="en-US" dirty="0">
                <a:latin typeface="Consolas" panose="020B0609020204030204" pitchFamily="49" charset="0"/>
              </a:rPr>
              <a:t>[] grades;</a:t>
            </a:r>
            <a:r>
              <a:rPr lang="en-US" dirty="0">
                <a:solidFill>
                  <a:srgbClr val="00B050"/>
                </a:solidFill>
                <a:latin typeface="Consolas" panose="020B0609020204030204" pitchFamily="49" charset="0"/>
              </a:rPr>
              <a:t> // declares a variable; no array yet</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grades = </a:t>
            </a:r>
            <a:r>
              <a:rPr lang="en-US" dirty="0">
                <a:solidFill>
                  <a:srgbClr val="0000FF"/>
                </a:solidFill>
                <a:latin typeface="Consolas" panose="020B0609020204030204" pitchFamily="49" charset="0"/>
              </a:rPr>
              <a:t>new double</a:t>
            </a:r>
            <a:r>
              <a:rPr lang="en-US" dirty="0">
                <a:latin typeface="Consolas" panose="020B0609020204030204" pitchFamily="49" charset="0"/>
              </a:rPr>
              <a:t>[5];</a:t>
            </a:r>
            <a:r>
              <a:rPr lang="en-US" dirty="0">
                <a:solidFill>
                  <a:srgbClr val="00B050"/>
                </a:solidFill>
                <a:latin typeface="Consolas" panose="020B0609020204030204" pitchFamily="49" charset="0"/>
              </a:rPr>
              <a:t> // creates an array to store 5 doubles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grades[0] = 7; </a:t>
            </a:r>
            <a:r>
              <a:rPr lang="en-US" dirty="0">
                <a:solidFill>
                  <a:srgbClr val="00B050"/>
                </a:solidFill>
                <a:latin typeface="Consolas" panose="020B0609020204030204" pitchFamily="49" charset="0"/>
              </a:rPr>
              <a:t>// the first element is on index 0 </a:t>
            </a:r>
            <a:endParaRPr lang="en-US" dirty="0">
              <a:latin typeface="Consolas" panose="020B0609020204030204" pitchFamily="49" charset="0"/>
            </a:endParaRPr>
          </a:p>
          <a:p>
            <a:r>
              <a:rPr lang="en-US" dirty="0">
                <a:latin typeface="Consolas" panose="020B0609020204030204" pitchFamily="49" charset="0"/>
              </a:rPr>
              <a:t>grades[1] = 5;</a:t>
            </a:r>
          </a:p>
          <a:p>
            <a:r>
              <a:rPr lang="en-US" dirty="0">
                <a:latin typeface="Consolas" panose="020B0609020204030204" pitchFamily="49" charset="0"/>
              </a:rPr>
              <a:t>grades[2] = 8.4;</a:t>
            </a:r>
          </a:p>
          <a:p>
            <a:r>
              <a:rPr lang="en-US" dirty="0">
                <a:latin typeface="Consolas" panose="020B0609020204030204" pitchFamily="49" charset="0"/>
              </a:rPr>
              <a:t>grades[3] = 9;</a:t>
            </a:r>
          </a:p>
          <a:p>
            <a:r>
              <a:rPr lang="en-US" dirty="0">
                <a:latin typeface="Consolas" panose="020B0609020204030204" pitchFamily="49" charset="0"/>
              </a:rPr>
              <a:t>grades[4] = 6.5;</a:t>
            </a:r>
            <a:r>
              <a:rPr lang="en-US" dirty="0">
                <a:solidFill>
                  <a:srgbClr val="00B050"/>
                </a:solidFill>
                <a:latin typeface="Consolas" panose="020B0609020204030204" pitchFamily="49" charset="0"/>
              </a:rPr>
              <a:t> // the last element is on index 5-1 </a:t>
            </a:r>
            <a:endParaRPr lang="nl-NL" dirty="0">
              <a:latin typeface="Consolas" panose="020B0609020204030204" pitchFamily="49" charset="0"/>
            </a:endParaRPr>
          </a:p>
          <a:p>
            <a:r>
              <a:rPr lang="en-US" dirty="0">
                <a:solidFill>
                  <a:srgbClr val="00B050"/>
                </a:solidFill>
                <a:latin typeface="Consolas" panose="020B0609020204030204" pitchFamily="49" charset="0"/>
              </a:rPr>
              <a:t>// now elements of the array grades are: 7, 5, 8.4, 9 and 6.5</a:t>
            </a:r>
            <a:endParaRPr lang="nl-NL" dirty="0">
              <a:latin typeface="Consolas" panose="020B0609020204030204" pitchFamily="49" charset="0"/>
            </a:endParaRPr>
          </a:p>
        </p:txBody>
      </p:sp>
    </p:spTree>
    <p:extLst>
      <p:ext uri="{BB962C8B-B14F-4D97-AF65-F5344CB8AC3E}">
        <p14:creationId xmlns:p14="http://schemas.microsoft.com/office/powerpoint/2010/main" val="3965620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Array: Syntax</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endParaRPr lang="en-GB" sz="2400" dirty="0"/>
          </a:p>
        </p:txBody>
      </p:sp>
      <p:sp>
        <p:nvSpPr>
          <p:cNvPr id="5" name="Text Box 2">
            <a:extLst>
              <a:ext uri="{FF2B5EF4-FFF2-40B4-BE49-F238E27FC236}">
                <a16:creationId xmlns:a16="http://schemas.microsoft.com/office/drawing/2014/main" id="{DC26F4E9-3C13-4B14-9709-B232A2FD54A5}"/>
              </a:ext>
            </a:extLst>
          </p:cNvPr>
          <p:cNvSpPr txBox="1">
            <a:spLocks noChangeArrowheads="1"/>
          </p:cNvSpPr>
          <p:nvPr/>
        </p:nvSpPr>
        <p:spPr bwMode="auto">
          <a:xfrm>
            <a:off x="1666800" y="2210266"/>
            <a:ext cx="9334486" cy="32144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nl-NL" sz="2000" dirty="0">
                <a:solidFill>
                  <a:srgbClr val="0000FF"/>
                </a:solidFill>
                <a:latin typeface="Consolas" panose="020B0609020204030204" pitchFamily="49" charset="0"/>
              </a:rPr>
              <a:t>&lt;</a:t>
            </a:r>
            <a:r>
              <a:rPr lang="nl-NL" sz="2000" dirty="0">
                <a:solidFill>
                  <a:schemeClr val="bg1">
                    <a:lumMod val="50000"/>
                  </a:schemeClr>
                </a:solidFill>
                <a:latin typeface="Consolas" panose="020B0609020204030204" pitchFamily="49" charset="0"/>
              </a:rPr>
              <a:t>type</a:t>
            </a:r>
            <a:r>
              <a:rPr lang="nl-NL" sz="2000" dirty="0">
                <a:solidFill>
                  <a:srgbClr val="0000FF"/>
                </a:solidFill>
                <a:latin typeface="Consolas" panose="020B0609020204030204" pitchFamily="49" charset="0"/>
              </a:rPr>
              <a:t>&gt;</a:t>
            </a:r>
            <a:r>
              <a:rPr lang="nl-NL" sz="2000" dirty="0">
                <a:latin typeface="Consolas" panose="020B0609020204030204" pitchFamily="49" charset="0"/>
              </a:rPr>
              <a:t>[]</a:t>
            </a:r>
            <a:r>
              <a:rPr lang="nl-NL" sz="2000" dirty="0">
                <a:solidFill>
                  <a:srgbClr val="000000"/>
                </a:solidFill>
                <a:latin typeface="Consolas" panose="020B0609020204030204" pitchFamily="49" charset="0"/>
              </a:rPr>
              <a:t> &lt;</a:t>
            </a:r>
            <a:r>
              <a:rPr lang="nl-NL" sz="2000" dirty="0" err="1">
                <a:solidFill>
                  <a:schemeClr val="bg1">
                    <a:lumMod val="50000"/>
                  </a:schemeClr>
                </a:solidFill>
                <a:latin typeface="Consolas" panose="020B0609020204030204" pitchFamily="49" charset="0"/>
              </a:rPr>
              <a:t>array_identifier</a:t>
            </a:r>
            <a:r>
              <a:rPr lang="nl-NL" sz="2000" dirty="0">
                <a:solidFill>
                  <a:srgbClr val="000000"/>
                </a:solidFill>
                <a:latin typeface="Consolas" panose="020B0609020204030204" pitchFamily="49" charset="0"/>
              </a:rPr>
              <a:t>&gt;; </a:t>
            </a:r>
            <a:r>
              <a:rPr lang="en-US" sz="2000" dirty="0">
                <a:solidFill>
                  <a:srgbClr val="00B050"/>
                </a:solidFill>
                <a:latin typeface="Consolas" panose="020B0609020204030204" pitchFamily="49" charset="0"/>
              </a:rPr>
              <a:t>//declare an array</a:t>
            </a:r>
            <a:endParaRPr lang="en-US" sz="2000" dirty="0">
              <a:solidFill>
                <a:srgbClr val="000000"/>
              </a:solidFill>
              <a:latin typeface="Consolas" panose="020B0609020204030204" pitchFamily="49" charset="0"/>
            </a:endParaRPr>
          </a:p>
          <a:p>
            <a:pPr>
              <a:lnSpc>
                <a:spcPct val="107000"/>
              </a:lnSpc>
              <a:spcAft>
                <a:spcPts val="800"/>
              </a:spcAft>
            </a:pPr>
            <a:r>
              <a:rPr lang="en-US" sz="2000" dirty="0">
                <a:solidFill>
                  <a:srgbClr val="00B050"/>
                </a:solidFill>
                <a:latin typeface="Consolas" panose="020B0609020204030204" pitchFamily="49" charset="0"/>
              </a:rPr>
              <a:t>// creates an array, big enough to store &lt;</a:t>
            </a:r>
            <a:r>
              <a:rPr lang="en-US" sz="2000" dirty="0" err="1">
                <a:solidFill>
                  <a:srgbClr val="00B050"/>
                </a:solidFill>
                <a:latin typeface="Consolas" panose="020B0609020204030204" pitchFamily="49" charset="0"/>
              </a:rPr>
              <a:t>array_size</a:t>
            </a:r>
            <a:r>
              <a:rPr lang="en-US" sz="2000" dirty="0">
                <a:solidFill>
                  <a:srgbClr val="00B050"/>
                </a:solidFill>
                <a:latin typeface="Consolas" panose="020B0609020204030204" pitchFamily="49" charset="0"/>
              </a:rPr>
              <a:t>&gt; elements;</a:t>
            </a:r>
          </a:p>
          <a:p>
            <a:pPr>
              <a:lnSpc>
                <a:spcPct val="107000"/>
              </a:lnSpc>
              <a:spcAft>
                <a:spcPts val="800"/>
              </a:spcAft>
            </a:pPr>
            <a:r>
              <a:rPr lang="en-US" sz="2000" dirty="0">
                <a:solidFill>
                  <a:srgbClr val="00B050"/>
                </a:solidFill>
                <a:latin typeface="Consolas" panose="020B0609020204030204" pitchFamily="49" charset="0"/>
              </a:rPr>
              <a:t>// all elements initialized with bytes 0.</a:t>
            </a:r>
            <a:endParaRPr lang="nl-NL" sz="2000" dirty="0">
              <a:solidFill>
                <a:srgbClr val="0000FF"/>
              </a:solidFill>
              <a:latin typeface="Consolas" panose="020B0609020204030204" pitchFamily="49" charset="0"/>
            </a:endParaRPr>
          </a:p>
          <a:p>
            <a:pPr>
              <a:lnSpc>
                <a:spcPct val="107000"/>
              </a:lnSpc>
              <a:spcAft>
                <a:spcPts val="800"/>
              </a:spcAft>
            </a:pPr>
            <a:r>
              <a:rPr lang="en-US" sz="2000" dirty="0">
                <a:solidFill>
                  <a:srgbClr val="000000"/>
                </a:solidFill>
                <a:latin typeface="Consolas" panose="020B0609020204030204" pitchFamily="49" charset="0"/>
              </a:rPr>
              <a:t>&lt;</a:t>
            </a:r>
            <a:r>
              <a:rPr lang="nl-NL" sz="2000" dirty="0" err="1">
                <a:solidFill>
                  <a:schemeClr val="bg1">
                    <a:lumMod val="50000"/>
                  </a:schemeClr>
                </a:solidFill>
                <a:latin typeface="Consolas" panose="020B0609020204030204" pitchFamily="49" charset="0"/>
              </a:rPr>
              <a:t>array_identifier</a:t>
            </a:r>
            <a:r>
              <a:rPr lang="en-US" sz="2000" dirty="0">
                <a:solidFill>
                  <a:srgbClr val="000000"/>
                </a:solidFill>
                <a:latin typeface="Consolas" panose="020B0609020204030204" pitchFamily="49" charset="0"/>
              </a:rPr>
              <a:t>&gt; = </a:t>
            </a:r>
            <a:r>
              <a:rPr lang="nl-NL" sz="2000" dirty="0">
                <a:solidFill>
                  <a:srgbClr val="0000FF"/>
                </a:solidFill>
                <a:latin typeface="Consolas" panose="020B0609020204030204" pitchFamily="49" charset="0"/>
              </a:rPr>
              <a:t>new &lt;</a:t>
            </a:r>
            <a:r>
              <a:rPr lang="nl-NL" sz="2000" dirty="0">
                <a:solidFill>
                  <a:schemeClr val="bg1">
                    <a:lumMod val="50000"/>
                  </a:schemeClr>
                </a:solidFill>
                <a:latin typeface="Consolas" panose="020B0609020204030204" pitchFamily="49" charset="0"/>
              </a:rPr>
              <a:t>type</a:t>
            </a:r>
            <a:r>
              <a:rPr lang="nl-NL" sz="2000" dirty="0">
                <a:solidFill>
                  <a:srgbClr val="0000FF"/>
                </a:solidFill>
                <a:latin typeface="Consolas" panose="020B0609020204030204" pitchFamily="49" charset="0"/>
              </a:rPr>
              <a:t>&gt;</a:t>
            </a:r>
            <a:r>
              <a:rPr lang="nl-NL" sz="2000" dirty="0">
                <a:latin typeface="Consolas" panose="020B0609020204030204" pitchFamily="49" charset="0"/>
              </a:rPr>
              <a:t>[</a:t>
            </a:r>
            <a:r>
              <a:rPr lang="en-US" sz="2000" dirty="0">
                <a:solidFill>
                  <a:srgbClr val="000000"/>
                </a:solidFill>
                <a:latin typeface="Consolas" panose="020B0609020204030204" pitchFamily="49" charset="0"/>
              </a:rPr>
              <a:t>&lt;</a:t>
            </a:r>
            <a:r>
              <a:rPr lang="nl-NL" sz="2000" dirty="0" err="1">
                <a:solidFill>
                  <a:schemeClr val="bg1">
                    <a:lumMod val="50000"/>
                  </a:schemeClr>
                </a:solidFill>
                <a:latin typeface="Consolas" panose="020B0609020204030204" pitchFamily="49" charset="0"/>
              </a:rPr>
              <a:t>array_size</a:t>
            </a:r>
            <a:r>
              <a:rPr lang="en-US" sz="2000" dirty="0">
                <a:solidFill>
                  <a:srgbClr val="000000"/>
                </a:solidFill>
                <a:latin typeface="Consolas" panose="020B0609020204030204" pitchFamily="49" charset="0"/>
              </a:rPr>
              <a:t>&gt;</a:t>
            </a:r>
            <a:r>
              <a:rPr lang="nl-NL" sz="2000" dirty="0">
                <a:latin typeface="Consolas" panose="020B0609020204030204" pitchFamily="49" charset="0"/>
              </a:rPr>
              <a:t>]</a:t>
            </a:r>
            <a:r>
              <a:rPr lang="nl-NL" sz="2000" dirty="0">
                <a:solidFill>
                  <a:srgbClr val="000000"/>
                </a:solidFill>
                <a:latin typeface="Consolas" panose="020B0609020204030204" pitchFamily="49" charset="0"/>
              </a:rPr>
              <a:t>; </a:t>
            </a:r>
          </a:p>
          <a:p>
            <a:pPr>
              <a:lnSpc>
                <a:spcPct val="107000"/>
              </a:lnSpc>
              <a:spcAft>
                <a:spcPts val="800"/>
              </a:spcAft>
            </a:pPr>
            <a:r>
              <a:rPr lang="en-US" sz="2000" dirty="0">
                <a:solidFill>
                  <a:srgbClr val="00B050"/>
                </a:solidFill>
                <a:latin typeface="Consolas" panose="020B0609020204030204" pitchFamily="49" charset="0"/>
              </a:rPr>
              <a:t>//assign elements to an array</a:t>
            </a:r>
          </a:p>
          <a:p>
            <a:pPr>
              <a:lnSpc>
                <a:spcPct val="107000"/>
              </a:lnSpc>
              <a:spcAft>
                <a:spcPts val="800"/>
              </a:spcAft>
            </a:pPr>
            <a:r>
              <a:rPr lang="en-US" sz="2000" dirty="0">
                <a:solidFill>
                  <a:srgbClr val="000000"/>
                </a:solidFill>
                <a:latin typeface="Consolas" panose="020B0609020204030204" pitchFamily="49" charset="0"/>
              </a:rPr>
              <a:t>&lt;</a:t>
            </a:r>
            <a:r>
              <a:rPr lang="nl-NL" sz="2000" dirty="0" err="1">
                <a:solidFill>
                  <a:schemeClr val="bg1">
                    <a:lumMod val="50000"/>
                  </a:schemeClr>
                </a:solidFill>
                <a:latin typeface="Consolas" panose="020B0609020204030204" pitchFamily="49" charset="0"/>
              </a:rPr>
              <a:t>array_identifier</a:t>
            </a:r>
            <a:r>
              <a:rPr lang="en-US" sz="2000" dirty="0">
                <a:solidFill>
                  <a:srgbClr val="000000"/>
                </a:solidFill>
                <a:latin typeface="Consolas" panose="020B0609020204030204" pitchFamily="49" charset="0"/>
              </a:rPr>
              <a:t>&gt;[&lt;</a:t>
            </a:r>
            <a:r>
              <a:rPr lang="en-US" sz="2000" dirty="0">
                <a:solidFill>
                  <a:schemeClr val="bg1">
                    <a:lumMod val="50000"/>
                  </a:schemeClr>
                </a:solidFill>
                <a:latin typeface="Consolas" panose="020B0609020204030204" pitchFamily="49" charset="0"/>
              </a:rPr>
              <a:t>index</a:t>
            </a:r>
            <a:r>
              <a:rPr lang="en-US" sz="2000" dirty="0">
                <a:solidFill>
                  <a:srgbClr val="000000"/>
                </a:solidFill>
                <a:latin typeface="Consolas" panose="020B0609020204030204" pitchFamily="49" charset="0"/>
              </a:rPr>
              <a:t>&gt;] = &lt;</a:t>
            </a:r>
            <a:r>
              <a:rPr lang="en-US" sz="2000" dirty="0" err="1">
                <a:solidFill>
                  <a:schemeClr val="bg1">
                    <a:lumMod val="50000"/>
                  </a:schemeClr>
                </a:solidFill>
                <a:latin typeface="Consolas" panose="020B0609020204030204" pitchFamily="49" charset="0"/>
              </a:rPr>
              <a:t>value_of_same_type</a:t>
            </a:r>
            <a:r>
              <a:rPr lang="en-US" sz="2000" dirty="0">
                <a:solidFill>
                  <a:srgbClr val="000000"/>
                </a:solidFill>
                <a:latin typeface="Consolas" panose="020B0609020204030204" pitchFamily="49" charset="0"/>
              </a:rPr>
              <a:t>&gt;;</a:t>
            </a:r>
            <a:endParaRPr lang="en-US" sz="20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144756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Array: Example </a:t>
            </a:r>
            <a:br>
              <a:rPr lang="en-GB" dirty="0"/>
            </a:br>
            <a:r>
              <a:rPr lang="en-GB" sz="3200" dirty="0"/>
              <a:t>another way to create and initialize an array</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46990"/>
            <a:ext cx="1219200" cy="1219200"/>
          </a:xfrm>
          <a:prstGeom prst="rect">
            <a:avLst/>
          </a:prstGeom>
        </p:spPr>
      </p:pic>
      <p:sp>
        <p:nvSpPr>
          <p:cNvPr id="12" name="TextBox 11"/>
          <p:cNvSpPr txBox="1"/>
          <p:nvPr/>
        </p:nvSpPr>
        <p:spPr>
          <a:xfrm>
            <a:off x="1355835" y="2265055"/>
            <a:ext cx="7756634" cy="2246769"/>
          </a:xfrm>
          <a:prstGeom prst="rect">
            <a:avLst/>
          </a:prstGeom>
          <a:noFill/>
          <a:ln>
            <a:solidFill>
              <a:schemeClr val="tx1"/>
            </a:solidFill>
          </a:ln>
        </p:spPr>
        <p:txBody>
          <a:bodyPr wrap="square" rtlCol="0">
            <a:spAutoFit/>
          </a:bodyPr>
          <a:lstStyle/>
          <a:p>
            <a:r>
              <a:rPr lang="en-US" sz="2000" dirty="0">
                <a:solidFill>
                  <a:srgbClr val="0000FF"/>
                </a:solidFill>
                <a:latin typeface="Consolas" panose="020B0609020204030204" pitchFamily="49" charset="0"/>
              </a:rPr>
              <a:t>String</a:t>
            </a:r>
            <a:r>
              <a:rPr lang="en-US" sz="2000" dirty="0">
                <a:latin typeface="Consolas" panose="020B0609020204030204" pitchFamily="49" charset="0"/>
              </a:rPr>
              <a:t>[] names = {</a:t>
            </a:r>
            <a:r>
              <a:rPr lang="en-US" sz="2000" dirty="0"/>
              <a:t>"</a:t>
            </a:r>
            <a:r>
              <a:rPr lang="en-US" sz="2000" dirty="0">
                <a:latin typeface="Consolas" panose="020B0609020204030204" pitchFamily="49" charset="0"/>
              </a:rPr>
              <a:t>Sue</a:t>
            </a:r>
            <a:r>
              <a:rPr lang="en-US" sz="2000" dirty="0"/>
              <a:t>"</a:t>
            </a:r>
            <a:r>
              <a:rPr lang="en-US" sz="2000" dirty="0">
                <a:latin typeface="Consolas" panose="020B0609020204030204" pitchFamily="49" charset="0"/>
              </a:rPr>
              <a:t>, </a:t>
            </a:r>
            <a:r>
              <a:rPr lang="en-US" sz="2000" dirty="0"/>
              <a:t>"</a:t>
            </a:r>
            <a:r>
              <a:rPr lang="en-US" sz="2000" dirty="0">
                <a:latin typeface="Consolas" panose="020B0609020204030204" pitchFamily="49" charset="0"/>
              </a:rPr>
              <a:t>Jane</a:t>
            </a:r>
            <a:r>
              <a:rPr lang="en-US" sz="2000" dirty="0"/>
              <a:t>"</a:t>
            </a:r>
            <a:r>
              <a:rPr lang="en-US" sz="2000" dirty="0">
                <a:latin typeface="Consolas" panose="020B0609020204030204" pitchFamily="49" charset="0"/>
              </a:rPr>
              <a:t>, </a:t>
            </a:r>
            <a:r>
              <a:rPr lang="en-US" sz="2000" dirty="0"/>
              <a:t>"</a:t>
            </a:r>
            <a:r>
              <a:rPr lang="en-US" sz="2000" dirty="0">
                <a:latin typeface="Consolas" panose="020B0609020204030204" pitchFamily="49" charset="0"/>
              </a:rPr>
              <a:t>Ahmed</a:t>
            </a:r>
            <a:r>
              <a:rPr lang="en-US" sz="2000" dirty="0"/>
              <a:t>"</a:t>
            </a:r>
            <a:r>
              <a:rPr lang="en-US" sz="2000" dirty="0">
                <a:latin typeface="Consolas" panose="020B0609020204030204" pitchFamily="49" charset="0"/>
              </a:rPr>
              <a:t>, </a:t>
            </a:r>
            <a:r>
              <a:rPr lang="en-US" sz="2000" dirty="0"/>
              <a:t>"</a:t>
            </a:r>
            <a:r>
              <a:rPr lang="en-US" sz="2000" dirty="0">
                <a:latin typeface="Consolas" panose="020B0609020204030204" pitchFamily="49" charset="0"/>
              </a:rPr>
              <a:t>Wayne</a:t>
            </a:r>
            <a:r>
              <a:rPr lang="en-US" sz="2000" dirty="0"/>
              <a:t>"</a:t>
            </a:r>
            <a:r>
              <a:rPr lang="en-US" sz="2000" dirty="0">
                <a:latin typeface="Consolas" panose="020B0609020204030204" pitchFamily="49" charset="0"/>
              </a:rPr>
              <a:t>};</a:t>
            </a:r>
          </a:p>
          <a:p>
            <a:r>
              <a:rPr lang="en-US" sz="2000" dirty="0">
                <a:solidFill>
                  <a:srgbClr val="00B050"/>
                </a:solidFill>
                <a:latin typeface="Consolas" panose="020B0609020204030204" pitchFamily="49" charset="0"/>
              </a:rPr>
              <a:t>// first an array names is created, just big enough to store the elements as indicated between the curly brackets.</a:t>
            </a:r>
          </a:p>
          <a:p>
            <a:r>
              <a:rPr lang="en-US" sz="2000" dirty="0">
                <a:solidFill>
                  <a:srgbClr val="00B050"/>
                </a:solidFill>
                <a:latin typeface="Consolas" panose="020B0609020204030204" pitchFamily="49" charset="0"/>
              </a:rPr>
              <a:t>Then the array is initialized with the values as indicated between the curly brackets.</a:t>
            </a:r>
          </a:p>
          <a:p>
            <a:endParaRPr lang="nl-NL" sz="2000" dirty="0">
              <a:latin typeface="Consolas" panose="020B0609020204030204" pitchFamily="49" charset="0"/>
            </a:endParaRPr>
          </a:p>
        </p:txBody>
      </p:sp>
      <p:grpSp>
        <p:nvGrpSpPr>
          <p:cNvPr id="13" name="Group 12"/>
          <p:cNvGrpSpPr/>
          <p:nvPr/>
        </p:nvGrpSpPr>
        <p:grpSpPr>
          <a:xfrm>
            <a:off x="2698112" y="4674001"/>
            <a:ext cx="1080120" cy="805279"/>
            <a:chOff x="5452766" y="2591783"/>
            <a:chExt cx="1080120" cy="805279"/>
          </a:xfrm>
        </p:grpSpPr>
        <p:sp>
          <p:nvSpPr>
            <p:cNvPr id="14" name="Rectangle 13"/>
            <p:cNvSpPr/>
            <p:nvPr/>
          </p:nvSpPr>
          <p:spPr>
            <a:xfrm>
              <a:off x="5567428" y="2965062"/>
              <a:ext cx="397565"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sz="1600" dirty="0">
                <a:latin typeface="Consolas" panose="020B0609020204030204" pitchFamily="49" charset="0"/>
              </a:endParaRPr>
            </a:p>
          </p:txBody>
        </p:sp>
        <p:sp>
          <p:nvSpPr>
            <p:cNvPr id="15" name="TextBox 14"/>
            <p:cNvSpPr txBox="1"/>
            <p:nvPr/>
          </p:nvSpPr>
          <p:spPr>
            <a:xfrm>
              <a:off x="5452766" y="2591783"/>
              <a:ext cx="1080120" cy="369332"/>
            </a:xfrm>
            <a:prstGeom prst="rect">
              <a:avLst/>
            </a:prstGeom>
            <a:noFill/>
          </p:spPr>
          <p:txBody>
            <a:bodyPr wrap="square" rtlCol="0">
              <a:spAutoFit/>
            </a:bodyPr>
            <a:lstStyle/>
            <a:p>
              <a:r>
                <a:rPr lang="en-US" dirty="0">
                  <a:latin typeface="Consolas" panose="020B0609020204030204" pitchFamily="49" charset="0"/>
                </a:rPr>
                <a:t>names</a:t>
              </a:r>
              <a:endParaRPr lang="nl-NL" dirty="0">
                <a:latin typeface="Consolas" panose="020B0609020204030204" pitchFamily="49" charset="0"/>
              </a:endParaRPr>
            </a:p>
          </p:txBody>
        </p:sp>
      </p:grpSp>
      <p:cxnSp>
        <p:nvCxnSpPr>
          <p:cNvPr id="11" name="Straight Arrow Connector 10"/>
          <p:cNvCxnSpPr/>
          <p:nvPr/>
        </p:nvCxnSpPr>
        <p:spPr>
          <a:xfrm>
            <a:off x="3137334" y="5268460"/>
            <a:ext cx="1213945" cy="31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8" name="Table 17"/>
          <p:cNvGraphicFramePr>
            <a:graphicFrameLocks noGrp="1"/>
          </p:cNvGraphicFramePr>
          <p:nvPr/>
        </p:nvGraphicFramePr>
        <p:xfrm>
          <a:off x="4351279" y="5083040"/>
          <a:ext cx="4679208" cy="396240"/>
        </p:xfrm>
        <a:graphic>
          <a:graphicData uri="http://schemas.openxmlformats.org/drawingml/2006/table">
            <a:tbl>
              <a:tblPr firstRow="1" bandRow="1">
                <a:tableStyleId>{5C22544A-7EE6-4342-B048-85BDC9FD1C3A}</a:tableStyleId>
              </a:tblPr>
              <a:tblGrid>
                <a:gridCol w="1169802">
                  <a:extLst>
                    <a:ext uri="{9D8B030D-6E8A-4147-A177-3AD203B41FA5}">
                      <a16:colId xmlns:a16="http://schemas.microsoft.com/office/drawing/2014/main" val="3419530721"/>
                    </a:ext>
                  </a:extLst>
                </a:gridCol>
                <a:gridCol w="1169802">
                  <a:extLst>
                    <a:ext uri="{9D8B030D-6E8A-4147-A177-3AD203B41FA5}">
                      <a16:colId xmlns:a16="http://schemas.microsoft.com/office/drawing/2014/main" val="2669566252"/>
                    </a:ext>
                  </a:extLst>
                </a:gridCol>
                <a:gridCol w="1169802">
                  <a:extLst>
                    <a:ext uri="{9D8B030D-6E8A-4147-A177-3AD203B41FA5}">
                      <a16:colId xmlns:a16="http://schemas.microsoft.com/office/drawing/2014/main" val="3736494495"/>
                    </a:ext>
                  </a:extLst>
                </a:gridCol>
                <a:gridCol w="1169802">
                  <a:extLst>
                    <a:ext uri="{9D8B030D-6E8A-4147-A177-3AD203B41FA5}">
                      <a16:colId xmlns:a16="http://schemas.microsoft.com/office/drawing/2014/main" val="1459543336"/>
                    </a:ext>
                  </a:extLst>
                </a:gridCol>
              </a:tblGrid>
              <a:tr h="370840">
                <a:tc>
                  <a:txBody>
                    <a:bodyPr/>
                    <a:lstStyle/>
                    <a:p>
                      <a:pPr algn="ctr"/>
                      <a:r>
                        <a:rPr lang="en-US" sz="2000" b="0" dirty="0">
                          <a:solidFill>
                            <a:schemeClr val="tx1"/>
                          </a:solidFill>
                        </a:rPr>
                        <a:t>"Sue"</a:t>
                      </a:r>
                      <a:endParaRPr lang="nl-NL" sz="2000" b="0" dirty="0">
                        <a:solidFill>
                          <a:schemeClr val="tx1"/>
                        </a:solidFill>
                      </a:endParaRPr>
                    </a:p>
                  </a:txBody>
                  <a:tcPr>
                    <a:solidFill>
                      <a:schemeClr val="accent5">
                        <a:lumMod val="40000"/>
                        <a:lumOff val="60000"/>
                      </a:schemeClr>
                    </a:solidFill>
                  </a:tcPr>
                </a:tc>
                <a:tc>
                  <a:txBody>
                    <a:bodyPr/>
                    <a:lstStyle/>
                    <a:p>
                      <a:pPr algn="ctr"/>
                      <a:r>
                        <a:rPr lang="en-US" sz="2000" b="0" dirty="0">
                          <a:solidFill>
                            <a:schemeClr val="tx1"/>
                          </a:solidFill>
                        </a:rPr>
                        <a:t>"Jane"</a:t>
                      </a:r>
                      <a:endParaRPr lang="nl-NL" sz="2000" b="0" dirty="0">
                        <a:solidFill>
                          <a:schemeClr val="tx1"/>
                        </a:solidFill>
                      </a:endParaRPr>
                    </a:p>
                  </a:txBody>
                  <a:tcPr>
                    <a:solidFill>
                      <a:schemeClr val="accent5">
                        <a:lumMod val="40000"/>
                        <a:lumOff val="60000"/>
                      </a:schemeClr>
                    </a:solidFill>
                  </a:tcPr>
                </a:tc>
                <a:tc>
                  <a:txBody>
                    <a:bodyPr/>
                    <a:lstStyle/>
                    <a:p>
                      <a:pPr algn="ctr"/>
                      <a:r>
                        <a:rPr lang="en-US" sz="2000" b="0" dirty="0">
                          <a:solidFill>
                            <a:schemeClr val="tx1"/>
                          </a:solidFill>
                        </a:rPr>
                        <a:t>"Ahmed"</a:t>
                      </a:r>
                      <a:endParaRPr lang="nl-NL" sz="2000" b="0" dirty="0">
                        <a:solidFill>
                          <a:schemeClr val="tx1"/>
                        </a:solidFill>
                      </a:endParaRPr>
                    </a:p>
                  </a:txBody>
                  <a:tcPr>
                    <a:solidFill>
                      <a:schemeClr val="accent5">
                        <a:lumMod val="40000"/>
                        <a:lumOff val="60000"/>
                      </a:schemeClr>
                    </a:solidFill>
                  </a:tcPr>
                </a:tc>
                <a:tc>
                  <a:txBody>
                    <a:bodyPr/>
                    <a:lstStyle/>
                    <a:p>
                      <a:pPr algn="ctr"/>
                      <a:r>
                        <a:rPr lang="en-US" sz="2000" b="0" dirty="0">
                          <a:solidFill>
                            <a:schemeClr val="tx1"/>
                          </a:solidFill>
                        </a:rPr>
                        <a:t>"Wayne"</a:t>
                      </a:r>
                      <a:endParaRPr lang="nl-NL" sz="2000"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3504896584"/>
                  </a:ext>
                </a:extLst>
              </a:tr>
            </a:tbl>
          </a:graphicData>
        </a:graphic>
      </p:graphicFrame>
    </p:spTree>
    <p:extLst>
      <p:ext uri="{BB962C8B-B14F-4D97-AF65-F5344CB8AC3E}">
        <p14:creationId xmlns:p14="http://schemas.microsoft.com/office/powerpoint/2010/main" val="457098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9453"/>
            <a:ext cx="10058400" cy="1450757"/>
          </a:xfrm>
        </p:spPr>
        <p:txBody>
          <a:bodyPr/>
          <a:lstStyle/>
          <a:p>
            <a:r>
              <a:rPr lang="en-GB" dirty="0"/>
              <a:t>Examples (cont.)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46990"/>
            <a:ext cx="1219200" cy="1219200"/>
          </a:xfrm>
          <a:prstGeom prst="rect">
            <a:avLst/>
          </a:prstGeom>
        </p:spPr>
      </p:pic>
      <p:sp>
        <p:nvSpPr>
          <p:cNvPr id="29" name="TextBox 28"/>
          <p:cNvSpPr txBox="1"/>
          <p:nvPr/>
        </p:nvSpPr>
        <p:spPr>
          <a:xfrm>
            <a:off x="1275846" y="1925449"/>
            <a:ext cx="8404182" cy="1938992"/>
          </a:xfrm>
          <a:prstGeom prst="rect">
            <a:avLst/>
          </a:prstGeom>
          <a:noFill/>
          <a:ln>
            <a:solidFill>
              <a:schemeClr val="tx1"/>
            </a:solidFill>
          </a:ln>
        </p:spPr>
        <p:txBody>
          <a:bodyPr wrap="square" rtlCol="0">
            <a:spAutoFit/>
          </a:bodyPr>
          <a:lstStyle/>
          <a:p>
            <a:r>
              <a:rPr lang="nl-NL" sz="2000" dirty="0">
                <a:solidFill>
                  <a:srgbClr val="0000FF"/>
                </a:solidFill>
                <a:latin typeface="Consolas" panose="020B0609020204030204" pitchFamily="49" charset="0"/>
              </a:rPr>
              <a:t>int</a:t>
            </a:r>
            <a:r>
              <a:rPr lang="en-US" sz="2000" dirty="0">
                <a:latin typeface="Consolas" panose="020B0609020204030204" pitchFamily="49" charset="0"/>
              </a:rPr>
              <a:t>[] X;</a:t>
            </a:r>
          </a:p>
          <a:p>
            <a:r>
              <a:rPr lang="en-US" sz="2000" dirty="0">
                <a:latin typeface="Consolas" panose="020B0609020204030204" pitchFamily="49" charset="0"/>
              </a:rPr>
              <a:t>X = </a:t>
            </a:r>
            <a:r>
              <a:rPr lang="nl-NL" sz="2000" dirty="0">
                <a:solidFill>
                  <a:srgbClr val="000000"/>
                </a:solidFill>
                <a:latin typeface="Consolas" panose="020B0609020204030204" pitchFamily="49" charset="0"/>
              </a:rPr>
              <a:t> </a:t>
            </a:r>
            <a:r>
              <a:rPr lang="nl-NL" sz="2000" dirty="0">
                <a:solidFill>
                  <a:srgbClr val="0000FF"/>
                </a:solidFill>
                <a:latin typeface="Consolas" panose="020B0609020204030204" pitchFamily="49" charset="0"/>
              </a:rPr>
              <a:t>new</a:t>
            </a:r>
            <a:r>
              <a:rPr lang="nl-NL" sz="2000" dirty="0">
                <a:solidFill>
                  <a:srgbClr val="000000"/>
                </a:solidFill>
                <a:latin typeface="Consolas" panose="020B0609020204030204" pitchFamily="49" charset="0"/>
              </a:rPr>
              <a:t> </a:t>
            </a:r>
            <a:r>
              <a:rPr lang="nl-NL" sz="2000" dirty="0">
                <a:solidFill>
                  <a:srgbClr val="0000FF"/>
                </a:solidFill>
                <a:latin typeface="Consolas" panose="020B0609020204030204" pitchFamily="49" charset="0"/>
              </a:rPr>
              <a:t>int</a:t>
            </a:r>
            <a:r>
              <a:rPr lang="en-US" sz="2000" dirty="0">
                <a:latin typeface="Consolas" panose="020B0609020204030204" pitchFamily="49" charset="0"/>
              </a:rPr>
              <a:t>[7];</a:t>
            </a:r>
          </a:p>
          <a:p>
            <a:r>
              <a:rPr lang="nl-NL" sz="2000" dirty="0" err="1">
                <a:solidFill>
                  <a:srgbClr val="0000FF"/>
                </a:solidFill>
                <a:latin typeface="Consolas" panose="020B0609020204030204" pitchFamily="49" charset="0"/>
              </a:rPr>
              <a:t>for</a:t>
            </a:r>
            <a:r>
              <a:rPr lang="en-US" sz="2000" dirty="0">
                <a:latin typeface="Consolas" panose="020B0609020204030204" pitchFamily="49" charset="0"/>
              </a:rPr>
              <a:t>(</a:t>
            </a:r>
            <a:r>
              <a:rPr lang="nl-NL" sz="2000" dirty="0">
                <a:solidFill>
                  <a:srgbClr val="0000FF"/>
                </a:solidFill>
                <a:latin typeface="Consolas" panose="020B0609020204030204" pitchFamily="49" charset="0"/>
              </a:rPr>
              <a:t>int </a:t>
            </a:r>
            <a:r>
              <a:rPr lang="en-US" sz="2000" dirty="0">
                <a:latin typeface="Consolas" panose="020B0609020204030204" pitchFamily="49" charset="0"/>
              </a:rPr>
              <a:t>i=0; i&lt;7; i++)</a:t>
            </a:r>
          </a:p>
          <a:p>
            <a:r>
              <a:rPr lang="en-US" sz="2000" dirty="0">
                <a:latin typeface="Consolas" panose="020B0609020204030204" pitchFamily="49" charset="0"/>
              </a:rPr>
              <a:t>{   X[i] </a:t>
            </a:r>
            <a:r>
              <a:rPr lang="en-US" sz="2000">
                <a:latin typeface="Consolas" panose="020B0609020204030204" pitchFamily="49" charset="0"/>
              </a:rPr>
              <a:t>= 2*i+1;  </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solidFill>
                  <a:srgbClr val="00B050"/>
                </a:solidFill>
                <a:latin typeface="Consolas" panose="020B0609020204030204" pitchFamily="49" charset="0"/>
              </a:rPr>
              <a:t>// now the array X has elements 1, 3, 5, 7, 9, 11, 13</a:t>
            </a:r>
            <a:endParaRPr lang="en-US" sz="2000" dirty="0">
              <a:latin typeface="Consolas" panose="020B0609020204030204" pitchFamily="49" charset="0"/>
            </a:endParaRPr>
          </a:p>
        </p:txBody>
      </p:sp>
      <p:sp>
        <p:nvSpPr>
          <p:cNvPr id="11" name="TextBox 10"/>
          <p:cNvSpPr txBox="1"/>
          <p:nvPr/>
        </p:nvSpPr>
        <p:spPr>
          <a:xfrm>
            <a:off x="1800225" y="4007545"/>
            <a:ext cx="9142095" cy="2246769"/>
          </a:xfrm>
          <a:prstGeom prst="rect">
            <a:avLst/>
          </a:prstGeom>
          <a:noFill/>
          <a:ln>
            <a:solidFill>
              <a:schemeClr val="tx1"/>
            </a:solidFill>
          </a:ln>
        </p:spPr>
        <p:txBody>
          <a:bodyPr wrap="square" rtlCol="0">
            <a:spAutoFit/>
          </a:bodyPr>
          <a:lstStyle/>
          <a:p>
            <a:r>
              <a:rPr lang="nl-NL" sz="2000" dirty="0">
                <a:solidFill>
                  <a:srgbClr val="0000FF"/>
                </a:solidFill>
                <a:latin typeface="Consolas" panose="020B0609020204030204" pitchFamily="49" charset="0"/>
              </a:rPr>
              <a:t>int</a:t>
            </a:r>
            <a:r>
              <a:rPr lang="en-US" sz="2000" dirty="0">
                <a:latin typeface="Consolas" panose="020B0609020204030204" pitchFamily="49" charset="0"/>
              </a:rPr>
              <a:t> sum = 0 ;</a:t>
            </a:r>
            <a:r>
              <a:rPr lang="en-US" sz="2000" dirty="0">
                <a:solidFill>
                  <a:srgbClr val="00B050"/>
                </a:solidFill>
                <a:latin typeface="Consolas" panose="020B0609020204030204" pitchFamily="49" charset="0"/>
              </a:rPr>
              <a:t> // suppose we have an array X with at least 20 elements </a:t>
            </a:r>
            <a:endParaRPr lang="en-US" sz="2000" dirty="0">
              <a:latin typeface="Consolas" panose="020B0609020204030204" pitchFamily="49" charset="0"/>
            </a:endParaRPr>
          </a:p>
          <a:p>
            <a:endParaRPr lang="en-US" sz="2000" dirty="0">
              <a:latin typeface="Consolas" panose="020B0609020204030204" pitchFamily="49" charset="0"/>
            </a:endParaRPr>
          </a:p>
          <a:p>
            <a:r>
              <a:rPr lang="nl-NL" sz="2000" dirty="0" err="1">
                <a:solidFill>
                  <a:srgbClr val="0000FF"/>
                </a:solidFill>
                <a:latin typeface="Consolas" panose="020B0609020204030204" pitchFamily="49" charset="0"/>
              </a:rPr>
              <a:t>for</a:t>
            </a:r>
            <a:r>
              <a:rPr lang="en-US" sz="2000" dirty="0">
                <a:latin typeface="Consolas" panose="020B0609020204030204" pitchFamily="49" charset="0"/>
              </a:rPr>
              <a:t>(</a:t>
            </a:r>
            <a:r>
              <a:rPr lang="nl-NL" sz="2000" dirty="0">
                <a:solidFill>
                  <a:srgbClr val="0000FF"/>
                </a:solidFill>
                <a:latin typeface="Consolas" panose="020B0609020204030204" pitchFamily="49" charset="0"/>
              </a:rPr>
              <a:t>int </a:t>
            </a:r>
            <a:r>
              <a:rPr lang="en-US" sz="2000" dirty="0">
                <a:latin typeface="Consolas" panose="020B0609020204030204" pitchFamily="49" charset="0"/>
              </a:rPr>
              <a:t>i=0; i&lt;20 ; i++)</a:t>
            </a:r>
          </a:p>
          <a:p>
            <a:r>
              <a:rPr lang="en-US" sz="2000" dirty="0">
                <a:latin typeface="Consolas" panose="020B0609020204030204" pitchFamily="49" charset="0"/>
              </a:rPr>
              <a:t>{</a:t>
            </a:r>
          </a:p>
          <a:p>
            <a:r>
              <a:rPr lang="en-US" sz="2000" dirty="0">
                <a:latin typeface="Consolas" panose="020B0609020204030204" pitchFamily="49" charset="0"/>
              </a:rPr>
              <a:t>	 sum = sum + X[i];</a:t>
            </a:r>
          </a:p>
          <a:p>
            <a:r>
              <a:rPr lang="en-US" sz="2000" dirty="0">
                <a:latin typeface="Consolas" panose="020B0609020204030204" pitchFamily="49" charset="0"/>
              </a:rPr>
              <a:t>}</a:t>
            </a:r>
            <a:r>
              <a:rPr lang="en-US" sz="2000" dirty="0">
                <a:solidFill>
                  <a:srgbClr val="00B050"/>
                </a:solidFill>
                <a:latin typeface="Consolas" panose="020B0609020204030204" pitchFamily="49" charset="0"/>
              </a:rPr>
              <a:t> // sum has value X[0] + X[1] + . . . + X[19] </a:t>
            </a:r>
            <a:endParaRPr lang="en-US" sz="2000" dirty="0">
              <a:latin typeface="Consolas" panose="020B0609020204030204" pitchFamily="49" charset="0"/>
            </a:endParaRPr>
          </a:p>
        </p:txBody>
      </p:sp>
    </p:spTree>
    <p:extLst>
      <p:ext uri="{BB962C8B-B14F-4D97-AF65-F5344CB8AC3E}">
        <p14:creationId xmlns:p14="http://schemas.microsoft.com/office/powerpoint/2010/main" val="48561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Extra information</a:t>
            </a:r>
          </a:p>
        </p:txBody>
      </p:sp>
      <p:sp>
        <p:nvSpPr>
          <p:cNvPr id="3" name="Content Placeholder 2"/>
          <p:cNvSpPr>
            <a:spLocks noGrp="1"/>
          </p:cNvSpPr>
          <p:nvPr>
            <p:ph idx="1"/>
          </p:nvPr>
        </p:nvSpPr>
        <p:spPr>
          <a:xfrm>
            <a:off x="1097280" y="1845734"/>
            <a:ext cx="10058400" cy="1920225"/>
          </a:xfrm>
        </p:spPr>
        <p:txBody>
          <a:bodyPr>
            <a:normAutofit/>
          </a:bodyPr>
          <a:lstStyle/>
          <a:p>
            <a:pPr>
              <a:buFont typeface="Arial" panose="020B0604020202020204" pitchFamily="34" charset="0"/>
              <a:buChar char="•"/>
            </a:pPr>
            <a:r>
              <a:rPr lang="en-US" sz="2400" dirty="0"/>
              <a:t> </a:t>
            </a:r>
            <a:r>
              <a:rPr lang="en-US" sz="2200" dirty="0"/>
              <a:t>Methods and attributes</a:t>
            </a:r>
          </a:p>
          <a:p>
            <a:pPr lvl="1">
              <a:buFont typeface="Wingdings" panose="05000000000000000000" pitchFamily="2" charset="2"/>
              <a:buChar char="§"/>
            </a:pPr>
            <a:r>
              <a:rPr lang="en-US" sz="2200" dirty="0" err="1"/>
              <a:t>grades.Length</a:t>
            </a:r>
            <a:r>
              <a:rPr lang="en-US" sz="2200" dirty="0"/>
              <a:t> : </a:t>
            </a:r>
            <a:r>
              <a:rPr lang="en-US" sz="2200" i="1" dirty="0"/>
              <a:t>the number of elements of the array grades</a:t>
            </a:r>
          </a:p>
          <a:p>
            <a:pPr lvl="1">
              <a:buFont typeface="Wingdings" panose="05000000000000000000" pitchFamily="2" charset="2"/>
              <a:buChar char="§"/>
            </a:pPr>
            <a:r>
              <a:rPr lang="en-US" sz="2200" dirty="0" err="1"/>
              <a:t>Array.Sort</a:t>
            </a:r>
            <a:r>
              <a:rPr lang="en-US" sz="2200" dirty="0"/>
              <a:t>(grades): </a:t>
            </a:r>
            <a:r>
              <a:rPr lang="en-US" sz="2200" i="1" dirty="0"/>
              <a:t>sorts all elements of the array grades</a:t>
            </a:r>
            <a:endParaRPr lang="en-US" sz="2200" dirty="0"/>
          </a:p>
          <a:p>
            <a:pPr>
              <a:buFont typeface="Arial" panose="020B0604020202020204" pitchFamily="34" charset="0"/>
              <a:buChar char="•"/>
            </a:pPr>
            <a:r>
              <a:rPr lang="en-US" sz="2400" dirty="0"/>
              <a:t> The index in an array always starts at </a:t>
            </a:r>
            <a:r>
              <a:rPr lang="en-US" sz="2400" b="1" dirty="0"/>
              <a:t>0</a:t>
            </a:r>
            <a:r>
              <a:rPr lang="en-US" sz="2400" dirty="0"/>
              <a:t>. </a:t>
            </a:r>
          </a:p>
          <a:p>
            <a:pPr marL="0" indent="0">
              <a:buNone/>
            </a:pP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320" y="30480"/>
            <a:ext cx="1219200" cy="1219200"/>
          </a:xfrm>
          <a:prstGeom prst="rect">
            <a:avLst/>
          </a:prstGeom>
        </p:spPr>
      </p:pic>
      <p:sp>
        <p:nvSpPr>
          <p:cNvPr id="7" name="TextBox 6"/>
          <p:cNvSpPr txBox="1"/>
          <p:nvPr/>
        </p:nvSpPr>
        <p:spPr>
          <a:xfrm>
            <a:off x="2285912" y="3874334"/>
            <a:ext cx="8270558" cy="1938992"/>
          </a:xfrm>
          <a:prstGeom prst="rect">
            <a:avLst/>
          </a:prstGeom>
          <a:noFill/>
          <a:ln>
            <a:solidFill>
              <a:schemeClr val="tx1"/>
            </a:solidFill>
          </a:ln>
        </p:spPr>
        <p:txBody>
          <a:bodyPr wrap="square" rtlCol="0">
            <a:spAutoFit/>
          </a:bodyPr>
          <a:lstStyle/>
          <a:p>
            <a:r>
              <a:rPr lang="nl-NL" sz="2000" dirty="0">
                <a:solidFill>
                  <a:srgbClr val="0000FF"/>
                </a:solidFill>
                <a:latin typeface="Consolas" panose="020B0609020204030204" pitchFamily="49" charset="0"/>
              </a:rPr>
              <a:t>int</a:t>
            </a:r>
            <a:r>
              <a:rPr lang="en-US" sz="2000" dirty="0">
                <a:latin typeface="Consolas" panose="020B0609020204030204" pitchFamily="49" charset="0"/>
              </a:rPr>
              <a:t> sum = 0 ;</a:t>
            </a:r>
            <a:r>
              <a:rPr lang="en-US" sz="2000" dirty="0">
                <a:solidFill>
                  <a:srgbClr val="00B050"/>
                </a:solidFill>
                <a:latin typeface="Consolas" panose="020B0609020204030204" pitchFamily="49" charset="0"/>
              </a:rPr>
              <a:t> // suppose we have an array X </a:t>
            </a:r>
            <a:endParaRPr lang="en-US" sz="2000" dirty="0">
              <a:latin typeface="Consolas" panose="020B0609020204030204" pitchFamily="49" charset="0"/>
            </a:endParaRPr>
          </a:p>
          <a:p>
            <a:endParaRPr lang="en-US" sz="2000" dirty="0">
              <a:latin typeface="Consolas" panose="020B0609020204030204" pitchFamily="49" charset="0"/>
            </a:endParaRPr>
          </a:p>
          <a:p>
            <a:r>
              <a:rPr lang="nl-NL" sz="2000" dirty="0">
                <a:solidFill>
                  <a:srgbClr val="0000FF"/>
                </a:solidFill>
                <a:latin typeface="Consolas" panose="020B0609020204030204" pitchFamily="49" charset="0"/>
              </a:rPr>
              <a:t>For </a:t>
            </a:r>
            <a:r>
              <a:rPr lang="en-US" sz="2000" dirty="0">
                <a:latin typeface="Consolas" panose="020B0609020204030204" pitchFamily="49" charset="0"/>
              </a:rPr>
              <a:t>(</a:t>
            </a:r>
            <a:r>
              <a:rPr lang="nl-NL" sz="2000" dirty="0">
                <a:solidFill>
                  <a:srgbClr val="0000FF"/>
                </a:solidFill>
                <a:latin typeface="Consolas" panose="020B0609020204030204" pitchFamily="49" charset="0"/>
              </a:rPr>
              <a:t>int </a:t>
            </a:r>
            <a:r>
              <a:rPr lang="en-US" sz="2000" dirty="0">
                <a:latin typeface="Consolas" panose="020B0609020204030204" pitchFamily="49" charset="0"/>
              </a:rPr>
              <a:t>i=0; i &lt; </a:t>
            </a:r>
            <a:r>
              <a:rPr lang="en-US" sz="2000" b="1" i="1" dirty="0" err="1">
                <a:latin typeface="Consolas" panose="020B0609020204030204" pitchFamily="49" charset="0"/>
              </a:rPr>
              <a:t>X.Length</a:t>
            </a:r>
            <a:r>
              <a:rPr lang="en-US" sz="2000" b="1" i="1" dirty="0">
                <a:latin typeface="Consolas" panose="020B0609020204030204" pitchFamily="49" charset="0"/>
              </a:rPr>
              <a:t> </a:t>
            </a:r>
            <a:r>
              <a:rPr lang="en-US" sz="2000" dirty="0">
                <a:latin typeface="Consolas" panose="020B0609020204030204" pitchFamily="49" charset="0"/>
              </a:rPr>
              <a:t>; i++)</a:t>
            </a:r>
          </a:p>
          <a:p>
            <a:r>
              <a:rPr lang="en-US" sz="2000" dirty="0">
                <a:latin typeface="Consolas" panose="020B0609020204030204" pitchFamily="49" charset="0"/>
              </a:rPr>
              <a:t>{</a:t>
            </a:r>
          </a:p>
          <a:p>
            <a:r>
              <a:rPr lang="en-US" sz="2000" dirty="0">
                <a:latin typeface="Consolas" panose="020B0609020204030204" pitchFamily="49" charset="0"/>
              </a:rPr>
              <a:t>	 sum = sum + X[i];</a:t>
            </a:r>
          </a:p>
          <a:p>
            <a:r>
              <a:rPr lang="en-US" sz="2000" dirty="0">
                <a:latin typeface="Consolas" panose="020B0609020204030204" pitchFamily="49" charset="0"/>
              </a:rPr>
              <a:t>}</a:t>
            </a:r>
            <a:r>
              <a:rPr lang="en-US" sz="2000" dirty="0">
                <a:solidFill>
                  <a:srgbClr val="00B050"/>
                </a:solidFill>
                <a:latin typeface="Consolas" panose="020B0609020204030204" pitchFamily="49" charset="0"/>
              </a:rPr>
              <a:t> // sum has value X[0] + X[1] + . . . + X[</a:t>
            </a:r>
            <a:r>
              <a:rPr lang="en-US" sz="2000" i="1" dirty="0">
                <a:solidFill>
                  <a:srgbClr val="00B050"/>
                </a:solidFill>
                <a:latin typeface="Consolas" panose="020B0609020204030204" pitchFamily="49" charset="0"/>
              </a:rPr>
              <a:t>'last index'</a:t>
            </a:r>
            <a:r>
              <a:rPr lang="en-US" sz="2000" dirty="0">
                <a:solidFill>
                  <a:srgbClr val="00B050"/>
                </a:solidFill>
                <a:latin typeface="Consolas" panose="020B0609020204030204" pitchFamily="49" charset="0"/>
              </a:rPr>
              <a:t>] </a:t>
            </a:r>
            <a:endParaRPr lang="en-US" sz="2000" dirty="0">
              <a:latin typeface="Consolas" panose="020B0609020204030204" pitchFamily="49" charset="0"/>
            </a:endParaRPr>
          </a:p>
        </p:txBody>
      </p:sp>
    </p:spTree>
    <p:extLst>
      <p:ext uri="{BB962C8B-B14F-4D97-AF65-F5344CB8AC3E}">
        <p14:creationId xmlns:p14="http://schemas.microsoft.com/office/powerpoint/2010/main" val="391570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Microsoft Visual Studio Enterprise</a:t>
            </a:r>
          </a:p>
        </p:txBody>
      </p:sp>
      <p:sp>
        <p:nvSpPr>
          <p:cNvPr id="3" name="Content Placeholder 2"/>
          <p:cNvSpPr>
            <a:spLocks noGrp="1"/>
          </p:cNvSpPr>
          <p:nvPr>
            <p:ph idx="1"/>
          </p:nvPr>
        </p:nvSpPr>
        <p:spPr>
          <a:xfrm>
            <a:off x="1097280" y="1845734"/>
            <a:ext cx="10058400" cy="4350114"/>
          </a:xfrm>
        </p:spPr>
        <p:txBody>
          <a:bodyPr>
            <a:noAutofit/>
          </a:bodyPr>
          <a:lstStyle/>
          <a:p>
            <a:pPr>
              <a:spcBef>
                <a:spcPts val="600"/>
              </a:spcBef>
              <a:spcAft>
                <a:spcPts val="600"/>
              </a:spcAft>
              <a:buFont typeface="Arial" panose="020B0604020202020204" pitchFamily="34" charset="0"/>
              <a:buChar char="•"/>
            </a:pPr>
            <a:r>
              <a:rPr lang="nl-NL" sz="2200" dirty="0"/>
              <a:t> Go </a:t>
            </a:r>
            <a:r>
              <a:rPr lang="nl-NL" sz="2200" dirty="0" err="1"/>
              <a:t>to</a:t>
            </a:r>
            <a:r>
              <a:rPr lang="nl-NL" sz="2200" dirty="0"/>
              <a:t> </a:t>
            </a:r>
            <a:r>
              <a:rPr lang="nl-NL" sz="2200" dirty="0" err="1"/>
              <a:t>Sharepoint</a:t>
            </a:r>
            <a:r>
              <a:rPr lang="nl-NL" sz="2200" dirty="0"/>
              <a:t> - Student Square</a:t>
            </a:r>
          </a:p>
          <a:p>
            <a:pPr>
              <a:spcBef>
                <a:spcPts val="600"/>
              </a:spcBef>
              <a:spcAft>
                <a:spcPts val="600"/>
              </a:spcAft>
              <a:buFont typeface="Arial" panose="020B0604020202020204" pitchFamily="34" charset="0"/>
              <a:buChar char="•"/>
            </a:pPr>
            <a:r>
              <a:rPr lang="nl-NL" sz="2200" dirty="0"/>
              <a:t> Click on </a:t>
            </a:r>
            <a:r>
              <a:rPr lang="nl-NL" sz="2200" dirty="0" err="1"/>
              <a:t>the</a:t>
            </a:r>
            <a:r>
              <a:rPr lang="nl-NL" sz="2200" dirty="0"/>
              <a:t> link </a:t>
            </a:r>
            <a:r>
              <a:rPr lang="nl-NL" sz="2200" dirty="0" err="1"/>
              <a:t>Azure</a:t>
            </a:r>
            <a:r>
              <a:rPr lang="nl-NL" sz="2200" dirty="0"/>
              <a:t> </a:t>
            </a:r>
            <a:r>
              <a:rPr lang="nl-NL" sz="2200" dirty="0" err="1"/>
              <a:t>Dev</a:t>
            </a:r>
            <a:r>
              <a:rPr lang="nl-NL" sz="2200" dirty="0"/>
              <a:t> Tools </a:t>
            </a:r>
            <a:r>
              <a:rPr lang="nl-NL" sz="2200" dirty="0" err="1"/>
              <a:t>for</a:t>
            </a:r>
            <a:r>
              <a:rPr lang="nl-NL" sz="2200" dirty="0"/>
              <a:t> Teaching (</a:t>
            </a:r>
            <a:r>
              <a:rPr lang="nl-NL" sz="2200" dirty="0" err="1"/>
              <a:t>Imagine</a:t>
            </a:r>
            <a:r>
              <a:rPr lang="nl-NL" sz="2200" dirty="0"/>
              <a:t>)</a:t>
            </a:r>
          </a:p>
          <a:p>
            <a:pPr>
              <a:spcBef>
                <a:spcPts val="600"/>
              </a:spcBef>
              <a:spcAft>
                <a:spcPts val="600"/>
              </a:spcAft>
              <a:buFont typeface="Arial" panose="020B0604020202020204" pitchFamily="34" charset="0"/>
              <a:buChar char="•"/>
            </a:pPr>
            <a:r>
              <a:rPr lang="nl-NL" sz="2200" dirty="0"/>
              <a:t> Log on </a:t>
            </a:r>
            <a:r>
              <a:rPr lang="nl-NL" sz="2200" dirty="0" err="1"/>
              <a:t>with</a:t>
            </a:r>
            <a:r>
              <a:rPr lang="nl-NL" sz="2200" dirty="0"/>
              <a:t> </a:t>
            </a:r>
            <a:r>
              <a:rPr lang="nl-NL" sz="2200" dirty="0" err="1"/>
              <a:t>your</a:t>
            </a:r>
            <a:r>
              <a:rPr lang="nl-NL" sz="2200" dirty="0"/>
              <a:t> </a:t>
            </a:r>
            <a:r>
              <a:rPr lang="nl-NL" sz="2200" dirty="0" err="1"/>
              <a:t>Fontys</a:t>
            </a:r>
            <a:r>
              <a:rPr lang="nl-NL" sz="2200" dirty="0"/>
              <a:t>-account</a:t>
            </a:r>
          </a:p>
          <a:p>
            <a:pPr>
              <a:spcBef>
                <a:spcPts val="600"/>
              </a:spcBef>
              <a:spcAft>
                <a:spcPts val="600"/>
              </a:spcAft>
              <a:buFont typeface="Arial" panose="020B0604020202020204" pitchFamily="34" charset="0"/>
              <a:buChar char="•"/>
            </a:pPr>
            <a:r>
              <a:rPr lang="nl-NL" sz="2200" dirty="0"/>
              <a:t> Look </a:t>
            </a:r>
            <a:r>
              <a:rPr lang="nl-NL" sz="2200" dirty="0" err="1"/>
              <a:t>for</a:t>
            </a:r>
            <a:r>
              <a:rPr lang="nl-NL" sz="2200" dirty="0"/>
              <a:t> Visual Studio Enterprise </a:t>
            </a:r>
            <a:r>
              <a:rPr lang="nl-NL" sz="2200" dirty="0" err="1"/>
              <a:t>and</a:t>
            </a:r>
            <a:r>
              <a:rPr lang="nl-NL" sz="2200" dirty="0"/>
              <a:t> download </a:t>
            </a:r>
            <a:r>
              <a:rPr lang="nl-NL" sz="2200" dirty="0" err="1"/>
              <a:t>it</a:t>
            </a:r>
            <a:r>
              <a:rPr lang="nl-NL" sz="2200" dirty="0"/>
              <a:t> (free)</a:t>
            </a:r>
          </a:p>
          <a:p>
            <a:pPr lvl="1">
              <a:spcBef>
                <a:spcPts val="600"/>
              </a:spcBef>
              <a:spcAft>
                <a:spcPts val="600"/>
              </a:spcAft>
              <a:buFont typeface="Arial" panose="020B0604020202020204" pitchFamily="34" charset="0"/>
              <a:buChar char="•"/>
            </a:pPr>
            <a:r>
              <a:rPr lang="nl-NL" sz="2200" dirty="0"/>
              <a:t>Be </a:t>
            </a:r>
            <a:r>
              <a:rPr lang="nl-NL" sz="2200" dirty="0" err="1"/>
              <a:t>sure</a:t>
            </a:r>
            <a:r>
              <a:rPr lang="nl-NL" sz="2200" dirty="0"/>
              <a:t> </a:t>
            </a:r>
            <a:r>
              <a:rPr lang="nl-NL" sz="2200" dirty="0" err="1"/>
              <a:t>to</a:t>
            </a:r>
            <a:r>
              <a:rPr lang="nl-NL" sz="2200" dirty="0"/>
              <a:t> take </a:t>
            </a:r>
            <a:r>
              <a:rPr lang="nl-NL" sz="2200" dirty="0" err="1"/>
              <a:t>note</a:t>
            </a:r>
            <a:r>
              <a:rPr lang="nl-NL" sz="2200" dirty="0"/>
              <a:t> of </a:t>
            </a:r>
            <a:r>
              <a:rPr lang="nl-NL" sz="2200" dirty="0" err="1"/>
              <a:t>the</a:t>
            </a:r>
            <a:r>
              <a:rPr lang="nl-NL" sz="2200" dirty="0"/>
              <a:t> </a:t>
            </a:r>
            <a:r>
              <a:rPr lang="nl-NL" sz="2200" dirty="0" err="1"/>
              <a:t>serial</a:t>
            </a:r>
            <a:r>
              <a:rPr lang="nl-NL" sz="2200" dirty="0"/>
              <a:t> </a:t>
            </a:r>
            <a:r>
              <a:rPr lang="nl-NL" sz="2200" dirty="0" err="1"/>
              <a:t>key</a:t>
            </a:r>
            <a:r>
              <a:rPr lang="nl-NL" sz="2200" dirty="0"/>
              <a:t>!</a:t>
            </a:r>
          </a:p>
          <a:p>
            <a:pPr>
              <a:spcBef>
                <a:spcPts val="600"/>
              </a:spcBef>
              <a:spcAft>
                <a:spcPts val="600"/>
              </a:spcAft>
              <a:buFont typeface="Arial" panose="020B0604020202020204" pitchFamily="34" charset="0"/>
              <a:buChar char="•"/>
            </a:pPr>
            <a:r>
              <a:rPr lang="nl-NL" sz="2200" dirty="0"/>
              <a:t> </a:t>
            </a:r>
            <a:r>
              <a:rPr lang="nl-NL" sz="2200" dirty="0" err="1"/>
              <a:t>Install</a:t>
            </a:r>
            <a:r>
              <a:rPr lang="nl-NL" sz="2200" dirty="0"/>
              <a:t> Microsoft Visual Studio software</a:t>
            </a:r>
            <a:br>
              <a:rPr lang="nl-NL" sz="2200" dirty="0"/>
            </a:br>
            <a:br>
              <a:rPr lang="nl-NL" sz="2200" dirty="0"/>
            </a:br>
            <a:endParaRPr lang="nl-NL"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115094"/>
            <a:ext cx="1219200" cy="1219200"/>
          </a:xfrm>
          <a:prstGeom prst="rect">
            <a:avLst/>
          </a:prstGeom>
        </p:spPr>
      </p:pic>
      <p:sp>
        <p:nvSpPr>
          <p:cNvPr id="4" name="Rectangle: Rounded Corners 3">
            <a:extLst>
              <a:ext uri="{FF2B5EF4-FFF2-40B4-BE49-F238E27FC236}">
                <a16:creationId xmlns:a16="http://schemas.microsoft.com/office/drawing/2014/main" id="{245F5EA8-5A2B-4A27-9B1C-A3E888711BAA}"/>
              </a:ext>
            </a:extLst>
          </p:cNvPr>
          <p:cNvSpPr/>
          <p:nvPr/>
        </p:nvSpPr>
        <p:spPr>
          <a:xfrm>
            <a:off x="2611930" y="5020786"/>
            <a:ext cx="7029099" cy="759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Install before lecture of </a:t>
            </a:r>
            <a:r>
              <a:rPr lang="en-GB" sz="2400" i="1" dirty="0"/>
              <a:t>Object Oriented Programming - Windows Forms</a:t>
            </a:r>
            <a:r>
              <a:rPr lang="en-GB" sz="2400" dirty="0"/>
              <a:t>!</a:t>
            </a:r>
          </a:p>
        </p:txBody>
      </p:sp>
    </p:spTree>
    <p:extLst>
      <p:ext uri="{BB962C8B-B14F-4D97-AF65-F5344CB8AC3E}">
        <p14:creationId xmlns:p14="http://schemas.microsoft.com/office/powerpoint/2010/main" val="1525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40B35E35-8AB1-46C1-9C13-38EECD22E9F3}" type="slidenum">
              <a:rPr lang="en-GB" smtClean="0"/>
              <a:pPr/>
              <a:t>60</a:t>
            </a:fld>
            <a:r>
              <a:rPr lang="en-GB"/>
              <a:t>/35</a:t>
            </a:r>
            <a:endParaRPr lang="en-GB" dirty="0"/>
          </a:p>
        </p:txBody>
      </p:sp>
      <p:pic>
        <p:nvPicPr>
          <p:cNvPr id="4" name="Picture 2" descr="C:\Users\874156\Desktop\jxGUf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858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440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a:t>
            </a:r>
          </a:p>
        </p:txBody>
      </p:sp>
      <p:sp>
        <p:nvSpPr>
          <p:cNvPr id="3" name="Content Placeholder 2"/>
          <p:cNvSpPr>
            <a:spLocks noGrp="1"/>
          </p:cNvSpPr>
          <p:nvPr>
            <p:ph idx="1"/>
          </p:nvPr>
        </p:nvSpPr>
        <p:spPr>
          <a:xfrm>
            <a:off x="1154083" y="1874871"/>
            <a:ext cx="10058400" cy="4023360"/>
          </a:xfrm>
        </p:spPr>
        <p:txBody>
          <a:bodyPr>
            <a:normAutofit/>
          </a:bodyPr>
          <a:lstStyle/>
          <a:p>
            <a:pPr marL="0" indent="0" algn="ctr">
              <a:buNone/>
            </a:pPr>
            <a:r>
              <a:rPr lang="en-GB" sz="3600" dirty="0"/>
              <a:t>Write an app that uses an array and list to hold the names of students in a PRJ group.</a:t>
            </a:r>
          </a:p>
          <a:p>
            <a:pPr marL="0" indent="0">
              <a:buNone/>
            </a:pPr>
            <a:endParaRPr lang="en-GB" sz="2800" i="1" dirty="0"/>
          </a:p>
          <a:p>
            <a:pPr marL="0" indent="0">
              <a:buNone/>
            </a:pPr>
            <a:r>
              <a:rPr lang="en-GB" sz="2800" i="1" dirty="0"/>
              <a:t>Challenges:</a:t>
            </a:r>
            <a:endParaRPr lang="en-GB" i="1" dirty="0"/>
          </a:p>
          <a:p>
            <a:pPr>
              <a:buFont typeface="Arial" panose="020B0604020202020204" pitchFamily="34" charset="0"/>
              <a:buChar char="•"/>
            </a:pPr>
            <a:r>
              <a:rPr lang="en-GB" sz="2400" dirty="0"/>
              <a:t>How ‘big’ should the array be?</a:t>
            </a:r>
          </a:p>
          <a:p>
            <a:pPr>
              <a:buFont typeface="Arial" panose="020B0604020202020204" pitchFamily="34" charset="0"/>
              <a:buChar char="•"/>
            </a:pPr>
            <a:r>
              <a:rPr lang="en-GB" sz="2400" dirty="0"/>
              <a:t>How do we know at which element to save the name?</a:t>
            </a:r>
          </a:p>
          <a:p>
            <a:endParaRPr lang="en-GB" sz="2400" dirty="0"/>
          </a:p>
        </p:txBody>
      </p:sp>
    </p:spTree>
    <p:extLst>
      <p:ext uri="{BB962C8B-B14F-4D97-AF65-F5344CB8AC3E}">
        <p14:creationId xmlns:p14="http://schemas.microsoft.com/office/powerpoint/2010/main" val="489065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Situations in which arrays might be used:</a:t>
            </a:r>
          </a:p>
        </p:txBody>
      </p:sp>
      <p:sp>
        <p:nvSpPr>
          <p:cNvPr id="3" name="Content Placeholder 2"/>
          <p:cNvSpPr>
            <a:spLocks noGrp="1"/>
          </p:cNvSpPr>
          <p:nvPr>
            <p:ph idx="1"/>
          </p:nvPr>
        </p:nvSpPr>
        <p:spPr>
          <a:xfrm>
            <a:off x="1097280" y="1845734"/>
            <a:ext cx="10058400" cy="4239756"/>
          </a:xfrm>
        </p:spPr>
        <p:txBody>
          <a:bodyPr>
            <a:normAutofit fontScale="92500"/>
          </a:bodyPr>
          <a:lstStyle/>
          <a:p>
            <a:pPr marL="457200" indent="-457200">
              <a:buFont typeface="+mj-lt"/>
              <a:buAutoNum type="arabicPeriod"/>
            </a:pPr>
            <a:r>
              <a:rPr lang="en-GB" sz="2400" dirty="0"/>
              <a:t> Sometimes we have a fixed number of elements and they don't change.</a:t>
            </a:r>
            <a:br>
              <a:rPr lang="en-GB" sz="2400" dirty="0"/>
            </a:br>
            <a:r>
              <a:rPr lang="en-GB" sz="2400" dirty="0"/>
              <a:t> </a:t>
            </a:r>
            <a:r>
              <a:rPr lang="en-GB" sz="2400" i="1" dirty="0">
                <a:solidFill>
                  <a:schemeClr val="accent1">
                    <a:lumMod val="75000"/>
                  </a:schemeClr>
                </a:solidFill>
              </a:rPr>
              <a:t>(Example: an array with the names of the months)</a:t>
            </a:r>
          </a:p>
          <a:p>
            <a:pPr marL="457200" indent="-457200">
              <a:buFont typeface="+mj-lt"/>
              <a:buAutoNum type="arabicPeriod"/>
            </a:pPr>
            <a:r>
              <a:rPr lang="en-GB" sz="2400" dirty="0"/>
              <a:t>Sometimes we have a fixed number of elements. Each element of the array has a meaningful value and that value might change.</a:t>
            </a:r>
            <a:br>
              <a:rPr lang="en-GB" sz="2400" dirty="0"/>
            </a:br>
            <a:r>
              <a:rPr lang="en-GB" sz="2400" i="1" dirty="0">
                <a:solidFill>
                  <a:schemeClr val="accent1">
                    <a:lumMod val="75000"/>
                  </a:schemeClr>
                </a:solidFill>
              </a:rPr>
              <a:t>(Example: first practicum assignment: an array to store how many of each coin we have in our money box. On forehand we know how many kind of coins we have.)</a:t>
            </a:r>
          </a:p>
          <a:p>
            <a:pPr marL="457200" indent="-457200">
              <a:buFont typeface="+mj-lt"/>
              <a:buAutoNum type="arabicPeriod"/>
            </a:pPr>
            <a:r>
              <a:rPr lang="en-GB" sz="2400" dirty="0"/>
              <a:t>Sometimes we have a number of elements with a meaningful value. This number of elements might change. Also their values might change.</a:t>
            </a:r>
            <a:br>
              <a:rPr lang="en-GB" sz="2400" dirty="0"/>
            </a:br>
            <a:r>
              <a:rPr lang="en-GB" sz="2400" i="1" dirty="0">
                <a:solidFill>
                  <a:schemeClr val="accent1">
                    <a:lumMod val="75000"/>
                  </a:schemeClr>
                </a:solidFill>
              </a:rPr>
              <a:t>(Example: an array to store the names of players of a team. Sometimes a new player joins the team so his/her name should be added; sometimes a player quit, so his/her name should be removed; sometimes we misspelled somebody's name so it need to be changed.)</a:t>
            </a:r>
            <a:endParaRPr lang="en-GB" sz="2400" i="1" dirty="0"/>
          </a:p>
        </p:txBody>
      </p:sp>
    </p:spTree>
    <p:extLst>
      <p:ext uri="{BB962C8B-B14F-4D97-AF65-F5344CB8AC3E}">
        <p14:creationId xmlns:p14="http://schemas.microsoft.com/office/powerpoint/2010/main" val="27816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Extra information</a:t>
            </a:r>
          </a:p>
        </p:txBody>
      </p:sp>
      <p:sp>
        <p:nvSpPr>
          <p:cNvPr id="3" name="Content Placeholder 2"/>
          <p:cNvSpPr>
            <a:spLocks noGrp="1"/>
          </p:cNvSpPr>
          <p:nvPr>
            <p:ph idx="1"/>
          </p:nvPr>
        </p:nvSpPr>
        <p:spPr>
          <a:xfrm>
            <a:off x="1097280" y="1843052"/>
            <a:ext cx="10058400" cy="4023360"/>
          </a:xfrm>
        </p:spPr>
        <p:txBody>
          <a:bodyPr>
            <a:normAutofit/>
          </a:bodyPr>
          <a:lstStyle/>
          <a:p>
            <a:pPr>
              <a:buFont typeface="Wingdings" panose="05000000000000000000" pitchFamily="2" charset="2"/>
              <a:buChar char="§"/>
            </a:pPr>
            <a:r>
              <a:rPr lang="en-US" sz="2400" dirty="0"/>
              <a:t> An </a:t>
            </a:r>
            <a:r>
              <a:rPr lang="en-US" sz="2400" i="1" dirty="0"/>
              <a:t>out of range exception </a:t>
            </a:r>
            <a:r>
              <a:rPr lang="en-US" sz="2400" dirty="0"/>
              <a:t>occurs when using an index that is not within the range of the array. Such an error will not be detected by the compiler but will occur at runtime when the program is executed.</a:t>
            </a:r>
          </a:p>
          <a:p>
            <a:pPr marL="0" indent="0">
              <a:buNone/>
            </a:pPr>
            <a:endParaRPr lang="en-US" sz="2400" dirty="0"/>
          </a:p>
        </p:txBody>
      </p:sp>
      <p:sp>
        <p:nvSpPr>
          <p:cNvPr id="7" name="TextBox 6"/>
          <p:cNvSpPr txBox="1"/>
          <p:nvPr/>
        </p:nvSpPr>
        <p:spPr>
          <a:xfrm>
            <a:off x="2099011" y="3004090"/>
            <a:ext cx="9451599" cy="3170099"/>
          </a:xfrm>
          <a:prstGeom prst="rect">
            <a:avLst/>
          </a:prstGeom>
          <a:noFill/>
          <a:ln>
            <a:solidFill>
              <a:schemeClr val="tx1"/>
            </a:solidFill>
          </a:ln>
        </p:spPr>
        <p:txBody>
          <a:bodyPr wrap="square" rtlCol="0">
            <a:spAutoFit/>
          </a:bodyPr>
          <a:lstStyle/>
          <a:p>
            <a:endParaRPr lang="nn-NO" sz="2000" dirty="0">
              <a:latin typeface="Consolas" panose="020B0609020204030204" pitchFamily="49" charset="0"/>
              <a:cs typeface="Times New Roman" pitchFamily="18" charset="0"/>
            </a:endParaRPr>
          </a:p>
          <a:p>
            <a:r>
              <a:rPr lang="nl-NL" sz="2000" dirty="0">
                <a:solidFill>
                  <a:srgbClr val="0000FF"/>
                </a:solidFill>
                <a:highlight>
                  <a:srgbClr val="FFFFFF"/>
                </a:highlight>
                <a:latin typeface="Consolas" panose="020B0609020204030204" pitchFamily="49" charset="0"/>
              </a:rPr>
              <a:t> double</a:t>
            </a:r>
            <a:r>
              <a:rPr lang="nl-NL" sz="2000" dirty="0">
                <a:solidFill>
                  <a:srgbClr val="000000"/>
                </a:solidFill>
                <a:highlight>
                  <a:srgbClr val="FFFFFF"/>
                </a:highlight>
                <a:latin typeface="Consolas" panose="020B0609020204030204" pitchFamily="49" charset="0"/>
              </a:rPr>
              <a:t>[] </a:t>
            </a:r>
            <a:r>
              <a:rPr lang="nl-NL" sz="2000" dirty="0" err="1">
                <a:solidFill>
                  <a:srgbClr val="000000"/>
                </a:solidFill>
                <a:highlight>
                  <a:srgbClr val="FFFFFF"/>
                </a:highlight>
                <a:latin typeface="Consolas" panose="020B0609020204030204" pitchFamily="49" charset="0"/>
              </a:rPr>
              <a:t>grades</a:t>
            </a:r>
            <a:r>
              <a:rPr lang="nl-NL" sz="2000" dirty="0">
                <a:solidFill>
                  <a:srgbClr val="000000"/>
                </a:solidFill>
                <a:highlight>
                  <a:srgbClr val="FFFFFF"/>
                </a:highlight>
                <a:latin typeface="Consolas" panose="020B0609020204030204" pitchFamily="49" charset="0"/>
              </a:rPr>
              <a:t>;</a:t>
            </a:r>
            <a:br>
              <a:rPr lang="nl-NL" sz="2000" dirty="0">
                <a:solidFill>
                  <a:srgbClr val="000000"/>
                </a:solidFill>
                <a:highlight>
                  <a:srgbClr val="FFFFFF"/>
                </a:highlight>
                <a:latin typeface="Consolas" panose="020B0609020204030204" pitchFamily="49" charset="0"/>
              </a:rPr>
            </a:br>
            <a:r>
              <a:rPr lang="nl-NL" sz="2000" dirty="0">
                <a:solidFill>
                  <a:srgbClr val="000000"/>
                </a:solidFill>
                <a:highlight>
                  <a:srgbClr val="FFFFFF"/>
                </a:highlight>
                <a:latin typeface="Consolas" panose="020B0609020204030204" pitchFamily="49" charset="0"/>
              </a:rPr>
              <a:t> </a:t>
            </a:r>
            <a:r>
              <a:rPr lang="nl-NL" sz="2000" dirty="0" err="1">
                <a:solidFill>
                  <a:srgbClr val="000000"/>
                </a:solidFill>
                <a:highlight>
                  <a:srgbClr val="FFFFFF"/>
                </a:highlight>
                <a:latin typeface="Consolas" panose="020B0609020204030204" pitchFamily="49" charset="0"/>
              </a:rPr>
              <a:t>grades</a:t>
            </a:r>
            <a:r>
              <a:rPr lang="nl-NL" sz="2000" dirty="0">
                <a:solidFill>
                  <a:srgbClr val="000000"/>
                </a:solidFill>
                <a:highlight>
                  <a:srgbClr val="FFFFFF"/>
                </a:highlight>
                <a:latin typeface="Consolas" panose="020B0609020204030204" pitchFamily="49" charset="0"/>
              </a:rPr>
              <a:t> = </a:t>
            </a:r>
            <a:r>
              <a:rPr lang="nl-NL" sz="2000" dirty="0">
                <a:solidFill>
                  <a:srgbClr val="0000FF"/>
                </a:solidFill>
                <a:highlight>
                  <a:srgbClr val="FFFFFF"/>
                </a:highlight>
                <a:latin typeface="Consolas" panose="020B0609020204030204" pitchFamily="49" charset="0"/>
              </a:rPr>
              <a:t>new double</a:t>
            </a:r>
            <a:r>
              <a:rPr lang="nl-NL" sz="2000" dirty="0">
                <a:solidFill>
                  <a:srgbClr val="000000"/>
                </a:solidFill>
                <a:highlight>
                  <a:srgbClr val="FFFFFF"/>
                </a:highlight>
                <a:latin typeface="Consolas" panose="020B0609020204030204" pitchFamily="49" charset="0"/>
              </a:rPr>
              <a:t>[5];</a:t>
            </a:r>
          </a:p>
          <a:p>
            <a:r>
              <a:rPr lang="en-US" sz="2000" dirty="0">
                <a:latin typeface="Consolas" panose="020B0609020204030204" pitchFamily="49" charset="0"/>
              </a:rPr>
              <a:t> grades[0] = 7;</a:t>
            </a:r>
          </a:p>
          <a:p>
            <a:r>
              <a:rPr lang="en-US" sz="2000" dirty="0">
                <a:latin typeface="Consolas" panose="020B0609020204030204" pitchFamily="49" charset="0"/>
              </a:rPr>
              <a:t> grades[1] = 5;</a:t>
            </a:r>
          </a:p>
          <a:p>
            <a:endParaRPr lang="en-US" sz="2000" dirty="0">
              <a:latin typeface="Consolas" panose="020B0609020204030204" pitchFamily="49" charset="0"/>
            </a:endParaRPr>
          </a:p>
          <a:p>
            <a:r>
              <a:rPr lang="en-US" sz="2000" dirty="0">
                <a:latin typeface="Consolas" panose="020B0609020204030204" pitchFamily="49" charset="0"/>
              </a:rPr>
              <a:t> </a:t>
            </a:r>
            <a:r>
              <a:rPr lang="en-US" sz="2000" dirty="0">
                <a:solidFill>
                  <a:srgbClr val="FF0000"/>
                </a:solidFill>
                <a:latin typeface="Consolas" panose="020B0609020204030204" pitchFamily="49" charset="0"/>
              </a:rPr>
              <a:t>grades[7] = 6.5; </a:t>
            </a:r>
            <a:r>
              <a:rPr lang="en-US" sz="2000" dirty="0">
                <a:latin typeface="Consolas" panose="020B0609020204030204" pitchFamily="49" charset="0"/>
              </a:rPr>
              <a:t>// this statement results in an out of range exception. </a:t>
            </a:r>
            <a:r>
              <a:rPr lang="en-US" b="1" dirty="0" err="1"/>
              <a:t>System.IndexOutOfRangeException</a:t>
            </a:r>
            <a:endParaRPr lang="nl-NL" sz="2000" dirty="0">
              <a:latin typeface="Consolas" panose="020B0609020204030204" pitchFamily="49" charset="0"/>
            </a:endParaRPr>
          </a:p>
          <a:p>
            <a:endParaRPr lang="nl-NL" sz="2000" dirty="0">
              <a:solidFill>
                <a:srgbClr val="000000"/>
              </a:solidFill>
              <a:highlight>
                <a:srgbClr val="FFFFFF"/>
              </a:highlight>
              <a:latin typeface="Consolas" panose="020B0609020204030204" pitchFamily="49" charset="0"/>
            </a:endParaRPr>
          </a:p>
          <a:p>
            <a:r>
              <a:rPr lang="nl-NL" sz="2000" dirty="0">
                <a:solidFill>
                  <a:srgbClr val="0000FF"/>
                </a:solidFill>
                <a:highlight>
                  <a:srgbClr val="FFFFFF"/>
                </a:highlight>
                <a:latin typeface="Consolas" panose="020B0609020204030204" pitchFamily="49" charset="0"/>
              </a:rPr>
              <a:t> </a:t>
            </a:r>
            <a:endParaRPr lang="nl-NL" sz="2000" dirty="0">
              <a:latin typeface="Consolas" panose="020B0609020204030204" pitchFamily="49" charset="0"/>
              <a:cs typeface="Times New Roman" pitchFamily="18" charset="0"/>
            </a:endParaRPr>
          </a:p>
        </p:txBody>
      </p:sp>
    </p:spTree>
    <p:extLst>
      <p:ext uri="{BB962C8B-B14F-4D97-AF65-F5344CB8AC3E}">
        <p14:creationId xmlns:p14="http://schemas.microsoft.com/office/powerpoint/2010/main" val="36917573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Extra information(cont.)</a:t>
            </a:r>
          </a:p>
        </p:txBody>
      </p:sp>
      <p:sp>
        <p:nvSpPr>
          <p:cNvPr id="3" name="Content Placeholder 2"/>
          <p:cNvSpPr>
            <a:spLocks noGrp="1"/>
          </p:cNvSpPr>
          <p:nvPr>
            <p:ph idx="1"/>
          </p:nvPr>
        </p:nvSpPr>
        <p:spPr>
          <a:xfrm>
            <a:off x="1097280" y="1843052"/>
            <a:ext cx="10058400" cy="4023360"/>
          </a:xfrm>
        </p:spPr>
        <p:txBody>
          <a:bodyPr>
            <a:normAutofit/>
          </a:bodyPr>
          <a:lstStyle/>
          <a:p>
            <a:pPr>
              <a:buFont typeface="Wingdings" panose="05000000000000000000" pitchFamily="2" charset="2"/>
              <a:buChar char="§"/>
            </a:pPr>
            <a:r>
              <a:rPr lang="en-US" sz="2400" dirty="0"/>
              <a:t> The index might be the outcome of an expression. </a:t>
            </a:r>
          </a:p>
        </p:txBody>
      </p:sp>
      <p:sp>
        <p:nvSpPr>
          <p:cNvPr id="7" name="TextBox 6"/>
          <p:cNvSpPr txBox="1"/>
          <p:nvPr/>
        </p:nvSpPr>
        <p:spPr>
          <a:xfrm>
            <a:off x="1845522" y="2330733"/>
            <a:ext cx="8054936" cy="3785652"/>
          </a:xfrm>
          <a:prstGeom prst="rect">
            <a:avLst/>
          </a:prstGeom>
          <a:noFill/>
          <a:ln>
            <a:solidFill>
              <a:schemeClr val="tx1"/>
            </a:solidFill>
          </a:ln>
        </p:spPr>
        <p:txBody>
          <a:bodyPr wrap="square" rtlCol="0">
            <a:spAutoFit/>
          </a:bodyPr>
          <a:lstStyle/>
          <a:p>
            <a:endParaRPr lang="nn-NO" sz="2000" dirty="0">
              <a:latin typeface="Consolas" panose="020B0609020204030204" pitchFamily="49" charset="0"/>
              <a:cs typeface="Times New Roman" pitchFamily="18" charset="0"/>
            </a:endParaRPr>
          </a:p>
          <a:p>
            <a:r>
              <a:rPr lang="nl-NL" sz="2000" dirty="0">
                <a:solidFill>
                  <a:srgbClr val="0000FF"/>
                </a:solidFill>
                <a:highlight>
                  <a:srgbClr val="FFFFFF"/>
                </a:highlight>
                <a:latin typeface="Consolas" panose="020B0609020204030204" pitchFamily="49" charset="0"/>
              </a:rPr>
              <a:t> int</a:t>
            </a:r>
            <a:r>
              <a:rPr lang="nl-NL" sz="2000" dirty="0">
                <a:solidFill>
                  <a:srgbClr val="000000"/>
                </a:solidFill>
                <a:highlight>
                  <a:srgbClr val="FFFFFF"/>
                </a:highlight>
                <a:latin typeface="Consolas" panose="020B0609020204030204" pitchFamily="49" charset="0"/>
              </a:rPr>
              <a:t>[] X;</a:t>
            </a:r>
            <a:br>
              <a:rPr lang="nl-NL" sz="2000" dirty="0">
                <a:solidFill>
                  <a:srgbClr val="000000"/>
                </a:solidFill>
                <a:highlight>
                  <a:srgbClr val="FFFFFF"/>
                </a:highlight>
                <a:latin typeface="Consolas" panose="020B0609020204030204" pitchFamily="49" charset="0"/>
              </a:rPr>
            </a:br>
            <a:r>
              <a:rPr lang="nl-NL" sz="2000" dirty="0">
                <a:solidFill>
                  <a:srgbClr val="000000"/>
                </a:solidFill>
                <a:highlight>
                  <a:srgbClr val="FFFFFF"/>
                </a:highlight>
                <a:latin typeface="Consolas" panose="020B0609020204030204" pitchFamily="49" charset="0"/>
              </a:rPr>
              <a:t> X = </a:t>
            </a:r>
            <a:r>
              <a:rPr lang="nl-NL" sz="2000" dirty="0">
                <a:solidFill>
                  <a:srgbClr val="0000FF"/>
                </a:solidFill>
                <a:highlight>
                  <a:srgbClr val="FFFFFF"/>
                </a:highlight>
                <a:latin typeface="Consolas" panose="020B0609020204030204" pitchFamily="49" charset="0"/>
              </a:rPr>
              <a:t>new int</a:t>
            </a:r>
            <a:r>
              <a:rPr lang="nl-NL" sz="2000" dirty="0">
                <a:solidFill>
                  <a:srgbClr val="000000"/>
                </a:solidFill>
                <a:highlight>
                  <a:srgbClr val="FFFFFF"/>
                </a:highlight>
                <a:latin typeface="Consolas" panose="020B0609020204030204" pitchFamily="49" charset="0"/>
              </a:rPr>
              <a:t>[5];</a:t>
            </a:r>
            <a:r>
              <a:rPr lang="en-US" sz="2000" dirty="0">
                <a:solidFill>
                  <a:srgbClr val="00B050"/>
                </a:solidFill>
                <a:latin typeface="Consolas" panose="020B0609020204030204" pitchFamily="49" charset="0"/>
              </a:rPr>
              <a:t>  // X has elements 0, 0, 0, 0, 0</a:t>
            </a:r>
            <a:endParaRPr lang="nl-NL" sz="2000" dirty="0">
              <a:solidFill>
                <a:srgbClr val="000000"/>
              </a:solidFill>
              <a:highlight>
                <a:srgbClr val="FFFFFF"/>
              </a:highlight>
              <a:latin typeface="Consolas" panose="020B0609020204030204" pitchFamily="49" charset="0"/>
            </a:endParaRPr>
          </a:p>
          <a:p>
            <a:r>
              <a:rPr lang="nl-NL" sz="2000" dirty="0">
                <a:solidFill>
                  <a:srgbClr val="0000FF"/>
                </a:solidFill>
                <a:highlight>
                  <a:srgbClr val="FFFFFF"/>
                </a:highlight>
                <a:latin typeface="Consolas" panose="020B0609020204030204" pitchFamily="49" charset="0"/>
              </a:rPr>
              <a:t> int</a:t>
            </a:r>
            <a:r>
              <a:rPr lang="nl-NL" sz="2000" dirty="0">
                <a:solidFill>
                  <a:srgbClr val="000000"/>
                </a:solidFill>
                <a:highlight>
                  <a:srgbClr val="FFFFFF"/>
                </a:highlight>
                <a:latin typeface="Consolas" panose="020B0609020204030204" pitchFamily="49" charset="0"/>
              </a:rPr>
              <a:t> i = 2;</a:t>
            </a:r>
            <a:br>
              <a:rPr lang="nl-NL" sz="2000" dirty="0">
                <a:solidFill>
                  <a:srgbClr val="000000"/>
                </a:solidFill>
                <a:highlight>
                  <a:srgbClr val="FFFFFF"/>
                </a:highlight>
                <a:latin typeface="Consolas" panose="020B0609020204030204" pitchFamily="49" charset="0"/>
              </a:rPr>
            </a:br>
            <a:endParaRPr lang="nl-NL" sz="2000" dirty="0">
              <a:solidFill>
                <a:srgbClr val="000000"/>
              </a:solidFill>
              <a:highlight>
                <a:srgbClr val="FFFFFF"/>
              </a:highlight>
              <a:latin typeface="Consolas" panose="020B0609020204030204" pitchFamily="49" charset="0"/>
            </a:endParaRPr>
          </a:p>
          <a:p>
            <a:r>
              <a:rPr lang="en-US" sz="2000" dirty="0">
                <a:latin typeface="Consolas" panose="020B0609020204030204" pitchFamily="49" charset="0"/>
              </a:rPr>
              <a:t> X[i+1] = 1;      </a:t>
            </a:r>
            <a:r>
              <a:rPr lang="en-US" sz="2000" dirty="0">
                <a:solidFill>
                  <a:srgbClr val="00B050"/>
                </a:solidFill>
                <a:latin typeface="Consolas" panose="020B0609020204030204" pitchFamily="49" charset="0"/>
              </a:rPr>
              <a:t>// X has elements 0, 0, 0, 1, 0</a:t>
            </a:r>
            <a:endParaRPr lang="nl-NL" sz="2000" dirty="0">
              <a:solidFill>
                <a:srgbClr val="000000"/>
              </a:solidFill>
              <a:highlight>
                <a:srgbClr val="FFFFFF"/>
              </a:highlight>
              <a:latin typeface="Consolas" panose="020B0609020204030204" pitchFamily="49" charset="0"/>
            </a:endParaRPr>
          </a:p>
          <a:p>
            <a:endParaRPr lang="en-US" sz="2000" dirty="0">
              <a:solidFill>
                <a:srgbClr val="00B050"/>
              </a:solidFill>
              <a:latin typeface="Consolas" panose="020B0609020204030204" pitchFamily="49" charset="0"/>
            </a:endParaRPr>
          </a:p>
          <a:p>
            <a:r>
              <a:rPr lang="en-US" sz="2000" dirty="0">
                <a:latin typeface="Consolas" panose="020B0609020204030204" pitchFamily="49" charset="0"/>
              </a:rPr>
              <a:t> X[ X[i+1] ] = 7; </a:t>
            </a:r>
            <a:r>
              <a:rPr lang="en-US" sz="2000" dirty="0">
                <a:solidFill>
                  <a:srgbClr val="00B050"/>
                </a:solidFill>
                <a:latin typeface="Consolas" panose="020B0609020204030204" pitchFamily="49" charset="0"/>
              </a:rPr>
              <a:t>// X has elements 0, 7, 0, 1, 0</a:t>
            </a:r>
          </a:p>
          <a:p>
            <a:endParaRPr lang="nl-NL" sz="2000" dirty="0">
              <a:solidFill>
                <a:srgbClr val="000000"/>
              </a:solidFill>
              <a:highlight>
                <a:srgbClr val="FFFFFF"/>
              </a:highlight>
              <a:latin typeface="Consolas" panose="020B0609020204030204" pitchFamily="49" charset="0"/>
            </a:endParaRPr>
          </a:p>
          <a:p>
            <a:r>
              <a:rPr lang="en-US" sz="2000" dirty="0">
                <a:latin typeface="Consolas" panose="020B0609020204030204" pitchFamily="49" charset="0"/>
              </a:rPr>
              <a:t> X</a:t>
            </a:r>
            <a:r>
              <a:rPr lang="en-US" sz="2000">
                <a:latin typeface="Consolas" panose="020B0609020204030204" pitchFamily="49" charset="0"/>
              </a:rPr>
              <a:t>[ [i</a:t>
            </a:r>
            <a:r>
              <a:rPr lang="en-US" sz="2000" dirty="0">
                <a:latin typeface="Consolas" panose="020B0609020204030204" pitchFamily="49" charset="0"/>
              </a:rPr>
              <a:t>+4] ] = 8;   </a:t>
            </a:r>
            <a:r>
              <a:rPr lang="en-US" sz="2000" dirty="0">
                <a:solidFill>
                  <a:srgbClr val="00B050"/>
                </a:solidFill>
                <a:latin typeface="Consolas" panose="020B0609020204030204" pitchFamily="49" charset="0"/>
              </a:rPr>
              <a:t>// oops, index out of range ! ! ! </a:t>
            </a:r>
            <a:endParaRPr lang="nl-NL" sz="2000" dirty="0">
              <a:solidFill>
                <a:srgbClr val="000000"/>
              </a:solidFill>
              <a:highlight>
                <a:srgbClr val="FFFFFF"/>
              </a:highlight>
              <a:latin typeface="Consolas" panose="020B0609020204030204" pitchFamily="49" charset="0"/>
            </a:endParaRPr>
          </a:p>
          <a:p>
            <a:endParaRPr lang="nl-NL" sz="2000" dirty="0">
              <a:solidFill>
                <a:srgbClr val="000000"/>
              </a:solidFill>
              <a:highlight>
                <a:srgbClr val="FFFFFF"/>
              </a:highlight>
              <a:latin typeface="Consolas" panose="020B0609020204030204" pitchFamily="49" charset="0"/>
            </a:endParaRPr>
          </a:p>
          <a:p>
            <a:r>
              <a:rPr lang="nl-NL" sz="2000" dirty="0">
                <a:solidFill>
                  <a:srgbClr val="0000FF"/>
                </a:solidFill>
                <a:highlight>
                  <a:srgbClr val="FFFFFF"/>
                </a:highlight>
                <a:latin typeface="Consolas" panose="020B0609020204030204" pitchFamily="49" charset="0"/>
              </a:rPr>
              <a:t>  </a:t>
            </a:r>
            <a:endParaRPr lang="nl-NL" sz="2000" dirty="0">
              <a:latin typeface="Consolas" panose="020B0609020204030204" pitchFamily="49" charset="0"/>
              <a:cs typeface="Times New Roman" pitchFamily="18" charset="0"/>
            </a:endParaRPr>
          </a:p>
        </p:txBody>
      </p:sp>
    </p:spTree>
    <p:extLst>
      <p:ext uri="{BB962C8B-B14F-4D97-AF65-F5344CB8AC3E}">
        <p14:creationId xmlns:p14="http://schemas.microsoft.com/office/powerpoint/2010/main" val="193492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520C-189D-42D4-824B-E14C070017A5}"/>
              </a:ext>
            </a:extLst>
          </p:cNvPr>
          <p:cNvSpPr>
            <a:spLocks noGrp="1"/>
          </p:cNvSpPr>
          <p:nvPr>
            <p:ph type="title"/>
          </p:nvPr>
        </p:nvSpPr>
        <p:spPr/>
        <p:txBody>
          <a:bodyPr/>
          <a:lstStyle/>
          <a:p>
            <a:r>
              <a:rPr lang="en-GB" dirty="0"/>
              <a:t>Background info: Executing the code</a:t>
            </a:r>
          </a:p>
        </p:txBody>
      </p:sp>
      <p:sp>
        <p:nvSpPr>
          <p:cNvPr id="3" name="Content Placeholder 2">
            <a:extLst>
              <a:ext uri="{FF2B5EF4-FFF2-40B4-BE49-F238E27FC236}">
                <a16:creationId xmlns:a16="http://schemas.microsoft.com/office/drawing/2014/main" id="{59F6651E-9706-4449-8A14-5F9B289032A4}"/>
              </a:ext>
            </a:extLst>
          </p:cNvPr>
          <p:cNvSpPr>
            <a:spLocks noGrp="1"/>
          </p:cNvSpPr>
          <p:nvPr>
            <p:ph idx="1"/>
          </p:nvPr>
        </p:nvSpPr>
        <p:spPr/>
        <p:txBody>
          <a:bodyPr/>
          <a:lstStyle/>
          <a:p>
            <a:r>
              <a:rPr lang="en-GB" dirty="0"/>
              <a:t>TODO: Compilers/interpreters</a:t>
            </a:r>
          </a:p>
        </p:txBody>
      </p:sp>
    </p:spTree>
    <p:extLst>
      <p:ext uri="{BB962C8B-B14F-4D97-AF65-F5344CB8AC3E}">
        <p14:creationId xmlns:p14="http://schemas.microsoft.com/office/powerpoint/2010/main" val="1508556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F8F4-93FA-4E81-B830-ACEC6072BE86}"/>
              </a:ext>
            </a:extLst>
          </p:cNvPr>
          <p:cNvSpPr>
            <a:spLocks noGrp="1"/>
          </p:cNvSpPr>
          <p:nvPr>
            <p:ph type="title"/>
          </p:nvPr>
        </p:nvSpPr>
        <p:spPr/>
        <p:txBody>
          <a:bodyPr/>
          <a:lstStyle/>
          <a:p>
            <a:r>
              <a:rPr lang="en-GB" dirty="0"/>
              <a:t>Background info: Paradigms</a:t>
            </a:r>
          </a:p>
        </p:txBody>
      </p:sp>
      <p:sp>
        <p:nvSpPr>
          <p:cNvPr id="3" name="Content Placeholder 2">
            <a:extLst>
              <a:ext uri="{FF2B5EF4-FFF2-40B4-BE49-F238E27FC236}">
                <a16:creationId xmlns:a16="http://schemas.microsoft.com/office/drawing/2014/main" id="{DBB2ABE3-589A-4AFF-AE53-61BA9682E4EF}"/>
              </a:ext>
            </a:extLst>
          </p:cNvPr>
          <p:cNvSpPr>
            <a:spLocks noGrp="1"/>
          </p:cNvSpPr>
          <p:nvPr>
            <p:ph idx="1"/>
          </p:nvPr>
        </p:nvSpPr>
        <p:spPr/>
        <p:txBody>
          <a:bodyPr/>
          <a:lstStyle/>
          <a:p>
            <a:r>
              <a:rPr lang="en-GB" dirty="0"/>
              <a:t>TODO: Object Oriented Paradigm</a:t>
            </a:r>
          </a:p>
        </p:txBody>
      </p:sp>
    </p:spTree>
    <p:extLst>
      <p:ext uri="{BB962C8B-B14F-4D97-AF65-F5344CB8AC3E}">
        <p14:creationId xmlns:p14="http://schemas.microsoft.com/office/powerpoint/2010/main" val="1894065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pPr marL="0" indent="0">
              <a:buNone/>
            </a:pPr>
            <a:r>
              <a:rPr lang="en-GB" sz="2600" b="1" dirty="0"/>
              <a:t>After this </a:t>
            </a:r>
            <a:r>
              <a:rPr lang="en-GB" sz="2800" b="1" dirty="0"/>
              <a:t>lecture</a:t>
            </a:r>
            <a:r>
              <a:rPr lang="en-GB" sz="2600" b="1" dirty="0"/>
              <a:t> you can:</a:t>
            </a:r>
          </a:p>
          <a:p>
            <a:pPr lvl="1">
              <a:buFont typeface="Wingdings" panose="05000000000000000000" pitchFamily="2" charset="2"/>
              <a:buChar char="§"/>
            </a:pPr>
            <a:r>
              <a:rPr lang="en-GB" sz="2200" dirty="0"/>
              <a:t>Understand how this module works</a:t>
            </a:r>
          </a:p>
          <a:p>
            <a:pPr lvl="1">
              <a:buFont typeface="Wingdings" panose="05000000000000000000" pitchFamily="2" charset="2"/>
              <a:buChar char="§"/>
            </a:pPr>
            <a:r>
              <a:rPr lang="en-GB" sz="2200" dirty="0"/>
              <a:t>Understand the differences between programming languages</a:t>
            </a:r>
          </a:p>
          <a:p>
            <a:pPr lvl="1">
              <a:buFont typeface="Wingdings" panose="05000000000000000000" pitchFamily="2" charset="2"/>
              <a:buChar char="§"/>
            </a:pPr>
            <a:r>
              <a:rPr lang="en-GB" sz="2200" dirty="0"/>
              <a:t>Write basic C# statements</a:t>
            </a:r>
            <a:endParaRPr lang="en-GB" sz="2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8110" y="30480"/>
            <a:ext cx="1223890" cy="1223890"/>
          </a:xfrm>
          <a:prstGeom prst="rect">
            <a:avLst/>
          </a:prstGeom>
        </p:spPr>
      </p:pic>
    </p:spTree>
    <p:extLst>
      <p:ext uri="{BB962C8B-B14F-4D97-AF65-F5344CB8AC3E}">
        <p14:creationId xmlns:p14="http://schemas.microsoft.com/office/powerpoint/2010/main" val="322725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Installing</a:t>
            </a:r>
            <a:r>
              <a:rPr lang="nl-NL" dirty="0"/>
              <a:t> Visual Studio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115094"/>
            <a:ext cx="1219200" cy="1219200"/>
          </a:xfrm>
          <a:prstGeom prst="rect">
            <a:avLst/>
          </a:prstGeom>
        </p:spPr>
      </p:pic>
      <p:pic>
        <p:nvPicPr>
          <p:cNvPr id="8" name="Tijdelijke aanduiding voor inhoud 5"/>
          <p:cNvPicPr>
            <a:picLocks noChangeAspect="1"/>
          </p:cNvPicPr>
          <p:nvPr/>
        </p:nvPicPr>
        <p:blipFill>
          <a:blip r:embed="rId4"/>
          <a:stretch>
            <a:fillRect/>
          </a:stretch>
        </p:blipFill>
        <p:spPr>
          <a:xfrm>
            <a:off x="241120" y="2502197"/>
            <a:ext cx="5634583" cy="1926241"/>
          </a:xfrm>
          <a:prstGeom prst="rect">
            <a:avLst/>
          </a:prstGeom>
        </p:spPr>
      </p:pic>
      <p:pic>
        <p:nvPicPr>
          <p:cNvPr id="9" name="Content Placeholder 5"/>
          <p:cNvPicPr>
            <a:picLocks noGrp="1" noChangeAspect="1"/>
          </p:cNvPicPr>
          <p:nvPr>
            <p:ph idx="1"/>
          </p:nvPr>
        </p:nvPicPr>
        <p:blipFill>
          <a:blip r:embed="rId5"/>
          <a:stretch>
            <a:fillRect/>
          </a:stretch>
        </p:blipFill>
        <p:spPr>
          <a:xfrm>
            <a:off x="6371300" y="2502197"/>
            <a:ext cx="5629112" cy="1926241"/>
          </a:xfrm>
          <a:prstGeom prst="rect">
            <a:avLst/>
          </a:prstGeom>
        </p:spPr>
      </p:pic>
      <p:sp>
        <p:nvSpPr>
          <p:cNvPr id="10" name="Oval 6"/>
          <p:cNvSpPr/>
          <p:nvPr/>
        </p:nvSpPr>
        <p:spPr>
          <a:xfrm>
            <a:off x="9508073" y="3523956"/>
            <a:ext cx="1264430" cy="3165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80376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DEFC-0005-47FC-8446-DA4FB300D1A6}"/>
              </a:ext>
            </a:extLst>
          </p:cNvPr>
          <p:cNvSpPr>
            <a:spLocks noGrp="1"/>
          </p:cNvSpPr>
          <p:nvPr>
            <p:ph type="title"/>
          </p:nvPr>
        </p:nvSpPr>
        <p:spPr/>
        <p:txBody>
          <a:bodyPr/>
          <a:lstStyle/>
          <a:p>
            <a:r>
              <a:rPr lang="en-GB" dirty="0"/>
              <a:t>Online C# REPL</a:t>
            </a:r>
          </a:p>
        </p:txBody>
      </p:sp>
      <p:sp>
        <p:nvSpPr>
          <p:cNvPr id="3" name="Content Placeholder 2">
            <a:extLst>
              <a:ext uri="{FF2B5EF4-FFF2-40B4-BE49-F238E27FC236}">
                <a16:creationId xmlns:a16="http://schemas.microsoft.com/office/drawing/2014/main" id="{B331F406-3311-4B62-8323-DF15A44DB072}"/>
              </a:ext>
            </a:extLst>
          </p:cNvPr>
          <p:cNvSpPr>
            <a:spLocks noGrp="1"/>
          </p:cNvSpPr>
          <p:nvPr>
            <p:ph idx="1"/>
          </p:nvPr>
        </p:nvSpPr>
        <p:spPr/>
        <p:txBody>
          <a:bodyPr>
            <a:normAutofit/>
          </a:bodyPr>
          <a:lstStyle/>
          <a:p>
            <a:pPr algn="ctr"/>
            <a:r>
              <a:rPr lang="en-GB" sz="3600" b="1" dirty="0"/>
              <a:t>For today we use https://dotnetfiddle.net/</a:t>
            </a:r>
          </a:p>
        </p:txBody>
      </p:sp>
      <p:pic>
        <p:nvPicPr>
          <p:cNvPr id="5" name="Picture 4">
            <a:extLst>
              <a:ext uri="{FF2B5EF4-FFF2-40B4-BE49-F238E27FC236}">
                <a16:creationId xmlns:a16="http://schemas.microsoft.com/office/drawing/2014/main" id="{D1C564C1-9F3A-4C50-B229-E0150569698B}"/>
              </a:ext>
            </a:extLst>
          </p:cNvPr>
          <p:cNvPicPr>
            <a:picLocks noChangeAspect="1"/>
          </p:cNvPicPr>
          <p:nvPr/>
        </p:nvPicPr>
        <p:blipFill rotWithShape="1">
          <a:blip r:embed="rId3"/>
          <a:srcRect b="7991"/>
          <a:stretch/>
        </p:blipFill>
        <p:spPr>
          <a:xfrm>
            <a:off x="2198578" y="2399472"/>
            <a:ext cx="7794844" cy="4298053"/>
          </a:xfrm>
          <a:prstGeom prst="rect">
            <a:avLst/>
          </a:prstGeom>
        </p:spPr>
      </p:pic>
    </p:spTree>
    <p:extLst>
      <p:ext uri="{BB962C8B-B14F-4D97-AF65-F5344CB8AC3E}">
        <p14:creationId xmlns:p14="http://schemas.microsoft.com/office/powerpoint/2010/main" val="117025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a:p>
        </p:txBody>
      </p:sp>
      <p:pic>
        <p:nvPicPr>
          <p:cNvPr id="4" name="Picture 2" descr="C:\Users\874156\Desktop\jxGUf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858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320" y="-115094"/>
            <a:ext cx="1219200" cy="1219200"/>
          </a:xfrm>
          <a:prstGeom prst="rect">
            <a:avLst/>
          </a:prstGeom>
        </p:spPr>
      </p:pic>
    </p:spTree>
    <p:extLst>
      <p:ext uri="{BB962C8B-B14F-4D97-AF65-F5344CB8AC3E}">
        <p14:creationId xmlns:p14="http://schemas.microsoft.com/office/powerpoint/2010/main" val="381723949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4042</Words>
  <Application>Microsoft Office PowerPoint</Application>
  <PresentationFormat>Widescreen</PresentationFormat>
  <Paragraphs>723</Paragraphs>
  <Slides>67</Slides>
  <Notes>48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Consolas</vt:lpstr>
      <vt:lpstr>Wingdings</vt:lpstr>
      <vt:lpstr>Retrospect</vt:lpstr>
      <vt:lpstr>ICT &amp; Software Engineering</vt:lpstr>
      <vt:lpstr>Content</vt:lpstr>
      <vt:lpstr>Intro</vt:lpstr>
      <vt:lpstr>Intro: Feedback</vt:lpstr>
      <vt:lpstr>Resources</vt:lpstr>
      <vt:lpstr>Microsoft Visual Studio Enterprise</vt:lpstr>
      <vt:lpstr>Installing Visual Studio</vt:lpstr>
      <vt:lpstr>Online C# REPL</vt:lpstr>
      <vt:lpstr>Questions?</vt:lpstr>
      <vt:lpstr>Intro to C# (C sharp)</vt:lpstr>
      <vt:lpstr>Intro</vt:lpstr>
      <vt:lpstr>Python vs C# (for now)</vt:lpstr>
      <vt:lpstr>Python vs C# (for now)</vt:lpstr>
      <vt:lpstr>Concepts</vt:lpstr>
      <vt:lpstr>Simple Types</vt:lpstr>
      <vt:lpstr>Variables</vt:lpstr>
      <vt:lpstr>Variables: Examples</vt:lpstr>
      <vt:lpstr>Variables: Syntax</vt:lpstr>
      <vt:lpstr>Arithmetic Operators</vt:lpstr>
      <vt:lpstr>Variables &amp; Arithmetic Operators</vt:lpstr>
      <vt:lpstr>Variables: Numeric examples</vt:lpstr>
      <vt:lpstr>Questions?</vt:lpstr>
      <vt:lpstr>Extra information (1/2)</vt:lpstr>
      <vt:lpstr>Extra information (2/2)</vt:lpstr>
      <vt:lpstr>Demo</vt:lpstr>
      <vt:lpstr>Intermezzo: Relational operators </vt:lpstr>
      <vt:lpstr>Control statements</vt:lpstr>
      <vt:lpstr>If-statement: Example</vt:lpstr>
      <vt:lpstr>If-statement: Syntax</vt:lpstr>
      <vt:lpstr>Logical operators (1/2)</vt:lpstr>
      <vt:lpstr>Logical operators (2/2</vt:lpstr>
      <vt:lpstr>Logical operators: Examples</vt:lpstr>
      <vt:lpstr>Questions?</vt:lpstr>
      <vt:lpstr>Practice</vt:lpstr>
      <vt:lpstr>Intermezzo: List</vt:lpstr>
      <vt:lpstr>Syntax: Declaration &amp; Initialization</vt:lpstr>
      <vt:lpstr>Syntax: Addition &amp; Removal</vt:lpstr>
      <vt:lpstr>Syntax: Other operations</vt:lpstr>
      <vt:lpstr>Questions?</vt:lpstr>
      <vt:lpstr>While-statement</vt:lpstr>
      <vt:lpstr>Intermezzo: Arithmetic operators cont.</vt:lpstr>
      <vt:lpstr>For-statement</vt:lpstr>
      <vt:lpstr>Questions?</vt:lpstr>
      <vt:lpstr>Foreach-statement: Intro</vt:lpstr>
      <vt:lpstr>Foreach-statement: Intro</vt:lpstr>
      <vt:lpstr>Foreach-statement: Syntax</vt:lpstr>
      <vt:lpstr>Questions?</vt:lpstr>
      <vt:lpstr>Demo/Practice (together)</vt:lpstr>
      <vt:lpstr>What is next</vt:lpstr>
      <vt:lpstr>Part2 - Practical</vt:lpstr>
      <vt:lpstr>Part 3</vt:lpstr>
      <vt:lpstr>Content</vt:lpstr>
      <vt:lpstr>Questions?</vt:lpstr>
      <vt:lpstr>Array: intro</vt:lpstr>
      <vt:lpstr>Array: Example</vt:lpstr>
      <vt:lpstr>Array: Syntax</vt:lpstr>
      <vt:lpstr>Array: Example  another way to create and initialize an array</vt:lpstr>
      <vt:lpstr>Examples (cont.)</vt:lpstr>
      <vt:lpstr>Extra information</vt:lpstr>
      <vt:lpstr>Questions?</vt:lpstr>
      <vt:lpstr>Demo</vt:lpstr>
      <vt:lpstr>Situations in which arrays might be used:</vt:lpstr>
      <vt:lpstr>Extra information</vt:lpstr>
      <vt:lpstr>Extra information(cont.)</vt:lpstr>
      <vt:lpstr>Background info: Executing the code</vt:lpstr>
      <vt:lpstr>Background info: Paradigms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2023-10-28T13:46:08Z</dcterms:created>
  <dcterms:modified xsi:type="dcterms:W3CDTF">2023-10-28T13:46:13Z</dcterms:modified>
</cp:coreProperties>
</file>