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4" r:id="rId1"/>
  </p:sldMasterIdLst>
  <p:notesMasterIdLst>
    <p:notesMasterId r:id="rId41"/>
  </p:notesMasterIdLst>
  <p:sldIdLst>
    <p:sldId id="256" r:id="rId2"/>
    <p:sldId id="257" r:id="rId3"/>
    <p:sldId id="397" r:id="rId4"/>
    <p:sldId id="296" r:id="rId5"/>
    <p:sldId id="410" r:id="rId6"/>
    <p:sldId id="293" r:id="rId7"/>
    <p:sldId id="406" r:id="rId8"/>
    <p:sldId id="407" r:id="rId9"/>
    <p:sldId id="409" r:id="rId10"/>
    <p:sldId id="403" r:id="rId11"/>
    <p:sldId id="297" r:id="rId12"/>
    <p:sldId id="404" r:id="rId13"/>
    <p:sldId id="302" r:id="rId14"/>
    <p:sldId id="408" r:id="rId15"/>
    <p:sldId id="303" r:id="rId16"/>
    <p:sldId id="304" r:id="rId17"/>
    <p:sldId id="334" r:id="rId18"/>
    <p:sldId id="305" r:id="rId19"/>
    <p:sldId id="300" r:id="rId20"/>
    <p:sldId id="299" r:id="rId21"/>
    <p:sldId id="301" r:id="rId22"/>
    <p:sldId id="386" r:id="rId23"/>
    <p:sldId id="413" r:id="rId24"/>
    <p:sldId id="402" r:id="rId25"/>
    <p:sldId id="412" r:id="rId26"/>
    <p:sldId id="322" r:id="rId27"/>
    <p:sldId id="323" r:id="rId28"/>
    <p:sldId id="326" r:id="rId29"/>
    <p:sldId id="400" r:id="rId30"/>
    <p:sldId id="340" r:id="rId31"/>
    <p:sldId id="341" r:id="rId32"/>
    <p:sldId id="342" r:id="rId33"/>
    <p:sldId id="401" r:id="rId34"/>
    <p:sldId id="398" r:id="rId35"/>
    <p:sldId id="399" r:id="rId36"/>
    <p:sldId id="338" r:id="rId37"/>
    <p:sldId id="339" r:id="rId38"/>
    <p:sldId id="352" r:id="rId39"/>
    <p:sldId id="275" r:id="rId4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DC7FDA36-428F-4FE5-8B20-1C8146FF916F}">
          <p14:sldIdLst>
            <p14:sldId id="256"/>
            <p14:sldId id="257"/>
          </p14:sldIdLst>
        </p14:section>
        <p14:section name="Part 1" id="{EAF07ABF-174B-42C8-9BB2-EC31EBA5C03A}">
          <p14:sldIdLst>
            <p14:sldId id="397"/>
            <p14:sldId id="296"/>
            <p14:sldId id="410"/>
            <p14:sldId id="293"/>
            <p14:sldId id="406"/>
            <p14:sldId id="407"/>
            <p14:sldId id="409"/>
            <p14:sldId id="403"/>
            <p14:sldId id="297"/>
            <p14:sldId id="404"/>
            <p14:sldId id="302"/>
            <p14:sldId id="408"/>
            <p14:sldId id="303"/>
            <p14:sldId id="304"/>
            <p14:sldId id="334"/>
            <p14:sldId id="305"/>
            <p14:sldId id="300"/>
            <p14:sldId id="299"/>
            <p14:sldId id="301"/>
          </p14:sldIdLst>
        </p14:section>
        <p14:section name="Part 2" id="{C25631FA-4966-41AD-9FC1-8B43B9C86C02}">
          <p14:sldIdLst>
            <p14:sldId id="386"/>
          </p14:sldIdLst>
        </p14:section>
        <p14:section name="Part 3" id="{78BF7DF3-E07B-4A23-827E-891A4FC5F1C0}">
          <p14:sldIdLst>
            <p14:sldId id="413"/>
            <p14:sldId id="402"/>
            <p14:sldId id="412"/>
            <p14:sldId id="322"/>
            <p14:sldId id="323"/>
            <p14:sldId id="326"/>
            <p14:sldId id="400"/>
            <p14:sldId id="340"/>
            <p14:sldId id="341"/>
            <p14:sldId id="342"/>
            <p14:sldId id="401"/>
            <p14:sldId id="398"/>
            <p14:sldId id="399"/>
            <p14:sldId id="338"/>
            <p14:sldId id="339"/>
          </p14:sldIdLst>
        </p14:section>
        <p14:section name="Sythesis assignment" id="{1B54980B-B055-4AD3-8A5E-EC3F8C9F1637}">
          <p14:sldIdLst>
            <p14:sldId id="352"/>
          </p14:sldIdLst>
        </p14:section>
        <p14:section name="End" id="{0CB8056C-AB2D-47E7-89F7-E1B8F5968266}">
          <p14:sldIdLst>
            <p14:sldId id="27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C618159-4AD0-4C51-A822-49B80B41E5BF}" v="1436" dt="2020-12-03T07:47:12.48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88" autoAdjust="0"/>
    <p:restoredTop sz="79064" autoAdjust="0"/>
  </p:normalViewPr>
  <p:slideViewPr>
    <p:cSldViewPr snapToGrid="0">
      <p:cViewPr varScale="1">
        <p:scale>
          <a:sx n="81" d="100"/>
          <a:sy n="81" d="100"/>
        </p:scale>
        <p:origin x="972" y="5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61A23F-A146-4C96-9C01-C5209534B933}" type="datetimeFigureOut">
              <a:rPr lang="en-NL" smtClean="0"/>
              <a:t>10/28/2023</a:t>
            </a:fld>
            <a:endParaRPr lang="en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AF4BE6-4B57-4842-8D58-279483E9D2B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095161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AF4BE6-4B57-4842-8D58-279483E9D2B7}" type="slidenum">
              <a:rPr lang="en-NL" smtClean="0"/>
              <a:t>1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420932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AF4BE6-4B57-4842-8D58-279483E9D2B7}" type="slidenum">
              <a:rPr lang="en-NL" smtClean="0"/>
              <a:t>14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961982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7B2701-B948-4F78-A110-622E06925402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80969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7B2701-B948-4F78-A110-622E06925402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16561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7B2701-B948-4F78-A110-622E06925402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76356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7B2701-B948-4F78-A110-622E06925402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81519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AF4BE6-4B57-4842-8D58-279483E9D2B7}" type="slidenum">
              <a:rPr lang="en-NL" smtClean="0"/>
              <a:t>19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088224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7B2701-B948-4F78-A110-622E06925402}" type="slidenum">
              <a:rPr lang="en-GB" smtClean="0"/>
              <a:t>23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38797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7B2701-B948-4F78-A110-622E06925402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038600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7B2701-B948-4F78-A110-622E06925402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297806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7B2701-B948-4F78-A110-622E06925402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60492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7B2701-B948-4F78-A110-622E06925402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5507437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7B2701-B948-4F78-A110-622E06925402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19453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7B2701-B948-4F78-A110-622E06925402}" type="slidenum">
              <a:rPr lang="en-GB" smtClean="0"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499659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3F4A59-224E-4DDC-9865-0AC9BA1FC8B3}" type="slidenum">
              <a:rPr lang="nl-NL" smtClean="0"/>
              <a:t>35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8063392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3F4A59-224E-4DDC-9865-0AC9BA1FC8B3}" type="slidenum">
              <a:rPr lang="nl-NL" smtClean="0"/>
              <a:t>36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9814210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3F4A59-224E-4DDC-9865-0AC9BA1FC8B3}" type="slidenum">
              <a:rPr lang="nl-NL" smtClean="0"/>
              <a:t>37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2747082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AF4BE6-4B57-4842-8D58-279483E9D2B7}" type="slidenum">
              <a:rPr lang="en-NL" smtClean="0"/>
              <a:t>38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1752176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AF4BE6-4B57-4842-8D58-279483E9D2B7}" type="slidenum">
              <a:rPr lang="en-NL" smtClean="0"/>
              <a:t>3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510969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AF4BE6-4B57-4842-8D58-279483E9D2B7}" type="slidenum">
              <a:rPr lang="en-NL" smtClean="0"/>
              <a:t>4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1971442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AF4BE6-4B57-4842-8D58-279483E9D2B7}" type="slidenum">
              <a:rPr lang="en-NL" smtClean="0"/>
              <a:t>5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811943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AF4BE6-4B57-4842-8D58-279483E9D2B7}" type="slidenum">
              <a:rPr lang="en-NL" smtClean="0"/>
              <a:t>6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7909784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7B2701-B948-4F78-A110-622E06925402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04635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7B2701-B948-4F78-A110-622E06925402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03404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7B2701-B948-4F78-A110-622E06925402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95889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32777-6783-47B4-8732-3FB7FE8C3B36}" type="datetimeFigureOut">
              <a:rPr lang="en-NL" smtClean="0"/>
              <a:t>10/28/2023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5CC1F-6842-434F-AB98-207183A5E4E3}" type="slidenum">
              <a:rPr lang="en-NL" smtClean="0"/>
              <a:t>‹#›</a:t>
            </a:fld>
            <a:endParaRPr lang="en-NL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7977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32777-6783-47B4-8732-3FB7FE8C3B36}" type="datetimeFigureOut">
              <a:rPr lang="en-NL" smtClean="0"/>
              <a:t>10/28/2023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5CC1F-6842-434F-AB98-207183A5E4E3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398253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32777-6783-47B4-8732-3FB7FE8C3B36}" type="datetimeFigureOut">
              <a:rPr lang="en-NL" smtClean="0"/>
              <a:t>10/28/2023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5CC1F-6842-434F-AB98-207183A5E4E3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044676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32777-6783-47B4-8732-3FB7FE8C3B36}" type="datetimeFigureOut">
              <a:rPr lang="en-NL" smtClean="0"/>
              <a:t>10/28/2023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5CC1F-6842-434F-AB98-207183A5E4E3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050549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32777-6783-47B4-8732-3FB7FE8C3B36}" type="datetimeFigureOut">
              <a:rPr lang="en-NL" smtClean="0"/>
              <a:t>10/28/2023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5CC1F-6842-434F-AB98-207183A5E4E3}" type="slidenum">
              <a:rPr lang="en-NL" smtClean="0"/>
              <a:t>‹#›</a:t>
            </a:fld>
            <a:endParaRPr lang="en-NL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18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32777-6783-47B4-8732-3FB7FE8C3B36}" type="datetimeFigureOut">
              <a:rPr lang="en-NL" smtClean="0"/>
              <a:t>10/28/2023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5CC1F-6842-434F-AB98-207183A5E4E3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208565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32777-6783-47B4-8732-3FB7FE8C3B36}" type="datetimeFigureOut">
              <a:rPr lang="en-NL" smtClean="0"/>
              <a:t>10/28/2023</a:t>
            </a:fld>
            <a:endParaRPr lang="en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5CC1F-6842-434F-AB98-207183A5E4E3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702347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32777-6783-47B4-8732-3FB7FE8C3B36}" type="datetimeFigureOut">
              <a:rPr lang="en-NL" smtClean="0"/>
              <a:t>10/28/2023</a:t>
            </a:fld>
            <a:endParaRPr lang="en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5CC1F-6842-434F-AB98-207183A5E4E3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263058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32777-6783-47B4-8732-3FB7FE8C3B36}" type="datetimeFigureOut">
              <a:rPr lang="en-NL" smtClean="0"/>
              <a:t>10/28/2023</a:t>
            </a:fld>
            <a:endParaRPr lang="en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5CC1F-6842-434F-AB98-207183A5E4E3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308267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9C32777-6783-47B4-8732-3FB7FE8C3B36}" type="datetimeFigureOut">
              <a:rPr lang="en-NL" smtClean="0"/>
              <a:t>10/28/2023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EC5CC1F-6842-434F-AB98-207183A5E4E3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051869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32777-6783-47B4-8732-3FB7FE8C3B36}" type="datetimeFigureOut">
              <a:rPr lang="en-NL" smtClean="0"/>
              <a:t>10/28/2023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5CC1F-6842-434F-AB98-207183A5E4E3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744664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9C32777-6783-47B4-8732-3FB7FE8C3B36}" type="datetimeFigureOut">
              <a:rPr lang="en-NL" smtClean="0"/>
              <a:t>10/28/2023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EC5CC1F-6842-434F-AB98-207183A5E4E3}" type="slidenum">
              <a:rPr lang="en-NL" smtClean="0"/>
              <a:t>‹#›</a:t>
            </a:fld>
            <a:endParaRPr lang="en-NL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3151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ICT &amp; Software Engineering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02 – Windows Forms APP</a:t>
            </a:r>
          </a:p>
          <a:p>
            <a:r>
              <a:rPr lang="en-GB" dirty="0"/>
              <a:t>Introduction windows forms &amp; C#</a:t>
            </a:r>
          </a:p>
        </p:txBody>
      </p:sp>
    </p:spTree>
    <p:extLst>
      <p:ext uri="{BB962C8B-B14F-4D97-AF65-F5344CB8AC3E}">
        <p14:creationId xmlns:p14="http://schemas.microsoft.com/office/powerpoint/2010/main" val="34125794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C1550FF-059A-4D4B-AF18-B2396F50D4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4771" y="2324560"/>
            <a:ext cx="6808689" cy="47229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Guidelines – Create project (1/3)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Create a Windows Forms app (</a:t>
            </a:r>
            <a:r>
              <a:rPr lang="en-US" sz="2400" i="1" dirty="0"/>
              <a:t>Create new Project</a:t>
            </a:r>
            <a:r>
              <a:rPr lang="en-US" sz="2400" dirty="0"/>
              <a:t> or </a:t>
            </a:r>
            <a:r>
              <a:rPr lang="en-US" sz="2400" i="1" dirty="0"/>
              <a:t>File -&gt; New -&gt; Project</a:t>
            </a:r>
            <a:r>
              <a:rPr lang="en-US" sz="2400" dirty="0"/>
              <a:t>)</a:t>
            </a:r>
          </a:p>
          <a:p>
            <a:pPr marL="0" indent="0">
              <a:buNone/>
            </a:pPr>
            <a:endParaRPr lang="nl-NL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2320" y="30480"/>
            <a:ext cx="1219200" cy="1219200"/>
          </a:xfrm>
          <a:prstGeom prst="rect">
            <a:avLst/>
          </a:prstGeom>
        </p:spPr>
      </p:pic>
      <p:cxnSp>
        <p:nvCxnSpPr>
          <p:cNvPr id="11" name="Straight Arrow Connector 10"/>
          <p:cNvCxnSpPr>
            <a:cxnSpLocks/>
            <a:stCxn id="12" idx="3"/>
          </p:cNvCxnSpPr>
          <p:nvPr/>
        </p:nvCxnSpPr>
        <p:spPr>
          <a:xfrm>
            <a:off x="3862551" y="4607168"/>
            <a:ext cx="313208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37816" y="4407113"/>
            <a:ext cx="3524735" cy="40011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Type of the visual studio project</a:t>
            </a:r>
            <a:endParaRPr lang="nl-NL" sz="2000" dirty="0"/>
          </a:p>
        </p:txBody>
      </p:sp>
      <p:cxnSp>
        <p:nvCxnSpPr>
          <p:cNvPr id="17" name="Straight Arrow Connector 16"/>
          <p:cNvCxnSpPr>
            <a:cxnSpLocks/>
            <a:stCxn id="18" idx="3"/>
          </p:cNvCxnSpPr>
          <p:nvPr/>
        </p:nvCxnSpPr>
        <p:spPr>
          <a:xfrm>
            <a:off x="3846284" y="3145188"/>
            <a:ext cx="314835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598833" y="2945133"/>
            <a:ext cx="2247451" cy="40011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Language support</a:t>
            </a:r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34950265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DB87902D-5156-46B5-A819-110034175A8C}"/>
              </a:ext>
            </a:extLst>
          </p:cNvPr>
          <p:cNvSpPr txBox="1"/>
          <p:nvPr/>
        </p:nvSpPr>
        <p:spPr>
          <a:xfrm>
            <a:off x="350283" y="3937484"/>
            <a:ext cx="4635062" cy="40011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Where the project will be created/saved</a:t>
            </a:r>
            <a:endParaRPr lang="nl-NL" sz="2000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224B5B98-1AAB-4783-A93F-4617EB0575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0156" y="2227553"/>
            <a:ext cx="6371348" cy="445994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Guidelines – Create project (1/3)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Configure your </a:t>
            </a:r>
            <a:r>
              <a:rPr lang="en-US" sz="2400" i="1" dirty="0"/>
              <a:t>Windows Forms app</a:t>
            </a:r>
            <a:r>
              <a:rPr lang="en-US" sz="2400" dirty="0"/>
              <a:t>-project</a:t>
            </a:r>
            <a:endParaRPr lang="nl-NL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2320" y="30480"/>
            <a:ext cx="1219200" cy="1219200"/>
          </a:xfrm>
          <a:prstGeom prst="rect">
            <a:avLst/>
          </a:prstGeom>
        </p:spPr>
      </p:pic>
      <p:cxnSp>
        <p:nvCxnSpPr>
          <p:cNvPr id="17" name="Straight Arrow Connector 16"/>
          <p:cNvCxnSpPr>
            <a:cxnSpLocks/>
            <a:stCxn id="18" idx="3"/>
          </p:cNvCxnSpPr>
          <p:nvPr/>
        </p:nvCxnSpPr>
        <p:spPr>
          <a:xfrm>
            <a:off x="4985345" y="3612040"/>
            <a:ext cx="94248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511972" y="3411985"/>
            <a:ext cx="2473373" cy="40011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Name for the project</a:t>
            </a:r>
            <a:endParaRPr lang="nl-NL" sz="2000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DC26612-AC2A-49F6-B11F-B83F042275C1}"/>
              </a:ext>
            </a:extLst>
          </p:cNvPr>
          <p:cNvCxnSpPr>
            <a:cxnSpLocks/>
            <a:stCxn id="32" idx="3"/>
          </p:cNvCxnSpPr>
          <p:nvPr/>
        </p:nvCxnSpPr>
        <p:spPr>
          <a:xfrm>
            <a:off x="4985345" y="4137539"/>
            <a:ext cx="94248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AFD80B6-AEE5-4FBA-A24E-0AD369C387A2}"/>
              </a:ext>
            </a:extLst>
          </p:cNvPr>
          <p:cNvCxnSpPr>
            <a:cxnSpLocks/>
          </p:cNvCxnSpPr>
          <p:nvPr/>
        </p:nvCxnSpPr>
        <p:spPr>
          <a:xfrm>
            <a:off x="4985345" y="4704597"/>
            <a:ext cx="92491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097C1EEE-4987-4542-8885-FD58CFFA9014}"/>
              </a:ext>
            </a:extLst>
          </p:cNvPr>
          <p:cNvSpPr txBox="1"/>
          <p:nvPr/>
        </p:nvSpPr>
        <p:spPr>
          <a:xfrm>
            <a:off x="574627" y="4517429"/>
            <a:ext cx="4410718" cy="646331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Name of the solution </a:t>
            </a:r>
            <a:br>
              <a:rPr lang="en-US" sz="2000" dirty="0"/>
            </a:br>
            <a:r>
              <a:rPr lang="en-US" sz="1600" i="1" dirty="0"/>
              <a:t>Change this when you work with multiple project</a:t>
            </a:r>
            <a:endParaRPr lang="nl-NL" sz="2000" i="1" dirty="0"/>
          </a:p>
        </p:txBody>
      </p:sp>
    </p:spTree>
    <p:extLst>
      <p:ext uri="{BB962C8B-B14F-4D97-AF65-F5344CB8AC3E}">
        <p14:creationId xmlns:p14="http://schemas.microsoft.com/office/powerpoint/2010/main" val="24246064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A75F3FD-E0A4-45E6-A4D6-3EE062F391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5528" y="2522487"/>
            <a:ext cx="5956720" cy="416970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Guidelines – Create project (1/3)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Configure your </a:t>
            </a:r>
            <a:r>
              <a:rPr lang="en-US" sz="2400" i="1" dirty="0"/>
              <a:t>Windows Forms app</a:t>
            </a:r>
            <a:r>
              <a:rPr lang="en-US" sz="2400" dirty="0"/>
              <a:t>-project</a:t>
            </a:r>
            <a:endParaRPr lang="nl-NL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2320" y="30480"/>
            <a:ext cx="1219200" cy="1219200"/>
          </a:xfrm>
          <a:prstGeom prst="rect">
            <a:avLst/>
          </a:prstGeom>
        </p:spPr>
      </p:pic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AFD80B6-AEE5-4FBA-A24E-0AD369C387A2}"/>
              </a:ext>
            </a:extLst>
          </p:cNvPr>
          <p:cNvCxnSpPr>
            <a:cxnSpLocks/>
          </p:cNvCxnSpPr>
          <p:nvPr/>
        </p:nvCxnSpPr>
        <p:spPr>
          <a:xfrm>
            <a:off x="4981430" y="3848004"/>
            <a:ext cx="98978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097C1EEE-4987-4542-8885-FD58CFFA9014}"/>
              </a:ext>
            </a:extLst>
          </p:cNvPr>
          <p:cNvSpPr txBox="1"/>
          <p:nvPr/>
        </p:nvSpPr>
        <p:spPr>
          <a:xfrm>
            <a:off x="570712" y="3647946"/>
            <a:ext cx="4410718" cy="646331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Which version of .NET Framework to use</a:t>
            </a:r>
            <a:br>
              <a:rPr lang="en-US" sz="2000" dirty="0"/>
            </a:br>
            <a:r>
              <a:rPr lang="en-US" sz="1600" i="1" dirty="0"/>
              <a:t>Keep this as default/the most recent version</a:t>
            </a:r>
            <a:endParaRPr lang="nl-NL" sz="2000" i="1" dirty="0"/>
          </a:p>
        </p:txBody>
      </p:sp>
    </p:spTree>
    <p:extLst>
      <p:ext uri="{BB962C8B-B14F-4D97-AF65-F5344CB8AC3E}">
        <p14:creationId xmlns:p14="http://schemas.microsoft.com/office/powerpoint/2010/main" val="29405990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4F6E5B5-C37C-498F-B2E8-FB97C27388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878"/>
          <a:stretch/>
        </p:blipFill>
        <p:spPr>
          <a:xfrm>
            <a:off x="1583572" y="2161450"/>
            <a:ext cx="8124825" cy="60281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Guidelines (cont.)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097280" y="1737360"/>
            <a:ext cx="10058400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Generated Windows Forms Application</a:t>
            </a:r>
            <a:endParaRPr lang="nl-NL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2320" y="30480"/>
            <a:ext cx="1219200" cy="1219200"/>
          </a:xfrm>
          <a:prstGeom prst="rect">
            <a:avLst/>
          </a:prstGeom>
        </p:spPr>
      </p:pic>
      <p:cxnSp>
        <p:nvCxnSpPr>
          <p:cNvPr id="8" name="Straight Arrow Connector 7"/>
          <p:cNvCxnSpPr>
            <a:stCxn id="15" idx="3"/>
          </p:cNvCxnSpPr>
          <p:nvPr/>
        </p:nvCxnSpPr>
        <p:spPr>
          <a:xfrm flipV="1">
            <a:off x="1452770" y="3263461"/>
            <a:ext cx="1120306" cy="157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0" y="3079172"/>
            <a:ext cx="1452770" cy="40011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Empty Form</a:t>
            </a:r>
            <a:endParaRPr lang="nl-NL" sz="2000" dirty="0"/>
          </a:p>
        </p:txBody>
      </p:sp>
      <p:cxnSp>
        <p:nvCxnSpPr>
          <p:cNvPr id="17" name="Straight Arrow Connector 16"/>
          <p:cNvCxnSpPr>
            <a:stCxn id="18" idx="1"/>
          </p:cNvCxnSpPr>
          <p:nvPr/>
        </p:nvCxnSpPr>
        <p:spPr>
          <a:xfrm flipH="1">
            <a:off x="8834035" y="2854325"/>
            <a:ext cx="1071792" cy="33379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9905827" y="2500382"/>
            <a:ext cx="1977529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Contents of your </a:t>
            </a:r>
          </a:p>
          <a:p>
            <a:r>
              <a:rPr lang="en-US" sz="2000" dirty="0"/>
              <a:t>solution</a:t>
            </a:r>
            <a:endParaRPr lang="nl-NL" sz="2000" dirty="0"/>
          </a:p>
        </p:txBody>
      </p:sp>
      <p:cxnSp>
        <p:nvCxnSpPr>
          <p:cNvPr id="22" name="Straight Arrow Connector 21"/>
          <p:cNvCxnSpPr>
            <a:cxnSpLocks/>
            <a:stCxn id="23" idx="1"/>
          </p:cNvCxnSpPr>
          <p:nvPr/>
        </p:nvCxnSpPr>
        <p:spPr>
          <a:xfrm flipH="1">
            <a:off x="8665779" y="5140841"/>
            <a:ext cx="1222807" cy="6818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9888586" y="4325233"/>
            <a:ext cx="2412268" cy="163121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Properties of selected control – in this case, the Form (e.g. text, size, background color)</a:t>
            </a:r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26364751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C6BDA-CBA9-4B1B-ACDB-756290F34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Terminology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829F5F-28F5-4B4E-89FE-A9C788C19D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4210" y="2034488"/>
            <a:ext cx="3425524" cy="26719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3603A7E-312B-4E8C-BCDC-E31901D98C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9936" y="2034488"/>
            <a:ext cx="3581426" cy="4143405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A8D83B0D-BFAB-4B76-9145-0072EB72CB88}"/>
              </a:ext>
            </a:extLst>
          </p:cNvPr>
          <p:cNvGrpSpPr/>
          <p:nvPr/>
        </p:nvGrpSpPr>
        <p:grpSpPr>
          <a:xfrm>
            <a:off x="1945227" y="1377260"/>
            <a:ext cx="8220801" cy="4881650"/>
            <a:chOff x="1945227" y="1377260"/>
            <a:chExt cx="8220801" cy="488165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50A2031-D299-4EB4-B1C4-E42E79F3CEDE}"/>
                </a:ext>
              </a:extLst>
            </p:cNvPr>
            <p:cNvSpPr/>
            <p:nvPr/>
          </p:nvSpPr>
          <p:spPr>
            <a:xfrm>
              <a:off x="1945227" y="1809813"/>
              <a:ext cx="8123412" cy="4449097"/>
            </a:xfrm>
            <a:prstGeom prst="rect">
              <a:avLst/>
            </a:prstGeom>
            <a:noFill/>
            <a:ln w="28575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FFFE82E-17FE-41E1-943D-083811F6D058}"/>
                </a:ext>
              </a:extLst>
            </p:cNvPr>
            <p:cNvSpPr txBox="1"/>
            <p:nvPr/>
          </p:nvSpPr>
          <p:spPr>
            <a:xfrm>
              <a:off x="9096696" y="1377260"/>
              <a:ext cx="106933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b="1" dirty="0">
                  <a:solidFill>
                    <a:srgbClr val="0070C0"/>
                  </a:solidFill>
                </a:rPr>
                <a:t>Form</a:t>
              </a:r>
              <a:endParaRPr lang="en-GB" b="1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DEDCEA9B-9582-4AFB-B080-347BA5815E8E}"/>
              </a:ext>
            </a:extLst>
          </p:cNvPr>
          <p:cNvGrpSpPr/>
          <p:nvPr/>
        </p:nvGrpSpPr>
        <p:grpSpPr>
          <a:xfrm>
            <a:off x="121125" y="3195145"/>
            <a:ext cx="4466169" cy="2362252"/>
            <a:chOff x="121125" y="3195145"/>
            <a:chExt cx="4466169" cy="236225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4C79045-64F5-4865-B585-04A502CDE35A}"/>
                </a:ext>
              </a:extLst>
            </p:cNvPr>
            <p:cNvSpPr txBox="1"/>
            <p:nvPr/>
          </p:nvSpPr>
          <p:spPr>
            <a:xfrm>
              <a:off x="121125" y="4880289"/>
              <a:ext cx="4466169" cy="6771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Controls</a:t>
              </a:r>
              <a:br>
                <a:rPr lang="en-US" sz="2000" dirty="0"/>
              </a:br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label, textbox checkbox and button</a:t>
              </a:r>
              <a:endParaRPr lang="nl-NL" sz="20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9F590EAB-F52E-4CAB-80E3-821E855BCF5D}"/>
                </a:ext>
              </a:extLst>
            </p:cNvPr>
            <p:cNvCxnSpPr>
              <a:cxnSpLocks/>
              <a:stCxn id="11" idx="0"/>
            </p:cNvCxnSpPr>
            <p:nvPr/>
          </p:nvCxnSpPr>
          <p:spPr>
            <a:xfrm flipV="1">
              <a:off x="2354210" y="3941379"/>
              <a:ext cx="1182232" cy="93891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1313603C-B19D-48F5-97CB-2366C04B4F28}"/>
                </a:ext>
              </a:extLst>
            </p:cNvPr>
            <p:cNvCxnSpPr>
              <a:cxnSpLocks/>
              <a:stCxn id="11" idx="0"/>
            </p:cNvCxnSpPr>
            <p:nvPr/>
          </p:nvCxnSpPr>
          <p:spPr>
            <a:xfrm flipV="1">
              <a:off x="2354210" y="3195145"/>
              <a:ext cx="572921" cy="168514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2A83DD79-339D-44F5-83C2-A87BAA2633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54210" y="3195145"/>
              <a:ext cx="1166756" cy="168514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B4672158-F322-4E58-A42D-213C750E1FB7}"/>
                </a:ext>
              </a:extLst>
            </p:cNvPr>
            <p:cNvCxnSpPr>
              <a:cxnSpLocks/>
              <a:stCxn id="11" idx="0"/>
            </p:cNvCxnSpPr>
            <p:nvPr/>
          </p:nvCxnSpPr>
          <p:spPr>
            <a:xfrm flipV="1">
              <a:off x="2354210" y="3584029"/>
              <a:ext cx="1371707" cy="129626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92965E04-21BC-4163-9B73-0BECFD6AA91E}"/>
              </a:ext>
            </a:extLst>
          </p:cNvPr>
          <p:cNvGrpSpPr/>
          <p:nvPr/>
        </p:nvGrpSpPr>
        <p:grpSpPr>
          <a:xfrm>
            <a:off x="125206" y="2189598"/>
            <a:ext cx="3338879" cy="1271272"/>
            <a:chOff x="-191018" y="3664964"/>
            <a:chExt cx="3338879" cy="1271272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F295527-C3DF-4E53-9BD9-BF78C279FAE0}"/>
                </a:ext>
              </a:extLst>
            </p:cNvPr>
            <p:cNvSpPr txBox="1"/>
            <p:nvPr/>
          </p:nvSpPr>
          <p:spPr>
            <a:xfrm>
              <a:off x="-191018" y="4259128"/>
              <a:ext cx="3338879" cy="677108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Form – Design view / Designer</a:t>
              </a:r>
              <a:br>
                <a:rPr lang="en-US" sz="2000" dirty="0"/>
              </a:br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GUI editor</a:t>
              </a:r>
              <a:endParaRPr lang="nl-NL" sz="20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D5381DD5-7447-4174-AD32-F0D127B90968}"/>
                </a:ext>
              </a:extLst>
            </p:cNvPr>
            <p:cNvCxnSpPr>
              <a:cxnSpLocks/>
              <a:stCxn id="48" idx="0"/>
            </p:cNvCxnSpPr>
            <p:nvPr/>
          </p:nvCxnSpPr>
          <p:spPr>
            <a:xfrm flipV="1">
              <a:off x="1478422" y="3664964"/>
              <a:ext cx="795756" cy="594164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244A676A-14E4-4A38-A86F-8E998511C82A}"/>
              </a:ext>
            </a:extLst>
          </p:cNvPr>
          <p:cNvGrpSpPr/>
          <p:nvPr/>
        </p:nvGrpSpPr>
        <p:grpSpPr>
          <a:xfrm>
            <a:off x="7882759" y="2186710"/>
            <a:ext cx="4111678" cy="1242290"/>
            <a:chOff x="-1952349" y="2955516"/>
            <a:chExt cx="4111678" cy="1242290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44377FCB-2BEE-45CB-9917-D98F9210D98D}"/>
                </a:ext>
              </a:extLst>
            </p:cNvPr>
            <p:cNvSpPr txBox="1"/>
            <p:nvPr/>
          </p:nvSpPr>
          <p:spPr>
            <a:xfrm>
              <a:off x="-1505952" y="3520698"/>
              <a:ext cx="3665281" cy="677108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Form – Code view / code-behind</a:t>
              </a:r>
              <a:br>
                <a:rPr lang="en-US" sz="2000" dirty="0"/>
              </a:br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Code editor</a:t>
              </a:r>
              <a:endParaRPr lang="nl-NL" sz="20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33B80AE5-6427-4C23-B4FA-9B7FBCF1921C}"/>
                </a:ext>
              </a:extLst>
            </p:cNvPr>
            <p:cNvCxnSpPr>
              <a:cxnSpLocks/>
              <a:stCxn id="62" idx="0"/>
            </p:cNvCxnSpPr>
            <p:nvPr/>
          </p:nvCxnSpPr>
          <p:spPr>
            <a:xfrm flipH="1" flipV="1">
              <a:off x="-1952349" y="2955516"/>
              <a:ext cx="2279038" cy="565182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AECF122B-AD72-49B9-BE85-C6633053A217}"/>
              </a:ext>
            </a:extLst>
          </p:cNvPr>
          <p:cNvGrpSpPr/>
          <p:nvPr/>
        </p:nvGrpSpPr>
        <p:grpSpPr>
          <a:xfrm>
            <a:off x="9351875" y="4491318"/>
            <a:ext cx="2642562" cy="989422"/>
            <a:chOff x="9351875" y="4491318"/>
            <a:chExt cx="2642562" cy="989422"/>
          </a:xfrm>
        </p:grpSpPr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6631A9FF-6C9E-4F49-A927-B5195C31B89A}"/>
                </a:ext>
              </a:extLst>
            </p:cNvPr>
            <p:cNvSpPr txBox="1"/>
            <p:nvPr/>
          </p:nvSpPr>
          <p:spPr>
            <a:xfrm>
              <a:off x="9351875" y="4803632"/>
              <a:ext cx="2642562" cy="6771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C# Code</a:t>
              </a:r>
              <a:br>
                <a:rPr lang="en-US" sz="2000" dirty="0"/>
              </a:br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 Class with constructor</a:t>
              </a:r>
              <a:endParaRPr lang="nl-NL" sz="20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1B7BA326-9D5E-418A-9645-BB9116267A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477523" y="4491318"/>
              <a:ext cx="1247930" cy="31231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85354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ED659C3-C1EA-42C6-8A89-3A4E9E11AE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6733" y="2673738"/>
            <a:ext cx="5334184" cy="271281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Information: Controls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097280" y="1737360"/>
            <a:ext cx="10058400" cy="40233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Drag-and-drop a Control on the Form from the Toolbox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200" dirty="0"/>
              <a:t>Access the Toolbox from </a:t>
            </a:r>
            <a:r>
              <a:rPr lang="en-US" sz="2200" i="1" dirty="0"/>
              <a:t>View -&gt; Toolbox</a:t>
            </a:r>
            <a:endParaRPr lang="nl-NL" sz="2200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2320" y="30480"/>
            <a:ext cx="1219200" cy="121920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28988" y="3929103"/>
            <a:ext cx="2056397" cy="40011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Available Controls</a:t>
            </a:r>
            <a:endParaRPr lang="nl-NL" sz="2000" dirty="0"/>
          </a:p>
        </p:txBody>
      </p:sp>
      <p:grpSp>
        <p:nvGrpSpPr>
          <p:cNvPr id="16" name="Group 15"/>
          <p:cNvGrpSpPr/>
          <p:nvPr/>
        </p:nvGrpSpPr>
        <p:grpSpPr>
          <a:xfrm>
            <a:off x="3524446" y="3978166"/>
            <a:ext cx="1709379" cy="994709"/>
            <a:chOff x="3491804" y="3594538"/>
            <a:chExt cx="1709379" cy="994709"/>
          </a:xfrm>
        </p:grpSpPr>
        <p:cxnSp>
          <p:nvCxnSpPr>
            <p:cNvPr id="11" name="Straight Arrow Connector 10"/>
            <p:cNvCxnSpPr>
              <a:cxnSpLocks/>
            </p:cNvCxnSpPr>
            <p:nvPr/>
          </p:nvCxnSpPr>
          <p:spPr>
            <a:xfrm flipV="1">
              <a:off x="3522196" y="3594538"/>
              <a:ext cx="1489089" cy="734675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3491804" y="4189137"/>
              <a:ext cx="1709379" cy="400110"/>
            </a:xfrm>
            <a:prstGeom prst="rect">
              <a:avLst/>
            </a:prstGeom>
            <a:noFill/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Drag-and-</a:t>
              </a:r>
              <a:r>
                <a:rPr lang="en-US" sz="2000" dirty="0"/>
                <a:t>drop</a:t>
              </a:r>
              <a:endParaRPr lang="nl-NL" sz="2000" dirty="0"/>
            </a:p>
          </p:txBody>
        </p:sp>
      </p:grpSp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6572" y="1257696"/>
            <a:ext cx="2553056" cy="4239217"/>
          </a:xfrm>
          <a:prstGeom prst="rect">
            <a:avLst/>
          </a:prstGeom>
        </p:spPr>
      </p:pic>
      <p:cxnSp>
        <p:nvCxnSpPr>
          <p:cNvPr id="19" name="Straight Arrow Connector 18"/>
          <p:cNvCxnSpPr>
            <a:stCxn id="20" idx="3"/>
          </p:cNvCxnSpPr>
          <p:nvPr/>
        </p:nvCxnSpPr>
        <p:spPr>
          <a:xfrm flipV="1">
            <a:off x="2085385" y="2869324"/>
            <a:ext cx="594937" cy="125983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8034642" y="5572903"/>
            <a:ext cx="3824426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Default properties of the selected Control – in this case, the Label </a:t>
            </a:r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36480254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601" y="2449456"/>
            <a:ext cx="2782729" cy="229288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Information: Controls (cont.)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097280" y="1737360"/>
            <a:ext cx="10058400" cy="40233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Allow behavior by adding an Event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2320" y="30480"/>
            <a:ext cx="1219200" cy="121920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1680605" y="5407300"/>
            <a:ext cx="1713611" cy="40011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Button-control</a:t>
            </a:r>
            <a:endParaRPr lang="nl-NL" sz="2000" dirty="0"/>
          </a:p>
        </p:txBody>
      </p:sp>
      <p:sp>
        <p:nvSpPr>
          <p:cNvPr id="25" name="TextBox 24"/>
          <p:cNvSpPr txBox="1"/>
          <p:nvPr/>
        </p:nvSpPr>
        <p:spPr>
          <a:xfrm>
            <a:off x="8936519" y="5921862"/>
            <a:ext cx="2921184" cy="40011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Events of selected control </a:t>
            </a:r>
            <a:endParaRPr lang="nl-NL" sz="20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8791" y="1902693"/>
            <a:ext cx="2610214" cy="3972479"/>
          </a:xfrm>
          <a:prstGeom prst="rect">
            <a:avLst/>
          </a:prstGeom>
        </p:spPr>
      </p:pic>
      <p:cxnSp>
        <p:nvCxnSpPr>
          <p:cNvPr id="19" name="Straight Arrow Connector 18"/>
          <p:cNvCxnSpPr>
            <a:cxnSpLocks/>
            <a:stCxn id="20" idx="0"/>
          </p:cNvCxnSpPr>
          <p:nvPr/>
        </p:nvCxnSpPr>
        <p:spPr>
          <a:xfrm flipV="1">
            <a:off x="2537411" y="4635350"/>
            <a:ext cx="0" cy="7719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BD037BE-9391-4529-A127-6C66183A6CEE}"/>
              </a:ext>
            </a:extLst>
          </p:cNvPr>
          <p:cNvGrpSpPr/>
          <p:nvPr/>
        </p:nvGrpSpPr>
        <p:grpSpPr>
          <a:xfrm>
            <a:off x="3163614" y="2830636"/>
            <a:ext cx="5745329" cy="2190689"/>
            <a:chOff x="3163614" y="2830636"/>
            <a:chExt cx="5745329" cy="2190689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9B3FB973-CE8F-40BE-B11D-E75B4FAA5D6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-907" t="50284" r="6039" b="-139"/>
            <a:stretch/>
          </p:blipFill>
          <p:spPr>
            <a:xfrm>
              <a:off x="3789267" y="2830636"/>
              <a:ext cx="5119676" cy="2190689"/>
            </a:xfrm>
            <a:prstGeom prst="rect">
              <a:avLst/>
            </a:prstGeom>
          </p:spPr>
        </p:pic>
        <p:sp>
          <p:nvSpPr>
            <p:cNvPr id="13" name="Arrow: Right 12">
              <a:extLst>
                <a:ext uri="{FF2B5EF4-FFF2-40B4-BE49-F238E27FC236}">
                  <a16:creationId xmlns:a16="http://schemas.microsoft.com/office/drawing/2014/main" id="{8D041558-CA08-4EF9-A348-EF6970462987}"/>
                </a:ext>
              </a:extLst>
            </p:cNvPr>
            <p:cNvSpPr/>
            <p:nvPr/>
          </p:nvSpPr>
          <p:spPr>
            <a:xfrm>
              <a:off x="3163614" y="4172608"/>
              <a:ext cx="1981200" cy="462742"/>
            </a:xfrm>
            <a:prstGeom prst="rightArrow">
              <a:avLst/>
            </a:prstGeom>
            <a:solidFill>
              <a:schemeClr val="bg1"/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Double-click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06331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400" dirty="0"/>
              <a:t> Create the first Windows Forms Application in Visual Studio.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8682" y="30480"/>
            <a:ext cx="1282838" cy="1282838"/>
          </a:xfrm>
          <a:prstGeom prst="rect">
            <a:avLst/>
          </a:prstGeom>
        </p:spPr>
      </p:pic>
      <p:pic>
        <p:nvPicPr>
          <p:cNvPr id="6" name="Afbeelding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4937" y="2391108"/>
            <a:ext cx="6183086" cy="3477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6979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Information: Controls(cont.)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097280" y="1737360"/>
            <a:ext cx="10058400" cy="40233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The code that should be executed when the button is clicked goes in the </a:t>
            </a:r>
            <a:r>
              <a:rPr lang="en-US" sz="2400" dirty="0" err="1"/>
              <a:t>EventHandler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2320" y="30480"/>
            <a:ext cx="1219200" cy="12192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292773" y="3436853"/>
            <a:ext cx="9144000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btnHello_Click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sender,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EventArgs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e)</a:t>
            </a:r>
          </a:p>
          <a:p>
            <a:r>
              <a:rPr lang="nl-NL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nl-NL" sz="20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//Code here </a:t>
            </a:r>
            <a:r>
              <a:rPr lang="nl-NL" sz="2000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gets</a:t>
            </a:r>
            <a:r>
              <a:rPr lang="nl-NL" sz="20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nl-NL" sz="2000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executed</a:t>
            </a:r>
            <a:r>
              <a:rPr lang="nl-NL" sz="20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nl-NL" sz="2000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everytime</a:t>
            </a:r>
            <a:r>
              <a:rPr lang="nl-NL" sz="20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nl-NL" sz="2000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the</a:t>
            </a:r>
            <a:r>
              <a:rPr lang="nl-NL" sz="20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button is </a:t>
            </a:r>
            <a:r>
              <a:rPr lang="nl-NL" sz="2000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clicked</a:t>
            </a:r>
            <a:endParaRPr lang="nl-NL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NL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40135965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Your turn! (15 minutes)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400" dirty="0"/>
              <a:t> Build this app: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8682" y="30480"/>
            <a:ext cx="1282838" cy="1282838"/>
          </a:xfrm>
          <a:prstGeom prst="rect">
            <a:avLst/>
          </a:prstGeom>
        </p:spPr>
      </p:pic>
      <p:pic>
        <p:nvPicPr>
          <p:cNvPr id="17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848" y="2455106"/>
            <a:ext cx="4715642" cy="3413988"/>
          </a:xfrm>
          <a:prstGeom prst="rect">
            <a:avLst/>
          </a:prstGeom>
        </p:spPr>
      </p:pic>
      <p:pic>
        <p:nvPicPr>
          <p:cNvPr id="1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1888" y="2455106"/>
            <a:ext cx="4704224" cy="3413988"/>
          </a:xfrm>
          <a:prstGeom prst="rect">
            <a:avLst/>
          </a:prstGeom>
        </p:spPr>
      </p:pic>
      <p:cxnSp>
        <p:nvCxnSpPr>
          <p:cNvPr id="19" name="Straight Arrow Connector 9"/>
          <p:cNvCxnSpPr>
            <a:stCxn id="17" idx="3"/>
            <a:endCxn id="18" idx="1"/>
          </p:cNvCxnSpPr>
          <p:nvPr/>
        </p:nvCxnSpPr>
        <p:spPr>
          <a:xfrm>
            <a:off x="5072490" y="4162100"/>
            <a:ext cx="211939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0"/>
          <p:cNvSpPr txBox="1"/>
          <p:nvPr/>
        </p:nvSpPr>
        <p:spPr>
          <a:xfrm>
            <a:off x="5303979" y="4252729"/>
            <a:ext cx="1645002" cy="1015663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Type a name, </a:t>
            </a:r>
          </a:p>
          <a:p>
            <a:r>
              <a:rPr lang="en-US" sz="2000" dirty="0"/>
              <a:t>then click the </a:t>
            </a:r>
          </a:p>
          <a:p>
            <a:r>
              <a:rPr lang="en-US" sz="2000" dirty="0"/>
              <a:t>button</a:t>
            </a:r>
            <a:endParaRPr lang="nl-NL" sz="2000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ABF6B1F-D3CF-440C-B4B6-3A1B263670FD}"/>
              </a:ext>
            </a:extLst>
          </p:cNvPr>
          <p:cNvSpPr/>
          <p:nvPr/>
        </p:nvSpPr>
        <p:spPr>
          <a:xfrm>
            <a:off x="2485697" y="5637457"/>
            <a:ext cx="7772400" cy="93394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Done? Refactor you code to only show </a:t>
            </a:r>
            <a:r>
              <a:rPr lang="en-GB" i="1" dirty="0">
                <a:solidFill>
                  <a:schemeClr val="bg1">
                    <a:lumMod val="95000"/>
                  </a:schemeClr>
                </a:solidFill>
              </a:rPr>
              <a:t>Hello, &lt;name&gt; </a:t>
            </a:r>
            <a:r>
              <a:rPr lang="en-GB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GB" dirty="0"/>
              <a:t>when a string is supplied. When nothing is inputted, show an appropriate message instead</a:t>
            </a:r>
          </a:p>
        </p:txBody>
      </p:sp>
    </p:spTree>
    <p:extLst>
      <p:ext uri="{BB962C8B-B14F-4D97-AF65-F5344CB8AC3E}">
        <p14:creationId xmlns:p14="http://schemas.microsoft.com/office/powerpoint/2010/main" val="3362590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400" b="1" dirty="0"/>
              <a:t> Topics of this lecture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200" dirty="0"/>
              <a:t>Introduction to Windows Forms App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200" dirty="0"/>
              <a:t>Basic controls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200" dirty="0">
                <a:solidFill>
                  <a:schemeClr val="bg1">
                    <a:lumMod val="50000"/>
                  </a:schemeClr>
                </a:solidFill>
              </a:rPr>
              <a:t>Styling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200" dirty="0">
                <a:solidFill>
                  <a:schemeClr val="bg1">
                    <a:lumMod val="50000"/>
                  </a:schemeClr>
                </a:solidFill>
              </a:rPr>
              <a:t>Formatting strings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200" dirty="0">
                <a:solidFill>
                  <a:schemeClr val="bg1">
                    <a:lumMod val="50000"/>
                  </a:schemeClr>
                </a:solidFill>
              </a:rPr>
              <a:t>Variable scope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2320" y="30480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35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Extra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400" dirty="0"/>
              <a:t> Give descriptive names to Controls, using a prefix to indicate the type of Control, followed by the purpose of the Control.</a:t>
            </a:r>
          </a:p>
          <a:p>
            <a:pPr marL="0" indent="0">
              <a:buNone/>
            </a:pPr>
            <a:endParaRPr lang="en-GB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2320" y="30480"/>
            <a:ext cx="1219200" cy="1219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1226" y="2750452"/>
            <a:ext cx="4704224" cy="341398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418896" y="3166495"/>
            <a:ext cx="986607" cy="40011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err="1"/>
              <a:t>lblTitle</a:t>
            </a:r>
            <a:endParaRPr lang="nl-NL" sz="2000" dirty="0"/>
          </a:p>
        </p:txBody>
      </p:sp>
      <p:cxnSp>
        <p:nvCxnSpPr>
          <p:cNvPr id="9" name="Straight Arrow Connector 8"/>
          <p:cNvCxnSpPr>
            <a:stCxn id="8" idx="3"/>
          </p:cNvCxnSpPr>
          <p:nvPr/>
        </p:nvCxnSpPr>
        <p:spPr>
          <a:xfrm flipV="1">
            <a:off x="2405503" y="3342958"/>
            <a:ext cx="219802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418896" y="4060707"/>
            <a:ext cx="1128497" cy="40011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err="1"/>
              <a:t>lblName</a:t>
            </a:r>
            <a:endParaRPr lang="nl-NL" sz="2000" dirty="0"/>
          </a:p>
        </p:txBody>
      </p:sp>
      <p:cxnSp>
        <p:nvCxnSpPr>
          <p:cNvPr id="15" name="Straight Arrow Connector 14"/>
          <p:cNvCxnSpPr>
            <a:stCxn id="14" idx="3"/>
          </p:cNvCxnSpPr>
          <p:nvPr/>
        </p:nvCxnSpPr>
        <p:spPr>
          <a:xfrm flipV="1">
            <a:off x="2547393" y="4256690"/>
            <a:ext cx="1094441" cy="40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418896" y="5365535"/>
            <a:ext cx="1128497" cy="40011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err="1"/>
              <a:t>lblResult</a:t>
            </a:r>
            <a:endParaRPr lang="nl-NL" sz="2000" dirty="0"/>
          </a:p>
        </p:txBody>
      </p:sp>
      <p:cxnSp>
        <p:nvCxnSpPr>
          <p:cNvPr id="23" name="Straight Arrow Connector 22"/>
          <p:cNvCxnSpPr>
            <a:stCxn id="22" idx="3"/>
          </p:cNvCxnSpPr>
          <p:nvPr/>
        </p:nvCxnSpPr>
        <p:spPr>
          <a:xfrm flipV="1">
            <a:off x="2547393" y="5549462"/>
            <a:ext cx="109728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8771961" y="4056635"/>
            <a:ext cx="1128497" cy="40011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err="1"/>
              <a:t>tbName</a:t>
            </a:r>
            <a:endParaRPr lang="nl-NL" sz="2000" dirty="0"/>
          </a:p>
        </p:txBody>
      </p:sp>
      <p:cxnSp>
        <p:nvCxnSpPr>
          <p:cNvPr id="25" name="Straight Arrow Connector 24"/>
          <p:cNvCxnSpPr>
            <a:stCxn id="24" idx="1"/>
          </p:cNvCxnSpPr>
          <p:nvPr/>
        </p:nvCxnSpPr>
        <p:spPr>
          <a:xfrm flipH="1">
            <a:off x="7588496" y="4256690"/>
            <a:ext cx="118346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8771961" y="4774216"/>
            <a:ext cx="1128497" cy="40011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err="1"/>
              <a:t>btnHello</a:t>
            </a:r>
            <a:endParaRPr lang="nl-NL" sz="2000" dirty="0"/>
          </a:p>
        </p:txBody>
      </p:sp>
      <p:cxnSp>
        <p:nvCxnSpPr>
          <p:cNvPr id="31" name="Straight Arrow Connector 30"/>
          <p:cNvCxnSpPr>
            <a:stCxn id="30" idx="1"/>
          </p:cNvCxnSpPr>
          <p:nvPr/>
        </p:nvCxnSpPr>
        <p:spPr>
          <a:xfrm flipH="1" flipV="1">
            <a:off x="6605753" y="4911211"/>
            <a:ext cx="216620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72519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2" descr="C:\Users\874156\Desktop\jxGUfO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2362200"/>
            <a:ext cx="6858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44610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A201331-AE69-45F8-A6EF-25D139E71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Part 2 - Practical</a:t>
            </a:r>
            <a:endParaRPr lang="en-NL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96B858-E1FD-4F26-9EE1-EBF2CADF3C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See canvas for </a:t>
            </a:r>
            <a:br>
              <a:rPr lang="en-GB" dirty="0"/>
            </a:br>
            <a:r>
              <a:rPr lang="en-GB" dirty="0"/>
              <a:t>	</a:t>
            </a:r>
            <a:r>
              <a:rPr lang="en-GB" i="1" dirty="0"/>
              <a:t>practical assignments</a:t>
            </a:r>
            <a:endParaRPr lang="en-NL" i="1" dirty="0"/>
          </a:p>
        </p:txBody>
      </p:sp>
    </p:spTree>
    <p:extLst>
      <p:ext uri="{BB962C8B-B14F-4D97-AF65-F5344CB8AC3E}">
        <p14:creationId xmlns:p14="http://schemas.microsoft.com/office/powerpoint/2010/main" val="12187032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400" b="1" dirty="0"/>
              <a:t> Topics of this lecture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200" dirty="0">
                <a:solidFill>
                  <a:schemeClr val="bg1">
                    <a:lumMod val="50000"/>
                  </a:schemeClr>
                </a:solidFill>
              </a:rPr>
              <a:t>Introduction to Windows Forms App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200" dirty="0">
                <a:solidFill>
                  <a:schemeClr val="bg1">
                    <a:lumMod val="50000"/>
                  </a:schemeClr>
                </a:solidFill>
              </a:rPr>
              <a:t>Basic controls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200" dirty="0">
                <a:solidFill>
                  <a:schemeClr val="tx1"/>
                </a:solidFill>
              </a:rPr>
              <a:t>Styling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200" dirty="0">
                <a:solidFill>
                  <a:schemeClr val="tx1"/>
                </a:solidFill>
              </a:rPr>
              <a:t>Formatting strings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200" dirty="0">
                <a:solidFill>
                  <a:schemeClr val="tx1"/>
                </a:solidFill>
              </a:rPr>
              <a:t>Variable scope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2320" y="30480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2273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" name="Picture 2" descr="C:\Users\874156\Desktop\jxGUfO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2362200"/>
            <a:ext cx="6858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04934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3063B-8C7C-432B-A845-ADD797684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Code styling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3A0076-5141-4EC6-A2FA-2C4D5C064F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Code quality</a:t>
            </a:r>
          </a:p>
        </p:txBody>
      </p:sp>
    </p:spTree>
    <p:extLst>
      <p:ext uri="{BB962C8B-B14F-4D97-AF65-F5344CB8AC3E}">
        <p14:creationId xmlns:p14="http://schemas.microsoft.com/office/powerpoint/2010/main" val="10786628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Intro: Styling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GB" sz="3600" b="1" dirty="0"/>
              <a:t>How to improve readability of code for yourself/other developers?</a:t>
            </a:r>
          </a:p>
          <a:p>
            <a:pPr marL="0" indent="0" algn="ctr">
              <a:buNone/>
            </a:pPr>
            <a:endParaRPr lang="en-GB" sz="3200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/>
              <a:t> Comments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/>
              <a:t> Naming conventions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/>
              <a:t> Space &amp; indentation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/>
              <a:t> Curly brackets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/>
              <a:t> KISS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2320" y="-115094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906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097280" y="1863779"/>
            <a:ext cx="10058400" cy="755901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400" dirty="0"/>
              <a:t> Bad vs Good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2320" y="46990"/>
            <a:ext cx="1219200" cy="12192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675925" y="1790695"/>
            <a:ext cx="8347841" cy="452431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nl-NL" dirty="0">
                <a:solidFill>
                  <a:srgbClr val="0000FF"/>
                </a:solidFill>
                <a:latin typeface="Consolas" panose="020B0609020204030204" pitchFamily="49" charset="0"/>
              </a:rPr>
              <a:t>int </a:t>
            </a:r>
            <a:r>
              <a:rPr lang="nl-NL" dirty="0" err="1">
                <a:solidFill>
                  <a:srgbClr val="000000"/>
                </a:solidFill>
                <a:latin typeface="Consolas" panose="020B0609020204030204" pitchFamily="49" charset="0"/>
              </a:rPr>
              <a:t>monthsInYear</a:t>
            </a:r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</a:rPr>
              <a:t> = 12;</a:t>
            </a:r>
          </a:p>
          <a:p>
            <a:r>
              <a:rPr lang="nl-NL" dirty="0">
                <a:solidFill>
                  <a:srgbClr val="0000FF"/>
                </a:solidFill>
                <a:latin typeface="Consolas" panose="020B0609020204030204" pitchFamily="49" charset="0"/>
              </a:rPr>
              <a:t>double </a:t>
            </a:r>
            <a:r>
              <a:rPr lang="nl-NL" dirty="0" err="1">
                <a:solidFill>
                  <a:srgbClr val="000000"/>
                </a:solidFill>
                <a:latin typeface="Consolas" panose="020B0609020204030204" pitchFamily="49" charset="0"/>
              </a:rPr>
              <a:t>bonusPercentage</a:t>
            </a:r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</a:rPr>
              <a:t> = 0.08;</a:t>
            </a:r>
            <a:endParaRPr lang="nl-NL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nl-NL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</a:rPr>
              <a:t> bonus = 0;</a:t>
            </a:r>
          </a:p>
          <a:p>
            <a:endParaRPr lang="nl-NL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nl-NL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NL" dirty="0" err="1">
                <a:solidFill>
                  <a:srgbClr val="000000"/>
                </a:solidFill>
                <a:latin typeface="Consolas" panose="020B0609020204030204" pitchFamily="49" charset="0"/>
              </a:rPr>
              <a:t>monthlyIncome</a:t>
            </a:r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nl-NL" dirty="0" err="1">
                <a:solidFill>
                  <a:srgbClr val="000000"/>
                </a:solidFill>
                <a:latin typeface="Consolas" panose="020B0609020204030204" pitchFamily="49" charset="0"/>
              </a:rPr>
              <a:t>Convert.ToDouble</a:t>
            </a:r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NL" dirty="0" err="1">
                <a:solidFill>
                  <a:srgbClr val="000000"/>
                </a:solidFill>
                <a:latin typeface="Consolas" panose="020B0609020204030204" pitchFamily="49" charset="0"/>
              </a:rPr>
              <a:t>tbMonthlyIncome.Text</a:t>
            </a:r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nl-NL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NL" dirty="0" err="1">
                <a:solidFill>
                  <a:srgbClr val="000000"/>
                </a:solidFill>
                <a:latin typeface="Consolas" panose="020B0609020204030204" pitchFamily="49" charset="0"/>
              </a:rPr>
              <a:t>holidayIncome</a:t>
            </a:r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nl-NL" dirty="0" err="1">
                <a:solidFill>
                  <a:srgbClr val="000000"/>
                </a:solidFill>
                <a:latin typeface="Consolas" panose="020B0609020204030204" pitchFamily="49" charset="0"/>
              </a:rPr>
              <a:t>Convert.ToDouble</a:t>
            </a:r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NL" dirty="0" err="1">
                <a:solidFill>
                  <a:srgbClr val="000000"/>
                </a:solidFill>
                <a:latin typeface="Consolas" panose="020B0609020204030204" pitchFamily="49" charset="0"/>
              </a:rPr>
              <a:t>tbHolidayIncome.Text</a:t>
            </a:r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nl-NL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NL" dirty="0" err="1">
                <a:solidFill>
                  <a:srgbClr val="000000"/>
                </a:solidFill>
                <a:latin typeface="Consolas" panose="020B0609020204030204" pitchFamily="49" charset="0"/>
              </a:rPr>
              <a:t>getsBonus</a:t>
            </a:r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nl-NL" dirty="0" err="1">
                <a:solidFill>
                  <a:srgbClr val="000000"/>
                </a:solidFill>
                <a:latin typeface="Consolas" panose="020B0609020204030204" pitchFamily="49" charset="0"/>
              </a:rPr>
              <a:t>tbBonus.Text</a:t>
            </a:r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nl-NL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nl-NL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NL" dirty="0" err="1">
                <a:solidFill>
                  <a:srgbClr val="000000"/>
                </a:solidFill>
                <a:latin typeface="Consolas" panose="020B0609020204030204" pitchFamily="49" charset="0"/>
              </a:rPr>
              <a:t>yearlyIncome</a:t>
            </a:r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nl-NL" dirty="0" err="1">
                <a:solidFill>
                  <a:srgbClr val="000000"/>
                </a:solidFill>
                <a:latin typeface="Consolas" panose="020B0609020204030204" pitchFamily="49" charset="0"/>
              </a:rPr>
              <a:t>monthsInYear</a:t>
            </a:r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nl-NL" dirty="0" err="1">
                <a:solidFill>
                  <a:srgbClr val="000000"/>
                </a:solidFill>
                <a:latin typeface="Consolas" panose="020B0609020204030204" pitchFamily="49" charset="0"/>
              </a:rPr>
              <a:t>monthlyIncome</a:t>
            </a:r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nl-NL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NL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NL" dirty="0" err="1">
                <a:solidFill>
                  <a:srgbClr val="000000"/>
                </a:solidFill>
                <a:latin typeface="Consolas" panose="020B0609020204030204" pitchFamily="49" charset="0"/>
              </a:rPr>
              <a:t>getsBonus</a:t>
            </a:r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nl-NL" dirty="0">
                <a:solidFill>
                  <a:srgbClr val="A31515"/>
                </a:solidFill>
                <a:latin typeface="Consolas" panose="020B0609020204030204" pitchFamily="49" charset="0"/>
              </a:rPr>
              <a:t>"yes"</a:t>
            </a:r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</a:rPr>
              <a:t>	bonus = </a:t>
            </a:r>
            <a:r>
              <a:rPr lang="nl-NL" dirty="0" err="1">
                <a:solidFill>
                  <a:srgbClr val="000000"/>
                </a:solidFill>
                <a:latin typeface="Consolas" panose="020B0609020204030204" pitchFamily="49" charset="0"/>
              </a:rPr>
              <a:t>yearlyIncome</a:t>
            </a:r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nl-NL" dirty="0" err="1">
                <a:solidFill>
                  <a:srgbClr val="000000"/>
                </a:solidFill>
                <a:latin typeface="Consolas" panose="020B0609020204030204" pitchFamily="49" charset="0"/>
              </a:rPr>
              <a:t>bonusPercentage</a:t>
            </a:r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nl-NL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NL" dirty="0" err="1">
                <a:solidFill>
                  <a:srgbClr val="000000"/>
                </a:solidFill>
                <a:latin typeface="Consolas" panose="020B0609020204030204" pitchFamily="49" charset="0"/>
              </a:rPr>
              <a:t>yearlyIncome</a:t>
            </a:r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nl-NL" dirty="0" err="1">
                <a:solidFill>
                  <a:srgbClr val="000000"/>
                </a:solidFill>
                <a:latin typeface="Consolas" panose="020B0609020204030204" pitchFamily="49" charset="0"/>
              </a:rPr>
              <a:t>yearlyIncome</a:t>
            </a:r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nl-NL" dirty="0" err="1">
                <a:solidFill>
                  <a:srgbClr val="000000"/>
                </a:solidFill>
                <a:latin typeface="Consolas" panose="020B0609020204030204" pitchFamily="49" charset="0"/>
              </a:rPr>
              <a:t>holidayIncome</a:t>
            </a:r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</a:rPr>
              <a:t> + bonus;</a:t>
            </a:r>
            <a:endParaRPr lang="nl-NL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97280" y="2378722"/>
            <a:ext cx="6249451" cy="230832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nl-NL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</a:rPr>
              <a:t> a = </a:t>
            </a:r>
            <a:r>
              <a:rPr lang="nl-NL" dirty="0" err="1">
                <a:solidFill>
                  <a:srgbClr val="000000"/>
                </a:solidFill>
                <a:latin typeface="Consolas" panose="020B0609020204030204" pitchFamily="49" charset="0"/>
              </a:rPr>
              <a:t>Convert.ToDouble</a:t>
            </a:r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</a:rPr>
              <a:t>(textBox1.Text);</a:t>
            </a:r>
          </a:p>
          <a:p>
            <a:r>
              <a:rPr lang="nl-NL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</a:rPr>
              <a:t> b = </a:t>
            </a:r>
            <a:r>
              <a:rPr lang="nl-NL" dirty="0" err="1">
                <a:solidFill>
                  <a:srgbClr val="000000"/>
                </a:solidFill>
                <a:latin typeface="Consolas" panose="020B0609020204030204" pitchFamily="49" charset="0"/>
              </a:rPr>
              <a:t>Convert.ToDouble</a:t>
            </a:r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</a:rPr>
              <a:t>(textBox2.Text);</a:t>
            </a:r>
          </a:p>
          <a:p>
            <a:r>
              <a:rPr lang="nl-NL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</a:rPr>
              <a:t> c = textBox3.Text; </a:t>
            </a:r>
          </a:p>
          <a:p>
            <a:r>
              <a:rPr lang="nl-NL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</a:rPr>
              <a:t> d = 12 * a; </a:t>
            </a:r>
            <a:r>
              <a:rPr lang="nl-NL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</a:rPr>
              <a:t> e = 0;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NL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</a:rPr>
              <a:t>(c == </a:t>
            </a:r>
            <a:r>
              <a:rPr lang="nl-NL" dirty="0">
                <a:solidFill>
                  <a:srgbClr val="A31515"/>
                </a:solidFill>
                <a:latin typeface="Consolas" panose="020B0609020204030204" pitchFamily="49" charset="0"/>
              </a:rPr>
              <a:t>"yes"</a:t>
            </a:r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e = d * 0.08;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d = d + e + b;</a:t>
            </a:r>
            <a:endParaRPr lang="nl-NL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0183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Extra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3052"/>
            <a:ext cx="10058400" cy="4023360"/>
          </a:xfrm>
        </p:spPr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400" dirty="0"/>
              <a:t> Include single-line comments by using // </a:t>
            </a:r>
          </a:p>
          <a:p>
            <a:pPr>
              <a:buFont typeface="Arial" panose="020B0604020202020204" pitchFamily="34" charset="0"/>
              <a:buChar char="•"/>
            </a:pPr>
            <a:endParaRPr lang="en-GB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/>
              <a:t>Include multiline comments by using /* … */</a:t>
            </a:r>
          </a:p>
          <a:p>
            <a:pPr>
              <a:buFont typeface="Arial" panose="020B0604020202020204" pitchFamily="34" charset="0"/>
              <a:buChar char="•"/>
            </a:pPr>
            <a:endParaRPr lang="en-GB" sz="2400" dirty="0"/>
          </a:p>
          <a:p>
            <a:pPr>
              <a:buFont typeface="Arial" panose="020B0604020202020204" pitchFamily="34" charset="0"/>
              <a:buChar char="•"/>
            </a:pPr>
            <a:endParaRPr lang="en-GB" sz="2400" dirty="0"/>
          </a:p>
          <a:p>
            <a:pPr>
              <a:buFont typeface="Arial" panose="020B0604020202020204" pitchFamily="34" charset="0"/>
              <a:buChar char="•"/>
            </a:pPr>
            <a:endParaRPr lang="en-GB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/>
              <a:t> Follow naming conventions: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200" dirty="0"/>
              <a:t>For now, lowercase names for variables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200" dirty="0"/>
              <a:t>Also, </a:t>
            </a:r>
            <a:r>
              <a:rPr lang="en-GB" sz="2200" dirty="0" err="1"/>
              <a:t>camelCase</a:t>
            </a:r>
            <a:r>
              <a:rPr lang="en-GB" sz="2200" dirty="0"/>
              <a:t> for variable names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2320" y="30480"/>
            <a:ext cx="1219200" cy="12192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422575" y="3193012"/>
            <a:ext cx="940780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sz="2000" dirty="0">
                <a:solidFill>
                  <a:srgbClr val="008000"/>
                </a:solidFill>
                <a:latin typeface="Consolas" panose="020B0609020204030204" pitchFamily="49" charset="0"/>
              </a:rPr>
              <a:t>/*</a:t>
            </a:r>
          </a:p>
          <a:p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* This is a multiline comment</a:t>
            </a:r>
          </a:p>
          <a:p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* Can be used for explaining the purpose of different elements</a:t>
            </a:r>
          </a:p>
          <a:p>
            <a:r>
              <a:rPr lang="nl-NL" sz="2000" dirty="0">
                <a:solidFill>
                  <a:srgbClr val="008000"/>
                </a:solidFill>
                <a:latin typeface="Consolas" panose="020B0609020204030204" pitchFamily="49" charset="0"/>
              </a:rPr>
              <a:t>*/</a:t>
            </a:r>
            <a:endParaRPr lang="nl-NL" sz="4800" dirty="0"/>
          </a:p>
        </p:txBody>
      </p:sp>
      <p:sp>
        <p:nvSpPr>
          <p:cNvPr id="7" name="Rectangle 6"/>
          <p:cNvSpPr/>
          <p:nvPr/>
        </p:nvSpPr>
        <p:spPr>
          <a:xfrm>
            <a:off x="1422575" y="2243817"/>
            <a:ext cx="940780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this is a comment</a:t>
            </a:r>
          </a:p>
        </p:txBody>
      </p:sp>
    </p:spTree>
    <p:extLst>
      <p:ext uri="{BB962C8B-B14F-4D97-AF65-F5344CB8AC3E}">
        <p14:creationId xmlns:p14="http://schemas.microsoft.com/office/powerpoint/2010/main" val="12366534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3063B-8C7C-432B-A845-ADD797684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String manipulation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3A0076-5141-4EC6-A2FA-2C4D5C064F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Formatting</a:t>
            </a:r>
          </a:p>
        </p:txBody>
      </p:sp>
    </p:spTree>
    <p:extLst>
      <p:ext uri="{BB962C8B-B14F-4D97-AF65-F5344CB8AC3E}">
        <p14:creationId xmlns:p14="http://schemas.microsoft.com/office/powerpoint/2010/main" val="2156817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D7C5F-98D7-462D-BB9E-6F8EF3E8C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Windows forms App</a:t>
            </a:r>
            <a:endParaRPr lang="en-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7A6118-4C01-405F-97C4-30BB22BCE8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Visual studio project type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6470564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Formatting strings: several ways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3052"/>
            <a:ext cx="10058400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a = 2;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b = 3;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label1.Text = a +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 / 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b +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 = 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a/b;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label2.Text 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$"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{a}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 /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{b}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{a/b}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label3.Text =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.Format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"{0} / {1} = {2}"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a, b, a/b);</a:t>
            </a:r>
          </a:p>
          <a:p>
            <a:endParaRPr lang="en-NL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label4.Text = (a/b).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ToString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2320" y="30480"/>
            <a:ext cx="1219200" cy="1219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82B5E98-7C7A-4583-A284-2FADEF8054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48825" y="4130549"/>
            <a:ext cx="2512695" cy="218902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8BD4E90-63B2-4F00-A4B8-DAB4362C3966}"/>
              </a:ext>
            </a:extLst>
          </p:cNvPr>
          <p:cNvSpPr txBox="1"/>
          <p:nvPr/>
        </p:nvSpPr>
        <p:spPr>
          <a:xfrm>
            <a:off x="9778298" y="3532370"/>
            <a:ext cx="1950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Implicit conversion</a:t>
            </a:r>
            <a:endParaRPr lang="en-NL" dirty="0"/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C4F835C4-CB29-49AC-BEF0-EEE3D5A23053}"/>
              </a:ext>
            </a:extLst>
          </p:cNvPr>
          <p:cNvSpPr/>
          <p:nvPr/>
        </p:nvSpPr>
        <p:spPr>
          <a:xfrm>
            <a:off x="9232392" y="2926080"/>
            <a:ext cx="545906" cy="1581912"/>
          </a:xfrm>
          <a:prstGeom prst="rightBrace">
            <a:avLst>
              <a:gd name="adj1" fmla="val 45183"/>
              <a:gd name="adj2" fmla="val 50000"/>
            </a:avLst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D1E2C8E6-5016-45ED-9106-815F6CAFA6F6}"/>
              </a:ext>
            </a:extLst>
          </p:cNvPr>
          <p:cNvSpPr/>
          <p:nvPr/>
        </p:nvSpPr>
        <p:spPr>
          <a:xfrm>
            <a:off x="5670647" y="4956048"/>
            <a:ext cx="245521" cy="539496"/>
          </a:xfrm>
          <a:prstGeom prst="rightBrace">
            <a:avLst>
              <a:gd name="adj1" fmla="val 45183"/>
              <a:gd name="adj2" fmla="val 50000"/>
            </a:avLst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048045A-B3A1-435B-B7D7-750546005DAB}"/>
              </a:ext>
            </a:extLst>
          </p:cNvPr>
          <p:cNvSpPr txBox="1"/>
          <p:nvPr/>
        </p:nvSpPr>
        <p:spPr>
          <a:xfrm>
            <a:off x="5985714" y="5041130"/>
            <a:ext cx="1919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Explicit conversion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580318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 animBg="1"/>
      <p:bldP spid="13" grpId="0" animBg="1"/>
      <p:bldP spid="1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Formatting strings: fixing decimals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3052"/>
            <a:ext cx="10058400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a = 2;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b = 3;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label1.Text = a +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 / 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b +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 = 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$"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{a/b: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f2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label2.Text 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$"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{a}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 /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{b}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{a/b: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f3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label3.Text =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.Format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"{0} / {1} = </a:t>
            </a:r>
            <a:r>
              <a:rPr lang="en-NL" dirty="0">
                <a:solidFill>
                  <a:srgbClr val="A31515"/>
                </a:solidFill>
                <a:latin typeface="Consolas" panose="020B0609020204030204" pitchFamily="49" charset="0"/>
              </a:rPr>
              <a:t>{2:0.0}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a, b, a/b);</a:t>
            </a:r>
          </a:p>
          <a:p>
            <a:endParaRPr lang="en-NL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label4.Text = (a/b).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ToString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NL" dirty="0">
                <a:solidFill>
                  <a:srgbClr val="A31515"/>
                </a:solidFill>
                <a:latin typeface="Consolas" panose="020B0609020204030204" pitchFamily="49" charset="0"/>
              </a:rPr>
              <a:t>"0.00"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2320" y="30480"/>
            <a:ext cx="1219200" cy="12192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A3F86E8-1C9E-44F6-B5B4-02BD8308EE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18319" y="1843052"/>
            <a:ext cx="2462213" cy="2203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0933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" name="Picture 2" descr="C:\Users\874156\Desktop\jxGUfO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2362200"/>
            <a:ext cx="6858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32275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C3381B5-612A-4926-A203-32E05F692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B0D0EF-7575-4F39-9749-8C4ED9F582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Scope</a:t>
            </a:r>
          </a:p>
        </p:txBody>
      </p:sp>
    </p:spTree>
    <p:extLst>
      <p:ext uri="{BB962C8B-B14F-4D97-AF65-F5344CB8AC3E}">
        <p14:creationId xmlns:p14="http://schemas.microsoft.com/office/powerpoint/2010/main" val="10280526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755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i="1" dirty="0">
                <a:solidFill>
                  <a:schemeClr val="tx1"/>
                </a:solidFill>
              </a:rPr>
              <a:t>The scope of a variable, sometimes referred to as accessibility of a variable, refers to where the variable can be read from and/or written to, and the variable's lifetime, or how long it stays in memory. </a:t>
            </a:r>
          </a:p>
          <a:p>
            <a:pPr marL="0" indent="0" algn="r">
              <a:buNone/>
            </a:pPr>
            <a:r>
              <a:rPr lang="nl-NL" sz="2000" i="1" dirty="0">
                <a:solidFill>
                  <a:schemeClr val="tx1"/>
                </a:solidFill>
              </a:rPr>
              <a:t>-MSDN</a:t>
            </a:r>
            <a:endParaRPr lang="en-GB" sz="2000" i="1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nl-NL" sz="2000" i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nl-NL" sz="2000" dirty="0">
                <a:solidFill>
                  <a:schemeClr val="tx1"/>
                </a:solidFill>
              </a:rPr>
              <a:t>In </a:t>
            </a:r>
            <a:r>
              <a:rPr lang="nl-NL" sz="2000" dirty="0" err="1">
                <a:solidFill>
                  <a:schemeClr val="tx1"/>
                </a:solidFill>
              </a:rPr>
              <a:t>general</a:t>
            </a:r>
            <a:r>
              <a:rPr lang="nl-NL" sz="2000" dirty="0">
                <a:solidFill>
                  <a:schemeClr val="tx1"/>
                </a:solidFill>
              </a:rPr>
              <a:t>, a </a:t>
            </a:r>
            <a:r>
              <a:rPr lang="nl-NL" sz="2000" dirty="0" err="1">
                <a:solidFill>
                  <a:schemeClr val="tx1"/>
                </a:solidFill>
              </a:rPr>
              <a:t>local</a:t>
            </a:r>
            <a:r>
              <a:rPr lang="nl-NL" sz="2000" dirty="0">
                <a:solidFill>
                  <a:schemeClr val="tx1"/>
                </a:solidFill>
              </a:rPr>
              <a:t> </a:t>
            </a:r>
            <a:r>
              <a:rPr lang="nl-NL" sz="2000" dirty="0" err="1">
                <a:solidFill>
                  <a:schemeClr val="tx1"/>
                </a:solidFill>
              </a:rPr>
              <a:t>variable</a:t>
            </a:r>
            <a:r>
              <a:rPr lang="nl-NL" sz="2000" dirty="0">
                <a:solidFill>
                  <a:schemeClr val="tx1"/>
                </a:solidFill>
              </a:rPr>
              <a:t> is </a:t>
            </a:r>
            <a:r>
              <a:rPr lang="nl-NL" sz="2000" dirty="0" err="1">
                <a:solidFill>
                  <a:schemeClr val="tx1"/>
                </a:solidFill>
              </a:rPr>
              <a:t>only</a:t>
            </a:r>
            <a:r>
              <a:rPr lang="nl-NL" sz="2000" dirty="0">
                <a:solidFill>
                  <a:schemeClr val="tx1"/>
                </a:solidFill>
              </a:rPr>
              <a:t> </a:t>
            </a:r>
            <a:r>
              <a:rPr lang="nl-NL" sz="2000" dirty="0" err="1">
                <a:solidFill>
                  <a:schemeClr val="tx1"/>
                </a:solidFill>
              </a:rPr>
              <a:t>available</a:t>
            </a:r>
            <a:r>
              <a:rPr lang="nl-NL" sz="2000" dirty="0">
                <a:solidFill>
                  <a:schemeClr val="tx1"/>
                </a:solidFill>
              </a:rPr>
              <a:t> </a:t>
            </a:r>
            <a:r>
              <a:rPr lang="nl-NL" sz="2000" dirty="0" err="1">
                <a:solidFill>
                  <a:schemeClr val="tx1"/>
                </a:solidFill>
              </a:rPr>
              <a:t>after</a:t>
            </a:r>
            <a:r>
              <a:rPr lang="nl-NL" sz="2000" dirty="0">
                <a:solidFill>
                  <a:schemeClr val="tx1"/>
                </a:solidFill>
              </a:rPr>
              <a:t> </a:t>
            </a:r>
            <a:r>
              <a:rPr lang="nl-NL" sz="2000" dirty="0" err="1">
                <a:solidFill>
                  <a:schemeClr val="tx1"/>
                </a:solidFill>
              </a:rPr>
              <a:t>declaration</a:t>
            </a:r>
            <a:r>
              <a:rPr lang="nl-NL" sz="2000" dirty="0">
                <a:solidFill>
                  <a:schemeClr val="tx1"/>
                </a:solidFill>
              </a:rPr>
              <a:t> in </a:t>
            </a:r>
            <a:r>
              <a:rPr lang="nl-NL" sz="2000" dirty="0" err="1">
                <a:solidFill>
                  <a:schemeClr val="tx1"/>
                </a:solidFill>
              </a:rPr>
              <a:t>the</a:t>
            </a:r>
            <a:r>
              <a:rPr lang="nl-NL" sz="2000" dirty="0">
                <a:solidFill>
                  <a:schemeClr val="tx1"/>
                </a:solidFill>
              </a:rPr>
              <a:t> block of code in </a:t>
            </a:r>
            <a:r>
              <a:rPr lang="nl-NL" sz="2000" dirty="0" err="1">
                <a:solidFill>
                  <a:schemeClr val="tx1"/>
                </a:solidFill>
              </a:rPr>
              <a:t>which</a:t>
            </a:r>
            <a:r>
              <a:rPr lang="nl-NL" sz="2000" dirty="0">
                <a:solidFill>
                  <a:schemeClr val="tx1"/>
                </a:solidFill>
              </a:rPr>
              <a:t> </a:t>
            </a:r>
            <a:r>
              <a:rPr lang="nl-NL" sz="2000" dirty="0" err="1">
                <a:solidFill>
                  <a:schemeClr val="tx1"/>
                </a:solidFill>
              </a:rPr>
              <a:t>it</a:t>
            </a:r>
            <a:r>
              <a:rPr lang="nl-NL" sz="2000" dirty="0">
                <a:solidFill>
                  <a:schemeClr val="tx1"/>
                </a:solidFill>
              </a:rPr>
              <a:t> has been </a:t>
            </a:r>
            <a:r>
              <a:rPr lang="nl-NL" sz="2000" dirty="0" err="1">
                <a:solidFill>
                  <a:schemeClr val="tx1"/>
                </a:solidFill>
              </a:rPr>
              <a:t>declared</a:t>
            </a:r>
            <a:r>
              <a:rPr lang="nl-NL" sz="2000" dirty="0">
                <a:solidFill>
                  <a:schemeClr val="tx1"/>
                </a:solidFill>
              </a:rPr>
              <a:t>.</a:t>
            </a:r>
            <a:endParaRPr lang="en-GB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125056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 scope: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755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GB" sz="20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324000" lvl="1" indent="0">
              <a:buNone/>
            </a:pPr>
            <a:r>
              <a:rPr lang="en-GB" sz="2000" dirty="0">
                <a:solidFill>
                  <a:srgbClr val="0000FF"/>
                </a:solidFill>
                <a:latin typeface="Consolas" panose="020B0609020204030204" pitchFamily="49" charset="0"/>
              </a:rPr>
              <a:t>	double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 a = </a:t>
            </a:r>
            <a:r>
              <a:rPr lang="en-GB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Convert</a:t>
            </a:r>
            <a:r>
              <a:rPr lang="en-GB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.ToDouble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tbInput.Text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324000" lvl="1" indent="0">
              <a:buNone/>
            </a:pPr>
            <a:endParaRPr lang="en-GB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24000" lvl="1" indent="0">
              <a:buNone/>
            </a:pPr>
            <a:r>
              <a:rPr lang="en-GB" sz="2000" dirty="0">
                <a:solidFill>
                  <a:srgbClr val="0000FF"/>
                </a:solidFill>
                <a:latin typeface="Consolas" panose="020B0609020204030204" pitchFamily="49" charset="0"/>
              </a:rPr>
              <a:t>	if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 (a != 0)</a:t>
            </a:r>
          </a:p>
          <a:p>
            <a:pPr marL="324000" lvl="1" indent="0">
              <a:buNone/>
            </a:pP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	{</a:t>
            </a:r>
          </a:p>
          <a:p>
            <a:pPr marL="324000" lvl="1" indent="0">
              <a:buNone/>
            </a:pPr>
            <a:r>
              <a:rPr lang="en-GB" sz="2000" dirty="0">
                <a:solidFill>
                  <a:srgbClr val="0000FF"/>
                </a:solidFill>
                <a:latin typeface="Consolas" panose="020B0609020204030204" pitchFamily="49" charset="0"/>
              </a:rPr>
              <a:t>		double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 b = 1 / a;</a:t>
            </a:r>
          </a:p>
          <a:p>
            <a:pPr marL="324000" lvl="1" indent="0">
              <a:buNone/>
            </a:pPr>
            <a:r>
              <a:rPr lang="en-GB" sz="2000" dirty="0">
                <a:solidFill>
                  <a:srgbClr val="2B91AF"/>
                </a:solidFill>
                <a:latin typeface="Consolas" panose="020B0609020204030204" pitchFamily="49" charset="0"/>
              </a:rPr>
              <a:t>		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MessageBox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.Show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sz="2000" dirty="0">
                <a:solidFill>
                  <a:srgbClr val="A31515"/>
                </a:solidFill>
                <a:latin typeface="Consolas" panose="020B0609020204030204" pitchFamily="49" charset="0"/>
              </a:rPr>
              <a:t>"1 divided by {0} is {1} "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, a, b);</a:t>
            </a:r>
          </a:p>
          <a:p>
            <a:pPr marL="324000" lvl="1" indent="0">
              <a:buNone/>
            </a:pP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pPr marL="0" indent="0">
              <a:buNone/>
            </a:pPr>
            <a:r>
              <a:rPr lang="nl-NL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GB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28431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 scope: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755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</a:p>
          <a:p>
            <a:pPr marL="324000" lvl="1" indent="0">
              <a:buNone/>
            </a:pPr>
            <a:r>
              <a:rPr lang="en-GB" sz="20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GB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double a </a:t>
            </a:r>
            <a:r>
              <a:rPr lang="en-GB" sz="20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= </a:t>
            </a:r>
            <a:r>
              <a:rPr lang="en-GB" sz="20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Convert.ToDouble</a:t>
            </a:r>
            <a:r>
              <a:rPr lang="en-GB" sz="20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GB" sz="20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tbInput.Text</a:t>
            </a:r>
            <a:r>
              <a:rPr lang="en-GB" sz="20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);</a:t>
            </a:r>
          </a:p>
          <a:p>
            <a:pPr marL="324000" lvl="1" indent="0">
              <a:buNone/>
            </a:pPr>
            <a:endParaRPr lang="en-GB" sz="2000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324000" lvl="1" indent="0">
              <a:buNone/>
            </a:pPr>
            <a:r>
              <a:rPr lang="en-GB" sz="20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	if (a != 0)</a:t>
            </a:r>
          </a:p>
          <a:p>
            <a:pPr marL="324000" lvl="1" indent="0">
              <a:buNone/>
            </a:pPr>
            <a:r>
              <a:rPr lang="en-GB" sz="20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	{</a:t>
            </a:r>
          </a:p>
          <a:p>
            <a:pPr marL="324000" lvl="1" indent="0">
              <a:buNone/>
            </a:pPr>
            <a:r>
              <a:rPr lang="en-GB" sz="20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		double b = 1 / a;</a:t>
            </a:r>
          </a:p>
          <a:p>
            <a:pPr marL="324000" lvl="1" indent="0">
              <a:buNone/>
            </a:pPr>
            <a:r>
              <a:rPr lang="en-GB" sz="20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		</a:t>
            </a:r>
            <a:r>
              <a:rPr lang="en-GB" sz="20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Messagebox.Show</a:t>
            </a:r>
            <a:r>
              <a:rPr lang="en-GB" sz="20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("1 divided by {0} is {1} ", a, b);</a:t>
            </a:r>
          </a:p>
          <a:p>
            <a:pPr marL="324000" lvl="1" indent="0">
              <a:buNone/>
            </a:pPr>
            <a:r>
              <a:rPr lang="en-GB" sz="20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	}</a:t>
            </a:r>
          </a:p>
          <a:p>
            <a:pPr marL="0" indent="0">
              <a:buNone/>
            </a:pPr>
            <a:r>
              <a:rPr lang="nl-NL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  <a:endParaRPr lang="en-GB" sz="2000" b="1" dirty="0">
              <a:solidFill>
                <a:schemeClr val="tx1"/>
              </a:solidFill>
            </a:endParaRPr>
          </a:p>
        </p:txBody>
      </p:sp>
      <p:sp>
        <p:nvSpPr>
          <p:cNvPr id="4" name="PIJL-OMLAAG 3"/>
          <p:cNvSpPr/>
          <p:nvPr/>
        </p:nvSpPr>
        <p:spPr>
          <a:xfrm>
            <a:off x="2032000" y="2917371"/>
            <a:ext cx="348343" cy="277313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547511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 scope: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755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pPr marL="324000" lvl="1" indent="0">
              <a:buNone/>
            </a:pPr>
            <a:r>
              <a:rPr lang="en-GB" sz="20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	double a = </a:t>
            </a:r>
            <a:r>
              <a:rPr lang="en-GB" sz="20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Convert.ToDouble</a:t>
            </a:r>
            <a:r>
              <a:rPr lang="en-GB" sz="20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GB" sz="20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tbInput.Text</a:t>
            </a:r>
            <a:r>
              <a:rPr lang="en-GB" sz="20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);</a:t>
            </a:r>
          </a:p>
          <a:p>
            <a:pPr marL="324000" lvl="1" indent="0">
              <a:buNone/>
            </a:pPr>
            <a:endParaRPr lang="en-GB" sz="2000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324000" lvl="1" indent="0">
              <a:buNone/>
            </a:pPr>
            <a:r>
              <a:rPr lang="en-GB" sz="20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	if (a != 0)</a:t>
            </a:r>
          </a:p>
          <a:p>
            <a:pPr marL="324000" lvl="1" indent="0">
              <a:buNone/>
            </a:pPr>
            <a:r>
              <a:rPr lang="en-GB" sz="20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GB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</a:p>
          <a:p>
            <a:pPr marL="324000" lvl="1" indent="0">
              <a:buNone/>
            </a:pPr>
            <a:r>
              <a:rPr lang="en-GB" sz="20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		</a:t>
            </a:r>
            <a:r>
              <a:rPr lang="en-GB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double b </a:t>
            </a:r>
            <a:r>
              <a:rPr lang="en-GB" sz="20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= 1 / a;</a:t>
            </a:r>
          </a:p>
          <a:p>
            <a:pPr marL="324000" lvl="1" indent="0">
              <a:buNone/>
            </a:pPr>
            <a:r>
              <a:rPr lang="en-GB" sz="20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		</a:t>
            </a:r>
            <a:r>
              <a:rPr lang="en-GB" sz="20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Messagebox.Show</a:t>
            </a:r>
            <a:r>
              <a:rPr lang="en-GB" sz="20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("1 divided by {0} is {1} ", a, b);</a:t>
            </a:r>
          </a:p>
          <a:p>
            <a:pPr marL="324000" lvl="1" indent="0">
              <a:buNone/>
            </a:pPr>
            <a:r>
              <a:rPr lang="en-GB" sz="20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GB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nl-NL" sz="20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}</a:t>
            </a:r>
            <a:endParaRPr lang="en-GB" sz="2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" name="PIJL-OMLAAG 5"/>
          <p:cNvSpPr/>
          <p:nvPr/>
        </p:nvSpPr>
        <p:spPr>
          <a:xfrm>
            <a:off x="2496457" y="4659085"/>
            <a:ext cx="348343" cy="4644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540666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153AD-4553-41CC-A8EC-3C6E2249C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sz="4000" i="1" dirty="0"/>
              <a:t>Practice</a:t>
            </a:r>
            <a:br>
              <a:rPr lang="en-GB" dirty="0"/>
            </a:br>
            <a:r>
              <a:rPr lang="en-GB" dirty="0"/>
              <a:t>Synthesis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3DA9B-009C-4571-BCD5-1A5EEC1B56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3200" b="1" dirty="0"/>
              <a:t>Calculator with memory function</a:t>
            </a:r>
            <a:endParaRPr lang="en-GB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D1FEB4-59D2-445A-AE68-6F3CE48B01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1044" y="2722827"/>
            <a:ext cx="2990872" cy="2876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45657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600" b="1" dirty="0"/>
              <a:t>After this lecture you can: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200" dirty="0"/>
              <a:t>Create a WinForms application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200" dirty="0"/>
              <a:t>Display and retrieve information using Controls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200" dirty="0"/>
              <a:t>Store and manipulate that information using variables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200" dirty="0"/>
              <a:t>Write readable code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8110" y="30480"/>
            <a:ext cx="1223890" cy="1223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699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4000" dirty="0"/>
              <a:t>Create visual desktop applications that users </a:t>
            </a:r>
            <a:br>
              <a:rPr lang="en-GB" sz="4000" dirty="0"/>
            </a:br>
            <a:r>
              <a:rPr lang="en-GB" sz="4000" dirty="0"/>
              <a:t>can interact with</a:t>
            </a:r>
            <a:endParaRPr lang="en-GB" sz="3200" dirty="0"/>
          </a:p>
          <a:p>
            <a:pPr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0" indent="0">
              <a:buNone/>
            </a:pPr>
            <a:r>
              <a:rPr lang="en-GB" sz="2400" i="1" dirty="0"/>
              <a:t>Provide visual elements as a way to gather input from the user, as well as display output to the users.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200" dirty="0"/>
              <a:t>Visual elements are called </a:t>
            </a:r>
            <a:r>
              <a:rPr lang="en-GB" sz="2200" i="1" dirty="0"/>
              <a:t>Controls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200" dirty="0"/>
              <a:t>Examples: Button, </a:t>
            </a:r>
            <a:r>
              <a:rPr lang="en-GB" sz="2200" dirty="0" err="1"/>
              <a:t>TextBox</a:t>
            </a:r>
            <a:r>
              <a:rPr lang="en-GB" sz="2200" dirty="0"/>
              <a:t>, Label, etc.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sz="2400" dirty="0"/>
          </a:p>
          <a:p>
            <a:pPr>
              <a:buFont typeface="Wingdings" panose="05000000000000000000" pitchFamily="2" charset="2"/>
              <a:buChar char="§"/>
            </a:pPr>
            <a:endParaRPr lang="en-GB" sz="2400" dirty="0"/>
          </a:p>
          <a:p>
            <a:pPr>
              <a:buFont typeface="Wingdings" panose="05000000000000000000" pitchFamily="2" charset="2"/>
              <a:buChar char="§"/>
            </a:pPr>
            <a:endParaRPr lang="en-GB" sz="2400" dirty="0"/>
          </a:p>
          <a:p>
            <a:pPr>
              <a:buFont typeface="Wingdings" panose="05000000000000000000" pitchFamily="2" charset="2"/>
              <a:buChar char="§"/>
            </a:pPr>
            <a:endParaRPr lang="en-GB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2320" y="-115094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8108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BA83F-930B-41A3-93A3-50059967F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Intro: Example 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2B897-6D3E-4E0B-A27C-6189D47A21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738925-FEE9-4DB5-921B-A4BCB37002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7051" y="1845734"/>
            <a:ext cx="4247704" cy="4085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8993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Windows forms app: Event-based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/>
              <a:t>Code is executed when an event occurs on a form</a:t>
            </a:r>
            <a:endParaRPr lang="nl-NL" sz="2200" dirty="0"/>
          </a:p>
          <a:p>
            <a:endParaRPr lang="en-GB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2320" y="-115094"/>
            <a:ext cx="1219200" cy="1219200"/>
          </a:xfrm>
          <a:prstGeom prst="rect">
            <a:avLst/>
          </a:prstGeom>
        </p:spPr>
      </p:pic>
      <p:sp>
        <p:nvSpPr>
          <p:cNvPr id="15" name="Rounded Rectangle 14"/>
          <p:cNvSpPr/>
          <p:nvPr/>
        </p:nvSpPr>
        <p:spPr>
          <a:xfrm>
            <a:off x="1920934" y="2826708"/>
            <a:ext cx="1728192" cy="1080120"/>
          </a:xfrm>
          <a:prstGeom prst="roundRect">
            <a:avLst/>
          </a:prstGeom>
          <a:solidFill>
            <a:sysClr val="window" lastClr="FFFFFF"/>
          </a:solidFill>
          <a:ln w="26425" cap="flat" cmpd="sng" algn="ctr">
            <a:solidFill>
              <a:srgbClr val="4F81B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</a:rPr>
              <a:t>Event triggered</a:t>
            </a:r>
            <a:endParaRPr kumimoji="0" lang="nl-NL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5054482" y="2826708"/>
            <a:ext cx="1728192" cy="1080120"/>
          </a:xfrm>
          <a:prstGeom prst="roundRect">
            <a:avLst/>
          </a:prstGeom>
          <a:solidFill>
            <a:sysClr val="window" lastClr="FFFFFF"/>
          </a:solidFill>
          <a:ln w="26425" cap="flat" cmpd="sng" algn="ctr">
            <a:solidFill>
              <a:srgbClr val="4F81B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</a:rPr>
              <a:t>Perform task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8188031" y="2826708"/>
            <a:ext cx="1728192" cy="1080120"/>
          </a:xfrm>
          <a:prstGeom prst="roundRect">
            <a:avLst/>
          </a:prstGeom>
          <a:solidFill>
            <a:sysClr val="window" lastClr="FFFFFF"/>
          </a:solidFill>
          <a:ln w="26425" cap="flat" cmpd="sng" algn="ctr">
            <a:solidFill>
              <a:srgbClr val="4F81B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</a:rPr>
              <a:t>Show </a:t>
            </a:r>
            <a:b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</a:rPr>
            </a:b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</a:rPr>
              <a:t>Output</a:t>
            </a:r>
            <a:endParaRPr kumimoji="0" lang="nl-NL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5054482" y="4563588"/>
            <a:ext cx="1728192" cy="1080120"/>
          </a:xfrm>
          <a:prstGeom prst="roundRect">
            <a:avLst/>
          </a:prstGeom>
          <a:solidFill>
            <a:sysClr val="window" lastClr="FFFFFF"/>
          </a:solidFill>
          <a:ln w="26425" cap="flat" cmpd="sng" algn="ctr">
            <a:solidFill>
              <a:srgbClr val="C0504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</a:rPr>
              <a:t>Handle </a:t>
            </a:r>
            <a:b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</a:rPr>
            </a:b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</a:rPr>
              <a:t>error</a:t>
            </a:r>
            <a:endParaRPr kumimoji="0" lang="nl-NL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cxnSp>
        <p:nvCxnSpPr>
          <p:cNvPr id="19" name="Straight Arrow Connector 18"/>
          <p:cNvCxnSpPr>
            <a:stCxn id="15" idx="3"/>
            <a:endCxn id="16" idx="1"/>
          </p:cNvCxnSpPr>
          <p:nvPr/>
        </p:nvCxnSpPr>
        <p:spPr>
          <a:xfrm>
            <a:off x="3649126" y="3366768"/>
            <a:ext cx="1405356" cy="0"/>
          </a:xfrm>
          <a:prstGeom prst="straightConnector1">
            <a:avLst/>
          </a:prstGeom>
          <a:noFill/>
          <a:ln w="9525" cap="flat" cmpd="sng" algn="ctr">
            <a:solidFill>
              <a:srgbClr val="4F81BD"/>
            </a:solidFill>
            <a:prstDash val="solid"/>
            <a:tailEnd type="triangle"/>
          </a:ln>
          <a:effectLst/>
        </p:spPr>
      </p:cxnSp>
      <p:cxnSp>
        <p:nvCxnSpPr>
          <p:cNvPr id="20" name="Straight Arrow Connector 19"/>
          <p:cNvCxnSpPr>
            <a:stCxn id="16" idx="3"/>
            <a:endCxn id="17" idx="1"/>
          </p:cNvCxnSpPr>
          <p:nvPr/>
        </p:nvCxnSpPr>
        <p:spPr>
          <a:xfrm>
            <a:off x="6782674" y="3366768"/>
            <a:ext cx="1405357" cy="0"/>
          </a:xfrm>
          <a:prstGeom prst="straightConnector1">
            <a:avLst/>
          </a:prstGeom>
          <a:noFill/>
          <a:ln w="9525" cap="flat" cmpd="sng" algn="ctr">
            <a:solidFill>
              <a:srgbClr val="4F81BD"/>
            </a:solidFill>
            <a:prstDash val="solid"/>
            <a:tailEnd type="triangle"/>
          </a:ln>
          <a:effectLst/>
        </p:spPr>
      </p:cxnSp>
      <p:cxnSp>
        <p:nvCxnSpPr>
          <p:cNvPr id="21" name="Straight Arrow Connector 20"/>
          <p:cNvCxnSpPr>
            <a:stCxn id="16" idx="2"/>
            <a:endCxn id="18" idx="0"/>
          </p:cNvCxnSpPr>
          <p:nvPr/>
        </p:nvCxnSpPr>
        <p:spPr>
          <a:xfrm>
            <a:off x="5918578" y="3906828"/>
            <a:ext cx="0" cy="656760"/>
          </a:xfrm>
          <a:prstGeom prst="straightConnector1">
            <a:avLst/>
          </a:prstGeom>
          <a:noFill/>
          <a:ln w="9525" cap="flat" cmpd="sng" algn="ctr">
            <a:solidFill>
              <a:srgbClr val="C0504D"/>
            </a:solidFill>
            <a:prstDash val="soli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074038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Examples (1/2)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b="1" dirty="0"/>
              <a:t>Task: Perform addition operation for inputted numbers</a:t>
            </a:r>
            <a:endParaRPr lang="nl-NL" sz="22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2320" y="-115094"/>
            <a:ext cx="1219200" cy="1219200"/>
          </a:xfrm>
          <a:prstGeom prst="rect">
            <a:avLst/>
          </a:prstGeom>
        </p:spPr>
      </p:pic>
      <p:sp>
        <p:nvSpPr>
          <p:cNvPr id="15" name="Rounded Rectangle 14"/>
          <p:cNvSpPr/>
          <p:nvPr/>
        </p:nvSpPr>
        <p:spPr>
          <a:xfrm>
            <a:off x="1905169" y="2690073"/>
            <a:ext cx="1728192" cy="1080120"/>
          </a:xfrm>
          <a:prstGeom prst="roundRect">
            <a:avLst/>
          </a:prstGeom>
          <a:solidFill>
            <a:sysClr val="window" lastClr="FFFFFF"/>
          </a:solidFill>
          <a:ln w="26425" cap="flat" cmpd="sng" algn="ctr">
            <a:solidFill>
              <a:srgbClr val="4F81B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</a:rPr>
              <a:t>Button is clicked</a:t>
            </a:r>
            <a:endParaRPr kumimoji="0" lang="nl-NL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4334836" y="2690073"/>
            <a:ext cx="3135953" cy="1080120"/>
          </a:xfrm>
          <a:prstGeom prst="roundRect">
            <a:avLst/>
          </a:prstGeom>
          <a:solidFill>
            <a:sysClr val="window" lastClr="FFFFFF"/>
          </a:solidFill>
          <a:ln w="26425" cap="flat" cmpd="sng" algn="ctr">
            <a:solidFill>
              <a:srgbClr val="4F81B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</a:rPr>
              <a:t>Numbers are retrieved</a:t>
            </a:r>
            <a:r>
              <a:rPr kumimoji="0" lang="en-US" sz="18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</a:rPr>
              <a:t> from the two </a:t>
            </a:r>
            <a:r>
              <a:rPr kumimoji="0" lang="en-US" sz="1800" b="0" i="0" u="none" strike="noStrike" kern="0" cap="none" spc="0" normalizeH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</a:rPr>
              <a:t>TextBoxes</a:t>
            </a:r>
            <a:r>
              <a:rPr kumimoji="0" lang="en-US" sz="18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</a:rPr>
              <a:t> and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</a:rPr>
              <a:t>added together</a:t>
            </a:r>
            <a:endParaRPr kumimoji="0" lang="nl-NL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8172266" y="2690073"/>
            <a:ext cx="1728192" cy="1080120"/>
          </a:xfrm>
          <a:prstGeom prst="roundRect">
            <a:avLst/>
          </a:prstGeom>
          <a:solidFill>
            <a:sysClr val="window" lastClr="FFFFFF"/>
          </a:solidFill>
          <a:ln w="26425" cap="flat" cmpd="sng" algn="ctr">
            <a:solidFill>
              <a:srgbClr val="4F81B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>
                <a:solidFill>
                  <a:prstClr val="black"/>
                </a:solidFill>
                <a:latin typeface="Consolas" panose="020B0609020204030204" pitchFamily="49" charset="0"/>
              </a:rPr>
              <a:t>Show result in a Label</a:t>
            </a:r>
            <a:endParaRPr kumimoji="0" lang="nl-NL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cxnSp>
        <p:nvCxnSpPr>
          <p:cNvPr id="19" name="Straight Arrow Connector 18"/>
          <p:cNvCxnSpPr>
            <a:cxnSpLocks/>
            <a:stCxn id="15" idx="3"/>
            <a:endCxn id="16" idx="1"/>
          </p:cNvCxnSpPr>
          <p:nvPr/>
        </p:nvCxnSpPr>
        <p:spPr>
          <a:xfrm>
            <a:off x="3633361" y="3230133"/>
            <a:ext cx="701475" cy="0"/>
          </a:xfrm>
          <a:prstGeom prst="straightConnector1">
            <a:avLst/>
          </a:prstGeom>
          <a:noFill/>
          <a:ln w="9525" cap="flat" cmpd="sng" algn="ctr">
            <a:solidFill>
              <a:srgbClr val="4F81BD"/>
            </a:solidFill>
            <a:prstDash val="solid"/>
            <a:tailEnd type="triangle"/>
          </a:ln>
          <a:effectLst/>
        </p:spPr>
      </p:cxnSp>
      <p:cxnSp>
        <p:nvCxnSpPr>
          <p:cNvPr id="20" name="Straight Arrow Connector 19"/>
          <p:cNvCxnSpPr>
            <a:cxnSpLocks/>
            <a:stCxn id="16" idx="3"/>
            <a:endCxn id="17" idx="1"/>
          </p:cNvCxnSpPr>
          <p:nvPr/>
        </p:nvCxnSpPr>
        <p:spPr>
          <a:xfrm>
            <a:off x="7470789" y="3230133"/>
            <a:ext cx="701477" cy="0"/>
          </a:xfrm>
          <a:prstGeom prst="straightConnector1">
            <a:avLst/>
          </a:prstGeom>
          <a:noFill/>
          <a:ln w="9525" cap="flat" cmpd="sng" algn="ctr">
            <a:solidFill>
              <a:srgbClr val="4F81BD"/>
            </a:solidFill>
            <a:prstDash val="solid"/>
            <a:tailEnd type="triangle"/>
          </a:ln>
          <a:effectLst/>
        </p:spPr>
      </p:cxnSp>
      <p:sp>
        <p:nvSpPr>
          <p:cNvPr id="22" name="Rounded Rectangle 17">
            <a:extLst>
              <a:ext uri="{FF2B5EF4-FFF2-40B4-BE49-F238E27FC236}">
                <a16:creationId xmlns:a16="http://schemas.microsoft.com/office/drawing/2014/main" id="{355460CA-C9AB-4B0D-A2D6-B598C50FED9A}"/>
              </a:ext>
            </a:extLst>
          </p:cNvPr>
          <p:cNvSpPr/>
          <p:nvPr/>
        </p:nvSpPr>
        <p:spPr>
          <a:xfrm>
            <a:off x="4625937" y="4417843"/>
            <a:ext cx="2553753" cy="1080120"/>
          </a:xfrm>
          <a:prstGeom prst="roundRect">
            <a:avLst/>
          </a:prstGeom>
          <a:solidFill>
            <a:sysClr val="window" lastClr="FFFFFF"/>
          </a:solidFill>
          <a:ln w="26425" cap="flat" cmpd="sng" algn="ctr">
            <a:solidFill>
              <a:srgbClr val="C0504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</a:rPr>
              <a:t>Show message that integers must</a:t>
            </a:r>
            <a:r>
              <a:rPr kumimoji="0" lang="en-US" sz="18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</a:rPr>
              <a:t> be supplied</a:t>
            </a:r>
            <a:endParaRPr kumimoji="0" lang="nl-NL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AC540B7-3660-4D70-B599-D2F0610A185E}"/>
              </a:ext>
            </a:extLst>
          </p:cNvPr>
          <p:cNvCxnSpPr>
            <a:cxnSpLocks/>
            <a:stCxn id="16" idx="2"/>
            <a:endCxn id="22" idx="0"/>
          </p:cNvCxnSpPr>
          <p:nvPr/>
        </p:nvCxnSpPr>
        <p:spPr>
          <a:xfrm>
            <a:off x="5902813" y="3770193"/>
            <a:ext cx="1" cy="647650"/>
          </a:xfrm>
          <a:prstGeom prst="straightConnector1">
            <a:avLst/>
          </a:prstGeom>
          <a:noFill/>
          <a:ln w="9525" cap="flat" cmpd="sng" algn="ctr">
            <a:solidFill>
              <a:srgbClr val="C0504D"/>
            </a:solidFill>
            <a:prstDash val="soli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833087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2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Examples (2/2)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b="1" dirty="0"/>
              <a:t>Task: Prevent input of non-integer characters</a:t>
            </a:r>
            <a:endParaRPr lang="nl-NL" sz="2200" b="1" dirty="0"/>
          </a:p>
          <a:p>
            <a:endParaRPr lang="en-GB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2320" y="-115094"/>
            <a:ext cx="1219200" cy="1219200"/>
          </a:xfrm>
          <a:prstGeom prst="rect">
            <a:avLst/>
          </a:prstGeom>
        </p:spPr>
      </p:pic>
      <p:sp>
        <p:nvSpPr>
          <p:cNvPr id="15" name="Rounded Rectangle 14"/>
          <p:cNvSpPr/>
          <p:nvPr/>
        </p:nvSpPr>
        <p:spPr>
          <a:xfrm>
            <a:off x="1434662" y="2690073"/>
            <a:ext cx="2198699" cy="1080120"/>
          </a:xfrm>
          <a:prstGeom prst="roundRect">
            <a:avLst/>
          </a:prstGeom>
          <a:solidFill>
            <a:sysClr val="window" lastClr="FFFFFF"/>
          </a:solidFill>
          <a:ln w="26425" cap="flat" cmpd="sng" algn="ctr">
            <a:solidFill>
              <a:srgbClr val="4F81B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</a:rPr>
              <a:t>Key is released when typing</a:t>
            </a:r>
            <a:r>
              <a:rPr kumimoji="0" lang="en-US" sz="18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</a:rPr>
              <a:t> in a </a:t>
            </a:r>
            <a:r>
              <a:rPr kumimoji="0" lang="en-US" sz="1800" b="0" i="0" u="none" strike="noStrike" kern="0" cap="none" spc="0" normalizeH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</a:rPr>
              <a:t>TextBox</a:t>
            </a:r>
            <a:endParaRPr kumimoji="0" lang="nl-NL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4261262" y="2690073"/>
            <a:ext cx="3283097" cy="1080120"/>
          </a:xfrm>
          <a:prstGeom prst="roundRect">
            <a:avLst/>
          </a:prstGeom>
          <a:solidFill>
            <a:sysClr val="window" lastClr="FFFFFF"/>
          </a:solidFill>
          <a:ln w="26425" cap="flat" cmpd="sng" algn="ctr">
            <a:solidFill>
              <a:srgbClr val="4F81B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</a:rPr>
              <a:t>Determine if the released key represents</a:t>
            </a:r>
            <a:r>
              <a:rPr kumimoji="0" lang="en-US" sz="18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</a:rPr>
              <a:t> a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</a:rPr>
              <a:t>non-integer character</a:t>
            </a:r>
            <a:endParaRPr kumimoji="0" lang="nl-NL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8172264" y="2690073"/>
            <a:ext cx="2770055" cy="1080120"/>
          </a:xfrm>
          <a:prstGeom prst="roundRect">
            <a:avLst/>
          </a:prstGeom>
          <a:solidFill>
            <a:sysClr val="window" lastClr="FFFFFF"/>
          </a:solidFill>
          <a:ln w="26425" cap="flat" cmpd="sng" algn="ctr">
            <a:solidFill>
              <a:srgbClr val="4F81B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</a:rPr>
              <a:t>Do </a:t>
            </a:r>
            <a:r>
              <a:rPr kumimoji="0" lang="nl-NL" sz="18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</a:rPr>
              <a:t>nothing</a:t>
            </a:r>
            <a:r>
              <a:rPr kumimoji="0" lang="nl-NL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</a:rPr>
              <a:t>; </a:t>
            </a:r>
            <a:r>
              <a:rPr kumimoji="0" lang="nl-NL" sz="18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</a:rPr>
              <a:t>character</a:t>
            </a:r>
            <a:r>
              <a:rPr kumimoji="0" lang="nl-NL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</a:rPr>
              <a:t> </a:t>
            </a:r>
            <a:r>
              <a:rPr kumimoji="0" lang="nl-NL" sz="18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</a:rPr>
              <a:t>will</a:t>
            </a:r>
            <a:r>
              <a:rPr kumimoji="0" lang="nl-NL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</a:rPr>
              <a:t> </a:t>
            </a:r>
            <a:r>
              <a:rPr kumimoji="0" lang="nl-NL" sz="18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</a:rPr>
              <a:t>be</a:t>
            </a:r>
            <a:r>
              <a:rPr kumimoji="0" lang="nl-NL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</a:rPr>
              <a:t> </a:t>
            </a:r>
            <a:r>
              <a:rPr kumimoji="0" lang="nl-NL" sz="18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</a:rPr>
              <a:t>shown</a:t>
            </a:r>
            <a:r>
              <a:rPr kumimoji="0" lang="nl-NL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</a:rPr>
              <a:t> in </a:t>
            </a:r>
            <a:r>
              <a:rPr kumimoji="0" lang="nl-NL" sz="18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</a:rPr>
              <a:t>TextBox</a:t>
            </a:r>
            <a:endParaRPr kumimoji="0" lang="nl-NL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cxnSp>
        <p:nvCxnSpPr>
          <p:cNvPr id="19" name="Straight Arrow Connector 18"/>
          <p:cNvCxnSpPr>
            <a:cxnSpLocks/>
            <a:stCxn id="15" idx="3"/>
            <a:endCxn id="16" idx="1"/>
          </p:cNvCxnSpPr>
          <p:nvPr/>
        </p:nvCxnSpPr>
        <p:spPr>
          <a:xfrm>
            <a:off x="3633361" y="3230133"/>
            <a:ext cx="627901" cy="0"/>
          </a:xfrm>
          <a:prstGeom prst="straightConnector1">
            <a:avLst/>
          </a:prstGeom>
          <a:noFill/>
          <a:ln w="9525" cap="flat" cmpd="sng" algn="ctr">
            <a:solidFill>
              <a:srgbClr val="4F81BD"/>
            </a:solidFill>
            <a:prstDash val="solid"/>
            <a:tailEnd type="triangle"/>
          </a:ln>
          <a:effectLst/>
        </p:spPr>
      </p:cxnSp>
      <p:cxnSp>
        <p:nvCxnSpPr>
          <p:cNvPr id="20" name="Straight Arrow Connector 19"/>
          <p:cNvCxnSpPr>
            <a:cxnSpLocks/>
            <a:stCxn id="16" idx="3"/>
            <a:endCxn id="17" idx="1"/>
          </p:cNvCxnSpPr>
          <p:nvPr/>
        </p:nvCxnSpPr>
        <p:spPr>
          <a:xfrm>
            <a:off x="7544359" y="3230133"/>
            <a:ext cx="627905" cy="0"/>
          </a:xfrm>
          <a:prstGeom prst="straightConnector1">
            <a:avLst/>
          </a:prstGeom>
          <a:noFill/>
          <a:ln w="9525" cap="flat" cmpd="sng" algn="ctr">
            <a:solidFill>
              <a:srgbClr val="4F81BD"/>
            </a:solidFill>
            <a:prstDash val="solid"/>
            <a:tailEnd type="triangle"/>
          </a:ln>
          <a:effectLst/>
        </p:spPr>
      </p:cxnSp>
      <p:sp>
        <p:nvSpPr>
          <p:cNvPr id="22" name="Rounded Rectangle 17">
            <a:extLst>
              <a:ext uri="{FF2B5EF4-FFF2-40B4-BE49-F238E27FC236}">
                <a16:creationId xmlns:a16="http://schemas.microsoft.com/office/drawing/2014/main" id="{3DECA892-5676-412D-A572-0E4F898222D1}"/>
              </a:ext>
            </a:extLst>
          </p:cNvPr>
          <p:cNvSpPr/>
          <p:nvPr/>
        </p:nvSpPr>
        <p:spPr>
          <a:xfrm>
            <a:off x="4261263" y="4417843"/>
            <a:ext cx="3283096" cy="1080120"/>
          </a:xfrm>
          <a:prstGeom prst="roundRect">
            <a:avLst/>
          </a:prstGeom>
          <a:solidFill>
            <a:sysClr val="window" lastClr="FFFFFF"/>
          </a:solidFill>
          <a:ln w="26425" cap="flat" cmpd="sng" algn="ctr">
            <a:solidFill>
              <a:srgbClr val="0070C0"/>
            </a:solidFill>
            <a:prstDash val="solid"/>
          </a:ln>
          <a:effectLst/>
        </p:spPr>
        <p:txBody>
          <a:bodyPr rtlCol="0" anchor="ctr"/>
          <a:lstStyle/>
          <a:p>
            <a:pPr lvl="0" algn="ctr" defTabSz="914400">
              <a:defRPr/>
            </a:pPr>
            <a:r>
              <a:rPr lang="en-US" kern="0" dirty="0">
                <a:latin typeface="Consolas" panose="020B0609020204030204" pitchFamily="49" charset="0"/>
              </a:rPr>
              <a:t>Prevent character from being shown in </a:t>
            </a:r>
            <a:r>
              <a:rPr lang="en-US" kern="0" dirty="0" err="1">
                <a:latin typeface="Consolas" panose="020B0609020204030204" pitchFamily="49" charset="0"/>
              </a:rPr>
              <a:t>TextBox</a:t>
            </a:r>
            <a:endParaRPr lang="nl-NL" kern="0" dirty="0">
              <a:latin typeface="Consolas" panose="020B0609020204030204" pitchFamily="49" charset="0"/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D28660D-5D4A-44E1-81C3-04973939C739}"/>
              </a:ext>
            </a:extLst>
          </p:cNvPr>
          <p:cNvCxnSpPr>
            <a:cxnSpLocks/>
          </p:cNvCxnSpPr>
          <p:nvPr/>
        </p:nvCxnSpPr>
        <p:spPr>
          <a:xfrm>
            <a:off x="5902814" y="3770193"/>
            <a:ext cx="0" cy="647650"/>
          </a:xfrm>
          <a:prstGeom prst="straightConnector1">
            <a:avLst/>
          </a:prstGeom>
          <a:noFill/>
          <a:ln w="9525" cap="flat" cmpd="sng" algn="ctr">
            <a:solidFill>
              <a:srgbClr val="0070C0"/>
            </a:solidFill>
            <a:prstDash val="soli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4219543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2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B9ABD0D-2206-4904-B748-DB2A0B579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to create a Form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93973A-19FE-4E8C-BD69-B664B3BC23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Visual studio</a:t>
            </a:r>
          </a:p>
        </p:txBody>
      </p:sp>
    </p:spTree>
    <p:extLst>
      <p:ext uri="{BB962C8B-B14F-4D97-AF65-F5344CB8AC3E}">
        <p14:creationId xmlns:p14="http://schemas.microsoft.com/office/powerpoint/2010/main" val="278886545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1345</Words>
  <Application>Microsoft Office PowerPoint</Application>
  <PresentationFormat>Widescreen</PresentationFormat>
  <Paragraphs>253</Paragraphs>
  <Slides>39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5" baseType="lpstr">
      <vt:lpstr>Arial</vt:lpstr>
      <vt:lpstr>Calibri</vt:lpstr>
      <vt:lpstr>Calibri Light</vt:lpstr>
      <vt:lpstr>Consolas</vt:lpstr>
      <vt:lpstr>Wingdings</vt:lpstr>
      <vt:lpstr>Retrospect</vt:lpstr>
      <vt:lpstr>ICT &amp; Software Engineering</vt:lpstr>
      <vt:lpstr>Content</vt:lpstr>
      <vt:lpstr>Windows forms App</vt:lpstr>
      <vt:lpstr>Intro</vt:lpstr>
      <vt:lpstr>Intro: Example form</vt:lpstr>
      <vt:lpstr>Windows forms app: Event-based</vt:lpstr>
      <vt:lpstr>Examples (1/2)</vt:lpstr>
      <vt:lpstr>Examples (2/2)</vt:lpstr>
      <vt:lpstr>How to create a Form</vt:lpstr>
      <vt:lpstr>Guidelines – Create project (1/3)</vt:lpstr>
      <vt:lpstr>Guidelines – Create project (1/3)</vt:lpstr>
      <vt:lpstr>Guidelines – Create project (1/3)</vt:lpstr>
      <vt:lpstr>Guidelines (cont.)</vt:lpstr>
      <vt:lpstr>Terminology</vt:lpstr>
      <vt:lpstr>Information: Controls</vt:lpstr>
      <vt:lpstr>Information: Controls (cont.)</vt:lpstr>
      <vt:lpstr>Demo</vt:lpstr>
      <vt:lpstr>Information: Controls(cont.)</vt:lpstr>
      <vt:lpstr>Your turn! (15 minutes)</vt:lpstr>
      <vt:lpstr>Extra information</vt:lpstr>
      <vt:lpstr>Questions?</vt:lpstr>
      <vt:lpstr>Part 2 - Practical</vt:lpstr>
      <vt:lpstr>Content</vt:lpstr>
      <vt:lpstr>Questions?</vt:lpstr>
      <vt:lpstr>Code styling</vt:lpstr>
      <vt:lpstr>Intro: Styling</vt:lpstr>
      <vt:lpstr>Examples</vt:lpstr>
      <vt:lpstr>Extra information</vt:lpstr>
      <vt:lpstr>String manipulation</vt:lpstr>
      <vt:lpstr>Formatting strings: several ways</vt:lpstr>
      <vt:lpstr>Formatting strings: fixing decimals</vt:lpstr>
      <vt:lpstr>Questions?</vt:lpstr>
      <vt:lpstr>Variables</vt:lpstr>
      <vt:lpstr>Variable scope</vt:lpstr>
      <vt:lpstr>Variable scope: example</vt:lpstr>
      <vt:lpstr>Variable scope: example</vt:lpstr>
      <vt:lpstr>Variable scope: example</vt:lpstr>
      <vt:lpstr>Practice Synthesis Concepts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2023-10-28T13:48:45Z</dcterms:created>
  <dcterms:modified xsi:type="dcterms:W3CDTF">2023-10-28T13:49:13Z</dcterms:modified>
</cp:coreProperties>
</file>