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454" r:id="rId4"/>
    <p:sldId id="456" r:id="rId5"/>
    <p:sldId id="455" r:id="rId6"/>
    <p:sldId id="326" r:id="rId7"/>
    <p:sldId id="379" r:id="rId8"/>
    <p:sldId id="444" r:id="rId9"/>
    <p:sldId id="445" r:id="rId10"/>
    <p:sldId id="427" r:id="rId11"/>
    <p:sldId id="361" r:id="rId12"/>
    <p:sldId id="362" r:id="rId13"/>
    <p:sldId id="370" r:id="rId14"/>
    <p:sldId id="286" r:id="rId15"/>
    <p:sldId id="288" r:id="rId16"/>
    <p:sldId id="287" r:id="rId17"/>
    <p:sldId id="333" r:id="rId18"/>
    <p:sldId id="334" r:id="rId19"/>
    <p:sldId id="341" r:id="rId20"/>
    <p:sldId id="340" r:id="rId21"/>
    <p:sldId id="402" r:id="rId22"/>
    <p:sldId id="321" r:id="rId23"/>
    <p:sldId id="320" r:id="rId24"/>
    <p:sldId id="346" r:id="rId25"/>
    <p:sldId id="313" r:id="rId26"/>
    <p:sldId id="312" r:id="rId27"/>
    <p:sldId id="347" r:id="rId28"/>
    <p:sldId id="338" r:id="rId29"/>
    <p:sldId id="322" r:id="rId30"/>
    <p:sldId id="292" r:id="rId31"/>
    <p:sldId id="371" r:id="rId32"/>
    <p:sldId id="398" r:id="rId33"/>
    <p:sldId id="349" r:id="rId34"/>
    <p:sldId id="319" r:id="rId35"/>
    <p:sldId id="391" r:id="rId36"/>
    <p:sldId id="390" r:id="rId37"/>
    <p:sldId id="387" r:id="rId38"/>
    <p:sldId id="401" r:id="rId39"/>
    <p:sldId id="374" r:id="rId40"/>
    <p:sldId id="330" r:id="rId41"/>
    <p:sldId id="385" r:id="rId42"/>
    <p:sldId id="4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  <p14:sldId id="454"/>
            <p14:sldId id="456"/>
            <p14:sldId id="455"/>
            <p14:sldId id="326"/>
            <p14:sldId id="379"/>
            <p14:sldId id="444"/>
            <p14:sldId id="445"/>
            <p14:sldId id="427"/>
          </p14:sldIdLst>
        </p14:section>
        <p14:section name="Classes &amp; Objects" id="{C25631FA-4966-41AD-9FC1-8B43B9C86C02}">
          <p14:sldIdLst>
            <p14:sldId id="361"/>
            <p14:sldId id="362"/>
            <p14:sldId id="370"/>
            <p14:sldId id="286"/>
            <p14:sldId id="288"/>
            <p14:sldId id="287"/>
            <p14:sldId id="333"/>
            <p14:sldId id="334"/>
            <p14:sldId id="341"/>
            <p14:sldId id="340"/>
            <p14:sldId id="402"/>
            <p14:sldId id="321"/>
            <p14:sldId id="320"/>
            <p14:sldId id="346"/>
            <p14:sldId id="313"/>
            <p14:sldId id="312"/>
            <p14:sldId id="347"/>
            <p14:sldId id="338"/>
            <p14:sldId id="322"/>
            <p14:sldId id="292"/>
            <p14:sldId id="371"/>
            <p14:sldId id="398"/>
            <p14:sldId id="349"/>
            <p14:sldId id="319"/>
            <p14:sldId id="391"/>
            <p14:sldId id="390"/>
            <p14:sldId id="387"/>
          </p14:sldIdLst>
        </p14:section>
        <p14:section name="Practical" id="{3808DA65-41DD-407A-93CC-33B2B4CCB5DC}">
          <p14:sldIdLst>
            <p14:sldId id="401"/>
          </p14:sldIdLst>
        </p14:section>
        <p14:section name="Advanced controls" id="{78BF7DF3-E07B-4A23-827E-891A4FC5F1C0}">
          <p14:sldIdLst>
            <p14:sldId id="374"/>
            <p14:sldId id="330"/>
            <p14:sldId id="385"/>
          </p14:sldIdLst>
        </p14:section>
        <p14:section name="End" id="{0CB8056C-AB2D-47E7-89F7-E1B8F5968266}">
          <p14:sldIdLst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9064" autoAdjust="0"/>
  </p:normalViewPr>
  <p:slideViewPr>
    <p:cSldViewPr snapToGrid="0">
      <p:cViewPr varScale="1">
        <p:scale>
          <a:sx n="81" d="100"/>
          <a:sy n="81" d="100"/>
        </p:scale>
        <p:origin x="9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96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00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70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56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986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565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970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23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40518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673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32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745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9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105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023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44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14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0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966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5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7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776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63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56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.doe@fontys.n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03– Classes &amp; Objects</a:t>
            </a:r>
          </a:p>
          <a:p>
            <a:r>
              <a:rPr lang="en-GB" dirty="0"/>
              <a:t>Intro Classes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10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64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How would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503968"/>
            <a:ext cx="10287000" cy="705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57464" y="5334010"/>
            <a:ext cx="7285683" cy="705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How would we implement this???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D4DB1-6883-42A9-B724-B282106F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63" y="1950729"/>
            <a:ext cx="6015038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7000" cy="1096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An application usually has one or more entities with a ‘common’ set of data and 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5A46A-E1E5-4D57-AB94-8FC5BB48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36668"/>
            <a:ext cx="4784703" cy="2521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88007-93B3-45D7-A5BF-B219531F2D94}"/>
              </a:ext>
            </a:extLst>
          </p:cNvPr>
          <p:cNvSpPr txBox="1"/>
          <p:nvPr/>
        </p:nvSpPr>
        <p:spPr>
          <a:xfrm>
            <a:off x="6023956" y="4342321"/>
            <a:ext cx="5360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This example has an entity </a:t>
            </a:r>
            <a:r>
              <a:rPr lang="en-GB" sz="2000" b="1" i="1" dirty="0"/>
              <a:t>Student </a:t>
            </a:r>
            <a:r>
              <a:rPr lang="en-GB" sz="2000" b="1" dirty="0"/>
              <a:t>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 representing: </a:t>
            </a:r>
            <a:r>
              <a:rPr lang="en-GB" sz="2000" i="1" dirty="0"/>
              <a:t>name</a:t>
            </a:r>
            <a:r>
              <a:rPr lang="en-GB" sz="2000" dirty="0"/>
              <a:t>,</a:t>
            </a:r>
            <a:r>
              <a:rPr lang="en-GB" sz="2000" i="1" dirty="0"/>
              <a:t> email</a:t>
            </a:r>
            <a:r>
              <a:rPr lang="en-GB" sz="2000" dirty="0"/>
              <a:t>,</a:t>
            </a:r>
            <a:r>
              <a:rPr lang="en-GB" sz="2000" i="1" dirty="0"/>
              <a:t> PCN,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Actions to: </a:t>
            </a:r>
            <a:r>
              <a:rPr lang="en-GB" sz="2000" i="1" dirty="0"/>
              <a:t>initialize student with data, modify the data, show data as one string, etc. </a:t>
            </a:r>
            <a:r>
              <a:rPr lang="en-GB" sz="2000" dirty="0"/>
              <a:t> </a:t>
            </a:r>
            <a:endParaRPr lang="en-NL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1805D0-38B6-43B0-9D5F-5B51BECFCECC}"/>
              </a:ext>
            </a:extLst>
          </p:cNvPr>
          <p:cNvSpPr/>
          <p:nvPr/>
        </p:nvSpPr>
        <p:spPr>
          <a:xfrm>
            <a:off x="6114011" y="3136668"/>
            <a:ext cx="509847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The actual values per student are probably different, but there are commonalities</a:t>
            </a:r>
            <a:endParaRPr lang="en-NL" sz="2000" b="1" dirty="0"/>
          </a:p>
        </p:txBody>
      </p:sp>
    </p:spTree>
    <p:extLst>
      <p:ext uri="{BB962C8B-B14F-4D97-AF65-F5344CB8AC3E}">
        <p14:creationId xmlns:p14="http://schemas.microsoft.com/office/powerpoint/2010/main" val="247806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Classes &amp;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CB0EE3-0F26-473C-8BF3-0AE40B92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/>
              <a:t>Implementing entities requires two things</a:t>
            </a:r>
            <a:endParaRPr lang="en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First define a </a:t>
            </a:r>
            <a:r>
              <a:rPr lang="en-GB" sz="2400" b="1" i="1" dirty="0"/>
              <a:t>class</a:t>
            </a:r>
            <a:r>
              <a:rPr lang="en-GB" sz="2400" dirty="0"/>
              <a:t> describing an entity.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student has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PCN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 the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data as one string</a:t>
            </a:r>
            <a:b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a student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FDAE9F-3FE6-4671-A5EF-2ADF8998EA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Then create an </a:t>
            </a:r>
            <a:r>
              <a:rPr lang="en-GB" sz="2400" b="1" i="1" dirty="0"/>
              <a:t>object</a:t>
            </a:r>
            <a:r>
              <a:rPr lang="en-GB" sz="2400" dirty="0"/>
              <a:t> representing the actual entity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student has the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John Doe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email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j.doe@fontys.nl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123456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as single string is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John Doe with PCN 123456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Jane Doe</a:t>
            </a:r>
          </a:p>
          <a:p>
            <a:endParaRPr lang="en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Classes &amp;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7000" cy="402336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GB" sz="2800" dirty="0"/>
              <a:t>In other words:</a:t>
            </a:r>
          </a:p>
          <a:p>
            <a:pPr marL="365760" indent="-457200"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b="1" i="1" dirty="0"/>
              <a:t>class </a:t>
            </a:r>
            <a:r>
              <a:rPr lang="en-GB" sz="2800" dirty="0"/>
              <a:t>functions a blueprint (schematic), containing </a:t>
            </a:r>
            <a:r>
              <a:rPr lang="en-GB" sz="2800" i="1" dirty="0"/>
              <a:t>variables</a:t>
            </a:r>
            <a:r>
              <a:rPr lang="en-GB" sz="2800" dirty="0"/>
              <a:t> (called </a:t>
            </a:r>
            <a:r>
              <a:rPr lang="en-GB" sz="2800" i="1" dirty="0"/>
              <a:t>instance variables </a:t>
            </a:r>
            <a:r>
              <a:rPr lang="en-GB" sz="2800" dirty="0"/>
              <a:t>or </a:t>
            </a:r>
            <a:r>
              <a:rPr lang="en-GB" sz="2800" i="1" dirty="0"/>
              <a:t>fields</a:t>
            </a:r>
            <a:r>
              <a:rPr lang="en-GB" sz="2800" dirty="0"/>
              <a:t>) and </a:t>
            </a:r>
            <a:r>
              <a:rPr lang="en-GB" sz="2800" i="1" dirty="0"/>
              <a:t>methods</a:t>
            </a:r>
          </a:p>
          <a:p>
            <a:pPr marL="365760" indent="-457200">
              <a:buFont typeface="Arial" panose="020B0604020202020204" pitchFamily="34" charset="0"/>
              <a:buChar char="•"/>
            </a:pPr>
            <a:r>
              <a:rPr lang="en-GB" sz="2800" dirty="0"/>
              <a:t>An </a:t>
            </a:r>
            <a:r>
              <a:rPr lang="en-GB" sz="2800" b="1" dirty="0"/>
              <a:t>o</a:t>
            </a:r>
            <a:r>
              <a:rPr lang="en-GB" sz="2800" b="1" i="1" dirty="0"/>
              <a:t>bject </a:t>
            </a:r>
            <a:r>
              <a:rPr lang="en-GB" sz="2800" dirty="0"/>
              <a:t>is an instance of a class (“thing” created using the blueprint) which can be used in the 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E831C6-27BC-490B-A98A-EDD2D5833E50}"/>
              </a:ext>
            </a:extLst>
          </p:cNvPr>
          <p:cNvSpPr/>
          <p:nvPr/>
        </p:nvSpPr>
        <p:spPr>
          <a:xfrm>
            <a:off x="1196163" y="4662377"/>
            <a:ext cx="9500191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First step into object oriented programming to create maintainable and extendable code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2317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8F2B10-F9D1-4EB3-AC8E-C229F582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Define a class: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Create an object: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19097" y="2283143"/>
            <a:ext cx="5773561" cy="20598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//instance variables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	//methods</a:t>
            </a:r>
            <a:endParaRPr lang="nl-NL" sz="200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19097" y="4817486"/>
            <a:ext cx="5773561" cy="854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studentA;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studentA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4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Define a class: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Create an object: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8448" y="2319339"/>
            <a:ext cx="6041289" cy="2066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class_name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identifier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//instance variables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	//methods</a:t>
            </a:r>
            <a:endParaRPr lang="nl-NL" sz="200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58448" y="4976142"/>
            <a:ext cx="8997231" cy="7625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class_name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&lt;identifier&gt;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Declare a class/object variable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&lt;identifier&gt;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class_name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create an object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B6B917-DAA9-4CED-A690-52724B6DC375}"/>
              </a:ext>
            </a:extLst>
          </p:cNvPr>
          <p:cNvGrpSpPr/>
          <p:nvPr/>
        </p:nvGrpSpPr>
        <p:grpSpPr>
          <a:xfrm>
            <a:off x="5263116" y="2923953"/>
            <a:ext cx="3003074" cy="1143000"/>
            <a:chOff x="5263116" y="2923953"/>
            <a:chExt cx="3003074" cy="1143000"/>
          </a:xfrm>
        </p:grpSpPr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6EEEF6AB-9707-4C41-8E21-1955D4B13552}"/>
                </a:ext>
              </a:extLst>
            </p:cNvPr>
            <p:cNvSpPr/>
            <p:nvPr/>
          </p:nvSpPr>
          <p:spPr>
            <a:xfrm>
              <a:off x="5263116" y="2923953"/>
              <a:ext cx="425303" cy="11430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383DC-EB18-4E77-AEC3-975CBA6E48C5}"/>
                </a:ext>
              </a:extLst>
            </p:cNvPr>
            <p:cNvSpPr txBox="1"/>
            <p:nvPr/>
          </p:nvSpPr>
          <p:spPr>
            <a:xfrm>
              <a:off x="5647653" y="3310787"/>
              <a:ext cx="261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Also called class members</a:t>
              </a:r>
              <a:endParaRPr lang="en-NL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7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Intermezzo: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84968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/>
              <a:t>In the previous examples, the class started with the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3600" b="1" dirty="0"/>
              <a:t> keyword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r>
              <a:rPr lang="en-GB" sz="2600" i="1" dirty="0"/>
              <a:t>This is an access modifiers and allows you to control the ‘accessibility’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For now: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400" dirty="0"/>
              <a:t> &amp;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endParaRPr lang="en-GB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You might want to make some information available only under certain constraints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For example, your balance should be only modified under secure conditions and should not be accessible from other accounts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Method accessible from inside and outside the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Instance variable accessible only from within the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03193" y="5039205"/>
            <a:ext cx="7875105" cy="577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double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193" y="2475131"/>
            <a:ext cx="751963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DepositMoney(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amount)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defTabSz="914400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//body of the method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balance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balance + amount;	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1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19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5804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Q&amp;A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Switch &amp; do…while-statements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Introduction to Classes &amp; Objects</a:t>
            </a:r>
            <a:endParaRPr lang="en-GB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A30848-7688-4FB8-BF6C-5A256AD58057}"/>
              </a:ext>
            </a:extLst>
          </p:cNvPr>
          <p:cNvSpPr/>
          <p:nvPr/>
        </p:nvSpPr>
        <p:spPr>
          <a:xfrm>
            <a:off x="1762059" y="4650827"/>
            <a:ext cx="8728841" cy="115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/>
              <a:t>Starting from this lecture we will Visual Studio with a Windows Forms App</a:t>
            </a:r>
          </a:p>
        </p:txBody>
      </p:sp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Access modifiers can be applied to all members of a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Instance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Etc.</a:t>
            </a:r>
          </a:p>
          <a:p>
            <a:pPr marL="201168" lvl="1" indent="0">
              <a:buNone/>
            </a:pPr>
            <a:r>
              <a:rPr lang="en-GB" sz="2200" dirty="0"/>
              <a:t> 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There are other values for access modifiers (covered in future courses).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6AC44-E035-4594-8729-760ACF93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A6055-5FF0-4EEF-B6A0-13971F23F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Instance variables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115882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42181" y="1976973"/>
            <a:ext cx="6877060" cy="3020696"/>
          </a:xfrm>
          <a:ln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marL="292608" lvl="1" indent="0">
              <a:spcBef>
                <a:spcPts val="525"/>
              </a:spcBef>
              <a:buClr>
                <a:srgbClr val="DD8047"/>
              </a:buClr>
              <a:buSzPct val="60000"/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class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92608" lvl="1" indent="0">
              <a:spcBef>
                <a:spcPts val="525"/>
              </a:spcBef>
              <a:buClr>
                <a:srgbClr val="DD8047"/>
              </a:buClr>
              <a:buSzPct val="60000"/>
              <a:buNone/>
            </a:pPr>
            <a:r>
              <a:rPr lang="nl-NL" sz="2000" dirty="0"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92608" lvl="1" indent="0">
              <a:spcBef>
                <a:spcPts val="525"/>
              </a:spcBef>
              <a:buClr>
                <a:srgbClr val="DD8047"/>
              </a:buClr>
              <a:buSzPct val="60000"/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 string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92608" lvl="1" indent="0">
              <a:spcBef>
                <a:spcPts val="525"/>
              </a:spcBef>
              <a:buClr>
                <a:srgbClr val="DD8047"/>
              </a:buClr>
              <a:buSzPct val="60000"/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92608" lvl="1" indent="0">
              <a:spcBef>
                <a:spcPts val="525"/>
              </a:spcBef>
              <a:buClr>
                <a:srgbClr val="DD8047"/>
              </a:buClr>
              <a:buSzPct val="60000"/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 int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PCN;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92608" lvl="1" indent="0">
              <a:spcBef>
                <a:spcPts val="525"/>
              </a:spcBef>
              <a:buClr>
                <a:srgbClr val="DD8047"/>
              </a:buClr>
              <a:buSzPct val="60000"/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Extra code</a:t>
            </a: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242181" y="5226290"/>
            <a:ext cx="6877060" cy="8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studentA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studentA</a:t>
            </a:r>
            <a:r>
              <a:rPr lang="en-US" sz="2000" dirty="0">
                <a:latin typeface="Consolas" panose="020B0609020204030204" pitchFamily="49" charset="0"/>
              </a:rPr>
              <a:t>.PCN = 123456;</a:t>
            </a:r>
            <a:endParaRPr lang="nl-NL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4263656" y="3720662"/>
            <a:ext cx="43285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2207" y="2905054"/>
            <a:ext cx="2916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not the desired way. Keep instance variables private. To access them, use methods (introduced next).</a:t>
            </a:r>
            <a:endParaRPr lang="nl-NL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22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85507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Instance variable definition</a:t>
            </a:r>
          </a:p>
          <a:p>
            <a:pPr marL="0" indent="0">
              <a:buNone/>
            </a:pPr>
            <a:endParaRPr lang="en-GB" sz="2400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 Variable assignment in a class</a:t>
            </a:r>
          </a:p>
          <a:p>
            <a:pPr marL="0" indent="0">
              <a:buNone/>
            </a:pPr>
            <a:endParaRPr lang="en-GB" sz="2400" dirty="0"/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 Variable assignment outside of the class (using the object)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6683" y="2381366"/>
            <a:ext cx="342914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&lt;variable_name&gt;;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6683" y="4933352"/>
            <a:ext cx="780213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&lt;object_identifier&gt;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&lt;variable_name&gt;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&lt;correct_value&gt;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6683" y="3657359"/>
            <a:ext cx="568617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&lt;variable_name&gt; 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&lt;correct_value&gt;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23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2664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–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5917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 </a:t>
            </a:r>
            <a:r>
              <a:rPr lang="en-GB" sz="2400" dirty="0"/>
              <a:t>Instance variables should follow the naming conventions of variables.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Best practice: keep instance variables private, unless there is a good reason not to do so.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6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7882" y="2292289"/>
            <a:ext cx="75196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SetName(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newName)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defTabSz="914400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//body of the method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7882" y="4359186"/>
            <a:ext cx="6877060" cy="8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 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studentA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studentA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SetName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nl-NL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2377" y="2103317"/>
            <a:ext cx="272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no parameters, add empty parentheses.</a:t>
            </a:r>
            <a:endParaRPr lang="nl-NL" sz="20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5502166" y="2457260"/>
            <a:ext cx="369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25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94854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Create a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Call a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96156" y="2328051"/>
            <a:ext cx="8572316" cy="19842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return_type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&lt;method_name&gt;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&lt;list_of_parameters&gt;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</a:rPr>
              <a:t>//body of the method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//statements of the method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6156" y="5407429"/>
            <a:ext cx="79432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&lt;object_identifier&gt;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&lt;method_name&gt;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&lt;list_of_arguments&gt;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26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9370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Use verbs in the naming of a method (i.e. it represents an 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 compiler knows the difference between a field and a method by detecting whether the identifier of the member is followed by a pair of parentheses.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Best practice: keep methods public, unless there is a good reason not to do it.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27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0887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9289" y="1865672"/>
            <a:ext cx="8559977" cy="4594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Instance variables: Store data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email;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PCN;</a:t>
            </a:r>
            <a:endParaRPr lang="en-GB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More will be added later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Methods: Make use if the instance variables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SetName(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newName)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(newName != 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      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 </a:t>
            </a:r>
            <a:r>
              <a:rPr lang="en-GB" sz="1600" dirty="0"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GetInfo()</a:t>
            </a:r>
          </a:p>
          <a:p>
            <a:pPr lvl="1">
              <a:lnSpc>
                <a:spcPct val="107000"/>
              </a:lnSpc>
            </a:pP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+ 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with PCN "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.ToString(); 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161028" y="2175642"/>
            <a:ext cx="4805000" cy="2639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.SetName(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lblInfo.Text =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.GetInfo();</a:t>
            </a:r>
            <a:endParaRPr lang="nl-NL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28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4942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89488" y="1976903"/>
            <a:ext cx="3528392" cy="1712525"/>
            <a:chOff x="3059832" y="3068960"/>
            <a:chExt cx="3528392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3059832" y="3068960"/>
              <a:ext cx="3528392" cy="2880320"/>
              <a:chOff x="3059832" y="3068960"/>
              <a:chExt cx="3528392" cy="2880320"/>
            </a:xfrm>
          </p:grpSpPr>
          <p:sp>
            <p:nvSpPr>
              <p:cNvPr id="12" name="Can 11"/>
              <p:cNvSpPr/>
              <p:nvPr/>
            </p:nvSpPr>
            <p:spPr>
              <a:xfrm>
                <a:off x="3059832" y="3068960"/>
                <a:ext cx="3528392" cy="288032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66728" y="3201818"/>
                <a:ext cx="23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studentA</a:t>
                </a:r>
                <a:endParaRPr lang="nl-NL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059832" y="4005065"/>
              <a:ext cx="3528392" cy="15529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name: "John Doe" </a:t>
              </a:r>
            </a:p>
            <a:p>
              <a:pPr lvl="1"/>
              <a:r>
                <a:rPr lang="en-US" dirty="0"/>
                <a:t>email: ""</a:t>
              </a:r>
            </a:p>
            <a:p>
              <a:pPr lvl="1"/>
              <a:r>
                <a:rPr lang="en-US" dirty="0"/>
                <a:t>PCN: 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5189" y="1878811"/>
            <a:ext cx="3528392" cy="1930493"/>
            <a:chOff x="3059832" y="3068960"/>
            <a:chExt cx="3528392" cy="2880320"/>
          </a:xfrm>
        </p:grpSpPr>
        <p:grpSp>
          <p:nvGrpSpPr>
            <p:cNvPr id="15" name="Group 14"/>
            <p:cNvGrpSpPr/>
            <p:nvPr/>
          </p:nvGrpSpPr>
          <p:grpSpPr>
            <a:xfrm>
              <a:off x="3059832" y="3068960"/>
              <a:ext cx="3528392" cy="2880320"/>
              <a:chOff x="3059832" y="3068960"/>
              <a:chExt cx="3528392" cy="2880320"/>
            </a:xfrm>
          </p:grpSpPr>
          <p:sp>
            <p:nvSpPr>
              <p:cNvPr id="17" name="Can 16"/>
              <p:cNvSpPr/>
              <p:nvPr/>
            </p:nvSpPr>
            <p:spPr>
              <a:xfrm>
                <a:off x="3059832" y="3068960"/>
                <a:ext cx="3528392" cy="288032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02732" y="3215314"/>
                <a:ext cx="2242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studentB</a:t>
                </a:r>
                <a:endParaRPr lang="nl-NL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059832" y="4005064"/>
              <a:ext cx="3528392" cy="1377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dirty="0"/>
                <a:t>name: ""</a:t>
              </a:r>
            </a:p>
            <a:p>
              <a:pPr lvl="1"/>
              <a:r>
                <a:rPr lang="en-US" dirty="0"/>
                <a:t>email: ""</a:t>
              </a:r>
            </a:p>
            <a:p>
              <a:pPr lvl="1"/>
              <a:r>
                <a:rPr lang="en-US" dirty="0"/>
                <a:t>PCN: 0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89488" y="4868553"/>
            <a:ext cx="8924093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Student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studentA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Student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defTabSz="914400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Student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studentB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Student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defTabSz="9144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9144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studentA.SetName(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defTabSz="914400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MessageBox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.Show(studentB.GetInfo());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29</a:t>
            </a:fld>
            <a:r>
              <a:rPr lang="en-GB" dirty="0"/>
              <a:t>/34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159F30-E90B-4EF8-913C-0605E82592DF}"/>
              </a:ext>
            </a:extLst>
          </p:cNvPr>
          <p:cNvSpPr/>
          <p:nvPr/>
        </p:nvSpPr>
        <p:spPr>
          <a:xfrm>
            <a:off x="2079551" y="3383851"/>
            <a:ext cx="8032898" cy="1393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What will be shown in the MessageBox?</a:t>
            </a:r>
          </a:p>
          <a:p>
            <a:pPr algn="ctr"/>
            <a:endParaRPr lang="en-GB" sz="2400" b="1" dirty="0"/>
          </a:p>
          <a:p>
            <a:pPr>
              <a:lnSpc>
                <a:spcPct val="107000"/>
              </a:lnSpc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 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GetInfo()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+ 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with PCN "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.ToString(); </a:t>
            </a:r>
            <a:r>
              <a:rPr lang="en-GB" sz="16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663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 </a:t>
            </a:r>
            <a:r>
              <a:rPr lang="nl-NL" dirty="0" err="1"/>
              <a:t>about</a:t>
            </a:r>
            <a:r>
              <a:rPr lang="nl-NL" dirty="0"/>
              <a:t> last </a:t>
            </a:r>
            <a:r>
              <a:rPr lang="nl-NL" dirty="0" err="1"/>
              <a:t>lecture</a:t>
            </a:r>
            <a:r>
              <a:rPr lang="nl-NL" dirty="0"/>
              <a:t>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nl-NL" sz="2200" b="1" dirty="0">
                <a:solidFill>
                  <a:schemeClr val="tx1"/>
                </a:solidFill>
              </a:rPr>
              <a:t>Types</a:t>
            </a:r>
          </a:p>
          <a:p>
            <a:pPr lvl="1"/>
            <a:r>
              <a:rPr lang="nl-NL" sz="2000" dirty="0">
                <a:solidFill>
                  <a:schemeClr val="tx1"/>
                </a:solidFill>
              </a:rPr>
              <a:t>Simple types</a:t>
            </a:r>
          </a:p>
          <a:p>
            <a:pPr lvl="1"/>
            <a:r>
              <a:rPr lang="nl-NL" sz="2000" dirty="0">
                <a:solidFill>
                  <a:schemeClr val="tx1"/>
                </a:solidFill>
              </a:rPr>
              <a:t>List&lt;T&gt;</a:t>
            </a:r>
          </a:p>
          <a:p>
            <a:pPr lvl="1"/>
            <a:r>
              <a:rPr lang="nl-NL" sz="2000" dirty="0">
                <a:solidFill>
                  <a:schemeClr val="tx1"/>
                </a:solidFill>
              </a:rPr>
              <a:t>Array</a:t>
            </a:r>
          </a:p>
          <a:p>
            <a:pPr marL="0">
              <a:buNone/>
            </a:pPr>
            <a:r>
              <a:rPr lang="nl-NL" sz="2200" b="1" dirty="0">
                <a:solidFill>
                  <a:schemeClr val="tx1"/>
                </a:solidFill>
              </a:rPr>
              <a:t>Operators</a:t>
            </a:r>
          </a:p>
          <a:p>
            <a:pPr lvl="1"/>
            <a:r>
              <a:rPr lang="nl-NL" sz="2000" dirty="0" err="1">
                <a:solidFill>
                  <a:schemeClr val="tx1"/>
                </a:solidFill>
              </a:rPr>
              <a:t>Arithmetic</a:t>
            </a:r>
            <a:r>
              <a:rPr lang="nl-NL" sz="2000" dirty="0">
                <a:solidFill>
                  <a:schemeClr val="tx1"/>
                </a:solidFill>
              </a:rPr>
              <a:t> operators</a:t>
            </a:r>
          </a:p>
          <a:p>
            <a:pPr lvl="1"/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r>
              <a:rPr lang="nl-NL" sz="2000" dirty="0">
                <a:solidFill>
                  <a:schemeClr val="tx1"/>
                </a:solidFill>
              </a:rPr>
              <a:t> operators</a:t>
            </a:r>
            <a:br>
              <a:rPr lang="nl-NL" sz="2000" dirty="0">
                <a:solidFill>
                  <a:schemeClr val="tx1"/>
                </a:solidFill>
              </a:rPr>
            </a:b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200" b="1" dirty="0" err="1">
                <a:solidFill>
                  <a:schemeClr val="tx1"/>
                </a:solidFill>
              </a:rPr>
              <a:t>Conditional</a:t>
            </a:r>
            <a:r>
              <a:rPr lang="nl-NL" sz="2200" b="1" dirty="0">
                <a:solidFill>
                  <a:schemeClr val="tx1"/>
                </a:solidFill>
              </a:rPr>
              <a:t> statements</a:t>
            </a:r>
            <a:endParaRPr lang="nl-NL" sz="2000" dirty="0">
              <a:solidFill>
                <a:schemeClr val="tx1"/>
              </a:solidFill>
            </a:endParaRPr>
          </a:p>
          <a:p>
            <a:pPr lvl="1"/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-statement</a:t>
            </a:r>
          </a:p>
          <a:p>
            <a:pPr lvl="1"/>
            <a:r>
              <a:rPr lang="nl-NL" sz="2000" dirty="0">
                <a:solidFill>
                  <a:schemeClr val="tx1"/>
                </a:solidFill>
              </a:rPr>
              <a:t>switch-statement </a:t>
            </a:r>
          </a:p>
          <a:p>
            <a:pPr marL="0" indent="0">
              <a:buNone/>
            </a:pPr>
            <a:r>
              <a:rPr lang="nl-NL" sz="2200" b="1" dirty="0" err="1">
                <a:solidFill>
                  <a:schemeClr val="tx1"/>
                </a:solidFill>
              </a:rPr>
              <a:t>Repetition</a:t>
            </a:r>
            <a:r>
              <a:rPr lang="nl-NL" sz="2200" b="1" dirty="0">
                <a:solidFill>
                  <a:schemeClr val="tx1"/>
                </a:solidFill>
              </a:rPr>
              <a:t> statements</a:t>
            </a:r>
          </a:p>
          <a:p>
            <a:pPr lvl="1"/>
            <a:r>
              <a:rPr lang="nl-NL" sz="2000" dirty="0" err="1">
                <a:solidFill>
                  <a:schemeClr val="tx1"/>
                </a:solidFill>
              </a:rPr>
              <a:t>for</a:t>
            </a:r>
            <a:r>
              <a:rPr lang="nl-NL" sz="2000" dirty="0">
                <a:solidFill>
                  <a:schemeClr val="tx1"/>
                </a:solidFill>
              </a:rPr>
              <a:t>-statement</a:t>
            </a:r>
          </a:p>
          <a:p>
            <a:pPr lvl="1"/>
            <a:r>
              <a:rPr lang="nl-NL" sz="2000" dirty="0" err="1">
                <a:solidFill>
                  <a:schemeClr val="tx1"/>
                </a:solidFill>
              </a:rPr>
              <a:t>while</a:t>
            </a:r>
            <a:r>
              <a:rPr lang="nl-NL" sz="2000" dirty="0">
                <a:solidFill>
                  <a:schemeClr val="tx1"/>
                </a:solidFill>
              </a:rPr>
              <a:t>-statement</a:t>
            </a:r>
          </a:p>
          <a:p>
            <a:pPr lvl="1"/>
            <a:r>
              <a:rPr lang="nl-NL" sz="2000" dirty="0" err="1">
                <a:solidFill>
                  <a:schemeClr val="tx1"/>
                </a:solidFill>
              </a:rPr>
              <a:t>foreach</a:t>
            </a:r>
            <a:r>
              <a:rPr lang="nl-NL" sz="2000" dirty="0">
                <a:solidFill>
                  <a:schemeClr val="tx1"/>
                </a:solidFill>
              </a:rPr>
              <a:t>-statements</a:t>
            </a:r>
            <a:br>
              <a:rPr lang="nl-NL" sz="2000" dirty="0"/>
            </a:br>
            <a:endParaRPr lang="nl-NL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3733E-9E97-4815-9F8C-B56984192588}"/>
              </a:ext>
            </a:extLst>
          </p:cNvPr>
          <p:cNvSpPr/>
          <p:nvPr/>
        </p:nvSpPr>
        <p:spPr>
          <a:xfrm>
            <a:off x="2607368" y="5146508"/>
            <a:ext cx="6111765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latin typeface="Consolas" panose="020B0609020204030204" pitchFamily="49" charset="0"/>
              </a:rPr>
              <a:t>Switch</a:t>
            </a:r>
            <a:r>
              <a:rPr lang="en-GB" dirty="0"/>
              <a:t> and </a:t>
            </a:r>
            <a:r>
              <a:rPr lang="en-GB" sz="1600" i="1" dirty="0">
                <a:latin typeface="Consolas" panose="020B0609020204030204" pitchFamily="49" charset="0"/>
              </a:rPr>
              <a:t>do...while </a:t>
            </a:r>
            <a:r>
              <a:rPr lang="en-GB" dirty="0"/>
              <a:t>statement remaining</a:t>
            </a:r>
          </a:p>
        </p:txBody>
      </p:sp>
      <p:pic>
        <p:nvPicPr>
          <p:cNvPr id="7" name="Picture 2" descr="C:\Users\874156\Desktop\QA.jpg">
            <a:extLst>
              <a:ext uri="{FF2B5EF4-FFF2-40B4-BE49-F238E27FC236}">
                <a16:creationId xmlns:a16="http://schemas.microsoft.com/office/drawing/2014/main" id="{FDEDA8C4-ABB6-4C0C-95DD-980FD0957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9255" y="4834093"/>
            <a:ext cx="2925076" cy="14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5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30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06412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Classes: How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7000" cy="45177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200" b="1" dirty="0"/>
              <a:t>How to determine what should be defined in a class?</a:t>
            </a:r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Ask yourself the following questions: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What entities do I need to represent in my application?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For each </a:t>
            </a:r>
            <a:r>
              <a:rPr lang="en-GB" sz="2400" i="1" dirty="0"/>
              <a:t>entity: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 What kind of information is required for this entity?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/>
              <a:t>What type of data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 What kind of actions can be performed with this entities data?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/>
              <a:t>Do these actions have certain constraints?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it relate to other entities?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one ‘own’/use the other?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31</a:t>
            </a:fld>
            <a:r>
              <a:rPr lang="en-GB" dirty="0"/>
              <a:t>/34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74829" y="3595578"/>
            <a:ext cx="7715794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Key takeaway: First determine what needs to be achieved, then write code</a:t>
            </a:r>
          </a:p>
        </p:txBody>
      </p:sp>
    </p:spTree>
    <p:extLst>
      <p:ext uri="{BB962C8B-B14F-4D97-AF65-F5344CB8AC3E}">
        <p14:creationId xmlns:p14="http://schemas.microsoft.com/office/powerpoint/2010/main" val="18293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Create an app for Bank Account.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What kind of information is required for an account?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Should this information be available to everybody?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What kind of actions can be performed with an account?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Do these actions have certain constraints?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32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35120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you noticed?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BtnChangeColor_Click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Color.Gray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Color.Purple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Color.Purple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Color.Green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Color.Green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Color.Gray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b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}            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33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1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Define a class in its own file (having the same name as the class)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Class Person is defined in the file </a:t>
            </a:r>
            <a:r>
              <a:rPr lang="en-GB" sz="2200" dirty="0" err="1"/>
              <a:t>Person.cs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Class names should start with a </a:t>
            </a:r>
            <a:r>
              <a:rPr lang="en-GB" sz="2400" u="sng" dirty="0"/>
              <a:t>capital letter</a:t>
            </a:r>
            <a:r>
              <a:rPr lang="en-GB" sz="2400" dirty="0"/>
              <a:t> and use </a:t>
            </a:r>
            <a:r>
              <a:rPr lang="en-GB" sz="2400" u="sng" dirty="0" err="1"/>
              <a:t>PascalCase</a:t>
            </a:r>
            <a:r>
              <a:rPr lang="en-GB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Object names should follow the naming conventions of variables.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One common exception when using objects is </a:t>
            </a:r>
            <a:r>
              <a:rPr lang="en-GB" sz="2400" b="1" dirty="0" err="1"/>
              <a:t>NullPointerException</a:t>
            </a:r>
            <a:endParaRPr lang="en-GB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Occurs when accessing an object that is defined, but not created.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34</a:t>
            </a:fld>
            <a:r>
              <a:rPr lang="en-GB"/>
              <a:t>/34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25500" y="5418116"/>
            <a:ext cx="3561566" cy="746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alice.SetName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157147" y="4998145"/>
            <a:ext cx="3496055" cy="1104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160482" y="6235162"/>
            <a:ext cx="4781838" cy="616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887066" y="5550529"/>
            <a:ext cx="1270081" cy="240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4887066" y="5791278"/>
            <a:ext cx="1273416" cy="752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&quot; Symbol 12"/>
          <p:cNvSpPr/>
          <p:nvPr/>
        </p:nvSpPr>
        <p:spPr>
          <a:xfrm>
            <a:off x="2481994" y="5298567"/>
            <a:ext cx="1145220" cy="985422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Step 1/2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5" y="198338"/>
            <a:ext cx="1219200" cy="12192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You need to make an application to store and show pet information</a:t>
            </a:r>
          </a:p>
          <a:p>
            <a:pPr marL="0" indent="0" algn="ctr">
              <a:buNone/>
            </a:pPr>
            <a:r>
              <a:rPr lang="en-GB" sz="28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user should be able to input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Pet name, birth year and type (dog, cat, fish or hamster).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7977" y="1619950"/>
            <a:ext cx="3206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7A3E2A7-13A0-4A1B-BAFA-EEBD3D1C3AD4}"/>
              </a:ext>
            </a:extLst>
          </p:cNvPr>
          <p:cNvSpPr/>
          <p:nvPr/>
        </p:nvSpPr>
        <p:spPr>
          <a:xfrm>
            <a:off x="2063635" y="4792863"/>
            <a:ext cx="7496001" cy="1132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class for this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make sure you only have private instance variables &amp; public (set) methods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Step 2/2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5" y="198338"/>
            <a:ext cx="1219200" cy="12192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You need to make an application to store and show pet information</a:t>
            </a:r>
          </a:p>
          <a:p>
            <a:pPr marL="0" indent="0" algn="ctr">
              <a:buNone/>
            </a:pPr>
            <a:r>
              <a:rPr lang="en-GB" sz="28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user should be able to input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Pet name, birth year and type (dog, cat, fish or hamster).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application should be able to output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Age of the pet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All info, for example: </a:t>
            </a:r>
            <a:r>
              <a:rPr lang="en-GB" sz="2000" i="1" dirty="0"/>
              <a:t>Bob the Dog (5 years old) or Max the Cat (11 years old),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7977" y="1619950"/>
            <a:ext cx="3206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8B25768-17E7-43FC-9115-22AE40D629A0}"/>
              </a:ext>
            </a:extLst>
          </p:cNvPr>
          <p:cNvSpPr/>
          <p:nvPr/>
        </p:nvSpPr>
        <p:spPr>
          <a:xfrm>
            <a:off x="2273907" y="3122574"/>
            <a:ext cx="7705145" cy="1132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 the created class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make sure you only have private instance variables &amp; public methods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Start </a:t>
            </a:r>
            <a:r>
              <a:rPr lang="nl-NL" sz="2400" dirty="0" err="1"/>
              <a:t>working</a:t>
            </a:r>
            <a:r>
              <a:rPr lang="nl-NL" sz="2400" dirty="0"/>
              <a:t> on the practical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01331-AE69-45F8-A6EF-25D139E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Part2 - Practical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B858-E1FD-4F26-9EE1-EBF2CADF3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canvas for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Quiz</a:t>
            </a:r>
            <a:r>
              <a:rPr lang="en-GB" dirty="0"/>
              <a:t> &amp; </a:t>
            </a:r>
            <a:r>
              <a:rPr lang="en-GB" i="1" dirty="0"/>
              <a:t>practical assignments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634599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Synthesis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2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statement -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FBDFE-9102-4500-817E-EE421473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/>
              <a:t>Alternative to a if-statement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4</a:t>
            </a:fld>
            <a:r>
              <a:rPr lang="en-GB"/>
              <a:t>/35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2597090"/>
            <a:ext cx="103525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typeTruck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"DAF"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25;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"food"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"Mercedes"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"non-fragile"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"small"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9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practical?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40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77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together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5" y="198338"/>
            <a:ext cx="1219200" cy="12192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9786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3900" b="1" dirty="0"/>
              <a:t>Create an application to enter letter grades and view statistics about it</a:t>
            </a:r>
          </a:p>
          <a:p>
            <a:pPr marL="0" indent="0">
              <a:buNone/>
            </a:pPr>
            <a:r>
              <a:rPr lang="en-GB" sz="3000" dirty="0"/>
              <a:t>With your application a user can: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Add multiple students with their name, student number and letter grade (i.e. O, G, S or U)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See added students with their letter grade(s)</a:t>
            </a:r>
            <a:br>
              <a:rPr lang="en-GB" sz="2600" dirty="0"/>
            </a:br>
            <a:r>
              <a:rPr lang="en-GB" sz="2600" dirty="0"/>
              <a:t> e.g. Jane Adams (U) or John Doe (S, S, G) or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Done? View statistics about: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Amount of students passed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Amount of students failed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Percentage of each letter grade</a:t>
            </a:r>
            <a:br>
              <a:rPr lang="en-GB" sz="2200" dirty="0"/>
            </a:br>
            <a:r>
              <a:rPr lang="en-GB" sz="2200" dirty="0"/>
              <a:t>e.g. </a:t>
            </a:r>
            <a:r>
              <a:rPr lang="en-GB" sz="2200"/>
              <a:t>U: 20</a:t>
            </a:r>
            <a:r>
              <a:rPr lang="en-GB" sz="2200" dirty="0"/>
              <a:t>%, S: 50%, G: 23%, O: 7%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2000" i="1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7977" y="1619950"/>
            <a:ext cx="3206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11389" y="4521284"/>
            <a:ext cx="5712597" cy="1727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and use at least one class (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for a challenge? Make use of two classes (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GradeAdminstration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56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After this lecture you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Define a class with its members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Create an object of a class-type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Declare and use the fields necessary to store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Define the methods to operate on the objects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5</a:t>
            </a:fld>
            <a:r>
              <a:rPr lang="en-GB"/>
              <a:t>/35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04034" y="1805788"/>
            <a:ext cx="6919279" cy="22281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&lt;value_1&gt;: &lt;statements_1&gt;;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&lt;value_2&gt;: &lt;statements_2&gt;;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&lt;value_3&gt;: &lt;statements_3&gt;;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	default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: &lt;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statements_default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0747" y="4089995"/>
            <a:ext cx="10597764" cy="2340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dirty="0"/>
              <a:t>First calculate &lt;expression&gt;.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If it is equal to &lt;value_1&gt;: perform &lt;statements_1&gt; and skip all other statements.</a:t>
            </a:r>
            <a:br>
              <a:rPr lang="en-GB" dirty="0"/>
            </a:br>
            <a:r>
              <a:rPr lang="en-GB" dirty="0"/>
              <a:t>If it is equal to &lt;value_2&gt;: perform &lt;statements_2&gt; and skip all other statements.</a:t>
            </a:r>
            <a:br>
              <a:rPr lang="en-GB" dirty="0"/>
            </a:br>
            <a:r>
              <a:rPr lang="en-GB" dirty="0"/>
              <a:t>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In case it is not equal to  any value &lt;value_1&gt;, &lt;value_2&gt;, &lt;value_3&gt;, </a:t>
            </a:r>
            <a:r>
              <a:rPr lang="en-GB" dirty="0" err="1"/>
              <a:t>etc</a:t>
            </a:r>
            <a:r>
              <a:rPr lang="en-GB" dirty="0"/>
              <a:t>, perform &lt;</a:t>
            </a:r>
            <a:r>
              <a:rPr lang="en-GB" dirty="0" err="1"/>
              <a:t>statements_default</a:t>
            </a:r>
            <a:r>
              <a:rPr lang="en-GB" dirty="0"/>
              <a:t>&gt; if there is a "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dirty="0"/>
              <a:t>" (otherwise do nothing).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3290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If there is no break, the switch statement falls through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6</a:t>
            </a:fld>
            <a:r>
              <a:rPr lang="en-GB"/>
              <a:t>/35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21454" y="2426253"/>
            <a:ext cx="98208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typeTruck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"DAF"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25;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"food"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"Mercedes"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"small"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maxLoad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//in case of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both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"Mercedes" or "MAN",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maxLoad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1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Similarity with if-statement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7</a:t>
            </a:fld>
            <a:r>
              <a:rPr lang="en-GB"/>
              <a:t>/35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67336" y="2391219"/>
            <a:ext cx="653796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(kind)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"food"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				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"non-fragile"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		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'v'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"small"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			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"any"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5337" y="1897970"/>
            <a:ext cx="4660287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(kind ==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"food"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(kind ==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"non-fragile"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(kind ==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'v'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"small"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typeProduct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any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0837-A93E-40C7-AA0D-670C39F9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Do...while-statement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BA1D-6B13-42AF-B4CD-5C7D902F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z="2400" b="1" dirty="0"/>
              <a:t>Variation of the while-statement</a:t>
            </a:r>
          </a:p>
          <a:p>
            <a:r>
              <a:rPr lang="en-GB" sz="2400" i="1" dirty="0"/>
              <a:t>Syntax:</a:t>
            </a:r>
          </a:p>
          <a:p>
            <a:endParaRPr lang="en-GB" sz="2400" i="1" dirty="0"/>
          </a:p>
          <a:p>
            <a:endParaRPr lang="en-GB" sz="2400" i="1" dirty="0"/>
          </a:p>
          <a:p>
            <a:endParaRPr lang="en-GB" sz="2400" i="1" dirty="0"/>
          </a:p>
          <a:p>
            <a:br>
              <a:rPr lang="en-GB" sz="2400" i="1" dirty="0"/>
            </a:br>
            <a:r>
              <a:rPr lang="en-GB" sz="2400" i="1" dirty="0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5765A-1679-4E5E-A583-440A98094968}"/>
              </a:ext>
            </a:extLst>
          </p:cNvPr>
          <p:cNvSpPr/>
          <p:nvPr/>
        </p:nvSpPr>
        <p:spPr>
          <a:xfrm>
            <a:off x="1446242" y="2822474"/>
            <a:ext cx="1002054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&lt;statements&gt;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exit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loop,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condition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evaluate to false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boolean_expression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B31DB-F707-4A74-B944-A2AFC63629E5}"/>
              </a:ext>
            </a:extLst>
          </p:cNvPr>
          <p:cNvSpPr/>
          <p:nvPr/>
        </p:nvSpPr>
        <p:spPr>
          <a:xfrm>
            <a:off x="1446242" y="5094069"/>
            <a:ext cx="1002054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latin typeface="Consolas" panose="020B0609020204030204" pitchFamily="49" charset="0"/>
              </a:rPr>
              <a:t>sum</a:t>
            </a:r>
            <a:r>
              <a:rPr lang="nl-NL" dirty="0">
                <a:latin typeface="Consolas" panose="020B0609020204030204" pitchFamily="49" charset="0"/>
              </a:rPr>
              <a:t> = 2;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28D-BB47-4DAB-B04D-AA34CE4D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vs do…while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1126-2F3A-48D4-A03C-26B7AEEB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What is the difference?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0D135-29D8-4C25-A89D-303ADD78D3CB}"/>
              </a:ext>
            </a:extLst>
          </p:cNvPr>
          <p:cNvSpPr/>
          <p:nvPr/>
        </p:nvSpPr>
        <p:spPr>
          <a:xfrm>
            <a:off x="6710732" y="2397516"/>
            <a:ext cx="3181898" cy="1477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latin typeface="Consolas" panose="020B0609020204030204" pitchFamily="49" charset="0"/>
              </a:rPr>
              <a:t>sum</a:t>
            </a:r>
            <a:r>
              <a:rPr lang="nl-NL" dirty="0">
                <a:latin typeface="Consolas" panose="020B0609020204030204" pitchFamily="49" charset="0"/>
              </a:rPr>
              <a:t> = 2;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EA444-08B9-4C2F-BF51-7D32C30ED6FC}"/>
              </a:ext>
            </a:extLst>
          </p:cNvPr>
          <p:cNvSpPr/>
          <p:nvPr/>
        </p:nvSpPr>
        <p:spPr>
          <a:xfrm>
            <a:off x="2085720" y="2386297"/>
            <a:ext cx="3181898" cy="1477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latin typeface="Consolas" panose="020B0609020204030204" pitchFamily="49" charset="0"/>
              </a:rPr>
              <a:t>sum</a:t>
            </a:r>
            <a:r>
              <a:rPr lang="nl-NL" dirty="0">
                <a:latin typeface="Consolas" panose="020B0609020204030204" pitchFamily="49" charset="0"/>
              </a:rPr>
              <a:t> = 2;</a:t>
            </a:r>
          </a:p>
          <a:p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28CF0-83EE-4D8D-9581-2F9DEA5B3CF8}"/>
              </a:ext>
            </a:extLst>
          </p:cNvPr>
          <p:cNvSpPr/>
          <p:nvPr/>
        </p:nvSpPr>
        <p:spPr>
          <a:xfrm>
            <a:off x="6710732" y="4386405"/>
            <a:ext cx="3181898" cy="1477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latin typeface="Consolas" panose="020B0609020204030204" pitchFamily="49" charset="0"/>
              </a:rPr>
              <a:t>sum</a:t>
            </a:r>
            <a:r>
              <a:rPr lang="nl-NL" dirty="0">
                <a:latin typeface="Consolas" panose="020B0609020204030204" pitchFamily="49" charset="0"/>
              </a:rPr>
              <a:t> = 2;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6)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32E42-C12B-400B-B3D1-68410FF62A27}"/>
              </a:ext>
            </a:extLst>
          </p:cNvPr>
          <p:cNvSpPr/>
          <p:nvPr/>
        </p:nvSpPr>
        <p:spPr>
          <a:xfrm>
            <a:off x="2085720" y="4375186"/>
            <a:ext cx="3181898" cy="1477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latin typeface="Consolas" panose="020B0609020204030204" pitchFamily="49" charset="0"/>
              </a:rPr>
              <a:t>sum</a:t>
            </a:r>
            <a:r>
              <a:rPr lang="nl-NL" dirty="0">
                <a:latin typeface="Consolas" panose="020B0609020204030204" pitchFamily="49" charset="0"/>
              </a:rPr>
              <a:t> = 2;</a:t>
            </a:r>
          </a:p>
          <a:p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6)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D5FD5-9347-480B-B435-4851D5F462D6}"/>
              </a:ext>
            </a:extLst>
          </p:cNvPr>
          <p:cNvSpPr txBox="1"/>
          <p:nvPr/>
        </p:nvSpPr>
        <p:spPr>
          <a:xfrm>
            <a:off x="5753562" y="295151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52925-7565-4D28-80FB-59172D82033D}"/>
              </a:ext>
            </a:extLst>
          </p:cNvPr>
          <p:cNvSpPr txBox="1"/>
          <p:nvPr/>
        </p:nvSpPr>
        <p:spPr>
          <a:xfrm>
            <a:off x="5757897" y="492918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90958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2574</Words>
  <Application>Microsoft Office PowerPoint</Application>
  <PresentationFormat>Widescreen</PresentationFormat>
  <Paragraphs>450</Paragraphs>
  <Slides>42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Wingdings</vt:lpstr>
      <vt:lpstr>Retrospect</vt:lpstr>
      <vt:lpstr>ICT &amp; Software Engineering</vt:lpstr>
      <vt:lpstr>Content</vt:lpstr>
      <vt:lpstr>Question about last lecture?</vt:lpstr>
      <vt:lpstr>Switch statement - Example</vt:lpstr>
      <vt:lpstr>Syntax and semantics</vt:lpstr>
      <vt:lpstr>Extra information</vt:lpstr>
      <vt:lpstr>Extra information</vt:lpstr>
      <vt:lpstr>Do...while-statement</vt:lpstr>
      <vt:lpstr>while vs do…while</vt:lpstr>
      <vt:lpstr>Questions?</vt:lpstr>
      <vt:lpstr>Intro: How would you?</vt:lpstr>
      <vt:lpstr>Intro: Entities</vt:lpstr>
      <vt:lpstr>Intro: Classes &amp; objects</vt:lpstr>
      <vt:lpstr>Intro: Classes &amp; objects (cont.)</vt:lpstr>
      <vt:lpstr>Examples</vt:lpstr>
      <vt:lpstr>Syntax</vt:lpstr>
      <vt:lpstr>Intermezzo: Access Modifiers</vt:lpstr>
      <vt:lpstr>Syntax</vt:lpstr>
      <vt:lpstr>Questions?</vt:lpstr>
      <vt:lpstr>Extra information</vt:lpstr>
      <vt:lpstr>Class Members</vt:lpstr>
      <vt:lpstr>Examples</vt:lpstr>
      <vt:lpstr>Syntax</vt:lpstr>
      <vt:lpstr>Extra information – Variables</vt:lpstr>
      <vt:lpstr>Examples</vt:lpstr>
      <vt:lpstr>Syntax</vt:lpstr>
      <vt:lpstr>Extra information - Methods</vt:lpstr>
      <vt:lpstr>Complete example</vt:lpstr>
      <vt:lpstr>Examples (cont.)</vt:lpstr>
      <vt:lpstr>Questions?</vt:lpstr>
      <vt:lpstr>Classes: How to</vt:lpstr>
      <vt:lpstr>Demo</vt:lpstr>
      <vt:lpstr>Did you noticed?</vt:lpstr>
      <vt:lpstr>Extra information</vt:lpstr>
      <vt:lpstr>Practice: Step 1/2</vt:lpstr>
      <vt:lpstr>Practice: Step 2/2</vt:lpstr>
      <vt:lpstr>What to do next?</vt:lpstr>
      <vt:lpstr>Part2 - Practical</vt:lpstr>
      <vt:lpstr>Part 3</vt:lpstr>
      <vt:lpstr>Questions about practical?</vt:lpstr>
      <vt:lpstr>Practice together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2023-10-28T13:53:15Z</dcterms:created>
  <dcterms:modified xsi:type="dcterms:W3CDTF">2023-10-28T13:53:20Z</dcterms:modified>
</cp:coreProperties>
</file>