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4" r:id="rId1"/>
  </p:sldMasterIdLst>
  <p:notesMasterIdLst>
    <p:notesMasterId r:id="rId39"/>
  </p:notesMasterIdLst>
  <p:sldIdLst>
    <p:sldId id="256" r:id="rId2"/>
    <p:sldId id="257" r:id="rId3"/>
    <p:sldId id="397" r:id="rId4"/>
    <p:sldId id="334" r:id="rId5"/>
    <p:sldId id="328" r:id="rId6"/>
    <p:sldId id="335" r:id="rId7"/>
    <p:sldId id="315" r:id="rId8"/>
    <p:sldId id="419" r:id="rId9"/>
    <p:sldId id="346" r:id="rId10"/>
    <p:sldId id="347" r:id="rId11"/>
    <p:sldId id="348" r:id="rId12"/>
    <p:sldId id="349" r:id="rId13"/>
    <p:sldId id="301" r:id="rId14"/>
    <p:sldId id="417" r:id="rId15"/>
    <p:sldId id="372" r:id="rId16"/>
    <p:sldId id="373" r:id="rId17"/>
    <p:sldId id="355" r:id="rId18"/>
    <p:sldId id="356" r:id="rId19"/>
    <p:sldId id="359" r:id="rId20"/>
    <p:sldId id="376" r:id="rId21"/>
    <p:sldId id="370" r:id="rId22"/>
    <p:sldId id="358" r:id="rId23"/>
    <p:sldId id="420" r:id="rId24"/>
    <p:sldId id="386" r:id="rId25"/>
    <p:sldId id="415" r:id="rId26"/>
    <p:sldId id="330" r:id="rId27"/>
    <p:sldId id="327" r:id="rId28"/>
    <p:sldId id="331" r:id="rId29"/>
    <p:sldId id="416" r:id="rId30"/>
    <p:sldId id="380" r:id="rId31"/>
    <p:sldId id="379" r:id="rId32"/>
    <p:sldId id="381" r:id="rId33"/>
    <p:sldId id="382" r:id="rId34"/>
    <p:sldId id="375" r:id="rId35"/>
    <p:sldId id="383" r:id="rId36"/>
    <p:sldId id="384" r:id="rId37"/>
    <p:sldId id="275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C7FDA36-428F-4FE5-8B20-1C8146FF916F}">
          <p14:sldIdLst>
            <p14:sldId id="256"/>
            <p14:sldId id="257"/>
          </p14:sldIdLst>
        </p14:section>
        <p14:section name="Part 1" id="{EAF07ABF-174B-42C8-9BB2-EC31EBA5C03A}">
          <p14:sldIdLst>
            <p14:sldId id="397"/>
            <p14:sldId id="334"/>
            <p14:sldId id="328"/>
            <p14:sldId id="335"/>
            <p14:sldId id="315"/>
            <p14:sldId id="419"/>
            <p14:sldId id="346"/>
            <p14:sldId id="347"/>
            <p14:sldId id="348"/>
            <p14:sldId id="349"/>
            <p14:sldId id="301"/>
            <p14:sldId id="417"/>
            <p14:sldId id="372"/>
            <p14:sldId id="373"/>
            <p14:sldId id="355"/>
            <p14:sldId id="356"/>
            <p14:sldId id="359"/>
            <p14:sldId id="376"/>
            <p14:sldId id="370"/>
            <p14:sldId id="358"/>
            <p14:sldId id="420"/>
          </p14:sldIdLst>
        </p14:section>
        <p14:section name="Part 2" id="{C25631FA-4966-41AD-9FC1-8B43B9C86C02}">
          <p14:sldIdLst>
            <p14:sldId id="386"/>
          </p14:sldIdLst>
        </p14:section>
        <p14:section name="Part 3" id="{78BF7DF3-E07B-4A23-827E-891A4FC5F1C0}">
          <p14:sldIdLst>
            <p14:sldId id="415"/>
            <p14:sldId id="330"/>
            <p14:sldId id="327"/>
            <p14:sldId id="331"/>
            <p14:sldId id="416"/>
            <p14:sldId id="380"/>
            <p14:sldId id="379"/>
            <p14:sldId id="381"/>
            <p14:sldId id="382"/>
            <p14:sldId id="375"/>
            <p14:sldId id="383"/>
            <p14:sldId id="384"/>
          </p14:sldIdLst>
        </p14:section>
        <p14:section name="End" id="{0CB8056C-AB2D-47E7-89F7-E1B8F5968266}">
          <p14:sldIdLst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618159-4AD0-4C51-A822-49B80B41E5BF}" v="1436" dt="2020-12-03T07:47:12.4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88" autoAdjust="0"/>
    <p:restoredTop sz="79064" autoAdjust="0"/>
  </p:normalViewPr>
  <p:slideViewPr>
    <p:cSldViewPr snapToGrid="0">
      <p:cViewPr varScale="1">
        <p:scale>
          <a:sx n="81" d="100"/>
          <a:sy n="81" d="100"/>
        </p:scale>
        <p:origin x="972" y="5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1A23F-A146-4C96-9C01-C5209534B933}" type="datetimeFigureOut">
              <a:rPr lang="en-NL" smtClean="0"/>
              <a:t>10/28/2023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AF4BE6-4B57-4842-8D58-279483E9D2B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09516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AF4BE6-4B57-4842-8D58-279483E9D2B7}" type="slidenum">
              <a:rPr lang="en-NL" smtClean="0"/>
              <a:t>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420932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B2701-B948-4F78-A110-622E06925402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65278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B2701-B948-4F78-A110-622E06925402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73508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B2701-B948-4F78-A110-622E06925402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2268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B2701-B948-4F78-A110-622E06925402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01935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B2701-B948-4F78-A110-622E06925402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7149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B2701-B948-4F78-A110-622E06925402}" type="slidenum">
              <a:rPr lang="en-GB" smtClean="0"/>
              <a:t>25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39444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B2701-B948-4F78-A110-622E06925402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53703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B2701-B948-4F78-A110-622E06925402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48384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B2701-B948-4F78-A110-622E06925402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76468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AF4BE6-4B57-4842-8D58-279483E9D2B7}" type="slidenum">
              <a:rPr lang="en-NL" smtClean="0"/>
              <a:t>31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13250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B2701-B948-4F78-A110-622E06925402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50743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AF4BE6-4B57-4842-8D58-279483E9D2B7}" type="slidenum">
              <a:rPr lang="en-NL" smtClean="0"/>
              <a:t>32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198410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AF4BE6-4B57-4842-8D58-279483E9D2B7}" type="slidenum">
              <a:rPr lang="en-NL" smtClean="0"/>
              <a:t>33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956384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AF4BE6-4B57-4842-8D58-279483E9D2B7}" type="slidenum">
              <a:rPr lang="en-NL" smtClean="0"/>
              <a:t>35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551147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B2701-B948-4F78-A110-622E06925402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0249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AF4BE6-4B57-4842-8D58-279483E9D2B7}" type="slidenum">
              <a:rPr lang="en-NL" smtClean="0"/>
              <a:t>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510969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B2701-B948-4F78-A110-622E06925402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70296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B2701-B948-4F78-A110-622E06925402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95350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B2701-B948-4F78-A110-622E06925402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41532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B2701-B948-4F78-A110-622E06925402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37113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B2701-B948-4F78-A110-622E06925402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22790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B2701-B948-4F78-A110-622E06925402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0017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32777-6783-47B4-8732-3FB7FE8C3B36}" type="datetimeFigureOut">
              <a:rPr lang="en-NL" smtClean="0"/>
              <a:t>10/28/2023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5CC1F-6842-434F-AB98-207183A5E4E3}" type="slidenum">
              <a:rPr lang="en-NL" smtClean="0"/>
              <a:t>‹#›</a:t>
            </a:fld>
            <a:endParaRPr lang="en-N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7977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32777-6783-47B4-8732-3FB7FE8C3B36}" type="datetimeFigureOut">
              <a:rPr lang="en-NL" smtClean="0"/>
              <a:t>10/28/2023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5CC1F-6842-434F-AB98-207183A5E4E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98253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32777-6783-47B4-8732-3FB7FE8C3B36}" type="datetimeFigureOut">
              <a:rPr lang="en-NL" smtClean="0"/>
              <a:t>10/28/2023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5CC1F-6842-434F-AB98-207183A5E4E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44676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32777-6783-47B4-8732-3FB7FE8C3B36}" type="datetimeFigureOut">
              <a:rPr lang="en-NL" smtClean="0"/>
              <a:t>10/28/2023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5CC1F-6842-434F-AB98-207183A5E4E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50549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32777-6783-47B4-8732-3FB7FE8C3B36}" type="datetimeFigureOut">
              <a:rPr lang="en-NL" smtClean="0"/>
              <a:t>10/28/2023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5CC1F-6842-434F-AB98-207183A5E4E3}" type="slidenum">
              <a:rPr lang="en-NL" smtClean="0"/>
              <a:t>‹#›</a:t>
            </a:fld>
            <a:endParaRPr lang="en-N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8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32777-6783-47B4-8732-3FB7FE8C3B36}" type="datetimeFigureOut">
              <a:rPr lang="en-NL" smtClean="0"/>
              <a:t>10/28/2023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5CC1F-6842-434F-AB98-207183A5E4E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08565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32777-6783-47B4-8732-3FB7FE8C3B36}" type="datetimeFigureOut">
              <a:rPr lang="en-NL" smtClean="0"/>
              <a:t>10/28/2023</a:t>
            </a:fld>
            <a:endParaRPr lang="en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5CC1F-6842-434F-AB98-207183A5E4E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02347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32777-6783-47B4-8732-3FB7FE8C3B36}" type="datetimeFigureOut">
              <a:rPr lang="en-NL" smtClean="0"/>
              <a:t>10/28/2023</a:t>
            </a:fld>
            <a:endParaRPr lang="en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5CC1F-6842-434F-AB98-207183A5E4E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63058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32777-6783-47B4-8732-3FB7FE8C3B36}" type="datetimeFigureOut">
              <a:rPr lang="en-NL" smtClean="0"/>
              <a:t>10/28/2023</a:t>
            </a:fld>
            <a:endParaRPr lang="en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5CC1F-6842-434F-AB98-207183A5E4E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08267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9C32777-6783-47B4-8732-3FB7FE8C3B36}" type="datetimeFigureOut">
              <a:rPr lang="en-NL" smtClean="0"/>
              <a:t>10/28/2023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EC5CC1F-6842-434F-AB98-207183A5E4E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51869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32777-6783-47B4-8732-3FB7FE8C3B36}" type="datetimeFigureOut">
              <a:rPr lang="en-NL" smtClean="0"/>
              <a:t>10/28/2023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5CC1F-6842-434F-AB98-207183A5E4E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44664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9C32777-6783-47B4-8732-3FB7FE8C3B36}" type="datetimeFigureOut">
              <a:rPr lang="en-NL" smtClean="0"/>
              <a:t>10/28/2023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EC5CC1F-6842-434F-AB98-207183A5E4E3}" type="slidenum">
              <a:rPr lang="en-NL" smtClean="0"/>
              <a:t>‹#›</a:t>
            </a:fld>
            <a:endParaRPr lang="en-NL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3151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ICT &amp; Software Engineering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04 – Windows Forms APP</a:t>
            </a:r>
          </a:p>
          <a:p>
            <a:r>
              <a:rPr lang="en-GB" dirty="0"/>
              <a:t>Lists, </a:t>
            </a:r>
            <a:r>
              <a:rPr lang="en-GB" dirty="0" err="1"/>
              <a:t>Comboboxes</a:t>
            </a:r>
            <a:r>
              <a:rPr lang="en-GB" dirty="0"/>
              <a:t> &amp; Tab Control</a:t>
            </a:r>
          </a:p>
        </p:txBody>
      </p:sp>
    </p:spTree>
    <p:extLst>
      <p:ext uri="{BB962C8B-B14F-4D97-AF65-F5344CB8AC3E}">
        <p14:creationId xmlns:p14="http://schemas.microsoft.com/office/powerpoint/2010/main" val="3412579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‘Syntax’: Adding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3052"/>
            <a:ext cx="10058400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 Pictures can be added as resources to a project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200" dirty="0"/>
              <a:t>Right-click on Project Name -&gt; Properties -&gt; Resources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2400" dirty="0"/>
          </a:p>
          <a:p>
            <a:pPr>
              <a:buFont typeface="Arial" panose="020B0604020202020204" pitchFamily="34" charset="0"/>
              <a:buChar char="•"/>
            </a:pPr>
            <a:endParaRPr lang="en-GB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2320" y="30480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282" y="2587168"/>
            <a:ext cx="6289441" cy="369196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587015" y="2467334"/>
            <a:ext cx="1953343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Add existing resources here</a:t>
            </a:r>
            <a:endParaRPr lang="nl-NL" sz="2000" dirty="0"/>
          </a:p>
        </p:txBody>
      </p:sp>
      <p:cxnSp>
        <p:nvCxnSpPr>
          <p:cNvPr id="9" name="Straight Arrow Connector 8"/>
          <p:cNvCxnSpPr>
            <a:stCxn id="8" idx="1"/>
          </p:cNvCxnSpPr>
          <p:nvPr/>
        </p:nvCxnSpPr>
        <p:spPr>
          <a:xfrm flipH="1">
            <a:off x="6306209" y="2821277"/>
            <a:ext cx="3280806" cy="1426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8820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Extra information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3052"/>
            <a:ext cx="10058400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 Select the image displayed in the </a:t>
            </a:r>
            <a:r>
              <a:rPr lang="en-GB" sz="2400" dirty="0" err="1"/>
              <a:t>PictureBox</a:t>
            </a:r>
            <a:endParaRPr lang="en-GB" sz="24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200" dirty="0"/>
              <a:t>Select </a:t>
            </a:r>
            <a:r>
              <a:rPr lang="en-GB" sz="2200" dirty="0" err="1"/>
              <a:t>PictureBox</a:t>
            </a:r>
            <a:r>
              <a:rPr lang="en-GB" sz="2200" dirty="0"/>
              <a:t> -&gt; Properties -&gt; Image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200" dirty="0"/>
              <a:t>Select </a:t>
            </a:r>
            <a:r>
              <a:rPr lang="en-GB" sz="2200" dirty="0" err="1"/>
              <a:t>PictureBox</a:t>
            </a:r>
            <a:r>
              <a:rPr lang="en-GB" sz="2200" dirty="0"/>
              <a:t> -&gt; Properties -&gt; </a:t>
            </a:r>
            <a:r>
              <a:rPr lang="en-GB" sz="2200" dirty="0" err="1"/>
              <a:t>SizeMode</a:t>
            </a:r>
            <a:r>
              <a:rPr lang="en-GB" sz="2200" dirty="0"/>
              <a:t> to change the scaling of the picture</a:t>
            </a:r>
          </a:p>
          <a:p>
            <a:pPr marL="201168" lvl="1" indent="0">
              <a:buNone/>
            </a:pPr>
            <a:endParaRPr lang="en-GB" sz="2200" dirty="0"/>
          </a:p>
          <a:p>
            <a:pPr marL="201168" lvl="1" indent="0">
              <a:buNone/>
            </a:pPr>
            <a:endParaRPr lang="en-GB" sz="2200" dirty="0"/>
          </a:p>
          <a:p>
            <a:pPr>
              <a:buFont typeface="Arial" panose="020B0604020202020204" pitchFamily="34" charset="0"/>
              <a:buChar char="•"/>
            </a:pPr>
            <a:endParaRPr lang="en-GB" sz="2400" dirty="0"/>
          </a:p>
          <a:p>
            <a:pPr>
              <a:buFont typeface="Arial" panose="020B0604020202020204" pitchFamily="34" charset="0"/>
              <a:buChar char="•"/>
            </a:pPr>
            <a:endParaRPr lang="en-GB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2320" y="30480"/>
            <a:ext cx="1219200" cy="1219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33601" y="3886104"/>
            <a:ext cx="1953343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See existing resources</a:t>
            </a:r>
            <a:endParaRPr lang="nl-NL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50372" y="2929468"/>
            <a:ext cx="5325218" cy="3712879"/>
          </a:xfrm>
          <a:prstGeom prst="rect">
            <a:avLst/>
          </a:prstGeom>
        </p:spPr>
      </p:pic>
      <p:cxnSp>
        <p:nvCxnSpPr>
          <p:cNvPr id="9" name="Straight Arrow Connector 8"/>
          <p:cNvCxnSpPr>
            <a:endCxn id="8" idx="3"/>
          </p:cNvCxnSpPr>
          <p:nvPr/>
        </p:nvCxnSpPr>
        <p:spPr>
          <a:xfrm flipH="1" flipV="1">
            <a:off x="2886944" y="4240047"/>
            <a:ext cx="2284146" cy="142767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2059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 Swapping images based on drinks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8682" y="30480"/>
            <a:ext cx="1282838" cy="12828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EA2E20-F9BA-4CEA-892A-FBA3A6FF8E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5669" y="2331880"/>
            <a:ext cx="3952904" cy="1914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447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2" descr="C:\Users\874156\Desktop\jxGUfO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362200"/>
            <a:ext cx="6858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44610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B8A1B5F-0801-4AFF-A489-335B6A851F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201B52-6441-4DBA-BACE-235977581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9DF3DBB-17DD-4058-A944-5578E18A0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31334EC-3179-43E9-B18F-025296841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dirty="0"/>
              <a:t>Representing a collection of data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750526-8CA8-4032-AA5E-375270768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70995" y="643467"/>
            <a:ext cx="3341488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ListBox</a:t>
            </a:r>
            <a:r>
              <a:rPr lang="en-US" dirty="0"/>
              <a:t> &amp; </a:t>
            </a:r>
            <a:r>
              <a:rPr lang="en-US" dirty="0" err="1"/>
              <a:t>ComboBox</a:t>
            </a:r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Afbeelding 5">
            <a:extLst>
              <a:ext uri="{FF2B5EF4-FFF2-40B4-BE49-F238E27FC236}">
                <a16:creationId xmlns:a16="http://schemas.microsoft.com/office/drawing/2014/main" id="{EB1A2FE3-E11E-4C32-A820-758A67860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8374" y="1593926"/>
            <a:ext cx="1957206" cy="253285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5" name="Picture 4">
            <a:extLst>
              <a:ext uri="{FF2B5EF4-FFF2-40B4-BE49-F238E27FC236}">
                <a16:creationId xmlns:a16="http://schemas.microsoft.com/office/drawing/2014/main" id="{B0BDF288-E677-47B1-B23E-3C4AF9AE73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0835" y="3609562"/>
            <a:ext cx="1976996" cy="1258088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1657998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‘Syntax’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 Properties of </a:t>
            </a:r>
            <a:r>
              <a:rPr lang="en-GB" sz="2400" dirty="0" err="1"/>
              <a:t>ListBox</a:t>
            </a:r>
            <a:endParaRPr lang="en-GB" sz="2400" dirty="0"/>
          </a:p>
          <a:p>
            <a:pPr>
              <a:buFont typeface="Wingdings" panose="05000000000000000000" pitchFamily="2" charset="2"/>
              <a:buChar char="§"/>
            </a:pPr>
            <a:endParaRPr lang="en-GB" sz="2400" dirty="0"/>
          </a:p>
          <a:p>
            <a:pPr>
              <a:buFont typeface="Wingdings" panose="05000000000000000000" pitchFamily="2" charset="2"/>
              <a:buChar char="§"/>
            </a:pPr>
            <a:endParaRPr lang="en-GB" sz="2400" dirty="0"/>
          </a:p>
          <a:p>
            <a:pPr>
              <a:buFont typeface="Wingdings" panose="05000000000000000000" pitchFamily="2" charset="2"/>
              <a:buChar char="§"/>
            </a:pPr>
            <a:endParaRPr lang="en-GB" sz="2400" dirty="0"/>
          </a:p>
          <a:p>
            <a:pPr>
              <a:buFont typeface="Wingdings" panose="05000000000000000000" pitchFamily="2" charset="2"/>
              <a:buChar char="§"/>
            </a:pPr>
            <a:endParaRPr lang="en-GB" sz="2400" dirty="0"/>
          </a:p>
          <a:p>
            <a:pPr>
              <a:buFont typeface="Wingdings" panose="05000000000000000000" pitchFamily="2" charset="2"/>
              <a:buChar char="§"/>
            </a:pPr>
            <a:endParaRPr lang="en-GB" sz="24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35E35-8AB1-46C1-9C13-38EECD22E9F3}" type="slidenum">
              <a:rPr lang="en-GB" smtClean="0"/>
              <a:pPr/>
              <a:t>15</a:t>
            </a:fld>
            <a:r>
              <a:rPr lang="en-GB"/>
              <a:t>/35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2320" y="30480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055" y="1505803"/>
            <a:ext cx="3485428" cy="474018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722" y="2571346"/>
            <a:ext cx="2302841" cy="2965781"/>
          </a:xfrm>
          <a:prstGeom prst="rect">
            <a:avLst/>
          </a:prstGeom>
        </p:spPr>
      </p:pic>
      <p:cxnSp>
        <p:nvCxnSpPr>
          <p:cNvPr id="8" name="Straight Arrow Connector 7"/>
          <p:cNvCxnSpPr>
            <a:stCxn id="9" idx="3"/>
          </p:cNvCxnSpPr>
          <p:nvPr/>
        </p:nvCxnSpPr>
        <p:spPr>
          <a:xfrm>
            <a:off x="6451976" y="3543032"/>
            <a:ext cx="1405665" cy="7700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722616" y="2881312"/>
            <a:ext cx="1729360" cy="1323439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The </a:t>
            </a:r>
            <a:r>
              <a:rPr lang="en-US" sz="2000" dirty="0" err="1"/>
              <a:t>ListBox</a:t>
            </a:r>
            <a:r>
              <a:rPr lang="en-US" sz="2000" dirty="0"/>
              <a:t> displays each element in Items</a:t>
            </a:r>
            <a:endParaRPr lang="nl-NL" sz="2000" dirty="0"/>
          </a:p>
        </p:txBody>
      </p:sp>
      <p:cxnSp>
        <p:nvCxnSpPr>
          <p:cNvPr id="14" name="Straight Arrow Connector 13"/>
          <p:cNvCxnSpPr>
            <a:stCxn id="9" idx="1"/>
          </p:cNvCxnSpPr>
          <p:nvPr/>
        </p:nvCxnSpPr>
        <p:spPr>
          <a:xfrm flipH="1" flipV="1">
            <a:off x="3713654" y="2881312"/>
            <a:ext cx="1008962" cy="6617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4743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‘Syntax’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 You can also add an element to Items programmatically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2400" dirty="0"/>
          </a:p>
          <a:p>
            <a:pPr>
              <a:buFont typeface="Arial" panose="020B0604020202020204" pitchFamily="34" charset="0"/>
              <a:buChar char="•"/>
            </a:pPr>
            <a:endParaRPr lang="en-GB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 You can remove all items from the </a:t>
            </a:r>
            <a:r>
              <a:rPr lang="en-GB" sz="2400" dirty="0" err="1"/>
              <a:t>ListBox</a:t>
            </a:r>
            <a:r>
              <a:rPr lang="en-GB" sz="2400" dirty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2400" dirty="0"/>
          </a:p>
          <a:p>
            <a:pPr>
              <a:buFont typeface="Wingdings" panose="05000000000000000000" pitchFamily="2" charset="2"/>
              <a:buChar char="§"/>
            </a:pPr>
            <a:endParaRPr lang="en-GB" sz="2400" dirty="0"/>
          </a:p>
          <a:p>
            <a:pPr>
              <a:buFont typeface="Wingdings" panose="05000000000000000000" pitchFamily="2" charset="2"/>
              <a:buChar char="§"/>
            </a:pPr>
            <a:endParaRPr lang="en-GB" sz="2400" dirty="0"/>
          </a:p>
          <a:p>
            <a:pPr>
              <a:buFont typeface="Wingdings" panose="05000000000000000000" pitchFamily="2" charset="2"/>
              <a:buChar char="§"/>
            </a:pPr>
            <a:endParaRPr lang="en-GB" sz="2400" dirty="0"/>
          </a:p>
          <a:p>
            <a:pPr>
              <a:buFont typeface="Wingdings" panose="05000000000000000000" pitchFamily="2" charset="2"/>
              <a:buChar char="§"/>
            </a:pPr>
            <a:endParaRPr lang="en-GB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35E35-8AB1-46C1-9C13-38EECD22E9F3}" type="slidenum">
              <a:rPr lang="en-GB" smtClean="0"/>
              <a:pPr/>
              <a:t>16</a:t>
            </a:fld>
            <a:r>
              <a:rPr lang="en-GB"/>
              <a:t>/35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2320" y="30480"/>
            <a:ext cx="1219200" cy="1219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22698" y="2406603"/>
            <a:ext cx="758329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lbPhoneBook.Items.Add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NL" sz="2000" dirty="0">
                <a:solidFill>
                  <a:srgbClr val="A31515"/>
                </a:solidFill>
                <a:latin typeface="Consolas" panose="020B0609020204030204" pitchFamily="49" charset="0"/>
              </a:rPr>
              <a:t>"Emily - 065884513"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nl-NL" sz="20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22698" y="3937793"/>
            <a:ext cx="758329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lbPhoneBook.Items.Clear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nl-NL" sz="20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43090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Intro: </a:t>
            </a:r>
            <a:r>
              <a:rPr lang="en-GB" dirty="0" err="1"/>
              <a:t>ComboBox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 What would be needed to display multiple options for a user to select?</a:t>
            </a:r>
            <a:br>
              <a:rPr lang="en-GB" sz="2400" dirty="0"/>
            </a:br>
            <a:endParaRPr lang="en-GB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 </a:t>
            </a:r>
            <a:r>
              <a:rPr lang="en-GB" sz="2400" dirty="0" err="1"/>
              <a:t>Listbox</a:t>
            </a:r>
            <a:r>
              <a:rPr lang="en-GB" sz="2400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 </a:t>
            </a:r>
            <a:r>
              <a:rPr lang="en-GB" sz="2400" dirty="0" err="1"/>
              <a:t>ComboBox</a:t>
            </a:r>
            <a:endParaRPr lang="en-GB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35E35-8AB1-46C1-9C13-38EECD22E9F3}" type="slidenum">
              <a:rPr lang="en-GB" smtClean="0"/>
              <a:pPr/>
              <a:t>17</a:t>
            </a:fld>
            <a:r>
              <a:rPr lang="en-GB"/>
              <a:t>/30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2320" y="-115094"/>
            <a:ext cx="1219200" cy="1219200"/>
          </a:xfrm>
          <a:prstGeom prst="rect">
            <a:avLst/>
          </a:prstGeom>
        </p:spPr>
      </p:pic>
      <p:pic>
        <p:nvPicPr>
          <p:cNvPr id="7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644" y="2701898"/>
            <a:ext cx="1976996" cy="1258088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18319136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ComboBox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 Properties of </a:t>
            </a:r>
            <a:r>
              <a:rPr lang="en-GB" sz="2400" dirty="0" err="1"/>
              <a:t>ComboBox</a:t>
            </a:r>
            <a:endParaRPr lang="en-GB" sz="2400" dirty="0"/>
          </a:p>
          <a:p>
            <a:pPr>
              <a:buFont typeface="Wingdings" panose="05000000000000000000" pitchFamily="2" charset="2"/>
              <a:buChar char="§"/>
            </a:pPr>
            <a:endParaRPr lang="en-GB" sz="2400" dirty="0"/>
          </a:p>
          <a:p>
            <a:pPr>
              <a:buFont typeface="Wingdings" panose="05000000000000000000" pitchFamily="2" charset="2"/>
              <a:buChar char="§"/>
            </a:pPr>
            <a:endParaRPr lang="en-GB" sz="2400" dirty="0"/>
          </a:p>
          <a:p>
            <a:pPr>
              <a:buFont typeface="Wingdings" panose="05000000000000000000" pitchFamily="2" charset="2"/>
              <a:buChar char="§"/>
            </a:pPr>
            <a:endParaRPr lang="en-GB" sz="2400" dirty="0"/>
          </a:p>
          <a:p>
            <a:pPr>
              <a:buFont typeface="Wingdings" panose="05000000000000000000" pitchFamily="2" charset="2"/>
              <a:buChar char="§"/>
            </a:pPr>
            <a:endParaRPr lang="en-GB" sz="2400" dirty="0"/>
          </a:p>
          <a:p>
            <a:pPr>
              <a:buFont typeface="Wingdings" panose="05000000000000000000" pitchFamily="2" charset="2"/>
              <a:buChar char="§"/>
            </a:pPr>
            <a:endParaRPr lang="en-GB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35E35-8AB1-46C1-9C13-38EECD22E9F3}" type="slidenum">
              <a:rPr lang="en-GB" smtClean="0"/>
              <a:pPr/>
              <a:t>18</a:t>
            </a:fld>
            <a:r>
              <a:rPr lang="en-GB"/>
              <a:t>/30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2320" y="30480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745" y="1249680"/>
            <a:ext cx="3274363" cy="4982270"/>
          </a:xfrm>
          <a:prstGeom prst="rect">
            <a:avLst/>
          </a:prstGeom>
        </p:spPr>
      </p:pic>
      <p:cxnSp>
        <p:nvCxnSpPr>
          <p:cNvPr id="8" name="Straight Arrow Connector 7"/>
          <p:cNvCxnSpPr>
            <a:stCxn id="9" idx="3"/>
          </p:cNvCxnSpPr>
          <p:nvPr/>
        </p:nvCxnSpPr>
        <p:spPr>
          <a:xfrm>
            <a:off x="3682469" y="3635867"/>
            <a:ext cx="1803931" cy="217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921647" y="2974147"/>
            <a:ext cx="1760822" cy="1323439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The set of elements shown in the </a:t>
            </a:r>
            <a:r>
              <a:rPr lang="en-US" sz="2000" dirty="0" err="1"/>
              <a:t>ComboBox</a:t>
            </a: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30583374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ComboBox</a:t>
            </a:r>
            <a:r>
              <a:rPr lang="en-GB" dirty="0"/>
              <a:t>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 Setting the options: click on the 3 dots </a:t>
            </a:r>
            <a:r>
              <a:rPr lang="en-GB" sz="2400"/>
              <a:t>(…) after </a:t>
            </a:r>
            <a:r>
              <a:rPr lang="en-GB" sz="2400" dirty="0"/>
              <a:t>(Collection)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2400" dirty="0"/>
          </a:p>
          <a:p>
            <a:pPr>
              <a:buFont typeface="Wingdings" panose="05000000000000000000" pitchFamily="2" charset="2"/>
              <a:buChar char="§"/>
            </a:pPr>
            <a:endParaRPr lang="en-GB" sz="2400" dirty="0"/>
          </a:p>
          <a:p>
            <a:pPr>
              <a:buFont typeface="Wingdings" panose="05000000000000000000" pitchFamily="2" charset="2"/>
              <a:buChar char="§"/>
            </a:pPr>
            <a:endParaRPr lang="en-GB" sz="2400" dirty="0"/>
          </a:p>
          <a:p>
            <a:pPr>
              <a:buFont typeface="Wingdings" panose="05000000000000000000" pitchFamily="2" charset="2"/>
              <a:buChar char="§"/>
            </a:pPr>
            <a:endParaRPr lang="en-GB" sz="2400" dirty="0"/>
          </a:p>
          <a:p>
            <a:pPr>
              <a:buFont typeface="Wingdings" panose="05000000000000000000" pitchFamily="2" charset="2"/>
              <a:buChar char="§"/>
            </a:pPr>
            <a:endParaRPr lang="en-GB" sz="24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35E35-8AB1-46C1-9C13-38EECD22E9F3}" type="slidenum">
              <a:rPr lang="en-GB" smtClean="0"/>
              <a:pPr/>
              <a:t>19</a:t>
            </a:fld>
            <a:r>
              <a:rPr lang="en-GB"/>
              <a:t>/30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2320" y="30480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7862" y="3079577"/>
            <a:ext cx="1976996" cy="12580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038" y="2405853"/>
            <a:ext cx="3488407" cy="2763219"/>
          </a:xfrm>
          <a:prstGeom prst="rect">
            <a:avLst/>
          </a:prstGeom>
        </p:spPr>
      </p:pic>
      <p:cxnSp>
        <p:nvCxnSpPr>
          <p:cNvPr id="8" name="Straight Arrow Connector 7"/>
          <p:cNvCxnSpPr>
            <a:stCxn id="9" idx="3"/>
          </p:cNvCxnSpPr>
          <p:nvPr/>
        </p:nvCxnSpPr>
        <p:spPr>
          <a:xfrm>
            <a:off x="2066752" y="3433520"/>
            <a:ext cx="975993" cy="33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05930" y="3079577"/>
            <a:ext cx="176082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The options to be displayed</a:t>
            </a:r>
            <a:endParaRPr lang="nl-NL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7525949" y="4372041"/>
            <a:ext cx="1760822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The </a:t>
            </a:r>
            <a:r>
              <a:rPr lang="en-US" sz="2000" dirty="0" err="1"/>
              <a:t>ComboBox</a:t>
            </a: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2365231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b="1" dirty="0"/>
              <a:t> Topics of </a:t>
            </a:r>
            <a:r>
              <a:rPr lang="en-GB" sz="2400" b="1"/>
              <a:t>this lecture</a:t>
            </a:r>
            <a:endParaRPr lang="en-GB" sz="2400" b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200" dirty="0"/>
              <a:t>Controls for Images, Booleans &amp; Collections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200" dirty="0">
                <a:solidFill>
                  <a:schemeClr val="bg1">
                    <a:lumMod val="65000"/>
                  </a:schemeClr>
                </a:solidFill>
              </a:rPr>
              <a:t>Controls for Timer &amp; Layout</a:t>
            </a:r>
            <a:endParaRPr lang="en-GB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2320" y="30480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35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ComboBox</a:t>
            </a:r>
            <a:r>
              <a:rPr lang="en-GB" dirty="0"/>
              <a:t>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 A </a:t>
            </a:r>
            <a:r>
              <a:rPr lang="en-GB" sz="2400" dirty="0" err="1"/>
              <a:t>ComboBox</a:t>
            </a:r>
            <a:r>
              <a:rPr lang="en-GB" sz="2400" dirty="0"/>
              <a:t> can be seen as a combination of a </a:t>
            </a:r>
            <a:r>
              <a:rPr lang="en-GB" sz="2400" dirty="0" err="1"/>
              <a:t>TextBox</a:t>
            </a:r>
            <a:r>
              <a:rPr lang="en-GB" sz="2400" dirty="0"/>
              <a:t> and a </a:t>
            </a:r>
            <a:r>
              <a:rPr lang="en-GB" sz="2400" dirty="0" err="1"/>
              <a:t>ListBox</a:t>
            </a:r>
            <a:endParaRPr lang="en-GB" sz="2400" dirty="0"/>
          </a:p>
          <a:p>
            <a:pPr>
              <a:buFont typeface="Arial" panose="020B0604020202020204" pitchFamily="34" charset="0"/>
              <a:buChar char="•"/>
            </a:pPr>
            <a:endParaRPr lang="en-GB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 There are multiple ways to get the value: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NL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cmbLevel.Text</a:t>
            </a:r>
            <a:endParaRPr lang="nl-NL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nl-NL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cmbLevel.SelectedItem</a:t>
            </a:r>
            <a:endParaRPr lang="nl-NL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sz="2400" dirty="0"/>
          </a:p>
          <a:p>
            <a:pPr>
              <a:buFont typeface="Arial" panose="020B0604020202020204" pitchFamily="34" charset="0"/>
              <a:buChar char="•"/>
            </a:pPr>
            <a:endParaRPr lang="en-GB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 These are not equivalent! What would be the difference?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2400" dirty="0"/>
          </a:p>
          <a:p>
            <a:pPr>
              <a:buFont typeface="Wingdings" panose="05000000000000000000" pitchFamily="2" charset="2"/>
              <a:buChar char="§"/>
            </a:pPr>
            <a:endParaRPr lang="en-GB" sz="2400" dirty="0"/>
          </a:p>
          <a:p>
            <a:pPr>
              <a:buFont typeface="Wingdings" panose="05000000000000000000" pitchFamily="2" charset="2"/>
              <a:buChar char="§"/>
            </a:pPr>
            <a:endParaRPr lang="en-GB" sz="2400" dirty="0"/>
          </a:p>
          <a:p>
            <a:pPr>
              <a:buFont typeface="Wingdings" panose="05000000000000000000" pitchFamily="2" charset="2"/>
              <a:buChar char="§"/>
            </a:pPr>
            <a:endParaRPr lang="en-GB" sz="2400" dirty="0"/>
          </a:p>
          <a:p>
            <a:pPr>
              <a:buFont typeface="Wingdings" panose="05000000000000000000" pitchFamily="2" charset="2"/>
              <a:buChar char="§"/>
            </a:pPr>
            <a:endParaRPr lang="en-GB" sz="24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35E35-8AB1-46C1-9C13-38EECD22E9F3}" type="slidenum">
              <a:rPr lang="en-GB" smtClean="0"/>
              <a:pPr/>
              <a:t>20</a:t>
            </a:fld>
            <a:r>
              <a:rPr lang="en-GB"/>
              <a:t>/30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2320" y="30480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3462" y="3024266"/>
            <a:ext cx="1976996" cy="125808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031549" y="4282354"/>
            <a:ext cx="176082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cmbLevel</a:t>
            </a: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8339818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74871"/>
            <a:ext cx="10058400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GB" sz="24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/>
                </a:solidFill>
              </a:rPr>
              <a:t> Write an app to add items to a grocery list.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24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/>
                </a:solidFill>
              </a:rPr>
              <a:t> Use a </a:t>
            </a:r>
            <a:r>
              <a:rPr lang="en-GB" sz="2400" dirty="0" err="1">
                <a:solidFill>
                  <a:schemeClr val="tx1"/>
                </a:solidFill>
              </a:rPr>
              <a:t>ComboBox</a:t>
            </a:r>
            <a:r>
              <a:rPr lang="en-GB" sz="2400" dirty="0">
                <a:solidFill>
                  <a:schemeClr val="tx1"/>
                </a:solidFill>
              </a:rPr>
              <a:t> for input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24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/>
                </a:solidFill>
              </a:rPr>
              <a:t> Display the grocery list in a </a:t>
            </a:r>
            <a:r>
              <a:rPr lang="en-GB" sz="2400" dirty="0" err="1">
                <a:solidFill>
                  <a:schemeClr val="tx1"/>
                </a:solidFill>
              </a:rPr>
              <a:t>ListBox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35E35-8AB1-46C1-9C13-38EECD22E9F3}" type="slidenum">
              <a:rPr lang="en-GB" smtClean="0"/>
              <a:pPr/>
              <a:t>21</a:t>
            </a:fld>
            <a:r>
              <a:rPr lang="en-GB"/>
              <a:t>/30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8682" y="30480"/>
            <a:ext cx="1282838" cy="1282838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5590" y="2298914"/>
            <a:ext cx="3996893" cy="3043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9813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35E35-8AB1-46C1-9C13-38EECD22E9F3}" type="slidenum">
              <a:rPr lang="en-GB" smtClean="0"/>
              <a:pPr/>
              <a:t>22</a:t>
            </a:fld>
            <a:r>
              <a:rPr lang="en-GB"/>
              <a:t>/30</a:t>
            </a:r>
            <a:endParaRPr lang="en-GB" dirty="0"/>
          </a:p>
        </p:txBody>
      </p:sp>
      <p:pic>
        <p:nvPicPr>
          <p:cNvPr id="4" name="Picture 2" descr="C:\Users\874156\Desktop\jxGUfO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362200"/>
            <a:ext cx="6858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59032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Your turn (15 minutes)!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GB" sz="3600" b="1" dirty="0"/>
              <a:t>Extend the application with a collection of drinks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 algn="ctr">
              <a:buNone/>
            </a:pPr>
            <a:r>
              <a:rPr lang="en-GB" dirty="0"/>
              <a:t>Make sure you still show a message for dinks with alcohol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8682" y="30480"/>
            <a:ext cx="1282838" cy="1282838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5249" y="2682780"/>
            <a:ext cx="3253589" cy="2349268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9105338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201331-AE69-45F8-A6EF-25D139E71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Part 2 - Practical</a:t>
            </a:r>
            <a:endParaRPr lang="en-N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96B858-E1FD-4F26-9EE1-EBF2CADF3C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See canvas for </a:t>
            </a:r>
            <a:br>
              <a:rPr lang="en-GB" dirty="0"/>
            </a:br>
            <a:r>
              <a:rPr lang="en-GB" dirty="0"/>
              <a:t>	</a:t>
            </a:r>
            <a:r>
              <a:rPr lang="en-GB" i="1" dirty="0"/>
              <a:t>practical assignments</a:t>
            </a:r>
            <a:endParaRPr lang="en-NL" i="1" dirty="0"/>
          </a:p>
        </p:txBody>
      </p:sp>
    </p:spTree>
    <p:extLst>
      <p:ext uri="{BB962C8B-B14F-4D97-AF65-F5344CB8AC3E}">
        <p14:creationId xmlns:p14="http://schemas.microsoft.com/office/powerpoint/2010/main" val="12187032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b="1" dirty="0"/>
              <a:t> Topics of this lecture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200" dirty="0">
                <a:solidFill>
                  <a:schemeClr val="bg1">
                    <a:lumMod val="65000"/>
                  </a:schemeClr>
                </a:solidFill>
              </a:rPr>
              <a:t>Controls for Images, Booleans &amp; Collections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200" dirty="0">
                <a:solidFill>
                  <a:schemeClr val="tx1"/>
                </a:solidFill>
              </a:rPr>
              <a:t>Controls for Timer &amp; Layout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2320" y="30480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267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 about practical?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2" descr="C:\Users\874156\Desktop\jxGUfO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362200"/>
            <a:ext cx="6858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35E35-8AB1-46C1-9C13-38EECD22E9F3}" type="slidenum">
              <a:rPr lang="en-GB" smtClean="0"/>
              <a:pPr/>
              <a:t>26</a:t>
            </a:fld>
            <a:r>
              <a:rPr lang="en-GB"/>
              <a:t>/34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73773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Intro: Timer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2400" dirty="0"/>
              <a:t>What would be needed to program some functionality that happens at set intervals. For example, every second?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There is a control called Timer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Not displayed in the actual GUI</a:t>
            </a:r>
          </a:p>
          <a:p>
            <a:pPr marL="0" indent="0">
              <a:buNone/>
            </a:pPr>
            <a:endParaRPr lang="en-GB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2320" y="-115094"/>
            <a:ext cx="1219200" cy="12192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35E35-8AB1-46C1-9C13-38EECD22E9F3}" type="slidenum">
              <a:rPr lang="en-GB" smtClean="0"/>
              <a:pPr/>
              <a:t>27</a:t>
            </a:fld>
            <a:r>
              <a:rPr lang="en-GB"/>
              <a:t>/34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3697" y="3803526"/>
            <a:ext cx="2470951" cy="24709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988C7E-BE25-4BD7-BB37-DA880D561F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9477" y="4126509"/>
            <a:ext cx="2984090" cy="2147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632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 Some properties and the </a:t>
            </a:r>
            <a:r>
              <a:rPr lang="en-GB" sz="2400" b="1" dirty="0"/>
              <a:t>Tick-event-handler</a:t>
            </a:r>
            <a:r>
              <a:rPr lang="en-GB" sz="2400" dirty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2400" dirty="0"/>
          </a:p>
          <a:p>
            <a:pPr>
              <a:buFont typeface="Wingdings" panose="05000000000000000000" pitchFamily="2" charset="2"/>
              <a:buChar char="§"/>
            </a:pPr>
            <a:endParaRPr lang="en-GB" sz="2400" dirty="0"/>
          </a:p>
          <a:p>
            <a:pPr>
              <a:buFont typeface="Wingdings" panose="05000000000000000000" pitchFamily="2" charset="2"/>
              <a:buChar char="§"/>
            </a:pPr>
            <a:endParaRPr lang="en-GB" sz="2400" dirty="0"/>
          </a:p>
          <a:p>
            <a:pPr>
              <a:buFont typeface="Wingdings" panose="05000000000000000000" pitchFamily="2" charset="2"/>
              <a:buChar char="§"/>
            </a:pPr>
            <a:endParaRPr lang="en-GB" sz="2400" dirty="0"/>
          </a:p>
          <a:p>
            <a:pPr>
              <a:buFont typeface="Wingdings" panose="05000000000000000000" pitchFamily="2" charset="2"/>
              <a:buChar char="§"/>
            </a:pPr>
            <a:endParaRPr lang="en-GB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2320" y="30480"/>
            <a:ext cx="1219200" cy="1219200"/>
          </a:xfrm>
          <a:prstGeom prst="rect">
            <a:avLst/>
          </a:prstGeom>
        </p:spPr>
      </p:pic>
      <p:sp>
        <p:nvSpPr>
          <p:cNvPr id="8" name="Rectangle 7"/>
          <p:cNvSpPr txBox="1">
            <a:spLocks/>
          </p:cNvSpPr>
          <p:nvPr/>
        </p:nvSpPr>
        <p:spPr>
          <a:xfrm>
            <a:off x="1383161" y="2204676"/>
            <a:ext cx="10058400" cy="3959763"/>
          </a:xfrm>
          <a:prstGeom prst="rect">
            <a:avLst/>
          </a:prstGeom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0" tIns="45720" rIns="0" bIns="45720" rtlCol="0" anchor="t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lnSpc>
                <a:spcPct val="150000"/>
              </a:lnSpc>
              <a:buNone/>
            </a:pPr>
            <a:r>
              <a:rPr lang="nl-NL" dirty="0">
                <a:latin typeface="Consolas" panose="020B0609020204030204" pitchFamily="49" charset="0"/>
              </a:rPr>
              <a:t>timer1.Interval = 1000; </a:t>
            </a:r>
            <a:r>
              <a:rPr lang="nl-NL" dirty="0">
                <a:solidFill>
                  <a:srgbClr val="1D8E1D"/>
                </a:solidFill>
                <a:latin typeface="Consolas" panose="020B0609020204030204" pitchFamily="49" charset="0"/>
              </a:rPr>
              <a:t>// </a:t>
            </a:r>
            <a:r>
              <a:rPr lang="nl-NL" dirty="0" err="1">
                <a:solidFill>
                  <a:srgbClr val="1D8E1D"/>
                </a:solidFill>
                <a:latin typeface="Consolas" panose="020B0609020204030204" pitchFamily="49" charset="0"/>
              </a:rPr>
              <a:t>amount</a:t>
            </a:r>
            <a:r>
              <a:rPr lang="nl-NL" dirty="0">
                <a:solidFill>
                  <a:srgbClr val="1D8E1D"/>
                </a:solidFill>
                <a:latin typeface="Consolas" panose="020B0609020204030204" pitchFamily="49" charset="0"/>
              </a:rPr>
              <a:t> in </a:t>
            </a:r>
            <a:r>
              <a:rPr lang="nl-NL" dirty="0" err="1">
                <a:solidFill>
                  <a:srgbClr val="1D8E1D"/>
                </a:solidFill>
                <a:latin typeface="Consolas" panose="020B0609020204030204" pitchFamily="49" charset="0"/>
              </a:rPr>
              <a:t>milliseconds</a:t>
            </a:r>
            <a:endParaRPr lang="nl-NL" dirty="0">
              <a:solidFill>
                <a:srgbClr val="1D8E1D"/>
              </a:solidFill>
              <a:latin typeface="Consolas" panose="020B0609020204030204" pitchFamily="49" charset="0"/>
            </a:endParaRPr>
          </a:p>
          <a:p>
            <a:pPr marL="201168" lvl="1" indent="0">
              <a:lnSpc>
                <a:spcPct val="150000"/>
              </a:lnSpc>
              <a:buNone/>
            </a:pPr>
            <a:r>
              <a:rPr lang="nl-NL" dirty="0">
                <a:latin typeface="Consolas" panose="020B0609020204030204" pitchFamily="49" charset="0"/>
              </a:rPr>
              <a:t>timer1.Enabled = </a:t>
            </a:r>
            <a:r>
              <a:rPr lang="nl-NL" dirty="0" err="1">
                <a:latin typeface="Consolas" panose="020B0609020204030204" pitchFamily="49" charset="0"/>
              </a:rPr>
              <a:t>true</a:t>
            </a:r>
            <a:r>
              <a:rPr lang="nl-NL" dirty="0">
                <a:latin typeface="Consolas" panose="020B0609020204030204" pitchFamily="49" charset="0"/>
              </a:rPr>
              <a:t>;</a:t>
            </a:r>
          </a:p>
          <a:p>
            <a:pPr marL="201168" lvl="1" indent="0">
              <a:lnSpc>
                <a:spcPct val="150000"/>
              </a:lnSpc>
              <a:buNone/>
            </a:pPr>
            <a:r>
              <a:rPr lang="en-GB" dirty="0">
                <a:latin typeface="Consolas" panose="020B0609020204030204" pitchFamily="49" charset="0"/>
              </a:rPr>
              <a:t>timer1.Start(); </a:t>
            </a:r>
            <a:r>
              <a:rPr lang="nl-NL" dirty="0">
                <a:solidFill>
                  <a:srgbClr val="1D8E1D"/>
                </a:solidFill>
                <a:latin typeface="Consolas" panose="020B0609020204030204" pitchFamily="49" charset="0"/>
              </a:rPr>
              <a:t>//</a:t>
            </a:r>
            <a:r>
              <a:rPr lang="nl-NL" dirty="0" err="1">
                <a:solidFill>
                  <a:srgbClr val="1D8E1D"/>
                </a:solidFill>
                <a:latin typeface="Consolas" panose="020B0609020204030204" pitchFamily="49" charset="0"/>
              </a:rPr>
              <a:t>same</a:t>
            </a:r>
            <a:r>
              <a:rPr lang="nl-NL" dirty="0">
                <a:solidFill>
                  <a:srgbClr val="1D8E1D"/>
                </a:solidFill>
                <a:latin typeface="Consolas" panose="020B0609020204030204" pitchFamily="49" charset="0"/>
              </a:rPr>
              <a:t> effect as </a:t>
            </a:r>
            <a:r>
              <a:rPr lang="nl-NL" dirty="0" err="1">
                <a:solidFill>
                  <a:srgbClr val="1D8E1D"/>
                </a:solidFill>
                <a:latin typeface="Consolas" panose="020B0609020204030204" pitchFamily="49" charset="0"/>
              </a:rPr>
              <a:t>the</a:t>
            </a:r>
            <a:r>
              <a:rPr lang="nl-NL" dirty="0">
                <a:solidFill>
                  <a:srgbClr val="1D8E1D"/>
                </a:solidFill>
                <a:latin typeface="Consolas" panose="020B0609020204030204" pitchFamily="49" charset="0"/>
              </a:rPr>
              <a:t> </a:t>
            </a:r>
            <a:r>
              <a:rPr lang="nl-NL" dirty="0" err="1">
                <a:solidFill>
                  <a:srgbClr val="1D8E1D"/>
                </a:solidFill>
                <a:latin typeface="Consolas" panose="020B0609020204030204" pitchFamily="49" charset="0"/>
              </a:rPr>
              <a:t>former</a:t>
            </a:r>
            <a:r>
              <a:rPr lang="nl-NL" dirty="0">
                <a:solidFill>
                  <a:srgbClr val="1D8E1D"/>
                </a:solidFill>
                <a:latin typeface="Consolas" panose="020B0609020204030204" pitchFamily="49" charset="0"/>
              </a:rPr>
              <a:t> statement</a:t>
            </a:r>
            <a:endParaRPr lang="en-GB" dirty="0">
              <a:latin typeface="Consolas" panose="020B0609020204030204" pitchFamily="49" charset="0"/>
            </a:endParaRPr>
          </a:p>
          <a:p>
            <a:pPr marL="201168" lvl="1" indent="0">
              <a:lnSpc>
                <a:spcPct val="150000"/>
              </a:lnSpc>
              <a:buNone/>
            </a:pPr>
            <a:r>
              <a:rPr lang="en-GB" dirty="0">
                <a:latin typeface="Consolas" panose="020B0609020204030204" pitchFamily="49" charset="0"/>
              </a:rPr>
              <a:t>timer1.Stop(); </a:t>
            </a:r>
            <a:r>
              <a:rPr lang="nl-NL" dirty="0">
                <a:solidFill>
                  <a:srgbClr val="1D8E1D"/>
                </a:solidFill>
                <a:latin typeface="Consolas" panose="020B0609020204030204" pitchFamily="49" charset="0"/>
              </a:rPr>
              <a:t>//</a:t>
            </a:r>
            <a:r>
              <a:rPr lang="nl-NL" dirty="0" err="1">
                <a:solidFill>
                  <a:srgbClr val="1D8E1D"/>
                </a:solidFill>
                <a:latin typeface="Consolas" panose="020B0609020204030204" pitchFamily="49" charset="0"/>
              </a:rPr>
              <a:t>same</a:t>
            </a:r>
            <a:r>
              <a:rPr lang="nl-NL" dirty="0">
                <a:solidFill>
                  <a:srgbClr val="1D8E1D"/>
                </a:solidFill>
                <a:latin typeface="Consolas" panose="020B0609020204030204" pitchFamily="49" charset="0"/>
              </a:rPr>
              <a:t> effect as </a:t>
            </a:r>
            <a:r>
              <a:rPr lang="en-US" dirty="0">
                <a:solidFill>
                  <a:srgbClr val="1D8E1D"/>
                </a:solidFill>
                <a:latin typeface="Consolas" panose="020B0609020204030204" pitchFamily="49" charset="0"/>
              </a:rPr>
              <a:t>timer1.Enabled = false;</a:t>
            </a:r>
            <a:endParaRPr lang="en-GB" dirty="0">
              <a:latin typeface="Consolas" panose="020B0609020204030204" pitchFamily="49" charset="0"/>
            </a:endParaRPr>
          </a:p>
          <a:p>
            <a:pPr marL="274320" lvl="1" indent="0">
              <a:buNone/>
            </a:pPr>
            <a:r>
              <a:rPr lang="nl-NL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nl-NL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Tick</a:t>
            </a:r>
            <a:r>
              <a:rPr lang="nl-NL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event – </a:t>
            </a:r>
            <a:r>
              <a:rPr lang="nl-NL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occurs</a:t>
            </a:r>
            <a:r>
              <a:rPr lang="nl-NL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NL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every</a:t>
            </a:r>
            <a:r>
              <a:rPr lang="nl-NL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timer1.Interval </a:t>
            </a:r>
            <a:r>
              <a:rPr lang="nl-NL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milliseconds</a:t>
            </a:r>
            <a:r>
              <a:rPr lang="nl-NL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(1 second here)</a:t>
            </a:r>
            <a:endParaRPr lang="nl-NL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private</a:t>
            </a:r>
            <a:r>
              <a:rPr lang="nl-NL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NL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nl-NL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timer1_Tick(</a:t>
            </a:r>
            <a:r>
              <a:rPr lang="nl-NL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nl-NL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NL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sender</a:t>
            </a:r>
            <a:r>
              <a:rPr lang="nl-NL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nl-NL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EventArgs</a:t>
            </a:r>
            <a:r>
              <a:rPr lang="nl-NL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</a:t>
            </a:r>
          </a:p>
          <a:p>
            <a:pPr marL="0" indent="0">
              <a:buNone/>
            </a:pPr>
            <a:r>
              <a:rPr lang="nl-NL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&lt;statements&gt;</a:t>
            </a:r>
            <a:endParaRPr lang="nl-NL" sz="1800" dirty="0">
              <a:solidFill>
                <a:schemeClr val="bg1">
                  <a:lumMod val="50000"/>
                </a:schemeClr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  <a:endParaRPr lang="en-GB" sz="1800" dirty="0">
              <a:latin typeface="Consolas" panose="020B0609020204030204" pitchFamily="49" charset="0"/>
            </a:endParaRPr>
          </a:p>
          <a:p>
            <a:pPr algn="ctr"/>
            <a:endParaRPr lang="en-GB" sz="1800" dirty="0">
              <a:latin typeface="Consolas" panose="020B0609020204030204" pitchFamily="49" charset="0"/>
            </a:endParaRPr>
          </a:p>
          <a:p>
            <a:pPr algn="ctr"/>
            <a:endParaRPr lang="en-GB" sz="1800" dirty="0">
              <a:latin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35E35-8AB1-46C1-9C13-38EECD22E9F3}" type="slidenum">
              <a:rPr lang="en-GB" smtClean="0"/>
              <a:pPr/>
              <a:t>28</a:t>
            </a:fld>
            <a:r>
              <a:rPr lang="en-GB"/>
              <a:t>/34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82382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5355" y="198338"/>
            <a:ext cx="1219200" cy="1219200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3200" b="1" dirty="0"/>
              <a:t>Create an application mimicking a stopwatch showing how many seconds have passed</a:t>
            </a:r>
            <a:endParaRPr lang="en-GB" sz="2800" b="1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endParaRPr lang="en-GB" sz="2000" i="1" dirty="0"/>
          </a:p>
          <a:p>
            <a:pPr>
              <a:buFont typeface="Arial" panose="020B0604020202020204" pitchFamily="34" charset="0"/>
              <a:buChar char="•"/>
            </a:pPr>
            <a:endParaRPr lang="en-GB" sz="2400" dirty="0"/>
          </a:p>
          <a:p>
            <a:pPr>
              <a:buFont typeface="Arial" panose="020B0604020202020204" pitchFamily="34" charset="0"/>
              <a:buChar char="•"/>
            </a:pPr>
            <a:endParaRPr lang="en-GB" sz="2800" b="1" dirty="0"/>
          </a:p>
          <a:p>
            <a:pPr>
              <a:buFont typeface="Arial" panose="020B0604020202020204" pitchFamily="34" charset="0"/>
              <a:buChar char="•"/>
            </a:pPr>
            <a:endParaRPr lang="en-GB" sz="2800" b="1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307977" y="1619950"/>
            <a:ext cx="32060" cy="169277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nl-NL" altLang="nl-N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852D73-A86E-48AA-8FD0-D124252483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6013" y="3262044"/>
            <a:ext cx="2111656" cy="131978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D8A48AF-2197-43E1-8249-34D1AC5453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2276" y="3262044"/>
            <a:ext cx="2111656" cy="1322686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9686DA6-0864-45AA-8C13-EE2FF7C3E984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4257669" y="3921937"/>
            <a:ext cx="3584607" cy="14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25A945C-E68E-4D1C-B848-326688060819}"/>
              </a:ext>
            </a:extLst>
          </p:cNvPr>
          <p:cNvSpPr txBox="1"/>
          <p:nvPr/>
        </p:nvSpPr>
        <p:spPr>
          <a:xfrm>
            <a:off x="4749455" y="3552604"/>
            <a:ext cx="2831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&lt;after 1 second has passed&gt;</a:t>
            </a:r>
            <a:endParaRPr lang="en-NL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0084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D7C5F-98D7-462D-BB9E-6F8EF3E8C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Windows forms App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7A6118-4C01-405F-97C4-30BB22BCE8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Advanced controls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6470564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362EE6-7AEB-42E3-BEF9-7D0CAFA35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GUI Design</a:t>
            </a:r>
            <a:endParaRPr lang="en-N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090FA2-F4E8-4599-9DD3-C2C0B9B3D6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For a better user experience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3437883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90D10-3C1F-4948-AD60-5A31BDB0A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Up until now: one form with controls</a:t>
            </a:r>
            <a:endParaRPr lang="en-NL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3E02BFE-59EA-46E3-AC21-9576DD2DA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6615E5F-79B6-4449-915C-D1F5BA0AF3B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386819" y="1956700"/>
            <a:ext cx="7418362" cy="38014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9957676-129B-4855-A221-C318182049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2320" y="-115094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7446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90D10-3C1F-4948-AD60-5A31BDB0A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Up until now: one form with controls</a:t>
            </a:r>
            <a:endParaRPr lang="en-NL" dirty="0"/>
          </a:p>
        </p:txBody>
      </p:sp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924FB73-E932-4F5C-90CD-7FEA201CAB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934" y="1880987"/>
            <a:ext cx="5807147" cy="4030403"/>
          </a:xfr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F1A855E-3447-4CD8-B693-F5E439825748}"/>
              </a:ext>
            </a:extLst>
          </p:cNvPr>
          <p:cNvSpPr/>
          <p:nvPr/>
        </p:nvSpPr>
        <p:spPr>
          <a:xfrm>
            <a:off x="2720051" y="6055017"/>
            <a:ext cx="6435524" cy="6250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/>
              <a:t>How would you redesign this GUI?</a:t>
            </a:r>
            <a:endParaRPr lang="en-NL" sz="24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FE99364-B0BA-49C4-83E2-B0773A8959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2320" y="-115094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017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90D10-3C1F-4948-AD60-5A31BDB0A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Intro: Tab Control</a:t>
            </a:r>
            <a:endParaRPr lang="en-NL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4C87B8-4DB5-44EC-9E6E-E33F3400C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2800" b="1" dirty="0"/>
              <a:t>Windows Form Application have </a:t>
            </a:r>
            <a:r>
              <a:rPr lang="en-GB" sz="2800" b="1" i="1" dirty="0"/>
              <a:t>container </a:t>
            </a:r>
            <a:r>
              <a:rPr lang="en-GB" sz="2800" b="1" dirty="0"/>
              <a:t>controls</a:t>
            </a:r>
            <a:endParaRPr lang="en-NL" sz="28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1E5370-D3F8-4094-8B1B-5348852DC1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4735" y="3032687"/>
            <a:ext cx="3942530" cy="258003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DCC9564-7B80-4786-87F5-F6AFDA2D4F34}"/>
              </a:ext>
            </a:extLst>
          </p:cNvPr>
          <p:cNvSpPr/>
          <p:nvPr/>
        </p:nvSpPr>
        <p:spPr>
          <a:xfrm>
            <a:off x="3588151" y="4815069"/>
            <a:ext cx="4861367" cy="266217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FEA5FDF-C3BA-482E-AC94-0318D0F941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2320" y="-115094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61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8CCA7-E9C3-46A3-AA16-A3F10764C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Intro: </a:t>
            </a:r>
            <a:r>
              <a:rPr lang="en-GB" dirty="0" err="1"/>
              <a:t>TabControl</a:t>
            </a:r>
            <a:endParaRPr lang="en-NL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C4F5A37-B073-4E63-A600-EF0C1671E0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9643" y="436814"/>
            <a:ext cx="3132714" cy="29034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5ABC8D2-053D-42E9-8AD1-666BABA3F9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9643" y="3618303"/>
            <a:ext cx="3186233" cy="29530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C16812E-242E-409C-9A74-B130459C1496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32421" y="2446166"/>
            <a:ext cx="5532526" cy="2835059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C938015-F47E-41D0-9AD5-FE44FEAC5DC7}"/>
              </a:ext>
            </a:extLst>
          </p:cNvPr>
          <p:cNvCxnSpPr>
            <a:stCxn id="10" idx="3"/>
            <a:endCxn id="8" idx="1"/>
          </p:cNvCxnSpPr>
          <p:nvPr/>
        </p:nvCxnSpPr>
        <p:spPr>
          <a:xfrm flipV="1">
            <a:off x="5964947" y="1888560"/>
            <a:ext cx="1454696" cy="1975136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6239B44-BE94-4C4E-9B39-8455FAE79294}"/>
              </a:ext>
            </a:extLst>
          </p:cNvPr>
          <p:cNvCxnSpPr>
            <a:stCxn id="10" idx="3"/>
            <a:endCxn id="9" idx="1"/>
          </p:cNvCxnSpPr>
          <p:nvPr/>
        </p:nvCxnSpPr>
        <p:spPr>
          <a:xfrm>
            <a:off x="5964947" y="3863696"/>
            <a:ext cx="1454696" cy="1231154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2902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2320" y="46990"/>
            <a:ext cx="1219200" cy="1219200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35E35-8AB1-46C1-9C13-38EECD22E9F3}" type="slidenum">
              <a:rPr lang="en-GB" smtClean="0"/>
              <a:pPr/>
              <a:t>35</a:t>
            </a:fld>
            <a:r>
              <a:rPr lang="en-GB"/>
              <a:t>/34</a:t>
            </a:r>
            <a:endParaRPr lang="en-GB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2D91159-B3CE-4D85-BC35-24ED5590303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95" t="13487" b="3249"/>
          <a:stretch/>
        </p:blipFill>
        <p:spPr>
          <a:xfrm>
            <a:off x="428263" y="1957256"/>
            <a:ext cx="7522278" cy="428263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470FBA0-DC8B-4F5D-9934-72EB6537CB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3379" y="2563578"/>
            <a:ext cx="4237757" cy="3069987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104A4B8-C9BE-4F30-A041-529A34CE7BCA}"/>
              </a:ext>
            </a:extLst>
          </p:cNvPr>
          <p:cNvCxnSpPr/>
          <p:nvPr/>
        </p:nvCxnSpPr>
        <p:spPr>
          <a:xfrm flipV="1">
            <a:off x="7130005" y="4098572"/>
            <a:ext cx="601884" cy="546308"/>
          </a:xfrm>
          <a:prstGeom prst="straightConnector1">
            <a:avLst/>
          </a:prstGeom>
          <a:ln w="28575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6322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 Some useful properties of a </a:t>
            </a:r>
            <a:r>
              <a:rPr lang="en-GB" sz="2400" dirty="0" err="1"/>
              <a:t>TabControl</a:t>
            </a:r>
            <a:r>
              <a:rPr lang="en-GB" sz="2400" dirty="0"/>
              <a:t>: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2400" dirty="0"/>
          </a:p>
          <a:p>
            <a:pPr>
              <a:buFont typeface="Wingdings" panose="05000000000000000000" pitchFamily="2" charset="2"/>
              <a:buChar char="§"/>
            </a:pPr>
            <a:endParaRPr lang="en-GB" sz="2400" dirty="0"/>
          </a:p>
          <a:p>
            <a:pPr>
              <a:buFont typeface="Wingdings" panose="05000000000000000000" pitchFamily="2" charset="2"/>
              <a:buChar char="§"/>
            </a:pPr>
            <a:endParaRPr lang="en-GB" sz="2400" dirty="0"/>
          </a:p>
          <a:p>
            <a:pPr>
              <a:buFont typeface="Wingdings" panose="05000000000000000000" pitchFamily="2" charset="2"/>
              <a:buChar char="§"/>
            </a:pPr>
            <a:endParaRPr lang="en-GB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2320" y="30480"/>
            <a:ext cx="1219200" cy="1219200"/>
          </a:xfrm>
          <a:prstGeom prst="rect">
            <a:avLst/>
          </a:prstGeom>
        </p:spPr>
      </p:pic>
      <p:sp>
        <p:nvSpPr>
          <p:cNvPr id="8" name="Rectangle 7"/>
          <p:cNvSpPr txBox="1">
            <a:spLocks/>
          </p:cNvSpPr>
          <p:nvPr/>
        </p:nvSpPr>
        <p:spPr>
          <a:xfrm>
            <a:off x="1383161" y="2204676"/>
            <a:ext cx="10058400" cy="3959763"/>
          </a:xfrm>
          <a:prstGeom prst="rect">
            <a:avLst/>
          </a:prstGeom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0" tIns="45720" rIns="0" bIns="45720" rtlCol="0" anchor="t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lnSpc>
                <a:spcPct val="150000"/>
              </a:lnSpc>
              <a:buNone/>
            </a:pPr>
            <a:r>
              <a:rPr lang="nl-NL" dirty="0" err="1">
                <a:latin typeface="Consolas" panose="020B0609020204030204" pitchFamily="49" charset="0"/>
              </a:rPr>
              <a:t>tabControl.SelectedIndex</a:t>
            </a:r>
            <a:r>
              <a:rPr lang="nl-NL" dirty="0">
                <a:latin typeface="Consolas" panose="020B0609020204030204" pitchFamily="49" charset="0"/>
              </a:rPr>
              <a:t> = 1; </a:t>
            </a:r>
            <a:r>
              <a:rPr lang="nl-NL" dirty="0">
                <a:solidFill>
                  <a:srgbClr val="1D8E1D"/>
                </a:solidFill>
                <a:latin typeface="Consolas" panose="020B0609020204030204" pitchFamily="49" charset="0"/>
              </a:rPr>
              <a:t>// </a:t>
            </a:r>
            <a:r>
              <a:rPr lang="nl-NL" dirty="0" err="1">
                <a:solidFill>
                  <a:srgbClr val="1D8E1D"/>
                </a:solidFill>
                <a:latin typeface="Consolas" panose="020B0609020204030204" pitchFamily="49" charset="0"/>
              </a:rPr>
              <a:t>Gets</a:t>
            </a:r>
            <a:r>
              <a:rPr lang="nl-NL" dirty="0">
                <a:solidFill>
                  <a:srgbClr val="1D8E1D"/>
                </a:solidFill>
                <a:latin typeface="Consolas" panose="020B0609020204030204" pitchFamily="49" charset="0"/>
              </a:rPr>
              <a:t> or sets </a:t>
            </a:r>
            <a:r>
              <a:rPr lang="nl-NL" dirty="0" err="1">
                <a:solidFill>
                  <a:srgbClr val="1D8E1D"/>
                </a:solidFill>
                <a:latin typeface="Consolas" panose="020B0609020204030204" pitchFamily="49" charset="0"/>
              </a:rPr>
              <a:t>active</a:t>
            </a:r>
            <a:r>
              <a:rPr lang="nl-NL" dirty="0">
                <a:solidFill>
                  <a:srgbClr val="1D8E1D"/>
                </a:solidFill>
                <a:latin typeface="Consolas" panose="020B0609020204030204" pitchFamily="49" charset="0"/>
              </a:rPr>
              <a:t> </a:t>
            </a:r>
            <a:r>
              <a:rPr lang="nl-NL" dirty="0" err="1">
                <a:solidFill>
                  <a:srgbClr val="1D8E1D"/>
                </a:solidFill>
                <a:latin typeface="Consolas" panose="020B0609020204030204" pitchFamily="49" charset="0"/>
              </a:rPr>
              <a:t>TabPage</a:t>
            </a:r>
            <a:r>
              <a:rPr lang="nl-NL" dirty="0">
                <a:solidFill>
                  <a:srgbClr val="1D8E1D"/>
                </a:solidFill>
                <a:latin typeface="Consolas" panose="020B0609020204030204" pitchFamily="49" charset="0"/>
              </a:rPr>
              <a:t> via </a:t>
            </a:r>
            <a:r>
              <a:rPr lang="nl-NL" dirty="0" err="1">
                <a:solidFill>
                  <a:srgbClr val="1D8E1D"/>
                </a:solidFill>
                <a:latin typeface="Consolas" panose="020B0609020204030204" pitchFamily="49" charset="0"/>
              </a:rPr>
              <a:t>its</a:t>
            </a:r>
            <a:r>
              <a:rPr lang="nl-NL" dirty="0">
                <a:solidFill>
                  <a:srgbClr val="1D8E1D"/>
                </a:solidFill>
                <a:latin typeface="Consolas" panose="020B0609020204030204" pitchFamily="49" charset="0"/>
              </a:rPr>
              <a:t> index</a:t>
            </a:r>
          </a:p>
          <a:p>
            <a:pPr marL="201168" lvl="1" indent="0">
              <a:lnSpc>
                <a:spcPct val="150000"/>
              </a:lnSpc>
              <a:buNone/>
            </a:pPr>
            <a:r>
              <a:rPr lang="nl-NL" dirty="0" err="1">
                <a:latin typeface="Consolas" panose="020B0609020204030204" pitchFamily="49" charset="0"/>
              </a:rPr>
              <a:t>tabControl.SelectTab</a:t>
            </a:r>
            <a:r>
              <a:rPr lang="nl-NL" dirty="0">
                <a:latin typeface="Consolas" panose="020B0609020204030204" pitchFamily="49" charset="0"/>
              </a:rPr>
              <a:t>(1); </a:t>
            </a:r>
            <a:r>
              <a:rPr lang="nl-NL" dirty="0">
                <a:solidFill>
                  <a:srgbClr val="1D8E1D"/>
                </a:solidFill>
                <a:latin typeface="Consolas" panose="020B0609020204030204" pitchFamily="49" charset="0"/>
              </a:rPr>
              <a:t>// Sets </a:t>
            </a:r>
            <a:r>
              <a:rPr lang="nl-NL" dirty="0" err="1">
                <a:solidFill>
                  <a:srgbClr val="1D8E1D"/>
                </a:solidFill>
                <a:latin typeface="Consolas" panose="020B0609020204030204" pitchFamily="49" charset="0"/>
              </a:rPr>
              <a:t>active</a:t>
            </a:r>
            <a:r>
              <a:rPr lang="nl-NL" dirty="0">
                <a:solidFill>
                  <a:srgbClr val="1D8E1D"/>
                </a:solidFill>
                <a:latin typeface="Consolas" panose="020B0609020204030204" pitchFamily="49" charset="0"/>
              </a:rPr>
              <a:t> </a:t>
            </a:r>
            <a:r>
              <a:rPr lang="nl-NL" dirty="0" err="1">
                <a:solidFill>
                  <a:srgbClr val="1D8E1D"/>
                </a:solidFill>
                <a:latin typeface="Consolas" panose="020B0609020204030204" pitchFamily="49" charset="0"/>
              </a:rPr>
              <a:t>TabPage</a:t>
            </a:r>
            <a:r>
              <a:rPr lang="nl-NL" dirty="0">
                <a:solidFill>
                  <a:srgbClr val="1D8E1D"/>
                </a:solidFill>
                <a:latin typeface="Consolas" panose="020B0609020204030204" pitchFamily="49" charset="0"/>
              </a:rPr>
              <a:t> via </a:t>
            </a:r>
            <a:r>
              <a:rPr lang="nl-NL" dirty="0" err="1">
                <a:solidFill>
                  <a:srgbClr val="1D8E1D"/>
                </a:solidFill>
                <a:latin typeface="Consolas" panose="020B0609020204030204" pitchFamily="49" charset="0"/>
              </a:rPr>
              <a:t>its</a:t>
            </a:r>
            <a:r>
              <a:rPr lang="nl-NL" dirty="0">
                <a:solidFill>
                  <a:srgbClr val="1D8E1D"/>
                </a:solidFill>
                <a:latin typeface="Consolas" panose="020B0609020204030204" pitchFamily="49" charset="0"/>
              </a:rPr>
              <a:t> index</a:t>
            </a:r>
            <a:endParaRPr lang="nl-NL" dirty="0">
              <a:latin typeface="Consolas" panose="020B0609020204030204" pitchFamily="49" charset="0"/>
            </a:endParaRPr>
          </a:p>
          <a:p>
            <a:pPr marL="201168" lvl="1" indent="0">
              <a:lnSpc>
                <a:spcPct val="150000"/>
              </a:lnSpc>
              <a:buNone/>
            </a:pPr>
            <a:r>
              <a:rPr lang="nl-NL" dirty="0" err="1">
                <a:latin typeface="Consolas" panose="020B0609020204030204" pitchFamily="49" charset="0"/>
              </a:rPr>
              <a:t>tabControl.SelectTab</a:t>
            </a:r>
            <a:r>
              <a:rPr lang="nl-NL" dirty="0">
                <a:latin typeface="Consolas" panose="020B0609020204030204" pitchFamily="49" charset="0"/>
              </a:rPr>
              <a:t>(</a:t>
            </a:r>
            <a:r>
              <a:rPr lang="nl-NL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nl-NL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tabPageName</a:t>
            </a:r>
            <a:r>
              <a:rPr lang="nl-NL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nl-NL" dirty="0">
                <a:latin typeface="Consolas" panose="020B0609020204030204" pitchFamily="49" charset="0"/>
              </a:rPr>
              <a:t>); </a:t>
            </a:r>
            <a:r>
              <a:rPr lang="nl-NL" dirty="0">
                <a:solidFill>
                  <a:srgbClr val="1D8E1D"/>
                </a:solidFill>
                <a:latin typeface="Consolas" panose="020B0609020204030204" pitchFamily="49" charset="0"/>
              </a:rPr>
              <a:t>// Sets </a:t>
            </a:r>
            <a:r>
              <a:rPr lang="nl-NL" dirty="0" err="1">
                <a:solidFill>
                  <a:srgbClr val="1D8E1D"/>
                </a:solidFill>
                <a:latin typeface="Consolas" panose="020B0609020204030204" pitchFamily="49" charset="0"/>
              </a:rPr>
              <a:t>active</a:t>
            </a:r>
            <a:r>
              <a:rPr lang="nl-NL" dirty="0">
                <a:solidFill>
                  <a:srgbClr val="1D8E1D"/>
                </a:solidFill>
                <a:latin typeface="Consolas" panose="020B0609020204030204" pitchFamily="49" charset="0"/>
              </a:rPr>
              <a:t> </a:t>
            </a:r>
            <a:r>
              <a:rPr lang="nl-NL" dirty="0" err="1">
                <a:solidFill>
                  <a:srgbClr val="1D8E1D"/>
                </a:solidFill>
                <a:latin typeface="Consolas" panose="020B0609020204030204" pitchFamily="49" charset="0"/>
              </a:rPr>
              <a:t>TabPage</a:t>
            </a:r>
            <a:r>
              <a:rPr lang="nl-NL" dirty="0">
                <a:solidFill>
                  <a:srgbClr val="1D8E1D"/>
                </a:solidFill>
                <a:latin typeface="Consolas" panose="020B0609020204030204" pitchFamily="49" charset="0"/>
              </a:rPr>
              <a:t> via </a:t>
            </a:r>
            <a:r>
              <a:rPr lang="nl-NL" dirty="0" err="1">
                <a:solidFill>
                  <a:srgbClr val="1D8E1D"/>
                </a:solidFill>
                <a:latin typeface="Consolas" panose="020B0609020204030204" pitchFamily="49" charset="0"/>
              </a:rPr>
              <a:t>its</a:t>
            </a:r>
            <a:r>
              <a:rPr lang="nl-NL" dirty="0">
                <a:solidFill>
                  <a:srgbClr val="1D8E1D"/>
                </a:solidFill>
                <a:latin typeface="Consolas" panose="020B0609020204030204" pitchFamily="49" charset="0"/>
              </a:rPr>
              <a:t> name</a:t>
            </a:r>
            <a:endParaRPr lang="nl-NL" dirty="0">
              <a:latin typeface="Consolas" panose="020B0609020204030204" pitchFamily="49" charset="0"/>
            </a:endParaRPr>
          </a:p>
          <a:p>
            <a:pPr marL="201168" lvl="1" indent="0">
              <a:lnSpc>
                <a:spcPct val="150000"/>
              </a:lnSpc>
              <a:buNone/>
            </a:pPr>
            <a:endParaRPr lang="nl-NL" dirty="0">
              <a:latin typeface="Consolas" panose="020B0609020204030204" pitchFamily="49" charset="0"/>
            </a:endParaRPr>
          </a:p>
          <a:p>
            <a:pPr marL="274320" lvl="1" indent="0">
              <a:buNone/>
            </a:pPr>
            <a:r>
              <a:rPr lang="nl-NL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nl-NL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Selected</a:t>
            </a:r>
            <a:r>
              <a:rPr lang="nl-NL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index </a:t>
            </a:r>
            <a:r>
              <a:rPr lang="nl-NL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changed</a:t>
            </a:r>
            <a:r>
              <a:rPr lang="nl-NL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event </a:t>
            </a:r>
            <a:r>
              <a:rPr lang="nl-NL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occurs</a:t>
            </a:r>
            <a:r>
              <a:rPr lang="nl-NL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NL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every</a:t>
            </a:r>
            <a:r>
              <a:rPr lang="nl-NL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time a new tab is </a:t>
            </a:r>
            <a:r>
              <a:rPr lang="nl-NL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clicked</a:t>
            </a:r>
            <a:endParaRPr lang="nl-NL" dirty="0"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tabControl_SelectedIndexChanged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sender, </a:t>
            </a:r>
            <a:r>
              <a:rPr lang="en-GB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EventArgs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r>
              <a:rPr lang="en-NL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201168" lvl="1" indent="0">
              <a:buNone/>
            </a:pP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&lt;statements&gt;</a:t>
            </a:r>
            <a:endParaRPr lang="en-NL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NL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GB" sz="1800" dirty="0">
              <a:latin typeface="Consolas" panose="020B0609020204030204" pitchFamily="49" charset="0"/>
            </a:endParaRPr>
          </a:p>
          <a:p>
            <a:pPr algn="ctr"/>
            <a:endParaRPr lang="en-GB" sz="1800" dirty="0">
              <a:latin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35E35-8AB1-46C1-9C13-38EECD22E9F3}" type="slidenum">
              <a:rPr lang="en-GB" smtClean="0"/>
              <a:pPr/>
              <a:t>36</a:t>
            </a:fld>
            <a:r>
              <a:rPr lang="en-GB"/>
              <a:t>/34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07269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b="1" dirty="0"/>
              <a:t>After this lecture you can: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200" dirty="0"/>
              <a:t>Display and retrieve information using Controls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200" dirty="0"/>
              <a:t>Store and manipulate that information using variables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200" dirty="0"/>
              <a:t>Trigger code at set time intervals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200" dirty="0"/>
              <a:t>Style your form with </a:t>
            </a:r>
            <a:r>
              <a:rPr lang="en-GB" sz="2200" dirty="0" err="1"/>
              <a:t>TabControls</a:t>
            </a:r>
            <a:endParaRPr lang="en-GB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8110" y="30480"/>
            <a:ext cx="1223890" cy="1223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699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Controls: </a:t>
            </a:r>
            <a:r>
              <a:rPr lang="en-GB" dirty="0" err="1"/>
              <a:t>CheckBox</a:t>
            </a:r>
            <a:r>
              <a:rPr lang="en-GB" dirty="0"/>
              <a:t> and </a:t>
            </a:r>
            <a:r>
              <a:rPr lang="en-GB" dirty="0" err="1"/>
              <a:t>RadioButton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To select and choose between options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err="1"/>
              <a:t>Radiobuttons</a:t>
            </a:r>
            <a:r>
              <a:rPr lang="en-GB" sz="2400" dirty="0"/>
              <a:t> are exclusive, checkboxes are not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Both have a </a:t>
            </a:r>
            <a:r>
              <a:rPr lang="en-GB" sz="2400" dirty="0">
                <a:latin typeface="Consolas" panose="020B0609020204030204" pitchFamily="49" charset="0"/>
              </a:rPr>
              <a:t>.Checked </a:t>
            </a:r>
            <a:r>
              <a:rPr lang="en-GB" sz="2400" dirty="0"/>
              <a:t>property that indicates if they are selected by a Boolean value. (e.g. </a:t>
            </a:r>
            <a:r>
              <a:rPr lang="en-GB" sz="2400" dirty="0" err="1"/>
              <a:t>rbnDrink.Checked</a:t>
            </a:r>
            <a:r>
              <a:rPr lang="en-GB" sz="2400" dirty="0"/>
              <a:t> or </a:t>
            </a:r>
            <a:r>
              <a:rPr lang="en-GB" sz="2400" dirty="0" err="1"/>
              <a:t>cbAge.Checked</a:t>
            </a:r>
            <a:r>
              <a:rPr lang="en-GB" sz="2400" dirty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2320" y="-115094"/>
            <a:ext cx="1219200" cy="1219200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4070" y="4161334"/>
            <a:ext cx="5983860" cy="1457324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4052505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‘Syntax’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097280" y="1922903"/>
            <a:ext cx="9845040" cy="165586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 err="1">
                <a:latin typeface="Consolas" panose="020B0609020204030204" pitchFamily="49" charset="0"/>
              </a:rPr>
              <a:t>CheckBox</a:t>
            </a:r>
            <a:endParaRPr lang="en-GB" sz="2400" dirty="0">
              <a:latin typeface="Consolas" panose="020B06090202040302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9945" y="-71214"/>
            <a:ext cx="1219200" cy="12192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9739942" y="3115545"/>
            <a:ext cx="1690058" cy="1015663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Event for un-/checking the Control</a:t>
            </a:r>
            <a:endParaRPr lang="nl-NL" sz="20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044" y="2864488"/>
            <a:ext cx="2691825" cy="972788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758"/>
          <a:stretch/>
        </p:blipFill>
        <p:spPr>
          <a:xfrm>
            <a:off x="5370791" y="1777812"/>
            <a:ext cx="3306229" cy="2384286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2142738" y="4411814"/>
            <a:ext cx="7356264" cy="1846659"/>
          </a:xfrm>
          <a:prstGeom prst="rect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cbSmoker_CheckedChanged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sender,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EventArgs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e) </a:t>
            </a:r>
          </a:p>
          <a:p>
            <a:r>
              <a:rPr lang="nl-NL" sz="1600" dirty="0">
                <a:solidFill>
                  <a:srgbClr val="000000"/>
                </a:solidFill>
                <a:latin typeface="Consolas" panose="020B0609020204030204" pitchFamily="49" charset="0"/>
              </a:rPr>
              <a:t>{ 		    </a:t>
            </a:r>
          </a:p>
          <a:p>
            <a:r>
              <a:rPr lang="nl-NL" sz="16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nl-NL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nl-NL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NL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cbSmoker.Checked</a:t>
            </a:r>
            <a:r>
              <a:rPr lang="nl-NL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nl-NL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		&lt;statements&gt;</a:t>
            </a:r>
            <a:endParaRPr lang="nl-NL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NL" sz="1600" dirty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</a:p>
          <a:p>
            <a:r>
              <a:rPr lang="nl-NL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NL" sz="4000" dirty="0"/>
          </a:p>
        </p:txBody>
      </p:sp>
      <p:cxnSp>
        <p:nvCxnSpPr>
          <p:cNvPr id="9" name="Straight Arrow Connector 8"/>
          <p:cNvCxnSpPr>
            <a:cxnSpLocks/>
          </p:cNvCxnSpPr>
          <p:nvPr/>
        </p:nvCxnSpPr>
        <p:spPr>
          <a:xfrm>
            <a:off x="3277347" y="3578772"/>
            <a:ext cx="2370418" cy="4475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/>
            <a:stCxn id="15" idx="1"/>
          </p:cNvCxnSpPr>
          <p:nvPr/>
        </p:nvCxnSpPr>
        <p:spPr>
          <a:xfrm flipH="1">
            <a:off x="8315661" y="3623377"/>
            <a:ext cx="1424281" cy="4329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BB62478-D58A-4B7A-986E-17D4AF8EA63F}"/>
              </a:ext>
            </a:extLst>
          </p:cNvPr>
          <p:cNvCxnSpPr/>
          <p:nvPr/>
        </p:nvCxnSpPr>
        <p:spPr>
          <a:xfrm>
            <a:off x="7594899" y="4162098"/>
            <a:ext cx="0" cy="24853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1272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Your turn (15 minutes)!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2400" b="1" dirty="0"/>
              <a:t>Create an app to contain a choice of drinks (by </a:t>
            </a:r>
            <a:r>
              <a:rPr lang="en-GB" sz="2400" b="1" dirty="0" err="1"/>
              <a:t>RadioButton</a:t>
            </a:r>
            <a:r>
              <a:rPr lang="en-GB" sz="2400" b="1" dirty="0"/>
              <a:t>) and a </a:t>
            </a:r>
            <a:r>
              <a:rPr lang="en-GB" sz="2400" b="1" dirty="0" err="1"/>
              <a:t>CheckBox</a:t>
            </a:r>
            <a:r>
              <a:rPr lang="en-GB" sz="2400" b="1" dirty="0"/>
              <a:t> to indicate if the user is old enough to order beer.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Show a message for each possible situation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8682" y="30480"/>
            <a:ext cx="1282838" cy="1282838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1141" y="2786865"/>
            <a:ext cx="4552873" cy="3287422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624109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2" descr="C:\Users\874156\Desktop\jxGUfO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362200"/>
            <a:ext cx="6858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9612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B8A1B5F-0801-4AFF-A489-335B6A851F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201B52-6441-4DBA-BACE-235977581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9DF3DBB-17DD-4058-A944-5578E18A0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31334EC-3179-43E9-B18F-025296841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GB" sz="8000" b="1" dirty="0"/>
              <a:t>Enriching the GUI with images</a:t>
            </a:r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4454822-3230-4506-B207-5B04DF55BD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9086" y="2334594"/>
            <a:ext cx="3790688" cy="1835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961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‘Syntax’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097280" y="1922903"/>
            <a:ext cx="9845040" cy="165586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 </a:t>
            </a:r>
            <a:r>
              <a:rPr lang="en-GB" sz="2400" dirty="0" err="1"/>
              <a:t>PictureBox</a:t>
            </a:r>
            <a:endParaRPr lang="en-GB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2320" y="46990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499" y="2571346"/>
            <a:ext cx="2133898" cy="177189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1441607"/>
            <a:ext cx="3073379" cy="4803577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2142910" y="3358055"/>
            <a:ext cx="131202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88500" y="2979497"/>
            <a:ext cx="1354410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/>
              <a:t>PictureBox</a:t>
            </a:r>
            <a:r>
              <a:rPr lang="en-US" sz="2000" dirty="0"/>
              <a:t> in the form</a:t>
            </a:r>
            <a:endParaRPr lang="nl-NL" sz="2000" dirty="0"/>
          </a:p>
        </p:txBody>
      </p:sp>
      <p:cxnSp>
        <p:nvCxnSpPr>
          <p:cNvPr id="12" name="Straight Arrow Connector 11"/>
          <p:cNvCxnSpPr>
            <a:stCxn id="13" idx="1"/>
          </p:cNvCxnSpPr>
          <p:nvPr/>
        </p:nvCxnSpPr>
        <p:spPr>
          <a:xfrm flipH="1">
            <a:off x="8668150" y="2172619"/>
            <a:ext cx="1071792" cy="4876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739942" y="1972564"/>
            <a:ext cx="2299284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The selected picture</a:t>
            </a:r>
            <a:endParaRPr lang="nl-NL" sz="2000" dirty="0"/>
          </a:p>
        </p:txBody>
      </p:sp>
      <p:cxnSp>
        <p:nvCxnSpPr>
          <p:cNvPr id="14" name="Straight Arrow Connector 13"/>
          <p:cNvCxnSpPr>
            <a:stCxn id="15" idx="1"/>
          </p:cNvCxnSpPr>
          <p:nvPr/>
        </p:nvCxnSpPr>
        <p:spPr>
          <a:xfrm flipH="1">
            <a:off x="8668151" y="5088984"/>
            <a:ext cx="1071792" cy="461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739943" y="4735041"/>
            <a:ext cx="2299284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Select how the picture is shown</a:t>
            </a: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398639072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866</Words>
  <Application>Microsoft Office PowerPoint</Application>
  <PresentationFormat>Widescreen</PresentationFormat>
  <Paragraphs>210</Paragraphs>
  <Slides>37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Calibri Light</vt:lpstr>
      <vt:lpstr>Consolas</vt:lpstr>
      <vt:lpstr>Wingdings</vt:lpstr>
      <vt:lpstr>Retrospect</vt:lpstr>
      <vt:lpstr>ICT &amp; Software Engineering</vt:lpstr>
      <vt:lpstr>Content</vt:lpstr>
      <vt:lpstr>Windows forms App</vt:lpstr>
      <vt:lpstr>Controls: CheckBox and RadioButton</vt:lpstr>
      <vt:lpstr>‘Syntax’</vt:lpstr>
      <vt:lpstr>Your turn (15 minutes)!</vt:lpstr>
      <vt:lpstr>Questions?</vt:lpstr>
      <vt:lpstr>Enriching the GUI with images</vt:lpstr>
      <vt:lpstr>‘Syntax’</vt:lpstr>
      <vt:lpstr>‘Syntax’: Adding resources</vt:lpstr>
      <vt:lpstr>Extra information (cont.)</vt:lpstr>
      <vt:lpstr>Demo</vt:lpstr>
      <vt:lpstr>Questions?</vt:lpstr>
      <vt:lpstr>Representing a collection of data</vt:lpstr>
      <vt:lpstr>‘Syntax’</vt:lpstr>
      <vt:lpstr>‘Syntax’ (cont.)</vt:lpstr>
      <vt:lpstr>Intro: ComboBox</vt:lpstr>
      <vt:lpstr>ComboBox</vt:lpstr>
      <vt:lpstr>ComboBox (cont.)</vt:lpstr>
      <vt:lpstr>ComboBox (cont.)</vt:lpstr>
      <vt:lpstr>Demo</vt:lpstr>
      <vt:lpstr>Questions?</vt:lpstr>
      <vt:lpstr>Your turn (15 minutes)!</vt:lpstr>
      <vt:lpstr>Part 2 - Practical</vt:lpstr>
      <vt:lpstr>Content</vt:lpstr>
      <vt:lpstr>Questions about practical?</vt:lpstr>
      <vt:lpstr>Intro: Timer</vt:lpstr>
      <vt:lpstr>Syntax</vt:lpstr>
      <vt:lpstr>Demo</vt:lpstr>
      <vt:lpstr>GUI Design</vt:lpstr>
      <vt:lpstr>Up until now: one form with controls</vt:lpstr>
      <vt:lpstr>Up until now: one form with controls</vt:lpstr>
      <vt:lpstr>Intro: Tab Control</vt:lpstr>
      <vt:lpstr>Intro: TabControl</vt:lpstr>
      <vt:lpstr>Examples</vt:lpstr>
      <vt:lpstr>Syntax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2023-10-28T13:55:59Z</dcterms:created>
  <dcterms:modified xsi:type="dcterms:W3CDTF">2023-10-28T13:56:04Z</dcterms:modified>
</cp:coreProperties>
</file>