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1"/>
  </p:sldMasterIdLst>
  <p:notesMasterIdLst>
    <p:notesMasterId r:id="rId39"/>
  </p:notesMasterIdLst>
  <p:sldIdLst>
    <p:sldId id="256" r:id="rId2"/>
    <p:sldId id="257" r:id="rId3"/>
    <p:sldId id="406" r:id="rId4"/>
    <p:sldId id="404" r:id="rId5"/>
    <p:sldId id="408" r:id="rId6"/>
    <p:sldId id="410" r:id="rId7"/>
    <p:sldId id="407" r:id="rId8"/>
    <p:sldId id="414" r:id="rId9"/>
    <p:sldId id="392" r:id="rId10"/>
    <p:sldId id="393" r:id="rId11"/>
    <p:sldId id="376" r:id="rId12"/>
    <p:sldId id="336" r:id="rId13"/>
    <p:sldId id="335" r:id="rId14"/>
    <p:sldId id="378" r:id="rId15"/>
    <p:sldId id="377" r:id="rId16"/>
    <p:sldId id="273" r:id="rId17"/>
    <p:sldId id="274" r:id="rId18"/>
    <p:sldId id="386" r:id="rId19"/>
    <p:sldId id="279" r:id="rId20"/>
    <p:sldId id="394" r:id="rId21"/>
    <p:sldId id="405" r:id="rId22"/>
    <p:sldId id="411" r:id="rId23"/>
    <p:sldId id="387" r:id="rId24"/>
    <p:sldId id="401" r:id="rId25"/>
    <p:sldId id="374" r:id="rId26"/>
    <p:sldId id="330" r:id="rId27"/>
    <p:sldId id="403" r:id="rId28"/>
    <p:sldId id="409" r:id="rId29"/>
    <p:sldId id="258" r:id="rId30"/>
    <p:sldId id="304" r:id="rId31"/>
    <p:sldId id="380" r:id="rId32"/>
    <p:sldId id="381" r:id="rId33"/>
    <p:sldId id="382" r:id="rId34"/>
    <p:sldId id="383" r:id="rId35"/>
    <p:sldId id="412" r:id="rId36"/>
    <p:sldId id="413" r:id="rId37"/>
    <p:sldId id="400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C7FDA36-428F-4FE5-8B20-1C8146FF916F}">
          <p14:sldIdLst>
            <p14:sldId id="256"/>
            <p14:sldId id="257"/>
          </p14:sldIdLst>
        </p14:section>
        <p14:section name="Recap" id="{C4099DF5-0E37-4B93-8510-04386A7A990E}">
          <p14:sldIdLst>
            <p14:sldId id="406"/>
            <p14:sldId id="404"/>
            <p14:sldId id="408"/>
            <p14:sldId id="410"/>
            <p14:sldId id="407"/>
            <p14:sldId id="414"/>
          </p14:sldIdLst>
        </p14:section>
        <p14:section name="Classes &amp; Objects" id="{C25631FA-4966-41AD-9FC1-8B43B9C86C02}">
          <p14:sldIdLst>
            <p14:sldId id="392"/>
            <p14:sldId id="393"/>
            <p14:sldId id="376"/>
            <p14:sldId id="336"/>
            <p14:sldId id="335"/>
            <p14:sldId id="378"/>
            <p14:sldId id="377"/>
            <p14:sldId id="273"/>
            <p14:sldId id="274"/>
            <p14:sldId id="386"/>
            <p14:sldId id="279"/>
            <p14:sldId id="394"/>
            <p14:sldId id="405"/>
            <p14:sldId id="411"/>
            <p14:sldId id="387"/>
          </p14:sldIdLst>
        </p14:section>
        <p14:section name="Practical" id="{3808DA65-41DD-407A-93CC-33B2B4CCB5DC}">
          <p14:sldIdLst>
            <p14:sldId id="401"/>
          </p14:sldIdLst>
        </p14:section>
        <p14:section name="Part 3" id="{78BF7DF3-E07B-4A23-827E-891A4FC5F1C0}">
          <p14:sldIdLst>
            <p14:sldId id="374"/>
            <p14:sldId id="330"/>
            <p14:sldId id="403"/>
            <p14:sldId id="409"/>
            <p14:sldId id="258"/>
            <p14:sldId id="304"/>
            <p14:sldId id="380"/>
            <p14:sldId id="381"/>
            <p14:sldId id="382"/>
            <p14:sldId id="383"/>
            <p14:sldId id="412"/>
            <p14:sldId id="413"/>
          </p14:sldIdLst>
        </p14:section>
        <p14:section name="End" id="{0CB8056C-AB2D-47E7-89F7-E1B8F5968266}">
          <p14:sldIdLst>
            <p14:sldId id="4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18159-4AD0-4C51-A822-49B80B41E5BF}" v="1436" dt="2020-12-03T07:47:12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8" autoAdjust="0"/>
    <p:restoredTop sz="79064" autoAdjust="0"/>
  </p:normalViewPr>
  <p:slideViewPr>
    <p:cSldViewPr snapToGrid="0">
      <p:cViewPr varScale="1">
        <p:scale>
          <a:sx n="81" d="100"/>
          <a:sy n="81" d="100"/>
        </p:scale>
        <p:origin x="972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1A23F-A146-4C96-9C01-C5209534B933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F4BE6-4B57-4842-8D58-279483E9D2B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9516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1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420932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88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534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94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94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590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9685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9460C9-E7D0-4BAE-9CD9-ADA2C60C29C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756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3340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215768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41461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74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760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1303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876013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3755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571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177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351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2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0455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48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114911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6180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4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1842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5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9360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6</a:t>
            </a:fld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01389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570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F4BE6-4B57-4842-8D58-279483E9D2B7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3452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7B2701-B948-4F78-A110-622E0692540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0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97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9825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4467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5054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856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0234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30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826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186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466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C32777-6783-47B4-8732-3FB7FE8C3B36}" type="datetimeFigureOut">
              <a:rPr lang="en-NL" smtClean="0"/>
              <a:t>10/28/2023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EC5CC1F-6842-434F-AB98-207183A5E4E3}" type="slidenum">
              <a:rPr lang="en-NL" smtClean="0"/>
              <a:t>‹#›</a:t>
            </a:fld>
            <a:endParaRPr lang="en-NL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ICT &amp;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05 – Classes &amp; Objects</a:t>
            </a:r>
          </a:p>
          <a:p>
            <a:r>
              <a:rPr lang="en-GB" dirty="0"/>
              <a:t>Constructors &amp; UML</a:t>
            </a:r>
          </a:p>
        </p:txBody>
      </p:sp>
    </p:spTree>
    <p:extLst>
      <p:ext uri="{BB962C8B-B14F-4D97-AF65-F5344CB8AC3E}">
        <p14:creationId xmlns:p14="http://schemas.microsoft.com/office/powerpoint/2010/main" val="3412579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initializing an object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2429" y="-18759"/>
            <a:ext cx="1219200" cy="1219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10</a:t>
            </a:fld>
            <a:r>
              <a:rPr lang="en-GB" dirty="0"/>
              <a:t>/25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2614504C-B0E8-476C-A285-23F121C57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689" y="1882722"/>
            <a:ext cx="4621619" cy="4345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nl-NL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nl-NL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string </a:t>
            </a:r>
            <a:r>
              <a:rPr lang="nl-NL" sz="1400" dirty="0">
                <a:latin typeface="Consolas" panose="020B0609020204030204" pitchFamily="49" charset="0"/>
              </a:rPr>
              <a:t>model;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int </a:t>
            </a:r>
            <a:r>
              <a:rPr lang="nl-NL" sz="1400" dirty="0" err="1">
                <a:latin typeface="Consolas" panose="020B0609020204030204" pitchFamily="49" charset="0"/>
              </a:rPr>
              <a:t>topSpeed</a:t>
            </a:r>
            <a:r>
              <a:rPr lang="nl-NL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int </a:t>
            </a:r>
            <a:r>
              <a:rPr lang="nl-NL" sz="1400" dirty="0">
                <a:latin typeface="Consolas" panose="020B0609020204030204" pitchFamily="49" charset="0"/>
              </a:rPr>
              <a:t>speed;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nl-NL" sz="1400" dirty="0"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</a:rPr>
              <a:t>SetModel</a:t>
            </a:r>
            <a:r>
              <a:rPr lang="nl-NL" sz="1400" dirty="0"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400" dirty="0">
                <a:latin typeface="Consolas" panose="020B0609020204030204" pitchFamily="49" charset="0"/>
              </a:rPr>
              <a:t> model)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.model</a:t>
            </a:r>
            <a:r>
              <a:rPr lang="nl-NL" sz="1400" dirty="0">
                <a:latin typeface="Consolas" panose="020B0609020204030204" pitchFamily="49" charset="0"/>
              </a:rPr>
              <a:t> = model;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string </a:t>
            </a:r>
            <a:r>
              <a:rPr lang="nl-NL" sz="1400" dirty="0" err="1">
                <a:latin typeface="Consolas" panose="020B0609020204030204" pitchFamily="49" charset="0"/>
              </a:rPr>
              <a:t>GetModel</a:t>
            </a:r>
            <a:r>
              <a:rPr lang="nl-NL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400" dirty="0">
                <a:latin typeface="Consolas" panose="020B0609020204030204" pitchFamily="49" charset="0"/>
              </a:rPr>
              <a:t>  </a:t>
            </a:r>
            <a:r>
              <a:rPr lang="nl-NL" sz="1400" dirty="0" err="1">
                <a:latin typeface="Consolas" panose="020B0609020204030204" pitchFamily="49" charset="0"/>
              </a:rPr>
              <a:t>this.model</a:t>
            </a:r>
            <a:r>
              <a:rPr lang="nl-NL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</a:rPr>
              <a:t>SetTopSpeed</a:t>
            </a:r>
            <a:r>
              <a:rPr lang="nl-NL" sz="1400" dirty="0"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</a:rPr>
              <a:t>topSpeed</a:t>
            </a:r>
            <a:r>
              <a:rPr lang="nl-NL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.topSpeed</a:t>
            </a:r>
            <a:r>
              <a:rPr lang="nl-NL" sz="1400" dirty="0">
                <a:latin typeface="Consolas" panose="020B0609020204030204" pitchFamily="49" charset="0"/>
              </a:rPr>
              <a:t> = </a:t>
            </a:r>
            <a:r>
              <a:rPr lang="nl-NL" sz="1400" dirty="0" err="1">
                <a:latin typeface="Consolas" panose="020B0609020204030204" pitchFamily="49" charset="0"/>
              </a:rPr>
              <a:t>topSpeed</a:t>
            </a:r>
            <a:r>
              <a:rPr lang="nl-NL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int </a:t>
            </a:r>
            <a:r>
              <a:rPr lang="nl-NL" sz="1400" dirty="0" err="1">
                <a:latin typeface="Consolas" panose="020B0609020204030204" pitchFamily="49" charset="0"/>
              </a:rPr>
              <a:t>GetTopSpeed</a:t>
            </a:r>
            <a:r>
              <a:rPr lang="nl-NL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.topSpeed</a:t>
            </a:r>
            <a:r>
              <a:rPr lang="nl-NL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</a:rPr>
              <a:t>SetSpeed</a:t>
            </a:r>
            <a:r>
              <a:rPr lang="nl-NL" sz="1400" dirty="0"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latin typeface="Consolas" panose="020B0609020204030204" pitchFamily="49" charset="0"/>
              </a:rPr>
              <a:t> speed)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.speed</a:t>
            </a:r>
            <a:r>
              <a:rPr lang="nl-NL" sz="1400" dirty="0">
                <a:latin typeface="Consolas" panose="020B0609020204030204" pitchFamily="49" charset="0"/>
              </a:rPr>
              <a:t> = speed;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int </a:t>
            </a:r>
            <a:r>
              <a:rPr lang="nl-NL" sz="1400" dirty="0" err="1">
                <a:latin typeface="Consolas" panose="020B0609020204030204" pitchFamily="49" charset="0"/>
              </a:rPr>
              <a:t>GetSpeed</a:t>
            </a:r>
            <a:r>
              <a:rPr lang="nl-NL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.speed</a:t>
            </a:r>
            <a:r>
              <a:rPr lang="nl-NL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59944" y="5068863"/>
            <a:ext cx="4973108" cy="139092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myCar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NL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myCar.SetModel</a:t>
            </a:r>
            <a:r>
              <a:rPr lang="nl-NL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"Porsche 911 Turbo"</a:t>
            </a:r>
            <a:r>
              <a:rPr lang="nl-NL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myCar.SetTopSpeed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320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</a:pP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myCar.SetSpeed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E1C6FEC4-E71C-4542-88B1-22ED2C0D72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82722"/>
            <a:ext cx="5768307" cy="4345956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class </a:t>
            </a:r>
            <a:r>
              <a:rPr lang="nl-NL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endParaRPr lang="nl-NL" sz="1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string </a:t>
            </a:r>
            <a:r>
              <a:rPr lang="nl-NL" sz="1400" dirty="0">
                <a:latin typeface="Consolas" panose="020B0609020204030204" pitchFamily="49" charset="0"/>
              </a:rPr>
              <a:t>model;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int </a:t>
            </a:r>
            <a:r>
              <a:rPr lang="nl-NL" sz="1400" dirty="0" err="1">
                <a:latin typeface="Consolas" panose="020B0609020204030204" pitchFamily="49" charset="0"/>
              </a:rPr>
              <a:t>topSpeed</a:t>
            </a:r>
            <a:r>
              <a:rPr lang="nl-NL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 int </a:t>
            </a:r>
            <a:r>
              <a:rPr lang="nl-NL" sz="1400" dirty="0">
                <a:latin typeface="Consolas" panose="020B0609020204030204" pitchFamily="49" charset="0"/>
              </a:rPr>
              <a:t>speed;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nl-NL" sz="1400" dirty="0">
              <a:latin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    public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</a:rPr>
              <a:t>Initialize</a:t>
            </a:r>
            <a:r>
              <a:rPr lang="nl-NL" sz="1400" dirty="0">
                <a:latin typeface="Consolas" panose="020B0609020204030204" pitchFamily="49" charset="0"/>
              </a:rPr>
              <a:t>(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NL" sz="1400" dirty="0">
                <a:latin typeface="Consolas" panose="020B0609020204030204" pitchFamily="49" charset="0"/>
              </a:rPr>
              <a:t> model,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 err="1">
                <a:latin typeface="Consolas" panose="020B0609020204030204" pitchFamily="49" charset="0"/>
              </a:rPr>
              <a:t>topSpeed</a:t>
            </a:r>
            <a:r>
              <a:rPr lang="nl-NL" sz="1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   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.model</a:t>
            </a:r>
            <a:r>
              <a:rPr lang="nl-NL" sz="1400" dirty="0">
                <a:latin typeface="Consolas" panose="020B0609020204030204" pitchFamily="49" charset="0"/>
              </a:rPr>
              <a:t> = model;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   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.topSpeed</a:t>
            </a:r>
            <a:r>
              <a:rPr lang="nl-NL" sz="1400" dirty="0">
                <a:latin typeface="Consolas" panose="020B0609020204030204" pitchFamily="49" charset="0"/>
              </a:rPr>
              <a:t> = </a:t>
            </a:r>
            <a:r>
              <a:rPr lang="nl-NL" sz="1400" dirty="0" err="1">
                <a:latin typeface="Consolas" panose="020B0609020204030204" pitchFamily="49" charset="0"/>
              </a:rPr>
              <a:t>topSpeed</a:t>
            </a:r>
            <a:r>
              <a:rPr lang="nl-NL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   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.speed</a:t>
            </a:r>
            <a:r>
              <a:rPr lang="nl-NL" sz="1400" dirty="0">
                <a:latin typeface="Consolas" panose="020B0609020204030204" pitchFamily="49" charset="0"/>
              </a:rPr>
              <a:t> = 0;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}    </a:t>
            </a:r>
            <a:br>
              <a:rPr lang="nl-NL" sz="1400" dirty="0">
                <a:latin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string </a:t>
            </a:r>
            <a:r>
              <a:rPr lang="nl-NL" sz="1400" dirty="0" err="1">
                <a:latin typeface="Consolas" panose="020B0609020204030204" pitchFamily="49" charset="0"/>
              </a:rPr>
              <a:t>GetModel</a:t>
            </a:r>
            <a:r>
              <a:rPr lang="nl-NL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400" dirty="0">
                <a:latin typeface="Consolas" panose="020B0609020204030204" pitchFamily="49" charset="0"/>
              </a:rPr>
              <a:t>  </a:t>
            </a:r>
            <a:r>
              <a:rPr lang="nl-NL" sz="1400" dirty="0" err="1">
                <a:latin typeface="Consolas" panose="020B0609020204030204" pitchFamily="49" charset="0"/>
              </a:rPr>
              <a:t>this.model</a:t>
            </a:r>
            <a:r>
              <a:rPr lang="nl-NL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int </a:t>
            </a:r>
            <a:r>
              <a:rPr lang="nl-NL" sz="1400" dirty="0" err="1">
                <a:latin typeface="Consolas" panose="020B0609020204030204" pitchFamily="49" charset="0"/>
              </a:rPr>
              <a:t>GetTopSpeed</a:t>
            </a:r>
            <a:r>
              <a:rPr lang="nl-NL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.topSpeed</a:t>
            </a:r>
            <a:r>
              <a:rPr lang="nl-NL" sz="1400" dirty="0">
                <a:latin typeface="Consolas" panose="020B0609020204030204" pitchFamily="49" charset="0"/>
              </a:rPr>
              <a:t>; }</a:t>
            </a:r>
            <a:br>
              <a:rPr lang="nl-NL" sz="1400" dirty="0">
                <a:latin typeface="Consolas" panose="020B0609020204030204" pitchFamily="49" charset="0"/>
              </a:rPr>
            </a:br>
            <a:r>
              <a:rPr lang="nl-NL" sz="1400" dirty="0">
                <a:latin typeface="Consolas" panose="020B0609020204030204" pitchFamily="49" charset="0"/>
              </a:rPr>
              <a:t>   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 int </a:t>
            </a:r>
            <a:r>
              <a:rPr lang="nl-NL" sz="1400" dirty="0" err="1">
                <a:latin typeface="Consolas" panose="020B0609020204030204" pitchFamily="49" charset="0"/>
              </a:rPr>
              <a:t>GetSpeed</a:t>
            </a:r>
            <a:r>
              <a:rPr lang="nl-NL" sz="14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{ </a:t>
            </a:r>
            <a:r>
              <a:rPr lang="nl-NL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NL" sz="1400" dirty="0">
                <a:latin typeface="Consolas" panose="020B0609020204030204" pitchFamily="49" charset="0"/>
              </a:rPr>
              <a:t> </a:t>
            </a:r>
            <a:r>
              <a:rPr lang="nl-NL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nl-NL" sz="1400" dirty="0" err="1">
                <a:latin typeface="Consolas" panose="020B0609020204030204" pitchFamily="49" charset="0"/>
              </a:rPr>
              <a:t>.speed</a:t>
            </a:r>
            <a:r>
              <a:rPr lang="nl-NL" sz="1400" dirty="0"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latin typeface="Consolas" panose="020B0609020204030204" pitchFamily="49" charset="0"/>
              </a:rPr>
              <a:t>    ...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F4863DE-322B-4025-99E8-04FF6C06D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3829" y="5068863"/>
            <a:ext cx="6132647" cy="78957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r>
              <a:rPr lang="nl-NL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myCar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myCar.Initialize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A31515"/>
                </a:solidFill>
                <a:latin typeface="Consolas" panose="020B0609020204030204" pitchFamily="49" charset="0"/>
              </a:rPr>
              <a:t>"Porsche 911 Turbo"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, 320);</a:t>
            </a:r>
            <a:endParaRPr lang="nl-NL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6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sz="3500" b="1" dirty="0"/>
              <a:t>When an object  is created, the constructor of a class is ‘called’</a:t>
            </a:r>
          </a:p>
          <a:p>
            <a:pPr marL="0" indent="0" algn="ctr">
              <a:buNone/>
            </a:pPr>
            <a:endParaRPr lang="en-GB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/>
              <a:t> A class definition always has a constructor. For example, this class Person with no members:</a:t>
            </a: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We can </a:t>
            </a:r>
            <a:r>
              <a:rPr lang="en-GB" sz="2400" b="1" u="sng" dirty="0"/>
              <a:t>replace</a:t>
            </a:r>
            <a:r>
              <a:rPr lang="en-GB" sz="2400" dirty="0"/>
              <a:t> the default constructor by defining our own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sz="22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85" y="33090"/>
            <a:ext cx="1219200" cy="1219200"/>
          </a:xfrm>
          <a:prstGeom prst="rect">
            <a:avLst/>
          </a:prstGeom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159553" y="3752189"/>
            <a:ext cx="3320145" cy="131880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nl-NL" sz="2000" dirty="0">
                <a:solidFill>
                  <a:srgbClr val="2B91AF"/>
                </a:solidFill>
                <a:latin typeface="Consolas" panose="020B0609020204030204" pitchFamily="49" charset="0"/>
              </a:rPr>
              <a:t>Person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nl-NL" sz="20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20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11</a:t>
            </a:fld>
            <a:r>
              <a:rPr lang="en-GB"/>
              <a:t>/25</a:t>
            </a:r>
            <a:endParaRPr lang="en-GB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FEA9999-5914-4381-A08C-53535E26E605}"/>
              </a:ext>
            </a:extLst>
          </p:cNvPr>
          <p:cNvSpPr/>
          <p:nvPr/>
        </p:nvSpPr>
        <p:spPr>
          <a:xfrm>
            <a:off x="5306786" y="3559730"/>
            <a:ext cx="4963886" cy="1077686"/>
          </a:xfrm>
          <a:prstGeom prst="wedgeRoundRectCallout">
            <a:avLst>
              <a:gd name="adj1" fmla="val -113740"/>
              <a:gd name="adj2" fmla="val 4833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The (hidden) default constructor for this class is:</a:t>
            </a:r>
          </a:p>
          <a:p>
            <a:r>
              <a:rPr lang="en-GB" dirty="0"/>
              <a:t>public Person()</a:t>
            </a:r>
          </a:p>
          <a:p>
            <a:r>
              <a:rPr lang="en-GB" dirty="0"/>
              <a:t>{}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6472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309" y="178229"/>
            <a:ext cx="1219200" cy="121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12</a:t>
            </a:fld>
            <a:r>
              <a:rPr lang="en-GB"/>
              <a:t>/25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7E3E0E-FFB4-42C5-8ED2-7E4EBC4A6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Car </a:t>
            </a:r>
            <a:r>
              <a:rPr lang="en-NL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model;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topSpeed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speed;</a:t>
            </a:r>
            <a:endParaRPr lang="en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model,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topSpeed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.model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model;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.topSpeed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topSpeed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     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SetTopSpeed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topSpeed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 {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.topSpeed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topSpeed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pPr>
              <a:lnSpc>
                <a:spcPct val="120000"/>
              </a:lnSpc>
            </a:pP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SetSpeed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speed)</a:t>
            </a:r>
            <a:b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GB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GB" dirty="0" err="1">
                <a:solidFill>
                  <a:srgbClr val="000000"/>
                </a:solidFill>
                <a:latin typeface="Consolas" panose="020B0609020204030204" pitchFamily="49" charset="0"/>
              </a:rPr>
              <a:t>.speed</a:t>
            </a:r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= speed; }</a:t>
            </a:r>
          </a:p>
          <a:p>
            <a:r>
              <a:rPr lang="en-GB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  <a:endParaRPr lang="en-N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83F4F1-6065-4922-AA9A-63B58BF289DE}"/>
              </a:ext>
            </a:extLst>
          </p:cNvPr>
          <p:cNvGrpSpPr/>
          <p:nvPr/>
        </p:nvGrpSpPr>
        <p:grpSpPr>
          <a:xfrm>
            <a:off x="1330235" y="2629775"/>
            <a:ext cx="4506685" cy="1582996"/>
            <a:chOff x="1330235" y="2629775"/>
            <a:chExt cx="4506685" cy="1582996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121058-07EB-45AE-9895-D616B042CDE2}"/>
                </a:ext>
              </a:extLst>
            </p:cNvPr>
            <p:cNvSpPr/>
            <p:nvPr/>
          </p:nvSpPr>
          <p:spPr>
            <a:xfrm>
              <a:off x="1330235" y="2890157"/>
              <a:ext cx="4506685" cy="1322614"/>
            </a:xfrm>
            <a:prstGeom prst="roundRect">
              <a:avLst/>
            </a:prstGeom>
            <a:noFill/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138E74-1E15-4231-8989-EC4B10229417}"/>
                </a:ext>
              </a:extLst>
            </p:cNvPr>
            <p:cNvSpPr txBox="1"/>
            <p:nvPr/>
          </p:nvSpPr>
          <p:spPr>
            <a:xfrm>
              <a:off x="3987498" y="2629775"/>
              <a:ext cx="1783309" cy="369332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wrap="none" rtlCol="0">
              <a:spAutoFit/>
            </a:bodyPr>
            <a:lstStyle/>
            <a:p>
              <a:r>
                <a:rPr lang="en-GB" b="1" dirty="0"/>
                <a:t>Own constructor</a:t>
              </a:r>
              <a:endParaRPr lang="en-NL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08036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605" y="148792"/>
            <a:ext cx="1219200" cy="12192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2555" y="2528913"/>
            <a:ext cx="10039928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&lt;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access_modifier</a:t>
            </a: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&gt; </a:t>
            </a:r>
            <a:r>
              <a:rPr lang="nl-NL" sz="2400" dirty="0">
                <a:solidFill>
                  <a:srgbClr val="2B91AF"/>
                </a:solidFill>
                <a:latin typeface="Consolas" panose="020B0609020204030204" pitchFamily="49" charset="0"/>
              </a:rPr>
              <a:t>&lt;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class_name</a:t>
            </a:r>
            <a:r>
              <a:rPr lang="nl-NL" sz="2400" dirty="0">
                <a:solidFill>
                  <a:srgbClr val="2B91AF"/>
                </a:solidFill>
                <a:latin typeface="Consolas" panose="020B0609020204030204" pitchFamily="49" charset="0"/>
              </a:rPr>
              <a:t>&gt;</a:t>
            </a:r>
            <a:r>
              <a:rPr lang="nl-NL" sz="2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2400" dirty="0">
                <a:highlight>
                  <a:srgbClr val="FFFFFF"/>
                </a:highlight>
                <a:latin typeface="Consolas"/>
              </a:rPr>
              <a:t>(&lt;</a:t>
            </a:r>
            <a:r>
              <a:rPr lang="nl-NL" sz="24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optional_list_of_params</a:t>
            </a:r>
            <a:r>
              <a:rPr lang="nl-NL" sz="2400" dirty="0">
                <a:highlight>
                  <a:srgbClr val="FFFFFF"/>
                </a:highlight>
                <a:latin typeface="Consolas"/>
              </a:rPr>
              <a:t>&gt;)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	&lt;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/>
              </a:rPr>
              <a:t>constructor_body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13</a:t>
            </a:fld>
            <a:r>
              <a:rPr lang="en-GB"/>
              <a:t>/25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5236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14</a:t>
            </a:fld>
            <a:r>
              <a:rPr lang="en-GB"/>
              <a:t>/25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4781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No type or void-keyword required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Same name as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No constructor specified?, then there is a </a:t>
            </a:r>
            <a:r>
              <a:rPr lang="en-US" sz="2400" u="sng" dirty="0"/>
              <a:t>default constructor </a:t>
            </a:r>
            <a:r>
              <a:rPr lang="en-US" sz="2400" dirty="0"/>
              <a:t>that takes no parameters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 Custom constructor </a:t>
            </a:r>
            <a:r>
              <a:rPr lang="en-US" sz="2200" u="sng" dirty="0"/>
              <a:t>replaces</a:t>
            </a:r>
            <a:r>
              <a:rPr lang="en-US" sz="2200" dirty="0"/>
              <a:t> the default constructor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There can be multiple constructors, but they require different types/order/number of parameters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dirty="0"/>
              <a:t> Constructor overloading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492" y="178229"/>
            <a:ext cx="1219200" cy="1219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15</a:t>
            </a:fld>
            <a:r>
              <a:rPr lang="en-GB"/>
              <a:t>/25</a:t>
            </a:r>
            <a:endParaRPr lang="en-GB" dirty="0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832CBA76-991F-4865-8A25-B2BF085CBD9B}"/>
              </a:ext>
            </a:extLst>
          </p:cNvPr>
          <p:cNvSpPr/>
          <p:nvPr/>
        </p:nvSpPr>
        <p:spPr>
          <a:xfrm>
            <a:off x="6346371" y="5132614"/>
            <a:ext cx="2977243" cy="844854"/>
          </a:xfrm>
          <a:prstGeom prst="wedgeRoundRectCallout">
            <a:avLst>
              <a:gd name="adj1" fmla="val -71656"/>
              <a:gd name="adj2" fmla="val -9920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Why do you think this is useful?</a:t>
            </a:r>
            <a:endParaRPr lang="en-NL" sz="2000" b="1" dirty="0"/>
          </a:p>
        </p:txBody>
      </p:sp>
    </p:spTree>
    <p:extLst>
      <p:ext uri="{BB962C8B-B14F-4D97-AF65-F5344CB8AC3E}">
        <p14:creationId xmlns:p14="http://schemas.microsoft.com/office/powerpoint/2010/main" val="1887524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sz="2800" b="1" dirty="0"/>
              <a:t>What if you want to perform the same action(/method) with an object, but with different parameters?</a:t>
            </a:r>
          </a:p>
          <a:p>
            <a:pPr marL="0" indent="0" algn="ctr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/>
              <a:t>For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Increase the speed of a car by </a:t>
            </a:r>
            <a:r>
              <a:rPr lang="en-GB" sz="2400" i="1" dirty="0"/>
              <a:t>X</a:t>
            </a:r>
            <a:r>
              <a:rPr lang="en-GB" sz="2400" dirty="0"/>
              <a:t> or increase it in steps of </a:t>
            </a:r>
            <a:r>
              <a:rPr lang="en-GB" sz="2400" i="1" dirty="0"/>
              <a:t>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Initialize the car object with a speed of </a:t>
            </a:r>
            <a:r>
              <a:rPr lang="en-GB" sz="2400" i="1" dirty="0"/>
              <a:t>0 </a:t>
            </a:r>
            <a:r>
              <a:rPr lang="en-GB" sz="2400" dirty="0"/>
              <a:t>or with a starting speed of </a:t>
            </a:r>
            <a:r>
              <a:rPr lang="en-GB" sz="2400" i="1" dirty="0"/>
              <a:t>X</a:t>
            </a:r>
          </a:p>
          <a:p>
            <a:pPr marL="0" indent="0" algn="ctr">
              <a:buNone/>
            </a:pPr>
            <a:endParaRPr lang="en-GB" b="1" dirty="0"/>
          </a:p>
          <a:p>
            <a:pPr marL="0" indent="0" algn="ctr">
              <a:buNone/>
            </a:pPr>
            <a:endParaRPr lang="en-GB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0437" y="0"/>
            <a:ext cx="1219200" cy="12192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917591-8718-41CF-BD23-0CCF3859747D}"/>
              </a:ext>
            </a:extLst>
          </p:cNvPr>
          <p:cNvSpPr/>
          <p:nvPr/>
        </p:nvSpPr>
        <p:spPr>
          <a:xfrm>
            <a:off x="3088821" y="4981425"/>
            <a:ext cx="6014357" cy="97971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This is possible by overloading a method or constructor</a:t>
            </a:r>
            <a:endParaRPr lang="en-NL" sz="2400" b="1" dirty="0"/>
          </a:p>
        </p:txBody>
      </p:sp>
    </p:spTree>
    <p:extLst>
      <p:ext uri="{BB962C8B-B14F-4D97-AF65-F5344CB8AC3E}">
        <p14:creationId xmlns:p14="http://schemas.microsoft.com/office/powerpoint/2010/main" val="1608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for constructors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Rules for overloading:</a:t>
            </a:r>
          </a:p>
          <a:p>
            <a:r>
              <a:rPr lang="en-GB" sz="2400" dirty="0"/>
              <a:t>Define a constructor/method in the class with the same name, but with at least ‘different’ parameter(s)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13" y="178229"/>
            <a:ext cx="1219200" cy="1219200"/>
          </a:xfrm>
          <a:prstGeom prst="rect">
            <a:avLst/>
          </a:prstGeom>
        </p:spPr>
      </p:pic>
      <p:sp>
        <p:nvSpPr>
          <p:cNvPr id="5" name="Tijdelijke aanduiding voor inhoud 5"/>
          <p:cNvSpPr txBox="1">
            <a:spLocks/>
          </p:cNvSpPr>
          <p:nvPr/>
        </p:nvSpPr>
        <p:spPr>
          <a:xfrm>
            <a:off x="1097280" y="3105530"/>
            <a:ext cx="9601200" cy="31134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nl-NL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</a:t>
            </a:r>
            <a:r>
              <a:rPr lang="nl-NL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DummyMethod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b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code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void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DummyMethod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caption)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code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void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DummyMethod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caption)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code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 void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DummyMethod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caption,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body)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code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33312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6BAD-2BC3-4314-AC99-5C6415CD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19880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/>
              <a:t>How can you call the correct overloaded constructor/method?</a:t>
            </a:r>
            <a:endParaRPr lang="en-NL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2744" y="178229"/>
            <a:ext cx="1219200" cy="1219200"/>
          </a:xfrm>
          <a:prstGeom prst="rect">
            <a:avLst/>
          </a:prstGeom>
        </p:spPr>
      </p:pic>
      <p:sp>
        <p:nvSpPr>
          <p:cNvPr id="11" name="Tijdelijke aanduiding voor inhoud 5">
            <a:extLst>
              <a:ext uri="{FF2B5EF4-FFF2-40B4-BE49-F238E27FC236}">
                <a16:creationId xmlns:a16="http://schemas.microsoft.com/office/drawing/2014/main" id="{E66DEA18-EF14-4CBF-B333-BDB6B8E46793}"/>
              </a:ext>
            </a:extLst>
          </p:cNvPr>
          <p:cNvSpPr txBox="1">
            <a:spLocks/>
          </p:cNvSpPr>
          <p:nvPr/>
        </p:nvSpPr>
        <p:spPr>
          <a:xfrm>
            <a:off x="5489511" y="2573988"/>
            <a:ext cx="6213935" cy="3229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nl-NL" sz="1800" dirty="0">
                <a:solidFill>
                  <a:srgbClr val="0000FF"/>
                </a:solidFill>
                <a:latin typeface="Consolas"/>
              </a:rPr>
              <a:t>public class </a:t>
            </a:r>
            <a:r>
              <a:rPr lang="nl-NL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nl-NL" sz="1800" dirty="0">
                <a:solidFill>
                  <a:srgbClr val="0000FF"/>
                </a:solidFill>
                <a:latin typeface="Consolas"/>
              </a:rPr>
              <a:t> {</a:t>
            </a:r>
          </a:p>
          <a:p>
            <a:pPr marL="0" indent="0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nl-NL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 </a:t>
            </a:r>
            <a:r>
              <a:rPr lang="nl-NL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DummyMethod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  <a:b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code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 void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DummyMethod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caption)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code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 void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DummyMethod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caption)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code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   public void </a:t>
            </a:r>
            <a:r>
              <a:rPr lang="nl-NL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DummyMethod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caption,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body)</a:t>
            </a:r>
            <a:b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</a:b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{ 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18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Some</a:t>
            </a:r>
            <a:r>
              <a:rPr lang="nl-NL" sz="18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code </a:t>
            </a: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nl-NL" sz="18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nl-NL" sz="18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</p:txBody>
      </p:sp>
      <p:sp>
        <p:nvSpPr>
          <p:cNvPr id="13" name="Tijdelijke aanduiding voor inhoud 5">
            <a:extLst>
              <a:ext uri="{FF2B5EF4-FFF2-40B4-BE49-F238E27FC236}">
                <a16:creationId xmlns:a16="http://schemas.microsoft.com/office/drawing/2014/main" id="{A645B684-5398-41DE-9047-A6723D95ECD0}"/>
              </a:ext>
            </a:extLst>
          </p:cNvPr>
          <p:cNvSpPr txBox="1">
            <a:spLocks/>
          </p:cNvSpPr>
          <p:nvPr/>
        </p:nvSpPr>
        <p:spPr>
          <a:xfrm>
            <a:off x="854899" y="2573988"/>
            <a:ext cx="4463550" cy="32293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nl-NL" sz="1700" dirty="0"/>
              <a:t> </a:t>
            </a:r>
            <a:r>
              <a:rPr lang="nl-NL" sz="1700" dirty="0" err="1"/>
              <a:t>obj</a:t>
            </a:r>
            <a:r>
              <a:rPr lang="nl-NL" sz="1700" dirty="0"/>
              <a:t> = </a:t>
            </a:r>
            <a:r>
              <a:rPr lang="nl-NL" sz="17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nl-NL" sz="1700" dirty="0"/>
              <a:t> </a:t>
            </a:r>
            <a:r>
              <a:rPr lang="nl-NL" sz="1700" dirty="0" err="1">
                <a:solidFill>
                  <a:srgbClr val="2B91AF"/>
                </a:solidFill>
                <a:latin typeface="Consolas" panose="020B0609020204030204" pitchFamily="49" charset="0"/>
              </a:rPr>
              <a:t>Example</a:t>
            </a:r>
            <a:r>
              <a:rPr lang="nl-NL" sz="1700" dirty="0"/>
              <a:t>();</a:t>
            </a:r>
          </a:p>
          <a:p>
            <a:pPr marL="0" indent="0">
              <a:buNone/>
            </a:pPr>
            <a:r>
              <a:rPr lang="nl-NL" sz="1700" dirty="0" err="1"/>
              <a:t>obj.DummyMethod</a:t>
            </a:r>
            <a:r>
              <a:rPr lang="nl-NL" sz="1700" dirty="0"/>
              <a:t>();</a:t>
            </a:r>
          </a:p>
          <a:p>
            <a:pPr marL="0" indent="0">
              <a:buNone/>
            </a:pPr>
            <a:r>
              <a:rPr lang="nl-NL" sz="1700" dirty="0" err="1"/>
              <a:t>obj.DummyMethod</a:t>
            </a:r>
            <a:r>
              <a:rPr lang="nl-NL" sz="1700" dirty="0"/>
              <a:t>( </a:t>
            </a:r>
            <a:r>
              <a:rPr lang="nl-NL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NL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700" dirty="0"/>
              <a:t>, </a:t>
            </a:r>
            <a:r>
              <a:rPr lang="nl-NL" sz="1700" dirty="0">
                <a:solidFill>
                  <a:srgbClr val="A31515"/>
                </a:solidFill>
                <a:latin typeface="Consolas" panose="020B0609020204030204" pitchFamily="49" charset="0"/>
              </a:rPr>
              <a:t>"World!" </a:t>
            </a:r>
            <a:r>
              <a:rPr lang="nl-NL" sz="1700" dirty="0"/>
              <a:t>);</a:t>
            </a:r>
          </a:p>
          <a:p>
            <a:pPr marL="0" indent="0">
              <a:buNone/>
            </a:pPr>
            <a:endParaRPr lang="nl-NL" sz="1700" dirty="0"/>
          </a:p>
          <a:p>
            <a:pPr marL="0" indent="0">
              <a:buNone/>
            </a:pPr>
            <a:r>
              <a:rPr lang="nl-NL" sz="1700" dirty="0">
                <a:solidFill>
                  <a:srgbClr val="0000FF"/>
                </a:solidFill>
                <a:latin typeface="Consolas"/>
              </a:rPr>
              <a:t>string</a:t>
            </a:r>
            <a:r>
              <a:rPr lang="nl-NL" sz="1700" dirty="0"/>
              <a:t> </a:t>
            </a:r>
            <a:r>
              <a:rPr lang="nl-NL" sz="1700" dirty="0" err="1"/>
              <a:t>caption</a:t>
            </a:r>
            <a:r>
              <a:rPr lang="nl-NL" sz="1700" dirty="0"/>
              <a:t>  = </a:t>
            </a:r>
            <a:r>
              <a:rPr lang="nl-NL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</a:t>
            </a:r>
            <a:r>
              <a:rPr lang="nl-NL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NL" sz="1700" dirty="0"/>
              <a:t>;</a:t>
            </a:r>
          </a:p>
          <a:p>
            <a:pPr marL="0" indent="0">
              <a:buNone/>
            </a:pPr>
            <a:r>
              <a:rPr lang="nl-NL" sz="1700" dirty="0" err="1"/>
              <a:t>obj.DummyMethod</a:t>
            </a:r>
            <a:r>
              <a:rPr lang="nl-NL" sz="1700" dirty="0"/>
              <a:t>( </a:t>
            </a:r>
            <a:r>
              <a:rPr lang="nl-NL" sz="1700" dirty="0" err="1"/>
              <a:t>caption</a:t>
            </a:r>
            <a:r>
              <a:rPr lang="nl-NL" sz="1700" dirty="0"/>
              <a:t> 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/>
          </a:p>
        </p:txBody>
      </p:sp>
    </p:spTree>
    <p:extLst>
      <p:ext uri="{BB962C8B-B14F-4D97-AF65-F5344CB8AC3E}">
        <p14:creationId xmlns:p14="http://schemas.microsoft.com/office/powerpoint/2010/main" val="13633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57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Refresh of last lecture about Classes &amp; Objects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Continuation of Classes &amp; Objects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UML Class Diagrams</a:t>
            </a:r>
          </a:p>
          <a:p>
            <a:pPr marL="0" indent="0">
              <a:buNone/>
            </a:pPr>
            <a:endParaRPr lang="en-GB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Demo: Extend Truck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tx1"/>
                </a:solidFill>
              </a:rPr>
              <a:t>Include overloaded constructors: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Initialize Truck-object with all data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Initialize Truck-object without costs of remaining boxes</a:t>
            </a:r>
          </a:p>
          <a:p>
            <a:pPr lvl="2"/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 would we be able to calculate that costs in the constructor?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B8244-E62C-4DDF-AE5A-61CC7931E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725" y="178229"/>
            <a:ext cx="1282838" cy="1282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1E2502-357A-473E-B117-5735AA2C2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8117" y="3714535"/>
            <a:ext cx="5156726" cy="285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11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854" y="158481"/>
            <a:ext cx="1219200" cy="121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14582" y="1943059"/>
            <a:ext cx="103662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/>
              <a:t>Good practice: be consistent with the input parameters and the method(s) should do the same!</a:t>
            </a: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371600" y="5085353"/>
            <a:ext cx="789959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message,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target){}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message,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target,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appendNewLine){}</a:t>
            </a:r>
            <a:r>
              <a:rPr lang="en-US" altLang="en-US" sz="1400"/>
              <a:t> 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371600" y="3417932"/>
            <a:ext cx="9852212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message,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target){}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line,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appendNewLine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o){}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5321399" y="4116074"/>
            <a:ext cx="600635" cy="90909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Multiply 9"/>
          <p:cNvSpPr/>
          <p:nvPr/>
        </p:nvSpPr>
        <p:spPr>
          <a:xfrm>
            <a:off x="5021080" y="3010919"/>
            <a:ext cx="1201271" cy="1306468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88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9454-8EDA-43A6-9A91-319AA846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Extend Truck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8598-800F-4509-B6AF-DD1ADE38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3600" b="1" dirty="0"/>
              <a:t>Extend your Truck Management app</a:t>
            </a:r>
          </a:p>
          <a:p>
            <a:endParaRPr lang="en-GB" sz="2800" b="1" dirty="0"/>
          </a:p>
          <a:p>
            <a:r>
              <a:rPr lang="en-GB" dirty="0"/>
              <a:t>With the ability to  s</a:t>
            </a:r>
            <a:r>
              <a:rPr lang="en-GB" i="1" dirty="0"/>
              <a:t>earch a truck by its name</a:t>
            </a:r>
          </a:p>
          <a:p>
            <a:pPr lvl="1"/>
            <a:r>
              <a:rPr lang="en-GB" dirty="0"/>
              <a:t>Show info about found truck</a:t>
            </a:r>
          </a:p>
          <a:p>
            <a:pPr lvl="1"/>
            <a:r>
              <a:rPr lang="en-GB" dirty="0"/>
              <a:t>Possibility to delete the found truck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57EFCB-6BF0-47B9-928D-8B7FA0C7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84" y="3202291"/>
            <a:ext cx="5325486" cy="29908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6D2E64-D931-465D-AACC-260FC1781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938" y="178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26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Start working on the practical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5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01331-AE69-45F8-A6EF-25D139E7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Part2 – Practical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6B858-E1FD-4F26-9EE1-EBF2CADF3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See canvas for </a:t>
            </a:r>
            <a:br>
              <a:rPr lang="en-GB" dirty="0"/>
            </a:br>
            <a:r>
              <a:rPr lang="en-GB" dirty="0"/>
              <a:t>	</a:t>
            </a:r>
            <a:r>
              <a:rPr lang="en-GB" i="1" dirty="0"/>
              <a:t>Quiz</a:t>
            </a:r>
            <a:r>
              <a:rPr lang="en-GB" dirty="0"/>
              <a:t> &amp; </a:t>
            </a:r>
            <a:r>
              <a:rPr lang="en-GB" i="1" dirty="0"/>
              <a:t>practical assignments</a:t>
            </a:r>
            <a:endParaRPr lang="en-NL" i="1" dirty="0"/>
          </a:p>
        </p:txBody>
      </p:sp>
    </p:spTree>
    <p:extLst>
      <p:ext uri="{BB962C8B-B14F-4D97-AF65-F5344CB8AC3E}">
        <p14:creationId xmlns:p14="http://schemas.microsoft.com/office/powerpoint/2010/main" val="634599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7C5F-98D7-462D-BB9E-6F8EF3E8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3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6118-4C01-405F-97C4-30BB22BC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UML Class Diagrams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621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 about practical?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26</a:t>
            </a:fld>
            <a:r>
              <a:rPr lang="en-GB"/>
              <a:t>/34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737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Topics of this lecture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bg1">
                    <a:lumMod val="50000"/>
                  </a:schemeClr>
                </a:solidFill>
              </a:rPr>
              <a:t>Continuation of Classes &amp; Objects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>
                <a:solidFill>
                  <a:schemeClr val="tx1"/>
                </a:solidFill>
              </a:rPr>
              <a:t>UML Class Diagrams</a:t>
            </a:r>
          </a:p>
          <a:p>
            <a:pPr marL="0" indent="0">
              <a:buNone/>
            </a:pPr>
            <a:endParaRPr lang="en-GB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37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1C2-0374-4526-9055-5FAC4FFD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Why a diagram?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3296-FAD5-452C-9AF9-F1C95A47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1797"/>
          </a:xfrm>
        </p:spPr>
        <p:txBody>
          <a:bodyPr>
            <a:normAutofit/>
          </a:bodyPr>
          <a:lstStyle/>
          <a:p>
            <a:pPr lvl="1"/>
            <a:r>
              <a:rPr lang="en-GB" dirty="0"/>
              <a:t>What entity would this class represent?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This would the name of your class</a:t>
            </a:r>
          </a:p>
          <a:p>
            <a:pPr lvl="1"/>
            <a:r>
              <a:rPr lang="en-GB" dirty="0"/>
              <a:t>What should we be able to do with this entity?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These would be the public methods of the class</a:t>
            </a:r>
          </a:p>
          <a:p>
            <a:pPr lvl="1"/>
            <a:r>
              <a:rPr lang="en-GB" dirty="0"/>
              <a:t>What data is required to perform these actions?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These would be the private instance variable of the class</a:t>
            </a:r>
          </a:p>
          <a:p>
            <a:pPr lvl="1"/>
            <a:r>
              <a:rPr lang="en-GB" dirty="0"/>
              <a:t>Are there actions which have partially overlapping logic?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These would be the private methods of the class</a:t>
            </a:r>
          </a:p>
          <a:p>
            <a:pPr lvl="1"/>
            <a:endParaRPr lang="en-GB" dirty="0"/>
          </a:p>
          <a:p>
            <a:pPr lvl="1"/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B6BF9-8E2E-4168-960F-0EAB8023D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258" y="37306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11AEC1-8364-448B-A9E0-F5920B916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592" y="2080798"/>
            <a:ext cx="4867092" cy="269640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F65D52-C582-42EA-AF1E-523DAE110E99}"/>
              </a:ext>
            </a:extLst>
          </p:cNvPr>
          <p:cNvSpPr/>
          <p:nvPr/>
        </p:nvSpPr>
        <p:spPr>
          <a:xfrm>
            <a:off x="2002220" y="5010286"/>
            <a:ext cx="8593257" cy="1182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/>
              <a:t>‘Standardized’ way of depicting the answers to these questions for all involved developers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19495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Intro: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b="1" dirty="0"/>
              <a:t>Conceptual</a:t>
            </a:r>
          </a:p>
          <a:p>
            <a:pPr marL="457200" lvl="1" indent="0">
              <a:buNone/>
            </a:pPr>
            <a:r>
              <a:rPr lang="en-US" dirty="0"/>
              <a:t>Able to design an architectural overview of an application based on desired requirements</a:t>
            </a: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r>
              <a:rPr lang="en-GB" b="1" dirty="0"/>
              <a:t>Specification</a:t>
            </a:r>
          </a:p>
          <a:p>
            <a:pPr marL="457200" lvl="1" indent="0">
              <a:buNone/>
            </a:pPr>
            <a:r>
              <a:rPr lang="en-US" dirty="0"/>
              <a:t>Able to specify methods and fields for classes based on a description</a:t>
            </a:r>
          </a:p>
          <a:p>
            <a:pPr marL="457200" lvl="1" indent="0">
              <a:buNone/>
            </a:pPr>
            <a:endParaRPr lang="en-GB" b="1" dirty="0"/>
          </a:p>
          <a:p>
            <a:pPr marL="457200" lvl="1" indent="0">
              <a:buNone/>
            </a:pPr>
            <a:r>
              <a:rPr lang="en-GB" b="1" dirty="0"/>
              <a:t>Implementation</a:t>
            </a:r>
          </a:p>
          <a:p>
            <a:pPr marL="457200" lvl="1" indent="0">
              <a:buNone/>
            </a:pPr>
            <a:r>
              <a:rPr lang="en-US" dirty="0"/>
              <a:t>The programming trick/being able to write code based on supplied specifications</a:t>
            </a:r>
          </a:p>
          <a:p>
            <a:endParaRPr lang="en-GB" dirty="0"/>
          </a:p>
        </p:txBody>
      </p:sp>
      <p:sp>
        <p:nvSpPr>
          <p:cNvPr id="4" name="Up Arrow 3"/>
          <p:cNvSpPr/>
          <p:nvPr/>
        </p:nvSpPr>
        <p:spPr>
          <a:xfrm>
            <a:off x="930696" y="1845734"/>
            <a:ext cx="505326" cy="2517922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E1ACD-88B8-42D2-8E70-D127B10A77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91D88B-5075-4305-A342-E617FF7E4E34}"/>
              </a:ext>
            </a:extLst>
          </p:cNvPr>
          <p:cNvSpPr/>
          <p:nvPr/>
        </p:nvSpPr>
        <p:spPr>
          <a:xfrm>
            <a:off x="1183359" y="4641783"/>
            <a:ext cx="9199894" cy="1227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As a software engineer you should be able to do all three!</a:t>
            </a:r>
          </a:p>
          <a:p>
            <a:pPr algn="ctr"/>
            <a:r>
              <a:rPr lang="en-GB" sz="2000" dirty="0"/>
              <a:t>UML Class Diagram is one of the tools you can use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342969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0879-E115-4F25-BFD6-6480A9DE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Classes Recap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85ACB-9ACD-4A50-AEBD-E399D6D08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Instance variables &amp; Methods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421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92010"/>
            <a:ext cx="10058400" cy="1450757"/>
          </a:xfrm>
        </p:spPr>
        <p:txBody>
          <a:bodyPr/>
          <a:lstStyle/>
          <a:p>
            <a:r>
              <a:rPr lang="en-GB" dirty="0"/>
              <a:t>Intro: 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</a:t>
            </a:r>
            <a:r>
              <a:rPr lang="en-GB" sz="2400" b="1" dirty="0"/>
              <a:t>U</a:t>
            </a:r>
            <a:r>
              <a:rPr lang="en-GB" sz="2400" dirty="0"/>
              <a:t>nified </a:t>
            </a:r>
            <a:r>
              <a:rPr lang="en-GB" sz="2400" b="1" dirty="0"/>
              <a:t>M</a:t>
            </a:r>
            <a:r>
              <a:rPr lang="en-GB" sz="2400" dirty="0"/>
              <a:t>odelling </a:t>
            </a:r>
            <a:r>
              <a:rPr lang="en-GB" sz="2400" b="1" dirty="0"/>
              <a:t>L</a:t>
            </a:r>
            <a:r>
              <a:rPr lang="en-GB" sz="2400" dirty="0"/>
              <a:t>anguage (UML)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 Represent classes in a structured, visual way.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A class diagram contains all classes and the relations between them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Each class has fields and methods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Each class may have a different types of </a:t>
            </a:r>
            <a:r>
              <a:rPr lang="en-GB" sz="2000" dirty="0"/>
              <a:t>dependencies</a:t>
            </a:r>
            <a:endParaRPr lang="en-GB" sz="22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5094"/>
            <a:ext cx="1219200" cy="1219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09" y="3857414"/>
            <a:ext cx="4133898" cy="2427890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A05660-3FDB-4DDE-8975-76416EFD580A}"/>
              </a:ext>
            </a:extLst>
          </p:cNvPr>
          <p:cNvSpPr/>
          <p:nvPr/>
        </p:nvSpPr>
        <p:spPr>
          <a:xfrm>
            <a:off x="1309094" y="4678325"/>
            <a:ext cx="6098795" cy="113236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GB" sz="2200" b="1" dirty="0"/>
              <a:t>For now, we focus on classes and two types of relationship</a:t>
            </a:r>
          </a:p>
        </p:txBody>
      </p:sp>
    </p:spTree>
    <p:extLst>
      <p:ext uri="{BB962C8B-B14F-4D97-AF65-F5344CB8AC3E}">
        <p14:creationId xmlns:p14="http://schemas.microsoft.com/office/powerpoint/2010/main" val="203493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89C0E7B-B0D1-4316-9B9B-7A9176719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166221"/>
            <a:ext cx="4604752" cy="38647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46990"/>
            <a:ext cx="1219200" cy="12192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962963" y="2034942"/>
            <a:ext cx="5233853" cy="687977"/>
            <a:chOff x="2769325" y="2168434"/>
            <a:chExt cx="5233853" cy="687977"/>
          </a:xfrm>
        </p:grpSpPr>
        <p:sp>
          <p:nvSpPr>
            <p:cNvPr id="9" name="Double Bracket 8"/>
            <p:cNvSpPr/>
            <p:nvPr/>
          </p:nvSpPr>
          <p:spPr>
            <a:xfrm>
              <a:off x="2769325" y="2481942"/>
              <a:ext cx="809898" cy="374469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3" name="Line Callout 1 (Accent Bar) 12"/>
            <p:cNvSpPr/>
            <p:nvPr/>
          </p:nvSpPr>
          <p:spPr>
            <a:xfrm>
              <a:off x="5860870" y="2168434"/>
              <a:ext cx="2142308" cy="313508"/>
            </a:xfrm>
            <a:prstGeom prst="accentCallout1">
              <a:avLst>
                <a:gd name="adj1" fmla="val 18750"/>
                <a:gd name="adj2" fmla="val -8333"/>
                <a:gd name="adj3" fmla="val 159723"/>
                <a:gd name="adj4" fmla="val -104593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Class name</a:t>
              </a:r>
              <a:endParaRPr lang="nl-NL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00460" y="2942216"/>
            <a:ext cx="7257287" cy="975829"/>
            <a:chOff x="1005840" y="2772223"/>
            <a:chExt cx="7056585" cy="975829"/>
          </a:xfrm>
        </p:grpSpPr>
        <p:sp>
          <p:nvSpPr>
            <p:cNvPr id="10" name="Double Bracket 9"/>
            <p:cNvSpPr/>
            <p:nvPr/>
          </p:nvSpPr>
          <p:spPr>
            <a:xfrm>
              <a:off x="1005840" y="2772223"/>
              <a:ext cx="1694543" cy="975829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4" name="Line Callout 1 (Accent Bar) 13"/>
            <p:cNvSpPr/>
            <p:nvPr/>
          </p:nvSpPr>
          <p:spPr>
            <a:xfrm>
              <a:off x="5920116" y="2907208"/>
              <a:ext cx="2142309" cy="351799"/>
            </a:xfrm>
            <a:prstGeom prst="accentCallout1">
              <a:avLst>
                <a:gd name="adj1" fmla="val 18750"/>
                <a:gd name="adj2" fmla="val -8333"/>
                <a:gd name="adj3" fmla="val 137255"/>
                <a:gd name="adj4" fmla="val -146057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Instance variables</a:t>
              </a:r>
              <a:endParaRPr lang="nl-NL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D7A1738-64FA-4D94-9A79-5982D50E0006}"/>
              </a:ext>
            </a:extLst>
          </p:cNvPr>
          <p:cNvGrpSpPr/>
          <p:nvPr/>
        </p:nvGrpSpPr>
        <p:grpSpPr>
          <a:xfrm>
            <a:off x="1000460" y="4435807"/>
            <a:ext cx="7196356" cy="1427978"/>
            <a:chOff x="738399" y="4148984"/>
            <a:chExt cx="7196356" cy="1427978"/>
          </a:xfrm>
        </p:grpSpPr>
        <p:sp>
          <p:nvSpPr>
            <p:cNvPr id="11" name="Double Bracket 10"/>
            <p:cNvSpPr/>
            <p:nvPr/>
          </p:nvSpPr>
          <p:spPr>
            <a:xfrm>
              <a:off x="738399" y="4148984"/>
              <a:ext cx="3480100" cy="1427978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Line Callout 1 (Accent Bar) 15"/>
            <p:cNvSpPr/>
            <p:nvPr/>
          </p:nvSpPr>
          <p:spPr>
            <a:xfrm>
              <a:off x="5792446" y="4200159"/>
              <a:ext cx="2142309" cy="351799"/>
            </a:xfrm>
            <a:prstGeom prst="accentCallout1">
              <a:avLst>
                <a:gd name="adj1" fmla="val 18750"/>
                <a:gd name="adj2" fmla="val -8333"/>
                <a:gd name="adj3" fmla="val 123982"/>
                <a:gd name="adj4" fmla="val -67996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Methods</a:t>
              </a:r>
              <a:endParaRPr lang="nl-NL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1399163-CB67-4207-B71A-2A4519143C24}"/>
              </a:ext>
            </a:extLst>
          </p:cNvPr>
          <p:cNvGrpSpPr/>
          <p:nvPr/>
        </p:nvGrpSpPr>
        <p:grpSpPr>
          <a:xfrm>
            <a:off x="1000460" y="3974904"/>
            <a:ext cx="7196356" cy="480998"/>
            <a:chOff x="806822" y="2168434"/>
            <a:chExt cx="7196356" cy="480998"/>
          </a:xfrm>
        </p:grpSpPr>
        <p:sp>
          <p:nvSpPr>
            <p:cNvPr id="24" name="Double Bracket 23">
              <a:extLst>
                <a:ext uri="{FF2B5EF4-FFF2-40B4-BE49-F238E27FC236}">
                  <a16:creationId xmlns:a16="http://schemas.microsoft.com/office/drawing/2014/main" id="{907BDEEF-CD8A-457D-B4D9-0E20E82593FD}"/>
                </a:ext>
              </a:extLst>
            </p:cNvPr>
            <p:cNvSpPr/>
            <p:nvPr/>
          </p:nvSpPr>
          <p:spPr>
            <a:xfrm>
              <a:off x="806822" y="2274963"/>
              <a:ext cx="3135855" cy="374469"/>
            </a:xfrm>
            <a:prstGeom prst="bracketPair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5" name="Line Callout 1 (Accent Bar) 12">
              <a:extLst>
                <a:ext uri="{FF2B5EF4-FFF2-40B4-BE49-F238E27FC236}">
                  <a16:creationId xmlns:a16="http://schemas.microsoft.com/office/drawing/2014/main" id="{596A9501-8298-4692-9B1A-F66B26A97C88}"/>
                </a:ext>
              </a:extLst>
            </p:cNvPr>
            <p:cNvSpPr/>
            <p:nvPr/>
          </p:nvSpPr>
          <p:spPr>
            <a:xfrm>
              <a:off x="5860870" y="2168434"/>
              <a:ext cx="2142308" cy="313508"/>
            </a:xfrm>
            <a:prstGeom prst="accentCallout1">
              <a:avLst>
                <a:gd name="adj1" fmla="val 18750"/>
                <a:gd name="adj2" fmla="val -8333"/>
                <a:gd name="adj3" fmla="val 109968"/>
                <a:gd name="adj4" fmla="val -86264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Constructor</a:t>
              </a:r>
              <a:endParaRPr lang="nl-NL" dirty="0"/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1CA107-69FF-4372-960F-EE69173A1F52}"/>
              </a:ext>
            </a:extLst>
          </p:cNvPr>
          <p:cNvSpPr/>
          <p:nvPr/>
        </p:nvSpPr>
        <p:spPr>
          <a:xfrm>
            <a:off x="5936736" y="5346394"/>
            <a:ext cx="4379167" cy="7237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This diagram cand be translated to code. Some tools can do this for you!</a:t>
            </a:r>
          </a:p>
        </p:txBody>
      </p:sp>
    </p:spTree>
    <p:extLst>
      <p:ext uri="{BB962C8B-B14F-4D97-AF65-F5344CB8AC3E}">
        <p14:creationId xmlns:p14="http://schemas.microsoft.com/office/powerpoint/2010/main" val="76869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983604"/>
              </p:ext>
            </p:extLst>
          </p:nvPr>
        </p:nvGraphicFramePr>
        <p:xfrm>
          <a:off x="1671327" y="2152418"/>
          <a:ext cx="8832241" cy="32957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32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2594"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600" b="1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Class_Name</a:t>
                      </a:r>
                      <a:r>
                        <a:rPr lang="en-GB" sz="1600" b="1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0150">
                <a:tc>
                  <a:txBody>
                    <a:bodyPr/>
                    <a:lstStyle/>
                    <a:p>
                      <a:endParaRPr lang="en-GB" sz="16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access_modifier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&lt;field1_name&gt;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&lt;field1_type&gt;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access_modifier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&lt;field2_name&gt;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&lt;field2_type&gt;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access_modifier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&lt;field3_name&gt;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&lt;field3_type&gt;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access_modifier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&lt;field4_name&gt;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&lt;field4_type&gt;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Consolas" panose="020B0609020204030204" pitchFamily="49" charset="0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0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6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access_modifier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nl-NL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Class_Name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&gt;(&lt;</a:t>
                      </a:r>
                      <a:r>
                        <a:rPr lang="nl-NL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optional_list_of_params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&gt;)</a:t>
                      </a:r>
                      <a:b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</a:b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access_modifier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&lt;method1_name&gt;(&lt;</a:t>
                      </a:r>
                      <a:r>
                        <a:rPr lang="nl-NL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optional_list_of_params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&gt;): &lt;</a:t>
                      </a:r>
                      <a:r>
                        <a:rPr lang="nl-NL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return_type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access_modifier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&lt;method3_name&gt;(&lt;</a:t>
                      </a:r>
                      <a:r>
                        <a:rPr lang="nl-NL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optional_list_of_params</a:t>
                      </a:r>
                      <a:r>
                        <a:rPr lang="nl-NL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&gt;): </a:t>
                      </a:r>
                      <a:r>
                        <a:rPr lang="nl-NL" sz="16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endParaRPr lang="nl-NL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...</a:t>
                      </a:r>
                      <a:endParaRPr lang="nl-NL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C2B638F6-497B-4D29-8255-CEB1386A418F}"/>
              </a:ext>
            </a:extLst>
          </p:cNvPr>
          <p:cNvSpPr/>
          <p:nvPr/>
        </p:nvSpPr>
        <p:spPr>
          <a:xfrm>
            <a:off x="4541541" y="5298420"/>
            <a:ext cx="2768082" cy="1020147"/>
          </a:xfrm>
          <a:prstGeom prst="wedgeRoundRectCallout">
            <a:avLst>
              <a:gd name="adj1" fmla="val -100339"/>
              <a:gd name="adj2" fmla="val -59756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For now</a:t>
            </a:r>
          </a:p>
          <a:p>
            <a:r>
              <a:rPr lang="en-GB" dirty="0"/>
              <a:t>+	: public</a:t>
            </a:r>
          </a:p>
          <a:p>
            <a:r>
              <a:rPr lang="en-GB" dirty="0"/>
              <a:t>-	: private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559016B-1BC8-4CEB-9679-83D2CA598E06}"/>
              </a:ext>
            </a:extLst>
          </p:cNvPr>
          <p:cNvSpPr/>
          <p:nvPr/>
        </p:nvSpPr>
        <p:spPr>
          <a:xfrm>
            <a:off x="3144457" y="3169983"/>
            <a:ext cx="8622922" cy="928589"/>
          </a:xfrm>
          <a:prstGeom prst="wedgeRoundRectCallout">
            <a:avLst>
              <a:gd name="adj1" fmla="val -19022"/>
              <a:gd name="adj2" fmla="val 80421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Comma (,) separated</a:t>
            </a:r>
          </a:p>
          <a:p>
            <a:pPr algn="ctr"/>
            <a:r>
              <a:rPr lang="en-GB" sz="2000" dirty="0"/>
              <a:t>(&lt;param1_name&gt;:&lt;param1_type&gt;, &lt;param2_name&gt;:&lt;param2_type&gt;) </a:t>
            </a:r>
          </a:p>
        </p:txBody>
      </p:sp>
    </p:spTree>
    <p:extLst>
      <p:ext uri="{BB962C8B-B14F-4D97-AF65-F5344CB8AC3E}">
        <p14:creationId xmlns:p14="http://schemas.microsoft.com/office/powerpoint/2010/main" val="145000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8779"/>
            <a:ext cx="10058400" cy="4023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/>
              <a:t>A class diagram usually contains multiple classes. It is important to mention the relation between the classes</a:t>
            </a:r>
          </a:p>
          <a:p>
            <a:pPr marL="0" indent="0">
              <a:buNone/>
            </a:pPr>
            <a:r>
              <a:rPr lang="en-GB" sz="2400" dirty="0"/>
              <a:t>These relations are called associations;</a:t>
            </a:r>
            <a:br>
              <a:rPr lang="en-GB" sz="2400" dirty="0"/>
            </a:br>
            <a:r>
              <a:rPr lang="en-GB" sz="2400" dirty="0"/>
              <a:t>depicted as arrows representing the </a:t>
            </a:r>
            <a:br>
              <a:rPr lang="en-GB" sz="2400" dirty="0"/>
            </a:br>
            <a:r>
              <a:rPr lang="en-GB" sz="2400" dirty="0"/>
              <a:t>navigation direction.</a:t>
            </a:r>
          </a:p>
          <a:p>
            <a:pPr marL="0" indent="0">
              <a:buNone/>
            </a:pPr>
            <a:r>
              <a:rPr lang="en-GB" sz="2400" dirty="0"/>
              <a:t>For example: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 car has 4 wheels;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 child can have 0 to 2 parents;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A class list has 0 or more students.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  <a:p>
            <a:pPr lvl="1">
              <a:buFont typeface="Wingdings" panose="05000000000000000000" pitchFamily="2" charset="2"/>
              <a:buChar char="§"/>
            </a:pPr>
            <a:endParaRPr lang="en-GB" sz="2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30480"/>
            <a:ext cx="1219200" cy="121920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81C0B8-49F2-4A0E-A2F4-73097BE15E63}"/>
              </a:ext>
            </a:extLst>
          </p:cNvPr>
          <p:cNvSpPr/>
          <p:nvPr/>
        </p:nvSpPr>
        <p:spPr>
          <a:xfrm>
            <a:off x="1097280" y="5468884"/>
            <a:ext cx="4271058" cy="107644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How would this translate to C# code?</a:t>
            </a:r>
            <a:endParaRPr lang="en-NL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1AF34-3355-4971-AFEA-7F81DD663A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203267"/>
            <a:ext cx="5334147" cy="948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5F242D-F975-470E-A222-D6D11E1050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64825"/>
            <a:ext cx="5334147" cy="9488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6ED130-0FEE-4511-82E6-99E47513CC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901652"/>
            <a:ext cx="5334147" cy="94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9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924" y="1845734"/>
            <a:ext cx="9962756" cy="47031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3200" b="1" dirty="0"/>
              <a:t>Create a UML Class Diagram based on the Truck-class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  <a:p>
            <a:pPr>
              <a:buFont typeface="Wingdings" panose="05000000000000000000" pitchFamily="2" charset="2"/>
              <a:buChar char="§"/>
            </a:pPr>
            <a:endParaRPr lang="en-GB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8682" y="30480"/>
            <a:ext cx="1282838" cy="128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DD114A-AD54-4CDC-8B79-035B6A7B4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144" y="2646407"/>
            <a:ext cx="6088726" cy="337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02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244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to do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nl-NL" sz="2400" dirty="0"/>
              <a:t>Continue </a:t>
            </a:r>
            <a:r>
              <a:rPr lang="nl-NL" sz="2400" dirty="0" err="1"/>
              <a:t>working</a:t>
            </a:r>
            <a:r>
              <a:rPr lang="nl-NL" sz="2400" dirty="0"/>
              <a:t> on </a:t>
            </a:r>
            <a:r>
              <a:rPr lang="nl-NL" sz="2400" dirty="0" err="1"/>
              <a:t>the</a:t>
            </a:r>
            <a:r>
              <a:rPr lang="nl-NL" sz="2400" dirty="0"/>
              <a:t> practical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2320" y="-113824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74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/>
              <a:t>After this lecture you can: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Work with Classes and Objects in C#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Use </a:t>
            </a:r>
            <a:r>
              <a:rPr lang="en-GB" sz="2200" i="1" dirty="0"/>
              <a:t>instance variables</a:t>
            </a:r>
            <a:r>
              <a:rPr lang="en-GB" sz="2200" dirty="0"/>
              <a:t> and </a:t>
            </a:r>
            <a:r>
              <a:rPr lang="en-GB" sz="2200" i="1" dirty="0"/>
              <a:t>methods </a:t>
            </a:r>
            <a:r>
              <a:rPr lang="en-GB" sz="2200" dirty="0"/>
              <a:t>in a class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200" dirty="0"/>
              <a:t>Know when to use </a:t>
            </a:r>
            <a:r>
              <a:rPr lang="en-GB" sz="2200" i="1" dirty="0"/>
              <a:t>public </a:t>
            </a:r>
            <a:r>
              <a:rPr lang="en-GB" sz="2200" dirty="0"/>
              <a:t>of </a:t>
            </a:r>
            <a:r>
              <a:rPr lang="en-GB" sz="2200" i="1" dirty="0"/>
              <a:t>private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110" y="30480"/>
            <a:ext cx="1223890" cy="122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53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19454-8EDA-43A6-9A91-319AA846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02 assignment 05: </a:t>
            </a:r>
            <a:br>
              <a:rPr lang="en-GB" dirty="0"/>
            </a:br>
            <a:r>
              <a:rPr lang="en-GB" dirty="0"/>
              <a:t>Truck management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8598-800F-4509-B6AF-DD1ADE38D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GB" sz="3600" b="1" dirty="0"/>
              <a:t>Without classes it becomes trickier to extend the </a:t>
            </a:r>
            <a:br>
              <a:rPr lang="en-GB" sz="3600" b="1" dirty="0"/>
            </a:br>
            <a:r>
              <a:rPr lang="en-GB" sz="3600" b="1" dirty="0"/>
              <a:t>Truck application of lesson 2!</a:t>
            </a:r>
          </a:p>
          <a:p>
            <a:endParaRPr lang="en-GB" sz="2800" b="1" dirty="0"/>
          </a:p>
          <a:p>
            <a:r>
              <a:rPr lang="en-GB" dirty="0"/>
              <a:t>What challenge are there when:</a:t>
            </a:r>
          </a:p>
          <a:p>
            <a:pPr lvl="1"/>
            <a:r>
              <a:rPr lang="en-GB" dirty="0"/>
              <a:t>We want to allow a user add new </a:t>
            </a:r>
            <a:br>
              <a:rPr lang="en-GB" dirty="0"/>
            </a:br>
            <a:r>
              <a:rPr lang="en-GB" dirty="0"/>
              <a:t>trucks?</a:t>
            </a:r>
          </a:p>
          <a:p>
            <a:pPr lvl="1"/>
            <a:r>
              <a:rPr lang="en-GB" dirty="0"/>
              <a:t>We want to add additional data to a </a:t>
            </a:r>
            <a:br>
              <a:rPr lang="en-GB" dirty="0"/>
            </a:br>
            <a:r>
              <a:rPr lang="en-GB" dirty="0"/>
              <a:t>truck?</a:t>
            </a:r>
          </a:p>
          <a:p>
            <a:pPr lvl="1"/>
            <a:r>
              <a:rPr lang="en-GB" dirty="0"/>
              <a:t>We want calculate shipping costs based </a:t>
            </a:r>
            <a:br>
              <a:rPr lang="en-GB" dirty="0"/>
            </a:br>
            <a:r>
              <a:rPr lang="en-GB" dirty="0"/>
              <a:t>on the selected truck?</a:t>
            </a:r>
          </a:p>
          <a:p>
            <a:pPr lvl="1"/>
            <a:r>
              <a:rPr lang="en-GB" dirty="0"/>
              <a:t>We want to also offer a web interface?</a:t>
            </a:r>
          </a:p>
          <a:p>
            <a:pPr lvl="1"/>
            <a:r>
              <a:rPr lang="en-GB" dirty="0"/>
              <a:t>…?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57EFCB-6BF0-47B9-928D-8B7FA0C77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745" y="2881859"/>
            <a:ext cx="5698417" cy="32003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533D91-5B30-412D-B893-2738D4B93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7485" y="3309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0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1C2-0374-4526-9055-5FAC4FFD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02 assignment 05: </a:t>
            </a:r>
            <a:br>
              <a:rPr lang="en-GB" dirty="0"/>
            </a:br>
            <a:r>
              <a:rPr lang="en-GB" dirty="0"/>
              <a:t>Truck management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3296-FAD5-452C-9AF9-F1C95A47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179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/>
              <a:t>How can we refactor this application to make use of classes?</a:t>
            </a:r>
          </a:p>
          <a:p>
            <a:endParaRPr lang="en-GB" dirty="0"/>
          </a:p>
          <a:p>
            <a:r>
              <a:rPr lang="en-GB" dirty="0"/>
              <a:t>For now, only worry about ‘making’ one class:</a:t>
            </a:r>
          </a:p>
          <a:p>
            <a:pPr lvl="1"/>
            <a:r>
              <a:rPr lang="en-GB" dirty="0"/>
              <a:t>What entity would this class represent?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This would the name of your class</a:t>
            </a:r>
          </a:p>
          <a:p>
            <a:pPr lvl="1"/>
            <a:r>
              <a:rPr lang="en-GB" dirty="0"/>
              <a:t>What should we be able to do with this entity?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These would be the public methods of the class</a:t>
            </a:r>
          </a:p>
          <a:p>
            <a:pPr lvl="1"/>
            <a:r>
              <a:rPr lang="en-GB" dirty="0"/>
              <a:t>What data is required to perform these actions?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These would be the private instance variable of the class</a:t>
            </a:r>
          </a:p>
          <a:p>
            <a:pPr lvl="1"/>
            <a:r>
              <a:rPr lang="en-GB" dirty="0"/>
              <a:t>Are there actions which have partially overlapping logic?</a:t>
            </a:r>
          </a:p>
          <a:p>
            <a:pPr lvl="2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These would be the private methods of the class</a:t>
            </a:r>
          </a:p>
          <a:p>
            <a:pPr lvl="1"/>
            <a:endParaRPr lang="en-GB" dirty="0"/>
          </a:p>
          <a:p>
            <a:pPr lvl="1"/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BE5DF5B-6FFE-43E4-B5A8-4509864CF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714" y="3406856"/>
            <a:ext cx="4844349" cy="27206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221765-0F06-4F2E-8BDD-C66A8B60BF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725" y="178229"/>
            <a:ext cx="1282838" cy="128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681C2-0374-4526-9055-5FAC4FFD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 02 assignment 05: </a:t>
            </a:r>
            <a:br>
              <a:rPr lang="en-GB" dirty="0"/>
            </a:br>
            <a:r>
              <a:rPr lang="en-GB" dirty="0"/>
              <a:t>Truck management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43296-FAD5-452C-9AF9-F1C95A47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281797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/>
              <a:t>Create the class refactor your application to make use it.</a:t>
            </a:r>
          </a:p>
          <a:p>
            <a:endParaRPr lang="en-GB" dirty="0"/>
          </a:p>
          <a:p>
            <a:r>
              <a:rPr lang="en-GB" i="1" dirty="0"/>
              <a:t>Do this individually and after this we will together extend one student’s Truck class to:</a:t>
            </a:r>
          </a:p>
          <a:p>
            <a:pPr lvl="1"/>
            <a:r>
              <a:rPr lang="en-GB" dirty="0"/>
              <a:t>Allow a user to add new trucks</a:t>
            </a:r>
          </a:p>
          <a:p>
            <a:pPr lvl="1"/>
            <a:r>
              <a:rPr lang="en-GB" dirty="0"/>
              <a:t>Calculate shipping costs based  on the selected truck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1DECFB-E338-4C07-B9EA-AB2DCB84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50" y="4007828"/>
            <a:ext cx="4877164" cy="27019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63C50C-D447-44A9-BAB7-EB0EDF5D6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260" y="4007827"/>
            <a:ext cx="4867092" cy="26964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5F79CD-4DF0-452A-99E2-F4AD1F6B2C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3938" y="178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7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2" descr="C:\Users\874156\Desktop\jxGUfO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62200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35E35-8AB1-46C1-9C13-38EECD22E9F3}" type="slidenum">
              <a:rPr lang="en-GB" smtClean="0"/>
              <a:pPr/>
              <a:t>7</a:t>
            </a:fld>
            <a:r>
              <a:rPr lang="en-GB" dirty="0"/>
              <a:t>/25</a:t>
            </a:r>
          </a:p>
        </p:txBody>
      </p:sp>
    </p:spTree>
    <p:extLst>
      <p:ext uri="{BB962C8B-B14F-4D97-AF65-F5344CB8AC3E}">
        <p14:creationId xmlns:p14="http://schemas.microsoft.com/office/powerpoint/2010/main" val="1038129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938E-6047-4D50-838E-4B17484B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Variables: value &amp; reference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A43DA-628B-4FB4-8DA3-274CFFEDE5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Variable with a value types</a:t>
            </a:r>
          </a:p>
          <a:p>
            <a:r>
              <a:rPr lang="en-GB" dirty="0"/>
              <a:t>Actual value is ‘stored’ in the variable.</a:t>
            </a:r>
          </a:p>
          <a:p>
            <a:r>
              <a:rPr lang="en-GB" dirty="0"/>
              <a:t>Simple types, such as int, string, bool, etc., are value types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41B36C-04CE-4ADE-B5DD-E0C3108290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400" b="1" dirty="0"/>
              <a:t>Variable with a reference types</a:t>
            </a:r>
          </a:p>
          <a:p>
            <a:r>
              <a:rPr lang="en-GB" dirty="0"/>
              <a:t>The memory address (pointer) is stored in the variable.</a:t>
            </a:r>
          </a:p>
          <a:p>
            <a:r>
              <a:rPr lang="en-GB" dirty="0"/>
              <a:t>Complex type, such as objects, are reference types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031F73A1-FE37-404A-AC0E-8594606FF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781" y="3776089"/>
            <a:ext cx="4812300" cy="250384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numberA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1;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numberB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numberA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numberA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+= 5;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What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of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numberA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What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of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numberB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?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4D58CC86-2551-4CCC-BD23-DF9DFEC3D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3380" y="3776090"/>
            <a:ext cx="5454482" cy="2503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Car</a:t>
            </a:r>
            <a:r>
              <a:rPr lang="nl-NL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has a field model </a:t>
            </a:r>
            <a:r>
              <a:rPr lang="nl-NL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with</a:t>
            </a:r>
            <a:r>
              <a:rPr lang="nl-NL" sz="1400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a get and set </a:t>
            </a:r>
            <a:r>
              <a:rPr lang="nl-NL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method</a:t>
            </a:r>
            <a:endParaRPr lang="nl-NL" sz="1400" dirty="0">
              <a:solidFill>
                <a:srgbClr val="008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carA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nl-NL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 </a:t>
            </a:r>
          </a:p>
          <a:p>
            <a:pPr>
              <a:lnSpc>
                <a:spcPct val="107000"/>
              </a:lnSpc>
            </a:pPr>
            <a:r>
              <a:rPr lang="nl-NL" dirty="0" err="1">
                <a:solidFill>
                  <a:srgbClr val="2B91AF"/>
                </a:solidFill>
                <a:latin typeface="Consolas" panose="020B0609020204030204" pitchFamily="49" charset="0"/>
              </a:rPr>
              <a:t>Car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carB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nl-NL" dirty="0" err="1">
                <a:highlight>
                  <a:srgbClr val="FFFFFF"/>
                </a:highlight>
                <a:latin typeface="Consolas"/>
              </a:rPr>
              <a:t>c</a:t>
            </a:r>
            <a:r>
              <a:rPr lang="nl-NL" dirty="0" err="1">
                <a:latin typeface="Consolas" panose="020B0609020204030204" pitchFamily="49" charset="0"/>
              </a:rPr>
              <a:t>arA</a:t>
            </a:r>
            <a:r>
              <a:rPr lang="nl-NL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nl-NL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carA</a:t>
            </a:r>
            <a:r>
              <a:rPr lang="nl-NL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.SetModel</a:t>
            </a:r>
            <a:r>
              <a:rPr lang="nl-NL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"Porsche 911 Turbo"</a:t>
            </a:r>
            <a:r>
              <a:rPr lang="nl-NL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nl-NL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What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of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carA.GetModel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//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What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is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the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value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 of </a:t>
            </a:r>
            <a:r>
              <a:rPr lang="nl-NL" dirty="0" err="1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carB.GetModel</a:t>
            </a:r>
            <a:r>
              <a:rPr lang="nl-NL" dirty="0">
                <a:solidFill>
                  <a:srgbClr val="008000"/>
                </a:solidFill>
                <a:highlight>
                  <a:srgbClr val="FFFFFF"/>
                </a:highlight>
                <a:latin typeface="Consolas"/>
              </a:rPr>
              <a:t>()?</a:t>
            </a:r>
            <a:endParaRPr lang="nl-NL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296A12-FD7E-4EB5-BDCD-BBF0C9601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492" y="178229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0879-E115-4F25-BFD6-6480A9DE19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Classes Continued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85ACB-9ACD-4A50-AEBD-E399D6D08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Constructors and overloading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884776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1959</Words>
  <Application>Microsoft Office PowerPoint</Application>
  <PresentationFormat>Widescreen</PresentationFormat>
  <Paragraphs>326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Consolas</vt:lpstr>
      <vt:lpstr>Wingdings</vt:lpstr>
      <vt:lpstr>Retrospect</vt:lpstr>
      <vt:lpstr>ICT &amp; Software Engineering</vt:lpstr>
      <vt:lpstr>Content</vt:lpstr>
      <vt:lpstr>Classes Recap</vt:lpstr>
      <vt:lpstr>Lesson 02 assignment 05:  Truck management (1/3)</vt:lpstr>
      <vt:lpstr>Lesson 02 assignment 05:  Truck management (2/3)</vt:lpstr>
      <vt:lpstr>Lesson 02 assignment 05:  Truck management (3/3)</vt:lpstr>
      <vt:lpstr>Questions?</vt:lpstr>
      <vt:lpstr>Variables: value &amp; reference types</vt:lpstr>
      <vt:lpstr>Classes Continued</vt:lpstr>
      <vt:lpstr>Intro: initializing an object</vt:lpstr>
      <vt:lpstr>Intro: Constructors</vt:lpstr>
      <vt:lpstr>Examples</vt:lpstr>
      <vt:lpstr>Syntax</vt:lpstr>
      <vt:lpstr>Questions?</vt:lpstr>
      <vt:lpstr>Extra information</vt:lpstr>
      <vt:lpstr>Intro</vt:lpstr>
      <vt:lpstr>Syntax for constructors &amp; methods</vt:lpstr>
      <vt:lpstr>Examples</vt:lpstr>
      <vt:lpstr>Questions?</vt:lpstr>
      <vt:lpstr>Demo: Extend Truck app</vt:lpstr>
      <vt:lpstr>Extra information</vt:lpstr>
      <vt:lpstr>Practice: Extend Truck management</vt:lpstr>
      <vt:lpstr>What to do next?</vt:lpstr>
      <vt:lpstr>Part2 – Practical</vt:lpstr>
      <vt:lpstr>Part 3</vt:lpstr>
      <vt:lpstr>Questions about practical?</vt:lpstr>
      <vt:lpstr>Content</vt:lpstr>
      <vt:lpstr>Intro: Why a diagram?</vt:lpstr>
      <vt:lpstr>Intro: Why?</vt:lpstr>
      <vt:lpstr>Intro: UML Class Diagram</vt:lpstr>
      <vt:lpstr>Examples</vt:lpstr>
      <vt:lpstr>Syntax</vt:lpstr>
      <vt:lpstr>Extra information</vt:lpstr>
      <vt:lpstr>Demo</vt:lpstr>
      <vt:lpstr>Questions?</vt:lpstr>
      <vt:lpstr>What to do next?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2023-10-28T14:05:30Z</dcterms:created>
  <dcterms:modified xsi:type="dcterms:W3CDTF">2023-10-28T14:05:37Z</dcterms:modified>
</cp:coreProperties>
</file>