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397" r:id="rId4"/>
    <p:sldId id="305" r:id="rId5"/>
    <p:sldId id="307" r:id="rId6"/>
    <p:sldId id="306" r:id="rId7"/>
    <p:sldId id="308" r:id="rId8"/>
    <p:sldId id="309" r:id="rId9"/>
    <p:sldId id="310" r:id="rId10"/>
    <p:sldId id="416" r:id="rId11"/>
    <p:sldId id="375" r:id="rId12"/>
    <p:sldId id="351" r:id="rId13"/>
    <p:sldId id="366" r:id="rId14"/>
    <p:sldId id="352" r:id="rId15"/>
    <p:sldId id="315" r:id="rId16"/>
    <p:sldId id="387" r:id="rId17"/>
    <p:sldId id="386" r:id="rId18"/>
    <p:sldId id="374" r:id="rId19"/>
    <p:sldId id="330" r:id="rId20"/>
    <p:sldId id="415" r:id="rId21"/>
    <p:sldId id="417" r:id="rId22"/>
    <p:sldId id="298" r:id="rId23"/>
    <p:sldId id="418" r:id="rId24"/>
    <p:sldId id="419" r:id="rId25"/>
    <p:sldId id="311" r:id="rId26"/>
    <p:sldId id="313" r:id="rId27"/>
    <p:sldId id="295" r:id="rId28"/>
    <p:sldId id="312" r:id="rId29"/>
    <p:sldId id="300" r:id="rId30"/>
    <p:sldId id="325" r:id="rId31"/>
    <p:sldId id="299" r:id="rId32"/>
    <p:sldId id="314" r:id="rId33"/>
    <p:sldId id="301" r:id="rId34"/>
    <p:sldId id="302" r:id="rId35"/>
    <p:sldId id="420" r:id="rId36"/>
    <p:sldId id="27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7FDA36-428F-4FE5-8B20-1C8146FF916F}">
          <p14:sldIdLst>
            <p14:sldId id="256"/>
            <p14:sldId id="257"/>
          </p14:sldIdLst>
        </p14:section>
        <p14:section name="Part 1" id="{EAF07ABF-174B-42C8-9BB2-EC31EBA5C03A}">
          <p14:sldIdLst>
            <p14:sldId id="397"/>
            <p14:sldId id="305"/>
            <p14:sldId id="307"/>
            <p14:sldId id="306"/>
            <p14:sldId id="308"/>
            <p14:sldId id="309"/>
            <p14:sldId id="310"/>
            <p14:sldId id="416"/>
            <p14:sldId id="375"/>
            <p14:sldId id="351"/>
            <p14:sldId id="366"/>
            <p14:sldId id="352"/>
            <p14:sldId id="315"/>
            <p14:sldId id="387"/>
          </p14:sldIdLst>
        </p14:section>
        <p14:section name="Part 2" id="{C25631FA-4966-41AD-9FC1-8B43B9C86C02}">
          <p14:sldIdLst>
            <p14:sldId id="386"/>
          </p14:sldIdLst>
        </p14:section>
        <p14:section name="Part 3" id="{78BF7DF3-E07B-4A23-827E-891A4FC5F1C0}">
          <p14:sldIdLst>
            <p14:sldId id="374"/>
            <p14:sldId id="330"/>
            <p14:sldId id="415"/>
            <p14:sldId id="417"/>
            <p14:sldId id="298"/>
            <p14:sldId id="418"/>
            <p14:sldId id="419"/>
            <p14:sldId id="311"/>
            <p14:sldId id="313"/>
            <p14:sldId id="295"/>
            <p14:sldId id="312"/>
            <p14:sldId id="300"/>
            <p14:sldId id="325"/>
            <p14:sldId id="299"/>
            <p14:sldId id="314"/>
            <p14:sldId id="301"/>
            <p14:sldId id="302"/>
            <p14:sldId id="420"/>
          </p14:sldIdLst>
        </p14:section>
        <p14:section name="End" id="{0CB8056C-AB2D-47E7-89F7-E1B8F5968266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18159-4AD0-4C51-A822-49B80B41E5BF}" v="1436" dt="2020-12-03T07:47:12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79064" autoAdjust="0"/>
  </p:normalViewPr>
  <p:slideViewPr>
    <p:cSldViewPr snapToGrid="0">
      <p:cViewPr varScale="1">
        <p:scale>
          <a:sx n="81" d="100"/>
          <a:sy n="81" d="100"/>
        </p:scale>
        <p:origin x="972" y="5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1A23F-A146-4C96-9C01-C5209534B933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4BE6-4B57-4842-8D58-279483E9D2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951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093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16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03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859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6930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7290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944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97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34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15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7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074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12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424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9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0708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6533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3131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2821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0618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719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47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109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85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16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3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2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6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883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2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67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054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856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234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30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826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186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46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5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ICT &amp;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06 – Windows Forms APP</a:t>
            </a:r>
          </a:p>
          <a:p>
            <a:r>
              <a:rPr lang="en-GB" dirty="0" err="1"/>
              <a:t>Multiforms</a:t>
            </a:r>
            <a:r>
              <a:rPr lang="en-GB" dirty="0"/>
              <a:t> &amp; Debugging</a:t>
            </a:r>
          </a:p>
        </p:txBody>
      </p:sp>
    </p:spTree>
    <p:extLst>
      <p:ext uri="{BB962C8B-B14F-4D97-AF65-F5344CB8AC3E}">
        <p14:creationId xmlns:p14="http://schemas.microsoft.com/office/powerpoint/2010/main" val="34125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C5F-98D7-462D-BB9E-6F8EF3E8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Rolling a dice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6118-4C01-405F-97C4-30BB22BC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Random class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7872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Some time things need to happen randomly. Like rolling a dice or picking a random person.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This can be achieved by generating a random number,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Hence, Random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11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7917" y="3216288"/>
            <a:ext cx="3894083" cy="29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9" name="Tekstvak 1"/>
          <p:cNvSpPr txBox="1"/>
          <p:nvPr/>
        </p:nvSpPr>
        <p:spPr>
          <a:xfrm>
            <a:off x="1097279" y="2191816"/>
            <a:ext cx="1005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randomNumber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generatedNumber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generates a non-negative integer; 0 or more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generatedNumber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randomNumber.Next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generates a non-negative integer less than 5; e.g. 0, 1, 2, 3 or 4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generatedNumber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randomNumber.Next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generates an integer in the range 5, 6, 7, 8, 9, 10, 11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generatedNumber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randomNumber.Next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12);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12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9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871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Create a random string generator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Using ASCII &lt;-&gt; int</a:t>
            </a:r>
            <a:br>
              <a:rPr lang="en-GB" sz="2200" dirty="0"/>
            </a:b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Using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13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4" y="40200"/>
            <a:ext cx="5847806" cy="62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Random-class is a </a:t>
            </a:r>
            <a:r>
              <a:rPr lang="en-US" sz="2400" u="sng" dirty="0"/>
              <a:t>pseudo</a:t>
            </a:r>
            <a:r>
              <a:rPr lang="en-US" sz="2400" dirty="0"/>
              <a:t> random number generator </a:t>
            </a:r>
            <a:br>
              <a:rPr lang="en-US" sz="2400" dirty="0"/>
            </a:br>
            <a:r>
              <a:rPr lang="en-US" sz="2400" dirty="0"/>
              <a:t>(i.e. based on computer system clock)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It is best to create one object of class Random to generate random numbers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14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5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15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61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NL" sz="2400" dirty="0"/>
              <a:t>Start </a:t>
            </a:r>
            <a:r>
              <a:rPr lang="nl-NL" sz="2400" dirty="0" err="1"/>
              <a:t>working</a:t>
            </a:r>
            <a:r>
              <a:rPr lang="nl-NL" sz="2400" dirty="0"/>
              <a:t> on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practcial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38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5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201331-AE69-45F8-A6EF-25D139E7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 – Practical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6B858-E1FD-4F26-9EE1-EBF2CADF3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canvas for </a:t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/>
              <a:t>practical assignments</a:t>
            </a:r>
            <a:endParaRPr lang="en-NL" i="1" dirty="0"/>
          </a:p>
        </p:txBody>
      </p:sp>
    </p:spTree>
    <p:extLst>
      <p:ext uri="{BB962C8B-B14F-4D97-AF65-F5344CB8AC3E}">
        <p14:creationId xmlns:p14="http://schemas.microsoft.com/office/powerpoint/2010/main" val="121870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C5F-98D7-462D-BB9E-6F8EF3E8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6118-4C01-405F-97C4-30BB22BC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Debugging in visual studio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62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about practical?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19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37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lecture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Multiple forms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Random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Debugging in Visual Studio</a:t>
            </a:r>
            <a:endParaRPr lang="en-GB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lecture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Multiple forms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</a:rPr>
              <a:t>Random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Debugging (in Visual Studio)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67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 err="1"/>
              <a:t>Errors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pratice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What do you do when you have an error?</a:t>
            </a:r>
            <a:endParaRPr lang="nl-NL" sz="3200" b="1" dirty="0"/>
          </a:p>
        </p:txBody>
      </p:sp>
      <p:pic>
        <p:nvPicPr>
          <p:cNvPr id="2052" name="Picture 4" descr="C:\Users\874156\Desktop\frustrated-computer-user-2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61" y="2557448"/>
            <a:ext cx="4968552" cy="331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01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Debugging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algn="ctr"/>
            <a:r>
              <a:rPr lang="nl-NL" sz="2800" b="1" dirty="0"/>
              <a:t>(</a:t>
            </a:r>
            <a:r>
              <a:rPr lang="nl-NL" sz="2800" b="1" dirty="0" err="1"/>
              <a:t>Find</a:t>
            </a:r>
            <a:r>
              <a:rPr lang="nl-NL" sz="2800" b="1" dirty="0"/>
              <a:t> </a:t>
            </a:r>
            <a:r>
              <a:rPr lang="nl-NL" sz="2800" b="1" dirty="0" err="1"/>
              <a:t>and</a:t>
            </a:r>
            <a:r>
              <a:rPr lang="nl-NL" sz="2800" b="1" dirty="0"/>
              <a:t>) correct </a:t>
            </a:r>
            <a:r>
              <a:rPr lang="nl-NL" sz="2800" b="1" dirty="0" err="1"/>
              <a:t>errors</a:t>
            </a:r>
            <a:endParaRPr lang="nl-NL" sz="2800" b="1" dirty="0"/>
          </a:p>
          <a:p>
            <a:endParaRPr lang="en-US" dirty="0"/>
          </a:p>
          <a:p>
            <a:r>
              <a:rPr lang="en-US" i="1" dirty="0"/>
              <a:t>First computer bug ever:</a:t>
            </a:r>
          </a:p>
          <a:p>
            <a:pPr lvl="1"/>
            <a:r>
              <a:rPr lang="en-US" dirty="0"/>
              <a:t>September 9, 1945, Harvard Mark II</a:t>
            </a:r>
          </a:p>
          <a:p>
            <a:pPr lvl="1"/>
            <a:r>
              <a:rPr lang="en-US" dirty="0"/>
              <a:t>Grace Hopper</a:t>
            </a:r>
          </a:p>
          <a:p>
            <a:pPr lvl="1"/>
            <a:r>
              <a:rPr lang="en-US" dirty="0"/>
              <a:t>Moth stuck between relays</a:t>
            </a:r>
          </a:p>
          <a:p>
            <a:endParaRPr lang="nl-NL" dirty="0"/>
          </a:p>
        </p:txBody>
      </p:sp>
      <p:pic>
        <p:nvPicPr>
          <p:cNvPr id="4" name="Picture 2" descr="http://thenextweb.com/wp-content/uploads/2008/11/first-computer-bu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93" y="3789041"/>
            <a:ext cx="4290868" cy="28594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Rechte verbindingslijn met pijl 9"/>
          <p:cNvCxnSpPr>
            <a:cxnSpLocks/>
          </p:cNvCxnSpPr>
          <p:nvPr/>
        </p:nvCxnSpPr>
        <p:spPr bwMode="auto">
          <a:xfrm>
            <a:off x="3652345" y="4235669"/>
            <a:ext cx="2947711" cy="15695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268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Types of </a:t>
            </a:r>
            <a:r>
              <a:rPr lang="nl-NL" dirty="0" err="1"/>
              <a:t>errors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US" b="1" dirty="0"/>
              <a:t>Syntactical/Syntax</a:t>
            </a:r>
          </a:p>
          <a:p>
            <a:pPr lvl="1"/>
            <a:r>
              <a:rPr lang="en-US" dirty="0"/>
              <a:t>During compiling (or linking)</a:t>
            </a:r>
          </a:p>
          <a:p>
            <a:pPr lvl="1"/>
            <a:endParaRPr lang="en-US" dirty="0"/>
          </a:p>
          <a:p>
            <a:r>
              <a:rPr lang="en-US" b="1" dirty="0"/>
              <a:t>Runtime</a:t>
            </a:r>
          </a:p>
          <a:p>
            <a:pPr lvl="1"/>
            <a:r>
              <a:rPr lang="en-US" dirty="0"/>
              <a:t>Unanticipated error during execution of program</a:t>
            </a:r>
          </a:p>
          <a:p>
            <a:pPr lvl="1"/>
            <a:endParaRPr lang="en-US" dirty="0"/>
          </a:p>
          <a:p>
            <a:r>
              <a:rPr lang="en-US" b="1" dirty="0"/>
              <a:t>Logical</a:t>
            </a:r>
          </a:p>
          <a:p>
            <a:pPr lvl="1"/>
            <a:r>
              <a:rPr lang="en-US" dirty="0"/>
              <a:t>Program does something strange (incorrect behavior that doesn’t crash application)</a:t>
            </a:r>
          </a:p>
          <a:p>
            <a:pPr lvl="1"/>
            <a:endParaRPr lang="en-US" dirty="0"/>
          </a:p>
          <a:p>
            <a:r>
              <a:rPr lang="en-US" b="1" dirty="0"/>
              <a:t>Efficiency</a:t>
            </a:r>
          </a:p>
          <a:p>
            <a:pPr lvl="1"/>
            <a:r>
              <a:rPr lang="en-US" dirty="0"/>
              <a:t>Program uses unnecessary resource</a:t>
            </a:r>
          </a:p>
        </p:txBody>
      </p:sp>
    </p:spTree>
    <p:extLst>
      <p:ext uri="{BB962C8B-B14F-4D97-AF65-F5344CB8AC3E}">
        <p14:creationId xmlns:p14="http://schemas.microsoft.com/office/powerpoint/2010/main" val="226824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Debugging </a:t>
            </a:r>
            <a:r>
              <a:rPr lang="nl-NL" dirty="0" err="1"/>
              <a:t>process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5F1215-D144-4B63-9E9F-F759E9BBE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hthoek 3"/>
          <p:cNvSpPr/>
          <p:nvPr/>
        </p:nvSpPr>
        <p:spPr bwMode="auto">
          <a:xfrm>
            <a:off x="1399835" y="2058616"/>
            <a:ext cx="2376264" cy="498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2400" dirty="0" err="1">
                <a:solidFill>
                  <a:schemeClr val="bg1"/>
                </a:solidFill>
                <a:latin typeface="Fontys Frutiger" pitchFamily="2" charset="0"/>
              </a:rPr>
              <a:t>Identify</a:t>
            </a:r>
            <a:r>
              <a:rPr lang="nl-NL" sz="2400" dirty="0">
                <a:solidFill>
                  <a:schemeClr val="bg1"/>
                </a:solidFill>
                <a:latin typeface="Fontys Frutiger" pitchFamily="2" charset="0"/>
              </a:rPr>
              <a:t> error</a:t>
            </a:r>
          </a:p>
        </p:txBody>
      </p:sp>
      <p:sp>
        <p:nvSpPr>
          <p:cNvPr id="5" name="Rechthoek 4"/>
          <p:cNvSpPr/>
          <p:nvPr/>
        </p:nvSpPr>
        <p:spPr bwMode="auto">
          <a:xfrm>
            <a:off x="3221857" y="3068960"/>
            <a:ext cx="3288189" cy="49811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2400" dirty="0" err="1">
                <a:solidFill>
                  <a:schemeClr val="bg1"/>
                </a:solidFill>
                <a:latin typeface="Fontys Frutiger" pitchFamily="2" charset="0"/>
              </a:rPr>
              <a:t>Isolate</a:t>
            </a:r>
            <a:r>
              <a:rPr lang="nl-NL" sz="2400" dirty="0">
                <a:solidFill>
                  <a:schemeClr val="bg1"/>
                </a:solidFill>
                <a:latin typeface="Fontys Frutiger" pitchFamily="2" charset="0"/>
              </a:rPr>
              <a:t>/</a:t>
            </a:r>
            <a:r>
              <a:rPr lang="nl-NL" sz="2400" dirty="0" err="1">
                <a:solidFill>
                  <a:schemeClr val="bg1"/>
                </a:solidFill>
                <a:latin typeface="Fontys Frutiger" pitchFamily="2" charset="0"/>
              </a:rPr>
              <a:t>find</a:t>
            </a:r>
            <a:r>
              <a:rPr lang="nl-NL" sz="2400" dirty="0">
                <a:solidFill>
                  <a:schemeClr val="bg1"/>
                </a:solidFill>
                <a:latin typeface="Fontys Frutiger" pitchFamily="2" charset="0"/>
              </a:rPr>
              <a:t> part of code</a:t>
            </a:r>
          </a:p>
        </p:txBody>
      </p:sp>
      <p:sp>
        <p:nvSpPr>
          <p:cNvPr id="6" name="Rechthoek 5"/>
          <p:cNvSpPr/>
          <p:nvPr/>
        </p:nvSpPr>
        <p:spPr bwMode="auto">
          <a:xfrm>
            <a:off x="5578525" y="4220882"/>
            <a:ext cx="2376264" cy="49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2400" dirty="0">
                <a:latin typeface="Fontys Frutiger" pitchFamily="2" charset="0"/>
              </a:rPr>
              <a:t>Correct error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7649526" y="5182465"/>
            <a:ext cx="4137826" cy="936104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2400" dirty="0" err="1">
                <a:latin typeface="Fontys Frutiger" pitchFamily="2" charset="0"/>
              </a:rPr>
              <a:t>Verify</a:t>
            </a:r>
            <a:r>
              <a:rPr lang="nl-NL" sz="2400" dirty="0">
                <a:latin typeface="Fontys Frutiger" pitchFamily="2" charset="0"/>
              </a:rPr>
              <a:t> </a:t>
            </a:r>
            <a:r>
              <a:rPr lang="nl-NL" sz="2400" dirty="0" err="1">
                <a:latin typeface="Fontys Frutiger" pitchFamily="2" charset="0"/>
              </a:rPr>
              <a:t>if</a:t>
            </a:r>
            <a:r>
              <a:rPr lang="nl-NL" sz="2400" dirty="0">
                <a:latin typeface="Fontys Frutiger" pitchFamily="2" charset="0"/>
              </a:rPr>
              <a:t> </a:t>
            </a:r>
            <a:r>
              <a:rPr lang="nl-NL" sz="2400" dirty="0" err="1">
                <a:latin typeface="Fontys Frutiger" pitchFamily="2" charset="0"/>
              </a:rPr>
              <a:t>the</a:t>
            </a:r>
            <a:r>
              <a:rPr lang="nl-NL" sz="2400" dirty="0">
                <a:latin typeface="Fontys Frutiger" pitchFamily="2" charset="0"/>
              </a:rPr>
              <a:t> error is </a:t>
            </a:r>
            <a:r>
              <a:rPr lang="nl-NL" sz="2400" dirty="0" err="1">
                <a:latin typeface="Fontys Frutiger" pitchFamily="2" charset="0"/>
              </a:rPr>
              <a:t>fixed</a:t>
            </a:r>
            <a:r>
              <a:rPr lang="nl-NL" sz="2400" dirty="0">
                <a:latin typeface="Fontys Frutiger" pitchFamily="2" charset="0"/>
              </a:rPr>
              <a:t> and </a:t>
            </a:r>
            <a:r>
              <a:rPr lang="nl-NL" sz="2400" dirty="0" err="1">
                <a:latin typeface="Fontys Frutiger" pitchFamily="2" charset="0"/>
              </a:rPr>
              <a:t>nothing</a:t>
            </a:r>
            <a:r>
              <a:rPr lang="nl-NL" sz="2400" dirty="0">
                <a:latin typeface="Fontys Frutiger" pitchFamily="2" charset="0"/>
              </a:rPr>
              <a:t> </a:t>
            </a:r>
            <a:r>
              <a:rPr lang="nl-NL" sz="2400" b="1" dirty="0" err="1">
                <a:latin typeface="Fontys Frutiger" pitchFamily="2" charset="0"/>
              </a:rPr>
              <a:t>else</a:t>
            </a:r>
            <a:r>
              <a:rPr lang="nl-NL" sz="2400" dirty="0">
                <a:latin typeface="Fontys Frutiger" pitchFamily="2" charset="0"/>
              </a:rPr>
              <a:t> </a:t>
            </a:r>
            <a:r>
              <a:rPr lang="nl-NL" sz="2400" dirty="0" err="1">
                <a:latin typeface="Fontys Frutiger" pitchFamily="2" charset="0"/>
              </a:rPr>
              <a:t>broke</a:t>
            </a:r>
            <a:endParaRPr lang="nl-NL" sz="2400" dirty="0">
              <a:latin typeface="Fontys Frutiger" pitchFamily="2" charset="0"/>
            </a:endParaRPr>
          </a:p>
        </p:txBody>
      </p:sp>
      <p:cxnSp>
        <p:nvCxnSpPr>
          <p:cNvPr id="10" name="Gebogen verbindingslijn 9"/>
          <p:cNvCxnSpPr>
            <a:cxnSpLocks/>
            <a:stCxn id="4" idx="2"/>
            <a:endCxn id="5" idx="1"/>
          </p:cNvCxnSpPr>
          <p:nvPr/>
        </p:nvCxnSpPr>
        <p:spPr bwMode="auto">
          <a:xfrm rot="16200000" flipH="1">
            <a:off x="2524268" y="2620425"/>
            <a:ext cx="761289" cy="63389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bogen verbindingslijn 11"/>
          <p:cNvCxnSpPr>
            <a:cxnSpLocks/>
            <a:stCxn id="5" idx="2"/>
            <a:endCxn id="6" idx="1"/>
          </p:cNvCxnSpPr>
          <p:nvPr/>
        </p:nvCxnSpPr>
        <p:spPr bwMode="auto">
          <a:xfrm rot="16200000" flipH="1">
            <a:off x="4771032" y="3661989"/>
            <a:ext cx="902412" cy="71257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bogen verbindingslijn 13"/>
          <p:cNvCxnSpPr>
            <a:cxnSpLocks/>
            <a:stCxn id="6" idx="2"/>
            <a:endCxn id="7" idx="1"/>
          </p:cNvCxnSpPr>
          <p:nvPr/>
        </p:nvCxnSpPr>
        <p:spPr bwMode="auto">
          <a:xfrm rot="16200000" flipH="1">
            <a:off x="6741874" y="4742864"/>
            <a:ext cx="932435" cy="88286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0227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‘Keep </a:t>
            </a:r>
            <a:r>
              <a:rPr lang="nl-NL" dirty="0" err="1"/>
              <a:t>calm</a:t>
            </a:r>
            <a:r>
              <a:rPr lang="nl-NL" dirty="0"/>
              <a:t>’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algn="ctr"/>
            <a:r>
              <a:rPr lang="nl-NL" sz="3600" b="1" dirty="0"/>
              <a:t>Debugging </a:t>
            </a:r>
            <a:r>
              <a:rPr lang="nl-NL" sz="3600" b="1" dirty="0" err="1"/>
              <a:t>can</a:t>
            </a:r>
            <a:r>
              <a:rPr lang="nl-NL" sz="3600" b="1" dirty="0"/>
              <a:t> </a:t>
            </a:r>
            <a:r>
              <a:rPr lang="nl-NL" sz="3600" b="1" dirty="0" err="1"/>
              <a:t>be</a:t>
            </a:r>
            <a:r>
              <a:rPr lang="nl-NL" sz="3600" b="1" dirty="0"/>
              <a:t> hard and </a:t>
            </a:r>
            <a:r>
              <a:rPr lang="nl-NL" sz="3600" b="1" dirty="0" err="1"/>
              <a:t>usually</a:t>
            </a:r>
            <a:r>
              <a:rPr lang="nl-NL" sz="3600" b="1" dirty="0"/>
              <a:t> r</a:t>
            </a:r>
            <a:r>
              <a:rPr lang="en-US" sz="3600" b="1" dirty="0" err="1"/>
              <a:t>equires</a:t>
            </a:r>
            <a:r>
              <a:rPr lang="en-US" sz="3600" b="1" dirty="0"/>
              <a:t> experience &amp; ‘feeling’</a:t>
            </a:r>
          </a:p>
          <a:p>
            <a:endParaRPr lang="en-US" dirty="0"/>
          </a:p>
          <a:p>
            <a:r>
              <a:rPr lang="en-US" dirty="0"/>
              <a:t>There might be no obvious ‘relation’/cause:</a:t>
            </a:r>
          </a:p>
          <a:p>
            <a:pPr lvl="1"/>
            <a:r>
              <a:rPr lang="en-US" dirty="0"/>
              <a:t>Only specific situations</a:t>
            </a:r>
          </a:p>
          <a:p>
            <a:pPr lvl="1"/>
            <a:r>
              <a:rPr lang="en-US" dirty="0"/>
              <a:t>Not caused by your code</a:t>
            </a:r>
          </a:p>
          <a:p>
            <a:pPr lvl="1"/>
            <a:r>
              <a:rPr lang="en-US" dirty="0"/>
              <a:t>Human errors</a:t>
            </a:r>
          </a:p>
        </p:txBody>
      </p:sp>
      <p:pic>
        <p:nvPicPr>
          <p:cNvPr id="4" name="Picture 3" descr="C:\Users\874156\Desktop\frustrated-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99" y="3548427"/>
            <a:ext cx="3816424" cy="2530251"/>
          </a:xfrm>
          <a:prstGeom prst="rect">
            <a:avLst/>
          </a:prstGeom>
          <a:noFill/>
          <a:ln>
            <a:solidFill>
              <a:srgbClr val="19191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4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General </a:t>
            </a:r>
            <a:r>
              <a:rPr lang="nl-NL" dirty="0" err="1"/>
              <a:t>advise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sz="2800" b="1" dirty="0"/>
              <a:t>Try to understand what is happening</a:t>
            </a:r>
          </a:p>
          <a:p>
            <a:r>
              <a:rPr lang="en-US" dirty="0"/>
              <a:t>‘It builds’ != ‘It works’!</a:t>
            </a:r>
          </a:p>
          <a:p>
            <a:endParaRPr lang="en-US" dirty="0"/>
          </a:p>
          <a:p>
            <a:r>
              <a:rPr lang="en-US" dirty="0"/>
              <a:t>Don’t always trust:</a:t>
            </a:r>
          </a:p>
          <a:p>
            <a:pPr lvl="1"/>
            <a:r>
              <a:rPr lang="en-US" dirty="0"/>
              <a:t>Error messages</a:t>
            </a:r>
          </a:p>
          <a:p>
            <a:pPr lvl="1"/>
            <a:r>
              <a:rPr lang="en-US" dirty="0"/>
              <a:t>Documentation</a:t>
            </a:r>
          </a:p>
          <a:p>
            <a:endParaRPr lang="en-US" dirty="0"/>
          </a:p>
          <a:p>
            <a:r>
              <a:rPr lang="en-US" dirty="0"/>
              <a:t>Environment differences</a:t>
            </a:r>
          </a:p>
          <a:p>
            <a:endParaRPr lang="en-US" dirty="0"/>
          </a:p>
        </p:txBody>
      </p:sp>
      <p:pic>
        <p:nvPicPr>
          <p:cNvPr id="5122" name="Picture 2" descr="C:\Users\874156\Desktop\dceb1a329cd79a9580f7af5cf6fe0d7952759feee705d13d86124811659112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84" y="216852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1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Basic debugging techniques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Logical reasoning</a:t>
            </a:r>
          </a:p>
          <a:p>
            <a:r>
              <a:rPr lang="en-US" dirty="0"/>
              <a:t>Use print statements</a:t>
            </a:r>
          </a:p>
          <a:p>
            <a:r>
              <a:rPr lang="en-US" dirty="0"/>
              <a:t>Simulate by hand</a:t>
            </a:r>
          </a:p>
          <a:p>
            <a:r>
              <a:rPr lang="en-US" dirty="0"/>
              <a:t>Skip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all else fail…</a:t>
            </a:r>
          </a:p>
        </p:txBody>
      </p:sp>
      <p:pic>
        <p:nvPicPr>
          <p:cNvPr id="7" name="Picture 2" descr="C:\Users\874156\Desktop\Debugging-Tools.jpg">
            <a:extLst>
              <a:ext uri="{FF2B5EF4-FFF2-40B4-BE49-F238E27FC236}">
                <a16:creationId xmlns:a16="http://schemas.microsoft.com/office/drawing/2014/main" id="{71DFFFF6-2EF0-4ED6-9E0E-941011DC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013" y="40497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Rubber </a:t>
            </a:r>
            <a:r>
              <a:rPr lang="nl-NL" dirty="0" err="1"/>
              <a:t>duck</a:t>
            </a:r>
            <a:r>
              <a:rPr lang="nl-NL" dirty="0"/>
              <a:t> </a:t>
            </a:r>
            <a:r>
              <a:rPr lang="nl-NL" dirty="0" err="1"/>
              <a:t>debugging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/>
            <a:r>
              <a:rPr lang="en-US" sz="4000" b="1" dirty="0"/>
              <a:t>Rubber Duck Debugging (confessional debugging)</a:t>
            </a:r>
          </a:p>
          <a:p>
            <a:pPr marL="0" indent="0" algn="ctr"/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rubber duck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 the duck on your desk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in detail to the duck what each line of code does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some point you realize  that is not what you are doing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(The duck is happy it helped you)</a:t>
            </a:r>
            <a:endParaRPr lang="en-US" sz="1800" dirty="0"/>
          </a:p>
          <a:p>
            <a:pPr marL="0" indent="0"/>
            <a:endParaRPr lang="nl-NL" dirty="0"/>
          </a:p>
        </p:txBody>
      </p:sp>
      <p:pic>
        <p:nvPicPr>
          <p:cNvPr id="4" name="Picture 2" descr="Going over some code with Mr. Duck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67" y="3583649"/>
            <a:ext cx="3275856" cy="250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0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 Debugging tools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/>
              <a:t>IDEs, such as Visual Studio, have build-in tools to help you debug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Syntax errors</a:t>
            </a:r>
          </a:p>
          <a:p>
            <a:pPr lvl="1"/>
            <a:r>
              <a:rPr lang="en-GB" dirty="0"/>
              <a:t>Visually represented &amp; application will not run/compile</a:t>
            </a:r>
          </a:p>
          <a:p>
            <a:pPr marL="201168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Runtime &amp; logical errors</a:t>
            </a:r>
          </a:p>
          <a:p>
            <a:pPr lvl="1"/>
            <a:r>
              <a:rPr lang="en-GB" dirty="0"/>
              <a:t>Debugger tool which allows you to:</a:t>
            </a:r>
          </a:p>
          <a:p>
            <a:pPr lvl="2"/>
            <a:r>
              <a:rPr lang="en-GB" dirty="0"/>
              <a:t>Set breakpoints</a:t>
            </a:r>
          </a:p>
          <a:p>
            <a:pPr lvl="2"/>
            <a:r>
              <a:rPr lang="en-GB" dirty="0"/>
              <a:t>Step through statements</a:t>
            </a:r>
          </a:p>
          <a:p>
            <a:pPr lvl="2"/>
            <a:r>
              <a:rPr lang="en-GB" dirty="0"/>
              <a:t>Inspect values with watches</a:t>
            </a:r>
          </a:p>
          <a:p>
            <a:pPr lvl="1"/>
            <a:r>
              <a:rPr lang="en-GB" dirty="0"/>
              <a:t>Look at call stack</a:t>
            </a:r>
          </a:p>
        </p:txBody>
      </p:sp>
      <p:pic>
        <p:nvPicPr>
          <p:cNvPr id="6146" name="Picture 2" descr="C:\Users\874156\Desktop\Debugging-To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72" y="40089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C5F-98D7-462D-BB9E-6F8EF3E8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Windows forms App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6118-4C01-405F-97C4-30BB22BC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Multiple Forms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47056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Demo: Fixing a buggy </a:t>
            </a:r>
            <a:r>
              <a:rPr lang="nl-NL" dirty="0" err="1"/>
              <a:t>application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F64410-BF52-4442-851A-8EEF4FB0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ED831-F31E-4B8E-96D0-6B75BAC5A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7638" y="1920321"/>
            <a:ext cx="7356723" cy="38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37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Visual studio: Breakpoints (1/2)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You can add a breakpoint at a line of code and here the application stops execution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In addition, there are also special options:</a:t>
            </a:r>
          </a:p>
          <a:p>
            <a:pPr marL="541338" lvl="1" indent="-342900">
              <a:buFont typeface="Arial" panose="020B0604020202020204" pitchFamily="34" charset="0"/>
              <a:buChar char="•"/>
            </a:pPr>
            <a:r>
              <a:rPr lang="en-US" dirty="0"/>
              <a:t>Stop when conditions are met</a:t>
            </a:r>
          </a:p>
          <a:p>
            <a:pPr marL="541338" lvl="1" indent="-342900">
              <a:buFont typeface="Arial" panose="020B0604020202020204" pitchFamily="34" charset="0"/>
              <a:buChar char="•"/>
            </a:pPr>
            <a:r>
              <a:rPr lang="en-US" dirty="0"/>
              <a:t>Stop after N passes</a:t>
            </a:r>
          </a:p>
          <a:p>
            <a:pPr marL="541338" lvl="1" indent="-342900">
              <a:buFont typeface="Arial" panose="020B0604020202020204" pitchFamily="34" charset="0"/>
              <a:buChar char="•"/>
            </a:pPr>
            <a:r>
              <a:rPr lang="en-US" dirty="0"/>
              <a:t>More…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380" y="3197756"/>
            <a:ext cx="3924300" cy="2779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894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Visual studio: Breakpoints (2/2)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After ‘hitting’ a break-point, you can:</a:t>
            </a:r>
          </a:p>
          <a:p>
            <a:pPr marL="0" indent="0">
              <a:buNone/>
            </a:pPr>
            <a:endParaRPr lang="en-US" sz="2400" b="1" dirty="0"/>
          </a:p>
          <a:p>
            <a:pPr lvl="1"/>
            <a:r>
              <a:rPr lang="en-US" i="1" dirty="0"/>
              <a:t>Step Into (F11):</a:t>
            </a:r>
          </a:p>
          <a:p>
            <a:pPr marL="667068" lvl="2" indent="-285750"/>
            <a:r>
              <a:rPr lang="en-US" dirty="0"/>
              <a:t>Go through each line one by one</a:t>
            </a:r>
          </a:p>
          <a:p>
            <a:pPr marL="198438" lvl="1" indent="0">
              <a:buNone/>
            </a:pPr>
            <a:endParaRPr lang="en-US" dirty="0"/>
          </a:p>
          <a:p>
            <a:pPr lvl="1"/>
            <a:r>
              <a:rPr lang="en-US" i="1" dirty="0"/>
              <a:t>Step Over (F10):</a:t>
            </a:r>
          </a:p>
          <a:p>
            <a:pPr marL="667068" lvl="2" indent="-285750"/>
            <a:r>
              <a:rPr lang="en-US" dirty="0"/>
              <a:t>Finish current method-call; do not go into the method</a:t>
            </a:r>
          </a:p>
          <a:p>
            <a:pPr marL="667068" lvl="2" indent="-285750"/>
            <a:endParaRPr lang="en-US" dirty="0"/>
          </a:p>
          <a:p>
            <a:pPr lvl="1"/>
            <a:r>
              <a:rPr lang="en-US" i="1" dirty="0"/>
              <a:t>Step Out (Shift + F11):</a:t>
            </a:r>
          </a:p>
          <a:p>
            <a:pPr marL="667068" lvl="2" indent="-285750"/>
            <a:r>
              <a:rPr lang="en-US" dirty="0"/>
              <a:t>Finish current method</a:t>
            </a:r>
          </a:p>
        </p:txBody>
      </p:sp>
      <p:grpSp>
        <p:nvGrpSpPr>
          <p:cNvPr id="4" name="Groep 3"/>
          <p:cNvGrpSpPr>
            <a:grpSpLocks/>
          </p:cNvGrpSpPr>
          <p:nvPr/>
        </p:nvGrpSpPr>
        <p:grpSpPr bwMode="auto">
          <a:xfrm>
            <a:off x="7170420" y="3821219"/>
            <a:ext cx="3924300" cy="2047875"/>
            <a:chOff x="5220073" y="548680"/>
            <a:chExt cx="3923928" cy="2048619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3" y="1311032"/>
              <a:ext cx="3923928" cy="1286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Ovaal 5"/>
            <p:cNvSpPr>
              <a:spLocks noChangeArrowheads="1"/>
            </p:cNvSpPr>
            <p:nvPr/>
          </p:nvSpPr>
          <p:spPr bwMode="auto">
            <a:xfrm>
              <a:off x="6588224" y="1954165"/>
              <a:ext cx="1152128" cy="394715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 altLang="nl-NL"/>
            </a:p>
          </p:txBody>
        </p:sp>
        <p:cxnSp>
          <p:nvCxnSpPr>
            <p:cNvPr id="7" name="Rechte verbindingslijn met pijl 6"/>
            <p:cNvCxnSpPr>
              <a:cxnSpLocks noChangeShapeType="1"/>
            </p:cNvCxnSpPr>
            <p:nvPr/>
          </p:nvCxnSpPr>
          <p:spPr bwMode="auto">
            <a:xfrm flipH="1">
              <a:off x="7308304" y="548680"/>
              <a:ext cx="1512168" cy="1405485"/>
            </a:xfrm>
            <a:prstGeom prst="straightConnector1">
              <a:avLst/>
            </a:prstGeom>
            <a:noFill/>
            <a:ln w="63500" algn="ctr">
              <a:solidFill>
                <a:schemeClr val="accent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86269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Visual studio: </a:t>
            </a:r>
            <a:r>
              <a:rPr lang="nl-NL" dirty="0" err="1"/>
              <a:t>Watches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b="1" dirty="0"/>
              <a:t>In </a:t>
            </a:r>
            <a:r>
              <a:rPr lang="nl-NL" sz="2400" b="1" dirty="0" err="1"/>
              <a:t>the</a:t>
            </a:r>
            <a:r>
              <a:rPr lang="nl-NL" sz="2400" b="1" dirty="0"/>
              <a:t> Watch panel </a:t>
            </a:r>
            <a:r>
              <a:rPr lang="nl-NL" sz="2400" b="1" dirty="0" err="1"/>
              <a:t>you</a:t>
            </a:r>
            <a:r>
              <a:rPr lang="nl-NL" sz="2400" b="1" dirty="0"/>
              <a:t> </a:t>
            </a:r>
            <a:r>
              <a:rPr lang="nl-NL" sz="2400" b="1" dirty="0" err="1"/>
              <a:t>can</a:t>
            </a:r>
            <a:r>
              <a:rPr lang="nl-NL" sz="2400" b="1" dirty="0"/>
              <a:t> </a:t>
            </a:r>
            <a:r>
              <a:rPr lang="nl-NL" sz="2400" b="1" dirty="0" err="1"/>
              <a:t>see</a:t>
            </a:r>
            <a:r>
              <a:rPr lang="nl-NL" sz="2400" b="1" dirty="0"/>
              <a:t> </a:t>
            </a:r>
            <a:r>
              <a:rPr lang="nl-NL" sz="2400" b="1" dirty="0" err="1"/>
              <a:t>the</a:t>
            </a:r>
            <a:r>
              <a:rPr lang="nl-NL" sz="2400" b="1" dirty="0"/>
              <a:t> </a:t>
            </a:r>
            <a:r>
              <a:rPr lang="nl-NL" sz="2400" b="1" dirty="0" err="1"/>
              <a:t>value</a:t>
            </a:r>
            <a:r>
              <a:rPr lang="nl-NL" sz="2400" b="1" dirty="0"/>
              <a:t> of a </a:t>
            </a:r>
            <a:r>
              <a:rPr lang="nl-NL" sz="2400" b="1" dirty="0" err="1"/>
              <a:t>variable</a:t>
            </a:r>
            <a:endParaRPr lang="nl-NL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move </a:t>
            </a:r>
            <a:r>
              <a:rPr lang="nl-NL" dirty="0" err="1"/>
              <a:t>you</a:t>
            </a:r>
            <a:r>
              <a:rPr lang="nl-NL" dirty="0"/>
              <a:t> mouse over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</p:txBody>
      </p:sp>
      <p:pic>
        <p:nvPicPr>
          <p:cNvPr id="8194" name="Picture 2" descr="C:\Users\874156\Desktop\watch_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23198"/>
            <a:ext cx="675825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93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debugging</a:t>
            </a:r>
            <a:r>
              <a:rPr lang="nl-NL"/>
              <a:t> tools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>
              <a:buNone/>
            </a:pPr>
            <a:r>
              <a:rPr lang="en-US" sz="2400" b="1" dirty="0"/>
              <a:t>There are more tools for different types of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Profiler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Find out how long/often the program is executing certain pieces of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Also for 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Tools that can find memory leaks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Stress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1266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NL" sz="2400" dirty="0"/>
              <a:t>Start </a:t>
            </a:r>
            <a:r>
              <a:rPr lang="nl-NL" sz="2400" dirty="0" err="1"/>
              <a:t>working</a:t>
            </a:r>
            <a:r>
              <a:rPr lang="nl-NL" sz="2400" dirty="0"/>
              <a:t> on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practcial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38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7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After </a:t>
            </a:r>
            <a:r>
              <a:rPr lang="en-GB" sz="2600" b="1"/>
              <a:t>this lecture </a:t>
            </a:r>
            <a:r>
              <a:rPr lang="en-GB" sz="2600" b="1" dirty="0"/>
              <a:t>you can:</a:t>
            </a:r>
            <a:endParaRPr lang="en-GB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You are able to make use of multiple forms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Introduce randomness in an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You can make use of Visual Studio’s debugging tools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10" y="30480"/>
            <a:ext cx="1223890" cy="12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107634"/>
            <a:ext cx="1219200" cy="12192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dirty="0"/>
              <a:t>A Form is a class and as such can be instantiated as an object (e.g. </a:t>
            </a:r>
            <a:r>
              <a:rPr lang="en-GB" sz="3600" dirty="0"/>
              <a:t>new Form1()</a:t>
            </a:r>
            <a:r>
              <a:rPr lang="en-GB" sz="3600" b="1" dirty="0"/>
              <a:t>)</a:t>
            </a:r>
          </a:p>
          <a:p>
            <a:pPr marL="0" indent="0" algn="ctr">
              <a:buNone/>
            </a:pPr>
            <a:endParaRPr lang="en-GB" sz="3600" b="1" dirty="0"/>
          </a:p>
          <a:p>
            <a:endParaRPr lang="en-GB" sz="3600" dirty="0"/>
          </a:p>
          <a:p>
            <a:endParaRPr lang="en-GB" sz="3600" dirty="0"/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endParaRPr lang="en-GB" sz="3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4A261-3DB1-4C60-A0F6-1DAB794E0A8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07457" y="3091056"/>
            <a:ext cx="6838046" cy="35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2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72200" y="1760477"/>
            <a:ext cx="5181600" cy="1810037"/>
          </a:xfrm>
          <a:ln w="3175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400" b="1" dirty="0"/>
              <a:t>Creating and showing extra form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GB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ChildForm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ChildForm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cf.Show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GB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80321" y="1760477"/>
            <a:ext cx="704305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The extra form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ChildForm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nl-N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btnClose_Click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.Close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27051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9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600" b="1" dirty="0"/>
              <a:t>Creating the form object</a:t>
            </a:r>
            <a:endParaRPr lang="en-GB" sz="3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 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 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&lt;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 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600" b="1" dirty="0"/>
              <a:t>Showing the form object</a:t>
            </a:r>
            <a:endParaRPr lang="en-GB" sz="3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 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&gt;.Show();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600" b="1" dirty="0"/>
              <a:t>Closing the form object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 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&gt;.Close();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.Close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23018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72200" y="1760477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Creating and showing extra form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GB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ChildForm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&lt;???&gt;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cf.Show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GB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49220" y="1760477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extra form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ChildForm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name)</a:t>
            </a:r>
            <a:b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nl-N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1600" dirty="0" err="1">
                <a:latin typeface="Consolas" panose="020B0609020204030204" pitchFamily="49" charset="0"/>
              </a:rPr>
              <a:t>.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435" y="83909"/>
            <a:ext cx="1219200" cy="1219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A03F5F-15F2-401E-A426-E22F9E6A6759}"/>
              </a:ext>
            </a:extLst>
          </p:cNvPr>
          <p:cNvSpPr/>
          <p:nvPr/>
        </p:nvSpPr>
        <p:spPr>
          <a:xfrm>
            <a:off x="1399592" y="3377682"/>
            <a:ext cx="3732245" cy="34834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987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Form with detail form:</a:t>
            </a:r>
          </a:p>
          <a:p>
            <a:r>
              <a:rPr lang="en-GB" dirty="0"/>
              <a:t>Clicking the </a:t>
            </a:r>
            <a:r>
              <a:rPr lang="en-GB" dirty="0" err="1"/>
              <a:t>ListBox</a:t>
            </a:r>
            <a:r>
              <a:rPr lang="en-GB" dirty="0"/>
              <a:t> will open new form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81" y="230188"/>
            <a:ext cx="1282838" cy="12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6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2633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973</Words>
  <Application>Microsoft Office PowerPoint</Application>
  <PresentationFormat>Widescreen</PresentationFormat>
  <Paragraphs>246</Paragraphs>
  <Slides>36</Slides>
  <Notes>29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Fontys Frutiger</vt:lpstr>
      <vt:lpstr>Times New Roman</vt:lpstr>
      <vt:lpstr>Wingdings</vt:lpstr>
      <vt:lpstr>Retrospect</vt:lpstr>
      <vt:lpstr>ICT &amp; Software Engineering</vt:lpstr>
      <vt:lpstr>Content</vt:lpstr>
      <vt:lpstr>Windows forms App</vt:lpstr>
      <vt:lpstr>Intro</vt:lpstr>
      <vt:lpstr>Examples</vt:lpstr>
      <vt:lpstr>Syntax </vt:lpstr>
      <vt:lpstr>Examples</vt:lpstr>
      <vt:lpstr>Demo</vt:lpstr>
      <vt:lpstr>Questions?</vt:lpstr>
      <vt:lpstr>Rolling a dice</vt:lpstr>
      <vt:lpstr>Intro: Random</vt:lpstr>
      <vt:lpstr>Syntax</vt:lpstr>
      <vt:lpstr>Demo</vt:lpstr>
      <vt:lpstr>Extra information</vt:lpstr>
      <vt:lpstr>Questions?</vt:lpstr>
      <vt:lpstr>What to do next?</vt:lpstr>
      <vt:lpstr>Part 2 – Practical</vt:lpstr>
      <vt:lpstr>Part 3</vt:lpstr>
      <vt:lpstr>Questions about practical?</vt:lpstr>
      <vt:lpstr>Content</vt:lpstr>
      <vt:lpstr>Errors during programming pratice</vt:lpstr>
      <vt:lpstr>Debugging</vt:lpstr>
      <vt:lpstr>Types of errors</vt:lpstr>
      <vt:lpstr>Debugging process</vt:lpstr>
      <vt:lpstr>‘Keep calm’</vt:lpstr>
      <vt:lpstr>General advise</vt:lpstr>
      <vt:lpstr>Basic debugging techniques</vt:lpstr>
      <vt:lpstr>Rubber duck debugging</vt:lpstr>
      <vt:lpstr>IDE Debugging tools</vt:lpstr>
      <vt:lpstr>Demo: Fixing a buggy application</vt:lpstr>
      <vt:lpstr>Visual studio: Breakpoints (1/2)</vt:lpstr>
      <vt:lpstr>Visual studio: Breakpoints (2/2)</vt:lpstr>
      <vt:lpstr>Visual studio: Watches</vt:lpstr>
      <vt:lpstr>Other debugging tools</vt:lpstr>
      <vt:lpstr>What to do next?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2023-10-28T14:07:46Z</dcterms:created>
  <dcterms:modified xsi:type="dcterms:W3CDTF">2023-10-28T14:07:52Z</dcterms:modified>
</cp:coreProperties>
</file>