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59" r:id="rId5"/>
    <p:sldId id="272" r:id="rId6"/>
    <p:sldId id="273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5" autoAdjust="0"/>
    <p:restoredTop sz="94660"/>
  </p:normalViewPr>
  <p:slideViewPr>
    <p:cSldViewPr>
      <p:cViewPr>
        <p:scale>
          <a:sx n="80" d="100"/>
          <a:sy n="80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32EC-C86A-49B9-8CEE-C346D8A07664}" type="datetimeFigureOut">
              <a:rPr lang="bg-BG" smtClean="0"/>
              <a:t>13.10.2020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E066F-012A-4854-86BD-EECC300AB7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994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B93C-5600-4004-A4DD-FA64F2CC35CA}" type="datetime1">
              <a:rPr lang="bg-BG" smtClean="0"/>
              <a:t>13.10.2020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89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BF3E-CC8C-4F7B-848E-72BC2A0C15FA}" type="datetime1">
              <a:rPr lang="bg-BG" smtClean="0"/>
              <a:t>13.10.2020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73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1F90-B349-41CA-AD0A-FD418ED95ED8}" type="datetime1">
              <a:rPr lang="bg-BG" smtClean="0"/>
              <a:t>13.10.2020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59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3EC0-7101-44DB-92D1-29C52A7D45D1}" type="datetime1">
              <a:rPr lang="bg-BG" smtClean="0"/>
              <a:t>13.10.2020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38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F7C4-E86E-4554-8B70-C132653403F4}" type="datetime1">
              <a:rPr lang="bg-BG" smtClean="0"/>
              <a:t>13.10.2020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84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5291-542E-4EF2-941F-842A12CC15AD}" type="datetime1">
              <a:rPr lang="bg-BG" smtClean="0"/>
              <a:t>13.10.2020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1FF-04BF-452C-9503-D8AEDDE47BE9}" type="datetime1">
              <a:rPr lang="bg-BG" smtClean="0"/>
              <a:t>13.10.2020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745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01C-DF4E-4BBF-8685-2DB3A956B04F}" type="datetime1">
              <a:rPr lang="bg-BG" smtClean="0"/>
              <a:t>13.10.2020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370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3E45-AD54-4402-B4C0-B24ABEF482F9}" type="datetime1">
              <a:rPr lang="bg-BG" smtClean="0"/>
              <a:t>13.10.2020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918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5559-F753-4067-A75C-BB39FC1916DE}" type="datetime1">
              <a:rPr lang="bg-BG" smtClean="0"/>
              <a:t>13.10.2020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45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4270-E1DD-40BC-A156-014EA25EC6B4}" type="datetime1">
              <a:rPr lang="bg-BG" smtClean="0"/>
              <a:t>13.10.2020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262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7175-B96F-494F-BB25-E945E194C10B}" type="datetime1">
              <a:rPr lang="bg-BG" smtClean="0"/>
              <a:t>13.10.2020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0712-8A89-4F63-B922-46AE375899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30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20</a:t>
            </a:r>
            <a:r>
              <a:rPr lang="en-US" dirty="0" smtClean="0"/>
              <a:t>20</a:t>
            </a:r>
            <a:r>
              <a:rPr lang="bg-BG" dirty="0" smtClean="0"/>
              <a:t> есен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Още малко относно обмена на информация между копията при машинна реализация на рекурсия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 smtClean="0"/>
              <a:t>Велина Славова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77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 altLang="bg-BG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 altLang="bg-BG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 altLang="bg-BG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 altLang="bg-BG"/>
          </a:p>
        </p:txBody>
      </p:sp>
      <p:sp>
        <p:nvSpPr>
          <p:cNvPr id="46229" name="Oval 149"/>
          <p:cNvSpPr>
            <a:spLocks noChangeArrowheads="1"/>
          </p:cNvSpPr>
          <p:nvPr/>
        </p:nvSpPr>
        <p:spPr bwMode="auto">
          <a:xfrm>
            <a:off x="7064375" y="577215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228" name="Freeform 148"/>
          <p:cNvSpPr>
            <a:spLocks/>
          </p:cNvSpPr>
          <p:nvPr/>
        </p:nvSpPr>
        <p:spPr bwMode="auto">
          <a:xfrm>
            <a:off x="6708775" y="1878013"/>
            <a:ext cx="2047875" cy="1989137"/>
          </a:xfrm>
          <a:custGeom>
            <a:avLst/>
            <a:gdLst>
              <a:gd name="T0" fmla="*/ 860 w 3224"/>
              <a:gd name="T1" fmla="*/ 53 h 3133"/>
              <a:gd name="T2" fmla="*/ 540 w 3224"/>
              <a:gd name="T3" fmla="*/ 173 h 3133"/>
              <a:gd name="T4" fmla="*/ 420 w 3224"/>
              <a:gd name="T5" fmla="*/ 333 h 3133"/>
              <a:gd name="T6" fmla="*/ 340 w 3224"/>
              <a:gd name="T7" fmla="*/ 413 h 3133"/>
              <a:gd name="T8" fmla="*/ 200 w 3224"/>
              <a:gd name="T9" fmla="*/ 513 h 3133"/>
              <a:gd name="T10" fmla="*/ 220 w 3224"/>
              <a:gd name="T11" fmla="*/ 673 h 3133"/>
              <a:gd name="T12" fmla="*/ 240 w 3224"/>
              <a:gd name="T13" fmla="*/ 913 h 3133"/>
              <a:gd name="T14" fmla="*/ 120 w 3224"/>
              <a:gd name="T15" fmla="*/ 1033 h 3133"/>
              <a:gd name="T16" fmla="*/ 0 w 3224"/>
              <a:gd name="T17" fmla="*/ 1213 h 3133"/>
              <a:gd name="T18" fmla="*/ 60 w 3224"/>
              <a:gd name="T19" fmla="*/ 1513 h 3133"/>
              <a:gd name="T20" fmla="*/ 40 w 3224"/>
              <a:gd name="T21" fmla="*/ 1733 h 3133"/>
              <a:gd name="T22" fmla="*/ 60 w 3224"/>
              <a:gd name="T23" fmla="*/ 2053 h 3133"/>
              <a:gd name="T24" fmla="*/ 300 w 3224"/>
              <a:gd name="T25" fmla="*/ 2393 h 3133"/>
              <a:gd name="T26" fmla="*/ 420 w 3224"/>
              <a:gd name="T27" fmla="*/ 2433 h 3133"/>
              <a:gd name="T28" fmla="*/ 540 w 3224"/>
              <a:gd name="T29" fmla="*/ 2533 h 3133"/>
              <a:gd name="T30" fmla="*/ 620 w 3224"/>
              <a:gd name="T31" fmla="*/ 2753 h 3133"/>
              <a:gd name="T32" fmla="*/ 640 w 3224"/>
              <a:gd name="T33" fmla="*/ 2813 h 3133"/>
              <a:gd name="T34" fmla="*/ 820 w 3224"/>
              <a:gd name="T35" fmla="*/ 2913 h 3133"/>
              <a:gd name="T36" fmla="*/ 940 w 3224"/>
              <a:gd name="T37" fmla="*/ 2973 h 3133"/>
              <a:gd name="T38" fmla="*/ 1200 w 3224"/>
              <a:gd name="T39" fmla="*/ 3133 h 3133"/>
              <a:gd name="T40" fmla="*/ 1460 w 3224"/>
              <a:gd name="T41" fmla="*/ 3113 h 3133"/>
              <a:gd name="T42" fmla="*/ 1520 w 3224"/>
              <a:gd name="T43" fmla="*/ 3073 h 3133"/>
              <a:gd name="T44" fmla="*/ 1600 w 3224"/>
              <a:gd name="T45" fmla="*/ 3053 h 3133"/>
              <a:gd name="T46" fmla="*/ 2420 w 3224"/>
              <a:gd name="T47" fmla="*/ 2873 h 3133"/>
              <a:gd name="T48" fmla="*/ 2880 w 3224"/>
              <a:gd name="T49" fmla="*/ 2633 h 3133"/>
              <a:gd name="T50" fmla="*/ 3000 w 3224"/>
              <a:gd name="T51" fmla="*/ 2533 h 3133"/>
              <a:gd name="T52" fmla="*/ 3180 w 3224"/>
              <a:gd name="T53" fmla="*/ 2293 h 3133"/>
              <a:gd name="T54" fmla="*/ 3180 w 3224"/>
              <a:gd name="T55" fmla="*/ 2133 h 3133"/>
              <a:gd name="T56" fmla="*/ 3180 w 3224"/>
              <a:gd name="T57" fmla="*/ 1853 h 3133"/>
              <a:gd name="T58" fmla="*/ 3060 w 3224"/>
              <a:gd name="T59" fmla="*/ 1673 h 3133"/>
              <a:gd name="T60" fmla="*/ 3000 w 3224"/>
              <a:gd name="T61" fmla="*/ 1613 h 3133"/>
              <a:gd name="T62" fmla="*/ 2920 w 3224"/>
              <a:gd name="T63" fmla="*/ 1493 h 3133"/>
              <a:gd name="T64" fmla="*/ 2880 w 3224"/>
              <a:gd name="T65" fmla="*/ 1313 h 3133"/>
              <a:gd name="T66" fmla="*/ 2680 w 3224"/>
              <a:gd name="T67" fmla="*/ 1013 h 3133"/>
              <a:gd name="T68" fmla="*/ 2620 w 3224"/>
              <a:gd name="T69" fmla="*/ 953 h 3133"/>
              <a:gd name="T70" fmla="*/ 2520 w 3224"/>
              <a:gd name="T71" fmla="*/ 873 h 3133"/>
              <a:gd name="T72" fmla="*/ 2400 w 3224"/>
              <a:gd name="T73" fmla="*/ 793 h 3133"/>
              <a:gd name="T74" fmla="*/ 2060 w 3224"/>
              <a:gd name="T75" fmla="*/ 653 h 3133"/>
              <a:gd name="T76" fmla="*/ 1540 w 3224"/>
              <a:gd name="T77" fmla="*/ 533 h 3133"/>
              <a:gd name="T78" fmla="*/ 1340 w 3224"/>
              <a:gd name="T79" fmla="*/ 413 h 3133"/>
              <a:gd name="T80" fmla="*/ 1280 w 3224"/>
              <a:gd name="T81" fmla="*/ 373 h 3133"/>
              <a:gd name="T82" fmla="*/ 1240 w 3224"/>
              <a:gd name="T83" fmla="*/ 193 h 3133"/>
              <a:gd name="T84" fmla="*/ 1220 w 3224"/>
              <a:gd name="T85" fmla="*/ 133 h 3133"/>
              <a:gd name="T86" fmla="*/ 980 w 3224"/>
              <a:gd name="T87" fmla="*/ 13 h 3133"/>
              <a:gd name="T88" fmla="*/ 860 w 3224"/>
              <a:gd name="T89" fmla="*/ 53 h 3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24" h="3133">
                <a:moveTo>
                  <a:pt x="860" y="53"/>
                </a:moveTo>
                <a:cubicBezTo>
                  <a:pt x="747" y="81"/>
                  <a:pt x="637" y="108"/>
                  <a:pt x="540" y="173"/>
                </a:cubicBezTo>
                <a:cubicBezTo>
                  <a:pt x="505" y="277"/>
                  <a:pt x="498" y="266"/>
                  <a:pt x="420" y="333"/>
                </a:cubicBezTo>
                <a:cubicBezTo>
                  <a:pt x="391" y="358"/>
                  <a:pt x="370" y="390"/>
                  <a:pt x="340" y="413"/>
                </a:cubicBezTo>
                <a:cubicBezTo>
                  <a:pt x="129" y="571"/>
                  <a:pt x="381" y="332"/>
                  <a:pt x="200" y="513"/>
                </a:cubicBezTo>
                <a:cubicBezTo>
                  <a:pt x="207" y="566"/>
                  <a:pt x="206" y="621"/>
                  <a:pt x="220" y="673"/>
                </a:cubicBezTo>
                <a:cubicBezTo>
                  <a:pt x="255" y="803"/>
                  <a:pt x="358" y="660"/>
                  <a:pt x="240" y="913"/>
                </a:cubicBezTo>
                <a:cubicBezTo>
                  <a:pt x="216" y="964"/>
                  <a:pt x="160" y="993"/>
                  <a:pt x="120" y="1033"/>
                </a:cubicBezTo>
                <a:cubicBezTo>
                  <a:pt x="60" y="1093"/>
                  <a:pt x="27" y="1131"/>
                  <a:pt x="0" y="1213"/>
                </a:cubicBezTo>
                <a:cubicBezTo>
                  <a:pt x="14" y="1326"/>
                  <a:pt x="33" y="1406"/>
                  <a:pt x="60" y="1513"/>
                </a:cubicBezTo>
                <a:cubicBezTo>
                  <a:pt x="53" y="1586"/>
                  <a:pt x="40" y="1659"/>
                  <a:pt x="40" y="1733"/>
                </a:cubicBezTo>
                <a:cubicBezTo>
                  <a:pt x="40" y="1840"/>
                  <a:pt x="49" y="1947"/>
                  <a:pt x="60" y="2053"/>
                </a:cubicBezTo>
                <a:cubicBezTo>
                  <a:pt x="74" y="2198"/>
                  <a:pt x="206" y="2299"/>
                  <a:pt x="300" y="2393"/>
                </a:cubicBezTo>
                <a:cubicBezTo>
                  <a:pt x="330" y="2423"/>
                  <a:pt x="385" y="2410"/>
                  <a:pt x="420" y="2433"/>
                </a:cubicBezTo>
                <a:cubicBezTo>
                  <a:pt x="504" y="2489"/>
                  <a:pt x="463" y="2456"/>
                  <a:pt x="540" y="2533"/>
                </a:cubicBezTo>
                <a:cubicBezTo>
                  <a:pt x="566" y="2610"/>
                  <a:pt x="588" y="2679"/>
                  <a:pt x="620" y="2753"/>
                </a:cubicBezTo>
                <a:cubicBezTo>
                  <a:pt x="628" y="2772"/>
                  <a:pt x="625" y="2798"/>
                  <a:pt x="640" y="2813"/>
                </a:cubicBezTo>
                <a:cubicBezTo>
                  <a:pt x="766" y="2939"/>
                  <a:pt x="719" y="2863"/>
                  <a:pt x="820" y="2913"/>
                </a:cubicBezTo>
                <a:cubicBezTo>
                  <a:pt x="975" y="2991"/>
                  <a:pt x="789" y="2923"/>
                  <a:pt x="940" y="2973"/>
                </a:cubicBezTo>
                <a:cubicBezTo>
                  <a:pt x="1029" y="3062"/>
                  <a:pt x="1091" y="3078"/>
                  <a:pt x="1200" y="3133"/>
                </a:cubicBezTo>
                <a:cubicBezTo>
                  <a:pt x="1287" y="3126"/>
                  <a:pt x="1375" y="3129"/>
                  <a:pt x="1460" y="3113"/>
                </a:cubicBezTo>
                <a:cubicBezTo>
                  <a:pt x="1484" y="3109"/>
                  <a:pt x="1498" y="3082"/>
                  <a:pt x="1520" y="3073"/>
                </a:cubicBezTo>
                <a:cubicBezTo>
                  <a:pt x="1545" y="3062"/>
                  <a:pt x="1573" y="3060"/>
                  <a:pt x="1600" y="3053"/>
                </a:cubicBezTo>
                <a:cubicBezTo>
                  <a:pt x="1887" y="2861"/>
                  <a:pt x="2044" y="2889"/>
                  <a:pt x="2420" y="2873"/>
                </a:cubicBezTo>
                <a:cubicBezTo>
                  <a:pt x="2588" y="2817"/>
                  <a:pt x="2732" y="2732"/>
                  <a:pt x="2880" y="2633"/>
                </a:cubicBezTo>
                <a:cubicBezTo>
                  <a:pt x="2928" y="2601"/>
                  <a:pt x="2965" y="2582"/>
                  <a:pt x="3000" y="2533"/>
                </a:cubicBezTo>
                <a:cubicBezTo>
                  <a:pt x="3062" y="2446"/>
                  <a:pt x="3137" y="2379"/>
                  <a:pt x="3180" y="2293"/>
                </a:cubicBezTo>
                <a:cubicBezTo>
                  <a:pt x="3201" y="2250"/>
                  <a:pt x="3180" y="2133"/>
                  <a:pt x="3180" y="2133"/>
                </a:cubicBezTo>
                <a:cubicBezTo>
                  <a:pt x="3207" y="2023"/>
                  <a:pt x="3224" y="1994"/>
                  <a:pt x="3180" y="1853"/>
                </a:cubicBezTo>
                <a:cubicBezTo>
                  <a:pt x="3180" y="1853"/>
                  <a:pt x="3080" y="1703"/>
                  <a:pt x="3060" y="1673"/>
                </a:cubicBezTo>
                <a:cubicBezTo>
                  <a:pt x="3044" y="1649"/>
                  <a:pt x="3017" y="1635"/>
                  <a:pt x="3000" y="1613"/>
                </a:cubicBezTo>
                <a:cubicBezTo>
                  <a:pt x="2970" y="1575"/>
                  <a:pt x="2920" y="1493"/>
                  <a:pt x="2920" y="1493"/>
                </a:cubicBezTo>
                <a:cubicBezTo>
                  <a:pt x="2905" y="1433"/>
                  <a:pt x="2899" y="1371"/>
                  <a:pt x="2880" y="1313"/>
                </a:cubicBezTo>
                <a:cubicBezTo>
                  <a:pt x="2845" y="1208"/>
                  <a:pt x="2741" y="1094"/>
                  <a:pt x="2680" y="1013"/>
                </a:cubicBezTo>
                <a:cubicBezTo>
                  <a:pt x="2663" y="990"/>
                  <a:pt x="2638" y="975"/>
                  <a:pt x="2620" y="953"/>
                </a:cubicBezTo>
                <a:cubicBezTo>
                  <a:pt x="2550" y="869"/>
                  <a:pt x="2618" y="906"/>
                  <a:pt x="2520" y="873"/>
                </a:cubicBezTo>
                <a:cubicBezTo>
                  <a:pt x="2406" y="759"/>
                  <a:pt x="2516" y="851"/>
                  <a:pt x="2400" y="793"/>
                </a:cubicBezTo>
                <a:cubicBezTo>
                  <a:pt x="2277" y="732"/>
                  <a:pt x="2201" y="681"/>
                  <a:pt x="2060" y="653"/>
                </a:cubicBezTo>
                <a:cubicBezTo>
                  <a:pt x="1911" y="554"/>
                  <a:pt x="1709" y="554"/>
                  <a:pt x="1540" y="533"/>
                </a:cubicBezTo>
                <a:cubicBezTo>
                  <a:pt x="1417" y="472"/>
                  <a:pt x="1485" y="510"/>
                  <a:pt x="1340" y="413"/>
                </a:cubicBezTo>
                <a:cubicBezTo>
                  <a:pt x="1320" y="400"/>
                  <a:pt x="1280" y="373"/>
                  <a:pt x="1280" y="373"/>
                </a:cubicBezTo>
                <a:cubicBezTo>
                  <a:pt x="1235" y="238"/>
                  <a:pt x="1287" y="404"/>
                  <a:pt x="1240" y="193"/>
                </a:cubicBezTo>
                <a:cubicBezTo>
                  <a:pt x="1235" y="172"/>
                  <a:pt x="1235" y="148"/>
                  <a:pt x="1220" y="133"/>
                </a:cubicBezTo>
                <a:cubicBezTo>
                  <a:pt x="1142" y="55"/>
                  <a:pt x="1078" y="46"/>
                  <a:pt x="980" y="13"/>
                </a:cubicBezTo>
                <a:cubicBezTo>
                  <a:pt x="940" y="0"/>
                  <a:pt x="900" y="40"/>
                  <a:pt x="860" y="53"/>
                </a:cubicBez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230" name="Text Box 150"/>
          <p:cNvSpPr txBox="1">
            <a:spLocks noChangeArrowheads="1"/>
          </p:cNvSpPr>
          <p:nvPr/>
        </p:nvSpPr>
        <p:spPr bwMode="auto">
          <a:xfrm>
            <a:off x="498475" y="-57150"/>
            <a:ext cx="9258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 algn="ctr"/>
            <a:r>
              <a:rPr lang="en-US" altLang="bg-BG" sz="2000">
                <a:latin typeface="Times New Roman" pitchFamily="18" charset="0"/>
                <a:cs typeface="Times New Roman" pitchFamily="18" charset="0"/>
              </a:rPr>
              <a:t>Едноклонова рекурсия                                                Итеративен вариант</a:t>
            </a:r>
          </a:p>
          <a:p>
            <a:pPr eaLnBrk="0" hangingPunct="0"/>
            <a:endParaRPr lang="en-US" altLang="bg-BG"/>
          </a:p>
        </p:txBody>
      </p:sp>
      <p:sp>
        <p:nvSpPr>
          <p:cNvPr id="46227" name="Line 147"/>
          <p:cNvSpPr>
            <a:spLocks noChangeShapeType="1"/>
          </p:cNvSpPr>
          <p:nvPr/>
        </p:nvSpPr>
        <p:spPr bwMode="auto">
          <a:xfrm>
            <a:off x="5921375" y="285750"/>
            <a:ext cx="0" cy="662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39" name="WordArt 59"/>
          <p:cNvSpPr>
            <a:spLocks noChangeArrowheads="1" noChangeShapeType="1" noTextEdit="1"/>
          </p:cNvSpPr>
          <p:nvPr/>
        </p:nvSpPr>
        <p:spPr bwMode="auto">
          <a:xfrm>
            <a:off x="7521575" y="1066800"/>
            <a:ext cx="10668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Край на </a:t>
            </a:r>
          </a:p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итерацията?</a:t>
            </a:r>
          </a:p>
        </p:txBody>
      </p: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7292975" y="8572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37" name="Oval 57"/>
          <p:cNvSpPr>
            <a:spLocks noChangeArrowheads="1"/>
          </p:cNvSpPr>
          <p:nvPr/>
        </p:nvSpPr>
        <p:spPr bwMode="auto">
          <a:xfrm>
            <a:off x="7064375" y="120015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6480175" y="531813"/>
            <a:ext cx="17272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bg-BG" altLang="bg-BG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>
            <a:off x="7292975" y="16573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34" name="Oval 54"/>
          <p:cNvSpPr>
            <a:spLocks noChangeArrowheads="1"/>
          </p:cNvSpPr>
          <p:nvPr/>
        </p:nvSpPr>
        <p:spPr bwMode="auto">
          <a:xfrm>
            <a:off x="7064375" y="200025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7292975" y="245745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6835775" y="280035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bg-BG" altLang="bg-BG" sz="1200">
                <a:cs typeface="Times New Roman" pitchFamily="18" charset="0"/>
              </a:rPr>
              <a:t>ЛЯВО</a:t>
            </a:r>
            <a:endParaRPr lang="bg-BG" altLang="bg-BG"/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7064375" y="2228850"/>
            <a:ext cx="11430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 flipH="1">
            <a:off x="8207375" y="257175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7750175" y="3143250"/>
            <a:ext cx="914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bg-BG" altLang="bg-BG" sz="1200">
                <a:cs typeface="Times New Roman" pitchFamily="18" charset="0"/>
              </a:rPr>
              <a:t>ДЯСНО</a:t>
            </a:r>
            <a:endParaRPr lang="bg-BG" altLang="bg-BG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7292975" y="3028950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 flipV="1">
            <a:off x="7292975" y="3486150"/>
            <a:ext cx="914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V="1">
            <a:off x="8207375" y="3371850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7178675" y="3943350"/>
            <a:ext cx="228600" cy="228600"/>
            <a:chOff x="11700" y="7560"/>
            <a:chExt cx="1980" cy="1980"/>
          </a:xfrm>
        </p:grpSpPr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>
              <a:off x="11700" y="7560"/>
              <a:ext cx="1980" cy="19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6124" name="Oval 44"/>
            <p:cNvSpPr>
              <a:spLocks noChangeArrowheads="1"/>
            </p:cNvSpPr>
            <p:nvPr/>
          </p:nvSpPr>
          <p:spPr bwMode="auto">
            <a:xfrm>
              <a:off x="12240" y="8100"/>
              <a:ext cx="900" cy="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6122" name="Line 42"/>
          <p:cNvSpPr>
            <a:spLocks noChangeShapeType="1"/>
          </p:cNvSpPr>
          <p:nvPr/>
        </p:nvSpPr>
        <p:spPr bwMode="auto">
          <a:xfrm flipH="1" flipV="1">
            <a:off x="6492875" y="3829050"/>
            <a:ext cx="6858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V="1">
            <a:off x="6492875" y="1657350"/>
            <a:ext cx="0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 flipV="1">
            <a:off x="6494463" y="1428750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>
            <a:off x="7064375" y="1428750"/>
            <a:ext cx="1828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>
            <a:off x="8893175" y="1885950"/>
            <a:ext cx="0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H="1">
            <a:off x="7292975" y="4057650"/>
            <a:ext cx="1600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7292975" y="42862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6149975" y="5084763"/>
            <a:ext cx="281463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bg-BG" altLang="bg-BG" sz="1200" b="1" i="1">
                <a:latin typeface="Times New Roman" pitchFamily="18" charset="0"/>
                <a:cs typeface="Times New Roman" pitchFamily="18" charset="0"/>
              </a:rPr>
              <a:t>На излизане от итерацията</a:t>
            </a:r>
            <a:endParaRPr lang="bg-BG" altLang="bg-BG" sz="2200" b="1" i="1">
              <a:latin typeface="Tahoma" pitchFamily="34" charset="0"/>
              <a:cs typeface="Tahoma" pitchFamily="34" charset="0"/>
            </a:endParaRPr>
          </a:p>
          <a:p>
            <a:pPr eaLnBrk="0" hangingPunct="0"/>
            <a:endParaRPr lang="bg-BG" altLang="bg-BG"/>
          </a:p>
        </p:txBody>
      </p:sp>
      <p:sp>
        <p:nvSpPr>
          <p:cNvPr id="46114" name="WordArt 34"/>
          <p:cNvSpPr>
            <a:spLocks noChangeArrowheads="1" noChangeShapeType="1" noTextEdit="1"/>
          </p:cNvSpPr>
          <p:nvPr/>
        </p:nvSpPr>
        <p:spPr bwMode="auto">
          <a:xfrm>
            <a:off x="7178675" y="5845175"/>
            <a:ext cx="2286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7292975" y="5441950"/>
            <a:ext cx="0" cy="5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12" name="WordArt 32"/>
          <p:cNvSpPr>
            <a:spLocks noChangeArrowheads="1" noChangeShapeType="1" noTextEdit="1"/>
          </p:cNvSpPr>
          <p:nvPr/>
        </p:nvSpPr>
        <p:spPr bwMode="auto">
          <a:xfrm>
            <a:off x="6669088" y="1057275"/>
            <a:ext cx="5715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Още?</a:t>
            </a:r>
          </a:p>
        </p:txBody>
      </p:sp>
      <p:sp>
        <p:nvSpPr>
          <p:cNvPr id="46110" name="WordArt 30"/>
          <p:cNvSpPr>
            <a:spLocks noChangeArrowheads="1" noChangeShapeType="1" noTextEdit="1"/>
          </p:cNvSpPr>
          <p:nvPr/>
        </p:nvSpPr>
        <p:spPr bwMode="auto">
          <a:xfrm>
            <a:off x="7521575" y="1771650"/>
            <a:ext cx="800100" cy="342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Към</a:t>
            </a:r>
          </a:p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итерация</a:t>
            </a:r>
          </a:p>
        </p:txBody>
      </p:sp>
      <p:sp>
        <p:nvSpPr>
          <p:cNvPr id="46109" name="WordArt 29"/>
          <p:cNvSpPr>
            <a:spLocks noChangeArrowheads="1" noChangeShapeType="1" noTextEdit="1"/>
          </p:cNvSpPr>
          <p:nvPr/>
        </p:nvSpPr>
        <p:spPr bwMode="auto">
          <a:xfrm>
            <a:off x="7635875" y="1314450"/>
            <a:ext cx="1257300" cy="533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38097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към край на итер.</a:t>
            </a:r>
          </a:p>
        </p:txBody>
      </p:sp>
      <p:sp>
        <p:nvSpPr>
          <p:cNvPr id="46108" name="WordArt 28"/>
          <p:cNvSpPr>
            <a:spLocks noChangeArrowheads="1" noChangeShapeType="1" noTextEdit="1"/>
          </p:cNvSpPr>
          <p:nvPr/>
        </p:nvSpPr>
        <p:spPr bwMode="auto">
          <a:xfrm>
            <a:off x="7407275" y="3829050"/>
            <a:ext cx="1371600" cy="419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712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Изход от итерация</a:t>
            </a:r>
          </a:p>
        </p:txBody>
      </p:sp>
      <p:sp>
        <p:nvSpPr>
          <p:cNvPr id="46231" name="Rectangle 151"/>
          <p:cNvSpPr>
            <a:spLocks noChangeArrowheads="1"/>
          </p:cNvSpPr>
          <p:nvPr/>
        </p:nvSpPr>
        <p:spPr bwMode="auto">
          <a:xfrm>
            <a:off x="-611188" y="-571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46252" name="Rectangle 172"/>
          <p:cNvSpPr>
            <a:spLocks noChangeArrowheads="1"/>
          </p:cNvSpPr>
          <p:nvPr/>
        </p:nvSpPr>
        <p:spPr bwMode="auto">
          <a:xfrm>
            <a:off x="-611188" y="-571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 altLang="bg-BG"/>
          </a:p>
        </p:txBody>
      </p:sp>
      <p:grpSp>
        <p:nvGrpSpPr>
          <p:cNvPr id="46257" name="Group 177"/>
          <p:cNvGrpSpPr>
            <a:grpSpLocks/>
          </p:cNvGrpSpPr>
          <p:nvPr/>
        </p:nvGrpSpPr>
        <p:grpSpPr bwMode="auto">
          <a:xfrm>
            <a:off x="2987675" y="2997200"/>
            <a:ext cx="2808288" cy="3354388"/>
            <a:chOff x="793" y="1090"/>
            <a:chExt cx="1769" cy="2113"/>
          </a:xfrm>
        </p:grpSpPr>
        <p:sp>
          <p:nvSpPr>
            <p:cNvPr id="46258" name="Rectangle 178"/>
            <p:cNvSpPr>
              <a:spLocks noChangeArrowheads="1"/>
            </p:cNvSpPr>
            <p:nvPr/>
          </p:nvSpPr>
          <p:spPr bwMode="auto">
            <a:xfrm>
              <a:off x="793" y="1117"/>
              <a:ext cx="1769" cy="19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6259" name="Line 179"/>
            <p:cNvSpPr>
              <a:spLocks noChangeShapeType="1"/>
            </p:cNvSpPr>
            <p:nvPr/>
          </p:nvSpPr>
          <p:spPr bwMode="auto">
            <a:xfrm>
              <a:off x="1338" y="1434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60" name="Line 180"/>
            <p:cNvSpPr>
              <a:spLocks noChangeShapeType="1"/>
            </p:cNvSpPr>
            <p:nvPr/>
          </p:nvSpPr>
          <p:spPr bwMode="auto">
            <a:xfrm>
              <a:off x="1350" y="1090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61" name="Oval 181"/>
            <p:cNvSpPr>
              <a:spLocks noChangeArrowheads="1"/>
            </p:cNvSpPr>
            <p:nvPr/>
          </p:nvSpPr>
          <p:spPr bwMode="auto">
            <a:xfrm>
              <a:off x="1260" y="1236"/>
              <a:ext cx="180" cy="19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6262" name="Line 182"/>
            <p:cNvSpPr>
              <a:spLocks noChangeShapeType="1"/>
            </p:cNvSpPr>
            <p:nvPr/>
          </p:nvSpPr>
          <p:spPr bwMode="auto">
            <a:xfrm>
              <a:off x="1247" y="1298"/>
              <a:ext cx="907" cy="3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63" name="Line 183"/>
            <p:cNvSpPr>
              <a:spLocks noChangeShapeType="1"/>
            </p:cNvSpPr>
            <p:nvPr/>
          </p:nvSpPr>
          <p:spPr bwMode="auto">
            <a:xfrm flipH="1">
              <a:off x="1338" y="2478"/>
              <a:ext cx="0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64" name="Line 184"/>
            <p:cNvSpPr>
              <a:spLocks noChangeShapeType="1"/>
            </p:cNvSpPr>
            <p:nvPr/>
          </p:nvSpPr>
          <p:spPr bwMode="auto">
            <a:xfrm>
              <a:off x="2154" y="161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65" name="Line 185"/>
            <p:cNvSpPr>
              <a:spLocks noChangeShapeType="1"/>
            </p:cNvSpPr>
            <p:nvPr/>
          </p:nvSpPr>
          <p:spPr bwMode="auto">
            <a:xfrm flipH="1">
              <a:off x="1338" y="2840"/>
              <a:ext cx="816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66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1292" y="3113"/>
              <a:ext cx="91" cy="9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</a:t>
              </a:r>
            </a:p>
          </p:txBody>
        </p:sp>
        <p:sp>
          <p:nvSpPr>
            <p:cNvPr id="46267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1560" y="1218"/>
              <a:ext cx="384" cy="1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Още?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Дъното?</a:t>
              </a:r>
            </a:p>
          </p:txBody>
        </p:sp>
        <p:sp>
          <p:nvSpPr>
            <p:cNvPr id="46268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793" y="1344"/>
              <a:ext cx="504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Към 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рекурсия</a:t>
              </a:r>
            </a:p>
          </p:txBody>
        </p:sp>
        <p:grpSp>
          <p:nvGrpSpPr>
            <p:cNvPr id="46269" name="Group 189"/>
            <p:cNvGrpSpPr>
              <a:grpSpLocks/>
            </p:cNvGrpSpPr>
            <p:nvPr/>
          </p:nvGrpSpPr>
          <p:grpSpPr bwMode="auto">
            <a:xfrm>
              <a:off x="1066" y="1570"/>
              <a:ext cx="861" cy="908"/>
              <a:chOff x="1020" y="1570"/>
              <a:chExt cx="1089" cy="1134"/>
            </a:xfrm>
          </p:grpSpPr>
          <p:sp>
            <p:nvSpPr>
              <p:cNvPr id="46270" name="Text Box 190"/>
              <p:cNvSpPr txBox="1">
                <a:spLocks noChangeArrowheads="1"/>
              </p:cNvSpPr>
              <p:nvPr/>
            </p:nvSpPr>
            <p:spPr bwMode="auto">
              <a:xfrm>
                <a:off x="1020" y="1570"/>
                <a:ext cx="1089" cy="1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71" name="Oval 191"/>
              <p:cNvSpPr>
                <a:spLocks noChangeArrowheads="1"/>
              </p:cNvSpPr>
              <p:nvPr/>
            </p:nvSpPr>
            <p:spPr bwMode="auto">
              <a:xfrm>
                <a:off x="1291" y="1593"/>
                <a:ext cx="180" cy="19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72" name="Line 192"/>
              <p:cNvSpPr>
                <a:spLocks noChangeShapeType="1"/>
              </p:cNvSpPr>
              <p:nvPr/>
            </p:nvSpPr>
            <p:spPr bwMode="auto">
              <a:xfrm>
                <a:off x="1381" y="1787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73" name="Line 193"/>
              <p:cNvSpPr>
                <a:spLocks noChangeShapeType="1"/>
              </p:cNvSpPr>
              <p:nvPr/>
            </p:nvSpPr>
            <p:spPr bwMode="auto">
              <a:xfrm>
                <a:off x="1281" y="1663"/>
                <a:ext cx="550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74" name="Text Box 194"/>
              <p:cNvSpPr txBox="1">
                <a:spLocks noChangeArrowheads="1"/>
              </p:cNvSpPr>
              <p:nvPr/>
            </p:nvSpPr>
            <p:spPr bwMode="auto">
              <a:xfrm>
                <a:off x="1111" y="1933"/>
                <a:ext cx="585" cy="19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ЛЯВО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46275" name="Line 195"/>
              <p:cNvSpPr>
                <a:spLocks noChangeShapeType="1"/>
              </p:cNvSpPr>
              <p:nvPr/>
            </p:nvSpPr>
            <p:spPr bwMode="auto">
              <a:xfrm flipH="1">
                <a:off x="1825" y="1885"/>
                <a:ext cx="6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76" name="Line 196"/>
              <p:cNvSpPr>
                <a:spLocks noChangeShapeType="1"/>
              </p:cNvSpPr>
              <p:nvPr/>
            </p:nvSpPr>
            <p:spPr bwMode="auto">
              <a:xfrm flipH="1">
                <a:off x="1381" y="2516"/>
                <a:ext cx="450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77" name="Line 197"/>
              <p:cNvSpPr>
                <a:spLocks noChangeShapeType="1"/>
              </p:cNvSpPr>
              <p:nvPr/>
            </p:nvSpPr>
            <p:spPr bwMode="auto">
              <a:xfrm>
                <a:off x="1381" y="2127"/>
                <a:ext cx="0" cy="5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78" name="Text Box 198"/>
              <p:cNvSpPr txBox="1">
                <a:spLocks noChangeArrowheads="1"/>
              </p:cNvSpPr>
              <p:nvPr/>
            </p:nvSpPr>
            <p:spPr bwMode="auto">
              <a:xfrm>
                <a:off x="1494" y="2261"/>
                <a:ext cx="585" cy="1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ДЯСНО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sp>
          <p:nvSpPr>
            <p:cNvPr id="46279" name="Text Box 199"/>
            <p:cNvSpPr txBox="1">
              <a:spLocks noChangeArrowheads="1"/>
            </p:cNvSpPr>
            <p:nvPr/>
          </p:nvSpPr>
          <p:spPr bwMode="auto">
            <a:xfrm>
              <a:off x="1474" y="2523"/>
              <a:ext cx="1043" cy="2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000" b="1" i="1">
                  <a:cs typeface="Times New Roman" pitchFamily="18" charset="0"/>
                </a:rPr>
                <a:t>На излизане от рекурсия</a:t>
              </a:r>
              <a:endParaRPr lang="bg-BG" altLang="bg-BG" sz="1000"/>
            </a:p>
          </p:txBody>
        </p:sp>
      </p:grpSp>
      <p:grpSp>
        <p:nvGrpSpPr>
          <p:cNvPr id="46280" name="Group 200"/>
          <p:cNvGrpSpPr>
            <a:grpSpLocks/>
          </p:cNvGrpSpPr>
          <p:nvPr/>
        </p:nvGrpSpPr>
        <p:grpSpPr bwMode="auto">
          <a:xfrm>
            <a:off x="2124075" y="2492375"/>
            <a:ext cx="2808288" cy="3354388"/>
            <a:chOff x="793" y="1090"/>
            <a:chExt cx="1769" cy="2113"/>
          </a:xfrm>
        </p:grpSpPr>
        <p:sp>
          <p:nvSpPr>
            <p:cNvPr id="46281" name="Rectangle 201"/>
            <p:cNvSpPr>
              <a:spLocks noChangeArrowheads="1"/>
            </p:cNvSpPr>
            <p:nvPr/>
          </p:nvSpPr>
          <p:spPr bwMode="auto">
            <a:xfrm>
              <a:off x="793" y="1117"/>
              <a:ext cx="1769" cy="19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6282" name="Line 202"/>
            <p:cNvSpPr>
              <a:spLocks noChangeShapeType="1"/>
            </p:cNvSpPr>
            <p:nvPr/>
          </p:nvSpPr>
          <p:spPr bwMode="auto">
            <a:xfrm>
              <a:off x="1338" y="1434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83" name="Line 203"/>
            <p:cNvSpPr>
              <a:spLocks noChangeShapeType="1"/>
            </p:cNvSpPr>
            <p:nvPr/>
          </p:nvSpPr>
          <p:spPr bwMode="auto">
            <a:xfrm>
              <a:off x="1350" y="1090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84" name="Oval 204"/>
            <p:cNvSpPr>
              <a:spLocks noChangeArrowheads="1"/>
            </p:cNvSpPr>
            <p:nvPr/>
          </p:nvSpPr>
          <p:spPr bwMode="auto">
            <a:xfrm>
              <a:off x="1260" y="1236"/>
              <a:ext cx="180" cy="19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6285" name="Line 205"/>
            <p:cNvSpPr>
              <a:spLocks noChangeShapeType="1"/>
            </p:cNvSpPr>
            <p:nvPr/>
          </p:nvSpPr>
          <p:spPr bwMode="auto">
            <a:xfrm>
              <a:off x="1247" y="1298"/>
              <a:ext cx="907" cy="3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86" name="Line 206"/>
            <p:cNvSpPr>
              <a:spLocks noChangeShapeType="1"/>
            </p:cNvSpPr>
            <p:nvPr/>
          </p:nvSpPr>
          <p:spPr bwMode="auto">
            <a:xfrm flipH="1">
              <a:off x="1338" y="2478"/>
              <a:ext cx="0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87" name="Line 207"/>
            <p:cNvSpPr>
              <a:spLocks noChangeShapeType="1"/>
            </p:cNvSpPr>
            <p:nvPr/>
          </p:nvSpPr>
          <p:spPr bwMode="auto">
            <a:xfrm>
              <a:off x="2154" y="161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88" name="Line 208"/>
            <p:cNvSpPr>
              <a:spLocks noChangeShapeType="1"/>
            </p:cNvSpPr>
            <p:nvPr/>
          </p:nvSpPr>
          <p:spPr bwMode="auto">
            <a:xfrm flipH="1">
              <a:off x="1338" y="2840"/>
              <a:ext cx="816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289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292" y="3113"/>
              <a:ext cx="91" cy="9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</a:t>
              </a:r>
            </a:p>
          </p:txBody>
        </p:sp>
        <p:sp>
          <p:nvSpPr>
            <p:cNvPr id="46290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1560" y="1218"/>
              <a:ext cx="384" cy="1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Още?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Дъното?</a:t>
              </a:r>
            </a:p>
          </p:txBody>
        </p:sp>
        <p:sp>
          <p:nvSpPr>
            <p:cNvPr id="46291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793" y="1344"/>
              <a:ext cx="504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Към 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рекурсия</a:t>
              </a:r>
            </a:p>
          </p:txBody>
        </p:sp>
        <p:grpSp>
          <p:nvGrpSpPr>
            <p:cNvPr id="46292" name="Group 212"/>
            <p:cNvGrpSpPr>
              <a:grpSpLocks/>
            </p:cNvGrpSpPr>
            <p:nvPr/>
          </p:nvGrpSpPr>
          <p:grpSpPr bwMode="auto">
            <a:xfrm>
              <a:off x="1066" y="1570"/>
              <a:ext cx="861" cy="908"/>
              <a:chOff x="1020" y="1570"/>
              <a:chExt cx="1089" cy="1134"/>
            </a:xfrm>
          </p:grpSpPr>
          <p:sp>
            <p:nvSpPr>
              <p:cNvPr id="46293" name="Text Box 213"/>
              <p:cNvSpPr txBox="1">
                <a:spLocks noChangeArrowheads="1"/>
              </p:cNvSpPr>
              <p:nvPr/>
            </p:nvSpPr>
            <p:spPr bwMode="auto">
              <a:xfrm>
                <a:off x="1020" y="1570"/>
                <a:ext cx="1089" cy="1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94" name="Oval 214"/>
              <p:cNvSpPr>
                <a:spLocks noChangeArrowheads="1"/>
              </p:cNvSpPr>
              <p:nvPr/>
            </p:nvSpPr>
            <p:spPr bwMode="auto">
              <a:xfrm>
                <a:off x="1291" y="1593"/>
                <a:ext cx="180" cy="19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95" name="Line 215"/>
              <p:cNvSpPr>
                <a:spLocks noChangeShapeType="1"/>
              </p:cNvSpPr>
              <p:nvPr/>
            </p:nvSpPr>
            <p:spPr bwMode="auto">
              <a:xfrm>
                <a:off x="1381" y="1787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96" name="Line 216"/>
              <p:cNvSpPr>
                <a:spLocks noChangeShapeType="1"/>
              </p:cNvSpPr>
              <p:nvPr/>
            </p:nvSpPr>
            <p:spPr bwMode="auto">
              <a:xfrm>
                <a:off x="1281" y="1663"/>
                <a:ext cx="550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97" name="Text Box 217"/>
              <p:cNvSpPr txBox="1">
                <a:spLocks noChangeArrowheads="1"/>
              </p:cNvSpPr>
              <p:nvPr/>
            </p:nvSpPr>
            <p:spPr bwMode="auto">
              <a:xfrm>
                <a:off x="1111" y="1933"/>
                <a:ext cx="585" cy="19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ЛЯВО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46298" name="Line 218"/>
              <p:cNvSpPr>
                <a:spLocks noChangeShapeType="1"/>
              </p:cNvSpPr>
              <p:nvPr/>
            </p:nvSpPr>
            <p:spPr bwMode="auto">
              <a:xfrm flipH="1">
                <a:off x="1825" y="1885"/>
                <a:ext cx="6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299" name="Line 219"/>
              <p:cNvSpPr>
                <a:spLocks noChangeShapeType="1"/>
              </p:cNvSpPr>
              <p:nvPr/>
            </p:nvSpPr>
            <p:spPr bwMode="auto">
              <a:xfrm flipH="1">
                <a:off x="1381" y="2516"/>
                <a:ext cx="450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00" name="Line 220"/>
              <p:cNvSpPr>
                <a:spLocks noChangeShapeType="1"/>
              </p:cNvSpPr>
              <p:nvPr/>
            </p:nvSpPr>
            <p:spPr bwMode="auto">
              <a:xfrm>
                <a:off x="1381" y="2127"/>
                <a:ext cx="0" cy="5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01" name="Text Box 221"/>
              <p:cNvSpPr txBox="1">
                <a:spLocks noChangeArrowheads="1"/>
              </p:cNvSpPr>
              <p:nvPr/>
            </p:nvSpPr>
            <p:spPr bwMode="auto">
              <a:xfrm>
                <a:off x="1494" y="2261"/>
                <a:ext cx="585" cy="1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ДЯСНО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sp>
          <p:nvSpPr>
            <p:cNvPr id="46302" name="Text Box 222"/>
            <p:cNvSpPr txBox="1">
              <a:spLocks noChangeArrowheads="1"/>
            </p:cNvSpPr>
            <p:nvPr/>
          </p:nvSpPr>
          <p:spPr bwMode="auto">
            <a:xfrm>
              <a:off x="1474" y="2523"/>
              <a:ext cx="1043" cy="2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000" b="1" i="1">
                  <a:cs typeface="Times New Roman" pitchFamily="18" charset="0"/>
                </a:rPr>
                <a:t>На излизане от рекурсия</a:t>
              </a:r>
              <a:endParaRPr lang="bg-BG" altLang="bg-BG" sz="1000"/>
            </a:p>
          </p:txBody>
        </p:sp>
      </p:grpSp>
      <p:grpSp>
        <p:nvGrpSpPr>
          <p:cNvPr id="46303" name="Group 223"/>
          <p:cNvGrpSpPr>
            <a:grpSpLocks/>
          </p:cNvGrpSpPr>
          <p:nvPr/>
        </p:nvGrpSpPr>
        <p:grpSpPr bwMode="auto">
          <a:xfrm>
            <a:off x="1331913" y="1844675"/>
            <a:ext cx="2808287" cy="3354388"/>
            <a:chOff x="793" y="1090"/>
            <a:chExt cx="1769" cy="2113"/>
          </a:xfrm>
        </p:grpSpPr>
        <p:sp>
          <p:nvSpPr>
            <p:cNvPr id="46304" name="Rectangle 224"/>
            <p:cNvSpPr>
              <a:spLocks noChangeArrowheads="1"/>
            </p:cNvSpPr>
            <p:nvPr/>
          </p:nvSpPr>
          <p:spPr bwMode="auto">
            <a:xfrm>
              <a:off x="793" y="1117"/>
              <a:ext cx="1769" cy="19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6305" name="Line 225"/>
            <p:cNvSpPr>
              <a:spLocks noChangeShapeType="1"/>
            </p:cNvSpPr>
            <p:nvPr/>
          </p:nvSpPr>
          <p:spPr bwMode="auto">
            <a:xfrm>
              <a:off x="1338" y="1434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06" name="Line 226"/>
            <p:cNvSpPr>
              <a:spLocks noChangeShapeType="1"/>
            </p:cNvSpPr>
            <p:nvPr/>
          </p:nvSpPr>
          <p:spPr bwMode="auto">
            <a:xfrm>
              <a:off x="1350" y="1090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07" name="Oval 227"/>
            <p:cNvSpPr>
              <a:spLocks noChangeArrowheads="1"/>
            </p:cNvSpPr>
            <p:nvPr/>
          </p:nvSpPr>
          <p:spPr bwMode="auto">
            <a:xfrm>
              <a:off x="1260" y="1236"/>
              <a:ext cx="180" cy="19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6308" name="Line 228"/>
            <p:cNvSpPr>
              <a:spLocks noChangeShapeType="1"/>
            </p:cNvSpPr>
            <p:nvPr/>
          </p:nvSpPr>
          <p:spPr bwMode="auto">
            <a:xfrm>
              <a:off x="1247" y="1298"/>
              <a:ext cx="907" cy="3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09" name="Line 229"/>
            <p:cNvSpPr>
              <a:spLocks noChangeShapeType="1"/>
            </p:cNvSpPr>
            <p:nvPr/>
          </p:nvSpPr>
          <p:spPr bwMode="auto">
            <a:xfrm flipH="1">
              <a:off x="1338" y="2478"/>
              <a:ext cx="0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10" name="Line 230"/>
            <p:cNvSpPr>
              <a:spLocks noChangeShapeType="1"/>
            </p:cNvSpPr>
            <p:nvPr/>
          </p:nvSpPr>
          <p:spPr bwMode="auto">
            <a:xfrm>
              <a:off x="2154" y="161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11" name="Line 231"/>
            <p:cNvSpPr>
              <a:spLocks noChangeShapeType="1"/>
            </p:cNvSpPr>
            <p:nvPr/>
          </p:nvSpPr>
          <p:spPr bwMode="auto">
            <a:xfrm flipH="1">
              <a:off x="1338" y="2840"/>
              <a:ext cx="816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12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1292" y="3113"/>
              <a:ext cx="91" cy="9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</a:t>
              </a:r>
            </a:p>
          </p:txBody>
        </p:sp>
        <p:sp>
          <p:nvSpPr>
            <p:cNvPr id="46313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1560" y="1218"/>
              <a:ext cx="384" cy="1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Още?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Дъното?</a:t>
              </a:r>
            </a:p>
          </p:txBody>
        </p:sp>
        <p:sp>
          <p:nvSpPr>
            <p:cNvPr id="46314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793" y="1344"/>
              <a:ext cx="504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Към 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рекурсия</a:t>
              </a:r>
            </a:p>
          </p:txBody>
        </p:sp>
        <p:grpSp>
          <p:nvGrpSpPr>
            <p:cNvPr id="46315" name="Group 235"/>
            <p:cNvGrpSpPr>
              <a:grpSpLocks/>
            </p:cNvGrpSpPr>
            <p:nvPr/>
          </p:nvGrpSpPr>
          <p:grpSpPr bwMode="auto">
            <a:xfrm>
              <a:off x="1066" y="1570"/>
              <a:ext cx="861" cy="908"/>
              <a:chOff x="1020" y="1570"/>
              <a:chExt cx="1089" cy="1134"/>
            </a:xfrm>
          </p:grpSpPr>
          <p:sp>
            <p:nvSpPr>
              <p:cNvPr id="46316" name="Text Box 236"/>
              <p:cNvSpPr txBox="1">
                <a:spLocks noChangeArrowheads="1"/>
              </p:cNvSpPr>
              <p:nvPr/>
            </p:nvSpPr>
            <p:spPr bwMode="auto">
              <a:xfrm>
                <a:off x="1020" y="1570"/>
                <a:ext cx="1089" cy="1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17" name="Oval 237"/>
              <p:cNvSpPr>
                <a:spLocks noChangeArrowheads="1"/>
              </p:cNvSpPr>
              <p:nvPr/>
            </p:nvSpPr>
            <p:spPr bwMode="auto">
              <a:xfrm>
                <a:off x="1291" y="1593"/>
                <a:ext cx="180" cy="19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18" name="Line 238"/>
              <p:cNvSpPr>
                <a:spLocks noChangeShapeType="1"/>
              </p:cNvSpPr>
              <p:nvPr/>
            </p:nvSpPr>
            <p:spPr bwMode="auto">
              <a:xfrm>
                <a:off x="1381" y="1787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19" name="Line 239"/>
              <p:cNvSpPr>
                <a:spLocks noChangeShapeType="1"/>
              </p:cNvSpPr>
              <p:nvPr/>
            </p:nvSpPr>
            <p:spPr bwMode="auto">
              <a:xfrm>
                <a:off x="1281" y="1663"/>
                <a:ext cx="550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20" name="Text Box 240"/>
              <p:cNvSpPr txBox="1">
                <a:spLocks noChangeArrowheads="1"/>
              </p:cNvSpPr>
              <p:nvPr/>
            </p:nvSpPr>
            <p:spPr bwMode="auto">
              <a:xfrm>
                <a:off x="1111" y="1933"/>
                <a:ext cx="585" cy="19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ЛЯВО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46321" name="Line 241"/>
              <p:cNvSpPr>
                <a:spLocks noChangeShapeType="1"/>
              </p:cNvSpPr>
              <p:nvPr/>
            </p:nvSpPr>
            <p:spPr bwMode="auto">
              <a:xfrm flipH="1">
                <a:off x="1825" y="1885"/>
                <a:ext cx="6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22" name="Line 242"/>
              <p:cNvSpPr>
                <a:spLocks noChangeShapeType="1"/>
              </p:cNvSpPr>
              <p:nvPr/>
            </p:nvSpPr>
            <p:spPr bwMode="auto">
              <a:xfrm flipH="1">
                <a:off x="1381" y="2516"/>
                <a:ext cx="450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23" name="Line 243"/>
              <p:cNvSpPr>
                <a:spLocks noChangeShapeType="1"/>
              </p:cNvSpPr>
              <p:nvPr/>
            </p:nvSpPr>
            <p:spPr bwMode="auto">
              <a:xfrm>
                <a:off x="1381" y="2127"/>
                <a:ext cx="0" cy="5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24" name="Text Box 244"/>
              <p:cNvSpPr txBox="1">
                <a:spLocks noChangeArrowheads="1"/>
              </p:cNvSpPr>
              <p:nvPr/>
            </p:nvSpPr>
            <p:spPr bwMode="auto">
              <a:xfrm>
                <a:off x="1494" y="2261"/>
                <a:ext cx="585" cy="1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ДЯСНО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sp>
          <p:nvSpPr>
            <p:cNvPr id="46325" name="Text Box 245"/>
            <p:cNvSpPr txBox="1">
              <a:spLocks noChangeArrowheads="1"/>
            </p:cNvSpPr>
            <p:nvPr/>
          </p:nvSpPr>
          <p:spPr bwMode="auto">
            <a:xfrm>
              <a:off x="1474" y="2523"/>
              <a:ext cx="1043" cy="2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000" b="1" i="1">
                  <a:cs typeface="Times New Roman" pitchFamily="18" charset="0"/>
                </a:rPr>
                <a:t>На излизане от рекурсия</a:t>
              </a:r>
              <a:endParaRPr lang="bg-BG" altLang="bg-BG" sz="1000"/>
            </a:p>
          </p:txBody>
        </p:sp>
      </p:grpSp>
      <p:grpSp>
        <p:nvGrpSpPr>
          <p:cNvPr id="46326" name="Group 246"/>
          <p:cNvGrpSpPr>
            <a:grpSpLocks/>
          </p:cNvGrpSpPr>
          <p:nvPr/>
        </p:nvGrpSpPr>
        <p:grpSpPr bwMode="auto">
          <a:xfrm>
            <a:off x="0" y="1268413"/>
            <a:ext cx="3419475" cy="3498850"/>
            <a:chOff x="793" y="1090"/>
            <a:chExt cx="1769" cy="2113"/>
          </a:xfrm>
        </p:grpSpPr>
        <p:sp>
          <p:nvSpPr>
            <p:cNvPr id="46327" name="Rectangle 247"/>
            <p:cNvSpPr>
              <a:spLocks noChangeArrowheads="1"/>
            </p:cNvSpPr>
            <p:nvPr/>
          </p:nvSpPr>
          <p:spPr bwMode="auto">
            <a:xfrm>
              <a:off x="793" y="1117"/>
              <a:ext cx="1769" cy="19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6328" name="Line 248"/>
            <p:cNvSpPr>
              <a:spLocks noChangeShapeType="1"/>
            </p:cNvSpPr>
            <p:nvPr/>
          </p:nvSpPr>
          <p:spPr bwMode="auto">
            <a:xfrm>
              <a:off x="1338" y="1434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29" name="Line 249"/>
            <p:cNvSpPr>
              <a:spLocks noChangeShapeType="1"/>
            </p:cNvSpPr>
            <p:nvPr/>
          </p:nvSpPr>
          <p:spPr bwMode="auto">
            <a:xfrm>
              <a:off x="1350" y="1090"/>
              <a:ext cx="0" cy="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30" name="Oval 250"/>
            <p:cNvSpPr>
              <a:spLocks noChangeArrowheads="1"/>
            </p:cNvSpPr>
            <p:nvPr/>
          </p:nvSpPr>
          <p:spPr bwMode="auto">
            <a:xfrm>
              <a:off x="1260" y="1236"/>
              <a:ext cx="180" cy="19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6331" name="Line 251"/>
            <p:cNvSpPr>
              <a:spLocks noChangeShapeType="1"/>
            </p:cNvSpPr>
            <p:nvPr/>
          </p:nvSpPr>
          <p:spPr bwMode="auto">
            <a:xfrm>
              <a:off x="1247" y="1298"/>
              <a:ext cx="907" cy="3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32" name="Line 252"/>
            <p:cNvSpPr>
              <a:spLocks noChangeShapeType="1"/>
            </p:cNvSpPr>
            <p:nvPr/>
          </p:nvSpPr>
          <p:spPr bwMode="auto">
            <a:xfrm flipH="1">
              <a:off x="1338" y="2478"/>
              <a:ext cx="0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33" name="Line 253"/>
            <p:cNvSpPr>
              <a:spLocks noChangeShapeType="1"/>
            </p:cNvSpPr>
            <p:nvPr/>
          </p:nvSpPr>
          <p:spPr bwMode="auto">
            <a:xfrm>
              <a:off x="2154" y="161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34" name="Line 254"/>
            <p:cNvSpPr>
              <a:spLocks noChangeShapeType="1"/>
            </p:cNvSpPr>
            <p:nvPr/>
          </p:nvSpPr>
          <p:spPr bwMode="auto">
            <a:xfrm flipH="1">
              <a:off x="1338" y="2840"/>
              <a:ext cx="816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335" name="WordArt 255"/>
            <p:cNvSpPr>
              <a:spLocks noChangeArrowheads="1" noChangeShapeType="1" noTextEdit="1"/>
            </p:cNvSpPr>
            <p:nvPr/>
          </p:nvSpPr>
          <p:spPr bwMode="auto">
            <a:xfrm>
              <a:off x="1292" y="3113"/>
              <a:ext cx="91" cy="9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</a:t>
              </a:r>
            </a:p>
          </p:txBody>
        </p:sp>
        <p:sp>
          <p:nvSpPr>
            <p:cNvPr id="46336" name="WordArt 256"/>
            <p:cNvSpPr>
              <a:spLocks noChangeArrowheads="1" noChangeShapeType="1" noTextEdit="1"/>
            </p:cNvSpPr>
            <p:nvPr/>
          </p:nvSpPr>
          <p:spPr bwMode="auto">
            <a:xfrm>
              <a:off x="1560" y="1218"/>
              <a:ext cx="384" cy="1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Още?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Дъното?</a:t>
              </a:r>
            </a:p>
          </p:txBody>
        </p:sp>
        <p:sp>
          <p:nvSpPr>
            <p:cNvPr id="46337" name="WordArt 257"/>
            <p:cNvSpPr>
              <a:spLocks noChangeArrowheads="1" noChangeShapeType="1" noTextEdit="1"/>
            </p:cNvSpPr>
            <p:nvPr/>
          </p:nvSpPr>
          <p:spPr bwMode="auto">
            <a:xfrm>
              <a:off x="793" y="1344"/>
              <a:ext cx="504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Към 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рекурсия</a:t>
              </a:r>
            </a:p>
          </p:txBody>
        </p:sp>
        <p:grpSp>
          <p:nvGrpSpPr>
            <p:cNvPr id="46338" name="Group 258"/>
            <p:cNvGrpSpPr>
              <a:grpSpLocks/>
            </p:cNvGrpSpPr>
            <p:nvPr/>
          </p:nvGrpSpPr>
          <p:grpSpPr bwMode="auto">
            <a:xfrm>
              <a:off x="1066" y="1570"/>
              <a:ext cx="861" cy="908"/>
              <a:chOff x="1020" y="1570"/>
              <a:chExt cx="1089" cy="1134"/>
            </a:xfrm>
          </p:grpSpPr>
          <p:sp>
            <p:nvSpPr>
              <p:cNvPr id="46339" name="Text Box 259"/>
              <p:cNvSpPr txBox="1">
                <a:spLocks noChangeArrowheads="1"/>
              </p:cNvSpPr>
              <p:nvPr/>
            </p:nvSpPr>
            <p:spPr bwMode="auto">
              <a:xfrm>
                <a:off x="1020" y="1570"/>
                <a:ext cx="1089" cy="113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40" name="Oval 260"/>
              <p:cNvSpPr>
                <a:spLocks noChangeArrowheads="1"/>
              </p:cNvSpPr>
              <p:nvPr/>
            </p:nvSpPr>
            <p:spPr bwMode="auto">
              <a:xfrm>
                <a:off x="1291" y="1593"/>
                <a:ext cx="180" cy="19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41" name="Line 261"/>
              <p:cNvSpPr>
                <a:spLocks noChangeShapeType="1"/>
              </p:cNvSpPr>
              <p:nvPr/>
            </p:nvSpPr>
            <p:spPr bwMode="auto">
              <a:xfrm>
                <a:off x="1381" y="1787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42" name="Line 262"/>
              <p:cNvSpPr>
                <a:spLocks noChangeShapeType="1"/>
              </p:cNvSpPr>
              <p:nvPr/>
            </p:nvSpPr>
            <p:spPr bwMode="auto">
              <a:xfrm>
                <a:off x="1281" y="1663"/>
                <a:ext cx="550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43" name="Text Box 263"/>
              <p:cNvSpPr txBox="1">
                <a:spLocks noChangeArrowheads="1"/>
              </p:cNvSpPr>
              <p:nvPr/>
            </p:nvSpPr>
            <p:spPr bwMode="auto">
              <a:xfrm>
                <a:off x="1111" y="1933"/>
                <a:ext cx="585" cy="19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ЛЯВО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46344" name="Line 264"/>
              <p:cNvSpPr>
                <a:spLocks noChangeShapeType="1"/>
              </p:cNvSpPr>
              <p:nvPr/>
            </p:nvSpPr>
            <p:spPr bwMode="auto">
              <a:xfrm flipH="1">
                <a:off x="1825" y="1885"/>
                <a:ext cx="6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45" name="Line 265"/>
              <p:cNvSpPr>
                <a:spLocks noChangeShapeType="1"/>
              </p:cNvSpPr>
              <p:nvPr/>
            </p:nvSpPr>
            <p:spPr bwMode="auto">
              <a:xfrm flipH="1">
                <a:off x="1381" y="2516"/>
                <a:ext cx="450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46" name="Line 266"/>
              <p:cNvSpPr>
                <a:spLocks noChangeShapeType="1"/>
              </p:cNvSpPr>
              <p:nvPr/>
            </p:nvSpPr>
            <p:spPr bwMode="auto">
              <a:xfrm>
                <a:off x="1381" y="2127"/>
                <a:ext cx="0" cy="5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6347" name="Text Box 267"/>
              <p:cNvSpPr txBox="1">
                <a:spLocks noChangeArrowheads="1"/>
              </p:cNvSpPr>
              <p:nvPr/>
            </p:nvSpPr>
            <p:spPr bwMode="auto">
              <a:xfrm>
                <a:off x="1494" y="2261"/>
                <a:ext cx="585" cy="1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bg-BG" altLang="bg-BG" sz="1200">
                    <a:ea typeface="Times New Roman" pitchFamily="18" charset="0"/>
                    <a:cs typeface="Tahoma" pitchFamily="34" charset="0"/>
                  </a:rPr>
                  <a:t>ДЯСНО</a:t>
                </a:r>
                <a:endParaRPr lang="bg-BG" altLang="bg-BG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sp>
          <p:nvSpPr>
            <p:cNvPr id="46348" name="Text Box 268"/>
            <p:cNvSpPr txBox="1">
              <a:spLocks noChangeArrowheads="1"/>
            </p:cNvSpPr>
            <p:nvPr/>
          </p:nvSpPr>
          <p:spPr bwMode="auto">
            <a:xfrm>
              <a:off x="1474" y="2523"/>
              <a:ext cx="1043" cy="2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000" b="1" i="1">
                  <a:cs typeface="Times New Roman" pitchFamily="18" charset="0"/>
                </a:rPr>
                <a:t>На излизане от рекурсия</a:t>
              </a:r>
              <a:endParaRPr lang="bg-BG" altLang="bg-BG" sz="1000"/>
            </a:p>
          </p:txBody>
        </p:sp>
      </p:grpSp>
      <p:sp>
        <p:nvSpPr>
          <p:cNvPr id="46107" name="Freeform 27"/>
          <p:cNvSpPr>
            <a:spLocks/>
          </p:cNvSpPr>
          <p:nvPr/>
        </p:nvSpPr>
        <p:spPr bwMode="auto">
          <a:xfrm>
            <a:off x="1258888" y="311150"/>
            <a:ext cx="5113337" cy="1173163"/>
          </a:xfrm>
          <a:custGeom>
            <a:avLst/>
            <a:gdLst>
              <a:gd name="T0" fmla="*/ 0 w 8663"/>
              <a:gd name="T1" fmla="*/ 2300 h 2300"/>
              <a:gd name="T2" fmla="*/ 3183 w 8663"/>
              <a:gd name="T3" fmla="*/ 340 h 2300"/>
              <a:gd name="T4" fmla="*/ 8663 w 8663"/>
              <a:gd name="T5" fmla="*/ 1500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63" h="2300">
                <a:moveTo>
                  <a:pt x="0" y="2300"/>
                </a:moveTo>
                <a:cubicBezTo>
                  <a:pt x="530" y="1973"/>
                  <a:pt x="1739" y="473"/>
                  <a:pt x="3183" y="340"/>
                </a:cubicBezTo>
                <a:cubicBezTo>
                  <a:pt x="5703" y="0"/>
                  <a:pt x="7521" y="1258"/>
                  <a:pt x="8663" y="1500"/>
                </a:cubicBezTo>
              </a:path>
            </a:pathLst>
          </a:custGeom>
          <a:noFill/>
          <a:ln w="76200">
            <a:solidFill>
              <a:srgbClr val="C0C0C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06" name="Freeform 26"/>
          <p:cNvSpPr>
            <a:spLocks/>
          </p:cNvSpPr>
          <p:nvPr/>
        </p:nvSpPr>
        <p:spPr bwMode="auto">
          <a:xfrm>
            <a:off x="1979613" y="2565400"/>
            <a:ext cx="4968875" cy="358775"/>
          </a:xfrm>
          <a:custGeom>
            <a:avLst/>
            <a:gdLst>
              <a:gd name="T0" fmla="*/ 0 w 2640"/>
              <a:gd name="T1" fmla="*/ 3220 h 3220"/>
              <a:gd name="T2" fmla="*/ 740 w 2640"/>
              <a:gd name="T3" fmla="*/ 640 h 3220"/>
              <a:gd name="T4" fmla="*/ 2640 w 2640"/>
              <a:gd name="T5" fmla="*/ 40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3220">
                <a:moveTo>
                  <a:pt x="0" y="3220"/>
                </a:moveTo>
                <a:cubicBezTo>
                  <a:pt x="123" y="2790"/>
                  <a:pt x="300" y="1170"/>
                  <a:pt x="740" y="640"/>
                </a:cubicBezTo>
                <a:cubicBezTo>
                  <a:pt x="1529" y="0"/>
                  <a:pt x="2244" y="165"/>
                  <a:pt x="2640" y="40"/>
                </a:cubicBezTo>
              </a:path>
            </a:pathLst>
          </a:custGeom>
          <a:noFill/>
          <a:ln w="76200">
            <a:solidFill>
              <a:srgbClr val="C0C0C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104" name="Freeform 24"/>
          <p:cNvSpPr>
            <a:spLocks/>
          </p:cNvSpPr>
          <p:nvPr/>
        </p:nvSpPr>
        <p:spPr bwMode="auto">
          <a:xfrm>
            <a:off x="1042988" y="4868863"/>
            <a:ext cx="5995987" cy="2046287"/>
          </a:xfrm>
          <a:custGeom>
            <a:avLst/>
            <a:gdLst>
              <a:gd name="T0" fmla="*/ 0 w 10160"/>
              <a:gd name="T1" fmla="*/ 0 h 3080"/>
              <a:gd name="T2" fmla="*/ 2460 w 10160"/>
              <a:gd name="T3" fmla="*/ 2340 h 3080"/>
              <a:gd name="T4" fmla="*/ 7200 w 10160"/>
              <a:gd name="T5" fmla="*/ 2740 h 3080"/>
              <a:gd name="T6" fmla="*/ 10160 w 10160"/>
              <a:gd name="T7" fmla="*/ 1700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60" h="3080">
                <a:moveTo>
                  <a:pt x="0" y="0"/>
                </a:moveTo>
                <a:cubicBezTo>
                  <a:pt x="410" y="393"/>
                  <a:pt x="1260" y="1883"/>
                  <a:pt x="2460" y="2340"/>
                </a:cubicBezTo>
                <a:cubicBezTo>
                  <a:pt x="4220" y="3080"/>
                  <a:pt x="5710" y="2923"/>
                  <a:pt x="7200" y="2740"/>
                </a:cubicBezTo>
                <a:cubicBezTo>
                  <a:pt x="8690" y="2557"/>
                  <a:pt x="9543" y="1917"/>
                  <a:pt x="10160" y="1700"/>
                </a:cubicBezTo>
              </a:path>
            </a:pathLst>
          </a:custGeom>
          <a:noFill/>
          <a:ln w="76200">
            <a:solidFill>
              <a:srgbClr val="C0C0C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349" name="Freeform 269"/>
          <p:cNvSpPr>
            <a:spLocks/>
          </p:cNvSpPr>
          <p:nvPr/>
        </p:nvSpPr>
        <p:spPr bwMode="auto">
          <a:xfrm>
            <a:off x="1692275" y="4076700"/>
            <a:ext cx="5995988" cy="2046288"/>
          </a:xfrm>
          <a:custGeom>
            <a:avLst/>
            <a:gdLst>
              <a:gd name="T0" fmla="*/ 0 w 10160"/>
              <a:gd name="T1" fmla="*/ 0 h 3080"/>
              <a:gd name="T2" fmla="*/ 2460 w 10160"/>
              <a:gd name="T3" fmla="*/ 2340 h 3080"/>
              <a:gd name="T4" fmla="*/ 7200 w 10160"/>
              <a:gd name="T5" fmla="*/ 2740 h 3080"/>
              <a:gd name="T6" fmla="*/ 10160 w 10160"/>
              <a:gd name="T7" fmla="*/ 1700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60" h="3080">
                <a:moveTo>
                  <a:pt x="0" y="0"/>
                </a:moveTo>
                <a:cubicBezTo>
                  <a:pt x="410" y="393"/>
                  <a:pt x="1260" y="1883"/>
                  <a:pt x="2460" y="2340"/>
                </a:cubicBezTo>
                <a:cubicBezTo>
                  <a:pt x="4220" y="3080"/>
                  <a:pt x="5710" y="2923"/>
                  <a:pt x="7200" y="2740"/>
                </a:cubicBezTo>
                <a:cubicBezTo>
                  <a:pt x="8690" y="2557"/>
                  <a:pt x="9543" y="1917"/>
                  <a:pt x="10160" y="1700"/>
                </a:cubicBezTo>
              </a:path>
            </a:pathLst>
          </a:custGeom>
          <a:noFill/>
          <a:ln w="76200">
            <a:solidFill>
              <a:srgbClr val="C0C0C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6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7" grpId="0" animBg="1"/>
      <p:bldP spid="46106" grpId="0" animBg="1"/>
      <p:bldP spid="46104" grpId="0" animBg="1"/>
      <p:bldP spid="463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95288" y="188913"/>
            <a:ext cx="3924300" cy="2303462"/>
            <a:chOff x="1260" y="5362"/>
            <a:chExt cx="4555" cy="3060"/>
          </a:xfrm>
        </p:grpSpPr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1620" y="5722"/>
              <a:ext cx="2520" cy="2700"/>
              <a:chOff x="3780" y="11700"/>
              <a:chExt cx="3060" cy="3240"/>
            </a:xfrm>
          </p:grpSpPr>
          <p:sp>
            <p:nvSpPr>
              <p:cNvPr id="45062" name="Rectangle 6"/>
              <p:cNvSpPr>
                <a:spLocks noChangeArrowheads="1"/>
              </p:cNvSpPr>
              <p:nvPr/>
            </p:nvSpPr>
            <p:spPr bwMode="auto">
              <a:xfrm>
                <a:off x="5400" y="1170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3" name="Rectangle 7"/>
              <p:cNvSpPr>
                <a:spLocks noChangeArrowheads="1"/>
              </p:cNvSpPr>
              <p:nvPr/>
            </p:nvSpPr>
            <p:spPr bwMode="auto">
              <a:xfrm>
                <a:off x="4860" y="1206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4" name="Rectangle 8"/>
              <p:cNvSpPr>
                <a:spLocks noChangeArrowheads="1"/>
              </p:cNvSpPr>
              <p:nvPr/>
            </p:nvSpPr>
            <p:spPr bwMode="auto">
              <a:xfrm>
                <a:off x="4320" y="1242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5" name="Rectangle 9"/>
              <p:cNvSpPr>
                <a:spLocks noChangeArrowheads="1"/>
              </p:cNvSpPr>
              <p:nvPr/>
            </p:nvSpPr>
            <p:spPr bwMode="auto">
              <a:xfrm>
                <a:off x="3780" y="1278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6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800" y="6802"/>
              <a:ext cx="540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GCD</a:t>
              </a:r>
              <a:endPara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67" name="AutoShape 11"/>
            <p:cNvSpPr>
              <a:spLocks noChangeArrowheads="1"/>
            </p:cNvSpPr>
            <p:nvPr/>
          </p:nvSpPr>
          <p:spPr bwMode="auto">
            <a:xfrm rot="-1787740">
              <a:off x="1260" y="5902"/>
              <a:ext cx="1620" cy="180"/>
            </a:xfrm>
            <a:prstGeom prst="rightArrow">
              <a:avLst>
                <a:gd name="adj1" fmla="val 50000"/>
                <a:gd name="adj2" fmla="val 225000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8" name="AutoShape 12"/>
            <p:cNvSpPr>
              <a:spLocks noChangeArrowheads="1"/>
            </p:cNvSpPr>
            <p:nvPr/>
          </p:nvSpPr>
          <p:spPr bwMode="auto">
            <a:xfrm>
              <a:off x="4320" y="7102"/>
              <a:ext cx="1495" cy="60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4320" y="7402"/>
              <a:ext cx="126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800"/>
                <a:t>Otgowor</a:t>
              </a:r>
              <a:endParaRPr lang="bg-BG" altLang="bg-BG"/>
            </a:p>
          </p:txBody>
        </p:sp>
        <p:sp>
          <p:nvSpPr>
            <p:cNvPr id="4507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40" y="5362"/>
              <a:ext cx="900" cy="80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68569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Потъване</a:t>
              </a:r>
            </a:p>
          </p:txBody>
        </p:sp>
        <p:sp>
          <p:nvSpPr>
            <p:cNvPr id="45071" name="AutoShape 15"/>
            <p:cNvSpPr>
              <a:spLocks noChangeArrowheads="1"/>
            </p:cNvSpPr>
            <p:nvPr/>
          </p:nvSpPr>
          <p:spPr bwMode="auto">
            <a:xfrm>
              <a:off x="3780" y="6442"/>
              <a:ext cx="1440" cy="720"/>
            </a:xfrm>
            <a:prstGeom prst="curvedDownArrow">
              <a:avLst>
                <a:gd name="adj1" fmla="val 21250"/>
                <a:gd name="adj2" fmla="val 6125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4530" y="7101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73" name="Group 17"/>
          <p:cNvGrpSpPr>
            <a:grpSpLocks/>
          </p:cNvGrpSpPr>
          <p:nvPr/>
        </p:nvGrpSpPr>
        <p:grpSpPr bwMode="auto">
          <a:xfrm>
            <a:off x="5580063" y="404813"/>
            <a:ext cx="3313112" cy="2087562"/>
            <a:chOff x="900" y="3420"/>
            <a:chExt cx="4140" cy="2940"/>
          </a:xfrm>
        </p:grpSpPr>
        <p:sp>
          <p:nvSpPr>
            <p:cNvPr id="45074" name="AutoShape 18"/>
            <p:cNvSpPr>
              <a:spLocks noChangeArrowheads="1"/>
            </p:cNvSpPr>
            <p:nvPr/>
          </p:nvSpPr>
          <p:spPr bwMode="auto">
            <a:xfrm>
              <a:off x="900" y="5760"/>
              <a:ext cx="1495" cy="60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900" y="6060"/>
              <a:ext cx="126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800"/>
                <a:t>Reshenie</a:t>
              </a:r>
              <a:endParaRPr lang="bg-BG" altLang="bg-BG"/>
            </a:p>
          </p:txBody>
        </p:sp>
        <p:grpSp>
          <p:nvGrpSpPr>
            <p:cNvPr id="45076" name="Group 20"/>
            <p:cNvGrpSpPr>
              <a:grpSpLocks/>
            </p:cNvGrpSpPr>
            <p:nvPr/>
          </p:nvGrpSpPr>
          <p:grpSpPr bwMode="auto">
            <a:xfrm>
              <a:off x="1440" y="3420"/>
              <a:ext cx="2520" cy="2160"/>
              <a:chOff x="3780" y="11700"/>
              <a:chExt cx="3060" cy="3240"/>
            </a:xfrm>
          </p:grpSpPr>
          <p:sp>
            <p:nvSpPr>
              <p:cNvPr id="45077" name="Rectangle 21"/>
              <p:cNvSpPr>
                <a:spLocks noChangeArrowheads="1"/>
              </p:cNvSpPr>
              <p:nvPr/>
            </p:nvSpPr>
            <p:spPr bwMode="auto">
              <a:xfrm>
                <a:off x="5400" y="1170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8" name="Rectangle 22"/>
              <p:cNvSpPr>
                <a:spLocks noChangeArrowheads="1"/>
              </p:cNvSpPr>
              <p:nvPr/>
            </p:nvSpPr>
            <p:spPr bwMode="auto">
              <a:xfrm>
                <a:off x="4860" y="1206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9" name="Rectangle 23"/>
              <p:cNvSpPr>
                <a:spLocks noChangeArrowheads="1"/>
              </p:cNvSpPr>
              <p:nvPr/>
            </p:nvSpPr>
            <p:spPr bwMode="auto">
              <a:xfrm>
                <a:off x="4320" y="1242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80" name="Rectangle 24"/>
              <p:cNvSpPr>
                <a:spLocks noChangeArrowheads="1"/>
              </p:cNvSpPr>
              <p:nvPr/>
            </p:nvSpPr>
            <p:spPr bwMode="auto">
              <a:xfrm>
                <a:off x="3780" y="1278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81" name="AutoShape 25"/>
            <p:cNvSpPr>
              <a:spLocks noChangeArrowheads="1"/>
            </p:cNvSpPr>
            <p:nvPr/>
          </p:nvSpPr>
          <p:spPr bwMode="auto">
            <a:xfrm rot="-2138639" flipH="1" flipV="1">
              <a:off x="2880" y="5760"/>
              <a:ext cx="1800" cy="192"/>
            </a:xfrm>
            <a:prstGeom prst="rightArrow">
              <a:avLst>
                <a:gd name="adj1" fmla="val 50000"/>
                <a:gd name="adj2" fmla="val 234375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2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620" y="4238"/>
              <a:ext cx="900" cy="26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FCT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83" name="Freeform 27"/>
            <p:cNvSpPr>
              <a:spLocks/>
            </p:cNvSpPr>
            <p:nvPr/>
          </p:nvSpPr>
          <p:spPr bwMode="auto">
            <a:xfrm>
              <a:off x="3210" y="3945"/>
              <a:ext cx="990" cy="570"/>
            </a:xfrm>
            <a:custGeom>
              <a:avLst/>
              <a:gdLst>
                <a:gd name="T0" fmla="*/ 645 w 990"/>
                <a:gd name="T1" fmla="*/ 210 h 570"/>
                <a:gd name="T2" fmla="*/ 900 w 990"/>
                <a:gd name="T3" fmla="*/ 375 h 570"/>
                <a:gd name="T4" fmla="*/ 180 w 990"/>
                <a:gd name="T5" fmla="*/ 345 h 570"/>
                <a:gd name="T6" fmla="*/ 0 w 990"/>
                <a:gd name="T7" fmla="*/ 54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0" h="570">
                  <a:moveTo>
                    <a:pt x="645" y="210"/>
                  </a:moveTo>
                  <a:cubicBezTo>
                    <a:pt x="685" y="237"/>
                    <a:pt x="990" y="0"/>
                    <a:pt x="900" y="375"/>
                  </a:cubicBezTo>
                  <a:cubicBezTo>
                    <a:pt x="510" y="570"/>
                    <a:pt x="540" y="300"/>
                    <a:pt x="180" y="345"/>
                  </a:cubicBezTo>
                  <a:cubicBezTo>
                    <a:pt x="30" y="390"/>
                    <a:pt x="37" y="500"/>
                    <a:pt x="0" y="5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4" name="Freeform 28"/>
            <p:cNvSpPr>
              <a:spLocks/>
            </p:cNvSpPr>
            <p:nvPr/>
          </p:nvSpPr>
          <p:spPr bwMode="auto">
            <a:xfrm>
              <a:off x="2700" y="4290"/>
              <a:ext cx="990" cy="570"/>
            </a:xfrm>
            <a:custGeom>
              <a:avLst/>
              <a:gdLst>
                <a:gd name="T0" fmla="*/ 645 w 990"/>
                <a:gd name="T1" fmla="*/ 210 h 570"/>
                <a:gd name="T2" fmla="*/ 900 w 990"/>
                <a:gd name="T3" fmla="*/ 375 h 570"/>
                <a:gd name="T4" fmla="*/ 180 w 990"/>
                <a:gd name="T5" fmla="*/ 345 h 570"/>
                <a:gd name="T6" fmla="*/ 0 w 990"/>
                <a:gd name="T7" fmla="*/ 54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0" h="570">
                  <a:moveTo>
                    <a:pt x="645" y="210"/>
                  </a:moveTo>
                  <a:cubicBezTo>
                    <a:pt x="685" y="237"/>
                    <a:pt x="990" y="0"/>
                    <a:pt x="900" y="375"/>
                  </a:cubicBezTo>
                  <a:cubicBezTo>
                    <a:pt x="510" y="570"/>
                    <a:pt x="540" y="300"/>
                    <a:pt x="180" y="345"/>
                  </a:cubicBezTo>
                  <a:cubicBezTo>
                    <a:pt x="30" y="390"/>
                    <a:pt x="37" y="500"/>
                    <a:pt x="0" y="5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5" name="Freeform 29"/>
            <p:cNvSpPr>
              <a:spLocks/>
            </p:cNvSpPr>
            <p:nvPr/>
          </p:nvSpPr>
          <p:spPr bwMode="auto">
            <a:xfrm>
              <a:off x="2250" y="4650"/>
              <a:ext cx="990" cy="570"/>
            </a:xfrm>
            <a:custGeom>
              <a:avLst/>
              <a:gdLst>
                <a:gd name="T0" fmla="*/ 645 w 990"/>
                <a:gd name="T1" fmla="*/ 210 h 570"/>
                <a:gd name="T2" fmla="*/ 900 w 990"/>
                <a:gd name="T3" fmla="*/ 375 h 570"/>
                <a:gd name="T4" fmla="*/ 180 w 990"/>
                <a:gd name="T5" fmla="*/ 345 h 570"/>
                <a:gd name="T6" fmla="*/ 0 w 990"/>
                <a:gd name="T7" fmla="*/ 54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0" h="570">
                  <a:moveTo>
                    <a:pt x="645" y="210"/>
                  </a:moveTo>
                  <a:cubicBezTo>
                    <a:pt x="685" y="237"/>
                    <a:pt x="990" y="0"/>
                    <a:pt x="900" y="375"/>
                  </a:cubicBezTo>
                  <a:cubicBezTo>
                    <a:pt x="510" y="570"/>
                    <a:pt x="540" y="300"/>
                    <a:pt x="180" y="345"/>
                  </a:cubicBezTo>
                  <a:cubicBezTo>
                    <a:pt x="30" y="390"/>
                    <a:pt x="37" y="500"/>
                    <a:pt x="0" y="5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6" name="Freeform 30"/>
            <p:cNvSpPr>
              <a:spLocks/>
            </p:cNvSpPr>
            <p:nvPr/>
          </p:nvSpPr>
          <p:spPr bwMode="auto">
            <a:xfrm>
              <a:off x="1500" y="5040"/>
              <a:ext cx="1410" cy="870"/>
            </a:xfrm>
            <a:custGeom>
              <a:avLst/>
              <a:gdLst>
                <a:gd name="T0" fmla="*/ 945 w 1410"/>
                <a:gd name="T1" fmla="*/ 180 h 870"/>
                <a:gd name="T2" fmla="*/ 1245 w 1410"/>
                <a:gd name="T3" fmla="*/ 375 h 870"/>
                <a:gd name="T4" fmla="*/ 315 w 1410"/>
                <a:gd name="T5" fmla="*/ 405 h 870"/>
                <a:gd name="T6" fmla="*/ 0 w 1410"/>
                <a:gd name="T7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870">
                  <a:moveTo>
                    <a:pt x="945" y="180"/>
                  </a:moveTo>
                  <a:cubicBezTo>
                    <a:pt x="995" y="212"/>
                    <a:pt x="1410" y="0"/>
                    <a:pt x="1245" y="375"/>
                  </a:cubicBezTo>
                  <a:cubicBezTo>
                    <a:pt x="855" y="570"/>
                    <a:pt x="675" y="360"/>
                    <a:pt x="315" y="405"/>
                  </a:cubicBezTo>
                  <a:cubicBezTo>
                    <a:pt x="165" y="450"/>
                    <a:pt x="66" y="773"/>
                    <a:pt x="0" y="87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7" name="WordArt 31"/>
            <p:cNvSpPr>
              <a:spLocks noChangeArrowheads="1" noChangeShapeType="1" noTextEdit="1"/>
            </p:cNvSpPr>
            <p:nvPr/>
          </p:nvSpPr>
          <p:spPr bwMode="auto">
            <a:xfrm rot="-2177878">
              <a:off x="2880" y="5511"/>
              <a:ext cx="1742" cy="24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Изплуване</a:t>
              </a:r>
            </a:p>
          </p:txBody>
        </p:sp>
        <p:sp>
          <p:nvSpPr>
            <p:cNvPr id="45088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4140" y="3600"/>
              <a:ext cx="900" cy="26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FCT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89" name="Freeform 33"/>
            <p:cNvSpPr>
              <a:spLocks/>
            </p:cNvSpPr>
            <p:nvPr/>
          </p:nvSpPr>
          <p:spPr bwMode="auto">
            <a:xfrm>
              <a:off x="1101" y="5757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1476375" y="3068638"/>
            <a:ext cx="4392613" cy="3384550"/>
            <a:chOff x="168" y="346"/>
            <a:chExt cx="5207" cy="3628"/>
          </a:xfrm>
        </p:grpSpPr>
        <p:sp>
          <p:nvSpPr>
            <p:cNvPr id="45091" name="Freeform 35"/>
            <p:cNvSpPr>
              <a:spLocks/>
            </p:cNvSpPr>
            <p:nvPr/>
          </p:nvSpPr>
          <p:spPr bwMode="auto">
            <a:xfrm>
              <a:off x="4095" y="480"/>
              <a:ext cx="432" cy="154"/>
            </a:xfrm>
            <a:custGeom>
              <a:avLst/>
              <a:gdLst>
                <a:gd name="T0" fmla="*/ 0 w 777"/>
                <a:gd name="T1" fmla="*/ 0 h 294"/>
                <a:gd name="T2" fmla="*/ 777 w 777"/>
                <a:gd name="T3" fmla="*/ 24 h 294"/>
                <a:gd name="T4" fmla="*/ 762 w 777"/>
                <a:gd name="T5" fmla="*/ 294 h 294"/>
                <a:gd name="T6" fmla="*/ 0 w 777"/>
                <a:gd name="T7" fmla="*/ 288 h 294"/>
                <a:gd name="T8" fmla="*/ 0 w 777"/>
                <a:gd name="T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294">
                  <a:moveTo>
                    <a:pt x="0" y="0"/>
                  </a:moveTo>
                  <a:lnTo>
                    <a:pt x="777" y="24"/>
                  </a:lnTo>
                  <a:lnTo>
                    <a:pt x="762" y="29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2" name="Freeform 36"/>
            <p:cNvSpPr>
              <a:spLocks/>
            </p:cNvSpPr>
            <p:nvPr/>
          </p:nvSpPr>
          <p:spPr bwMode="auto">
            <a:xfrm>
              <a:off x="3528" y="583"/>
              <a:ext cx="841" cy="1501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3" name="Freeform 37"/>
            <p:cNvSpPr>
              <a:spLocks/>
            </p:cNvSpPr>
            <p:nvPr/>
          </p:nvSpPr>
          <p:spPr bwMode="auto">
            <a:xfrm>
              <a:off x="2530" y="1042"/>
              <a:ext cx="840" cy="1500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4" name="Freeform 38"/>
            <p:cNvSpPr>
              <a:spLocks/>
            </p:cNvSpPr>
            <p:nvPr/>
          </p:nvSpPr>
          <p:spPr bwMode="auto">
            <a:xfrm>
              <a:off x="1532" y="1503"/>
              <a:ext cx="840" cy="1500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5" name="Freeform 39"/>
            <p:cNvSpPr>
              <a:spLocks/>
            </p:cNvSpPr>
            <p:nvPr/>
          </p:nvSpPr>
          <p:spPr bwMode="auto">
            <a:xfrm>
              <a:off x="634" y="629"/>
              <a:ext cx="3893" cy="1642"/>
            </a:xfrm>
            <a:custGeom>
              <a:avLst/>
              <a:gdLst>
                <a:gd name="T0" fmla="*/ 0 w 7020"/>
                <a:gd name="T1" fmla="*/ 3153 h 3153"/>
                <a:gd name="T2" fmla="*/ 798 w 7020"/>
                <a:gd name="T3" fmla="*/ 3153 h 3153"/>
                <a:gd name="T4" fmla="*/ 7020 w 7020"/>
                <a:gd name="T5" fmla="*/ 21 h 3153"/>
                <a:gd name="T6" fmla="*/ 6249 w 7020"/>
                <a:gd name="T7" fmla="*/ 0 h 3153"/>
                <a:gd name="T8" fmla="*/ 0 w 7020"/>
                <a:gd name="T9" fmla="*/ 3153 h 3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20" h="3153">
                  <a:moveTo>
                    <a:pt x="0" y="3153"/>
                  </a:moveTo>
                  <a:lnTo>
                    <a:pt x="798" y="3153"/>
                  </a:lnTo>
                  <a:lnTo>
                    <a:pt x="7020" y="21"/>
                  </a:lnTo>
                  <a:lnTo>
                    <a:pt x="6249" y="0"/>
                  </a:lnTo>
                  <a:lnTo>
                    <a:pt x="0" y="315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6" name="WordArt 40"/>
            <p:cNvSpPr>
              <a:spLocks noChangeArrowheads="1" noChangeShapeType="1" noTextEdit="1"/>
            </p:cNvSpPr>
            <p:nvPr/>
          </p:nvSpPr>
          <p:spPr bwMode="auto">
            <a:xfrm rot="217007">
              <a:off x="1033" y="861"/>
              <a:ext cx="787" cy="6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68569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Потъване</a:t>
              </a:r>
            </a:p>
          </p:txBody>
        </p:sp>
        <p:sp>
          <p:nvSpPr>
            <p:cNvPr id="45097" name="AutoShape 41"/>
            <p:cNvSpPr>
              <a:spLocks noChangeArrowheads="1"/>
            </p:cNvSpPr>
            <p:nvPr/>
          </p:nvSpPr>
          <p:spPr bwMode="auto">
            <a:xfrm rot="-1811632">
              <a:off x="734" y="1225"/>
              <a:ext cx="1796" cy="94"/>
            </a:xfrm>
            <a:prstGeom prst="rightArrow">
              <a:avLst>
                <a:gd name="adj1" fmla="val 50000"/>
                <a:gd name="adj2" fmla="val 47766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8" name="Freeform 42"/>
            <p:cNvSpPr>
              <a:spLocks/>
            </p:cNvSpPr>
            <p:nvPr/>
          </p:nvSpPr>
          <p:spPr bwMode="auto">
            <a:xfrm>
              <a:off x="534" y="1961"/>
              <a:ext cx="840" cy="1501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9" name="Freeform 43"/>
            <p:cNvSpPr>
              <a:spLocks/>
            </p:cNvSpPr>
            <p:nvPr/>
          </p:nvSpPr>
          <p:spPr bwMode="auto">
            <a:xfrm>
              <a:off x="634" y="478"/>
              <a:ext cx="3460" cy="1797"/>
            </a:xfrm>
            <a:custGeom>
              <a:avLst/>
              <a:gdLst>
                <a:gd name="T0" fmla="*/ 0 w 6240"/>
                <a:gd name="T1" fmla="*/ 3165 h 3450"/>
                <a:gd name="T2" fmla="*/ 0 w 6240"/>
                <a:gd name="T3" fmla="*/ 3450 h 3450"/>
                <a:gd name="T4" fmla="*/ 6240 w 6240"/>
                <a:gd name="T5" fmla="*/ 300 h 3450"/>
                <a:gd name="T6" fmla="*/ 6240 w 6240"/>
                <a:gd name="T7" fmla="*/ 0 h 3450"/>
                <a:gd name="T8" fmla="*/ 0 w 6240"/>
                <a:gd name="T9" fmla="*/ 3165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0" h="3450">
                  <a:moveTo>
                    <a:pt x="0" y="3165"/>
                  </a:moveTo>
                  <a:lnTo>
                    <a:pt x="0" y="3450"/>
                  </a:lnTo>
                  <a:lnTo>
                    <a:pt x="6240" y="300"/>
                  </a:lnTo>
                  <a:lnTo>
                    <a:pt x="6240" y="0"/>
                  </a:lnTo>
                  <a:lnTo>
                    <a:pt x="0" y="316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0" name="Freeform 44"/>
            <p:cNvSpPr>
              <a:spLocks/>
            </p:cNvSpPr>
            <p:nvPr/>
          </p:nvSpPr>
          <p:spPr bwMode="auto">
            <a:xfrm>
              <a:off x="634" y="2089"/>
              <a:ext cx="439" cy="207"/>
            </a:xfrm>
            <a:custGeom>
              <a:avLst/>
              <a:gdLst>
                <a:gd name="T0" fmla="*/ 0 w 792"/>
                <a:gd name="T1" fmla="*/ 0 h 288"/>
                <a:gd name="T2" fmla="*/ 792 w 792"/>
                <a:gd name="T3" fmla="*/ 0 h 288"/>
                <a:gd name="T4" fmla="*/ 792 w 792"/>
                <a:gd name="T5" fmla="*/ 288 h 288"/>
                <a:gd name="T6" fmla="*/ 0 w 792"/>
                <a:gd name="T7" fmla="*/ 288 h 288"/>
                <a:gd name="T8" fmla="*/ 0 w 792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288">
                  <a:moveTo>
                    <a:pt x="0" y="0"/>
                  </a:moveTo>
                  <a:lnTo>
                    <a:pt x="792" y="0"/>
                  </a:lnTo>
                  <a:lnTo>
                    <a:pt x="792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1" name="Freeform 45"/>
            <p:cNvSpPr>
              <a:spLocks/>
            </p:cNvSpPr>
            <p:nvPr/>
          </p:nvSpPr>
          <p:spPr bwMode="auto">
            <a:xfrm>
              <a:off x="1083" y="485"/>
              <a:ext cx="3452" cy="1788"/>
            </a:xfrm>
            <a:custGeom>
              <a:avLst/>
              <a:gdLst>
                <a:gd name="T0" fmla="*/ 0 w 6225"/>
                <a:gd name="T1" fmla="*/ 3135 h 3429"/>
                <a:gd name="T2" fmla="*/ 0 w 6225"/>
                <a:gd name="T3" fmla="*/ 3429 h 3429"/>
                <a:gd name="T4" fmla="*/ 6225 w 6225"/>
                <a:gd name="T5" fmla="*/ 300 h 3429"/>
                <a:gd name="T6" fmla="*/ 6225 w 6225"/>
                <a:gd name="T7" fmla="*/ 0 h 3429"/>
                <a:gd name="T8" fmla="*/ 0 w 6225"/>
                <a:gd name="T9" fmla="*/ 3135 h 3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5" h="3429">
                  <a:moveTo>
                    <a:pt x="0" y="3135"/>
                  </a:moveTo>
                  <a:lnTo>
                    <a:pt x="0" y="3429"/>
                  </a:lnTo>
                  <a:lnTo>
                    <a:pt x="6225" y="300"/>
                  </a:lnTo>
                  <a:lnTo>
                    <a:pt x="6225" y="0"/>
                  </a:lnTo>
                  <a:lnTo>
                    <a:pt x="0" y="31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2" name="Freeform 46"/>
            <p:cNvSpPr>
              <a:spLocks/>
            </p:cNvSpPr>
            <p:nvPr/>
          </p:nvSpPr>
          <p:spPr bwMode="auto">
            <a:xfrm>
              <a:off x="1374" y="1961"/>
              <a:ext cx="458" cy="1501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3" name="Freeform 47"/>
            <p:cNvSpPr>
              <a:spLocks/>
            </p:cNvSpPr>
            <p:nvPr/>
          </p:nvSpPr>
          <p:spPr bwMode="auto">
            <a:xfrm>
              <a:off x="1373" y="2114"/>
              <a:ext cx="1" cy="1339"/>
            </a:xfrm>
            <a:custGeom>
              <a:avLst/>
              <a:gdLst>
                <a:gd name="T0" fmla="*/ 0 w 3"/>
                <a:gd name="T1" fmla="*/ 0 h 2571"/>
                <a:gd name="T2" fmla="*/ 3 w 3"/>
                <a:gd name="T3" fmla="*/ 2571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1">
                  <a:moveTo>
                    <a:pt x="0" y="0"/>
                  </a:moveTo>
                  <a:lnTo>
                    <a:pt x="3" y="2571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4" name="Freeform 48"/>
            <p:cNvSpPr>
              <a:spLocks/>
            </p:cNvSpPr>
            <p:nvPr/>
          </p:nvSpPr>
          <p:spPr bwMode="auto">
            <a:xfrm>
              <a:off x="2372" y="1503"/>
              <a:ext cx="458" cy="1500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5" name="Freeform 49"/>
            <p:cNvSpPr>
              <a:spLocks/>
            </p:cNvSpPr>
            <p:nvPr/>
          </p:nvSpPr>
          <p:spPr bwMode="auto">
            <a:xfrm>
              <a:off x="2372" y="1663"/>
              <a:ext cx="0" cy="1333"/>
            </a:xfrm>
            <a:custGeom>
              <a:avLst/>
              <a:gdLst>
                <a:gd name="T0" fmla="*/ 0 w 1"/>
                <a:gd name="T1" fmla="*/ 0 h 2556"/>
                <a:gd name="T2" fmla="*/ 0 w 1"/>
                <a:gd name="T3" fmla="*/ 2556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6">
                  <a:moveTo>
                    <a:pt x="0" y="0"/>
                  </a:moveTo>
                  <a:lnTo>
                    <a:pt x="0" y="2556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6" name="Freeform 50"/>
            <p:cNvSpPr>
              <a:spLocks/>
            </p:cNvSpPr>
            <p:nvPr/>
          </p:nvSpPr>
          <p:spPr bwMode="auto">
            <a:xfrm>
              <a:off x="3370" y="1042"/>
              <a:ext cx="458" cy="1500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7" name="Freeform 51"/>
            <p:cNvSpPr>
              <a:spLocks/>
            </p:cNvSpPr>
            <p:nvPr/>
          </p:nvSpPr>
          <p:spPr bwMode="auto">
            <a:xfrm>
              <a:off x="3369" y="1194"/>
              <a:ext cx="1" cy="1343"/>
            </a:xfrm>
            <a:custGeom>
              <a:avLst/>
              <a:gdLst>
                <a:gd name="T0" fmla="*/ 0 w 3"/>
                <a:gd name="T1" fmla="*/ 0 h 2578"/>
                <a:gd name="T2" fmla="*/ 3 w 3"/>
                <a:gd name="T3" fmla="*/ 2578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8">
                  <a:moveTo>
                    <a:pt x="0" y="0"/>
                  </a:moveTo>
                  <a:lnTo>
                    <a:pt x="3" y="2578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8" name="Freeform 52"/>
            <p:cNvSpPr>
              <a:spLocks/>
            </p:cNvSpPr>
            <p:nvPr/>
          </p:nvSpPr>
          <p:spPr bwMode="auto">
            <a:xfrm>
              <a:off x="4369" y="583"/>
              <a:ext cx="457" cy="1501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9" name="Freeform 53"/>
            <p:cNvSpPr>
              <a:spLocks/>
            </p:cNvSpPr>
            <p:nvPr/>
          </p:nvSpPr>
          <p:spPr bwMode="auto">
            <a:xfrm>
              <a:off x="4369" y="732"/>
              <a:ext cx="0" cy="1344"/>
            </a:xfrm>
            <a:custGeom>
              <a:avLst/>
              <a:gdLst>
                <a:gd name="T0" fmla="*/ 0 w 1"/>
                <a:gd name="T1" fmla="*/ 0 h 2578"/>
                <a:gd name="T2" fmla="*/ 0 w 1"/>
                <a:gd name="T3" fmla="*/ 2578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78">
                  <a:moveTo>
                    <a:pt x="0" y="0"/>
                  </a:moveTo>
                  <a:lnTo>
                    <a:pt x="0" y="2578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0" name="Freeform 54"/>
            <p:cNvSpPr>
              <a:spLocks/>
            </p:cNvSpPr>
            <p:nvPr/>
          </p:nvSpPr>
          <p:spPr bwMode="auto">
            <a:xfrm>
              <a:off x="3445" y="1561"/>
              <a:ext cx="1930" cy="643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1" name="Freeform 55"/>
            <p:cNvSpPr>
              <a:spLocks/>
            </p:cNvSpPr>
            <p:nvPr/>
          </p:nvSpPr>
          <p:spPr bwMode="auto">
            <a:xfrm>
              <a:off x="2530" y="2051"/>
              <a:ext cx="1930" cy="555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2" name="Freeform 56"/>
            <p:cNvSpPr>
              <a:spLocks/>
            </p:cNvSpPr>
            <p:nvPr/>
          </p:nvSpPr>
          <p:spPr bwMode="auto">
            <a:xfrm>
              <a:off x="1532" y="2473"/>
              <a:ext cx="1930" cy="602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3" name="Freeform 57"/>
            <p:cNvSpPr>
              <a:spLocks/>
            </p:cNvSpPr>
            <p:nvPr/>
          </p:nvSpPr>
          <p:spPr bwMode="auto">
            <a:xfrm>
              <a:off x="534" y="2971"/>
              <a:ext cx="1930" cy="860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14" name="Group 58"/>
            <p:cNvGrpSpPr>
              <a:grpSpLocks/>
            </p:cNvGrpSpPr>
            <p:nvPr/>
          </p:nvGrpSpPr>
          <p:grpSpPr bwMode="auto">
            <a:xfrm>
              <a:off x="168" y="3661"/>
              <a:ext cx="699" cy="313"/>
              <a:chOff x="6660" y="6480"/>
              <a:chExt cx="2340" cy="1080"/>
            </a:xfrm>
          </p:grpSpPr>
          <p:sp>
            <p:nvSpPr>
              <p:cNvPr id="45115" name="AutoShape 59"/>
              <p:cNvSpPr>
                <a:spLocks noChangeArrowheads="1"/>
              </p:cNvSpPr>
              <p:nvPr/>
            </p:nvSpPr>
            <p:spPr bwMode="auto">
              <a:xfrm>
                <a:off x="6660" y="6480"/>
                <a:ext cx="2340" cy="108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6" name="Text Box 60"/>
              <p:cNvSpPr txBox="1">
                <a:spLocks noChangeArrowheads="1"/>
              </p:cNvSpPr>
              <p:nvPr/>
            </p:nvSpPr>
            <p:spPr bwMode="auto">
              <a:xfrm>
                <a:off x="6660" y="7020"/>
                <a:ext cx="19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bg-BG" sz="800">
                    <a:latin typeface="Times New Roman" pitchFamily="18" charset="0"/>
                    <a:cs typeface="Times New Roman" pitchFamily="18" charset="0"/>
                  </a:rPr>
                  <a:t>INDEX</a:t>
                </a:r>
                <a:endParaRPr lang="en-US" altLang="bg-BG" sz="2000">
                  <a:latin typeface="Times New Roman" pitchFamily="18" charset="0"/>
                  <a:cs typeface="Times New Roman" pitchFamily="18" charset="0"/>
                </a:endParaRPr>
              </a:p>
              <a:p>
                <a:pPr eaLnBrk="0" hangingPunct="0"/>
                <a:endParaRPr lang="en-US" altLang="bg-BG"/>
              </a:p>
            </p:txBody>
          </p:sp>
          <p:sp>
            <p:nvSpPr>
              <p:cNvPr id="45117" name="AutoShape 61"/>
              <p:cNvSpPr>
                <a:spLocks noChangeArrowheads="1"/>
              </p:cNvSpPr>
              <p:nvPr/>
            </p:nvSpPr>
            <p:spPr bwMode="auto">
              <a:xfrm flipH="1">
                <a:off x="6660" y="6480"/>
                <a:ext cx="360" cy="36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118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1432" y="2051"/>
              <a:ext cx="300" cy="1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DSI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19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263" y="346"/>
              <a:ext cx="416" cy="1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Found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20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634" y="2102"/>
              <a:ext cx="432" cy="19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Namere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21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876" y="1389"/>
              <a:ext cx="299" cy="1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DSI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22" name="Oval 66"/>
            <p:cNvSpPr>
              <a:spLocks noChangeArrowheads="1"/>
            </p:cNvSpPr>
            <p:nvPr/>
          </p:nvSpPr>
          <p:spPr bwMode="auto">
            <a:xfrm>
              <a:off x="3964" y="376"/>
              <a:ext cx="299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TextBox 2"/>
          <p:cNvSpPr txBox="1"/>
          <p:nvPr/>
        </p:nvSpPr>
        <p:spPr>
          <a:xfrm rot="19453256">
            <a:off x="1062545" y="2277681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Сметки на потъване</a:t>
            </a:r>
            <a:endParaRPr lang="bg-BG" dirty="0"/>
          </a:p>
        </p:txBody>
      </p:sp>
      <p:sp>
        <p:nvSpPr>
          <p:cNvPr id="67" name="TextBox 66"/>
          <p:cNvSpPr txBox="1"/>
          <p:nvPr/>
        </p:nvSpPr>
        <p:spPr>
          <a:xfrm rot="19548468">
            <a:off x="5046030" y="464810"/>
            <a:ext cx="226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Сметки на изплуване</a:t>
            </a:r>
            <a:endParaRPr lang="bg-BG" dirty="0"/>
          </a:p>
        </p:txBody>
      </p:sp>
      <p:sp>
        <p:nvSpPr>
          <p:cNvPr id="68" name="TextBox 67"/>
          <p:cNvSpPr txBox="1"/>
          <p:nvPr/>
        </p:nvSpPr>
        <p:spPr>
          <a:xfrm rot="19775139">
            <a:off x="1990101" y="5337956"/>
            <a:ext cx="479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Резултат, предаван без промяна на изплуване</a:t>
            </a:r>
            <a:endParaRPr lang="bg-BG" dirty="0"/>
          </a:p>
        </p:txBody>
      </p:sp>
      <p:sp>
        <p:nvSpPr>
          <p:cNvPr id="69" name="TextBox 68"/>
          <p:cNvSpPr txBox="1"/>
          <p:nvPr/>
        </p:nvSpPr>
        <p:spPr>
          <a:xfrm rot="19742606">
            <a:off x="1569595" y="4301507"/>
            <a:ext cx="454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Смяна на границите на търсене на потъване</a:t>
            </a:r>
            <a:endParaRPr lang="bg-BG" dirty="0"/>
          </a:p>
        </p:txBody>
      </p:sp>
      <p:sp>
        <p:nvSpPr>
          <p:cNvPr id="70" name="TextBox 69"/>
          <p:cNvSpPr txBox="1"/>
          <p:nvPr/>
        </p:nvSpPr>
        <p:spPr>
          <a:xfrm rot="19742606">
            <a:off x="3196122" y="3765697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 адрес -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62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0" name="AutoShape 170"/>
          <p:cNvSpPr>
            <a:spLocks noChangeArrowheads="1"/>
          </p:cNvSpPr>
          <p:nvPr/>
        </p:nvSpPr>
        <p:spPr bwMode="auto">
          <a:xfrm>
            <a:off x="5486400" y="1743075"/>
            <a:ext cx="1600200" cy="571500"/>
          </a:xfrm>
          <a:prstGeom prst="can">
            <a:avLst>
              <a:gd name="adj" fmla="val 50000"/>
            </a:avLst>
          </a:pr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8" name="WordArt 168"/>
          <p:cNvSpPr>
            <a:spLocks noChangeArrowheads="1" noChangeShapeType="1" noTextEdit="1"/>
          </p:cNvSpPr>
          <p:nvPr/>
        </p:nvSpPr>
        <p:spPr bwMode="auto">
          <a:xfrm>
            <a:off x="5600700" y="2057400"/>
            <a:ext cx="1028700" cy="114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C0C0C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ГЛОБАЛНА</a:t>
            </a:r>
          </a:p>
        </p:txBody>
      </p:sp>
      <p:sp>
        <p:nvSpPr>
          <p:cNvPr id="36007" name="Line 167"/>
          <p:cNvSpPr>
            <a:spLocks noChangeShapeType="1"/>
          </p:cNvSpPr>
          <p:nvPr/>
        </p:nvSpPr>
        <p:spPr bwMode="auto">
          <a:xfrm flipH="1">
            <a:off x="5241925" y="2489200"/>
            <a:ext cx="1387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6" name="Line 166"/>
          <p:cNvSpPr>
            <a:spLocks noChangeShapeType="1"/>
          </p:cNvSpPr>
          <p:nvPr/>
        </p:nvSpPr>
        <p:spPr bwMode="auto">
          <a:xfrm flipV="1">
            <a:off x="1508125" y="2489200"/>
            <a:ext cx="3733800" cy="283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5" name="Rectangle 165"/>
          <p:cNvSpPr>
            <a:spLocks noChangeArrowheads="1"/>
          </p:cNvSpPr>
          <p:nvPr/>
        </p:nvSpPr>
        <p:spPr bwMode="auto">
          <a:xfrm>
            <a:off x="1508125" y="5322888"/>
            <a:ext cx="2560638" cy="735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4" name="AutoShape 164"/>
          <p:cNvSpPr>
            <a:spLocks noChangeArrowheads="1"/>
          </p:cNvSpPr>
          <p:nvPr/>
        </p:nvSpPr>
        <p:spPr bwMode="auto">
          <a:xfrm>
            <a:off x="3322638" y="3643313"/>
            <a:ext cx="1920875" cy="523875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3" name="Freeform 163"/>
          <p:cNvSpPr>
            <a:spLocks/>
          </p:cNvSpPr>
          <p:nvPr/>
        </p:nvSpPr>
        <p:spPr bwMode="auto">
          <a:xfrm>
            <a:off x="4164013" y="3887788"/>
            <a:ext cx="0" cy="279400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2" name="Freeform 162"/>
          <p:cNvSpPr>
            <a:spLocks/>
          </p:cNvSpPr>
          <p:nvPr/>
        </p:nvSpPr>
        <p:spPr bwMode="auto">
          <a:xfrm>
            <a:off x="4159250" y="3643313"/>
            <a:ext cx="236538" cy="244475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001" name="Freeform 161"/>
          <p:cNvSpPr>
            <a:spLocks/>
          </p:cNvSpPr>
          <p:nvPr/>
        </p:nvSpPr>
        <p:spPr bwMode="auto">
          <a:xfrm>
            <a:off x="3324225" y="3643313"/>
            <a:ext cx="233363" cy="244475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6000" name="Freeform 160"/>
          <p:cNvSpPr>
            <a:spLocks/>
          </p:cNvSpPr>
          <p:nvPr/>
        </p:nvSpPr>
        <p:spPr bwMode="auto">
          <a:xfrm>
            <a:off x="4159250" y="3648075"/>
            <a:ext cx="234950" cy="239713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9" name="Oval 159"/>
          <p:cNvSpPr>
            <a:spLocks noChangeArrowheads="1"/>
          </p:cNvSpPr>
          <p:nvPr/>
        </p:nvSpPr>
        <p:spPr bwMode="auto">
          <a:xfrm>
            <a:off x="3524250" y="3433763"/>
            <a:ext cx="606425" cy="6302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8" name="Text Box 158"/>
          <p:cNvSpPr txBox="1">
            <a:spLocks noChangeArrowheads="1"/>
          </p:cNvSpPr>
          <p:nvPr/>
        </p:nvSpPr>
        <p:spPr bwMode="auto">
          <a:xfrm>
            <a:off x="3492500" y="3429000"/>
            <a:ext cx="6064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49</a:t>
            </a:r>
            <a:endParaRPr lang="bg-BG" altLang="bg-BG" b="0"/>
          </a:p>
        </p:txBody>
      </p:sp>
      <p:sp>
        <p:nvSpPr>
          <p:cNvPr id="35997" name="Oval 157"/>
          <p:cNvSpPr>
            <a:spLocks noChangeArrowheads="1"/>
          </p:cNvSpPr>
          <p:nvPr/>
        </p:nvSpPr>
        <p:spPr bwMode="auto">
          <a:xfrm>
            <a:off x="4389438" y="3538538"/>
            <a:ext cx="549275" cy="523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4356100" y="3500438"/>
            <a:ext cx="6064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35</a:t>
            </a:r>
            <a:endParaRPr lang="bg-BG" altLang="bg-BG" b="0"/>
          </a:p>
        </p:txBody>
      </p:sp>
      <p:sp>
        <p:nvSpPr>
          <p:cNvPr id="35995" name="Freeform 155"/>
          <p:cNvSpPr>
            <a:spLocks/>
          </p:cNvSpPr>
          <p:nvPr/>
        </p:nvSpPr>
        <p:spPr bwMode="auto">
          <a:xfrm>
            <a:off x="3324225" y="3889375"/>
            <a:ext cx="841375" cy="277813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4" name="Freeform 154"/>
          <p:cNvSpPr>
            <a:spLocks/>
          </p:cNvSpPr>
          <p:nvPr/>
        </p:nvSpPr>
        <p:spPr bwMode="auto">
          <a:xfrm>
            <a:off x="4165600" y="3889375"/>
            <a:ext cx="841375" cy="277813"/>
          </a:xfrm>
          <a:custGeom>
            <a:avLst/>
            <a:gdLst>
              <a:gd name="T0" fmla="*/ 0 w 1497"/>
              <a:gd name="T1" fmla="*/ 477 h 477"/>
              <a:gd name="T2" fmla="*/ 1497 w 1497"/>
              <a:gd name="T3" fmla="*/ 477 h 477"/>
              <a:gd name="T4" fmla="*/ 1497 w 1497"/>
              <a:gd name="T5" fmla="*/ 0 h 477"/>
              <a:gd name="T6" fmla="*/ 0 w 1497"/>
              <a:gd name="T7" fmla="*/ 0 h 477"/>
              <a:gd name="T8" fmla="*/ 0 w 1497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477">
                <a:moveTo>
                  <a:pt x="0" y="477"/>
                </a:moveTo>
                <a:lnTo>
                  <a:pt x="1497" y="477"/>
                </a:lnTo>
                <a:lnTo>
                  <a:pt x="1497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3" name="AutoShape 153"/>
          <p:cNvSpPr>
            <a:spLocks noChangeArrowheads="1"/>
          </p:cNvSpPr>
          <p:nvPr/>
        </p:nvSpPr>
        <p:spPr bwMode="auto">
          <a:xfrm>
            <a:off x="5135563" y="2398713"/>
            <a:ext cx="1173162" cy="300037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92" name="Freeform 152"/>
          <p:cNvSpPr>
            <a:spLocks/>
          </p:cNvSpPr>
          <p:nvPr/>
        </p:nvSpPr>
        <p:spPr bwMode="auto">
          <a:xfrm>
            <a:off x="5651500" y="2538413"/>
            <a:ext cx="0" cy="160337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91" name="Freeform 151"/>
          <p:cNvSpPr>
            <a:spLocks/>
          </p:cNvSpPr>
          <p:nvPr/>
        </p:nvSpPr>
        <p:spPr bwMode="auto">
          <a:xfrm>
            <a:off x="5646738" y="2398713"/>
            <a:ext cx="144462" cy="139700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90" name="Freeform 150"/>
          <p:cNvSpPr>
            <a:spLocks/>
          </p:cNvSpPr>
          <p:nvPr/>
        </p:nvSpPr>
        <p:spPr bwMode="auto">
          <a:xfrm>
            <a:off x="5137150" y="2398713"/>
            <a:ext cx="142875" cy="139700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9" name="Freeform 149"/>
          <p:cNvSpPr>
            <a:spLocks/>
          </p:cNvSpPr>
          <p:nvPr/>
        </p:nvSpPr>
        <p:spPr bwMode="auto">
          <a:xfrm>
            <a:off x="5648325" y="2400300"/>
            <a:ext cx="142875" cy="136525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8" name="Oval 148"/>
          <p:cNvSpPr>
            <a:spLocks noChangeArrowheads="1"/>
          </p:cNvSpPr>
          <p:nvPr/>
        </p:nvSpPr>
        <p:spPr bwMode="auto">
          <a:xfrm>
            <a:off x="5259388" y="2279650"/>
            <a:ext cx="371475" cy="3603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7" name="Text Box 147"/>
          <p:cNvSpPr txBox="1">
            <a:spLocks noChangeArrowheads="1"/>
          </p:cNvSpPr>
          <p:nvPr/>
        </p:nvSpPr>
        <p:spPr bwMode="auto">
          <a:xfrm>
            <a:off x="5259388" y="2279650"/>
            <a:ext cx="371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bg-BG" altLang="bg-BG" sz="1200" b="0">
                <a:cs typeface="Times New Roman" pitchFamily="18" charset="0"/>
              </a:rPr>
              <a:t>14</a:t>
            </a:r>
            <a:endParaRPr lang="bg-BG" altLang="bg-BG" b="0"/>
          </a:p>
        </p:txBody>
      </p:sp>
      <p:sp>
        <p:nvSpPr>
          <p:cNvPr id="35986" name="Oval 146"/>
          <p:cNvSpPr>
            <a:spLocks noChangeArrowheads="1"/>
          </p:cNvSpPr>
          <p:nvPr/>
        </p:nvSpPr>
        <p:spPr bwMode="auto">
          <a:xfrm>
            <a:off x="5883275" y="2384425"/>
            <a:ext cx="241300" cy="2555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5" name="Text Box 145"/>
          <p:cNvSpPr txBox="1">
            <a:spLocks noChangeArrowheads="1"/>
          </p:cNvSpPr>
          <p:nvPr/>
        </p:nvSpPr>
        <p:spPr bwMode="auto">
          <a:xfrm>
            <a:off x="5883275" y="2384425"/>
            <a:ext cx="3698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sz="800" b="0">
                <a:cs typeface="Times New Roman" pitchFamily="18" charset="0"/>
              </a:rPr>
              <a:t> 7</a:t>
            </a:r>
            <a:endParaRPr lang="bg-BG" altLang="bg-BG" b="0"/>
          </a:p>
        </p:txBody>
      </p:sp>
      <p:sp>
        <p:nvSpPr>
          <p:cNvPr id="35984" name="Freeform 144"/>
          <p:cNvSpPr>
            <a:spLocks/>
          </p:cNvSpPr>
          <p:nvPr/>
        </p:nvSpPr>
        <p:spPr bwMode="auto">
          <a:xfrm>
            <a:off x="5137150" y="2540000"/>
            <a:ext cx="514350" cy="158750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3" name="Freeform 143"/>
          <p:cNvSpPr>
            <a:spLocks/>
          </p:cNvSpPr>
          <p:nvPr/>
        </p:nvSpPr>
        <p:spPr bwMode="auto">
          <a:xfrm>
            <a:off x="5651500" y="2538413"/>
            <a:ext cx="517525" cy="160337"/>
          </a:xfrm>
          <a:custGeom>
            <a:avLst/>
            <a:gdLst>
              <a:gd name="T0" fmla="*/ 1 w 814"/>
              <a:gd name="T1" fmla="*/ 252 h 252"/>
              <a:gd name="T2" fmla="*/ 814 w 814"/>
              <a:gd name="T3" fmla="*/ 252 h 252"/>
              <a:gd name="T4" fmla="*/ 814 w 814"/>
              <a:gd name="T5" fmla="*/ 0 h 252"/>
              <a:gd name="T6" fmla="*/ 0 w 814"/>
              <a:gd name="T7" fmla="*/ 1 h 252"/>
              <a:gd name="T8" fmla="*/ 1 w 814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" h="252">
                <a:moveTo>
                  <a:pt x="1" y="252"/>
                </a:moveTo>
                <a:lnTo>
                  <a:pt x="814" y="252"/>
                </a:lnTo>
                <a:lnTo>
                  <a:pt x="814" y="0"/>
                </a:lnTo>
                <a:lnTo>
                  <a:pt x="0" y="1"/>
                </a:lnTo>
                <a:lnTo>
                  <a:pt x="1" y="25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2" name="AutoShape 142"/>
          <p:cNvSpPr>
            <a:spLocks noChangeArrowheads="1"/>
          </p:cNvSpPr>
          <p:nvPr/>
        </p:nvSpPr>
        <p:spPr bwMode="auto">
          <a:xfrm>
            <a:off x="4389438" y="2954338"/>
            <a:ext cx="1493837" cy="374650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81" name="Freeform 141"/>
          <p:cNvSpPr>
            <a:spLocks/>
          </p:cNvSpPr>
          <p:nvPr/>
        </p:nvSpPr>
        <p:spPr bwMode="auto">
          <a:xfrm>
            <a:off x="5045075" y="3128963"/>
            <a:ext cx="0" cy="200025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80" name="Freeform 140"/>
          <p:cNvSpPr>
            <a:spLocks/>
          </p:cNvSpPr>
          <p:nvPr/>
        </p:nvSpPr>
        <p:spPr bwMode="auto">
          <a:xfrm>
            <a:off x="5040313" y="2954338"/>
            <a:ext cx="184150" cy="174625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979" name="Freeform 139"/>
          <p:cNvSpPr>
            <a:spLocks/>
          </p:cNvSpPr>
          <p:nvPr/>
        </p:nvSpPr>
        <p:spPr bwMode="auto">
          <a:xfrm>
            <a:off x="4391025" y="2954338"/>
            <a:ext cx="182563" cy="174625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8" name="Freeform 138"/>
          <p:cNvSpPr>
            <a:spLocks/>
          </p:cNvSpPr>
          <p:nvPr/>
        </p:nvSpPr>
        <p:spPr bwMode="auto">
          <a:xfrm>
            <a:off x="5040313" y="2955925"/>
            <a:ext cx="182562" cy="171450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7" name="Oval 137"/>
          <p:cNvSpPr>
            <a:spLocks noChangeArrowheads="1"/>
          </p:cNvSpPr>
          <p:nvPr/>
        </p:nvSpPr>
        <p:spPr bwMode="auto">
          <a:xfrm>
            <a:off x="4546600" y="2803525"/>
            <a:ext cx="471488" cy="449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6" name="Text Box 136"/>
          <p:cNvSpPr txBox="1">
            <a:spLocks noChangeArrowheads="1"/>
          </p:cNvSpPr>
          <p:nvPr/>
        </p:nvSpPr>
        <p:spPr bwMode="auto">
          <a:xfrm>
            <a:off x="4546600" y="2803525"/>
            <a:ext cx="4714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35</a:t>
            </a:r>
            <a:endParaRPr lang="bg-BG" altLang="bg-BG" b="0"/>
          </a:p>
        </p:txBody>
      </p:sp>
      <p:sp>
        <p:nvSpPr>
          <p:cNvPr id="35975" name="Oval 135"/>
          <p:cNvSpPr>
            <a:spLocks noChangeArrowheads="1"/>
          </p:cNvSpPr>
          <p:nvPr/>
        </p:nvSpPr>
        <p:spPr bwMode="auto">
          <a:xfrm>
            <a:off x="5241925" y="2908300"/>
            <a:ext cx="404813" cy="3444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4" name="Text Box 134"/>
          <p:cNvSpPr txBox="1">
            <a:spLocks noChangeArrowheads="1"/>
          </p:cNvSpPr>
          <p:nvPr/>
        </p:nvSpPr>
        <p:spPr bwMode="auto">
          <a:xfrm>
            <a:off x="5241925" y="2879725"/>
            <a:ext cx="4714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14</a:t>
            </a:r>
            <a:endParaRPr lang="bg-BG" altLang="bg-BG" b="0"/>
          </a:p>
        </p:txBody>
      </p:sp>
      <p:sp>
        <p:nvSpPr>
          <p:cNvPr id="35973" name="Freeform 133"/>
          <p:cNvSpPr>
            <a:spLocks/>
          </p:cNvSpPr>
          <p:nvPr/>
        </p:nvSpPr>
        <p:spPr bwMode="auto">
          <a:xfrm>
            <a:off x="4391025" y="3130550"/>
            <a:ext cx="654050" cy="198438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972" name="Freeform 132"/>
          <p:cNvSpPr>
            <a:spLocks/>
          </p:cNvSpPr>
          <p:nvPr/>
        </p:nvSpPr>
        <p:spPr bwMode="auto">
          <a:xfrm>
            <a:off x="5045075" y="3128963"/>
            <a:ext cx="654050" cy="198437"/>
          </a:xfrm>
          <a:custGeom>
            <a:avLst/>
            <a:gdLst>
              <a:gd name="T0" fmla="*/ 0 w 1497"/>
              <a:gd name="T1" fmla="*/ 477 h 477"/>
              <a:gd name="T2" fmla="*/ 1497 w 1497"/>
              <a:gd name="T3" fmla="*/ 477 h 477"/>
              <a:gd name="T4" fmla="*/ 1497 w 1497"/>
              <a:gd name="T5" fmla="*/ 0 h 477"/>
              <a:gd name="T6" fmla="*/ 0 w 1497"/>
              <a:gd name="T7" fmla="*/ 0 h 477"/>
              <a:gd name="T8" fmla="*/ 0 w 1497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477">
                <a:moveTo>
                  <a:pt x="0" y="477"/>
                </a:moveTo>
                <a:lnTo>
                  <a:pt x="1497" y="477"/>
                </a:lnTo>
                <a:lnTo>
                  <a:pt x="1497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6055" name="Group 215"/>
          <p:cNvGrpSpPr>
            <a:grpSpLocks/>
          </p:cNvGrpSpPr>
          <p:nvPr/>
        </p:nvGrpSpPr>
        <p:grpSpPr bwMode="auto">
          <a:xfrm>
            <a:off x="4108450" y="1112838"/>
            <a:ext cx="814388" cy="1233487"/>
            <a:chOff x="2588" y="701"/>
            <a:chExt cx="513" cy="777"/>
          </a:xfrm>
        </p:grpSpPr>
        <p:sp>
          <p:nvSpPr>
            <p:cNvPr id="35971" name="Text Box 131"/>
            <p:cNvSpPr txBox="1">
              <a:spLocks noChangeArrowheads="1"/>
            </p:cNvSpPr>
            <p:nvPr/>
          </p:nvSpPr>
          <p:spPr bwMode="auto">
            <a:xfrm>
              <a:off x="2588" y="701"/>
              <a:ext cx="513" cy="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7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2661" y="776"/>
              <a:ext cx="36" cy="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966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857" y="776"/>
              <a:ext cx="35" cy="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963" name="Line 123"/>
            <p:cNvSpPr>
              <a:spLocks noChangeShapeType="1"/>
            </p:cNvSpPr>
            <p:nvPr/>
          </p:nvSpPr>
          <p:spPr bwMode="auto">
            <a:xfrm>
              <a:off x="2758" y="802"/>
              <a:ext cx="0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62" name="Text Box 122"/>
            <p:cNvSpPr txBox="1">
              <a:spLocks noChangeArrowheads="1"/>
            </p:cNvSpPr>
            <p:nvPr/>
          </p:nvSpPr>
          <p:spPr bwMode="auto">
            <a:xfrm>
              <a:off x="2612" y="1052"/>
              <a:ext cx="318" cy="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1" name="Line 121"/>
            <p:cNvSpPr>
              <a:spLocks noChangeShapeType="1"/>
            </p:cNvSpPr>
            <p:nvPr/>
          </p:nvSpPr>
          <p:spPr bwMode="auto">
            <a:xfrm>
              <a:off x="2758" y="977"/>
              <a:ext cx="0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60" name="Oval 120"/>
            <p:cNvSpPr>
              <a:spLocks noChangeArrowheads="1"/>
            </p:cNvSpPr>
            <p:nvPr/>
          </p:nvSpPr>
          <p:spPr bwMode="auto">
            <a:xfrm>
              <a:off x="2710" y="877"/>
              <a:ext cx="97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>
              <a:off x="2710" y="927"/>
              <a:ext cx="244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>
              <a:off x="2954" y="1028"/>
              <a:ext cx="0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7" name="Text Box 117"/>
            <p:cNvSpPr txBox="1">
              <a:spLocks noChangeArrowheads="1"/>
            </p:cNvSpPr>
            <p:nvPr/>
          </p:nvSpPr>
          <p:spPr bwMode="auto">
            <a:xfrm>
              <a:off x="2783" y="1178"/>
              <a:ext cx="269" cy="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>
              <a:off x="2758" y="1153"/>
              <a:ext cx="0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5" name="Freeform 115"/>
            <p:cNvSpPr>
              <a:spLocks/>
            </p:cNvSpPr>
            <p:nvPr/>
          </p:nvSpPr>
          <p:spPr bwMode="auto">
            <a:xfrm>
              <a:off x="2759" y="1300"/>
              <a:ext cx="194" cy="29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flipV="1">
              <a:off x="2954" y="1253"/>
              <a:ext cx="0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661" y="1378"/>
              <a:ext cx="196" cy="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52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783" y="835"/>
              <a:ext cx="196" cy="4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noFill/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951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2636" y="1078"/>
              <a:ext cx="269" cy="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5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2807" y="1201"/>
              <a:ext cx="220" cy="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47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2704" y="1406"/>
              <a:ext cx="104" cy="4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grpSp>
        <p:nvGrpSpPr>
          <p:cNvPr id="36052" name="Group 212"/>
          <p:cNvGrpSpPr>
            <a:grpSpLocks/>
          </p:cNvGrpSpPr>
          <p:nvPr/>
        </p:nvGrpSpPr>
        <p:grpSpPr bwMode="auto">
          <a:xfrm>
            <a:off x="2944813" y="1562100"/>
            <a:ext cx="1017587" cy="1416050"/>
            <a:chOff x="1855" y="984"/>
            <a:chExt cx="641" cy="892"/>
          </a:xfrm>
        </p:grpSpPr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1855" y="984"/>
              <a:ext cx="641" cy="8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2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1946" y="1070"/>
              <a:ext cx="45" cy="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941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2191" y="1070"/>
              <a:ext cx="44" cy="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>
              <a:off x="2068" y="1099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7" name="Text Box 97"/>
            <p:cNvSpPr txBox="1">
              <a:spLocks noChangeArrowheads="1"/>
            </p:cNvSpPr>
            <p:nvPr/>
          </p:nvSpPr>
          <p:spPr bwMode="auto">
            <a:xfrm>
              <a:off x="1885" y="1387"/>
              <a:ext cx="397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2068" y="1300"/>
              <a:ext cx="0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2007" y="1185"/>
              <a:ext cx="122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007" y="1243"/>
              <a:ext cx="306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313" y="1358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2" name="Text Box 92"/>
            <p:cNvSpPr txBox="1">
              <a:spLocks noChangeArrowheads="1"/>
            </p:cNvSpPr>
            <p:nvPr/>
          </p:nvSpPr>
          <p:spPr bwMode="auto">
            <a:xfrm>
              <a:off x="2099" y="1531"/>
              <a:ext cx="336" cy="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068" y="1502"/>
              <a:ext cx="0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30" name="Freeform 90"/>
            <p:cNvSpPr>
              <a:spLocks/>
            </p:cNvSpPr>
            <p:nvPr/>
          </p:nvSpPr>
          <p:spPr bwMode="auto">
            <a:xfrm>
              <a:off x="2068" y="1670"/>
              <a:ext cx="242" cy="33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2313" y="1617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946" y="1761"/>
              <a:ext cx="245" cy="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27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099" y="1138"/>
              <a:ext cx="244" cy="4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926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1916" y="1416"/>
              <a:ext cx="336" cy="5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2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129" y="1557"/>
              <a:ext cx="275" cy="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22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000" y="1792"/>
              <a:ext cx="130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1616075" y="2117725"/>
            <a:ext cx="960438" cy="103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6048" name="Group 208"/>
          <p:cNvGrpSpPr>
            <a:grpSpLocks/>
          </p:cNvGrpSpPr>
          <p:nvPr/>
        </p:nvGrpSpPr>
        <p:grpSpPr bwMode="auto">
          <a:xfrm>
            <a:off x="1668463" y="2220913"/>
            <a:ext cx="1120775" cy="1595437"/>
            <a:chOff x="1051" y="1399"/>
            <a:chExt cx="706" cy="1005"/>
          </a:xfrm>
        </p:grpSpPr>
        <p:sp>
          <p:nvSpPr>
            <p:cNvPr id="35921" name="Text Box 81"/>
            <p:cNvSpPr txBox="1">
              <a:spLocks noChangeArrowheads="1"/>
            </p:cNvSpPr>
            <p:nvPr/>
          </p:nvSpPr>
          <p:spPr bwMode="auto">
            <a:xfrm>
              <a:off x="1051" y="1399"/>
              <a:ext cx="706" cy="10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7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152" y="1496"/>
              <a:ext cx="49" cy="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916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421" y="1496"/>
              <a:ext cx="49" cy="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>
              <a:off x="1285" y="1529"/>
              <a:ext cx="0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12" name="Text Box 72"/>
            <p:cNvSpPr txBox="1">
              <a:spLocks noChangeArrowheads="1"/>
            </p:cNvSpPr>
            <p:nvPr/>
          </p:nvSpPr>
          <p:spPr bwMode="auto">
            <a:xfrm>
              <a:off x="1085" y="1853"/>
              <a:ext cx="437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>
              <a:off x="1285" y="1756"/>
              <a:ext cx="0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10" name="Oval 70"/>
            <p:cNvSpPr>
              <a:spLocks noChangeArrowheads="1"/>
            </p:cNvSpPr>
            <p:nvPr/>
          </p:nvSpPr>
          <p:spPr bwMode="auto">
            <a:xfrm>
              <a:off x="1219" y="1626"/>
              <a:ext cx="134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>
              <a:off x="1219" y="1691"/>
              <a:ext cx="336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>
              <a:off x="1555" y="1821"/>
              <a:ext cx="0" cy="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7" name="Text Box 67"/>
            <p:cNvSpPr txBox="1">
              <a:spLocks noChangeArrowheads="1"/>
            </p:cNvSpPr>
            <p:nvPr/>
          </p:nvSpPr>
          <p:spPr bwMode="auto">
            <a:xfrm>
              <a:off x="1320" y="2015"/>
              <a:ext cx="370" cy="1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1285" y="1983"/>
              <a:ext cx="0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5" name="Freeform 65"/>
            <p:cNvSpPr>
              <a:spLocks/>
            </p:cNvSpPr>
            <p:nvPr/>
          </p:nvSpPr>
          <p:spPr bwMode="auto">
            <a:xfrm>
              <a:off x="1286" y="2173"/>
              <a:ext cx="267" cy="37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1555" y="2113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03" name="Text Box 63"/>
            <p:cNvSpPr txBox="1">
              <a:spLocks noChangeArrowheads="1"/>
            </p:cNvSpPr>
            <p:nvPr/>
          </p:nvSpPr>
          <p:spPr bwMode="auto">
            <a:xfrm>
              <a:off x="1152" y="2275"/>
              <a:ext cx="269" cy="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02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1320" y="1572"/>
              <a:ext cx="269" cy="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901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118" y="1886"/>
              <a:ext cx="370" cy="6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00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1354" y="2045"/>
              <a:ext cx="302" cy="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97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211" y="2310"/>
              <a:ext cx="143" cy="5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grpSp>
        <p:nvGrpSpPr>
          <p:cNvPr id="36046" name="Group 206"/>
          <p:cNvGrpSpPr>
            <a:grpSpLocks/>
          </p:cNvGrpSpPr>
          <p:nvPr/>
        </p:nvGrpSpPr>
        <p:grpSpPr bwMode="auto">
          <a:xfrm>
            <a:off x="250825" y="2997200"/>
            <a:ext cx="1387475" cy="1924050"/>
            <a:chOff x="144" y="1877"/>
            <a:chExt cx="874" cy="1212"/>
          </a:xfrm>
        </p:grpSpPr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184" y="1950"/>
              <a:ext cx="834" cy="11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5" name="Oval 55"/>
            <p:cNvSpPr>
              <a:spLocks noChangeArrowheads="1"/>
            </p:cNvSpPr>
            <p:nvPr/>
          </p:nvSpPr>
          <p:spPr bwMode="auto">
            <a:xfrm>
              <a:off x="263" y="1877"/>
              <a:ext cx="199" cy="1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4" name="Oval 54"/>
            <p:cNvSpPr>
              <a:spLocks noChangeArrowheads="1"/>
            </p:cNvSpPr>
            <p:nvPr/>
          </p:nvSpPr>
          <p:spPr bwMode="auto">
            <a:xfrm>
              <a:off x="541" y="1877"/>
              <a:ext cx="238" cy="1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3" name="Rectangle 53"/>
            <p:cNvSpPr>
              <a:spLocks noChangeArrowheads="1"/>
            </p:cNvSpPr>
            <p:nvPr/>
          </p:nvSpPr>
          <p:spPr bwMode="auto">
            <a:xfrm>
              <a:off x="144" y="1877"/>
              <a:ext cx="715" cy="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92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303" y="2060"/>
              <a:ext cx="58" cy="8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35891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620" y="2060"/>
              <a:ext cx="58" cy="8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</a:t>
              </a:r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460" y="2097"/>
              <a:ext cx="0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24" y="2464"/>
              <a:ext cx="516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460" y="2354"/>
              <a:ext cx="0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5" name="Oval 45"/>
            <p:cNvSpPr>
              <a:spLocks noChangeArrowheads="1"/>
            </p:cNvSpPr>
            <p:nvPr/>
          </p:nvSpPr>
          <p:spPr bwMode="auto">
            <a:xfrm>
              <a:off x="382" y="2207"/>
              <a:ext cx="159" cy="1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>
              <a:off x="382" y="2281"/>
              <a:ext cx="397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779" y="2428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501" y="2648"/>
              <a:ext cx="437" cy="1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460" y="2611"/>
              <a:ext cx="0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462" y="2827"/>
              <a:ext cx="315" cy="42"/>
            </a:xfrm>
            <a:custGeom>
              <a:avLst/>
              <a:gdLst>
                <a:gd name="T0" fmla="*/ 0 w 1493"/>
                <a:gd name="T1" fmla="*/ 211 h 211"/>
                <a:gd name="T2" fmla="*/ 1493 w 1493"/>
                <a:gd name="T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3" h="211">
                  <a:moveTo>
                    <a:pt x="0" y="211"/>
                  </a:moveTo>
                  <a:lnTo>
                    <a:pt x="149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V="1">
              <a:off x="779" y="2758"/>
              <a:ext cx="0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878" name="Text Box 38"/>
            <p:cNvSpPr txBox="1">
              <a:spLocks noChangeArrowheads="1"/>
            </p:cNvSpPr>
            <p:nvPr/>
          </p:nvSpPr>
          <p:spPr bwMode="auto">
            <a:xfrm>
              <a:off x="303" y="2942"/>
              <a:ext cx="318" cy="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7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501" y="2146"/>
              <a:ext cx="318" cy="6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mod </a:t>
              </a:r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В &gt;0</a:t>
              </a:r>
            </a:p>
          </p:txBody>
        </p:sp>
        <p:sp>
          <p:nvSpPr>
            <p:cNvPr id="35876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63" y="2501"/>
              <a:ext cx="437" cy="7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GCD(B, A mod B)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541" y="2682"/>
              <a:ext cx="358" cy="7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Otgovor:=B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2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372" y="2982"/>
              <a:ext cx="170" cy="6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Край</a:t>
              </a:r>
            </a:p>
          </p:txBody>
        </p:sp>
      </p:grpSp>
      <p:sp>
        <p:nvSpPr>
          <p:cNvPr id="35871" name="Freeform 31"/>
          <p:cNvSpPr>
            <a:spLocks/>
          </p:cNvSpPr>
          <p:nvPr/>
        </p:nvSpPr>
        <p:spPr bwMode="auto">
          <a:xfrm>
            <a:off x="1612900" y="4903788"/>
            <a:ext cx="328613" cy="44450"/>
          </a:xfrm>
          <a:custGeom>
            <a:avLst/>
            <a:gdLst>
              <a:gd name="T0" fmla="*/ 0 w 555"/>
              <a:gd name="T1" fmla="*/ 0 h 75"/>
              <a:gd name="T2" fmla="*/ 555 w 555"/>
              <a:gd name="T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5" h="75">
                <a:moveTo>
                  <a:pt x="0" y="0"/>
                </a:moveTo>
                <a:lnTo>
                  <a:pt x="555" y="7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70" name="Freeform 30"/>
          <p:cNvSpPr>
            <a:spLocks/>
          </p:cNvSpPr>
          <p:nvPr/>
        </p:nvSpPr>
        <p:spPr bwMode="auto">
          <a:xfrm>
            <a:off x="2797175" y="3817938"/>
            <a:ext cx="523875" cy="244475"/>
          </a:xfrm>
          <a:custGeom>
            <a:avLst/>
            <a:gdLst>
              <a:gd name="T0" fmla="*/ 0 w 885"/>
              <a:gd name="T1" fmla="*/ 0 h 420"/>
              <a:gd name="T2" fmla="*/ 885 w 885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85" h="420">
                <a:moveTo>
                  <a:pt x="0" y="0"/>
                </a:moveTo>
                <a:lnTo>
                  <a:pt x="885" y="42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9" name="Freeform 29"/>
          <p:cNvSpPr>
            <a:spLocks/>
          </p:cNvSpPr>
          <p:nvPr/>
        </p:nvSpPr>
        <p:spPr bwMode="auto">
          <a:xfrm>
            <a:off x="3956050" y="2973388"/>
            <a:ext cx="433388" cy="250825"/>
          </a:xfrm>
          <a:custGeom>
            <a:avLst/>
            <a:gdLst>
              <a:gd name="T0" fmla="*/ 0 w 681"/>
              <a:gd name="T1" fmla="*/ 0 h 395"/>
              <a:gd name="T2" fmla="*/ 681 w 681"/>
              <a:gd name="T3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1" h="395">
                <a:moveTo>
                  <a:pt x="0" y="0"/>
                </a:moveTo>
                <a:lnTo>
                  <a:pt x="681" y="39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8" name="Freeform 28"/>
          <p:cNvSpPr>
            <a:spLocks/>
          </p:cNvSpPr>
          <p:nvPr/>
        </p:nvSpPr>
        <p:spPr bwMode="auto">
          <a:xfrm>
            <a:off x="4918075" y="2339975"/>
            <a:ext cx="227013" cy="198438"/>
          </a:xfrm>
          <a:custGeom>
            <a:avLst/>
            <a:gdLst>
              <a:gd name="T0" fmla="*/ 20 w 357"/>
              <a:gd name="T1" fmla="*/ 15 h 312"/>
              <a:gd name="T2" fmla="*/ 0 w 357"/>
              <a:gd name="T3" fmla="*/ 0 h 312"/>
              <a:gd name="T4" fmla="*/ 357 w 357"/>
              <a:gd name="T5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7" h="312">
                <a:moveTo>
                  <a:pt x="20" y="15"/>
                </a:moveTo>
                <a:lnTo>
                  <a:pt x="0" y="0"/>
                </a:lnTo>
                <a:lnTo>
                  <a:pt x="357" y="31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7" name="WordArt 27"/>
          <p:cNvSpPr>
            <a:spLocks noChangeArrowheads="1" noChangeShapeType="1" noTextEdit="1"/>
          </p:cNvSpPr>
          <p:nvPr/>
        </p:nvSpPr>
        <p:spPr bwMode="auto">
          <a:xfrm>
            <a:off x="1846263" y="5427663"/>
            <a:ext cx="1689100" cy="5254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 Т Е К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V="1">
            <a:off x="4068763" y="2489200"/>
            <a:ext cx="2560637" cy="283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V="1">
            <a:off x="4068763" y="2803525"/>
            <a:ext cx="2560637" cy="325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6629400" y="2489200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1828800" y="4543425"/>
            <a:ext cx="2560638" cy="674688"/>
          </a:xfrm>
          <a:prstGeom prst="cube">
            <a:avLst>
              <a:gd name="adj" fmla="val 4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2951163" y="4857750"/>
            <a:ext cx="1587" cy="360363"/>
          </a:xfrm>
          <a:custGeom>
            <a:avLst/>
            <a:gdLst>
              <a:gd name="T0" fmla="*/ 0 w 1"/>
              <a:gd name="T1" fmla="*/ 0 h 480"/>
              <a:gd name="T2" fmla="*/ 0 w 1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2944813" y="4543425"/>
            <a:ext cx="314325" cy="314325"/>
          </a:xfrm>
          <a:custGeom>
            <a:avLst/>
            <a:gdLst>
              <a:gd name="T0" fmla="*/ 0 w 420"/>
              <a:gd name="T1" fmla="*/ 420 h 420"/>
              <a:gd name="T2" fmla="*/ 420 w 420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420">
                <a:moveTo>
                  <a:pt x="0" y="420"/>
                </a:moveTo>
                <a:lnTo>
                  <a:pt x="4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1831975" y="4543425"/>
            <a:ext cx="311150" cy="314325"/>
          </a:xfrm>
          <a:custGeom>
            <a:avLst/>
            <a:gdLst>
              <a:gd name="T0" fmla="*/ 0 w 417"/>
              <a:gd name="T1" fmla="*/ 420 h 420"/>
              <a:gd name="T2" fmla="*/ 417 w 417"/>
              <a:gd name="T3" fmla="*/ 0 h 420"/>
              <a:gd name="T4" fmla="*/ 417 w 417"/>
              <a:gd name="T5" fmla="*/ 420 h 420"/>
              <a:gd name="T6" fmla="*/ 0 w 417"/>
              <a:gd name="T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20">
                <a:moveTo>
                  <a:pt x="0" y="420"/>
                </a:moveTo>
                <a:lnTo>
                  <a:pt x="417" y="0"/>
                </a:lnTo>
                <a:lnTo>
                  <a:pt x="417" y="420"/>
                </a:lnTo>
                <a:lnTo>
                  <a:pt x="0" y="42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2944813" y="4548188"/>
            <a:ext cx="311150" cy="307975"/>
          </a:xfrm>
          <a:custGeom>
            <a:avLst/>
            <a:gdLst>
              <a:gd name="T0" fmla="*/ 0 w 417"/>
              <a:gd name="T1" fmla="*/ 411 h 411"/>
              <a:gd name="T2" fmla="*/ 417 w 417"/>
              <a:gd name="T3" fmla="*/ 0 h 411"/>
              <a:gd name="T4" fmla="*/ 417 w 417"/>
              <a:gd name="T5" fmla="*/ 411 h 411"/>
              <a:gd name="T6" fmla="*/ 0 w 417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411">
                <a:moveTo>
                  <a:pt x="0" y="411"/>
                </a:moveTo>
                <a:lnTo>
                  <a:pt x="417" y="0"/>
                </a:lnTo>
                <a:lnTo>
                  <a:pt x="41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2098675" y="4273550"/>
            <a:ext cx="808038" cy="8096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098675" y="4273550"/>
            <a:ext cx="808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84</a:t>
            </a:r>
            <a:endParaRPr lang="bg-BG" altLang="bg-BG" b="0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322638" y="4483100"/>
            <a:ext cx="661987" cy="6000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276600" y="4508500"/>
            <a:ext cx="808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bg-BG" altLang="bg-BG" b="0">
                <a:cs typeface="Times New Roman" pitchFamily="18" charset="0"/>
              </a:rPr>
              <a:t>  49</a:t>
            </a:r>
            <a:endParaRPr lang="bg-BG" altLang="bg-BG" b="0"/>
          </a:p>
        </p:txBody>
      </p:sp>
      <p:sp>
        <p:nvSpPr>
          <p:cNvPr id="35854" name="Freeform 14"/>
          <p:cNvSpPr>
            <a:spLocks/>
          </p:cNvSpPr>
          <p:nvPr/>
        </p:nvSpPr>
        <p:spPr bwMode="auto">
          <a:xfrm>
            <a:off x="1831975" y="4860925"/>
            <a:ext cx="1122363" cy="357188"/>
          </a:xfrm>
          <a:custGeom>
            <a:avLst/>
            <a:gdLst>
              <a:gd name="T0" fmla="*/ 0 w 1500"/>
              <a:gd name="T1" fmla="*/ 477 h 477"/>
              <a:gd name="T2" fmla="*/ 1500 w 1500"/>
              <a:gd name="T3" fmla="*/ 477 h 477"/>
              <a:gd name="T4" fmla="*/ 1500 w 1500"/>
              <a:gd name="T5" fmla="*/ 0 h 477"/>
              <a:gd name="T6" fmla="*/ 0 w 1500"/>
              <a:gd name="T7" fmla="*/ 0 h 477"/>
              <a:gd name="T8" fmla="*/ 0 w 1500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477">
                <a:moveTo>
                  <a:pt x="0" y="477"/>
                </a:moveTo>
                <a:lnTo>
                  <a:pt x="1500" y="477"/>
                </a:lnTo>
                <a:lnTo>
                  <a:pt x="1500" y="0"/>
                </a:lnTo>
                <a:lnTo>
                  <a:pt x="0" y="0"/>
                </a:lnTo>
                <a:lnTo>
                  <a:pt x="0" y="4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2949575" y="4857750"/>
            <a:ext cx="1125538" cy="360363"/>
          </a:xfrm>
          <a:custGeom>
            <a:avLst/>
            <a:gdLst>
              <a:gd name="T0" fmla="*/ 0 w 1773"/>
              <a:gd name="T1" fmla="*/ 568 h 568"/>
              <a:gd name="T2" fmla="*/ 1773 w 1773"/>
              <a:gd name="T3" fmla="*/ 568 h 568"/>
              <a:gd name="T4" fmla="*/ 1772 w 1773"/>
              <a:gd name="T5" fmla="*/ 0 h 568"/>
              <a:gd name="T6" fmla="*/ 0 w 1773"/>
              <a:gd name="T7" fmla="*/ 1 h 568"/>
              <a:gd name="T8" fmla="*/ 0 w 1773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568">
                <a:moveTo>
                  <a:pt x="0" y="568"/>
                </a:moveTo>
                <a:lnTo>
                  <a:pt x="1773" y="568"/>
                </a:lnTo>
                <a:lnTo>
                  <a:pt x="1772" y="0"/>
                </a:lnTo>
                <a:lnTo>
                  <a:pt x="0" y="1"/>
                </a:lnTo>
                <a:lnTo>
                  <a:pt x="0" y="56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52" name="WordArt 12"/>
          <p:cNvSpPr>
            <a:spLocks noChangeArrowheads="1" noChangeShapeType="1" noTextEdit="1"/>
          </p:cNvSpPr>
          <p:nvPr/>
        </p:nvSpPr>
        <p:spPr bwMode="auto">
          <a:xfrm>
            <a:off x="2171700" y="4914900"/>
            <a:ext cx="1371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A      B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851" name="WordArt 11"/>
          <p:cNvSpPr>
            <a:spLocks noChangeArrowheads="1" noChangeShapeType="1" noTextEdit="1"/>
          </p:cNvSpPr>
          <p:nvPr/>
        </p:nvSpPr>
        <p:spPr bwMode="auto">
          <a:xfrm>
            <a:off x="4686300" y="3200400"/>
            <a:ext cx="800100" cy="114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A               B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850" name="WordArt 10"/>
          <p:cNvSpPr>
            <a:spLocks noChangeArrowheads="1" noChangeShapeType="1" noTextEdit="1"/>
          </p:cNvSpPr>
          <p:nvPr/>
        </p:nvSpPr>
        <p:spPr bwMode="auto">
          <a:xfrm>
            <a:off x="3657600" y="4000500"/>
            <a:ext cx="1028700" cy="114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A     B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5715000" y="1485900"/>
            <a:ext cx="914400" cy="457200"/>
          </a:xfrm>
          <a:prstGeom prst="cube">
            <a:avLst>
              <a:gd name="adj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 flipH="1">
            <a:off x="5715000" y="1485900"/>
            <a:ext cx="141288" cy="152400"/>
          </a:xfrm>
          <a:prstGeom prst="rtTriangl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787900" y="1773238"/>
            <a:ext cx="144463" cy="127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5710238" y="1633538"/>
            <a:ext cx="762000" cy="304800"/>
          </a:xfrm>
          <a:custGeom>
            <a:avLst/>
            <a:gdLst>
              <a:gd name="T0" fmla="*/ 7 w 1200"/>
              <a:gd name="T1" fmla="*/ 7 h 480"/>
              <a:gd name="T2" fmla="*/ 0 w 1200"/>
              <a:gd name="T3" fmla="*/ 480 h 480"/>
              <a:gd name="T4" fmla="*/ 1200 w 1200"/>
              <a:gd name="T5" fmla="*/ 480 h 480"/>
              <a:gd name="T6" fmla="*/ 1200 w 1200"/>
              <a:gd name="T7" fmla="*/ 0 h 480"/>
              <a:gd name="T8" fmla="*/ 7 w 1200"/>
              <a:gd name="T9" fmla="*/ 7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480">
                <a:moveTo>
                  <a:pt x="7" y="7"/>
                </a:moveTo>
                <a:lnTo>
                  <a:pt x="0" y="480"/>
                </a:lnTo>
                <a:lnTo>
                  <a:pt x="1200" y="480"/>
                </a:lnTo>
                <a:lnTo>
                  <a:pt x="1200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41988" y="1600200"/>
            <a:ext cx="773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900" i="1">
                <a:latin typeface="Times New Roman" pitchFamily="18" charset="0"/>
                <a:cs typeface="Times New Roman" pitchFamily="18" charset="0"/>
              </a:rPr>
              <a:t>Otgovor</a:t>
            </a:r>
            <a:endParaRPr lang="bg-BG" altLang="bg-BG" sz="1400" b="0">
              <a:latin typeface="Tahoma" pitchFamily="34" charset="0"/>
            </a:endParaRPr>
          </a:p>
          <a:p>
            <a:pPr algn="ctr" eaLnBrk="0" hangingPunct="0"/>
            <a:r>
              <a:rPr lang="bg-BG" altLang="bg-BG" sz="900" i="1">
                <a:latin typeface="Times New Roman" pitchFamily="18" charset="0"/>
                <a:cs typeface="Times New Roman" pitchFamily="18" charset="0"/>
              </a:rPr>
              <a:t>Глобална</a:t>
            </a:r>
            <a:endParaRPr lang="bg-BG" altLang="bg-BG" sz="1400" b="0">
              <a:latin typeface="Tahoma" pitchFamily="34" charset="0"/>
            </a:endParaRPr>
          </a:p>
          <a:p>
            <a:pPr eaLnBrk="0" hangingPunct="0"/>
            <a:endParaRPr lang="bg-BG" altLang="bg-BG" b="0"/>
          </a:p>
        </p:txBody>
      </p:sp>
      <p:sp>
        <p:nvSpPr>
          <p:cNvPr id="36045" name="Rectangle 205"/>
          <p:cNvSpPr>
            <a:spLocks noChangeArrowheads="1"/>
          </p:cNvSpPr>
          <p:nvPr/>
        </p:nvSpPr>
        <p:spPr bwMode="auto">
          <a:xfrm>
            <a:off x="6332538" y="4437063"/>
            <a:ext cx="2811462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bg-BG" altLang="bg-BG" sz="1100"/>
              <a:t/>
            </a:r>
            <a:br>
              <a:rPr lang="bg-BG" altLang="bg-BG" sz="1100"/>
            </a:br>
            <a:endParaRPr lang="bg-BG" altLang="bg-BG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84=1.49+35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49=1.35+14</a:t>
            </a:r>
            <a:endParaRPr lang="bg-BG" altLang="bg-BG" sz="1400" b="0"/>
          </a:p>
          <a:p>
            <a:pPr algn="just" eaLnBrk="0" hangingPunct="0"/>
            <a:r>
              <a:rPr lang="bg-BG" altLang="bg-BG" sz="1400"/>
              <a:t>35 = 2.14  + 7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14=2. 7 + 0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Дъно</a:t>
            </a:r>
            <a:endParaRPr lang="bg-BG" altLang="bg-BG" sz="14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Отговор </a:t>
            </a:r>
            <a:r>
              <a:rPr lang="en-US" altLang="bg-BG" sz="14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bg-BG" altLang="bg-BG" sz="1400" b="0">
                <a:cs typeface="Times New Roman" pitchFamily="18" charset="0"/>
              </a:rPr>
              <a:t> 7</a:t>
            </a:r>
            <a:endParaRPr lang="bg-BG" altLang="bg-BG" sz="1400" b="0">
              <a:latin typeface="Times New Roman" pitchFamily="18" charset="0"/>
              <a:sym typeface="Wingdings" pitchFamily="2" charset="2"/>
            </a:endParaRPr>
          </a:p>
          <a:p>
            <a:pPr algn="just" eaLnBrk="0" hangingPunct="0"/>
            <a:r>
              <a:rPr lang="bg-BG" altLang="bg-BG" sz="14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наистина, 84=12.7, 49=7.7 )</a:t>
            </a:r>
          </a:p>
        </p:txBody>
      </p:sp>
      <p:grpSp>
        <p:nvGrpSpPr>
          <p:cNvPr id="36047" name="Group 207"/>
          <p:cNvGrpSpPr>
            <a:grpSpLocks/>
          </p:cNvGrpSpPr>
          <p:nvPr/>
        </p:nvGrpSpPr>
        <p:grpSpPr bwMode="auto">
          <a:xfrm>
            <a:off x="468313" y="2852738"/>
            <a:ext cx="808037" cy="525462"/>
            <a:chOff x="263" y="1766"/>
            <a:chExt cx="509" cy="331"/>
          </a:xfrm>
        </p:grpSpPr>
        <p:sp>
          <p:nvSpPr>
            <p:cNvPr id="35890" name="Oval 50"/>
            <p:cNvSpPr>
              <a:spLocks noChangeArrowheads="1"/>
            </p:cNvSpPr>
            <p:nvPr/>
          </p:nvSpPr>
          <p:spPr bwMode="auto">
            <a:xfrm>
              <a:off x="581" y="1803"/>
              <a:ext cx="159" cy="14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89" name="Oval 49"/>
            <p:cNvSpPr>
              <a:spLocks noChangeArrowheads="1"/>
            </p:cNvSpPr>
            <p:nvPr/>
          </p:nvSpPr>
          <p:spPr bwMode="auto">
            <a:xfrm>
              <a:off x="263" y="1766"/>
              <a:ext cx="199" cy="18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263" y="1766"/>
              <a:ext cx="27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000" b="0">
                  <a:cs typeface="Times New Roman" pitchFamily="18" charset="0"/>
                </a:rPr>
                <a:t>84</a:t>
              </a:r>
              <a:endParaRPr lang="bg-BG" altLang="bg-BG" b="0"/>
            </a:p>
          </p:txBody>
        </p:sp>
        <p:sp>
          <p:nvSpPr>
            <p:cNvPr id="35873" name="Text Box 33"/>
            <p:cNvSpPr txBox="1">
              <a:spLocks noChangeArrowheads="1"/>
            </p:cNvSpPr>
            <p:nvPr/>
          </p:nvSpPr>
          <p:spPr bwMode="auto">
            <a:xfrm>
              <a:off x="494" y="1803"/>
              <a:ext cx="27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>
                  <a:cs typeface="Times New Roman" pitchFamily="18" charset="0"/>
                </a:rPr>
                <a:t>   49</a:t>
              </a:r>
              <a:endParaRPr lang="bg-BG" altLang="bg-BG" b="0"/>
            </a:p>
          </p:txBody>
        </p:sp>
      </p:grpSp>
      <p:grpSp>
        <p:nvGrpSpPr>
          <p:cNvPr id="36049" name="Group 209"/>
          <p:cNvGrpSpPr>
            <a:grpSpLocks/>
          </p:cNvGrpSpPr>
          <p:nvPr/>
        </p:nvGrpSpPr>
        <p:grpSpPr bwMode="auto">
          <a:xfrm>
            <a:off x="1774825" y="1963736"/>
            <a:ext cx="722313" cy="457199"/>
            <a:chOff x="1118" y="1237"/>
            <a:chExt cx="455" cy="288"/>
          </a:xfrm>
        </p:grpSpPr>
        <p:sp>
          <p:nvSpPr>
            <p:cNvPr id="35920" name="Oval 80"/>
            <p:cNvSpPr>
              <a:spLocks noChangeArrowheads="1"/>
            </p:cNvSpPr>
            <p:nvPr/>
          </p:nvSpPr>
          <p:spPr bwMode="auto">
            <a:xfrm>
              <a:off x="1118" y="1334"/>
              <a:ext cx="168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9" name="Oval 79"/>
            <p:cNvSpPr>
              <a:spLocks noChangeArrowheads="1"/>
            </p:cNvSpPr>
            <p:nvPr/>
          </p:nvSpPr>
          <p:spPr bwMode="auto">
            <a:xfrm>
              <a:off x="1354" y="1334"/>
              <a:ext cx="202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5" name="Oval 75"/>
            <p:cNvSpPr>
              <a:spLocks noChangeArrowheads="1"/>
            </p:cNvSpPr>
            <p:nvPr/>
          </p:nvSpPr>
          <p:spPr bwMode="auto">
            <a:xfrm>
              <a:off x="1387" y="1270"/>
              <a:ext cx="134" cy="13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14" name="Oval 74"/>
            <p:cNvSpPr>
              <a:spLocks noChangeArrowheads="1"/>
            </p:cNvSpPr>
            <p:nvPr/>
          </p:nvSpPr>
          <p:spPr bwMode="auto">
            <a:xfrm>
              <a:off x="1118" y="1237"/>
              <a:ext cx="168" cy="1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118" y="1237"/>
              <a:ext cx="23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100" b="0">
                  <a:cs typeface="Times New Roman" pitchFamily="18" charset="0"/>
                </a:rPr>
                <a:t>49</a:t>
              </a:r>
              <a:endParaRPr lang="bg-BG" altLang="bg-BG" b="0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38" y="1266"/>
              <a:ext cx="23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 dirty="0">
                  <a:cs typeface="Times New Roman" pitchFamily="18" charset="0"/>
                </a:rPr>
                <a:t>   35</a:t>
              </a:r>
              <a:endParaRPr lang="bg-BG" altLang="bg-BG" b="0" dirty="0"/>
            </a:p>
          </p:txBody>
        </p:sp>
      </p:grpSp>
      <p:sp>
        <p:nvSpPr>
          <p:cNvPr id="36050" name="Rectangle 210"/>
          <p:cNvSpPr>
            <a:spLocks noChangeArrowheads="1"/>
          </p:cNvSpPr>
          <p:nvPr/>
        </p:nvSpPr>
        <p:spPr bwMode="auto">
          <a:xfrm>
            <a:off x="4859338" y="5013325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84 = 1.49  + 35</a:t>
            </a:r>
          </a:p>
        </p:txBody>
      </p:sp>
      <p:sp>
        <p:nvSpPr>
          <p:cNvPr id="36051" name="Rectangle 211"/>
          <p:cNvSpPr>
            <a:spLocks noChangeArrowheads="1"/>
          </p:cNvSpPr>
          <p:nvPr/>
        </p:nvSpPr>
        <p:spPr bwMode="auto">
          <a:xfrm>
            <a:off x="5508625" y="407670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49 = 1.35  + 14</a:t>
            </a:r>
          </a:p>
        </p:txBody>
      </p:sp>
      <p:grpSp>
        <p:nvGrpSpPr>
          <p:cNvPr id="36053" name="Group 213"/>
          <p:cNvGrpSpPr>
            <a:grpSpLocks/>
          </p:cNvGrpSpPr>
          <p:nvPr/>
        </p:nvGrpSpPr>
        <p:grpSpPr bwMode="auto">
          <a:xfrm>
            <a:off x="2895600" y="1257300"/>
            <a:ext cx="876300" cy="441325"/>
            <a:chOff x="1824" y="792"/>
            <a:chExt cx="552" cy="278"/>
          </a:xfrm>
        </p:grpSpPr>
        <p:sp>
          <p:nvSpPr>
            <p:cNvPr id="35945" name="Oval 105"/>
            <p:cNvSpPr>
              <a:spLocks noChangeArrowheads="1"/>
            </p:cNvSpPr>
            <p:nvPr/>
          </p:nvSpPr>
          <p:spPr bwMode="auto">
            <a:xfrm>
              <a:off x="1916" y="927"/>
              <a:ext cx="153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4" name="Oval 104"/>
            <p:cNvSpPr>
              <a:spLocks noChangeArrowheads="1"/>
            </p:cNvSpPr>
            <p:nvPr/>
          </p:nvSpPr>
          <p:spPr bwMode="auto">
            <a:xfrm>
              <a:off x="2129" y="927"/>
              <a:ext cx="184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1824" y="927"/>
              <a:ext cx="550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2160" y="869"/>
              <a:ext cx="122" cy="11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1916" y="840"/>
              <a:ext cx="153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24" name="Text Box 84"/>
            <p:cNvSpPr txBox="1">
              <a:spLocks noChangeArrowheads="1"/>
            </p:cNvSpPr>
            <p:nvPr/>
          </p:nvSpPr>
          <p:spPr bwMode="auto">
            <a:xfrm>
              <a:off x="1916" y="840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000" b="0">
                  <a:cs typeface="Times New Roman" pitchFamily="18" charset="0"/>
                </a:rPr>
                <a:t>35</a:t>
              </a:r>
              <a:endParaRPr lang="bg-BG" altLang="bg-BG" b="0"/>
            </a:p>
          </p:txBody>
        </p:sp>
        <p:sp>
          <p:nvSpPr>
            <p:cNvPr id="35923" name="Text Box 83"/>
            <p:cNvSpPr txBox="1">
              <a:spLocks noChangeArrowheads="1"/>
            </p:cNvSpPr>
            <p:nvPr/>
          </p:nvSpPr>
          <p:spPr bwMode="auto">
            <a:xfrm>
              <a:off x="2090" y="792"/>
              <a:ext cx="2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>
                  <a:cs typeface="Times New Roman" pitchFamily="18" charset="0"/>
                </a:rPr>
                <a:t>   </a:t>
              </a:r>
              <a:r>
                <a:rPr lang="en-US" altLang="bg-BG" sz="800" b="0">
                  <a:cs typeface="Times New Roman" pitchFamily="18" charset="0"/>
                </a:rPr>
                <a:t>   </a:t>
              </a:r>
              <a:endParaRPr lang="bg-BG" altLang="bg-BG" sz="1100" b="0"/>
            </a:p>
            <a:p>
              <a:pPr eaLnBrk="0" hangingPunct="0"/>
              <a:r>
                <a:rPr lang="en-US" altLang="bg-BG" sz="800" b="0">
                  <a:cs typeface="Times New Roman" pitchFamily="18" charset="0"/>
                </a:rPr>
                <a:t>  </a:t>
              </a:r>
              <a:r>
                <a:rPr lang="bg-BG" altLang="bg-BG" sz="800" b="0">
                  <a:cs typeface="Times New Roman" pitchFamily="18" charset="0"/>
                </a:rPr>
                <a:t>14</a:t>
              </a:r>
              <a:endParaRPr lang="bg-BG" altLang="bg-BG" b="0"/>
            </a:p>
          </p:txBody>
        </p:sp>
      </p:grpSp>
      <p:sp>
        <p:nvSpPr>
          <p:cNvPr id="36054" name="Rectangle 214"/>
          <p:cNvSpPr>
            <a:spLocks noChangeArrowheads="1"/>
          </p:cNvSpPr>
          <p:nvPr/>
        </p:nvSpPr>
        <p:spPr bwMode="auto">
          <a:xfrm>
            <a:off x="6659563" y="2708275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14 = 2. 7  +  0</a:t>
            </a:r>
          </a:p>
        </p:txBody>
      </p:sp>
      <p:grpSp>
        <p:nvGrpSpPr>
          <p:cNvPr id="36056" name="Group 216"/>
          <p:cNvGrpSpPr>
            <a:grpSpLocks/>
          </p:cNvGrpSpPr>
          <p:nvPr/>
        </p:nvGrpSpPr>
        <p:grpSpPr bwMode="auto">
          <a:xfrm>
            <a:off x="4067178" y="800101"/>
            <a:ext cx="700088" cy="541338"/>
            <a:chOff x="2562" y="504"/>
            <a:chExt cx="441" cy="341"/>
          </a:xfrm>
        </p:grpSpPr>
        <p:sp>
          <p:nvSpPr>
            <p:cNvPr id="35970" name="Oval 130"/>
            <p:cNvSpPr>
              <a:spLocks noChangeArrowheads="1"/>
            </p:cNvSpPr>
            <p:nvPr/>
          </p:nvSpPr>
          <p:spPr bwMode="auto">
            <a:xfrm>
              <a:off x="2636" y="651"/>
              <a:ext cx="122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9" name="Oval 129"/>
            <p:cNvSpPr>
              <a:spLocks noChangeArrowheads="1"/>
            </p:cNvSpPr>
            <p:nvPr/>
          </p:nvSpPr>
          <p:spPr bwMode="auto">
            <a:xfrm>
              <a:off x="2807" y="651"/>
              <a:ext cx="147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8" name="Rectangle 128"/>
            <p:cNvSpPr>
              <a:spLocks noChangeArrowheads="1"/>
            </p:cNvSpPr>
            <p:nvPr/>
          </p:nvSpPr>
          <p:spPr bwMode="auto">
            <a:xfrm>
              <a:off x="2563" y="651"/>
              <a:ext cx="440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965" name="Oval 125"/>
            <p:cNvSpPr>
              <a:spLocks noChangeArrowheads="1"/>
            </p:cNvSpPr>
            <p:nvPr/>
          </p:nvSpPr>
          <p:spPr bwMode="auto">
            <a:xfrm>
              <a:off x="2832" y="601"/>
              <a:ext cx="98" cy="1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64" name="Oval 124"/>
            <p:cNvSpPr>
              <a:spLocks noChangeArrowheads="1"/>
            </p:cNvSpPr>
            <p:nvPr/>
          </p:nvSpPr>
          <p:spPr bwMode="auto">
            <a:xfrm>
              <a:off x="2636" y="576"/>
              <a:ext cx="122" cy="1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562" y="578"/>
              <a:ext cx="24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000" b="0" dirty="0">
                  <a:cs typeface="Times New Roman" pitchFamily="18" charset="0"/>
                </a:rPr>
                <a:t>  </a:t>
              </a:r>
              <a:r>
                <a:rPr lang="bg-BG" altLang="bg-BG" sz="1000" b="0" dirty="0">
                  <a:cs typeface="Times New Roman" pitchFamily="18" charset="0"/>
                </a:rPr>
                <a:t>14</a:t>
              </a:r>
              <a:endParaRPr lang="bg-BG" altLang="bg-BG" b="0" dirty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2808" y="504"/>
              <a:ext cx="17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800" b="0">
                  <a:cs typeface="Times New Roman" pitchFamily="18" charset="0"/>
                </a:rPr>
                <a:t>  7</a:t>
              </a:r>
              <a:endParaRPr lang="bg-BG" altLang="bg-BG" b="0"/>
            </a:p>
          </p:txBody>
        </p:sp>
      </p:grpSp>
      <p:sp>
        <p:nvSpPr>
          <p:cNvPr id="36057" name="Rectangle 217"/>
          <p:cNvSpPr>
            <a:spLocks noChangeArrowheads="1"/>
          </p:cNvSpPr>
          <p:nvPr/>
        </p:nvSpPr>
        <p:spPr bwMode="auto">
          <a:xfrm>
            <a:off x="5435600" y="260350"/>
            <a:ext cx="3313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bg-BG" altLang="bg-BG" b="0" dirty="0"/>
              <a:t>Дъно</a:t>
            </a:r>
          </a:p>
          <a:p>
            <a:r>
              <a:rPr lang="bg-BG" altLang="bg-BG" b="0" dirty="0"/>
              <a:t>Отговор </a:t>
            </a:r>
            <a:r>
              <a:rPr lang="en-US" altLang="bg-BG" b="0" dirty="0">
                <a:sym typeface="Wingdings" pitchFamily="2" charset="2"/>
              </a:rPr>
              <a:t></a:t>
            </a:r>
            <a:r>
              <a:rPr lang="bg-BG" altLang="bg-BG" b="0" dirty="0"/>
              <a:t> 7</a:t>
            </a:r>
          </a:p>
        </p:txBody>
      </p:sp>
      <p:sp>
        <p:nvSpPr>
          <p:cNvPr id="36058" name="Rectangle 218"/>
          <p:cNvSpPr>
            <a:spLocks noChangeArrowheads="1"/>
          </p:cNvSpPr>
          <p:nvPr/>
        </p:nvSpPr>
        <p:spPr bwMode="auto">
          <a:xfrm>
            <a:off x="6084888" y="335756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bg-BG" altLang="bg-BG"/>
              <a:t>35 = 2.14  + 7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36340" y="75684"/>
            <a:ext cx="105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ПРИМЕР.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25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3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3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3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3" dur="500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3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3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3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6" dur="500"/>
                                        <p:tgtEl>
                                          <p:spTgt spid="3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9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2" dur="500"/>
                                        <p:tgtEl>
                                          <p:spTgt spid="3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5" dur="500"/>
                                        <p:tgtEl>
                                          <p:spTgt spid="3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8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1" dur="500"/>
                                        <p:tgtEl>
                                          <p:spTgt spid="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4" dur="500"/>
                                        <p:tgtEl>
                                          <p:spTgt spid="3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7" dur="500"/>
                                        <p:tgtEl>
                                          <p:spTgt spid="3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0" dur="500"/>
                                        <p:tgtEl>
                                          <p:spTgt spid="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3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9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6.99422E-6 C 0.00313 -0.0097 0.00626 -0.01918 0.01268 -0.03606 C 0.0191 -0.05294 0.02362 -0.08809 0.0382 -0.1015 C 0.05278 -0.11491 0.08525 -0.12392 0.10001 -0.11629 C 0.11476 -0.10866 0.12205 -0.06774 0.12709 -0.05502 C 0.13212 -0.0423 0.13108 -0.04138 0.13021 -0.04022 " pathEditMode="relative" ptsTypes="aaaaaA">
                                      <p:cBhvr>
                                        <p:cTn id="251" dur="2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5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36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36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36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36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3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35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35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5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5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3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3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7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3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35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3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3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35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3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3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3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3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35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5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35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35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5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7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35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2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36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36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36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36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36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36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35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9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35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4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35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4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35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4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5" dur="500"/>
                                        <p:tgtEl>
                                          <p:spTgt spid="35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35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35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36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36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3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5" dur="500"/>
                                        <p:tgtEl>
                                          <p:spTgt spid="36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36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36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0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1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6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35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1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35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6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3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6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7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2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7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2" dur="500"/>
                                        <p:tgtEl>
                                          <p:spTgt spid="36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/>
                                        <p:tgtEl>
                                          <p:spTgt spid="36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36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7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2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7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2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7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2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7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2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7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2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7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2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7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2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7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2" dur="500"/>
                                        <p:tgtEl>
                                          <p:spTgt spid="3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/>
                                        <p:tgtEl>
                                          <p:spTgt spid="3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36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7" presetID="5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8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500"/>
                                        <p:tgtEl>
                                          <p:spTgt spid="3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3" dur="500"/>
                                        <p:tgtEl>
                                          <p:spTgt spid="3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/>
                                        <p:tgtEl>
                                          <p:spTgt spid="3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36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8" dur="500"/>
                                        <p:tgtEl>
                                          <p:spTgt spid="3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500"/>
                                        <p:tgtEl>
                                          <p:spTgt spid="3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36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3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500"/>
                                        <p:tgtEl>
                                          <p:spTgt spid="3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8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500"/>
                                        <p:tgtEl>
                                          <p:spTgt spid="3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3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55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3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500"/>
                                        <p:tgtEl>
                                          <p:spTgt spid="3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36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8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500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3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500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3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8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500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35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3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500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35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8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500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3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3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8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500"/>
                                        <p:tgtEl>
                                          <p:spTgt spid="3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3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3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500"/>
                                        <p:tgtEl>
                                          <p:spTgt spid="3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8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/>
                                        <p:tgtEl>
                                          <p:spTgt spid="3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35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3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500"/>
                                        <p:tgtEl>
                                          <p:spTgt spid="35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35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8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500"/>
                                        <p:tgtEl>
                                          <p:spTgt spid="3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3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/>
                                        <p:tgtEl>
                                          <p:spTgt spid="35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35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8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500"/>
                                        <p:tgtEl>
                                          <p:spTgt spid="35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0" dur="500"/>
                                        <p:tgtEl>
                                          <p:spTgt spid="35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3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500"/>
                                        <p:tgtEl>
                                          <p:spTgt spid="35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8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500"/>
                                        <p:tgtEl>
                                          <p:spTgt spid="3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35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3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500"/>
                                        <p:tgtEl>
                                          <p:spTgt spid="35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35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8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500"/>
                                        <p:tgtEl>
                                          <p:spTgt spid="3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3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500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8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500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3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8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500"/>
                                        <p:tgtEl>
                                          <p:spTgt spid="35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3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500"/>
                                        <p:tgtEl>
                                          <p:spTgt spid="35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35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8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500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3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5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8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500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3" dur="500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8" dur="500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3" dur="500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500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8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500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3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500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5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8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500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3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500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8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500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0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3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500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8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500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0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3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500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8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500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3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500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8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50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3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8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500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3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50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8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8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10" grpId="0" animBg="1"/>
      <p:bldP spid="36008" grpId="0" animBg="1"/>
      <p:bldP spid="36007" grpId="0" animBg="1"/>
      <p:bldP spid="36007" grpId="1" animBg="1"/>
      <p:bldP spid="36007" grpId="2" animBg="1"/>
      <p:bldP spid="36006" grpId="0" animBg="1"/>
      <p:bldP spid="36006" grpId="1" animBg="1"/>
      <p:bldP spid="36005" grpId="0" animBg="1"/>
      <p:bldP spid="36005" grpId="1" animBg="1"/>
      <p:bldP spid="36004" grpId="0" animBg="1"/>
      <p:bldP spid="36004" grpId="1" animBg="1"/>
      <p:bldP spid="36004" grpId="2" animBg="1"/>
      <p:bldP spid="36003" grpId="0" animBg="1"/>
      <p:bldP spid="36003" grpId="1" animBg="1"/>
      <p:bldP spid="36003" grpId="2" animBg="1"/>
      <p:bldP spid="36003" grpId="3" animBg="1"/>
      <p:bldP spid="36002" grpId="0" animBg="1"/>
      <p:bldP spid="36002" grpId="1" animBg="1"/>
      <p:bldP spid="36002" grpId="2" animBg="1"/>
      <p:bldP spid="36002" grpId="3" animBg="1"/>
      <p:bldP spid="36002" grpId="4" animBg="1"/>
      <p:bldP spid="36001" grpId="0" animBg="1"/>
      <p:bldP spid="36001" grpId="1" animBg="1"/>
      <p:bldP spid="36001" grpId="2" animBg="1"/>
      <p:bldP spid="36000" grpId="0" animBg="1"/>
      <p:bldP spid="36000" grpId="1" animBg="1"/>
      <p:bldP spid="36000" grpId="2" animBg="1"/>
      <p:bldP spid="36000" grpId="3" animBg="1"/>
      <p:bldP spid="35999" grpId="0" animBg="1"/>
      <p:bldP spid="35999" grpId="1" animBg="1"/>
      <p:bldP spid="35999" grpId="2" animBg="1"/>
      <p:bldP spid="35998" grpId="0"/>
      <p:bldP spid="35998" grpId="1"/>
      <p:bldP spid="35998" grpId="2"/>
      <p:bldP spid="35997" grpId="0" animBg="1"/>
      <p:bldP spid="35997" grpId="1" animBg="1"/>
      <p:bldP spid="35997" grpId="2" animBg="1"/>
      <p:bldP spid="35996" grpId="0"/>
      <p:bldP spid="35996" grpId="1"/>
      <p:bldP spid="35996" grpId="2"/>
      <p:bldP spid="35995" grpId="0" animBg="1"/>
      <p:bldP spid="35995" grpId="1" animBg="1"/>
      <p:bldP spid="35995" grpId="2" animBg="1"/>
      <p:bldP spid="35994" grpId="0" animBg="1"/>
      <p:bldP spid="35994" grpId="1" animBg="1"/>
      <p:bldP spid="35994" grpId="2" animBg="1"/>
      <p:bldP spid="35993" grpId="0" animBg="1"/>
      <p:bldP spid="35993" grpId="1" animBg="1"/>
      <p:bldP spid="35992" grpId="0" animBg="1"/>
      <p:bldP spid="35992" grpId="1" animBg="1"/>
      <p:bldP spid="35992" grpId="2" animBg="1"/>
      <p:bldP spid="35991" grpId="0" animBg="1"/>
      <p:bldP spid="35991" grpId="1" animBg="1"/>
      <p:bldP spid="35990" grpId="0" animBg="1"/>
      <p:bldP spid="35990" grpId="1" animBg="1"/>
      <p:bldP spid="35990" grpId="2" animBg="1"/>
      <p:bldP spid="35989" grpId="0" animBg="1"/>
      <p:bldP spid="35989" grpId="1" animBg="1"/>
      <p:bldP spid="35988" grpId="0" animBg="1"/>
      <p:bldP spid="35988" grpId="1" animBg="1"/>
      <p:bldP spid="35987" grpId="0"/>
      <p:bldP spid="35987" grpId="1"/>
      <p:bldP spid="35986" grpId="0" animBg="1"/>
      <p:bldP spid="35986" grpId="1" animBg="1"/>
      <p:bldP spid="35985" grpId="0"/>
      <p:bldP spid="35985" grpId="1"/>
      <p:bldP spid="35984" grpId="0" animBg="1"/>
      <p:bldP spid="35984" grpId="1" animBg="1"/>
      <p:bldP spid="35984" grpId="2" animBg="1"/>
      <p:bldP spid="35983" grpId="0" animBg="1"/>
      <p:bldP spid="35983" grpId="1" animBg="1"/>
      <p:bldP spid="35983" grpId="2" animBg="1"/>
      <p:bldP spid="35982" grpId="0" animBg="1"/>
      <p:bldP spid="35982" grpId="1" animBg="1"/>
      <p:bldP spid="35982" grpId="2" animBg="1"/>
      <p:bldP spid="35981" grpId="0" animBg="1"/>
      <p:bldP spid="35981" grpId="1" animBg="1"/>
      <p:bldP spid="35981" grpId="2" animBg="1"/>
      <p:bldP spid="35980" grpId="0" animBg="1"/>
      <p:bldP spid="35980" grpId="1" animBg="1"/>
      <p:bldP spid="35980" grpId="2" animBg="1"/>
      <p:bldP spid="35979" grpId="0" animBg="1"/>
      <p:bldP spid="35979" grpId="1" animBg="1"/>
      <p:bldP spid="35979" grpId="2" animBg="1"/>
      <p:bldP spid="35979" grpId="3" animBg="1"/>
      <p:bldP spid="35978" grpId="0" animBg="1"/>
      <p:bldP spid="35978" grpId="1" animBg="1"/>
      <p:bldP spid="35978" grpId="2" animBg="1"/>
      <p:bldP spid="35977" grpId="0" animBg="1"/>
      <p:bldP spid="35977" grpId="1" animBg="1"/>
      <p:bldP spid="35977" grpId="2" animBg="1"/>
      <p:bldP spid="35976" grpId="0"/>
      <p:bldP spid="35976" grpId="1"/>
      <p:bldP spid="35976" grpId="2"/>
      <p:bldP spid="35975" grpId="0" animBg="1"/>
      <p:bldP spid="35975" grpId="1" animBg="1"/>
      <p:bldP spid="35975" grpId="2" animBg="1"/>
      <p:bldP spid="35974" grpId="0"/>
      <p:bldP spid="35974" grpId="1"/>
      <p:bldP spid="35974" grpId="2"/>
      <p:bldP spid="35973" grpId="0" animBg="1"/>
      <p:bldP spid="35973" grpId="1" animBg="1"/>
      <p:bldP spid="35973" grpId="2" animBg="1"/>
      <p:bldP spid="35972" grpId="0" animBg="1"/>
      <p:bldP spid="35972" grpId="1" animBg="1"/>
      <p:bldP spid="35972" grpId="2" animBg="1"/>
      <p:bldP spid="35918" grpId="0" animBg="1"/>
      <p:bldP spid="35871" grpId="0" animBg="1"/>
      <p:bldP spid="35871" grpId="1" animBg="1"/>
      <p:bldP spid="35871" grpId="2" animBg="1"/>
      <p:bldP spid="35870" grpId="0" animBg="1"/>
      <p:bldP spid="35870" grpId="1" animBg="1"/>
      <p:bldP spid="35870" grpId="2" animBg="1"/>
      <p:bldP spid="35870" grpId="3" animBg="1"/>
      <p:bldP spid="35869" grpId="0" animBg="1"/>
      <p:bldP spid="35869" grpId="1" animBg="1"/>
      <p:bldP spid="35869" grpId="2" animBg="1"/>
      <p:bldP spid="35869" grpId="3" animBg="1"/>
      <p:bldP spid="35868" grpId="0" animBg="1"/>
      <p:bldP spid="35868" grpId="1" animBg="1"/>
      <p:bldP spid="35867" grpId="0" animBg="1"/>
      <p:bldP spid="35867" grpId="1" animBg="1"/>
      <p:bldP spid="35866" grpId="0" animBg="1"/>
      <p:bldP spid="35866" grpId="1" animBg="1"/>
      <p:bldP spid="35865" grpId="0" animBg="1"/>
      <p:bldP spid="35865" grpId="1" animBg="1"/>
      <p:bldP spid="35864" grpId="0" animBg="1"/>
      <p:bldP spid="35864" grpId="1" animBg="1"/>
      <p:bldP spid="35864" grpId="2" animBg="1"/>
      <p:bldP spid="35863" grpId="0" animBg="1"/>
      <p:bldP spid="35863" grpId="1" animBg="1"/>
      <p:bldP spid="35863" grpId="2" animBg="1"/>
      <p:bldP spid="35862" grpId="0" animBg="1"/>
      <p:bldP spid="35862" grpId="1" animBg="1"/>
      <p:bldP spid="35862" grpId="2" animBg="1"/>
      <p:bldP spid="35861" grpId="0" animBg="1"/>
      <p:bldP spid="35861" grpId="1" animBg="1"/>
      <p:bldP spid="35861" grpId="2" animBg="1"/>
      <p:bldP spid="35860" grpId="0" animBg="1"/>
      <p:bldP spid="35860" grpId="1" animBg="1"/>
      <p:bldP spid="35860" grpId="2" animBg="1"/>
      <p:bldP spid="35859" grpId="0" animBg="1"/>
      <p:bldP spid="35859" grpId="1" animBg="1"/>
      <p:bldP spid="35859" grpId="2" animBg="1"/>
      <p:bldP spid="35858" grpId="0" animBg="1"/>
      <p:bldP spid="35858" grpId="1" animBg="1"/>
      <p:bldP spid="35858" grpId="2" animBg="1"/>
      <p:bldP spid="35857" grpId="0"/>
      <p:bldP spid="35857" grpId="1"/>
      <p:bldP spid="35857" grpId="2"/>
      <p:bldP spid="35856" grpId="0" animBg="1"/>
      <p:bldP spid="35856" grpId="1" animBg="1"/>
      <p:bldP spid="35856" grpId="2" animBg="1"/>
      <p:bldP spid="35855" grpId="0"/>
      <p:bldP spid="35855" grpId="1"/>
      <p:bldP spid="35855" grpId="2"/>
      <p:bldP spid="35854" grpId="0" animBg="1"/>
      <p:bldP spid="35854" grpId="1" animBg="1"/>
      <p:bldP spid="35854" grpId="2" animBg="1"/>
      <p:bldP spid="35853" grpId="0" animBg="1"/>
      <p:bldP spid="35853" grpId="1" animBg="1"/>
      <p:bldP spid="35853" grpId="2" animBg="1"/>
      <p:bldP spid="35852" grpId="0" animBg="1"/>
      <p:bldP spid="35852" grpId="1" animBg="1"/>
      <p:bldP spid="35852" grpId="2" animBg="1"/>
      <p:bldP spid="35851" grpId="0" animBg="1"/>
      <p:bldP spid="35851" grpId="1" animBg="1"/>
      <p:bldP spid="35851" grpId="2" animBg="1"/>
      <p:bldP spid="35850" grpId="0" animBg="1"/>
      <p:bldP spid="35850" grpId="1" animBg="1"/>
      <p:bldP spid="35850" grpId="2" animBg="1"/>
      <p:bldP spid="35849" grpId="0" animBg="1"/>
      <p:bldP spid="35848" grpId="0" animBg="1"/>
      <p:bldP spid="35846" grpId="0" animBg="1"/>
      <p:bldP spid="35846" grpId="1" animBg="1"/>
      <p:bldP spid="35845" grpId="0" animBg="1"/>
      <p:bldP spid="35844" grpId="0"/>
      <p:bldP spid="36045" grpId="0"/>
      <p:bldP spid="36050" grpId="0"/>
      <p:bldP spid="36051" grpId="0"/>
      <p:bldP spid="36054" grpId="0"/>
      <p:bldP spid="36057" grpId="0"/>
      <p:bldP spid="360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7" name="Freeform 21"/>
          <p:cNvSpPr>
            <a:spLocks/>
          </p:cNvSpPr>
          <p:nvPr/>
        </p:nvSpPr>
        <p:spPr bwMode="auto">
          <a:xfrm>
            <a:off x="3927475" y="2740025"/>
            <a:ext cx="4803775" cy="2743200"/>
          </a:xfrm>
          <a:custGeom>
            <a:avLst/>
            <a:gdLst>
              <a:gd name="T0" fmla="*/ 0 w 7567"/>
              <a:gd name="T1" fmla="*/ 3600 h 4320"/>
              <a:gd name="T2" fmla="*/ 1080 w 7567"/>
              <a:gd name="T3" fmla="*/ 4320 h 4320"/>
              <a:gd name="T4" fmla="*/ 7567 w 7567"/>
              <a:gd name="T5" fmla="*/ 717 h 4320"/>
              <a:gd name="T6" fmla="*/ 6481 w 7567"/>
              <a:gd name="T7" fmla="*/ 0 h 4320"/>
              <a:gd name="T8" fmla="*/ 0 w 7567"/>
              <a:gd name="T9" fmla="*/ 360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67" h="4320">
                <a:moveTo>
                  <a:pt x="0" y="3600"/>
                </a:moveTo>
                <a:lnTo>
                  <a:pt x="1080" y="4320"/>
                </a:lnTo>
                <a:lnTo>
                  <a:pt x="7567" y="717"/>
                </a:lnTo>
                <a:lnTo>
                  <a:pt x="6481" y="0"/>
                </a:lnTo>
                <a:lnTo>
                  <a:pt x="0" y="3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93" name="WordArt 37"/>
          <p:cNvSpPr>
            <a:spLocks noChangeArrowheads="1" noChangeShapeType="1" noTextEdit="1"/>
          </p:cNvSpPr>
          <p:nvPr/>
        </p:nvSpPr>
        <p:spPr bwMode="auto">
          <a:xfrm>
            <a:off x="8040688" y="1368425"/>
            <a:ext cx="803275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rPr>
              <a:t>ДЪНО</a:t>
            </a:r>
          </a:p>
        </p:txBody>
      </p:sp>
      <p:grpSp>
        <p:nvGrpSpPr>
          <p:cNvPr id="19589" name="Group 133"/>
          <p:cNvGrpSpPr>
            <a:grpSpLocks/>
          </p:cNvGrpSpPr>
          <p:nvPr/>
        </p:nvGrpSpPr>
        <p:grpSpPr bwMode="auto">
          <a:xfrm>
            <a:off x="3698875" y="1787525"/>
            <a:ext cx="1639888" cy="2103438"/>
            <a:chOff x="2330" y="1126"/>
            <a:chExt cx="1033" cy="1325"/>
          </a:xfrm>
        </p:grpSpPr>
        <p:sp>
          <p:nvSpPr>
            <p:cNvPr id="19461" name="Freeform 5"/>
            <p:cNvSpPr>
              <a:spLocks/>
            </p:cNvSpPr>
            <p:nvPr/>
          </p:nvSpPr>
          <p:spPr bwMode="auto">
            <a:xfrm>
              <a:off x="2330" y="1222"/>
              <a:ext cx="1031" cy="1229"/>
            </a:xfrm>
            <a:custGeom>
              <a:avLst/>
              <a:gdLst>
                <a:gd name="T0" fmla="*/ 0 w 2520"/>
                <a:gd name="T1" fmla="*/ 0 h 3600"/>
                <a:gd name="T2" fmla="*/ 0 w 2520"/>
                <a:gd name="T3" fmla="*/ 2160 h 3600"/>
                <a:gd name="T4" fmla="*/ 2520 w 2520"/>
                <a:gd name="T5" fmla="*/ 3600 h 3600"/>
                <a:gd name="T6" fmla="*/ 2520 w 2520"/>
                <a:gd name="T7" fmla="*/ 1440 h 3600"/>
                <a:gd name="T8" fmla="*/ 0 w 2520"/>
                <a:gd name="T9" fmla="*/ 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3600">
                  <a:moveTo>
                    <a:pt x="0" y="0"/>
                  </a:moveTo>
                  <a:lnTo>
                    <a:pt x="0" y="2160"/>
                  </a:lnTo>
                  <a:lnTo>
                    <a:pt x="2520" y="3600"/>
                  </a:lnTo>
                  <a:lnTo>
                    <a:pt x="2520" y="14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 rot="2212194">
              <a:off x="2474" y="1222"/>
              <a:ext cx="288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2475" y="1126"/>
              <a:ext cx="360" cy="287"/>
            </a:xfrm>
            <a:custGeom>
              <a:avLst/>
              <a:gdLst>
                <a:gd name="T0" fmla="*/ 16 w 900"/>
                <a:gd name="T1" fmla="*/ 408 h 717"/>
                <a:gd name="T2" fmla="*/ 657 w 900"/>
                <a:gd name="T3" fmla="*/ 717 h 717"/>
                <a:gd name="T4" fmla="*/ 900 w 900"/>
                <a:gd name="T5" fmla="*/ 360 h 717"/>
                <a:gd name="T6" fmla="*/ 0 w 900"/>
                <a:gd name="T7" fmla="*/ 0 h 717"/>
                <a:gd name="T8" fmla="*/ 16 w 900"/>
                <a:gd name="T9" fmla="*/ 408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717">
                  <a:moveTo>
                    <a:pt x="16" y="408"/>
                  </a:moveTo>
                  <a:lnTo>
                    <a:pt x="657" y="717"/>
                  </a:lnTo>
                  <a:lnTo>
                    <a:pt x="900" y="360"/>
                  </a:lnTo>
                  <a:lnTo>
                    <a:pt x="0" y="0"/>
                  </a:lnTo>
                  <a:lnTo>
                    <a:pt x="16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94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2376" y="1344"/>
              <a:ext cx="504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36944"/>
                </a:avLst>
              </a:prstTxWarp>
            </a:bodyPr>
            <a:lstStyle/>
            <a:p>
              <a:pPr algn="ctr"/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копие 2</a:t>
              </a:r>
            </a:p>
          </p:txBody>
        </p:sp>
        <p:sp>
          <p:nvSpPr>
            <p:cNvPr id="1950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402" y="1755"/>
              <a:ext cx="864" cy="6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28569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Fct:=Fct(n-1)*n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2330" y="1659"/>
              <a:ext cx="1033" cy="473"/>
            </a:xfrm>
            <a:custGeom>
              <a:avLst/>
              <a:gdLst>
                <a:gd name="T0" fmla="*/ 0 w 2223"/>
                <a:gd name="T1" fmla="*/ 0 h 1182"/>
                <a:gd name="T2" fmla="*/ 2223 w 2223"/>
                <a:gd name="T3" fmla="*/ 118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3" h="1182">
                  <a:moveTo>
                    <a:pt x="0" y="0"/>
                  </a:moveTo>
                  <a:lnTo>
                    <a:pt x="2223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9575" name="Group 119"/>
            <p:cNvGrpSpPr>
              <a:grpSpLocks/>
            </p:cNvGrpSpPr>
            <p:nvPr/>
          </p:nvGrpSpPr>
          <p:grpSpPr bwMode="auto">
            <a:xfrm>
              <a:off x="3050" y="1654"/>
              <a:ext cx="238" cy="360"/>
              <a:chOff x="3050" y="1654"/>
              <a:chExt cx="238" cy="360"/>
            </a:xfrm>
          </p:grpSpPr>
          <p:sp>
            <p:nvSpPr>
              <p:cNvPr id="19516" name="Line 60"/>
              <p:cNvSpPr>
                <a:spLocks noChangeShapeType="1"/>
              </p:cNvSpPr>
              <p:nvPr/>
            </p:nvSpPr>
            <p:spPr bwMode="auto">
              <a:xfrm>
                <a:off x="3136" y="1654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7" name="Line 61"/>
              <p:cNvSpPr>
                <a:spLocks noChangeShapeType="1"/>
              </p:cNvSpPr>
              <p:nvPr/>
            </p:nvSpPr>
            <p:spPr bwMode="auto">
              <a:xfrm>
                <a:off x="3136" y="1924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8" name="Oval 62"/>
              <p:cNvSpPr>
                <a:spLocks noChangeArrowheads="1"/>
              </p:cNvSpPr>
              <p:nvPr/>
            </p:nvSpPr>
            <p:spPr bwMode="auto">
              <a:xfrm>
                <a:off x="3050" y="1744"/>
                <a:ext cx="173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19" name="Line 63"/>
              <p:cNvSpPr>
                <a:spLocks noChangeShapeType="1"/>
              </p:cNvSpPr>
              <p:nvPr/>
            </p:nvSpPr>
            <p:spPr bwMode="auto">
              <a:xfrm>
                <a:off x="3050" y="1797"/>
                <a:ext cx="23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19529" name="Oval 73"/>
          <p:cNvSpPr>
            <a:spLocks noChangeArrowheads="1"/>
          </p:cNvSpPr>
          <p:nvPr/>
        </p:nvSpPr>
        <p:spPr bwMode="auto">
          <a:xfrm>
            <a:off x="4041775" y="1939925"/>
            <a:ext cx="249238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33" name="WordArt 77"/>
          <p:cNvSpPr>
            <a:spLocks noChangeArrowheads="1" noChangeShapeType="1" noTextEdit="1"/>
          </p:cNvSpPr>
          <p:nvPr/>
        </p:nvSpPr>
        <p:spPr bwMode="auto">
          <a:xfrm>
            <a:off x="4090988" y="1985963"/>
            <a:ext cx="112712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9538" name="WordArt 82"/>
          <p:cNvSpPr>
            <a:spLocks noChangeArrowheads="1" noChangeShapeType="1" noTextEdit="1"/>
          </p:cNvSpPr>
          <p:nvPr/>
        </p:nvSpPr>
        <p:spPr bwMode="auto">
          <a:xfrm rot="5390961">
            <a:off x="4046537" y="1363663"/>
            <a:ext cx="219075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9543" name="Oval 87"/>
          <p:cNvSpPr>
            <a:spLocks noChangeArrowheads="1"/>
          </p:cNvSpPr>
          <p:nvPr/>
        </p:nvSpPr>
        <p:spPr bwMode="auto">
          <a:xfrm>
            <a:off x="3927475" y="1482725"/>
            <a:ext cx="249238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44" name="WordArt 88"/>
          <p:cNvSpPr>
            <a:spLocks noChangeArrowheads="1" noChangeShapeType="1" noTextEdit="1"/>
          </p:cNvSpPr>
          <p:nvPr/>
        </p:nvSpPr>
        <p:spPr bwMode="auto">
          <a:xfrm>
            <a:off x="3976688" y="1528763"/>
            <a:ext cx="112712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9545" name="WordArt 89"/>
          <p:cNvSpPr>
            <a:spLocks noChangeArrowheads="1" noChangeShapeType="1" noTextEdit="1"/>
          </p:cNvSpPr>
          <p:nvPr/>
        </p:nvSpPr>
        <p:spPr bwMode="auto">
          <a:xfrm>
            <a:off x="4270375" y="1482725"/>
            <a:ext cx="228600" cy="171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19553" name="WordArt 97"/>
          <p:cNvSpPr>
            <a:spLocks noChangeArrowheads="1" noChangeShapeType="1" noTextEdit="1"/>
          </p:cNvSpPr>
          <p:nvPr/>
        </p:nvSpPr>
        <p:spPr bwMode="auto">
          <a:xfrm>
            <a:off x="6556375" y="4152900"/>
            <a:ext cx="800100" cy="7286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6094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СТЕК</a:t>
            </a:r>
          </a:p>
        </p:txBody>
      </p:sp>
      <p:grpSp>
        <p:nvGrpSpPr>
          <p:cNvPr id="19609" name="Group 153"/>
          <p:cNvGrpSpPr>
            <a:grpSpLocks/>
          </p:cNvGrpSpPr>
          <p:nvPr/>
        </p:nvGrpSpPr>
        <p:grpSpPr bwMode="auto">
          <a:xfrm>
            <a:off x="539750" y="5084763"/>
            <a:ext cx="1295400" cy="831850"/>
            <a:chOff x="340" y="3203"/>
            <a:chExt cx="816" cy="524"/>
          </a:xfrm>
        </p:grpSpPr>
        <p:sp>
          <p:nvSpPr>
            <p:cNvPr id="19495" name="AutoShape 39"/>
            <p:cNvSpPr>
              <a:spLocks noChangeArrowheads="1"/>
            </p:cNvSpPr>
            <p:nvPr/>
          </p:nvSpPr>
          <p:spPr bwMode="auto">
            <a:xfrm>
              <a:off x="340" y="3203"/>
              <a:ext cx="816" cy="522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97" name="Freeform 41"/>
            <p:cNvSpPr>
              <a:spLocks/>
            </p:cNvSpPr>
            <p:nvPr/>
          </p:nvSpPr>
          <p:spPr bwMode="auto">
            <a:xfrm>
              <a:off x="340" y="3378"/>
              <a:ext cx="635" cy="349"/>
            </a:xfrm>
            <a:custGeom>
              <a:avLst/>
              <a:gdLst>
                <a:gd name="T0" fmla="*/ 0 w 2268"/>
                <a:gd name="T1" fmla="*/ 0 h 873"/>
                <a:gd name="T2" fmla="*/ 1 w 2268"/>
                <a:gd name="T3" fmla="*/ 871 h 873"/>
                <a:gd name="T4" fmla="*/ 2266 w 2268"/>
                <a:gd name="T5" fmla="*/ 873 h 873"/>
                <a:gd name="T6" fmla="*/ 2268 w 2268"/>
                <a:gd name="T7" fmla="*/ 0 h 873"/>
                <a:gd name="T8" fmla="*/ 0 w 2268"/>
                <a:gd name="T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8" h="873">
                  <a:moveTo>
                    <a:pt x="0" y="0"/>
                  </a:moveTo>
                  <a:lnTo>
                    <a:pt x="1" y="871"/>
                  </a:lnTo>
                  <a:lnTo>
                    <a:pt x="2266" y="873"/>
                  </a:lnTo>
                  <a:lnTo>
                    <a:pt x="2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340" y="3419"/>
              <a:ext cx="73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2000"/>
                <a:t>Fct(3)</a:t>
              </a:r>
              <a:endParaRPr lang="bg-BG" altLang="bg-BG"/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521" y="3203"/>
              <a:ext cx="1" cy="172"/>
            </a:xfrm>
            <a:custGeom>
              <a:avLst/>
              <a:gdLst>
                <a:gd name="T0" fmla="*/ 0 w 1"/>
                <a:gd name="T1" fmla="*/ 0 h 429"/>
                <a:gd name="T2" fmla="*/ 0 w 1"/>
                <a:gd name="T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0" y="4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9602" name="Group 146"/>
          <p:cNvGrpSpPr>
            <a:grpSpLocks/>
          </p:cNvGrpSpPr>
          <p:nvPr/>
        </p:nvGrpSpPr>
        <p:grpSpPr bwMode="auto">
          <a:xfrm>
            <a:off x="7013575" y="2397125"/>
            <a:ext cx="1712913" cy="1371600"/>
            <a:chOff x="4418" y="1510"/>
            <a:chExt cx="1079" cy="864"/>
          </a:xfrm>
        </p:grpSpPr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4418" y="1510"/>
              <a:ext cx="647" cy="576"/>
            </a:xfrm>
            <a:custGeom>
              <a:avLst/>
              <a:gdLst>
                <a:gd name="T0" fmla="*/ 0 w 1620"/>
                <a:gd name="T1" fmla="*/ 900 h 1440"/>
                <a:gd name="T2" fmla="*/ 0 w 1620"/>
                <a:gd name="T3" fmla="*/ 1440 h 1440"/>
                <a:gd name="T4" fmla="*/ 1620 w 1620"/>
                <a:gd name="T5" fmla="*/ 540 h 1440"/>
                <a:gd name="T6" fmla="*/ 1620 w 1620"/>
                <a:gd name="T7" fmla="*/ 0 h 1440"/>
                <a:gd name="T8" fmla="*/ 0 w 1620"/>
                <a:gd name="T9" fmla="*/ 90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440">
                  <a:moveTo>
                    <a:pt x="0" y="900"/>
                  </a:moveTo>
                  <a:lnTo>
                    <a:pt x="0" y="1440"/>
                  </a:lnTo>
                  <a:lnTo>
                    <a:pt x="1620" y="540"/>
                  </a:lnTo>
                  <a:lnTo>
                    <a:pt x="1620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82" name="Freeform 26"/>
            <p:cNvSpPr>
              <a:spLocks/>
            </p:cNvSpPr>
            <p:nvPr/>
          </p:nvSpPr>
          <p:spPr bwMode="auto">
            <a:xfrm>
              <a:off x="5065" y="1510"/>
              <a:ext cx="432" cy="504"/>
            </a:xfrm>
            <a:custGeom>
              <a:avLst/>
              <a:gdLst>
                <a:gd name="T0" fmla="*/ 0 w 1080"/>
                <a:gd name="T1" fmla="*/ 540 h 1260"/>
                <a:gd name="T2" fmla="*/ 0 w 1080"/>
                <a:gd name="T3" fmla="*/ 0 h 1260"/>
                <a:gd name="T4" fmla="*/ 1080 w 1080"/>
                <a:gd name="T5" fmla="*/ 720 h 1260"/>
                <a:gd name="T6" fmla="*/ 1080 w 1080"/>
                <a:gd name="T7" fmla="*/ 1260 h 1260"/>
                <a:gd name="T8" fmla="*/ 0 w 1080"/>
                <a:gd name="T9" fmla="*/ 54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1260">
                  <a:moveTo>
                    <a:pt x="0" y="540"/>
                  </a:moveTo>
                  <a:lnTo>
                    <a:pt x="0" y="0"/>
                  </a:lnTo>
                  <a:lnTo>
                    <a:pt x="1080" y="720"/>
                  </a:lnTo>
                  <a:lnTo>
                    <a:pt x="1080" y="126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85" name="Freeform 29"/>
            <p:cNvSpPr>
              <a:spLocks/>
            </p:cNvSpPr>
            <p:nvPr/>
          </p:nvSpPr>
          <p:spPr bwMode="auto">
            <a:xfrm>
              <a:off x="4850" y="1798"/>
              <a:ext cx="647" cy="576"/>
            </a:xfrm>
            <a:custGeom>
              <a:avLst/>
              <a:gdLst>
                <a:gd name="T0" fmla="*/ 0 w 1620"/>
                <a:gd name="T1" fmla="*/ 900 h 1440"/>
                <a:gd name="T2" fmla="*/ 0 w 1620"/>
                <a:gd name="T3" fmla="*/ 1440 h 1440"/>
                <a:gd name="T4" fmla="*/ 1620 w 1620"/>
                <a:gd name="T5" fmla="*/ 540 h 1440"/>
                <a:gd name="T6" fmla="*/ 1620 w 1620"/>
                <a:gd name="T7" fmla="*/ 0 h 1440"/>
                <a:gd name="T8" fmla="*/ 0 w 1620"/>
                <a:gd name="T9" fmla="*/ 90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440">
                  <a:moveTo>
                    <a:pt x="0" y="900"/>
                  </a:moveTo>
                  <a:lnTo>
                    <a:pt x="0" y="1440"/>
                  </a:lnTo>
                  <a:lnTo>
                    <a:pt x="1620" y="540"/>
                  </a:lnTo>
                  <a:lnTo>
                    <a:pt x="1620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90" name="Oval 34"/>
            <p:cNvSpPr>
              <a:spLocks noChangeArrowheads="1"/>
            </p:cNvSpPr>
            <p:nvPr/>
          </p:nvSpPr>
          <p:spPr bwMode="auto">
            <a:xfrm>
              <a:off x="4694" y="1706"/>
              <a:ext cx="359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502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4778" y="1798"/>
              <a:ext cx="143" cy="20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955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4966" y="1930"/>
              <a:ext cx="447" cy="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71431"/>
                </a:avLst>
              </a:prstTxWarp>
            </a:bodyPr>
            <a:lstStyle/>
            <a:p>
              <a:pPr algn="ctr"/>
              <a:r>
                <a:rPr lang="en-GB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n </a:t>
              </a:r>
              <a:r>
                <a:rPr lang="bg-BG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последно</a:t>
              </a:r>
            </a:p>
          </p:txBody>
        </p:sp>
      </p:grpSp>
      <p:grpSp>
        <p:nvGrpSpPr>
          <p:cNvPr id="19601" name="Group 145"/>
          <p:cNvGrpSpPr>
            <a:grpSpLocks/>
          </p:cNvGrpSpPr>
          <p:nvPr/>
        </p:nvGrpSpPr>
        <p:grpSpPr bwMode="auto">
          <a:xfrm>
            <a:off x="5984875" y="2968625"/>
            <a:ext cx="1714500" cy="1371600"/>
            <a:chOff x="3770" y="1870"/>
            <a:chExt cx="1080" cy="864"/>
          </a:xfrm>
        </p:grpSpPr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4418" y="1870"/>
              <a:ext cx="432" cy="504"/>
            </a:xfrm>
            <a:custGeom>
              <a:avLst/>
              <a:gdLst>
                <a:gd name="T0" fmla="*/ 0 w 1080"/>
                <a:gd name="T1" fmla="*/ 540 h 1260"/>
                <a:gd name="T2" fmla="*/ 0 w 1080"/>
                <a:gd name="T3" fmla="*/ 0 h 1260"/>
                <a:gd name="T4" fmla="*/ 1080 w 1080"/>
                <a:gd name="T5" fmla="*/ 720 h 1260"/>
                <a:gd name="T6" fmla="*/ 1080 w 1080"/>
                <a:gd name="T7" fmla="*/ 1260 h 1260"/>
                <a:gd name="T8" fmla="*/ 0 w 1080"/>
                <a:gd name="T9" fmla="*/ 54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1260">
                  <a:moveTo>
                    <a:pt x="0" y="540"/>
                  </a:moveTo>
                  <a:lnTo>
                    <a:pt x="0" y="0"/>
                  </a:lnTo>
                  <a:lnTo>
                    <a:pt x="1080" y="720"/>
                  </a:lnTo>
                  <a:lnTo>
                    <a:pt x="1080" y="126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9600" name="Group 144"/>
            <p:cNvGrpSpPr>
              <a:grpSpLocks/>
            </p:cNvGrpSpPr>
            <p:nvPr/>
          </p:nvGrpSpPr>
          <p:grpSpPr bwMode="auto">
            <a:xfrm>
              <a:off x="3770" y="1870"/>
              <a:ext cx="1080" cy="864"/>
              <a:chOff x="3770" y="1870"/>
              <a:chExt cx="1080" cy="864"/>
            </a:xfrm>
          </p:grpSpPr>
          <p:sp>
            <p:nvSpPr>
              <p:cNvPr id="19474" name="Freeform 18"/>
              <p:cNvSpPr>
                <a:spLocks/>
              </p:cNvSpPr>
              <p:nvPr/>
            </p:nvSpPr>
            <p:spPr bwMode="auto">
              <a:xfrm>
                <a:off x="3770" y="1870"/>
                <a:ext cx="648" cy="576"/>
              </a:xfrm>
              <a:custGeom>
                <a:avLst/>
                <a:gdLst>
                  <a:gd name="T0" fmla="*/ 0 w 1620"/>
                  <a:gd name="T1" fmla="*/ 900 h 1440"/>
                  <a:gd name="T2" fmla="*/ 0 w 1620"/>
                  <a:gd name="T3" fmla="*/ 1440 h 1440"/>
                  <a:gd name="T4" fmla="*/ 1620 w 1620"/>
                  <a:gd name="T5" fmla="*/ 540 h 1440"/>
                  <a:gd name="T6" fmla="*/ 1620 w 1620"/>
                  <a:gd name="T7" fmla="*/ 0 h 1440"/>
                  <a:gd name="T8" fmla="*/ 0 w 1620"/>
                  <a:gd name="T9" fmla="*/ 90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440">
                    <a:moveTo>
                      <a:pt x="0" y="900"/>
                    </a:moveTo>
                    <a:lnTo>
                      <a:pt x="0" y="1440"/>
                    </a:lnTo>
                    <a:lnTo>
                      <a:pt x="1620" y="540"/>
                    </a:lnTo>
                    <a:lnTo>
                      <a:pt x="162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4" name="Freeform 28"/>
              <p:cNvSpPr>
                <a:spLocks/>
              </p:cNvSpPr>
              <p:nvPr/>
            </p:nvSpPr>
            <p:spPr bwMode="auto">
              <a:xfrm>
                <a:off x="4202" y="2158"/>
                <a:ext cx="648" cy="576"/>
              </a:xfrm>
              <a:custGeom>
                <a:avLst/>
                <a:gdLst>
                  <a:gd name="T0" fmla="*/ 0 w 1620"/>
                  <a:gd name="T1" fmla="*/ 900 h 1440"/>
                  <a:gd name="T2" fmla="*/ 0 w 1620"/>
                  <a:gd name="T3" fmla="*/ 1440 h 1440"/>
                  <a:gd name="T4" fmla="*/ 1620 w 1620"/>
                  <a:gd name="T5" fmla="*/ 540 h 1440"/>
                  <a:gd name="T6" fmla="*/ 1620 w 1620"/>
                  <a:gd name="T7" fmla="*/ 0 h 1440"/>
                  <a:gd name="T8" fmla="*/ 0 w 1620"/>
                  <a:gd name="T9" fmla="*/ 90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440">
                    <a:moveTo>
                      <a:pt x="0" y="900"/>
                    </a:moveTo>
                    <a:lnTo>
                      <a:pt x="0" y="1440"/>
                    </a:lnTo>
                    <a:lnTo>
                      <a:pt x="1620" y="540"/>
                    </a:lnTo>
                    <a:lnTo>
                      <a:pt x="162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9" name="Oval 33"/>
              <p:cNvSpPr>
                <a:spLocks noChangeArrowheads="1"/>
              </p:cNvSpPr>
              <p:nvPr/>
            </p:nvSpPr>
            <p:spPr bwMode="auto">
              <a:xfrm>
                <a:off x="4058" y="208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1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0" y="2184"/>
                <a:ext cx="144" cy="18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558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31" y="2293"/>
                <a:ext cx="435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Up">
                  <a:avLst>
                    <a:gd name="adj" fmla="val 69778"/>
                  </a:avLst>
                </a:prstTxWarp>
              </a:bodyPr>
              <a:lstStyle/>
              <a:p>
                <a:pPr algn="ctr"/>
                <a:r>
                  <a:rPr lang="en-GB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969696"/>
                    </a:solidFill>
                    <a:latin typeface="Times New Roman"/>
                    <a:cs typeface="Times New Roman"/>
                  </a:rPr>
                  <a:t>n </a:t>
                </a:r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969696"/>
                    </a:solidFill>
                    <a:latin typeface="Times New Roman"/>
                    <a:cs typeface="Times New Roman"/>
                  </a:rPr>
                  <a:t>трето</a:t>
                </a:r>
              </a:p>
            </p:txBody>
          </p:sp>
        </p:grpSp>
      </p:grpSp>
      <p:sp>
        <p:nvSpPr>
          <p:cNvPr id="19562" name="Line 106"/>
          <p:cNvSpPr>
            <a:spLocks noChangeShapeType="1"/>
          </p:cNvSpPr>
          <p:nvPr/>
        </p:nvSpPr>
        <p:spPr bwMode="auto">
          <a:xfrm>
            <a:off x="769938" y="276225"/>
            <a:ext cx="0" cy="303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563" name="Oval 107"/>
          <p:cNvSpPr>
            <a:spLocks noChangeArrowheads="1"/>
          </p:cNvSpPr>
          <p:nvPr/>
        </p:nvSpPr>
        <p:spPr bwMode="auto">
          <a:xfrm>
            <a:off x="530225" y="525463"/>
            <a:ext cx="479425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64" name="Freeform 108"/>
          <p:cNvSpPr>
            <a:spLocks/>
          </p:cNvSpPr>
          <p:nvPr/>
        </p:nvSpPr>
        <p:spPr bwMode="auto">
          <a:xfrm>
            <a:off x="769938" y="855663"/>
            <a:ext cx="1587" cy="273050"/>
          </a:xfrm>
          <a:custGeom>
            <a:avLst/>
            <a:gdLst>
              <a:gd name="T0" fmla="*/ 0 w 2"/>
              <a:gd name="T1" fmla="*/ 0 h 484"/>
              <a:gd name="T2" fmla="*/ 2 w 2"/>
              <a:gd name="T3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484">
                <a:moveTo>
                  <a:pt x="0" y="0"/>
                </a:moveTo>
                <a:lnTo>
                  <a:pt x="2" y="4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565" name="Freeform 109"/>
          <p:cNvSpPr>
            <a:spLocks/>
          </p:cNvSpPr>
          <p:nvPr/>
        </p:nvSpPr>
        <p:spPr bwMode="auto">
          <a:xfrm>
            <a:off x="530225" y="631825"/>
            <a:ext cx="1089025" cy="349250"/>
          </a:xfrm>
          <a:custGeom>
            <a:avLst/>
            <a:gdLst>
              <a:gd name="T0" fmla="*/ 0 w 1246"/>
              <a:gd name="T1" fmla="*/ 0 h 522"/>
              <a:gd name="T2" fmla="*/ 1246 w 1246"/>
              <a:gd name="T3" fmla="*/ 522 h 5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46" h="522">
                <a:moveTo>
                  <a:pt x="0" y="0"/>
                </a:moveTo>
                <a:lnTo>
                  <a:pt x="1246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566" name="Line 110"/>
          <p:cNvSpPr>
            <a:spLocks noChangeShapeType="1"/>
          </p:cNvSpPr>
          <p:nvPr/>
        </p:nvSpPr>
        <p:spPr bwMode="auto">
          <a:xfrm>
            <a:off x="755650" y="1557338"/>
            <a:ext cx="14288" cy="974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567" name="Line 111"/>
          <p:cNvSpPr>
            <a:spLocks noChangeShapeType="1"/>
          </p:cNvSpPr>
          <p:nvPr/>
        </p:nvSpPr>
        <p:spPr bwMode="auto">
          <a:xfrm flipV="1">
            <a:off x="755650" y="2176463"/>
            <a:ext cx="863600" cy="173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125413" y="1052513"/>
            <a:ext cx="1350962" cy="504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bg-BG" altLang="bg-BG" sz="1000"/>
              <a:t>Рекурсия </a:t>
            </a:r>
          </a:p>
          <a:p>
            <a:endParaRPr lang="bg-BG" altLang="bg-BG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836613" y="457200"/>
            <a:ext cx="71913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bg-BG" altLang="bg-BG" sz="1200"/>
              <a:t>n&gt;1</a:t>
            </a:r>
            <a:endParaRPr lang="bg-BG" altLang="bg-BG"/>
          </a:p>
        </p:txBody>
      </p:sp>
      <p:sp>
        <p:nvSpPr>
          <p:cNvPr id="19570" name="Line 114"/>
          <p:cNvSpPr>
            <a:spLocks noChangeShapeType="1"/>
          </p:cNvSpPr>
          <p:nvPr/>
        </p:nvSpPr>
        <p:spPr bwMode="auto">
          <a:xfrm flipH="1">
            <a:off x="1619250" y="981075"/>
            <a:ext cx="0" cy="1223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571" name="Text Box 115"/>
          <p:cNvSpPr txBox="1">
            <a:spLocks noChangeArrowheads="1"/>
          </p:cNvSpPr>
          <p:nvPr/>
        </p:nvSpPr>
        <p:spPr bwMode="auto">
          <a:xfrm>
            <a:off x="900113" y="1628775"/>
            <a:ext cx="1420812" cy="471488"/>
          </a:xfrm>
          <a:prstGeom prst="rect">
            <a:avLst/>
          </a:prstGeom>
          <a:solidFill>
            <a:srgbClr val="FFFFFF"/>
          </a:solidFill>
          <a:ln w="12700">
            <a:solidFill>
              <a:srgbClr val="5B5B5B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Дъно,  Fct(0)  е 1</a:t>
            </a:r>
            <a:endParaRPr lang="bg-BG" altLang="bg-BG"/>
          </a:p>
        </p:txBody>
      </p:sp>
      <p:sp>
        <p:nvSpPr>
          <p:cNvPr id="19572" name="WordArt 116"/>
          <p:cNvSpPr>
            <a:spLocks noChangeArrowheads="1" noChangeShapeType="1" noTextEdit="1"/>
          </p:cNvSpPr>
          <p:nvPr/>
        </p:nvSpPr>
        <p:spPr bwMode="auto">
          <a:xfrm>
            <a:off x="179388" y="1268413"/>
            <a:ext cx="1187450" cy="215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9888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rPr>
              <a:t>Fct := Fct(n-1)*n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969696"/>
              </a:solidFill>
              <a:latin typeface="Times New Roman"/>
              <a:cs typeface="Times New Roman"/>
            </a:endParaRPr>
          </a:p>
        </p:txBody>
      </p:sp>
      <p:grpSp>
        <p:nvGrpSpPr>
          <p:cNvPr id="19592" name="Group 136"/>
          <p:cNvGrpSpPr>
            <a:grpSpLocks/>
          </p:cNvGrpSpPr>
          <p:nvPr/>
        </p:nvGrpSpPr>
        <p:grpSpPr bwMode="auto">
          <a:xfrm>
            <a:off x="6213475" y="415925"/>
            <a:ext cx="1639888" cy="2095500"/>
            <a:chOff x="3914" y="262"/>
            <a:chExt cx="1033" cy="1320"/>
          </a:xfrm>
        </p:grpSpPr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3914" y="353"/>
              <a:ext cx="1031" cy="1229"/>
            </a:xfrm>
            <a:custGeom>
              <a:avLst/>
              <a:gdLst>
                <a:gd name="T0" fmla="*/ 0 w 2520"/>
                <a:gd name="T1" fmla="*/ 0 h 3600"/>
                <a:gd name="T2" fmla="*/ 0 w 2520"/>
                <a:gd name="T3" fmla="*/ 2160 h 3600"/>
                <a:gd name="T4" fmla="*/ 2520 w 2520"/>
                <a:gd name="T5" fmla="*/ 3600 h 3600"/>
                <a:gd name="T6" fmla="*/ 2520 w 2520"/>
                <a:gd name="T7" fmla="*/ 1440 h 3600"/>
                <a:gd name="T8" fmla="*/ 0 w 2520"/>
                <a:gd name="T9" fmla="*/ 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3600">
                  <a:moveTo>
                    <a:pt x="0" y="0"/>
                  </a:moveTo>
                  <a:lnTo>
                    <a:pt x="0" y="2160"/>
                  </a:lnTo>
                  <a:lnTo>
                    <a:pt x="2520" y="3600"/>
                  </a:lnTo>
                  <a:lnTo>
                    <a:pt x="2520" y="14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 rot="2212194">
              <a:off x="4058" y="358"/>
              <a:ext cx="288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68" name="Freeform 12"/>
            <p:cNvSpPr>
              <a:spLocks/>
            </p:cNvSpPr>
            <p:nvPr/>
          </p:nvSpPr>
          <p:spPr bwMode="auto">
            <a:xfrm>
              <a:off x="4059" y="262"/>
              <a:ext cx="360" cy="320"/>
            </a:xfrm>
            <a:custGeom>
              <a:avLst/>
              <a:gdLst>
                <a:gd name="T0" fmla="*/ 24 w 900"/>
                <a:gd name="T1" fmla="*/ 405 h 799"/>
                <a:gd name="T2" fmla="*/ 868 w 900"/>
                <a:gd name="T3" fmla="*/ 799 h 799"/>
                <a:gd name="T4" fmla="*/ 900 w 900"/>
                <a:gd name="T5" fmla="*/ 360 h 799"/>
                <a:gd name="T6" fmla="*/ 0 w 900"/>
                <a:gd name="T7" fmla="*/ 0 h 799"/>
                <a:gd name="T8" fmla="*/ 24 w 900"/>
                <a:gd name="T9" fmla="*/ 405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799">
                  <a:moveTo>
                    <a:pt x="24" y="405"/>
                  </a:moveTo>
                  <a:lnTo>
                    <a:pt x="868" y="799"/>
                  </a:lnTo>
                  <a:lnTo>
                    <a:pt x="900" y="360"/>
                  </a:lnTo>
                  <a:lnTo>
                    <a:pt x="0" y="0"/>
                  </a:lnTo>
                  <a:lnTo>
                    <a:pt x="24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08" name="Freeform 52"/>
            <p:cNvSpPr>
              <a:spLocks/>
            </p:cNvSpPr>
            <p:nvPr/>
          </p:nvSpPr>
          <p:spPr bwMode="auto">
            <a:xfrm>
              <a:off x="3914" y="790"/>
              <a:ext cx="1033" cy="473"/>
            </a:xfrm>
            <a:custGeom>
              <a:avLst/>
              <a:gdLst>
                <a:gd name="T0" fmla="*/ 0 w 2223"/>
                <a:gd name="T1" fmla="*/ 0 h 1182"/>
                <a:gd name="T2" fmla="*/ 2223 w 2223"/>
                <a:gd name="T3" fmla="*/ 118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3" h="1182">
                  <a:moveTo>
                    <a:pt x="0" y="0"/>
                  </a:moveTo>
                  <a:lnTo>
                    <a:pt x="2223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10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969" y="482"/>
              <a:ext cx="504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36944"/>
                </a:avLst>
              </a:prstTxWarp>
            </a:bodyPr>
            <a:lstStyle/>
            <a:p>
              <a:pPr algn="ctr"/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копие 4</a:t>
              </a:r>
            </a:p>
          </p:txBody>
        </p:sp>
        <p:grpSp>
          <p:nvGrpSpPr>
            <p:cNvPr id="19586" name="Group 130"/>
            <p:cNvGrpSpPr>
              <a:grpSpLocks/>
            </p:cNvGrpSpPr>
            <p:nvPr/>
          </p:nvGrpSpPr>
          <p:grpSpPr bwMode="auto">
            <a:xfrm>
              <a:off x="4634" y="790"/>
              <a:ext cx="211" cy="365"/>
              <a:chOff x="4634" y="790"/>
              <a:chExt cx="211" cy="365"/>
            </a:xfrm>
          </p:grpSpPr>
          <p:sp>
            <p:nvSpPr>
              <p:cNvPr id="19524" name="Line 68"/>
              <p:cNvSpPr>
                <a:spLocks noChangeShapeType="1"/>
              </p:cNvSpPr>
              <p:nvPr/>
            </p:nvSpPr>
            <p:spPr bwMode="auto">
              <a:xfrm>
                <a:off x="4720" y="790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25" name="Freeform 69"/>
              <p:cNvSpPr>
                <a:spLocks/>
              </p:cNvSpPr>
              <p:nvPr/>
            </p:nvSpPr>
            <p:spPr bwMode="auto">
              <a:xfrm>
                <a:off x="4844" y="1026"/>
                <a:ext cx="1" cy="129"/>
              </a:xfrm>
              <a:custGeom>
                <a:avLst/>
                <a:gdLst>
                  <a:gd name="T0" fmla="*/ 0 w 1"/>
                  <a:gd name="T1" fmla="*/ 0 h 322"/>
                  <a:gd name="T2" fmla="*/ 0 w 1"/>
                  <a:gd name="T3" fmla="*/ 3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22">
                    <a:moveTo>
                      <a:pt x="0" y="0"/>
                    </a:moveTo>
                    <a:lnTo>
                      <a:pt x="0" y="32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26" name="Oval 70"/>
              <p:cNvSpPr>
                <a:spLocks noChangeArrowheads="1"/>
              </p:cNvSpPr>
              <p:nvPr/>
            </p:nvSpPr>
            <p:spPr bwMode="auto">
              <a:xfrm>
                <a:off x="4634" y="880"/>
                <a:ext cx="172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27" name="Freeform 71"/>
              <p:cNvSpPr>
                <a:spLocks/>
              </p:cNvSpPr>
              <p:nvPr/>
            </p:nvSpPr>
            <p:spPr bwMode="auto">
              <a:xfrm>
                <a:off x="4634" y="935"/>
                <a:ext cx="209" cy="95"/>
              </a:xfrm>
              <a:custGeom>
                <a:avLst/>
                <a:gdLst>
                  <a:gd name="T0" fmla="*/ 0 w 523"/>
                  <a:gd name="T1" fmla="*/ 0 h 237"/>
                  <a:gd name="T2" fmla="*/ 523 w 523"/>
                  <a:gd name="T3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3" h="237">
                    <a:moveTo>
                      <a:pt x="0" y="0"/>
                    </a:moveTo>
                    <a:lnTo>
                      <a:pt x="523" y="2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9549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150" y="1080"/>
              <a:ext cx="363" cy="26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42426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край</a:t>
              </a:r>
            </a:p>
          </p:txBody>
        </p:sp>
        <p:sp>
          <p:nvSpPr>
            <p:cNvPr id="19573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4417" y="1053"/>
              <a:ext cx="504" cy="33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28569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Fct:=1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9503" name="WordArt 47"/>
          <p:cNvSpPr>
            <a:spLocks noChangeArrowheads="1" noChangeShapeType="1" noTextEdit="1"/>
          </p:cNvSpPr>
          <p:nvPr/>
        </p:nvSpPr>
        <p:spPr bwMode="auto">
          <a:xfrm>
            <a:off x="1331913" y="1844675"/>
            <a:ext cx="5746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10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rPr>
              <a:t>Fct:=1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969696"/>
              </a:solidFill>
              <a:latin typeface="Times New Roman"/>
              <a:cs typeface="Times New Roman"/>
            </a:endParaRPr>
          </a:p>
        </p:txBody>
      </p:sp>
      <p:grpSp>
        <p:nvGrpSpPr>
          <p:cNvPr id="19588" name="Group 132"/>
          <p:cNvGrpSpPr>
            <a:grpSpLocks/>
          </p:cNvGrpSpPr>
          <p:nvPr/>
        </p:nvGrpSpPr>
        <p:grpSpPr bwMode="auto">
          <a:xfrm>
            <a:off x="2484438" y="2492375"/>
            <a:ext cx="1800225" cy="2108200"/>
            <a:chOff x="1610" y="1558"/>
            <a:chExt cx="1033" cy="1320"/>
          </a:xfrm>
        </p:grpSpPr>
        <p:sp>
          <p:nvSpPr>
            <p:cNvPr id="19470" name="Freeform 14"/>
            <p:cNvSpPr>
              <a:spLocks/>
            </p:cNvSpPr>
            <p:nvPr/>
          </p:nvSpPr>
          <p:spPr bwMode="auto">
            <a:xfrm>
              <a:off x="1610" y="1649"/>
              <a:ext cx="1031" cy="1229"/>
            </a:xfrm>
            <a:custGeom>
              <a:avLst/>
              <a:gdLst>
                <a:gd name="T0" fmla="*/ 0 w 2520"/>
                <a:gd name="T1" fmla="*/ 0 h 3600"/>
                <a:gd name="T2" fmla="*/ 0 w 2520"/>
                <a:gd name="T3" fmla="*/ 2160 h 3600"/>
                <a:gd name="T4" fmla="*/ 2520 w 2520"/>
                <a:gd name="T5" fmla="*/ 3600 h 3600"/>
                <a:gd name="T6" fmla="*/ 2520 w 2520"/>
                <a:gd name="T7" fmla="*/ 1440 h 3600"/>
                <a:gd name="T8" fmla="*/ 0 w 2520"/>
                <a:gd name="T9" fmla="*/ 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3600">
                  <a:moveTo>
                    <a:pt x="0" y="0"/>
                  </a:moveTo>
                  <a:lnTo>
                    <a:pt x="0" y="2160"/>
                  </a:lnTo>
                  <a:lnTo>
                    <a:pt x="2520" y="3600"/>
                  </a:lnTo>
                  <a:lnTo>
                    <a:pt x="2520" y="14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 rot="2212194">
              <a:off x="1754" y="1654"/>
              <a:ext cx="288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1756" y="1558"/>
              <a:ext cx="360" cy="320"/>
            </a:xfrm>
            <a:custGeom>
              <a:avLst/>
              <a:gdLst>
                <a:gd name="T0" fmla="*/ 16 w 900"/>
                <a:gd name="T1" fmla="*/ 408 h 799"/>
                <a:gd name="T2" fmla="*/ 868 w 900"/>
                <a:gd name="T3" fmla="*/ 799 h 799"/>
                <a:gd name="T4" fmla="*/ 900 w 900"/>
                <a:gd name="T5" fmla="*/ 360 h 799"/>
                <a:gd name="T6" fmla="*/ 0 w 900"/>
                <a:gd name="T7" fmla="*/ 0 h 799"/>
                <a:gd name="T8" fmla="*/ 16 w 900"/>
                <a:gd name="T9" fmla="*/ 40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799">
                  <a:moveTo>
                    <a:pt x="16" y="408"/>
                  </a:moveTo>
                  <a:lnTo>
                    <a:pt x="868" y="799"/>
                  </a:lnTo>
                  <a:lnTo>
                    <a:pt x="900" y="360"/>
                  </a:lnTo>
                  <a:lnTo>
                    <a:pt x="0" y="0"/>
                  </a:lnTo>
                  <a:lnTo>
                    <a:pt x="16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91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682" y="2182"/>
              <a:ext cx="864" cy="6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28569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Fct := Fct(n-1)*n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492" name="Freeform 36"/>
            <p:cNvSpPr>
              <a:spLocks/>
            </p:cNvSpPr>
            <p:nvPr/>
          </p:nvSpPr>
          <p:spPr bwMode="auto">
            <a:xfrm>
              <a:off x="1610" y="2086"/>
              <a:ext cx="1033" cy="472"/>
            </a:xfrm>
            <a:custGeom>
              <a:avLst/>
              <a:gdLst>
                <a:gd name="T0" fmla="*/ 0 w 2223"/>
                <a:gd name="T1" fmla="*/ 0 h 1182"/>
                <a:gd name="T2" fmla="*/ 2223 w 2223"/>
                <a:gd name="T3" fmla="*/ 118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3" h="1182">
                  <a:moveTo>
                    <a:pt x="0" y="0"/>
                  </a:moveTo>
                  <a:lnTo>
                    <a:pt x="2223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1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655" y="1800"/>
              <a:ext cx="504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36944"/>
                </a:avLst>
              </a:prstTxWarp>
            </a:bodyPr>
            <a:lstStyle/>
            <a:p>
              <a:pPr algn="ctr"/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копие 1</a:t>
              </a:r>
            </a:p>
          </p:txBody>
        </p:sp>
        <p:grpSp>
          <p:nvGrpSpPr>
            <p:cNvPr id="19576" name="Group 120"/>
            <p:cNvGrpSpPr>
              <a:grpSpLocks/>
            </p:cNvGrpSpPr>
            <p:nvPr/>
          </p:nvGrpSpPr>
          <p:grpSpPr bwMode="auto">
            <a:xfrm>
              <a:off x="2336" y="2069"/>
              <a:ext cx="238" cy="360"/>
              <a:chOff x="3050" y="1654"/>
              <a:chExt cx="238" cy="360"/>
            </a:xfrm>
          </p:grpSpPr>
          <p:sp>
            <p:nvSpPr>
              <p:cNvPr id="19577" name="Line 121"/>
              <p:cNvSpPr>
                <a:spLocks noChangeShapeType="1"/>
              </p:cNvSpPr>
              <p:nvPr/>
            </p:nvSpPr>
            <p:spPr bwMode="auto">
              <a:xfrm>
                <a:off x="3136" y="1654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78" name="Line 122"/>
              <p:cNvSpPr>
                <a:spLocks noChangeShapeType="1"/>
              </p:cNvSpPr>
              <p:nvPr/>
            </p:nvSpPr>
            <p:spPr bwMode="auto">
              <a:xfrm>
                <a:off x="3136" y="1924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79" name="Oval 123"/>
              <p:cNvSpPr>
                <a:spLocks noChangeArrowheads="1"/>
              </p:cNvSpPr>
              <p:nvPr/>
            </p:nvSpPr>
            <p:spPr bwMode="auto">
              <a:xfrm>
                <a:off x="3050" y="1744"/>
                <a:ext cx="173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80" name="Line 124"/>
              <p:cNvSpPr>
                <a:spLocks noChangeShapeType="1"/>
              </p:cNvSpPr>
              <p:nvPr/>
            </p:nvSpPr>
            <p:spPr bwMode="auto">
              <a:xfrm>
                <a:off x="3050" y="1797"/>
                <a:ext cx="23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19591" name="Group 135"/>
          <p:cNvGrpSpPr>
            <a:grpSpLocks/>
          </p:cNvGrpSpPr>
          <p:nvPr/>
        </p:nvGrpSpPr>
        <p:grpSpPr bwMode="auto">
          <a:xfrm>
            <a:off x="4956175" y="1101725"/>
            <a:ext cx="1639888" cy="2103438"/>
            <a:chOff x="3122" y="694"/>
            <a:chExt cx="1033" cy="1325"/>
          </a:xfrm>
        </p:grpSpPr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3122" y="790"/>
              <a:ext cx="1031" cy="1229"/>
            </a:xfrm>
            <a:custGeom>
              <a:avLst/>
              <a:gdLst>
                <a:gd name="T0" fmla="*/ 0 w 2520"/>
                <a:gd name="T1" fmla="*/ 0 h 3600"/>
                <a:gd name="T2" fmla="*/ 0 w 2520"/>
                <a:gd name="T3" fmla="*/ 2160 h 3600"/>
                <a:gd name="T4" fmla="*/ 2520 w 2520"/>
                <a:gd name="T5" fmla="*/ 3600 h 3600"/>
                <a:gd name="T6" fmla="*/ 2520 w 2520"/>
                <a:gd name="T7" fmla="*/ 1440 h 3600"/>
                <a:gd name="T8" fmla="*/ 0 w 2520"/>
                <a:gd name="T9" fmla="*/ 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3600">
                  <a:moveTo>
                    <a:pt x="0" y="0"/>
                  </a:moveTo>
                  <a:lnTo>
                    <a:pt x="0" y="2160"/>
                  </a:lnTo>
                  <a:lnTo>
                    <a:pt x="2520" y="3600"/>
                  </a:lnTo>
                  <a:lnTo>
                    <a:pt x="2520" y="14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 rot="2212194">
              <a:off x="3266" y="790"/>
              <a:ext cx="288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3264" y="694"/>
              <a:ext cx="363" cy="288"/>
            </a:xfrm>
            <a:custGeom>
              <a:avLst/>
              <a:gdLst>
                <a:gd name="T0" fmla="*/ 0 w 909"/>
                <a:gd name="T1" fmla="*/ 402 h 720"/>
                <a:gd name="T2" fmla="*/ 666 w 909"/>
                <a:gd name="T3" fmla="*/ 720 h 720"/>
                <a:gd name="T4" fmla="*/ 909 w 909"/>
                <a:gd name="T5" fmla="*/ 360 h 720"/>
                <a:gd name="T6" fmla="*/ 9 w 909"/>
                <a:gd name="T7" fmla="*/ 0 h 720"/>
                <a:gd name="T8" fmla="*/ 0 w 909"/>
                <a:gd name="T9" fmla="*/ 40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720">
                  <a:moveTo>
                    <a:pt x="0" y="402"/>
                  </a:moveTo>
                  <a:lnTo>
                    <a:pt x="666" y="720"/>
                  </a:lnTo>
                  <a:lnTo>
                    <a:pt x="909" y="360"/>
                  </a:lnTo>
                  <a:lnTo>
                    <a:pt x="9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06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3194" y="1323"/>
              <a:ext cx="864" cy="6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28569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Fct:=Fct(n-1)*n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3122" y="1227"/>
              <a:ext cx="1033" cy="473"/>
            </a:xfrm>
            <a:custGeom>
              <a:avLst/>
              <a:gdLst>
                <a:gd name="T0" fmla="*/ 0 w 2223"/>
                <a:gd name="T1" fmla="*/ 0 h 1182"/>
                <a:gd name="T2" fmla="*/ 2223 w 2223"/>
                <a:gd name="T3" fmla="*/ 118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3" h="1182">
                  <a:moveTo>
                    <a:pt x="0" y="0"/>
                  </a:moveTo>
                  <a:lnTo>
                    <a:pt x="2223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509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152" y="935"/>
              <a:ext cx="504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Down">
                <a:avLst>
                  <a:gd name="adj" fmla="val 36944"/>
                </a:avLst>
              </a:prstTxWarp>
            </a:bodyPr>
            <a:lstStyle/>
            <a:p>
              <a:pPr algn="ctr"/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Times New Roman"/>
                  <a:cs typeface="Times New Roman"/>
                </a:rPr>
                <a:t>копие 3</a:t>
              </a:r>
            </a:p>
          </p:txBody>
        </p:sp>
        <p:grpSp>
          <p:nvGrpSpPr>
            <p:cNvPr id="19581" name="Group 125"/>
            <p:cNvGrpSpPr>
              <a:grpSpLocks/>
            </p:cNvGrpSpPr>
            <p:nvPr/>
          </p:nvGrpSpPr>
          <p:grpSpPr bwMode="auto">
            <a:xfrm>
              <a:off x="3878" y="1207"/>
              <a:ext cx="238" cy="360"/>
              <a:chOff x="3050" y="1654"/>
              <a:chExt cx="238" cy="360"/>
            </a:xfrm>
          </p:grpSpPr>
          <p:sp>
            <p:nvSpPr>
              <p:cNvPr id="19582" name="Line 126"/>
              <p:cNvSpPr>
                <a:spLocks noChangeShapeType="1"/>
              </p:cNvSpPr>
              <p:nvPr/>
            </p:nvSpPr>
            <p:spPr bwMode="auto">
              <a:xfrm>
                <a:off x="3136" y="1654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83" name="Line 127"/>
              <p:cNvSpPr>
                <a:spLocks noChangeShapeType="1"/>
              </p:cNvSpPr>
              <p:nvPr/>
            </p:nvSpPr>
            <p:spPr bwMode="auto">
              <a:xfrm>
                <a:off x="3136" y="1924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84" name="Oval 128"/>
              <p:cNvSpPr>
                <a:spLocks noChangeArrowheads="1"/>
              </p:cNvSpPr>
              <p:nvPr/>
            </p:nvSpPr>
            <p:spPr bwMode="auto">
              <a:xfrm>
                <a:off x="3050" y="1744"/>
                <a:ext cx="173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85" name="Line 129"/>
              <p:cNvSpPr>
                <a:spLocks noChangeShapeType="1"/>
              </p:cNvSpPr>
              <p:nvPr/>
            </p:nvSpPr>
            <p:spPr bwMode="auto">
              <a:xfrm>
                <a:off x="3050" y="1797"/>
                <a:ext cx="238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19528" name="Oval 72"/>
          <p:cNvSpPr>
            <a:spLocks noChangeArrowheads="1"/>
          </p:cNvSpPr>
          <p:nvPr/>
        </p:nvSpPr>
        <p:spPr bwMode="auto">
          <a:xfrm>
            <a:off x="2898775" y="2636838"/>
            <a:ext cx="250825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32" name="WordArt 76"/>
          <p:cNvSpPr>
            <a:spLocks noChangeArrowheads="1" noChangeShapeType="1" noTextEdit="1"/>
          </p:cNvSpPr>
          <p:nvPr/>
        </p:nvSpPr>
        <p:spPr bwMode="auto">
          <a:xfrm>
            <a:off x="2949575" y="2671763"/>
            <a:ext cx="11112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9537" name="WordArt 81"/>
          <p:cNvSpPr>
            <a:spLocks noChangeArrowheads="1" noChangeShapeType="1" noTextEdit="1"/>
          </p:cNvSpPr>
          <p:nvPr/>
        </p:nvSpPr>
        <p:spPr bwMode="auto">
          <a:xfrm rot="5390961">
            <a:off x="2903537" y="2058988"/>
            <a:ext cx="219075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9541" name="Oval 85"/>
          <p:cNvSpPr>
            <a:spLocks noChangeArrowheads="1"/>
          </p:cNvSpPr>
          <p:nvPr/>
        </p:nvSpPr>
        <p:spPr bwMode="auto">
          <a:xfrm>
            <a:off x="2784475" y="2168525"/>
            <a:ext cx="250825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42" name="WordArt 86"/>
          <p:cNvSpPr>
            <a:spLocks noChangeArrowheads="1" noChangeShapeType="1" noTextEdit="1"/>
          </p:cNvSpPr>
          <p:nvPr/>
        </p:nvSpPr>
        <p:spPr bwMode="auto">
          <a:xfrm>
            <a:off x="2835275" y="2214563"/>
            <a:ext cx="11112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9530" name="Oval 74"/>
          <p:cNvSpPr>
            <a:spLocks noChangeArrowheads="1"/>
          </p:cNvSpPr>
          <p:nvPr/>
        </p:nvSpPr>
        <p:spPr bwMode="auto">
          <a:xfrm>
            <a:off x="5278438" y="1254125"/>
            <a:ext cx="249237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34" name="WordArt 78"/>
          <p:cNvSpPr>
            <a:spLocks noChangeArrowheads="1" noChangeShapeType="1" noTextEdit="1"/>
          </p:cNvSpPr>
          <p:nvPr/>
        </p:nvSpPr>
        <p:spPr bwMode="auto">
          <a:xfrm>
            <a:off x="5327650" y="1300163"/>
            <a:ext cx="112713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539" name="WordArt 83"/>
          <p:cNvSpPr>
            <a:spLocks noChangeArrowheads="1" noChangeShapeType="1" noTextEdit="1"/>
          </p:cNvSpPr>
          <p:nvPr/>
        </p:nvSpPr>
        <p:spPr bwMode="auto">
          <a:xfrm rot="5390961">
            <a:off x="5303837" y="677863"/>
            <a:ext cx="219075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9546" name="Oval 90"/>
          <p:cNvSpPr>
            <a:spLocks noChangeArrowheads="1"/>
          </p:cNvSpPr>
          <p:nvPr/>
        </p:nvSpPr>
        <p:spPr bwMode="auto">
          <a:xfrm>
            <a:off x="5184775" y="796925"/>
            <a:ext cx="249238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47" name="WordArt 91"/>
          <p:cNvSpPr>
            <a:spLocks noChangeArrowheads="1" noChangeShapeType="1" noTextEdit="1"/>
          </p:cNvSpPr>
          <p:nvPr/>
        </p:nvSpPr>
        <p:spPr bwMode="auto">
          <a:xfrm>
            <a:off x="5233988" y="842963"/>
            <a:ext cx="112712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9548" name="WordArt 92"/>
          <p:cNvSpPr>
            <a:spLocks noChangeArrowheads="1" noChangeShapeType="1" noTextEdit="1"/>
          </p:cNvSpPr>
          <p:nvPr/>
        </p:nvSpPr>
        <p:spPr bwMode="auto">
          <a:xfrm>
            <a:off x="5527675" y="796925"/>
            <a:ext cx="228600" cy="171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19531" name="Oval 75"/>
          <p:cNvSpPr>
            <a:spLocks noChangeArrowheads="1"/>
          </p:cNvSpPr>
          <p:nvPr/>
        </p:nvSpPr>
        <p:spPr bwMode="auto">
          <a:xfrm>
            <a:off x="6534150" y="568325"/>
            <a:ext cx="250825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35" name="WordArt 79"/>
          <p:cNvSpPr>
            <a:spLocks noChangeArrowheads="1" noChangeShapeType="1" noTextEdit="1"/>
          </p:cNvSpPr>
          <p:nvPr/>
        </p:nvSpPr>
        <p:spPr bwMode="auto">
          <a:xfrm>
            <a:off x="6584950" y="614363"/>
            <a:ext cx="100013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9540" name="WordArt 84"/>
          <p:cNvSpPr>
            <a:spLocks noChangeArrowheads="1" noChangeShapeType="1" noTextEdit="1"/>
          </p:cNvSpPr>
          <p:nvPr/>
        </p:nvSpPr>
        <p:spPr bwMode="auto">
          <a:xfrm rot="5390961">
            <a:off x="6561137" y="-7937"/>
            <a:ext cx="219075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9550" name="Oval 94"/>
          <p:cNvSpPr>
            <a:spLocks noChangeArrowheads="1"/>
          </p:cNvSpPr>
          <p:nvPr/>
        </p:nvSpPr>
        <p:spPr bwMode="auto">
          <a:xfrm>
            <a:off x="6442075" y="111125"/>
            <a:ext cx="249238" cy="228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551" name="WordArt 95"/>
          <p:cNvSpPr>
            <a:spLocks noChangeArrowheads="1" noChangeShapeType="1" noTextEdit="1"/>
          </p:cNvSpPr>
          <p:nvPr/>
        </p:nvSpPr>
        <p:spPr bwMode="auto">
          <a:xfrm>
            <a:off x="6491288" y="157163"/>
            <a:ext cx="112712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552" name="WordArt 96"/>
          <p:cNvSpPr>
            <a:spLocks noChangeArrowheads="1" noChangeShapeType="1" noTextEdit="1"/>
          </p:cNvSpPr>
          <p:nvPr/>
        </p:nvSpPr>
        <p:spPr bwMode="auto">
          <a:xfrm>
            <a:off x="6784975" y="111125"/>
            <a:ext cx="228600" cy="171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69696"/>
                </a:solidFill>
                <a:latin typeface="Times New Roman"/>
                <a:cs typeface="Times New Roman"/>
              </a:rPr>
              <a:t>-1</a:t>
            </a:r>
          </a:p>
        </p:txBody>
      </p:sp>
      <p:grpSp>
        <p:nvGrpSpPr>
          <p:cNvPr id="19599" name="Group 143"/>
          <p:cNvGrpSpPr>
            <a:grpSpLocks/>
          </p:cNvGrpSpPr>
          <p:nvPr/>
        </p:nvGrpSpPr>
        <p:grpSpPr bwMode="auto">
          <a:xfrm>
            <a:off x="4956175" y="3540125"/>
            <a:ext cx="1714500" cy="1371600"/>
            <a:chOff x="3122" y="2230"/>
            <a:chExt cx="1080" cy="864"/>
          </a:xfrm>
        </p:grpSpPr>
        <p:sp>
          <p:nvSpPr>
            <p:cNvPr id="19480" name="Freeform 24"/>
            <p:cNvSpPr>
              <a:spLocks/>
            </p:cNvSpPr>
            <p:nvPr/>
          </p:nvSpPr>
          <p:spPr bwMode="auto">
            <a:xfrm>
              <a:off x="3770" y="2230"/>
              <a:ext cx="432" cy="504"/>
            </a:xfrm>
            <a:custGeom>
              <a:avLst/>
              <a:gdLst>
                <a:gd name="T0" fmla="*/ 0 w 1080"/>
                <a:gd name="T1" fmla="*/ 540 h 1260"/>
                <a:gd name="T2" fmla="*/ 0 w 1080"/>
                <a:gd name="T3" fmla="*/ 0 h 1260"/>
                <a:gd name="T4" fmla="*/ 1080 w 1080"/>
                <a:gd name="T5" fmla="*/ 720 h 1260"/>
                <a:gd name="T6" fmla="*/ 1080 w 1080"/>
                <a:gd name="T7" fmla="*/ 1260 h 1260"/>
                <a:gd name="T8" fmla="*/ 0 w 1080"/>
                <a:gd name="T9" fmla="*/ 54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1260">
                  <a:moveTo>
                    <a:pt x="0" y="540"/>
                  </a:moveTo>
                  <a:lnTo>
                    <a:pt x="0" y="0"/>
                  </a:lnTo>
                  <a:lnTo>
                    <a:pt x="1080" y="720"/>
                  </a:lnTo>
                  <a:lnTo>
                    <a:pt x="1080" y="126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9598" name="Group 142"/>
            <p:cNvGrpSpPr>
              <a:grpSpLocks/>
            </p:cNvGrpSpPr>
            <p:nvPr/>
          </p:nvGrpSpPr>
          <p:grpSpPr bwMode="auto">
            <a:xfrm>
              <a:off x="3122" y="2230"/>
              <a:ext cx="1080" cy="864"/>
              <a:chOff x="3122" y="2230"/>
              <a:chExt cx="1080" cy="864"/>
            </a:xfrm>
          </p:grpSpPr>
          <p:sp>
            <p:nvSpPr>
              <p:cNvPr id="19473" name="Freeform 17"/>
              <p:cNvSpPr>
                <a:spLocks/>
              </p:cNvSpPr>
              <p:nvPr/>
            </p:nvSpPr>
            <p:spPr bwMode="auto">
              <a:xfrm>
                <a:off x="3122" y="2230"/>
                <a:ext cx="648" cy="576"/>
              </a:xfrm>
              <a:custGeom>
                <a:avLst/>
                <a:gdLst>
                  <a:gd name="T0" fmla="*/ 0 w 1620"/>
                  <a:gd name="T1" fmla="*/ 900 h 1440"/>
                  <a:gd name="T2" fmla="*/ 0 w 1620"/>
                  <a:gd name="T3" fmla="*/ 1440 h 1440"/>
                  <a:gd name="T4" fmla="*/ 1620 w 1620"/>
                  <a:gd name="T5" fmla="*/ 540 h 1440"/>
                  <a:gd name="T6" fmla="*/ 1620 w 1620"/>
                  <a:gd name="T7" fmla="*/ 0 h 1440"/>
                  <a:gd name="T8" fmla="*/ 0 w 1620"/>
                  <a:gd name="T9" fmla="*/ 90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440">
                    <a:moveTo>
                      <a:pt x="0" y="900"/>
                    </a:moveTo>
                    <a:lnTo>
                      <a:pt x="0" y="1440"/>
                    </a:lnTo>
                    <a:lnTo>
                      <a:pt x="1620" y="540"/>
                    </a:lnTo>
                    <a:lnTo>
                      <a:pt x="162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3" name="Freeform 27"/>
              <p:cNvSpPr>
                <a:spLocks/>
              </p:cNvSpPr>
              <p:nvPr/>
            </p:nvSpPr>
            <p:spPr bwMode="auto">
              <a:xfrm>
                <a:off x="3554" y="2518"/>
                <a:ext cx="648" cy="576"/>
              </a:xfrm>
              <a:custGeom>
                <a:avLst/>
                <a:gdLst>
                  <a:gd name="T0" fmla="*/ 0 w 1620"/>
                  <a:gd name="T1" fmla="*/ 900 h 1440"/>
                  <a:gd name="T2" fmla="*/ 0 w 1620"/>
                  <a:gd name="T3" fmla="*/ 1440 h 1440"/>
                  <a:gd name="T4" fmla="*/ 1620 w 1620"/>
                  <a:gd name="T5" fmla="*/ 540 h 1440"/>
                  <a:gd name="T6" fmla="*/ 1620 w 1620"/>
                  <a:gd name="T7" fmla="*/ 0 h 1440"/>
                  <a:gd name="T8" fmla="*/ 0 w 1620"/>
                  <a:gd name="T9" fmla="*/ 90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440">
                    <a:moveTo>
                      <a:pt x="0" y="900"/>
                    </a:moveTo>
                    <a:lnTo>
                      <a:pt x="0" y="1440"/>
                    </a:lnTo>
                    <a:lnTo>
                      <a:pt x="1620" y="540"/>
                    </a:lnTo>
                    <a:lnTo>
                      <a:pt x="162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8" name="Oval 32"/>
              <p:cNvSpPr>
                <a:spLocks noChangeArrowheads="1"/>
              </p:cNvSpPr>
              <p:nvPr/>
            </p:nvSpPr>
            <p:spPr bwMode="auto">
              <a:xfrm>
                <a:off x="3410" y="244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500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2" y="2544"/>
                <a:ext cx="144" cy="18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19557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1" y="2656"/>
                <a:ext cx="435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Up">
                  <a:avLst>
                    <a:gd name="adj" fmla="val 71431"/>
                  </a:avLst>
                </a:prstTxWarp>
              </a:bodyPr>
              <a:lstStyle/>
              <a:p>
                <a:pPr algn="ctr"/>
                <a:r>
                  <a:rPr lang="en-GB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969696"/>
                    </a:solidFill>
                    <a:latin typeface="Times New Roman"/>
                    <a:cs typeface="Times New Roman"/>
                  </a:rPr>
                  <a:t>n </a:t>
                </a:r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969696"/>
                    </a:solidFill>
                    <a:latin typeface="Times New Roman"/>
                    <a:cs typeface="Times New Roman"/>
                  </a:rPr>
                  <a:t>второ</a:t>
                </a:r>
              </a:p>
            </p:txBody>
          </p:sp>
        </p:grpSp>
      </p:grpSp>
      <p:grpSp>
        <p:nvGrpSpPr>
          <p:cNvPr id="19597" name="Group 141"/>
          <p:cNvGrpSpPr>
            <a:grpSpLocks/>
          </p:cNvGrpSpPr>
          <p:nvPr/>
        </p:nvGrpSpPr>
        <p:grpSpPr bwMode="auto">
          <a:xfrm>
            <a:off x="3927475" y="4111625"/>
            <a:ext cx="1714500" cy="1371600"/>
            <a:chOff x="2474" y="2590"/>
            <a:chExt cx="1080" cy="864"/>
          </a:xfrm>
        </p:grpSpPr>
        <p:sp>
          <p:nvSpPr>
            <p:cNvPr id="19479" name="Freeform 23"/>
            <p:cNvSpPr>
              <a:spLocks/>
            </p:cNvSpPr>
            <p:nvPr/>
          </p:nvSpPr>
          <p:spPr bwMode="auto">
            <a:xfrm>
              <a:off x="3122" y="2590"/>
              <a:ext cx="432" cy="504"/>
            </a:xfrm>
            <a:custGeom>
              <a:avLst/>
              <a:gdLst>
                <a:gd name="T0" fmla="*/ 0 w 1080"/>
                <a:gd name="T1" fmla="*/ 540 h 1260"/>
                <a:gd name="T2" fmla="*/ 0 w 1080"/>
                <a:gd name="T3" fmla="*/ 0 h 1260"/>
                <a:gd name="T4" fmla="*/ 1080 w 1080"/>
                <a:gd name="T5" fmla="*/ 720 h 1260"/>
                <a:gd name="T6" fmla="*/ 1080 w 1080"/>
                <a:gd name="T7" fmla="*/ 1260 h 1260"/>
                <a:gd name="T8" fmla="*/ 0 w 1080"/>
                <a:gd name="T9" fmla="*/ 54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1260">
                  <a:moveTo>
                    <a:pt x="0" y="540"/>
                  </a:moveTo>
                  <a:lnTo>
                    <a:pt x="0" y="0"/>
                  </a:lnTo>
                  <a:lnTo>
                    <a:pt x="1080" y="720"/>
                  </a:lnTo>
                  <a:lnTo>
                    <a:pt x="1080" y="126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9596" name="Group 140"/>
            <p:cNvGrpSpPr>
              <a:grpSpLocks/>
            </p:cNvGrpSpPr>
            <p:nvPr/>
          </p:nvGrpSpPr>
          <p:grpSpPr bwMode="auto">
            <a:xfrm>
              <a:off x="2474" y="2590"/>
              <a:ext cx="1080" cy="864"/>
              <a:chOff x="2474" y="2590"/>
              <a:chExt cx="1080" cy="864"/>
            </a:xfrm>
          </p:grpSpPr>
          <p:sp>
            <p:nvSpPr>
              <p:cNvPr id="19476" name="Freeform 20"/>
              <p:cNvSpPr>
                <a:spLocks/>
              </p:cNvSpPr>
              <p:nvPr/>
            </p:nvSpPr>
            <p:spPr bwMode="auto">
              <a:xfrm>
                <a:off x="2474" y="2590"/>
                <a:ext cx="648" cy="576"/>
              </a:xfrm>
              <a:custGeom>
                <a:avLst/>
                <a:gdLst>
                  <a:gd name="T0" fmla="*/ 0 w 1620"/>
                  <a:gd name="T1" fmla="*/ 900 h 1440"/>
                  <a:gd name="T2" fmla="*/ 0 w 1620"/>
                  <a:gd name="T3" fmla="*/ 1440 h 1440"/>
                  <a:gd name="T4" fmla="*/ 1620 w 1620"/>
                  <a:gd name="T5" fmla="*/ 540 h 1440"/>
                  <a:gd name="T6" fmla="*/ 1620 w 1620"/>
                  <a:gd name="T7" fmla="*/ 0 h 1440"/>
                  <a:gd name="T8" fmla="*/ 0 w 1620"/>
                  <a:gd name="T9" fmla="*/ 90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440">
                    <a:moveTo>
                      <a:pt x="0" y="900"/>
                    </a:moveTo>
                    <a:lnTo>
                      <a:pt x="0" y="1440"/>
                    </a:lnTo>
                    <a:lnTo>
                      <a:pt x="1620" y="540"/>
                    </a:lnTo>
                    <a:lnTo>
                      <a:pt x="162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78" name="Freeform 22"/>
              <p:cNvSpPr>
                <a:spLocks/>
              </p:cNvSpPr>
              <p:nvPr/>
            </p:nvSpPr>
            <p:spPr bwMode="auto">
              <a:xfrm>
                <a:off x="2474" y="2950"/>
                <a:ext cx="432" cy="504"/>
              </a:xfrm>
              <a:custGeom>
                <a:avLst/>
                <a:gdLst>
                  <a:gd name="T0" fmla="*/ 0 w 1080"/>
                  <a:gd name="T1" fmla="*/ 540 h 1260"/>
                  <a:gd name="T2" fmla="*/ 0 w 1080"/>
                  <a:gd name="T3" fmla="*/ 0 h 1260"/>
                  <a:gd name="T4" fmla="*/ 1080 w 1080"/>
                  <a:gd name="T5" fmla="*/ 720 h 1260"/>
                  <a:gd name="T6" fmla="*/ 1080 w 1080"/>
                  <a:gd name="T7" fmla="*/ 1260 h 1260"/>
                  <a:gd name="T8" fmla="*/ 0 w 1080"/>
                  <a:gd name="T9" fmla="*/ 54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0" h="1260">
                    <a:moveTo>
                      <a:pt x="0" y="540"/>
                    </a:moveTo>
                    <a:lnTo>
                      <a:pt x="0" y="0"/>
                    </a:lnTo>
                    <a:lnTo>
                      <a:pt x="1080" y="720"/>
                    </a:lnTo>
                    <a:lnTo>
                      <a:pt x="1080" y="1260"/>
                    </a:ln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6" name="Freeform 30"/>
              <p:cNvSpPr>
                <a:spLocks/>
              </p:cNvSpPr>
              <p:nvPr/>
            </p:nvSpPr>
            <p:spPr bwMode="auto">
              <a:xfrm>
                <a:off x="2906" y="2878"/>
                <a:ext cx="648" cy="576"/>
              </a:xfrm>
              <a:custGeom>
                <a:avLst/>
                <a:gdLst>
                  <a:gd name="T0" fmla="*/ 0 w 1620"/>
                  <a:gd name="T1" fmla="*/ 900 h 1440"/>
                  <a:gd name="T2" fmla="*/ 0 w 1620"/>
                  <a:gd name="T3" fmla="*/ 1440 h 1440"/>
                  <a:gd name="T4" fmla="*/ 1620 w 1620"/>
                  <a:gd name="T5" fmla="*/ 540 h 1440"/>
                  <a:gd name="T6" fmla="*/ 1620 w 1620"/>
                  <a:gd name="T7" fmla="*/ 0 h 1440"/>
                  <a:gd name="T8" fmla="*/ 0 w 1620"/>
                  <a:gd name="T9" fmla="*/ 90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440">
                    <a:moveTo>
                      <a:pt x="0" y="900"/>
                    </a:moveTo>
                    <a:lnTo>
                      <a:pt x="0" y="1440"/>
                    </a:lnTo>
                    <a:lnTo>
                      <a:pt x="1620" y="540"/>
                    </a:lnTo>
                    <a:lnTo>
                      <a:pt x="1620" y="0"/>
                    </a:lnTo>
                    <a:lnTo>
                      <a:pt x="0" y="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87" name="Oval 31"/>
              <p:cNvSpPr>
                <a:spLocks noChangeArrowheads="1"/>
              </p:cNvSpPr>
              <p:nvPr/>
            </p:nvSpPr>
            <p:spPr bwMode="auto">
              <a:xfrm>
                <a:off x="2762" y="280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499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34" y="2904"/>
                <a:ext cx="144" cy="18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19556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1" y="3018"/>
                <a:ext cx="435" cy="36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Up">
                  <a:avLst>
                    <a:gd name="adj" fmla="val 69778"/>
                  </a:avLst>
                </a:prstTxWarp>
              </a:bodyPr>
              <a:lstStyle/>
              <a:p>
                <a:pPr algn="ctr"/>
                <a:r>
                  <a:rPr lang="en-GB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969696"/>
                    </a:solidFill>
                    <a:latin typeface="Times New Roman"/>
                    <a:cs typeface="Times New Roman"/>
                  </a:rPr>
                  <a:t>n </a:t>
                </a:r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969696"/>
                    </a:solidFill>
                    <a:latin typeface="Times New Roman"/>
                    <a:cs typeface="Times New Roman"/>
                  </a:rPr>
                  <a:t>първо</a:t>
                </a:r>
              </a:p>
            </p:txBody>
          </p:sp>
        </p:grpSp>
      </p:grpSp>
      <p:sp>
        <p:nvSpPr>
          <p:cNvPr id="19604" name="Oval 148"/>
          <p:cNvSpPr>
            <a:spLocks noChangeArrowheads="1"/>
          </p:cNvSpPr>
          <p:nvPr/>
        </p:nvSpPr>
        <p:spPr bwMode="auto">
          <a:xfrm>
            <a:off x="6948488" y="1628775"/>
            <a:ext cx="407987" cy="3714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bg-BG" b="1"/>
              <a:t>1</a:t>
            </a:r>
            <a:endParaRPr lang="bg-BG" altLang="bg-BG" b="1"/>
          </a:p>
        </p:txBody>
      </p:sp>
      <p:sp>
        <p:nvSpPr>
          <p:cNvPr id="19605" name="Oval 149"/>
          <p:cNvSpPr>
            <a:spLocks noChangeArrowheads="1"/>
          </p:cNvSpPr>
          <p:nvPr/>
        </p:nvSpPr>
        <p:spPr bwMode="auto">
          <a:xfrm>
            <a:off x="5003800" y="2060575"/>
            <a:ext cx="407988" cy="3714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bg-BG" b="1"/>
              <a:t>1</a:t>
            </a:r>
            <a:endParaRPr lang="bg-BG" altLang="bg-BG" b="1"/>
          </a:p>
        </p:txBody>
      </p:sp>
      <p:sp>
        <p:nvSpPr>
          <p:cNvPr id="19606" name="Oval 150"/>
          <p:cNvSpPr>
            <a:spLocks noChangeArrowheads="1"/>
          </p:cNvSpPr>
          <p:nvPr/>
        </p:nvSpPr>
        <p:spPr bwMode="auto">
          <a:xfrm>
            <a:off x="3708400" y="2708275"/>
            <a:ext cx="407988" cy="3714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bg-BG" b="1"/>
              <a:t>2</a:t>
            </a:r>
            <a:endParaRPr lang="bg-BG" altLang="bg-BG" b="1"/>
          </a:p>
        </p:txBody>
      </p:sp>
      <p:sp>
        <p:nvSpPr>
          <p:cNvPr id="19607" name="Oval 151"/>
          <p:cNvSpPr>
            <a:spLocks noChangeArrowheads="1"/>
          </p:cNvSpPr>
          <p:nvPr/>
        </p:nvSpPr>
        <p:spPr bwMode="auto">
          <a:xfrm>
            <a:off x="2555875" y="3500438"/>
            <a:ext cx="407988" cy="3714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bg-BG" b="1"/>
              <a:t>6</a:t>
            </a:r>
            <a:endParaRPr lang="bg-BG" altLang="bg-BG" b="1"/>
          </a:p>
        </p:txBody>
      </p:sp>
      <p:sp>
        <p:nvSpPr>
          <p:cNvPr id="19536" name="WordArt 80"/>
          <p:cNvSpPr>
            <a:spLocks noChangeArrowheads="1" noChangeShapeType="1" noTextEdit="1"/>
          </p:cNvSpPr>
          <p:nvPr/>
        </p:nvSpPr>
        <p:spPr bwMode="auto">
          <a:xfrm>
            <a:off x="900113" y="6021388"/>
            <a:ext cx="142875" cy="328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64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1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185 C -0.02257 -0.0148 -0.04514 -0.03145 -0.06094 -0.03561 C -0.07674 -0.03977 -0.08038 -0.04486 -0.09497 -0.02266 C -0.10955 -0.00023 -0.12899 0.04925 -0.14827 0.09873 " pathEditMode="relative" rAng="0" ptsTypes="aaaA">
                                      <p:cBhvr>
                                        <p:cTn id="149" dur="2000" fill="hold"/>
                                        <p:tgtEl>
                                          <p:spTgt spid="19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2497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9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9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9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19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9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9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19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037 C -0.01197 -0.01804 -0.02378 -0.03977 -0.03194 -0.04486 C -0.0401 -0.05041 -0.04218 -0.05688 -0.04965 -0.02798 C -0.05729 0.00115 -0.06753 0.06566 -0.07725 0.1304 " pathEditMode="relative" rAng="0" ptsTypes="aaaA">
                                      <p:cBhvr>
                                        <p:cTn id="200" dur="500" fill="hold"/>
                                        <p:tgtEl>
                                          <p:spTgt spid="19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330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19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19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19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9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1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9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9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1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1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9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19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19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9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2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948 C -0.00851 -0.01688 -0.01667 -0.043 -0.0224 -0.04925 C -0.02813 -0.05572 -0.02934 -0.06381 -0.03472 -0.0289 C -0.03993 0.00625 -0.04705 0.08393 -0.05382 0.16185 " pathEditMode="relative" rAng="0" ptsTypes="aaaA">
                                      <p:cBhvr>
                                        <p:cTn id="251" dur="500" fill="hold"/>
                                        <p:tgtEl>
                                          <p:spTgt spid="19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3954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19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19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9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9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1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1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1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1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9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19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19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19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9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19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19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9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withGroup">
                            <p:stCondLst>
                              <p:cond delay="8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withGroup">
                            <p:stCondLst>
                              <p:cond delay="8500"/>
                            </p:stCondLst>
                            <p:childTnLst>
                              <p:par>
                                <p:cTn id="3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6763E-6 C -0.02518 -0.03399 -0.05018 -0.06798 -0.06754 -0.07653 C -0.08525 -0.08509 -0.08924 -0.09526 -0.10521 -0.04994 C -0.12153 -0.00393 -0.14306 0.09757 -0.16407 0.19931 " pathEditMode="relative" rAng="0" ptsTypes="aaaA">
                                      <p:cBhvr>
                                        <p:cTn id="302" dur="500" fill="hold"/>
                                        <p:tgtEl>
                                          <p:spTgt spid="19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5202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9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9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9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9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9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19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19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1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1000"/>
                                        <p:tgtEl>
                                          <p:spTgt spid="1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1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19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9" dur="1000"/>
                                        <p:tgtEl>
                                          <p:spTgt spid="19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/>
                                        <p:tgtEl>
                                          <p:spTgt spid="19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1" dur="1000"/>
                                        <p:tgtEl>
                                          <p:spTgt spid="19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7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3" grpId="0" animBg="1"/>
      <p:bldP spid="19493" grpId="1" animBg="1"/>
      <p:bldP spid="19529" grpId="0" animBg="1"/>
      <p:bldP spid="19529" grpId="1" animBg="1"/>
      <p:bldP spid="19533" grpId="0" animBg="1"/>
      <p:bldP spid="19533" grpId="1" animBg="1"/>
      <p:bldP spid="19538" grpId="0" animBg="1"/>
      <p:bldP spid="19538" grpId="1" animBg="1"/>
      <p:bldP spid="19543" grpId="0" animBg="1"/>
      <p:bldP spid="19543" grpId="1" animBg="1"/>
      <p:bldP spid="19544" grpId="0" animBg="1"/>
      <p:bldP spid="19544" grpId="1" animBg="1"/>
      <p:bldP spid="19545" grpId="0" animBg="1"/>
      <p:bldP spid="19545" grpId="1" animBg="1"/>
      <p:bldP spid="19553" grpId="0" animBg="1"/>
      <p:bldP spid="19528" grpId="0" animBg="1"/>
      <p:bldP spid="19528" grpId="1" animBg="1"/>
      <p:bldP spid="19532" grpId="0" animBg="1"/>
      <p:bldP spid="19532" grpId="1" animBg="1"/>
      <p:bldP spid="19537" grpId="0" animBg="1"/>
      <p:bldP spid="19537" grpId="1" animBg="1"/>
      <p:bldP spid="19541" grpId="0" animBg="1"/>
      <p:bldP spid="19541" grpId="1" animBg="1"/>
      <p:bldP spid="19542" grpId="0" animBg="1"/>
      <p:bldP spid="19542" grpId="1" animBg="1"/>
      <p:bldP spid="19530" grpId="0" animBg="1"/>
      <p:bldP spid="19530" grpId="1" animBg="1"/>
      <p:bldP spid="19534" grpId="0" animBg="1"/>
      <p:bldP spid="19534" grpId="1" animBg="1"/>
      <p:bldP spid="19539" grpId="0" animBg="1"/>
      <p:bldP spid="19539" grpId="1" animBg="1"/>
      <p:bldP spid="19546" grpId="0" animBg="1"/>
      <p:bldP spid="19546" grpId="1" animBg="1"/>
      <p:bldP spid="19547" grpId="0" animBg="1"/>
      <p:bldP spid="19547" grpId="1" animBg="1"/>
      <p:bldP spid="19548" grpId="0" animBg="1"/>
      <p:bldP spid="19548" grpId="1" animBg="1"/>
      <p:bldP spid="19531" grpId="0" animBg="1"/>
      <p:bldP spid="19531" grpId="1" animBg="1"/>
      <p:bldP spid="19535" grpId="0" animBg="1"/>
      <p:bldP spid="19535" grpId="1" animBg="1"/>
      <p:bldP spid="19540" grpId="0" animBg="1"/>
      <p:bldP spid="19540" grpId="1" animBg="1"/>
      <p:bldP spid="19550" grpId="0" animBg="1"/>
      <p:bldP spid="19550" grpId="1" animBg="1"/>
      <p:bldP spid="19551" grpId="0" animBg="1"/>
      <p:bldP spid="19551" grpId="1" animBg="1"/>
      <p:bldP spid="19552" grpId="0" animBg="1"/>
      <p:bldP spid="19552" grpId="1" animBg="1"/>
      <p:bldP spid="19604" grpId="0" animBg="1"/>
      <p:bldP spid="19604" grpId="1" animBg="1"/>
      <p:bldP spid="19604" grpId="2" animBg="1"/>
      <p:bldP spid="19605" grpId="0" animBg="1"/>
      <p:bldP spid="19605" grpId="1" animBg="1"/>
      <p:bldP spid="19605" grpId="2" animBg="1"/>
      <p:bldP spid="19606" grpId="0" animBg="1"/>
      <p:bldP spid="19606" grpId="1" animBg="1"/>
      <p:bldP spid="19606" grpId="2" animBg="1"/>
      <p:bldP spid="19607" grpId="0" animBg="1"/>
      <p:bldP spid="19607" grpId="1" animBg="1"/>
      <p:bldP spid="195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339975" y="1052513"/>
            <a:ext cx="4016375" cy="3024187"/>
            <a:chOff x="636" y="1220"/>
            <a:chExt cx="4215" cy="3426"/>
          </a:xfrm>
        </p:grpSpPr>
        <p:grpSp>
          <p:nvGrpSpPr>
            <p:cNvPr id="33795" name="Group 3"/>
            <p:cNvGrpSpPr>
              <a:grpSpLocks/>
            </p:cNvGrpSpPr>
            <p:nvPr/>
          </p:nvGrpSpPr>
          <p:grpSpPr bwMode="auto">
            <a:xfrm>
              <a:off x="636" y="1220"/>
              <a:ext cx="4215" cy="3426"/>
              <a:chOff x="5241" y="2643"/>
              <a:chExt cx="4215" cy="3426"/>
            </a:xfrm>
          </p:grpSpPr>
          <p:sp>
            <p:nvSpPr>
              <p:cNvPr id="33796" name="Text Box 4"/>
              <p:cNvSpPr txBox="1">
                <a:spLocks noChangeArrowheads="1"/>
              </p:cNvSpPr>
              <p:nvPr/>
            </p:nvSpPr>
            <p:spPr bwMode="auto">
              <a:xfrm>
                <a:off x="6591" y="5469"/>
                <a:ext cx="1050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Начален</a:t>
                </a:r>
              </a:p>
              <a:p>
                <a:r>
                  <a:rPr lang="en-US" altLang="bg-BG" sz="1000" b="1"/>
                  <a:t>индекс</a:t>
                </a:r>
                <a:endParaRPr lang="bg-BG" altLang="bg-BG"/>
              </a:p>
            </p:txBody>
          </p:sp>
          <p:sp>
            <p:nvSpPr>
              <p:cNvPr id="33797" name="Text Box 5"/>
              <p:cNvSpPr txBox="1">
                <a:spLocks noChangeArrowheads="1"/>
              </p:cNvSpPr>
              <p:nvPr/>
            </p:nvSpPr>
            <p:spPr bwMode="auto">
              <a:xfrm>
                <a:off x="8541" y="3339"/>
                <a:ext cx="915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Краен</a:t>
                </a:r>
              </a:p>
              <a:p>
                <a:r>
                  <a:rPr lang="en-US" altLang="bg-BG" sz="1000" b="1"/>
                  <a:t>индекс</a:t>
                </a:r>
                <a:endParaRPr lang="bg-BG" altLang="bg-BG"/>
              </a:p>
            </p:txBody>
          </p:sp>
          <p:grpSp>
            <p:nvGrpSpPr>
              <p:cNvPr id="33798" name="Group 6"/>
              <p:cNvGrpSpPr>
                <a:grpSpLocks/>
              </p:cNvGrpSpPr>
              <p:nvPr/>
            </p:nvGrpSpPr>
            <p:grpSpPr bwMode="auto">
              <a:xfrm>
                <a:off x="6681" y="2643"/>
                <a:ext cx="1917" cy="1956"/>
                <a:chOff x="6726" y="2433"/>
                <a:chExt cx="2292" cy="2151"/>
              </a:xfrm>
            </p:grpSpPr>
            <p:sp>
              <p:nvSpPr>
                <p:cNvPr id="33799" name="AutoShape 7"/>
                <p:cNvSpPr>
                  <a:spLocks noChangeArrowheads="1"/>
                </p:cNvSpPr>
                <p:nvPr/>
              </p:nvSpPr>
              <p:spPr bwMode="auto">
                <a:xfrm>
                  <a:off x="7926" y="2433"/>
                  <a:ext cx="1092" cy="101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0" name="AutoShape 8"/>
                <p:cNvSpPr>
                  <a:spLocks noChangeArrowheads="1"/>
                </p:cNvSpPr>
                <p:nvPr/>
              </p:nvSpPr>
              <p:spPr bwMode="auto">
                <a:xfrm>
                  <a:off x="7626" y="2633"/>
                  <a:ext cx="1159" cy="1119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1" name="AutoShape 9"/>
                <p:cNvSpPr>
                  <a:spLocks noChangeArrowheads="1"/>
                </p:cNvSpPr>
                <p:nvPr/>
              </p:nvSpPr>
              <p:spPr bwMode="auto">
                <a:xfrm>
                  <a:off x="7356" y="2834"/>
                  <a:ext cx="1215" cy="1176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2" name="AutoShape 10"/>
                <p:cNvSpPr>
                  <a:spLocks noChangeArrowheads="1"/>
                </p:cNvSpPr>
                <p:nvPr/>
              </p:nvSpPr>
              <p:spPr bwMode="auto">
                <a:xfrm>
                  <a:off x="7056" y="3124"/>
                  <a:ext cx="1247" cy="117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3" name="AutoShape 11"/>
                <p:cNvSpPr>
                  <a:spLocks noChangeArrowheads="1"/>
                </p:cNvSpPr>
                <p:nvPr/>
              </p:nvSpPr>
              <p:spPr bwMode="auto">
                <a:xfrm>
                  <a:off x="6726" y="3354"/>
                  <a:ext cx="1342" cy="12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4" name="Oval 12"/>
                <p:cNvSpPr>
                  <a:spLocks noChangeArrowheads="1"/>
                </p:cNvSpPr>
                <p:nvPr/>
              </p:nvSpPr>
              <p:spPr bwMode="auto">
                <a:xfrm>
                  <a:off x="7446" y="3692"/>
                  <a:ext cx="705" cy="6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117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5" name="Rectangle 13"/>
                <p:cNvSpPr>
                  <a:spLocks noChangeArrowheads="1"/>
                </p:cNvSpPr>
                <p:nvPr/>
              </p:nvSpPr>
              <p:spPr bwMode="auto">
                <a:xfrm>
                  <a:off x="6726" y="3662"/>
                  <a:ext cx="1050" cy="9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33806" name="Group 14"/>
              <p:cNvGrpSpPr>
                <a:grpSpLocks/>
              </p:cNvGrpSpPr>
              <p:nvPr/>
            </p:nvGrpSpPr>
            <p:grpSpPr bwMode="auto">
              <a:xfrm>
                <a:off x="8076" y="4043"/>
                <a:ext cx="720" cy="720"/>
                <a:chOff x="9666" y="3953"/>
                <a:chExt cx="720" cy="720"/>
              </a:xfrm>
            </p:grpSpPr>
            <p:sp>
              <p:nvSpPr>
                <p:cNvPr id="33807" name="AutoShape 15"/>
                <p:cNvSpPr>
                  <a:spLocks noChangeArrowheads="1"/>
                </p:cNvSpPr>
                <p:nvPr/>
              </p:nvSpPr>
              <p:spPr bwMode="auto">
                <a:xfrm>
                  <a:off x="9666" y="4008"/>
                  <a:ext cx="720" cy="6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8" name="Oval 16"/>
                <p:cNvSpPr>
                  <a:spLocks noChangeArrowheads="1"/>
                </p:cNvSpPr>
                <p:nvPr/>
              </p:nvSpPr>
              <p:spPr bwMode="auto">
                <a:xfrm>
                  <a:off x="9906" y="3953"/>
                  <a:ext cx="300" cy="27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09" name="Line 17"/>
                <p:cNvSpPr>
                  <a:spLocks noChangeShapeType="1"/>
                </p:cNvSpPr>
                <p:nvPr/>
              </p:nvSpPr>
              <p:spPr bwMode="auto">
                <a:xfrm>
                  <a:off x="9846" y="4008"/>
                  <a:ext cx="0" cy="1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1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666" y="4175"/>
                  <a:ext cx="540" cy="4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000" b="1"/>
                    <a:t> Х</a:t>
                  </a:r>
                  <a:endParaRPr lang="bg-BG" altLang="bg-BG"/>
                </a:p>
              </p:txBody>
            </p:sp>
          </p:grpSp>
          <p:grpSp>
            <p:nvGrpSpPr>
              <p:cNvPr id="33811" name="Group 19"/>
              <p:cNvGrpSpPr>
                <a:grpSpLocks/>
              </p:cNvGrpSpPr>
              <p:nvPr/>
            </p:nvGrpSpPr>
            <p:grpSpPr bwMode="auto">
              <a:xfrm>
                <a:off x="5241" y="3738"/>
                <a:ext cx="2292" cy="2196"/>
                <a:chOff x="5241" y="3783"/>
                <a:chExt cx="2292" cy="2151"/>
              </a:xfrm>
            </p:grpSpPr>
            <p:sp>
              <p:nvSpPr>
                <p:cNvPr id="33812" name="AutoShape 20"/>
                <p:cNvSpPr>
                  <a:spLocks noChangeArrowheads="1"/>
                </p:cNvSpPr>
                <p:nvPr/>
              </p:nvSpPr>
              <p:spPr bwMode="auto">
                <a:xfrm>
                  <a:off x="6441" y="3783"/>
                  <a:ext cx="1092" cy="101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13" name="AutoShape 21"/>
                <p:cNvSpPr>
                  <a:spLocks noChangeArrowheads="1"/>
                </p:cNvSpPr>
                <p:nvPr/>
              </p:nvSpPr>
              <p:spPr bwMode="auto">
                <a:xfrm>
                  <a:off x="6141" y="3983"/>
                  <a:ext cx="1159" cy="1119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14" name="AutoShape 22"/>
                <p:cNvSpPr>
                  <a:spLocks noChangeArrowheads="1"/>
                </p:cNvSpPr>
                <p:nvPr/>
              </p:nvSpPr>
              <p:spPr bwMode="auto">
                <a:xfrm>
                  <a:off x="5871" y="4184"/>
                  <a:ext cx="1215" cy="1176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15" name="AutoShape 23"/>
                <p:cNvSpPr>
                  <a:spLocks noChangeArrowheads="1"/>
                </p:cNvSpPr>
                <p:nvPr/>
              </p:nvSpPr>
              <p:spPr bwMode="auto">
                <a:xfrm>
                  <a:off x="5571" y="4474"/>
                  <a:ext cx="1247" cy="117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16" name="AutoShape 24"/>
                <p:cNvSpPr>
                  <a:spLocks noChangeArrowheads="1"/>
                </p:cNvSpPr>
                <p:nvPr/>
              </p:nvSpPr>
              <p:spPr bwMode="auto">
                <a:xfrm>
                  <a:off x="5241" y="4704"/>
                  <a:ext cx="1342" cy="12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3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5241" y="5012"/>
                  <a:ext cx="1050" cy="9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381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71" y="5297"/>
                <a:ext cx="943" cy="31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масив</a:t>
                </a:r>
              </a:p>
            </p:txBody>
          </p:sp>
          <p:sp>
            <p:nvSpPr>
              <p:cNvPr id="33819" name="WordArt 27"/>
              <p:cNvSpPr>
                <a:spLocks noChangeArrowheads="1" noChangeShapeType="1" noTextEdit="1"/>
              </p:cNvSpPr>
              <p:nvPr/>
            </p:nvSpPr>
            <p:spPr bwMode="auto">
              <a:xfrm rot="-5573765">
                <a:off x="6619" y="2562"/>
                <a:ext cx="1150" cy="223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Down">
                  <a:avLst>
                    <a:gd name="adj" fmla="val 44444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НАРЕДЕН</a:t>
                </a:r>
              </a:p>
            </p:txBody>
          </p:sp>
        </p:grp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3015" y="2880"/>
              <a:ext cx="39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200"/>
                <a:t>i</a:t>
              </a:r>
              <a:endParaRPr lang="bg-BG" alt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6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468313" y="1916113"/>
            <a:ext cx="8051800" cy="2378075"/>
            <a:chOff x="870" y="1968"/>
            <a:chExt cx="10100" cy="2655"/>
          </a:xfrm>
        </p:grpSpPr>
        <p:sp>
          <p:nvSpPr>
            <p:cNvPr id="34819" name="Text Box 3"/>
            <p:cNvSpPr txBox="1">
              <a:spLocks noChangeArrowheads="1"/>
            </p:cNvSpPr>
            <p:nvPr/>
          </p:nvSpPr>
          <p:spPr bwMode="auto">
            <a:xfrm>
              <a:off x="870" y="3261"/>
              <a:ext cx="1010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000" b="1"/>
                <a:t>Индекси:      </a:t>
              </a:r>
              <a:r>
                <a:rPr lang="en-US" altLang="bg-BG" sz="1200" b="1"/>
                <a:t>1      2     3    4     5     6     7     8     9    10    11   12   13  14   15   16   17   18   19   20   ....           n</a:t>
              </a:r>
              <a:endParaRPr lang="bg-BG" altLang="bg-BG" sz="1200"/>
            </a:p>
          </p:txBody>
        </p:sp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905" y="1968"/>
              <a:ext cx="4550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1000" b="1"/>
                <a:t>ЕДИН НАРЕДЕН МАСИВ</a:t>
              </a:r>
            </a:p>
            <a:p>
              <a:pPr algn="ctr"/>
              <a:r>
                <a:rPr lang="en-US" altLang="bg-BG" sz="1000" b="1"/>
                <a:t>Част от А, в която търсенето продължава</a:t>
              </a:r>
              <a:endParaRPr lang="bg-BG" altLang="bg-BG"/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4300" y="2576"/>
              <a:ext cx="35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1430" y="2673"/>
              <a:ext cx="9456" cy="936"/>
              <a:chOff x="1521" y="9034"/>
              <a:chExt cx="9456" cy="900"/>
            </a:xfrm>
          </p:grpSpPr>
          <p:sp>
            <p:nvSpPr>
              <p:cNvPr id="34823" name="Rectangle 7"/>
              <p:cNvSpPr>
                <a:spLocks noChangeArrowheads="1"/>
              </p:cNvSpPr>
              <p:nvPr/>
            </p:nvSpPr>
            <p:spPr bwMode="auto">
              <a:xfrm>
                <a:off x="2087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2479" y="9034"/>
                <a:ext cx="391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25" name="Rectangle 9"/>
              <p:cNvSpPr>
                <a:spLocks noChangeArrowheads="1"/>
              </p:cNvSpPr>
              <p:nvPr/>
            </p:nvSpPr>
            <p:spPr bwMode="auto">
              <a:xfrm>
                <a:off x="2870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26" name="Rectangle 10"/>
              <p:cNvSpPr>
                <a:spLocks noChangeArrowheads="1"/>
              </p:cNvSpPr>
              <p:nvPr/>
            </p:nvSpPr>
            <p:spPr bwMode="auto">
              <a:xfrm>
                <a:off x="3262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3654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28" name="Rectangle 12"/>
              <p:cNvSpPr>
                <a:spLocks noChangeArrowheads="1"/>
              </p:cNvSpPr>
              <p:nvPr/>
            </p:nvSpPr>
            <p:spPr bwMode="auto">
              <a:xfrm>
                <a:off x="4046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29" name="Rectangle 13"/>
              <p:cNvSpPr>
                <a:spLocks noChangeArrowheads="1"/>
              </p:cNvSpPr>
              <p:nvPr/>
            </p:nvSpPr>
            <p:spPr bwMode="auto">
              <a:xfrm>
                <a:off x="4438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0" name="Rectangle 14"/>
              <p:cNvSpPr>
                <a:spLocks noChangeArrowheads="1"/>
              </p:cNvSpPr>
              <p:nvPr/>
            </p:nvSpPr>
            <p:spPr bwMode="auto">
              <a:xfrm>
                <a:off x="4830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1" name="Rectangle 15"/>
              <p:cNvSpPr>
                <a:spLocks noChangeArrowheads="1"/>
              </p:cNvSpPr>
              <p:nvPr/>
            </p:nvSpPr>
            <p:spPr bwMode="auto">
              <a:xfrm>
                <a:off x="5222" y="9034"/>
                <a:ext cx="391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2" name="Rectangle 16"/>
              <p:cNvSpPr>
                <a:spLocks noChangeArrowheads="1"/>
              </p:cNvSpPr>
              <p:nvPr/>
            </p:nvSpPr>
            <p:spPr bwMode="auto">
              <a:xfrm>
                <a:off x="5613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3" name="Rectangle 17"/>
              <p:cNvSpPr>
                <a:spLocks noChangeArrowheads="1"/>
              </p:cNvSpPr>
              <p:nvPr/>
            </p:nvSpPr>
            <p:spPr bwMode="auto">
              <a:xfrm>
                <a:off x="6005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6397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5" name="Rectangle 19"/>
              <p:cNvSpPr>
                <a:spLocks noChangeArrowheads="1"/>
              </p:cNvSpPr>
              <p:nvPr/>
            </p:nvSpPr>
            <p:spPr bwMode="auto">
              <a:xfrm>
                <a:off x="6762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6" name="Rectangle 20"/>
              <p:cNvSpPr>
                <a:spLocks noChangeArrowheads="1"/>
              </p:cNvSpPr>
              <p:nvPr/>
            </p:nvSpPr>
            <p:spPr bwMode="auto">
              <a:xfrm>
                <a:off x="7154" y="9034"/>
                <a:ext cx="391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7" name="Rectangle 21"/>
              <p:cNvSpPr>
                <a:spLocks noChangeArrowheads="1"/>
              </p:cNvSpPr>
              <p:nvPr/>
            </p:nvSpPr>
            <p:spPr bwMode="auto">
              <a:xfrm>
                <a:off x="7545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7937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39" name="Rectangle 23"/>
              <p:cNvSpPr>
                <a:spLocks noChangeArrowheads="1"/>
              </p:cNvSpPr>
              <p:nvPr/>
            </p:nvSpPr>
            <p:spPr bwMode="auto">
              <a:xfrm>
                <a:off x="8329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0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21" y="9034"/>
                <a:ext cx="360" cy="55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А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4401" y="9574"/>
                <a:ext cx="540" cy="36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2" name="Oval 26"/>
              <p:cNvSpPr>
                <a:spLocks noChangeArrowheads="1"/>
              </p:cNvSpPr>
              <p:nvPr/>
            </p:nvSpPr>
            <p:spPr bwMode="auto">
              <a:xfrm>
                <a:off x="7461" y="9574"/>
                <a:ext cx="540" cy="36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3" name="Rectangle 27"/>
              <p:cNvSpPr>
                <a:spLocks noChangeArrowheads="1"/>
              </p:cNvSpPr>
              <p:nvPr/>
            </p:nvSpPr>
            <p:spPr bwMode="auto">
              <a:xfrm>
                <a:off x="8653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4" name="Rectangle 28"/>
              <p:cNvSpPr>
                <a:spLocks noChangeArrowheads="1"/>
              </p:cNvSpPr>
              <p:nvPr/>
            </p:nvSpPr>
            <p:spPr bwMode="auto">
              <a:xfrm>
                <a:off x="9018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5" name="Rectangle 29"/>
              <p:cNvSpPr>
                <a:spLocks noChangeArrowheads="1"/>
              </p:cNvSpPr>
              <p:nvPr/>
            </p:nvSpPr>
            <p:spPr bwMode="auto">
              <a:xfrm>
                <a:off x="9410" y="9034"/>
                <a:ext cx="391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6" name="Rectangle 30"/>
              <p:cNvSpPr>
                <a:spLocks noChangeArrowheads="1"/>
              </p:cNvSpPr>
              <p:nvPr/>
            </p:nvSpPr>
            <p:spPr bwMode="auto">
              <a:xfrm>
                <a:off x="9801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7" name="Rectangle 31"/>
              <p:cNvSpPr>
                <a:spLocks noChangeArrowheads="1"/>
              </p:cNvSpPr>
              <p:nvPr/>
            </p:nvSpPr>
            <p:spPr bwMode="auto">
              <a:xfrm>
                <a:off x="10193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10585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34849" name="Group 33"/>
            <p:cNvGrpSpPr>
              <a:grpSpLocks/>
            </p:cNvGrpSpPr>
            <p:nvPr/>
          </p:nvGrpSpPr>
          <p:grpSpPr bwMode="auto">
            <a:xfrm>
              <a:off x="4040" y="3749"/>
              <a:ext cx="1180" cy="874"/>
              <a:chOff x="7086" y="10339"/>
              <a:chExt cx="1020" cy="840"/>
            </a:xfrm>
          </p:grpSpPr>
          <p:grpSp>
            <p:nvGrpSpPr>
              <p:cNvPr id="34850" name="Group 34"/>
              <p:cNvGrpSpPr>
                <a:grpSpLocks/>
              </p:cNvGrpSpPr>
              <p:nvPr/>
            </p:nvGrpSpPr>
            <p:grpSpPr bwMode="auto">
              <a:xfrm>
                <a:off x="7086" y="10339"/>
                <a:ext cx="1020" cy="840"/>
                <a:chOff x="7086" y="10339"/>
                <a:chExt cx="1020" cy="840"/>
              </a:xfrm>
            </p:grpSpPr>
            <p:sp>
              <p:nvSpPr>
                <p:cNvPr id="34851" name="AutoShape 35"/>
                <p:cNvSpPr>
                  <a:spLocks noChangeArrowheads="1"/>
                </p:cNvSpPr>
                <p:nvPr/>
              </p:nvSpPr>
              <p:spPr bwMode="auto">
                <a:xfrm>
                  <a:off x="7086" y="10354"/>
                  <a:ext cx="1020" cy="825"/>
                </a:xfrm>
                <a:prstGeom prst="cube">
                  <a:avLst>
                    <a:gd name="adj" fmla="val 41222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4852" name="Line 36"/>
                <p:cNvSpPr>
                  <a:spLocks noChangeShapeType="1"/>
                </p:cNvSpPr>
                <p:nvPr/>
              </p:nvSpPr>
              <p:spPr bwMode="auto">
                <a:xfrm>
                  <a:off x="7431" y="1033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34853" name="Text Box 37"/>
              <p:cNvSpPr txBox="1">
                <a:spLocks noChangeArrowheads="1"/>
              </p:cNvSpPr>
              <p:nvPr/>
            </p:nvSpPr>
            <p:spPr bwMode="auto">
              <a:xfrm>
                <a:off x="7101" y="10699"/>
                <a:ext cx="67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 altLang="bg-BG" sz="200" b="1"/>
              </a:p>
              <a:p>
                <a:r>
                  <a:rPr lang="en-US" altLang="bg-BG" sz="1000" b="1"/>
                  <a:t>iBeg</a:t>
                </a:r>
                <a:endParaRPr lang="bg-BG" altLang="bg-BG"/>
              </a:p>
            </p:txBody>
          </p:sp>
        </p:grpSp>
      </p:grp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3438525" y="3371850"/>
            <a:ext cx="0" cy="461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34855" name="Group 39"/>
          <p:cNvGrpSpPr>
            <a:grpSpLocks/>
          </p:cNvGrpSpPr>
          <p:nvPr/>
        </p:nvGrpSpPr>
        <p:grpSpPr bwMode="auto">
          <a:xfrm>
            <a:off x="5364163" y="3573463"/>
            <a:ext cx="1008062" cy="700087"/>
            <a:chOff x="7086" y="10339"/>
            <a:chExt cx="1020" cy="840"/>
          </a:xfrm>
        </p:grpSpPr>
        <p:grpSp>
          <p:nvGrpSpPr>
            <p:cNvPr id="34856" name="Group 40"/>
            <p:cNvGrpSpPr>
              <a:grpSpLocks/>
            </p:cNvGrpSpPr>
            <p:nvPr/>
          </p:nvGrpSpPr>
          <p:grpSpPr bwMode="auto">
            <a:xfrm>
              <a:off x="7086" y="10339"/>
              <a:ext cx="1020" cy="840"/>
              <a:chOff x="7086" y="10339"/>
              <a:chExt cx="1020" cy="840"/>
            </a:xfrm>
          </p:grpSpPr>
          <p:sp>
            <p:nvSpPr>
              <p:cNvPr id="34857" name="AutoShape 41"/>
              <p:cNvSpPr>
                <a:spLocks noChangeArrowheads="1"/>
              </p:cNvSpPr>
              <p:nvPr/>
            </p:nvSpPr>
            <p:spPr bwMode="auto">
              <a:xfrm>
                <a:off x="7086" y="10354"/>
                <a:ext cx="1020" cy="825"/>
              </a:xfrm>
              <a:prstGeom prst="cube">
                <a:avLst>
                  <a:gd name="adj" fmla="val 412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858" name="Line 42"/>
              <p:cNvSpPr>
                <a:spLocks noChangeShapeType="1"/>
              </p:cNvSpPr>
              <p:nvPr/>
            </p:nvSpPr>
            <p:spPr bwMode="auto">
              <a:xfrm>
                <a:off x="7431" y="1033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4859" name="Text Box 43"/>
            <p:cNvSpPr txBox="1">
              <a:spLocks noChangeArrowheads="1"/>
            </p:cNvSpPr>
            <p:nvPr/>
          </p:nvSpPr>
          <p:spPr bwMode="auto">
            <a:xfrm>
              <a:off x="7101" y="10699"/>
              <a:ext cx="675" cy="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200" b="1"/>
            </a:p>
            <a:p>
              <a:r>
                <a:rPr lang="en-US" altLang="bg-BG" sz="1000" b="1"/>
                <a:t>iEnd</a:t>
              </a:r>
              <a:endParaRPr lang="bg-BG" altLang="bg-BG"/>
            </a:p>
          </p:txBody>
        </p:sp>
      </p:grp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889625" y="3386138"/>
            <a:ext cx="0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59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3" name="Freeform 35"/>
          <p:cNvSpPr>
            <a:spLocks/>
          </p:cNvSpPr>
          <p:nvPr/>
        </p:nvSpPr>
        <p:spPr bwMode="auto">
          <a:xfrm>
            <a:off x="6500813" y="762000"/>
            <a:ext cx="685800" cy="244475"/>
          </a:xfrm>
          <a:custGeom>
            <a:avLst/>
            <a:gdLst>
              <a:gd name="T0" fmla="*/ 0 w 777"/>
              <a:gd name="T1" fmla="*/ 0 h 294"/>
              <a:gd name="T2" fmla="*/ 777 w 777"/>
              <a:gd name="T3" fmla="*/ 24 h 294"/>
              <a:gd name="T4" fmla="*/ 762 w 777"/>
              <a:gd name="T5" fmla="*/ 294 h 294"/>
              <a:gd name="T6" fmla="*/ 0 w 777"/>
              <a:gd name="T7" fmla="*/ 288 h 294"/>
              <a:gd name="T8" fmla="*/ 0 w 777"/>
              <a:gd name="T9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" h="294">
                <a:moveTo>
                  <a:pt x="0" y="0"/>
                </a:moveTo>
                <a:lnTo>
                  <a:pt x="777" y="24"/>
                </a:lnTo>
                <a:lnTo>
                  <a:pt x="762" y="294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42" name="Freeform 34"/>
          <p:cNvSpPr>
            <a:spLocks/>
          </p:cNvSpPr>
          <p:nvPr/>
        </p:nvSpPr>
        <p:spPr bwMode="auto">
          <a:xfrm>
            <a:off x="5600700" y="925513"/>
            <a:ext cx="1335088" cy="2382838"/>
          </a:xfrm>
          <a:custGeom>
            <a:avLst/>
            <a:gdLst>
              <a:gd name="T0" fmla="*/ 630 w 1515"/>
              <a:gd name="T1" fmla="*/ 0 h 2880"/>
              <a:gd name="T2" fmla="*/ 630 w 1515"/>
              <a:gd name="T3" fmla="*/ 288 h 2880"/>
              <a:gd name="T4" fmla="*/ 1512 w 1515"/>
              <a:gd name="T5" fmla="*/ 288 h 2880"/>
              <a:gd name="T6" fmla="*/ 1515 w 1515"/>
              <a:gd name="T7" fmla="*/ 2880 h 2880"/>
              <a:gd name="T8" fmla="*/ 0 w 1515"/>
              <a:gd name="T9" fmla="*/ 2880 h 2880"/>
              <a:gd name="T10" fmla="*/ 0 w 1515"/>
              <a:gd name="T11" fmla="*/ 0 h 2880"/>
              <a:gd name="T12" fmla="*/ 630 w 1515"/>
              <a:gd name="T13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5" h="2880">
                <a:moveTo>
                  <a:pt x="630" y="0"/>
                </a:moveTo>
                <a:lnTo>
                  <a:pt x="630" y="288"/>
                </a:lnTo>
                <a:lnTo>
                  <a:pt x="1512" y="288"/>
                </a:lnTo>
                <a:lnTo>
                  <a:pt x="1515" y="2880"/>
                </a:lnTo>
                <a:lnTo>
                  <a:pt x="0" y="2880"/>
                </a:lnTo>
                <a:lnTo>
                  <a:pt x="0" y="0"/>
                </a:lnTo>
                <a:lnTo>
                  <a:pt x="63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4016375" y="1654175"/>
            <a:ext cx="1333500" cy="2381250"/>
          </a:xfrm>
          <a:custGeom>
            <a:avLst/>
            <a:gdLst>
              <a:gd name="T0" fmla="*/ 630 w 1515"/>
              <a:gd name="T1" fmla="*/ 0 h 2880"/>
              <a:gd name="T2" fmla="*/ 630 w 1515"/>
              <a:gd name="T3" fmla="*/ 288 h 2880"/>
              <a:gd name="T4" fmla="*/ 1512 w 1515"/>
              <a:gd name="T5" fmla="*/ 288 h 2880"/>
              <a:gd name="T6" fmla="*/ 1515 w 1515"/>
              <a:gd name="T7" fmla="*/ 2880 h 2880"/>
              <a:gd name="T8" fmla="*/ 0 w 1515"/>
              <a:gd name="T9" fmla="*/ 2880 h 2880"/>
              <a:gd name="T10" fmla="*/ 0 w 1515"/>
              <a:gd name="T11" fmla="*/ 0 h 2880"/>
              <a:gd name="T12" fmla="*/ 630 w 1515"/>
              <a:gd name="T13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5" h="2880">
                <a:moveTo>
                  <a:pt x="630" y="0"/>
                </a:moveTo>
                <a:lnTo>
                  <a:pt x="630" y="288"/>
                </a:lnTo>
                <a:lnTo>
                  <a:pt x="1512" y="288"/>
                </a:lnTo>
                <a:lnTo>
                  <a:pt x="1515" y="2880"/>
                </a:lnTo>
                <a:lnTo>
                  <a:pt x="0" y="2880"/>
                </a:lnTo>
                <a:lnTo>
                  <a:pt x="0" y="0"/>
                </a:lnTo>
                <a:lnTo>
                  <a:pt x="63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40" name="Freeform 32"/>
          <p:cNvSpPr>
            <a:spLocks/>
          </p:cNvSpPr>
          <p:nvPr/>
        </p:nvSpPr>
        <p:spPr bwMode="auto">
          <a:xfrm>
            <a:off x="2432050" y="2386013"/>
            <a:ext cx="1333500" cy="2381250"/>
          </a:xfrm>
          <a:custGeom>
            <a:avLst/>
            <a:gdLst>
              <a:gd name="T0" fmla="*/ 630 w 1515"/>
              <a:gd name="T1" fmla="*/ 0 h 2880"/>
              <a:gd name="T2" fmla="*/ 630 w 1515"/>
              <a:gd name="T3" fmla="*/ 288 h 2880"/>
              <a:gd name="T4" fmla="*/ 1512 w 1515"/>
              <a:gd name="T5" fmla="*/ 288 h 2880"/>
              <a:gd name="T6" fmla="*/ 1515 w 1515"/>
              <a:gd name="T7" fmla="*/ 2880 h 2880"/>
              <a:gd name="T8" fmla="*/ 0 w 1515"/>
              <a:gd name="T9" fmla="*/ 2880 h 2880"/>
              <a:gd name="T10" fmla="*/ 0 w 1515"/>
              <a:gd name="T11" fmla="*/ 0 h 2880"/>
              <a:gd name="T12" fmla="*/ 630 w 1515"/>
              <a:gd name="T13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5" h="2880">
                <a:moveTo>
                  <a:pt x="630" y="0"/>
                </a:moveTo>
                <a:lnTo>
                  <a:pt x="630" y="288"/>
                </a:lnTo>
                <a:lnTo>
                  <a:pt x="1512" y="288"/>
                </a:lnTo>
                <a:lnTo>
                  <a:pt x="1515" y="2880"/>
                </a:lnTo>
                <a:lnTo>
                  <a:pt x="0" y="2880"/>
                </a:lnTo>
                <a:lnTo>
                  <a:pt x="0" y="0"/>
                </a:lnTo>
                <a:lnTo>
                  <a:pt x="63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9" name="Freeform 31"/>
          <p:cNvSpPr>
            <a:spLocks/>
          </p:cNvSpPr>
          <p:nvPr/>
        </p:nvSpPr>
        <p:spPr bwMode="auto">
          <a:xfrm>
            <a:off x="1006475" y="998538"/>
            <a:ext cx="6180138" cy="2606675"/>
          </a:xfrm>
          <a:custGeom>
            <a:avLst/>
            <a:gdLst>
              <a:gd name="T0" fmla="*/ 0 w 7020"/>
              <a:gd name="T1" fmla="*/ 3153 h 3153"/>
              <a:gd name="T2" fmla="*/ 798 w 7020"/>
              <a:gd name="T3" fmla="*/ 3153 h 3153"/>
              <a:gd name="T4" fmla="*/ 7020 w 7020"/>
              <a:gd name="T5" fmla="*/ 21 h 3153"/>
              <a:gd name="T6" fmla="*/ 6249 w 7020"/>
              <a:gd name="T7" fmla="*/ 0 h 3153"/>
              <a:gd name="T8" fmla="*/ 0 w 7020"/>
              <a:gd name="T9" fmla="*/ 3153 h 3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0" h="3153">
                <a:moveTo>
                  <a:pt x="0" y="3153"/>
                </a:moveTo>
                <a:lnTo>
                  <a:pt x="798" y="3153"/>
                </a:lnTo>
                <a:lnTo>
                  <a:pt x="7020" y="21"/>
                </a:lnTo>
                <a:lnTo>
                  <a:pt x="6249" y="0"/>
                </a:lnTo>
                <a:lnTo>
                  <a:pt x="0" y="3153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8" name="WordArt 30"/>
          <p:cNvSpPr>
            <a:spLocks noChangeArrowheads="1" noChangeShapeType="1" noTextEdit="1"/>
          </p:cNvSpPr>
          <p:nvPr/>
        </p:nvSpPr>
        <p:spPr bwMode="auto">
          <a:xfrm rot="217007">
            <a:off x="1639888" y="1366838"/>
            <a:ext cx="1249363" cy="11080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68569"/>
              </a:avLst>
            </a:prstTxWarp>
          </a:bodyPr>
          <a:lstStyle/>
          <a:p>
            <a:pPr algn="ctr"/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Потъване</a:t>
            </a: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 rot="19788368">
            <a:off x="1165225" y="1944688"/>
            <a:ext cx="2851150" cy="149225"/>
          </a:xfrm>
          <a:prstGeom prst="rightArrow">
            <a:avLst>
              <a:gd name="adj1" fmla="val 50000"/>
              <a:gd name="adj2" fmla="val 47766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6" name="Freeform 28"/>
          <p:cNvSpPr>
            <a:spLocks/>
          </p:cNvSpPr>
          <p:nvPr/>
        </p:nvSpPr>
        <p:spPr bwMode="auto">
          <a:xfrm>
            <a:off x="847725" y="3113088"/>
            <a:ext cx="1333500" cy="2382838"/>
          </a:xfrm>
          <a:custGeom>
            <a:avLst/>
            <a:gdLst>
              <a:gd name="T0" fmla="*/ 630 w 1515"/>
              <a:gd name="T1" fmla="*/ 0 h 2880"/>
              <a:gd name="T2" fmla="*/ 630 w 1515"/>
              <a:gd name="T3" fmla="*/ 288 h 2880"/>
              <a:gd name="T4" fmla="*/ 1512 w 1515"/>
              <a:gd name="T5" fmla="*/ 288 h 2880"/>
              <a:gd name="T6" fmla="*/ 1515 w 1515"/>
              <a:gd name="T7" fmla="*/ 2880 h 2880"/>
              <a:gd name="T8" fmla="*/ 0 w 1515"/>
              <a:gd name="T9" fmla="*/ 2880 h 2880"/>
              <a:gd name="T10" fmla="*/ 0 w 1515"/>
              <a:gd name="T11" fmla="*/ 0 h 2880"/>
              <a:gd name="T12" fmla="*/ 630 w 1515"/>
              <a:gd name="T13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5" h="2880">
                <a:moveTo>
                  <a:pt x="630" y="0"/>
                </a:moveTo>
                <a:lnTo>
                  <a:pt x="630" y="288"/>
                </a:lnTo>
                <a:lnTo>
                  <a:pt x="1512" y="288"/>
                </a:lnTo>
                <a:lnTo>
                  <a:pt x="1515" y="2880"/>
                </a:lnTo>
                <a:lnTo>
                  <a:pt x="0" y="2880"/>
                </a:lnTo>
                <a:lnTo>
                  <a:pt x="0" y="0"/>
                </a:lnTo>
                <a:lnTo>
                  <a:pt x="63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5" name="Freeform 27"/>
          <p:cNvSpPr>
            <a:spLocks/>
          </p:cNvSpPr>
          <p:nvPr/>
        </p:nvSpPr>
        <p:spPr bwMode="auto">
          <a:xfrm>
            <a:off x="1006475" y="758825"/>
            <a:ext cx="5492750" cy="2852738"/>
          </a:xfrm>
          <a:custGeom>
            <a:avLst/>
            <a:gdLst>
              <a:gd name="T0" fmla="*/ 0 w 6240"/>
              <a:gd name="T1" fmla="*/ 3165 h 3450"/>
              <a:gd name="T2" fmla="*/ 0 w 6240"/>
              <a:gd name="T3" fmla="*/ 3450 h 3450"/>
              <a:gd name="T4" fmla="*/ 6240 w 6240"/>
              <a:gd name="T5" fmla="*/ 300 h 3450"/>
              <a:gd name="T6" fmla="*/ 6240 w 6240"/>
              <a:gd name="T7" fmla="*/ 0 h 3450"/>
              <a:gd name="T8" fmla="*/ 0 w 6240"/>
              <a:gd name="T9" fmla="*/ 3165 h 3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0" h="3450">
                <a:moveTo>
                  <a:pt x="0" y="3165"/>
                </a:moveTo>
                <a:lnTo>
                  <a:pt x="0" y="3450"/>
                </a:lnTo>
                <a:lnTo>
                  <a:pt x="6240" y="300"/>
                </a:lnTo>
                <a:lnTo>
                  <a:pt x="6240" y="0"/>
                </a:lnTo>
                <a:lnTo>
                  <a:pt x="0" y="316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100000">
                      <a:srgbClr val="FFFFFF"/>
                    </a:gs>
                  </a:gsLst>
                  <a:lin ang="18900000" scaled="1"/>
                </a:gra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4" name="Freeform 26"/>
          <p:cNvSpPr>
            <a:spLocks/>
          </p:cNvSpPr>
          <p:nvPr/>
        </p:nvSpPr>
        <p:spPr bwMode="auto">
          <a:xfrm>
            <a:off x="1006475" y="3316288"/>
            <a:ext cx="696913" cy="328613"/>
          </a:xfrm>
          <a:custGeom>
            <a:avLst/>
            <a:gdLst>
              <a:gd name="T0" fmla="*/ 0 w 792"/>
              <a:gd name="T1" fmla="*/ 0 h 288"/>
              <a:gd name="T2" fmla="*/ 792 w 792"/>
              <a:gd name="T3" fmla="*/ 0 h 288"/>
              <a:gd name="T4" fmla="*/ 792 w 792"/>
              <a:gd name="T5" fmla="*/ 288 h 288"/>
              <a:gd name="T6" fmla="*/ 0 w 792"/>
              <a:gd name="T7" fmla="*/ 288 h 288"/>
              <a:gd name="T8" fmla="*/ 0 w 792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288">
                <a:moveTo>
                  <a:pt x="0" y="0"/>
                </a:moveTo>
                <a:lnTo>
                  <a:pt x="792" y="0"/>
                </a:lnTo>
                <a:lnTo>
                  <a:pt x="79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3" name="Freeform 25"/>
          <p:cNvSpPr>
            <a:spLocks/>
          </p:cNvSpPr>
          <p:nvPr/>
        </p:nvSpPr>
        <p:spPr bwMode="auto">
          <a:xfrm>
            <a:off x="1719263" y="769938"/>
            <a:ext cx="5480050" cy="2838450"/>
          </a:xfrm>
          <a:custGeom>
            <a:avLst/>
            <a:gdLst>
              <a:gd name="T0" fmla="*/ 0 w 6225"/>
              <a:gd name="T1" fmla="*/ 3135 h 3429"/>
              <a:gd name="T2" fmla="*/ 0 w 6225"/>
              <a:gd name="T3" fmla="*/ 3429 h 3429"/>
              <a:gd name="T4" fmla="*/ 6225 w 6225"/>
              <a:gd name="T5" fmla="*/ 300 h 3429"/>
              <a:gd name="T6" fmla="*/ 6225 w 6225"/>
              <a:gd name="T7" fmla="*/ 0 h 3429"/>
              <a:gd name="T8" fmla="*/ 0 w 6225"/>
              <a:gd name="T9" fmla="*/ 3135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5" h="3429">
                <a:moveTo>
                  <a:pt x="0" y="3135"/>
                </a:moveTo>
                <a:lnTo>
                  <a:pt x="0" y="3429"/>
                </a:lnTo>
                <a:lnTo>
                  <a:pt x="6225" y="300"/>
                </a:lnTo>
                <a:lnTo>
                  <a:pt x="6225" y="0"/>
                </a:lnTo>
                <a:lnTo>
                  <a:pt x="0" y="313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2" name="Freeform 24"/>
          <p:cNvSpPr>
            <a:spLocks/>
          </p:cNvSpPr>
          <p:nvPr/>
        </p:nvSpPr>
        <p:spPr bwMode="auto">
          <a:xfrm>
            <a:off x="2181225" y="3113088"/>
            <a:ext cx="727075" cy="2382838"/>
          </a:xfrm>
          <a:custGeom>
            <a:avLst/>
            <a:gdLst>
              <a:gd name="T0" fmla="*/ 0 w 825"/>
              <a:gd name="T1" fmla="*/ 0 h 2880"/>
              <a:gd name="T2" fmla="*/ 0 w 825"/>
              <a:gd name="T3" fmla="*/ 2880 h 2880"/>
              <a:gd name="T4" fmla="*/ 825 w 825"/>
              <a:gd name="T5" fmla="*/ 2880 h 2880"/>
              <a:gd name="T6" fmla="*/ 825 w 825"/>
              <a:gd name="T7" fmla="*/ 0 h 2880"/>
              <a:gd name="T8" fmla="*/ 0 w 825"/>
              <a:gd name="T9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2880">
                <a:moveTo>
                  <a:pt x="0" y="0"/>
                </a:moveTo>
                <a:lnTo>
                  <a:pt x="0" y="2880"/>
                </a:lnTo>
                <a:lnTo>
                  <a:pt x="825" y="2880"/>
                </a:lnTo>
                <a:lnTo>
                  <a:pt x="8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2179638" y="3355975"/>
            <a:ext cx="1588" cy="2125663"/>
          </a:xfrm>
          <a:custGeom>
            <a:avLst/>
            <a:gdLst>
              <a:gd name="T0" fmla="*/ 0 w 3"/>
              <a:gd name="T1" fmla="*/ 0 h 2571"/>
              <a:gd name="T2" fmla="*/ 3 w 3"/>
              <a:gd name="T3" fmla="*/ 2571 h 25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571">
                <a:moveTo>
                  <a:pt x="0" y="0"/>
                </a:moveTo>
                <a:lnTo>
                  <a:pt x="3" y="2571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0" name="Freeform 22"/>
          <p:cNvSpPr>
            <a:spLocks/>
          </p:cNvSpPr>
          <p:nvPr/>
        </p:nvSpPr>
        <p:spPr bwMode="auto">
          <a:xfrm>
            <a:off x="3765550" y="2386013"/>
            <a:ext cx="727075" cy="2381250"/>
          </a:xfrm>
          <a:custGeom>
            <a:avLst/>
            <a:gdLst>
              <a:gd name="T0" fmla="*/ 0 w 825"/>
              <a:gd name="T1" fmla="*/ 0 h 2880"/>
              <a:gd name="T2" fmla="*/ 0 w 825"/>
              <a:gd name="T3" fmla="*/ 2880 h 2880"/>
              <a:gd name="T4" fmla="*/ 825 w 825"/>
              <a:gd name="T5" fmla="*/ 2880 h 2880"/>
              <a:gd name="T6" fmla="*/ 825 w 825"/>
              <a:gd name="T7" fmla="*/ 0 h 2880"/>
              <a:gd name="T8" fmla="*/ 0 w 825"/>
              <a:gd name="T9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2880">
                <a:moveTo>
                  <a:pt x="0" y="0"/>
                </a:moveTo>
                <a:lnTo>
                  <a:pt x="0" y="2880"/>
                </a:lnTo>
                <a:lnTo>
                  <a:pt x="825" y="2880"/>
                </a:lnTo>
                <a:lnTo>
                  <a:pt x="8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3765550" y="2640013"/>
            <a:ext cx="0" cy="2116138"/>
          </a:xfrm>
          <a:custGeom>
            <a:avLst/>
            <a:gdLst>
              <a:gd name="T0" fmla="*/ 0 w 1"/>
              <a:gd name="T1" fmla="*/ 0 h 2556"/>
              <a:gd name="T2" fmla="*/ 0 w 1"/>
              <a:gd name="T3" fmla="*/ 2556 h 2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56">
                <a:moveTo>
                  <a:pt x="0" y="0"/>
                </a:moveTo>
                <a:lnTo>
                  <a:pt x="0" y="2556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5349875" y="1654175"/>
            <a:ext cx="727075" cy="2381250"/>
          </a:xfrm>
          <a:custGeom>
            <a:avLst/>
            <a:gdLst>
              <a:gd name="T0" fmla="*/ 0 w 825"/>
              <a:gd name="T1" fmla="*/ 0 h 2880"/>
              <a:gd name="T2" fmla="*/ 0 w 825"/>
              <a:gd name="T3" fmla="*/ 2880 h 2880"/>
              <a:gd name="T4" fmla="*/ 825 w 825"/>
              <a:gd name="T5" fmla="*/ 2880 h 2880"/>
              <a:gd name="T6" fmla="*/ 825 w 825"/>
              <a:gd name="T7" fmla="*/ 0 h 2880"/>
              <a:gd name="T8" fmla="*/ 0 w 825"/>
              <a:gd name="T9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2880">
                <a:moveTo>
                  <a:pt x="0" y="0"/>
                </a:moveTo>
                <a:lnTo>
                  <a:pt x="0" y="2880"/>
                </a:lnTo>
                <a:lnTo>
                  <a:pt x="825" y="2880"/>
                </a:lnTo>
                <a:lnTo>
                  <a:pt x="8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27" name="Freeform 19"/>
          <p:cNvSpPr>
            <a:spLocks/>
          </p:cNvSpPr>
          <p:nvPr/>
        </p:nvSpPr>
        <p:spPr bwMode="auto">
          <a:xfrm>
            <a:off x="5348288" y="1895475"/>
            <a:ext cx="1588" cy="2132013"/>
          </a:xfrm>
          <a:custGeom>
            <a:avLst/>
            <a:gdLst>
              <a:gd name="T0" fmla="*/ 0 w 3"/>
              <a:gd name="T1" fmla="*/ 0 h 2578"/>
              <a:gd name="T2" fmla="*/ 3 w 3"/>
              <a:gd name="T3" fmla="*/ 2578 h 25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578">
                <a:moveTo>
                  <a:pt x="0" y="0"/>
                </a:moveTo>
                <a:lnTo>
                  <a:pt x="3" y="2578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6935788" y="925513"/>
            <a:ext cx="725488" cy="2382838"/>
          </a:xfrm>
          <a:custGeom>
            <a:avLst/>
            <a:gdLst>
              <a:gd name="T0" fmla="*/ 0 w 825"/>
              <a:gd name="T1" fmla="*/ 0 h 2880"/>
              <a:gd name="T2" fmla="*/ 0 w 825"/>
              <a:gd name="T3" fmla="*/ 2880 h 2880"/>
              <a:gd name="T4" fmla="*/ 825 w 825"/>
              <a:gd name="T5" fmla="*/ 2880 h 2880"/>
              <a:gd name="T6" fmla="*/ 825 w 825"/>
              <a:gd name="T7" fmla="*/ 0 h 2880"/>
              <a:gd name="T8" fmla="*/ 0 w 825"/>
              <a:gd name="T9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" h="2880">
                <a:moveTo>
                  <a:pt x="0" y="0"/>
                </a:moveTo>
                <a:lnTo>
                  <a:pt x="0" y="2880"/>
                </a:lnTo>
                <a:lnTo>
                  <a:pt x="825" y="2880"/>
                </a:lnTo>
                <a:lnTo>
                  <a:pt x="8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25" name="Freeform 17"/>
          <p:cNvSpPr>
            <a:spLocks/>
          </p:cNvSpPr>
          <p:nvPr/>
        </p:nvSpPr>
        <p:spPr bwMode="auto">
          <a:xfrm>
            <a:off x="6935788" y="1162050"/>
            <a:ext cx="0" cy="2133600"/>
          </a:xfrm>
          <a:custGeom>
            <a:avLst/>
            <a:gdLst>
              <a:gd name="T0" fmla="*/ 0 w 1"/>
              <a:gd name="T1" fmla="*/ 0 h 2578"/>
              <a:gd name="T2" fmla="*/ 0 w 1"/>
              <a:gd name="T3" fmla="*/ 2578 h 25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78">
                <a:moveTo>
                  <a:pt x="0" y="0"/>
                </a:moveTo>
                <a:lnTo>
                  <a:pt x="0" y="2578"/>
                </a:lnTo>
              </a:path>
            </a:pathLst>
          </a:cu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4" name="Freeform 16"/>
          <p:cNvSpPr>
            <a:spLocks/>
          </p:cNvSpPr>
          <p:nvPr/>
        </p:nvSpPr>
        <p:spPr bwMode="auto">
          <a:xfrm>
            <a:off x="5468938" y="2478088"/>
            <a:ext cx="3063875" cy="1020763"/>
          </a:xfrm>
          <a:custGeom>
            <a:avLst/>
            <a:gdLst>
              <a:gd name="T0" fmla="*/ 2145 w 3480"/>
              <a:gd name="T1" fmla="*/ 0 h 1637"/>
              <a:gd name="T2" fmla="*/ 3120 w 3480"/>
              <a:gd name="T3" fmla="*/ 960 h 1637"/>
              <a:gd name="T4" fmla="*/ 1140 w 3480"/>
              <a:gd name="T5" fmla="*/ 270 h 1637"/>
              <a:gd name="T6" fmla="*/ 0 w 3480"/>
              <a:gd name="T7" fmla="*/ 1365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0" h="1637">
                <a:moveTo>
                  <a:pt x="2145" y="0"/>
                </a:moveTo>
                <a:cubicBezTo>
                  <a:pt x="2307" y="160"/>
                  <a:pt x="3480" y="180"/>
                  <a:pt x="3120" y="960"/>
                </a:cubicBezTo>
                <a:cubicBezTo>
                  <a:pt x="2163" y="1637"/>
                  <a:pt x="2010" y="300"/>
                  <a:pt x="1140" y="270"/>
                </a:cubicBezTo>
                <a:cubicBezTo>
                  <a:pt x="15" y="375"/>
                  <a:pt x="238" y="1137"/>
                  <a:pt x="0" y="13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3" name="Freeform 15"/>
          <p:cNvSpPr>
            <a:spLocks/>
          </p:cNvSpPr>
          <p:nvPr/>
        </p:nvSpPr>
        <p:spPr bwMode="auto">
          <a:xfrm>
            <a:off x="4016375" y="3255963"/>
            <a:ext cx="3063875" cy="881063"/>
          </a:xfrm>
          <a:custGeom>
            <a:avLst/>
            <a:gdLst>
              <a:gd name="T0" fmla="*/ 2145 w 3480"/>
              <a:gd name="T1" fmla="*/ 0 h 1637"/>
              <a:gd name="T2" fmla="*/ 3120 w 3480"/>
              <a:gd name="T3" fmla="*/ 960 h 1637"/>
              <a:gd name="T4" fmla="*/ 1140 w 3480"/>
              <a:gd name="T5" fmla="*/ 270 h 1637"/>
              <a:gd name="T6" fmla="*/ 0 w 3480"/>
              <a:gd name="T7" fmla="*/ 1365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0" h="1637">
                <a:moveTo>
                  <a:pt x="2145" y="0"/>
                </a:moveTo>
                <a:cubicBezTo>
                  <a:pt x="2307" y="160"/>
                  <a:pt x="3480" y="180"/>
                  <a:pt x="3120" y="960"/>
                </a:cubicBezTo>
                <a:cubicBezTo>
                  <a:pt x="2163" y="1637"/>
                  <a:pt x="2010" y="300"/>
                  <a:pt x="1140" y="270"/>
                </a:cubicBezTo>
                <a:cubicBezTo>
                  <a:pt x="15" y="375"/>
                  <a:pt x="238" y="1137"/>
                  <a:pt x="0" y="13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2432050" y="3925888"/>
            <a:ext cx="3063875" cy="955675"/>
          </a:xfrm>
          <a:custGeom>
            <a:avLst/>
            <a:gdLst>
              <a:gd name="T0" fmla="*/ 2145 w 3480"/>
              <a:gd name="T1" fmla="*/ 0 h 1637"/>
              <a:gd name="T2" fmla="*/ 3120 w 3480"/>
              <a:gd name="T3" fmla="*/ 960 h 1637"/>
              <a:gd name="T4" fmla="*/ 1140 w 3480"/>
              <a:gd name="T5" fmla="*/ 270 h 1637"/>
              <a:gd name="T6" fmla="*/ 0 w 3480"/>
              <a:gd name="T7" fmla="*/ 1365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0" h="1637">
                <a:moveTo>
                  <a:pt x="2145" y="0"/>
                </a:moveTo>
                <a:cubicBezTo>
                  <a:pt x="2307" y="160"/>
                  <a:pt x="3480" y="180"/>
                  <a:pt x="3120" y="960"/>
                </a:cubicBezTo>
                <a:cubicBezTo>
                  <a:pt x="2163" y="1637"/>
                  <a:pt x="2010" y="300"/>
                  <a:pt x="1140" y="270"/>
                </a:cubicBezTo>
                <a:cubicBezTo>
                  <a:pt x="15" y="375"/>
                  <a:pt x="238" y="1137"/>
                  <a:pt x="0" y="13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1" name="Freeform 13"/>
          <p:cNvSpPr>
            <a:spLocks/>
          </p:cNvSpPr>
          <p:nvPr/>
        </p:nvSpPr>
        <p:spPr bwMode="auto">
          <a:xfrm>
            <a:off x="847725" y="4716463"/>
            <a:ext cx="3063875" cy="1365250"/>
          </a:xfrm>
          <a:custGeom>
            <a:avLst/>
            <a:gdLst>
              <a:gd name="T0" fmla="*/ 2145 w 3480"/>
              <a:gd name="T1" fmla="*/ 0 h 1637"/>
              <a:gd name="T2" fmla="*/ 3120 w 3480"/>
              <a:gd name="T3" fmla="*/ 960 h 1637"/>
              <a:gd name="T4" fmla="*/ 1140 w 3480"/>
              <a:gd name="T5" fmla="*/ 270 h 1637"/>
              <a:gd name="T6" fmla="*/ 0 w 3480"/>
              <a:gd name="T7" fmla="*/ 1365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0" h="1637">
                <a:moveTo>
                  <a:pt x="2145" y="0"/>
                </a:moveTo>
                <a:cubicBezTo>
                  <a:pt x="2307" y="160"/>
                  <a:pt x="3480" y="180"/>
                  <a:pt x="3120" y="960"/>
                </a:cubicBezTo>
                <a:cubicBezTo>
                  <a:pt x="2163" y="1637"/>
                  <a:pt x="2010" y="300"/>
                  <a:pt x="1140" y="270"/>
                </a:cubicBezTo>
                <a:cubicBezTo>
                  <a:pt x="15" y="375"/>
                  <a:pt x="238" y="1137"/>
                  <a:pt x="0" y="13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oval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266700" y="5811838"/>
            <a:ext cx="1109663" cy="496888"/>
            <a:chOff x="6660" y="6480"/>
            <a:chExt cx="2340" cy="1080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auto">
            <a:xfrm>
              <a:off x="6660" y="6480"/>
              <a:ext cx="2340" cy="108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6660" y="7020"/>
              <a:ext cx="198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800">
                  <a:latin typeface="Times New Roman" pitchFamily="18" charset="0"/>
                  <a:cs typeface="Times New Roman" pitchFamily="18" charset="0"/>
                </a:rPr>
                <a:t>INDEX</a:t>
              </a:r>
              <a:endParaRPr lang="en-US" altLang="bg-BG" sz="2000"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/>
              <a:endParaRPr lang="en-US" altLang="bg-BG"/>
            </a:p>
          </p:txBody>
        </p:sp>
        <p:sp>
          <p:nvSpPr>
            <p:cNvPr id="43018" name="AutoShape 10"/>
            <p:cNvSpPr>
              <a:spLocks noChangeArrowheads="1"/>
            </p:cNvSpPr>
            <p:nvPr/>
          </p:nvSpPr>
          <p:spPr bwMode="auto">
            <a:xfrm flipH="1">
              <a:off x="6660" y="6480"/>
              <a:ext cx="360" cy="360"/>
            </a:xfrm>
            <a:prstGeom prst="rtTriangl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3016" name="WordArt 8"/>
          <p:cNvSpPr>
            <a:spLocks noChangeArrowheads="1" noChangeShapeType="1" noTextEdit="1"/>
          </p:cNvSpPr>
          <p:nvPr/>
        </p:nvSpPr>
        <p:spPr bwMode="auto">
          <a:xfrm>
            <a:off x="2273300" y="3255963"/>
            <a:ext cx="476250" cy="225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DSI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015" name="WordArt 7"/>
          <p:cNvSpPr>
            <a:spLocks noChangeArrowheads="1" noChangeShapeType="1" noTextEdit="1"/>
          </p:cNvSpPr>
          <p:nvPr/>
        </p:nvSpPr>
        <p:spPr bwMode="auto">
          <a:xfrm>
            <a:off x="6767513" y="549275"/>
            <a:ext cx="660400" cy="225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014" name="WordArt 6"/>
          <p:cNvSpPr>
            <a:spLocks noChangeArrowheads="1" noChangeShapeType="1" noTextEdit="1"/>
          </p:cNvSpPr>
          <p:nvPr/>
        </p:nvSpPr>
        <p:spPr bwMode="auto">
          <a:xfrm>
            <a:off x="1006475" y="3336925"/>
            <a:ext cx="685800" cy="307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Namere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013" name="WordArt 5"/>
          <p:cNvSpPr>
            <a:spLocks noChangeArrowheads="1" noChangeShapeType="1" noTextEdit="1"/>
          </p:cNvSpPr>
          <p:nvPr/>
        </p:nvSpPr>
        <p:spPr bwMode="auto">
          <a:xfrm>
            <a:off x="7740650" y="2205038"/>
            <a:ext cx="474663" cy="225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DSI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481931" y="2890044"/>
            <a:ext cx="474663" cy="446088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0" y="113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0" y="113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bg-BG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52" y="2916634"/>
            <a:ext cx="316448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2222499" y="2928144"/>
            <a:ext cx="322263" cy="273844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01" y="3717032"/>
            <a:ext cx="330938" cy="31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1983848" y="3728541"/>
            <a:ext cx="195081" cy="28638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1509185" y="3734593"/>
            <a:ext cx="474663" cy="446088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5405273"/>
            <a:ext cx="316448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3647022" y="5416783"/>
            <a:ext cx="322263" cy="273844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43" y="4726335"/>
            <a:ext cx="330938" cy="31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659690" y="4737844"/>
            <a:ext cx="195081" cy="28638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3098800" y="5702136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Локална среда копие 1</a:t>
            </a:r>
            <a:endParaRPr lang="bg-BG" dirty="0"/>
          </a:p>
        </p:txBody>
      </p:sp>
      <p:sp>
        <p:nvSpPr>
          <p:cNvPr id="51" name="TextBox 50"/>
          <p:cNvSpPr txBox="1"/>
          <p:nvPr/>
        </p:nvSpPr>
        <p:spPr>
          <a:xfrm>
            <a:off x="4397402" y="5020868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Локална среда копие 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77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8 -0.03561 L -0.00296 -0.122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43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73636E-6 L 0.19392 -0.1112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2.0074E-6 C 0.0026 -0.00971 -0.00035 -0.00069 0.00538 -0.01041 C 0.01024 -0.01873 0.01024 -0.02451 0.01753 -0.02775 C 0.02066 -0.03353 0.02378 -0.03769 0.0283 -0.04163 C 0.03316 -0.05088 0.03854 -0.05943 0.04462 -0.06753 C 0.04687 -0.07516 0.04705 -0.08464 0.05 -0.09158 C 0.05156 -0.09528 0.05364 -0.09852 0.05555 -0.10199 C 0.05642 -0.10384 0.05816 -0.10731 0.05816 -0.10707 C 0.05989 -0.11448 0.06545 -0.1265 0.06892 -0.13321 C 0.07101 -0.14107 0.075 -0.14708 0.07847 -0.15402 C 0.08229 -0.16142 0.08194 -0.17229 0.08542 -0.17992 C 0.0941 -0.19935 0.10417 -0.21831 0.11389 -0.23705 C 0.11614 -0.24144 0.12066 -0.24352 0.12465 -0.24399 C 0.13542 -0.24537 0.14618 -0.24745 0.15712 -0.24907 C 0.15851 -0.24977 0.15955 -0.25092 0.16111 -0.25092 C 0.16719 -0.25092 0.1743 -0.2537 0.17882 -0.24907 C 0.18264 -0.24537 0.17934 -0.23751 0.18021 -0.23173 C 0.18073 -0.22757 0.18264 -0.22502 0.18437 -0.22155 C 0.18576 -0.21531 0.18663 -0.2086 0.18837 -0.20236 C 0.18871 -0.20074 0.18871 -0.19866 0.18976 -0.19727 C 0.1908 -0.19588 0.19392 -0.19542 0.19392 -0.19519 L 0.19392 -0.21276 " pathEditMode="relative" rAng="0" ptsTypes="ffffffffffffffffffffAA">
                                      <p:cBhvr>
                                        <p:cTn id="9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1269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2.0074E-6 C 0.00261 -0.00971 -0.00034 -0.00069 0.00538 -0.01041 C 0.01025 -0.01873 0.01025 -0.02451 0.01754 -0.02775 C 0.02066 -0.03353 0.02379 -0.03769 0.0283 -0.04163 C 0.03316 -0.05088 0.03854 -0.05943 0.04462 -0.06753 C 0.04688 -0.07516 0.04705 -0.08464 0.05 -0.09158 C 0.05157 -0.09528 0.05365 -0.09852 0.05556 -0.10199 C 0.05643 -0.10384 0.05816 -0.10731 0.05816 -0.10707 C 0.0599 -0.11448 0.06545 -0.1265 0.06893 -0.13321 C 0.07101 -0.14107 0.075 -0.14708 0.07848 -0.15402 C 0.08229 -0.16142 0.08195 -0.17229 0.08542 -0.17992 C 0.0941 -0.19935 0.10417 -0.21831 0.11389 -0.23705 C 0.11615 -0.24144 0.12066 -0.24352 0.12466 -0.24399 C 0.13542 -0.24537 0.14618 -0.24745 0.15712 -0.24907 C 0.15851 -0.24977 0.15955 -0.25092 0.16111 -0.25092 C 0.16719 -0.25092 0.17431 -0.2537 0.17882 -0.24907 C 0.18264 -0.24537 0.17934 -0.23751 0.18021 -0.23173 C 0.18073 -0.22757 0.18264 -0.22502 0.18438 -0.22155 C 0.18577 -0.21531 0.18663 -0.2086 0.18837 -0.20236 C 0.18872 -0.20074 0.18872 -0.19866 0.18976 -0.19727 C 0.1908 -0.19588 0.19393 -0.19542 0.19393 -0.19519 L 0.19393 -0.21276 " pathEditMode="relative" rAng="0" ptsTypes="ffffffffffffffffffffAA">
                                      <p:cBhvr>
                                        <p:cTn id="9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126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3" grpId="0" animBg="1"/>
      <p:bldP spid="43042" grpId="0" animBg="1"/>
      <p:bldP spid="43041" grpId="0" animBg="1"/>
      <p:bldP spid="43040" grpId="0" animBg="1"/>
      <p:bldP spid="43039" grpId="0" animBg="1"/>
      <p:bldP spid="43038" grpId="0"/>
      <p:bldP spid="43037" grpId="0" animBg="1"/>
      <p:bldP spid="43036" grpId="0" animBg="1"/>
      <p:bldP spid="43035" grpId="0" animBg="1"/>
      <p:bldP spid="43034" grpId="0" animBg="1"/>
      <p:bldP spid="43033" grpId="0" animBg="1"/>
      <p:bldP spid="43032" grpId="0" animBg="1"/>
      <p:bldP spid="43030" grpId="0" animBg="1"/>
      <p:bldP spid="43028" grpId="0" animBg="1"/>
      <p:bldP spid="43026" grpId="0" animBg="1"/>
      <p:bldP spid="43024" grpId="0" animBg="1"/>
      <p:bldP spid="43023" grpId="0" animBg="1"/>
      <p:bldP spid="43022" grpId="0" animBg="1"/>
      <p:bldP spid="43021" grpId="0" animBg="1"/>
      <p:bldP spid="43015" grpId="0"/>
      <p:bldP spid="43014" grpId="0"/>
      <p:bldP spid="43013" grpId="0"/>
      <p:bldP spid="43012" grpId="0" animBg="1"/>
      <p:bldP spid="43012" grpId="1" animBg="1"/>
      <p:bldP spid="39" grpId="0" animBg="1"/>
      <p:bldP spid="42" grpId="0" animBg="1"/>
      <p:bldP spid="42" grpId="1" animBg="1"/>
      <p:bldP spid="43" grpId="0" animBg="1"/>
      <p:bldP spid="43" grpId="1" animBg="1"/>
      <p:bldP spid="47" grpId="0" animBg="1"/>
      <p:bldP spid="49" grpId="0" animBg="1"/>
      <p:bldP spid="3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50825" y="260350"/>
            <a:ext cx="85693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bg-BG" altLang="bg-BG"/>
              <a:t>Да направим едно обобщение: най-трудния за съобразяване “елемент” на рекурсивния процес е </a:t>
            </a:r>
            <a:r>
              <a:rPr lang="bg-BG" altLang="bg-BG" b="1" i="1"/>
              <a:t>средата</a:t>
            </a:r>
            <a:r>
              <a:rPr lang="bg-BG" altLang="bg-BG"/>
              <a:t> и </a:t>
            </a:r>
            <a:r>
              <a:rPr lang="bg-BG" altLang="bg-BG" b="1" i="1"/>
              <a:t>преносът на информация</a:t>
            </a:r>
            <a:r>
              <a:rPr lang="bg-BG" altLang="bg-BG"/>
              <a:t>. Обменът между главната програма и копията може да бъде организиран по всички, позволени в езика за програмиране начини. Пренос на информация </a:t>
            </a:r>
            <a:r>
              <a:rPr lang="bg-BG" altLang="bg-BG" b="1" i="1"/>
              <a:t>при изплуване</a:t>
            </a:r>
            <a:r>
              <a:rPr lang="bg-BG" altLang="bg-BG"/>
              <a:t> може да става само посредством използване на обмен по адрес или посредством използване на рекурсивни функции.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23850" y="2133600"/>
            <a:ext cx="84248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bg-BG" altLang="bg-BG"/>
              <a:t>1. Обменът  по стойност може да осъществи пренос на информация само до дъното, т. е. на потъване. Използването на рекурсивна </a:t>
            </a:r>
            <a:r>
              <a:rPr lang="bg-BG" altLang="bg-BG" b="1" i="1"/>
              <a:t>функция</a:t>
            </a:r>
            <a:r>
              <a:rPr lang="bg-BG" altLang="bg-BG"/>
              <a:t> (</a:t>
            </a:r>
            <a:r>
              <a:rPr lang="fr-FR" altLang="bg-BG"/>
              <a:t>return</a:t>
            </a:r>
            <a:r>
              <a:rPr lang="bg-BG" altLang="bg-BG"/>
              <a:t>) може да осъществява пренос при изплуване, но пренасяната стойност </a:t>
            </a:r>
            <a:r>
              <a:rPr lang="bg-BG" altLang="bg-BG" b="1" i="1"/>
              <a:t>е само една</a:t>
            </a:r>
            <a:r>
              <a:rPr lang="bg-BG" altLang="bg-BG"/>
              <a:t>.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68313" y="3500438"/>
            <a:ext cx="84978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bg-BG"/>
              <a:t>2. Обменът по адрес работи направо над стойности на променливи от главната програма, поради което тези променливи не са нито “входни”, нито “изходни”, а едновременно и двете, да го наречем - “входноизходни”. Това изисква определена дисциплина при “повикването” на рекурсивния процес, защото “вход” и “изход” попадат в една и съща променлива.</a:t>
            </a:r>
            <a:r>
              <a:rPr lang="bg-BG" altLang="bg-BG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38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95288" y="188913"/>
            <a:ext cx="3924300" cy="2303462"/>
            <a:chOff x="1260" y="5362"/>
            <a:chExt cx="4555" cy="3060"/>
          </a:xfrm>
        </p:grpSpPr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1620" y="5722"/>
              <a:ext cx="2520" cy="2700"/>
              <a:chOff x="3780" y="11700"/>
              <a:chExt cx="3060" cy="3240"/>
            </a:xfrm>
          </p:grpSpPr>
          <p:sp>
            <p:nvSpPr>
              <p:cNvPr id="45062" name="Rectangle 6"/>
              <p:cNvSpPr>
                <a:spLocks noChangeArrowheads="1"/>
              </p:cNvSpPr>
              <p:nvPr/>
            </p:nvSpPr>
            <p:spPr bwMode="auto">
              <a:xfrm>
                <a:off x="5400" y="1170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3" name="Rectangle 7"/>
              <p:cNvSpPr>
                <a:spLocks noChangeArrowheads="1"/>
              </p:cNvSpPr>
              <p:nvPr/>
            </p:nvSpPr>
            <p:spPr bwMode="auto">
              <a:xfrm>
                <a:off x="4860" y="1206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4" name="Rectangle 8"/>
              <p:cNvSpPr>
                <a:spLocks noChangeArrowheads="1"/>
              </p:cNvSpPr>
              <p:nvPr/>
            </p:nvSpPr>
            <p:spPr bwMode="auto">
              <a:xfrm>
                <a:off x="4320" y="1242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65" name="Rectangle 9"/>
              <p:cNvSpPr>
                <a:spLocks noChangeArrowheads="1"/>
              </p:cNvSpPr>
              <p:nvPr/>
            </p:nvSpPr>
            <p:spPr bwMode="auto">
              <a:xfrm>
                <a:off x="3780" y="1278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6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800" y="6802"/>
              <a:ext cx="540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GCD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67" name="AutoShape 11"/>
            <p:cNvSpPr>
              <a:spLocks noChangeArrowheads="1"/>
            </p:cNvSpPr>
            <p:nvPr/>
          </p:nvSpPr>
          <p:spPr bwMode="auto">
            <a:xfrm rot="-1787740">
              <a:off x="1260" y="5902"/>
              <a:ext cx="1620" cy="180"/>
            </a:xfrm>
            <a:prstGeom prst="rightArrow">
              <a:avLst>
                <a:gd name="adj1" fmla="val 50000"/>
                <a:gd name="adj2" fmla="val 225000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8" name="AutoShape 12"/>
            <p:cNvSpPr>
              <a:spLocks noChangeArrowheads="1"/>
            </p:cNvSpPr>
            <p:nvPr/>
          </p:nvSpPr>
          <p:spPr bwMode="auto">
            <a:xfrm>
              <a:off x="4320" y="7102"/>
              <a:ext cx="1495" cy="60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4320" y="7402"/>
              <a:ext cx="126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800"/>
                <a:t>Otgowor</a:t>
              </a:r>
              <a:endParaRPr lang="bg-BG" altLang="bg-BG"/>
            </a:p>
          </p:txBody>
        </p:sp>
        <p:sp>
          <p:nvSpPr>
            <p:cNvPr id="4507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40" y="5362"/>
              <a:ext cx="900" cy="80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68569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Потъване</a:t>
              </a:r>
            </a:p>
          </p:txBody>
        </p:sp>
        <p:sp>
          <p:nvSpPr>
            <p:cNvPr id="45071" name="AutoShape 15"/>
            <p:cNvSpPr>
              <a:spLocks noChangeArrowheads="1"/>
            </p:cNvSpPr>
            <p:nvPr/>
          </p:nvSpPr>
          <p:spPr bwMode="auto">
            <a:xfrm>
              <a:off x="3780" y="6442"/>
              <a:ext cx="1440" cy="720"/>
            </a:xfrm>
            <a:prstGeom prst="curvedDownArrow">
              <a:avLst>
                <a:gd name="adj1" fmla="val 21250"/>
                <a:gd name="adj2" fmla="val 6125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4530" y="7101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73" name="Group 17"/>
          <p:cNvGrpSpPr>
            <a:grpSpLocks/>
          </p:cNvGrpSpPr>
          <p:nvPr/>
        </p:nvGrpSpPr>
        <p:grpSpPr bwMode="auto">
          <a:xfrm>
            <a:off x="5580063" y="404813"/>
            <a:ext cx="3313112" cy="2087562"/>
            <a:chOff x="900" y="3420"/>
            <a:chExt cx="4140" cy="2940"/>
          </a:xfrm>
        </p:grpSpPr>
        <p:sp>
          <p:nvSpPr>
            <p:cNvPr id="45074" name="AutoShape 18"/>
            <p:cNvSpPr>
              <a:spLocks noChangeArrowheads="1"/>
            </p:cNvSpPr>
            <p:nvPr/>
          </p:nvSpPr>
          <p:spPr bwMode="auto">
            <a:xfrm>
              <a:off x="900" y="5760"/>
              <a:ext cx="1495" cy="60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900" y="6060"/>
              <a:ext cx="126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800"/>
                <a:t>Reshenie</a:t>
              </a:r>
              <a:endParaRPr lang="bg-BG" altLang="bg-BG"/>
            </a:p>
          </p:txBody>
        </p:sp>
        <p:grpSp>
          <p:nvGrpSpPr>
            <p:cNvPr id="45076" name="Group 20"/>
            <p:cNvGrpSpPr>
              <a:grpSpLocks/>
            </p:cNvGrpSpPr>
            <p:nvPr/>
          </p:nvGrpSpPr>
          <p:grpSpPr bwMode="auto">
            <a:xfrm>
              <a:off x="1440" y="3420"/>
              <a:ext cx="2520" cy="2160"/>
              <a:chOff x="3780" y="11700"/>
              <a:chExt cx="3060" cy="3240"/>
            </a:xfrm>
          </p:grpSpPr>
          <p:sp>
            <p:nvSpPr>
              <p:cNvPr id="45077" name="Rectangle 21"/>
              <p:cNvSpPr>
                <a:spLocks noChangeArrowheads="1"/>
              </p:cNvSpPr>
              <p:nvPr/>
            </p:nvSpPr>
            <p:spPr bwMode="auto">
              <a:xfrm>
                <a:off x="5400" y="1170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8" name="Rectangle 22"/>
              <p:cNvSpPr>
                <a:spLocks noChangeArrowheads="1"/>
              </p:cNvSpPr>
              <p:nvPr/>
            </p:nvSpPr>
            <p:spPr bwMode="auto">
              <a:xfrm>
                <a:off x="4860" y="1206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79" name="Rectangle 23"/>
              <p:cNvSpPr>
                <a:spLocks noChangeArrowheads="1"/>
              </p:cNvSpPr>
              <p:nvPr/>
            </p:nvSpPr>
            <p:spPr bwMode="auto">
              <a:xfrm>
                <a:off x="4320" y="1242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80" name="Rectangle 24"/>
              <p:cNvSpPr>
                <a:spLocks noChangeArrowheads="1"/>
              </p:cNvSpPr>
              <p:nvPr/>
            </p:nvSpPr>
            <p:spPr bwMode="auto">
              <a:xfrm>
                <a:off x="3780" y="12780"/>
                <a:ext cx="1440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81" name="AutoShape 25"/>
            <p:cNvSpPr>
              <a:spLocks noChangeArrowheads="1"/>
            </p:cNvSpPr>
            <p:nvPr/>
          </p:nvSpPr>
          <p:spPr bwMode="auto">
            <a:xfrm rot="-2138639" flipH="1" flipV="1">
              <a:off x="2880" y="5760"/>
              <a:ext cx="1800" cy="192"/>
            </a:xfrm>
            <a:prstGeom prst="rightArrow">
              <a:avLst>
                <a:gd name="adj1" fmla="val 50000"/>
                <a:gd name="adj2" fmla="val 234375"/>
              </a:avLst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2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620" y="4238"/>
              <a:ext cx="900" cy="26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FCT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83" name="Freeform 27"/>
            <p:cNvSpPr>
              <a:spLocks/>
            </p:cNvSpPr>
            <p:nvPr/>
          </p:nvSpPr>
          <p:spPr bwMode="auto">
            <a:xfrm>
              <a:off x="3210" y="3945"/>
              <a:ext cx="990" cy="570"/>
            </a:xfrm>
            <a:custGeom>
              <a:avLst/>
              <a:gdLst>
                <a:gd name="T0" fmla="*/ 645 w 990"/>
                <a:gd name="T1" fmla="*/ 210 h 570"/>
                <a:gd name="T2" fmla="*/ 900 w 990"/>
                <a:gd name="T3" fmla="*/ 375 h 570"/>
                <a:gd name="T4" fmla="*/ 180 w 990"/>
                <a:gd name="T5" fmla="*/ 345 h 570"/>
                <a:gd name="T6" fmla="*/ 0 w 990"/>
                <a:gd name="T7" fmla="*/ 54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0" h="570">
                  <a:moveTo>
                    <a:pt x="645" y="210"/>
                  </a:moveTo>
                  <a:cubicBezTo>
                    <a:pt x="685" y="237"/>
                    <a:pt x="990" y="0"/>
                    <a:pt x="900" y="375"/>
                  </a:cubicBezTo>
                  <a:cubicBezTo>
                    <a:pt x="510" y="570"/>
                    <a:pt x="540" y="300"/>
                    <a:pt x="180" y="345"/>
                  </a:cubicBezTo>
                  <a:cubicBezTo>
                    <a:pt x="30" y="390"/>
                    <a:pt x="37" y="500"/>
                    <a:pt x="0" y="5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4" name="Freeform 28"/>
            <p:cNvSpPr>
              <a:spLocks/>
            </p:cNvSpPr>
            <p:nvPr/>
          </p:nvSpPr>
          <p:spPr bwMode="auto">
            <a:xfrm>
              <a:off x="2700" y="4290"/>
              <a:ext cx="990" cy="570"/>
            </a:xfrm>
            <a:custGeom>
              <a:avLst/>
              <a:gdLst>
                <a:gd name="T0" fmla="*/ 645 w 990"/>
                <a:gd name="T1" fmla="*/ 210 h 570"/>
                <a:gd name="T2" fmla="*/ 900 w 990"/>
                <a:gd name="T3" fmla="*/ 375 h 570"/>
                <a:gd name="T4" fmla="*/ 180 w 990"/>
                <a:gd name="T5" fmla="*/ 345 h 570"/>
                <a:gd name="T6" fmla="*/ 0 w 990"/>
                <a:gd name="T7" fmla="*/ 54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0" h="570">
                  <a:moveTo>
                    <a:pt x="645" y="210"/>
                  </a:moveTo>
                  <a:cubicBezTo>
                    <a:pt x="685" y="237"/>
                    <a:pt x="990" y="0"/>
                    <a:pt x="900" y="375"/>
                  </a:cubicBezTo>
                  <a:cubicBezTo>
                    <a:pt x="510" y="570"/>
                    <a:pt x="540" y="300"/>
                    <a:pt x="180" y="345"/>
                  </a:cubicBezTo>
                  <a:cubicBezTo>
                    <a:pt x="30" y="390"/>
                    <a:pt x="37" y="500"/>
                    <a:pt x="0" y="5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5" name="Freeform 29"/>
            <p:cNvSpPr>
              <a:spLocks/>
            </p:cNvSpPr>
            <p:nvPr/>
          </p:nvSpPr>
          <p:spPr bwMode="auto">
            <a:xfrm>
              <a:off x="2250" y="4650"/>
              <a:ext cx="990" cy="570"/>
            </a:xfrm>
            <a:custGeom>
              <a:avLst/>
              <a:gdLst>
                <a:gd name="T0" fmla="*/ 645 w 990"/>
                <a:gd name="T1" fmla="*/ 210 h 570"/>
                <a:gd name="T2" fmla="*/ 900 w 990"/>
                <a:gd name="T3" fmla="*/ 375 h 570"/>
                <a:gd name="T4" fmla="*/ 180 w 990"/>
                <a:gd name="T5" fmla="*/ 345 h 570"/>
                <a:gd name="T6" fmla="*/ 0 w 990"/>
                <a:gd name="T7" fmla="*/ 54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0" h="570">
                  <a:moveTo>
                    <a:pt x="645" y="210"/>
                  </a:moveTo>
                  <a:cubicBezTo>
                    <a:pt x="685" y="237"/>
                    <a:pt x="990" y="0"/>
                    <a:pt x="900" y="375"/>
                  </a:cubicBezTo>
                  <a:cubicBezTo>
                    <a:pt x="510" y="570"/>
                    <a:pt x="540" y="300"/>
                    <a:pt x="180" y="345"/>
                  </a:cubicBezTo>
                  <a:cubicBezTo>
                    <a:pt x="30" y="390"/>
                    <a:pt x="37" y="500"/>
                    <a:pt x="0" y="5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6" name="Freeform 30"/>
            <p:cNvSpPr>
              <a:spLocks/>
            </p:cNvSpPr>
            <p:nvPr/>
          </p:nvSpPr>
          <p:spPr bwMode="auto">
            <a:xfrm>
              <a:off x="1500" y="5040"/>
              <a:ext cx="1410" cy="870"/>
            </a:xfrm>
            <a:custGeom>
              <a:avLst/>
              <a:gdLst>
                <a:gd name="T0" fmla="*/ 945 w 1410"/>
                <a:gd name="T1" fmla="*/ 180 h 870"/>
                <a:gd name="T2" fmla="*/ 1245 w 1410"/>
                <a:gd name="T3" fmla="*/ 375 h 870"/>
                <a:gd name="T4" fmla="*/ 315 w 1410"/>
                <a:gd name="T5" fmla="*/ 405 h 870"/>
                <a:gd name="T6" fmla="*/ 0 w 1410"/>
                <a:gd name="T7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870">
                  <a:moveTo>
                    <a:pt x="945" y="180"/>
                  </a:moveTo>
                  <a:cubicBezTo>
                    <a:pt x="995" y="212"/>
                    <a:pt x="1410" y="0"/>
                    <a:pt x="1245" y="375"/>
                  </a:cubicBezTo>
                  <a:cubicBezTo>
                    <a:pt x="855" y="570"/>
                    <a:pt x="675" y="360"/>
                    <a:pt x="315" y="405"/>
                  </a:cubicBezTo>
                  <a:cubicBezTo>
                    <a:pt x="165" y="450"/>
                    <a:pt x="66" y="773"/>
                    <a:pt x="0" y="87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087" name="WordArt 31"/>
            <p:cNvSpPr>
              <a:spLocks noChangeArrowheads="1" noChangeShapeType="1" noTextEdit="1"/>
            </p:cNvSpPr>
            <p:nvPr/>
          </p:nvSpPr>
          <p:spPr bwMode="auto">
            <a:xfrm rot="-2177878">
              <a:off x="2880" y="5511"/>
              <a:ext cx="1742" cy="24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333333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Изплуване</a:t>
              </a:r>
            </a:p>
          </p:txBody>
        </p:sp>
        <p:sp>
          <p:nvSpPr>
            <p:cNvPr id="45088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4140" y="3600"/>
              <a:ext cx="900" cy="26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FCT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089" name="Freeform 33"/>
            <p:cNvSpPr>
              <a:spLocks/>
            </p:cNvSpPr>
            <p:nvPr/>
          </p:nvSpPr>
          <p:spPr bwMode="auto">
            <a:xfrm>
              <a:off x="1101" y="5757"/>
              <a:ext cx="1" cy="195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1476375" y="3068638"/>
            <a:ext cx="4392613" cy="3384550"/>
            <a:chOff x="168" y="346"/>
            <a:chExt cx="5207" cy="3628"/>
          </a:xfrm>
        </p:grpSpPr>
        <p:sp>
          <p:nvSpPr>
            <p:cNvPr id="45091" name="Freeform 35"/>
            <p:cNvSpPr>
              <a:spLocks/>
            </p:cNvSpPr>
            <p:nvPr/>
          </p:nvSpPr>
          <p:spPr bwMode="auto">
            <a:xfrm>
              <a:off x="4095" y="480"/>
              <a:ext cx="432" cy="154"/>
            </a:xfrm>
            <a:custGeom>
              <a:avLst/>
              <a:gdLst>
                <a:gd name="T0" fmla="*/ 0 w 777"/>
                <a:gd name="T1" fmla="*/ 0 h 294"/>
                <a:gd name="T2" fmla="*/ 777 w 777"/>
                <a:gd name="T3" fmla="*/ 24 h 294"/>
                <a:gd name="T4" fmla="*/ 762 w 777"/>
                <a:gd name="T5" fmla="*/ 294 h 294"/>
                <a:gd name="T6" fmla="*/ 0 w 777"/>
                <a:gd name="T7" fmla="*/ 288 h 294"/>
                <a:gd name="T8" fmla="*/ 0 w 777"/>
                <a:gd name="T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294">
                  <a:moveTo>
                    <a:pt x="0" y="0"/>
                  </a:moveTo>
                  <a:lnTo>
                    <a:pt x="777" y="24"/>
                  </a:lnTo>
                  <a:lnTo>
                    <a:pt x="762" y="29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2" name="Freeform 36"/>
            <p:cNvSpPr>
              <a:spLocks/>
            </p:cNvSpPr>
            <p:nvPr/>
          </p:nvSpPr>
          <p:spPr bwMode="auto">
            <a:xfrm>
              <a:off x="3528" y="583"/>
              <a:ext cx="841" cy="1501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3" name="Freeform 37"/>
            <p:cNvSpPr>
              <a:spLocks/>
            </p:cNvSpPr>
            <p:nvPr/>
          </p:nvSpPr>
          <p:spPr bwMode="auto">
            <a:xfrm>
              <a:off x="2530" y="1042"/>
              <a:ext cx="840" cy="1500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4" name="Freeform 38"/>
            <p:cNvSpPr>
              <a:spLocks/>
            </p:cNvSpPr>
            <p:nvPr/>
          </p:nvSpPr>
          <p:spPr bwMode="auto">
            <a:xfrm>
              <a:off x="1532" y="1503"/>
              <a:ext cx="840" cy="1500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5" name="Freeform 39"/>
            <p:cNvSpPr>
              <a:spLocks/>
            </p:cNvSpPr>
            <p:nvPr/>
          </p:nvSpPr>
          <p:spPr bwMode="auto">
            <a:xfrm>
              <a:off x="634" y="629"/>
              <a:ext cx="3893" cy="1642"/>
            </a:xfrm>
            <a:custGeom>
              <a:avLst/>
              <a:gdLst>
                <a:gd name="T0" fmla="*/ 0 w 7020"/>
                <a:gd name="T1" fmla="*/ 3153 h 3153"/>
                <a:gd name="T2" fmla="*/ 798 w 7020"/>
                <a:gd name="T3" fmla="*/ 3153 h 3153"/>
                <a:gd name="T4" fmla="*/ 7020 w 7020"/>
                <a:gd name="T5" fmla="*/ 21 h 3153"/>
                <a:gd name="T6" fmla="*/ 6249 w 7020"/>
                <a:gd name="T7" fmla="*/ 0 h 3153"/>
                <a:gd name="T8" fmla="*/ 0 w 7020"/>
                <a:gd name="T9" fmla="*/ 3153 h 3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20" h="3153">
                  <a:moveTo>
                    <a:pt x="0" y="3153"/>
                  </a:moveTo>
                  <a:lnTo>
                    <a:pt x="798" y="3153"/>
                  </a:lnTo>
                  <a:lnTo>
                    <a:pt x="7020" y="21"/>
                  </a:lnTo>
                  <a:lnTo>
                    <a:pt x="6249" y="0"/>
                  </a:lnTo>
                  <a:lnTo>
                    <a:pt x="0" y="315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6" name="WordArt 40"/>
            <p:cNvSpPr>
              <a:spLocks noChangeArrowheads="1" noChangeShapeType="1" noTextEdit="1"/>
            </p:cNvSpPr>
            <p:nvPr/>
          </p:nvSpPr>
          <p:spPr bwMode="auto">
            <a:xfrm rot="217007">
              <a:off x="1033" y="861"/>
              <a:ext cx="787" cy="6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68569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Потъване</a:t>
              </a:r>
            </a:p>
          </p:txBody>
        </p:sp>
        <p:sp>
          <p:nvSpPr>
            <p:cNvPr id="45097" name="AutoShape 41"/>
            <p:cNvSpPr>
              <a:spLocks noChangeArrowheads="1"/>
            </p:cNvSpPr>
            <p:nvPr/>
          </p:nvSpPr>
          <p:spPr bwMode="auto">
            <a:xfrm rot="-1811632">
              <a:off x="734" y="1225"/>
              <a:ext cx="1796" cy="94"/>
            </a:xfrm>
            <a:prstGeom prst="rightArrow">
              <a:avLst>
                <a:gd name="adj1" fmla="val 50000"/>
                <a:gd name="adj2" fmla="val 47766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8" name="Freeform 42"/>
            <p:cNvSpPr>
              <a:spLocks/>
            </p:cNvSpPr>
            <p:nvPr/>
          </p:nvSpPr>
          <p:spPr bwMode="auto">
            <a:xfrm>
              <a:off x="534" y="1961"/>
              <a:ext cx="840" cy="1501"/>
            </a:xfrm>
            <a:custGeom>
              <a:avLst/>
              <a:gdLst>
                <a:gd name="T0" fmla="*/ 630 w 1515"/>
                <a:gd name="T1" fmla="*/ 0 h 2880"/>
                <a:gd name="T2" fmla="*/ 630 w 1515"/>
                <a:gd name="T3" fmla="*/ 288 h 2880"/>
                <a:gd name="T4" fmla="*/ 1512 w 1515"/>
                <a:gd name="T5" fmla="*/ 288 h 2880"/>
                <a:gd name="T6" fmla="*/ 1515 w 1515"/>
                <a:gd name="T7" fmla="*/ 2880 h 2880"/>
                <a:gd name="T8" fmla="*/ 0 w 1515"/>
                <a:gd name="T9" fmla="*/ 2880 h 2880"/>
                <a:gd name="T10" fmla="*/ 0 w 1515"/>
                <a:gd name="T11" fmla="*/ 0 h 2880"/>
                <a:gd name="T12" fmla="*/ 630 w 1515"/>
                <a:gd name="T13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2880">
                  <a:moveTo>
                    <a:pt x="630" y="0"/>
                  </a:moveTo>
                  <a:lnTo>
                    <a:pt x="630" y="288"/>
                  </a:lnTo>
                  <a:lnTo>
                    <a:pt x="1512" y="288"/>
                  </a:lnTo>
                  <a:lnTo>
                    <a:pt x="1515" y="2880"/>
                  </a:lnTo>
                  <a:lnTo>
                    <a:pt x="0" y="2880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9" name="Freeform 43"/>
            <p:cNvSpPr>
              <a:spLocks/>
            </p:cNvSpPr>
            <p:nvPr/>
          </p:nvSpPr>
          <p:spPr bwMode="auto">
            <a:xfrm>
              <a:off x="634" y="478"/>
              <a:ext cx="3460" cy="1797"/>
            </a:xfrm>
            <a:custGeom>
              <a:avLst/>
              <a:gdLst>
                <a:gd name="T0" fmla="*/ 0 w 6240"/>
                <a:gd name="T1" fmla="*/ 3165 h 3450"/>
                <a:gd name="T2" fmla="*/ 0 w 6240"/>
                <a:gd name="T3" fmla="*/ 3450 h 3450"/>
                <a:gd name="T4" fmla="*/ 6240 w 6240"/>
                <a:gd name="T5" fmla="*/ 300 h 3450"/>
                <a:gd name="T6" fmla="*/ 6240 w 6240"/>
                <a:gd name="T7" fmla="*/ 0 h 3450"/>
                <a:gd name="T8" fmla="*/ 0 w 6240"/>
                <a:gd name="T9" fmla="*/ 3165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0" h="3450">
                  <a:moveTo>
                    <a:pt x="0" y="3165"/>
                  </a:moveTo>
                  <a:lnTo>
                    <a:pt x="0" y="3450"/>
                  </a:lnTo>
                  <a:lnTo>
                    <a:pt x="6240" y="300"/>
                  </a:lnTo>
                  <a:lnTo>
                    <a:pt x="6240" y="0"/>
                  </a:lnTo>
                  <a:lnTo>
                    <a:pt x="0" y="316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0" name="Freeform 44"/>
            <p:cNvSpPr>
              <a:spLocks/>
            </p:cNvSpPr>
            <p:nvPr/>
          </p:nvSpPr>
          <p:spPr bwMode="auto">
            <a:xfrm>
              <a:off x="634" y="2089"/>
              <a:ext cx="439" cy="207"/>
            </a:xfrm>
            <a:custGeom>
              <a:avLst/>
              <a:gdLst>
                <a:gd name="T0" fmla="*/ 0 w 792"/>
                <a:gd name="T1" fmla="*/ 0 h 288"/>
                <a:gd name="T2" fmla="*/ 792 w 792"/>
                <a:gd name="T3" fmla="*/ 0 h 288"/>
                <a:gd name="T4" fmla="*/ 792 w 792"/>
                <a:gd name="T5" fmla="*/ 288 h 288"/>
                <a:gd name="T6" fmla="*/ 0 w 792"/>
                <a:gd name="T7" fmla="*/ 288 h 288"/>
                <a:gd name="T8" fmla="*/ 0 w 792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288">
                  <a:moveTo>
                    <a:pt x="0" y="0"/>
                  </a:moveTo>
                  <a:lnTo>
                    <a:pt x="792" y="0"/>
                  </a:lnTo>
                  <a:lnTo>
                    <a:pt x="792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1" name="Freeform 45"/>
            <p:cNvSpPr>
              <a:spLocks/>
            </p:cNvSpPr>
            <p:nvPr/>
          </p:nvSpPr>
          <p:spPr bwMode="auto">
            <a:xfrm>
              <a:off x="1083" y="485"/>
              <a:ext cx="3452" cy="1788"/>
            </a:xfrm>
            <a:custGeom>
              <a:avLst/>
              <a:gdLst>
                <a:gd name="T0" fmla="*/ 0 w 6225"/>
                <a:gd name="T1" fmla="*/ 3135 h 3429"/>
                <a:gd name="T2" fmla="*/ 0 w 6225"/>
                <a:gd name="T3" fmla="*/ 3429 h 3429"/>
                <a:gd name="T4" fmla="*/ 6225 w 6225"/>
                <a:gd name="T5" fmla="*/ 300 h 3429"/>
                <a:gd name="T6" fmla="*/ 6225 w 6225"/>
                <a:gd name="T7" fmla="*/ 0 h 3429"/>
                <a:gd name="T8" fmla="*/ 0 w 6225"/>
                <a:gd name="T9" fmla="*/ 3135 h 3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5" h="3429">
                  <a:moveTo>
                    <a:pt x="0" y="3135"/>
                  </a:moveTo>
                  <a:lnTo>
                    <a:pt x="0" y="3429"/>
                  </a:lnTo>
                  <a:lnTo>
                    <a:pt x="6225" y="300"/>
                  </a:lnTo>
                  <a:lnTo>
                    <a:pt x="6225" y="0"/>
                  </a:lnTo>
                  <a:lnTo>
                    <a:pt x="0" y="31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2" name="Freeform 46"/>
            <p:cNvSpPr>
              <a:spLocks/>
            </p:cNvSpPr>
            <p:nvPr/>
          </p:nvSpPr>
          <p:spPr bwMode="auto">
            <a:xfrm>
              <a:off x="1374" y="1961"/>
              <a:ext cx="458" cy="1501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3" name="Freeform 47"/>
            <p:cNvSpPr>
              <a:spLocks/>
            </p:cNvSpPr>
            <p:nvPr/>
          </p:nvSpPr>
          <p:spPr bwMode="auto">
            <a:xfrm>
              <a:off x="1373" y="2114"/>
              <a:ext cx="1" cy="1339"/>
            </a:xfrm>
            <a:custGeom>
              <a:avLst/>
              <a:gdLst>
                <a:gd name="T0" fmla="*/ 0 w 3"/>
                <a:gd name="T1" fmla="*/ 0 h 2571"/>
                <a:gd name="T2" fmla="*/ 3 w 3"/>
                <a:gd name="T3" fmla="*/ 2571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1">
                  <a:moveTo>
                    <a:pt x="0" y="0"/>
                  </a:moveTo>
                  <a:lnTo>
                    <a:pt x="3" y="2571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4" name="Freeform 48"/>
            <p:cNvSpPr>
              <a:spLocks/>
            </p:cNvSpPr>
            <p:nvPr/>
          </p:nvSpPr>
          <p:spPr bwMode="auto">
            <a:xfrm>
              <a:off x="2372" y="1503"/>
              <a:ext cx="458" cy="1500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5" name="Freeform 49"/>
            <p:cNvSpPr>
              <a:spLocks/>
            </p:cNvSpPr>
            <p:nvPr/>
          </p:nvSpPr>
          <p:spPr bwMode="auto">
            <a:xfrm>
              <a:off x="2372" y="1663"/>
              <a:ext cx="0" cy="1333"/>
            </a:xfrm>
            <a:custGeom>
              <a:avLst/>
              <a:gdLst>
                <a:gd name="T0" fmla="*/ 0 w 1"/>
                <a:gd name="T1" fmla="*/ 0 h 2556"/>
                <a:gd name="T2" fmla="*/ 0 w 1"/>
                <a:gd name="T3" fmla="*/ 2556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6">
                  <a:moveTo>
                    <a:pt x="0" y="0"/>
                  </a:moveTo>
                  <a:lnTo>
                    <a:pt x="0" y="2556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6" name="Freeform 50"/>
            <p:cNvSpPr>
              <a:spLocks/>
            </p:cNvSpPr>
            <p:nvPr/>
          </p:nvSpPr>
          <p:spPr bwMode="auto">
            <a:xfrm>
              <a:off x="3370" y="1042"/>
              <a:ext cx="458" cy="1500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7" name="Freeform 51"/>
            <p:cNvSpPr>
              <a:spLocks/>
            </p:cNvSpPr>
            <p:nvPr/>
          </p:nvSpPr>
          <p:spPr bwMode="auto">
            <a:xfrm>
              <a:off x="3369" y="1194"/>
              <a:ext cx="1" cy="1343"/>
            </a:xfrm>
            <a:custGeom>
              <a:avLst/>
              <a:gdLst>
                <a:gd name="T0" fmla="*/ 0 w 3"/>
                <a:gd name="T1" fmla="*/ 0 h 2578"/>
                <a:gd name="T2" fmla="*/ 3 w 3"/>
                <a:gd name="T3" fmla="*/ 2578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8">
                  <a:moveTo>
                    <a:pt x="0" y="0"/>
                  </a:moveTo>
                  <a:lnTo>
                    <a:pt x="3" y="2578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08" name="Freeform 52"/>
            <p:cNvSpPr>
              <a:spLocks/>
            </p:cNvSpPr>
            <p:nvPr/>
          </p:nvSpPr>
          <p:spPr bwMode="auto">
            <a:xfrm>
              <a:off x="4369" y="583"/>
              <a:ext cx="457" cy="1501"/>
            </a:xfrm>
            <a:custGeom>
              <a:avLst/>
              <a:gdLst>
                <a:gd name="T0" fmla="*/ 0 w 825"/>
                <a:gd name="T1" fmla="*/ 0 h 2880"/>
                <a:gd name="T2" fmla="*/ 0 w 825"/>
                <a:gd name="T3" fmla="*/ 2880 h 2880"/>
                <a:gd name="T4" fmla="*/ 825 w 825"/>
                <a:gd name="T5" fmla="*/ 2880 h 2880"/>
                <a:gd name="T6" fmla="*/ 825 w 825"/>
                <a:gd name="T7" fmla="*/ 0 h 2880"/>
                <a:gd name="T8" fmla="*/ 0 w 825"/>
                <a:gd name="T9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880">
                  <a:moveTo>
                    <a:pt x="0" y="0"/>
                  </a:moveTo>
                  <a:lnTo>
                    <a:pt x="0" y="2880"/>
                  </a:lnTo>
                  <a:lnTo>
                    <a:pt x="825" y="2880"/>
                  </a:lnTo>
                  <a:lnTo>
                    <a:pt x="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109" name="Freeform 53"/>
            <p:cNvSpPr>
              <a:spLocks/>
            </p:cNvSpPr>
            <p:nvPr/>
          </p:nvSpPr>
          <p:spPr bwMode="auto">
            <a:xfrm>
              <a:off x="4369" y="732"/>
              <a:ext cx="0" cy="1344"/>
            </a:xfrm>
            <a:custGeom>
              <a:avLst/>
              <a:gdLst>
                <a:gd name="T0" fmla="*/ 0 w 1"/>
                <a:gd name="T1" fmla="*/ 0 h 2578"/>
                <a:gd name="T2" fmla="*/ 0 w 1"/>
                <a:gd name="T3" fmla="*/ 2578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78">
                  <a:moveTo>
                    <a:pt x="0" y="0"/>
                  </a:moveTo>
                  <a:lnTo>
                    <a:pt x="0" y="2578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0" name="Freeform 54"/>
            <p:cNvSpPr>
              <a:spLocks/>
            </p:cNvSpPr>
            <p:nvPr/>
          </p:nvSpPr>
          <p:spPr bwMode="auto">
            <a:xfrm>
              <a:off x="3445" y="1561"/>
              <a:ext cx="1930" cy="643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1" name="Freeform 55"/>
            <p:cNvSpPr>
              <a:spLocks/>
            </p:cNvSpPr>
            <p:nvPr/>
          </p:nvSpPr>
          <p:spPr bwMode="auto">
            <a:xfrm>
              <a:off x="2530" y="2051"/>
              <a:ext cx="1930" cy="555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2" name="Freeform 56"/>
            <p:cNvSpPr>
              <a:spLocks/>
            </p:cNvSpPr>
            <p:nvPr/>
          </p:nvSpPr>
          <p:spPr bwMode="auto">
            <a:xfrm>
              <a:off x="1532" y="2473"/>
              <a:ext cx="1930" cy="602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113" name="Freeform 57"/>
            <p:cNvSpPr>
              <a:spLocks/>
            </p:cNvSpPr>
            <p:nvPr/>
          </p:nvSpPr>
          <p:spPr bwMode="auto">
            <a:xfrm>
              <a:off x="534" y="2971"/>
              <a:ext cx="1930" cy="860"/>
            </a:xfrm>
            <a:custGeom>
              <a:avLst/>
              <a:gdLst>
                <a:gd name="T0" fmla="*/ 2145 w 3480"/>
                <a:gd name="T1" fmla="*/ 0 h 1637"/>
                <a:gd name="T2" fmla="*/ 3120 w 3480"/>
                <a:gd name="T3" fmla="*/ 960 h 1637"/>
                <a:gd name="T4" fmla="*/ 1140 w 3480"/>
                <a:gd name="T5" fmla="*/ 270 h 1637"/>
                <a:gd name="T6" fmla="*/ 0 w 3480"/>
                <a:gd name="T7" fmla="*/ 136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0" h="1637">
                  <a:moveTo>
                    <a:pt x="2145" y="0"/>
                  </a:moveTo>
                  <a:cubicBezTo>
                    <a:pt x="2307" y="160"/>
                    <a:pt x="3480" y="180"/>
                    <a:pt x="3120" y="960"/>
                  </a:cubicBezTo>
                  <a:cubicBezTo>
                    <a:pt x="2163" y="1637"/>
                    <a:pt x="2010" y="300"/>
                    <a:pt x="1140" y="270"/>
                  </a:cubicBezTo>
                  <a:cubicBezTo>
                    <a:pt x="15" y="375"/>
                    <a:pt x="238" y="1137"/>
                    <a:pt x="0" y="136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14" name="Group 58"/>
            <p:cNvGrpSpPr>
              <a:grpSpLocks/>
            </p:cNvGrpSpPr>
            <p:nvPr/>
          </p:nvGrpSpPr>
          <p:grpSpPr bwMode="auto">
            <a:xfrm>
              <a:off x="168" y="3661"/>
              <a:ext cx="699" cy="313"/>
              <a:chOff x="6660" y="6480"/>
              <a:chExt cx="2340" cy="1080"/>
            </a:xfrm>
          </p:grpSpPr>
          <p:sp>
            <p:nvSpPr>
              <p:cNvPr id="45115" name="AutoShape 59"/>
              <p:cNvSpPr>
                <a:spLocks noChangeArrowheads="1"/>
              </p:cNvSpPr>
              <p:nvPr/>
            </p:nvSpPr>
            <p:spPr bwMode="auto">
              <a:xfrm>
                <a:off x="6660" y="6480"/>
                <a:ext cx="2340" cy="108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6" name="Text Box 60"/>
              <p:cNvSpPr txBox="1">
                <a:spLocks noChangeArrowheads="1"/>
              </p:cNvSpPr>
              <p:nvPr/>
            </p:nvSpPr>
            <p:spPr bwMode="auto">
              <a:xfrm>
                <a:off x="6660" y="7020"/>
                <a:ext cx="19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bg-BG" sz="800">
                    <a:latin typeface="Times New Roman" pitchFamily="18" charset="0"/>
                    <a:cs typeface="Times New Roman" pitchFamily="18" charset="0"/>
                  </a:rPr>
                  <a:t>INDEX</a:t>
                </a:r>
                <a:endParaRPr lang="en-US" altLang="bg-BG" sz="2000">
                  <a:latin typeface="Times New Roman" pitchFamily="18" charset="0"/>
                  <a:cs typeface="Times New Roman" pitchFamily="18" charset="0"/>
                </a:endParaRPr>
              </a:p>
              <a:p>
                <a:pPr eaLnBrk="0" hangingPunct="0"/>
                <a:endParaRPr lang="en-US" altLang="bg-BG"/>
              </a:p>
            </p:txBody>
          </p:sp>
          <p:sp>
            <p:nvSpPr>
              <p:cNvPr id="45117" name="AutoShape 61"/>
              <p:cNvSpPr>
                <a:spLocks noChangeArrowheads="1"/>
              </p:cNvSpPr>
              <p:nvPr/>
            </p:nvSpPr>
            <p:spPr bwMode="auto">
              <a:xfrm flipH="1">
                <a:off x="6660" y="6480"/>
                <a:ext cx="360" cy="36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118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1432" y="2051"/>
              <a:ext cx="300" cy="1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DSI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19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263" y="346"/>
              <a:ext cx="416" cy="1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Found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20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634" y="2102"/>
              <a:ext cx="432" cy="19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Namere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21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876" y="1389"/>
              <a:ext cx="299" cy="1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DSI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122" name="Oval 66"/>
            <p:cNvSpPr>
              <a:spLocks noChangeArrowheads="1"/>
            </p:cNvSpPr>
            <p:nvPr/>
          </p:nvSpPr>
          <p:spPr bwMode="auto">
            <a:xfrm>
              <a:off x="3964" y="376"/>
              <a:ext cx="299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8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617</Words>
  <Application>Microsoft Office PowerPoint</Application>
  <PresentationFormat>On-screen Show (4:3)</PresentationFormat>
  <Paragraphs>222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2020 есен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есен</dc:title>
  <dc:creator>Dell</dc:creator>
  <cp:lastModifiedBy>Dell</cp:lastModifiedBy>
  <cp:revision>11</cp:revision>
  <dcterms:created xsi:type="dcterms:W3CDTF">2019-10-17T17:20:02Z</dcterms:created>
  <dcterms:modified xsi:type="dcterms:W3CDTF">2020-10-13T09:20:02Z</dcterms:modified>
</cp:coreProperties>
</file>