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57" r:id="rId4"/>
    <p:sldId id="262" r:id="rId5"/>
    <p:sldId id="263" r:id="rId6"/>
    <p:sldId id="294" r:id="rId7"/>
    <p:sldId id="291" r:id="rId8"/>
    <p:sldId id="292" r:id="rId9"/>
    <p:sldId id="29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7A738-3561-4CAA-924E-B30CC37118B5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4442-1F2D-440B-828F-607AD0DCB1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81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C477-A35B-4D1B-97A1-72EC7E8E558E}" type="datetime1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9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823E-329E-4748-9C6F-E136B2209BB3}" type="datetime1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0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25A0-037E-478A-A01D-E4CC170B61C8}" type="datetime1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84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5AA-6BEE-46CC-A762-ABEEF3A0D72C}" type="datetime1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67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7F9A-1C7D-4C36-B9C7-7186627B049B}" type="datetime1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8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B328-F0A6-45AE-8ACA-7291D0318728}" type="datetime1">
              <a:rPr lang="bg-BG" smtClean="0"/>
              <a:t>22.10.2020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014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75-5E9E-4EF0-88E8-A494D5F7E91E}" type="datetime1">
              <a:rPr lang="bg-BG" smtClean="0"/>
              <a:t>22.10.2020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0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EA45-3FA7-4DB9-AECE-FC7EAEF00D32}" type="datetime1">
              <a:rPr lang="bg-BG" smtClean="0"/>
              <a:t>22.10.2020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797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A1F-C353-424C-B3B5-8E0F2DC142E8}" type="datetime1">
              <a:rPr lang="bg-BG" smtClean="0"/>
              <a:t>22.10.2020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3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FFBF-E231-42E2-A15D-CCE7BC4485EF}" type="datetime1">
              <a:rPr lang="bg-BG" smtClean="0"/>
              <a:t>22.10.2020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9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948-2724-4F8C-98BB-F47576C0DA13}" type="datetime1">
              <a:rPr lang="bg-BG" smtClean="0"/>
              <a:t>22.10.2020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8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6A25-32FC-4476-B005-E39737065E12}" type="datetime1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660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 </a:t>
            </a:r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Двуклонова рекурсия, работеща само на изплуване</a:t>
            </a:r>
          </a:p>
          <a:p>
            <a:r>
              <a:rPr lang="bg-BG" dirty="0" smtClean="0"/>
              <a:t>Пример – Сортиране чрез сливане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41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31" name="Group 79"/>
          <p:cNvGrpSpPr>
            <a:grpSpLocks/>
          </p:cNvGrpSpPr>
          <p:nvPr/>
        </p:nvGrpSpPr>
        <p:grpSpPr bwMode="auto">
          <a:xfrm>
            <a:off x="2628900" y="1316038"/>
            <a:ext cx="3971925" cy="2062162"/>
            <a:chOff x="624" y="757"/>
            <a:chExt cx="4446" cy="2187"/>
          </a:xfrm>
        </p:grpSpPr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2818" y="757"/>
              <a:ext cx="312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2506" y="757"/>
              <a:ext cx="312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2195" y="757"/>
              <a:ext cx="311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1883" y="757"/>
              <a:ext cx="312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1571" y="757"/>
              <a:ext cx="312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1260" y="757"/>
              <a:ext cx="311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948" y="757"/>
              <a:ext cx="312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130" y="757"/>
              <a:ext cx="311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1089" y="909"/>
              <a:ext cx="39" cy="4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5" name="Oval 13"/>
            <p:cNvSpPr>
              <a:spLocks noChangeArrowheads="1"/>
            </p:cNvSpPr>
            <p:nvPr/>
          </p:nvSpPr>
          <p:spPr bwMode="auto">
            <a:xfrm>
              <a:off x="1365" y="885"/>
              <a:ext cx="78" cy="8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1664" y="866"/>
              <a:ext cx="117" cy="1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1961" y="842"/>
              <a:ext cx="155" cy="17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2249" y="824"/>
              <a:ext cx="194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auto">
            <a:xfrm>
              <a:off x="2545" y="800"/>
              <a:ext cx="234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2818" y="776"/>
              <a:ext cx="273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1" name="Oval 19"/>
            <p:cNvSpPr>
              <a:spLocks noChangeArrowheads="1"/>
            </p:cNvSpPr>
            <p:nvPr/>
          </p:nvSpPr>
          <p:spPr bwMode="auto">
            <a:xfrm>
              <a:off x="3130" y="757"/>
              <a:ext cx="311" cy="3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1834" y="1627"/>
              <a:ext cx="302" cy="2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551" y="1627"/>
              <a:ext cx="301" cy="2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1249" y="1627"/>
              <a:ext cx="302" cy="2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948" y="1627"/>
              <a:ext cx="301" cy="2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2136" y="1627"/>
              <a:ext cx="301" cy="2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auto">
            <a:xfrm>
              <a:off x="1061" y="1737"/>
              <a:ext cx="111" cy="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auto">
            <a:xfrm>
              <a:off x="1338" y="1712"/>
              <a:ext cx="125" cy="12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auto">
            <a:xfrm>
              <a:off x="1626" y="1700"/>
              <a:ext cx="151" cy="14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80" name="Oval 28"/>
            <p:cNvSpPr>
              <a:spLocks noChangeArrowheads="1"/>
            </p:cNvSpPr>
            <p:nvPr/>
          </p:nvSpPr>
          <p:spPr bwMode="auto">
            <a:xfrm>
              <a:off x="1907" y="1676"/>
              <a:ext cx="175" cy="18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781" name="Oval 29"/>
            <p:cNvSpPr>
              <a:spLocks noChangeArrowheads="1"/>
            </p:cNvSpPr>
            <p:nvPr/>
          </p:nvSpPr>
          <p:spPr bwMode="auto">
            <a:xfrm>
              <a:off x="2155" y="1640"/>
              <a:ext cx="282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4782" name="Group 30"/>
            <p:cNvGrpSpPr>
              <a:grpSpLocks/>
            </p:cNvGrpSpPr>
            <p:nvPr/>
          </p:nvGrpSpPr>
          <p:grpSpPr bwMode="auto">
            <a:xfrm flipH="1">
              <a:off x="1052" y="1097"/>
              <a:ext cx="142" cy="307"/>
              <a:chOff x="4328" y="5043"/>
              <a:chExt cx="1512" cy="805"/>
            </a:xfrm>
          </p:grpSpPr>
          <p:sp>
            <p:nvSpPr>
              <p:cNvPr id="74783" name="Freeform 31"/>
              <p:cNvSpPr>
                <a:spLocks/>
              </p:cNvSpPr>
              <p:nvPr/>
            </p:nvSpPr>
            <p:spPr bwMode="auto">
              <a:xfrm>
                <a:off x="4334" y="5043"/>
                <a:ext cx="1506" cy="805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784" name="Freeform 32"/>
              <p:cNvSpPr>
                <a:spLocks/>
              </p:cNvSpPr>
              <p:nvPr/>
            </p:nvSpPr>
            <p:spPr bwMode="auto">
              <a:xfrm>
                <a:off x="4781" y="5320"/>
                <a:ext cx="342" cy="181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785" name="Freeform 33"/>
              <p:cNvSpPr>
                <a:spLocks/>
              </p:cNvSpPr>
              <p:nvPr/>
            </p:nvSpPr>
            <p:spPr bwMode="auto">
              <a:xfrm>
                <a:off x="5110" y="5318"/>
                <a:ext cx="321" cy="181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786" name="Freeform 34"/>
              <p:cNvSpPr>
                <a:spLocks/>
              </p:cNvSpPr>
              <p:nvPr/>
            </p:nvSpPr>
            <p:spPr bwMode="auto">
              <a:xfrm>
                <a:off x="5423" y="5326"/>
                <a:ext cx="335" cy="17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74787" name="Group 35"/>
              <p:cNvGrpSpPr>
                <a:grpSpLocks/>
              </p:cNvGrpSpPr>
              <p:nvPr/>
            </p:nvGrpSpPr>
            <p:grpSpPr bwMode="auto">
              <a:xfrm>
                <a:off x="4328" y="5398"/>
                <a:ext cx="827" cy="313"/>
                <a:chOff x="4328" y="5398"/>
                <a:chExt cx="827" cy="313"/>
              </a:xfrm>
            </p:grpSpPr>
            <p:sp>
              <p:nvSpPr>
                <p:cNvPr id="74788" name="Freeform 36"/>
                <p:cNvSpPr>
                  <a:spLocks/>
                </p:cNvSpPr>
                <p:nvPr/>
              </p:nvSpPr>
              <p:spPr bwMode="auto">
                <a:xfrm>
                  <a:off x="4337" y="5398"/>
                  <a:ext cx="818" cy="313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789" name="Freeform 37"/>
                <p:cNvSpPr>
                  <a:spLocks/>
                </p:cNvSpPr>
                <p:nvPr/>
              </p:nvSpPr>
              <p:spPr bwMode="auto">
                <a:xfrm>
                  <a:off x="4328" y="5398"/>
                  <a:ext cx="824" cy="305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74790" name="AutoShape 38"/>
            <p:cNvSpPr>
              <a:spLocks noChangeArrowheads="1"/>
            </p:cNvSpPr>
            <p:nvPr/>
          </p:nvSpPr>
          <p:spPr bwMode="auto">
            <a:xfrm>
              <a:off x="1608" y="1217"/>
              <a:ext cx="103" cy="10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4791" name="Group 39"/>
            <p:cNvGrpSpPr>
              <a:grpSpLocks/>
            </p:cNvGrpSpPr>
            <p:nvPr/>
          </p:nvGrpSpPr>
          <p:grpSpPr bwMode="auto">
            <a:xfrm flipH="1">
              <a:off x="1395" y="1121"/>
              <a:ext cx="141" cy="307"/>
              <a:chOff x="4328" y="5043"/>
              <a:chExt cx="1512" cy="805"/>
            </a:xfrm>
          </p:grpSpPr>
          <p:sp>
            <p:nvSpPr>
              <p:cNvPr id="74792" name="Freeform 40"/>
              <p:cNvSpPr>
                <a:spLocks/>
              </p:cNvSpPr>
              <p:nvPr/>
            </p:nvSpPr>
            <p:spPr bwMode="auto">
              <a:xfrm>
                <a:off x="4334" y="5043"/>
                <a:ext cx="1506" cy="805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793" name="Freeform 41"/>
              <p:cNvSpPr>
                <a:spLocks/>
              </p:cNvSpPr>
              <p:nvPr/>
            </p:nvSpPr>
            <p:spPr bwMode="auto">
              <a:xfrm>
                <a:off x="4781" y="5320"/>
                <a:ext cx="342" cy="181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794" name="Freeform 42"/>
              <p:cNvSpPr>
                <a:spLocks/>
              </p:cNvSpPr>
              <p:nvPr/>
            </p:nvSpPr>
            <p:spPr bwMode="auto">
              <a:xfrm>
                <a:off x="5110" y="5318"/>
                <a:ext cx="321" cy="181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795" name="Freeform 43"/>
              <p:cNvSpPr>
                <a:spLocks/>
              </p:cNvSpPr>
              <p:nvPr/>
            </p:nvSpPr>
            <p:spPr bwMode="auto">
              <a:xfrm>
                <a:off x="5423" y="5326"/>
                <a:ext cx="335" cy="17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74796" name="Group 44"/>
              <p:cNvGrpSpPr>
                <a:grpSpLocks/>
              </p:cNvGrpSpPr>
              <p:nvPr/>
            </p:nvGrpSpPr>
            <p:grpSpPr bwMode="auto">
              <a:xfrm>
                <a:off x="4328" y="5398"/>
                <a:ext cx="827" cy="313"/>
                <a:chOff x="4328" y="5398"/>
                <a:chExt cx="827" cy="313"/>
              </a:xfrm>
            </p:grpSpPr>
            <p:sp>
              <p:nvSpPr>
                <p:cNvPr id="74797" name="Freeform 45"/>
                <p:cNvSpPr>
                  <a:spLocks/>
                </p:cNvSpPr>
                <p:nvPr/>
              </p:nvSpPr>
              <p:spPr bwMode="auto">
                <a:xfrm>
                  <a:off x="4337" y="5398"/>
                  <a:ext cx="818" cy="313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798" name="Freeform 46"/>
                <p:cNvSpPr>
                  <a:spLocks/>
                </p:cNvSpPr>
                <p:nvPr/>
              </p:nvSpPr>
              <p:spPr bwMode="auto">
                <a:xfrm>
                  <a:off x="4328" y="5398"/>
                  <a:ext cx="824" cy="305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74799" name="AutoShape 47"/>
            <p:cNvSpPr>
              <a:spLocks noChangeArrowheads="1"/>
            </p:cNvSpPr>
            <p:nvPr/>
          </p:nvSpPr>
          <p:spPr bwMode="auto">
            <a:xfrm>
              <a:off x="1242" y="1229"/>
              <a:ext cx="103" cy="10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800" name="Freeform 48"/>
            <p:cNvSpPr>
              <a:spLocks/>
            </p:cNvSpPr>
            <p:nvPr/>
          </p:nvSpPr>
          <p:spPr bwMode="auto">
            <a:xfrm>
              <a:off x="1892" y="1279"/>
              <a:ext cx="256" cy="5"/>
            </a:xfrm>
            <a:custGeom>
              <a:avLst/>
              <a:gdLst>
                <a:gd name="T0" fmla="*/ 0 w 252"/>
                <a:gd name="T1" fmla="*/ 5 h 5"/>
                <a:gd name="T2" fmla="*/ 252 w 25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2" h="5">
                  <a:moveTo>
                    <a:pt x="0" y="5"/>
                  </a:moveTo>
                  <a:lnTo>
                    <a:pt x="252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4801" name="Freeform 49"/>
            <p:cNvSpPr>
              <a:spLocks/>
            </p:cNvSpPr>
            <p:nvPr/>
          </p:nvSpPr>
          <p:spPr bwMode="auto">
            <a:xfrm>
              <a:off x="624" y="1085"/>
              <a:ext cx="432" cy="1521"/>
            </a:xfrm>
            <a:custGeom>
              <a:avLst/>
              <a:gdLst>
                <a:gd name="T0" fmla="*/ 749 w 749"/>
                <a:gd name="T1" fmla="*/ 0 h 2667"/>
                <a:gd name="T2" fmla="*/ 117 w 749"/>
                <a:gd name="T3" fmla="*/ 1026 h 2667"/>
                <a:gd name="T4" fmla="*/ 703 w 749"/>
                <a:gd name="T5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9" h="2667">
                  <a:moveTo>
                    <a:pt x="749" y="0"/>
                  </a:moveTo>
                  <a:cubicBezTo>
                    <a:pt x="644" y="171"/>
                    <a:pt x="234" y="172"/>
                    <a:pt x="117" y="1026"/>
                  </a:cubicBezTo>
                  <a:cubicBezTo>
                    <a:pt x="0" y="1880"/>
                    <a:pt x="581" y="2325"/>
                    <a:pt x="703" y="266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74802" name="Group 50"/>
            <p:cNvGrpSpPr>
              <a:grpSpLocks/>
            </p:cNvGrpSpPr>
            <p:nvPr/>
          </p:nvGrpSpPr>
          <p:grpSpPr bwMode="auto">
            <a:xfrm>
              <a:off x="948" y="2669"/>
              <a:ext cx="3917" cy="275"/>
              <a:chOff x="360" y="11340"/>
              <a:chExt cx="11234" cy="900"/>
            </a:xfrm>
          </p:grpSpPr>
          <p:sp>
            <p:nvSpPr>
              <p:cNvPr id="74803" name="Rectangle 51"/>
              <p:cNvSpPr>
                <a:spLocks noChangeArrowheads="1"/>
              </p:cNvSpPr>
              <p:nvPr/>
            </p:nvSpPr>
            <p:spPr bwMode="auto">
              <a:xfrm>
                <a:off x="2954" y="11340"/>
                <a:ext cx="863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04" name="Rectangle 52"/>
              <p:cNvSpPr>
                <a:spLocks noChangeArrowheads="1"/>
              </p:cNvSpPr>
              <p:nvPr/>
            </p:nvSpPr>
            <p:spPr bwMode="auto">
              <a:xfrm>
                <a:off x="2088" y="11340"/>
                <a:ext cx="866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05" name="Rectangle 53"/>
              <p:cNvSpPr>
                <a:spLocks noChangeArrowheads="1"/>
              </p:cNvSpPr>
              <p:nvPr/>
            </p:nvSpPr>
            <p:spPr bwMode="auto">
              <a:xfrm>
                <a:off x="1225" y="11340"/>
                <a:ext cx="863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06" name="Rectangle 54"/>
              <p:cNvSpPr>
                <a:spLocks noChangeArrowheads="1"/>
              </p:cNvSpPr>
              <p:nvPr/>
            </p:nvSpPr>
            <p:spPr bwMode="auto">
              <a:xfrm>
                <a:off x="360" y="11340"/>
                <a:ext cx="865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07" name="Rectangle 55"/>
              <p:cNvSpPr>
                <a:spLocks noChangeArrowheads="1"/>
              </p:cNvSpPr>
              <p:nvPr/>
            </p:nvSpPr>
            <p:spPr bwMode="auto">
              <a:xfrm>
                <a:off x="3817" y="11340"/>
                <a:ext cx="863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74808" name="Group 56"/>
              <p:cNvGrpSpPr>
                <a:grpSpLocks/>
              </p:cNvGrpSpPr>
              <p:nvPr/>
            </p:nvGrpSpPr>
            <p:grpSpPr bwMode="auto">
              <a:xfrm>
                <a:off x="4680" y="11340"/>
                <a:ext cx="4320" cy="900"/>
                <a:chOff x="1080" y="11520"/>
                <a:chExt cx="4274" cy="900"/>
              </a:xfrm>
            </p:grpSpPr>
            <p:sp>
              <p:nvSpPr>
                <p:cNvPr id="74809" name="Rectangle 57"/>
                <p:cNvSpPr>
                  <a:spLocks noChangeArrowheads="1"/>
                </p:cNvSpPr>
                <p:nvPr/>
              </p:nvSpPr>
              <p:spPr bwMode="auto">
                <a:xfrm>
                  <a:off x="3646" y="11520"/>
                  <a:ext cx="854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810" name="Rectangle 58"/>
                <p:cNvSpPr>
                  <a:spLocks noChangeArrowheads="1"/>
                </p:cNvSpPr>
                <p:nvPr/>
              </p:nvSpPr>
              <p:spPr bwMode="auto">
                <a:xfrm>
                  <a:off x="2790" y="11520"/>
                  <a:ext cx="856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811" name="Rectangle 59"/>
                <p:cNvSpPr>
                  <a:spLocks noChangeArrowheads="1"/>
                </p:cNvSpPr>
                <p:nvPr/>
              </p:nvSpPr>
              <p:spPr bwMode="auto">
                <a:xfrm>
                  <a:off x="1936" y="11520"/>
                  <a:ext cx="854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812" name="Rectangle 60"/>
                <p:cNvSpPr>
                  <a:spLocks noChangeArrowheads="1"/>
                </p:cNvSpPr>
                <p:nvPr/>
              </p:nvSpPr>
              <p:spPr bwMode="auto">
                <a:xfrm>
                  <a:off x="1080" y="11520"/>
                  <a:ext cx="856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813" name="Rectangle 61"/>
                <p:cNvSpPr>
                  <a:spLocks noChangeArrowheads="1"/>
                </p:cNvSpPr>
                <p:nvPr/>
              </p:nvSpPr>
              <p:spPr bwMode="auto">
                <a:xfrm>
                  <a:off x="4500" y="11520"/>
                  <a:ext cx="854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74814" name="Rectangle 62"/>
              <p:cNvSpPr>
                <a:spLocks noChangeArrowheads="1"/>
              </p:cNvSpPr>
              <p:nvPr/>
            </p:nvSpPr>
            <p:spPr bwMode="auto">
              <a:xfrm>
                <a:off x="10728" y="11340"/>
                <a:ext cx="866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15" name="Rectangle 63"/>
              <p:cNvSpPr>
                <a:spLocks noChangeArrowheads="1"/>
              </p:cNvSpPr>
              <p:nvPr/>
            </p:nvSpPr>
            <p:spPr bwMode="auto">
              <a:xfrm>
                <a:off x="9865" y="11340"/>
                <a:ext cx="863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16" name="Rectangle 64"/>
              <p:cNvSpPr>
                <a:spLocks noChangeArrowheads="1"/>
              </p:cNvSpPr>
              <p:nvPr/>
            </p:nvSpPr>
            <p:spPr bwMode="auto">
              <a:xfrm>
                <a:off x="9000" y="11340"/>
                <a:ext cx="865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74817" name="Group 65"/>
            <p:cNvGrpSpPr>
              <a:grpSpLocks/>
            </p:cNvGrpSpPr>
            <p:nvPr/>
          </p:nvGrpSpPr>
          <p:grpSpPr bwMode="auto">
            <a:xfrm flipH="1">
              <a:off x="1052" y="1919"/>
              <a:ext cx="142" cy="307"/>
              <a:chOff x="4328" y="5043"/>
              <a:chExt cx="1512" cy="805"/>
            </a:xfrm>
          </p:grpSpPr>
          <p:sp>
            <p:nvSpPr>
              <p:cNvPr id="74818" name="Freeform 66"/>
              <p:cNvSpPr>
                <a:spLocks/>
              </p:cNvSpPr>
              <p:nvPr/>
            </p:nvSpPr>
            <p:spPr bwMode="auto">
              <a:xfrm>
                <a:off x="4334" y="5043"/>
                <a:ext cx="1506" cy="805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19" name="Freeform 67"/>
              <p:cNvSpPr>
                <a:spLocks/>
              </p:cNvSpPr>
              <p:nvPr/>
            </p:nvSpPr>
            <p:spPr bwMode="auto">
              <a:xfrm>
                <a:off x="4781" y="5320"/>
                <a:ext cx="342" cy="181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20" name="Freeform 68"/>
              <p:cNvSpPr>
                <a:spLocks/>
              </p:cNvSpPr>
              <p:nvPr/>
            </p:nvSpPr>
            <p:spPr bwMode="auto">
              <a:xfrm>
                <a:off x="5110" y="5318"/>
                <a:ext cx="321" cy="181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4821" name="Freeform 69"/>
              <p:cNvSpPr>
                <a:spLocks/>
              </p:cNvSpPr>
              <p:nvPr/>
            </p:nvSpPr>
            <p:spPr bwMode="auto">
              <a:xfrm>
                <a:off x="5423" y="5326"/>
                <a:ext cx="335" cy="17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74822" name="Group 70"/>
              <p:cNvGrpSpPr>
                <a:grpSpLocks/>
              </p:cNvGrpSpPr>
              <p:nvPr/>
            </p:nvGrpSpPr>
            <p:grpSpPr bwMode="auto">
              <a:xfrm>
                <a:off x="4328" y="5398"/>
                <a:ext cx="827" cy="313"/>
                <a:chOff x="4328" y="5398"/>
                <a:chExt cx="827" cy="313"/>
              </a:xfrm>
            </p:grpSpPr>
            <p:sp>
              <p:nvSpPr>
                <p:cNvPr id="74823" name="Freeform 71"/>
                <p:cNvSpPr>
                  <a:spLocks/>
                </p:cNvSpPr>
                <p:nvPr/>
              </p:nvSpPr>
              <p:spPr bwMode="auto">
                <a:xfrm>
                  <a:off x="4337" y="5398"/>
                  <a:ext cx="818" cy="313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4824" name="Freeform 72"/>
                <p:cNvSpPr>
                  <a:spLocks/>
                </p:cNvSpPr>
                <p:nvPr/>
              </p:nvSpPr>
              <p:spPr bwMode="auto">
                <a:xfrm>
                  <a:off x="4328" y="5398"/>
                  <a:ext cx="824" cy="305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solidFill>
                  <a:srgbClr val="3333CC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74825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3531" y="852"/>
              <a:ext cx="165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74826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538" y="1678"/>
              <a:ext cx="125" cy="12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4827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4950" y="2727"/>
              <a:ext cx="120" cy="14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</a:t>
              </a:r>
            </a:p>
          </p:txBody>
        </p:sp>
        <p:sp>
          <p:nvSpPr>
            <p:cNvPr id="74828" name="Oval 76"/>
            <p:cNvSpPr>
              <a:spLocks noChangeArrowheads="1"/>
            </p:cNvSpPr>
            <p:nvPr/>
          </p:nvSpPr>
          <p:spPr bwMode="auto">
            <a:xfrm>
              <a:off x="1065" y="2781"/>
              <a:ext cx="39" cy="4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68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362075" y="566738"/>
            <a:ext cx="6980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i="1"/>
              <a:t>Двуклонова рекурсия, “работеща” само на изплуване</a:t>
            </a:r>
            <a:r>
              <a:rPr lang="bg-BG" altLang="bg-BG"/>
              <a:t>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292350" y="1366838"/>
            <a:ext cx="52705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/>
            <a:r>
              <a:rPr lang="bg-BG" altLang="bg-BG" i="1"/>
              <a:t>Сортиране чрез сливане – MERGESORT</a:t>
            </a:r>
          </a:p>
          <a:p>
            <a:pPr algn="l" eaLnBrk="0" hangingPunct="0"/>
            <a:endParaRPr lang="bg-BG" altLang="bg-BG" b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189038" y="2289175"/>
            <a:ext cx="690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1163638" y="2641600"/>
          <a:ext cx="7083425" cy="2298383"/>
        </p:xfrm>
        <a:graphic>
          <a:graphicData uri="http://schemas.openxmlformats.org/drawingml/2006/table">
            <a:tbl>
              <a:tblPr/>
              <a:tblGrid>
                <a:gridCol w="3087687"/>
                <a:gridCol w="3995738"/>
              </a:tblGrid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DF: </a:t>
                      </a:r>
                      <a:r>
                        <a:rPr kumimoji="0" lang="bg-BG" altLang="bg-BG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 масив</a:t>
                      </a: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от n елемента е масив, който: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Се състои от един елемент, n=1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Състои се от </a:t>
                      </a:r>
                      <a:r>
                        <a:rPr kumimoji="0" lang="bg-BG" altLang="bg-BG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елементите</a:t>
                      </a: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на два </a:t>
                      </a:r>
                      <a:r>
                        <a:rPr kumimoji="0" lang="bg-BG" altLang="bg-BG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сортирани масива</a:t>
                      </a: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пренесени в друг масив така, че да </a:t>
                      </a:r>
                      <a:r>
                        <a:rPr kumimoji="0" lang="bg-BG" altLang="bg-BG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няма инверсии</a:t>
                      </a: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1189038" y="42640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bg-BG" sz="1400" b="0">
                <a:cs typeface="Times New Roman" pitchFamily="18" charset="0"/>
              </a:rPr>
              <a:t> </a:t>
            </a:r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473575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978275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484563" y="1201738"/>
            <a:ext cx="493712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989263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493963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000250" y="1201738"/>
            <a:ext cx="493713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504950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4968875" y="1201738"/>
            <a:ext cx="531813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1728788" y="1443038"/>
            <a:ext cx="61912" cy="66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2166938" y="1404938"/>
            <a:ext cx="123825" cy="1349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641600" y="1374775"/>
            <a:ext cx="185738" cy="203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3113088" y="1336675"/>
            <a:ext cx="246062" cy="269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3570288" y="1308100"/>
            <a:ext cx="307975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4040188" y="1270000"/>
            <a:ext cx="371475" cy="4048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473575" y="1231900"/>
            <a:ext cx="433388" cy="471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1" name="Oval 17"/>
          <p:cNvSpPr>
            <a:spLocks noChangeArrowheads="1"/>
          </p:cNvSpPr>
          <p:nvPr/>
        </p:nvSpPr>
        <p:spPr bwMode="auto">
          <a:xfrm>
            <a:off x="4968875" y="1201738"/>
            <a:ext cx="531813" cy="5397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2911475" y="2582863"/>
            <a:ext cx="4794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2462213" y="2582863"/>
            <a:ext cx="4778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1982788" y="2582863"/>
            <a:ext cx="4794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1504950" y="2582863"/>
            <a:ext cx="4778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3390900" y="2582863"/>
            <a:ext cx="4778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7" name="Oval 23"/>
          <p:cNvSpPr>
            <a:spLocks noChangeArrowheads="1"/>
          </p:cNvSpPr>
          <p:nvPr/>
        </p:nvSpPr>
        <p:spPr bwMode="auto">
          <a:xfrm>
            <a:off x="1684338" y="2757488"/>
            <a:ext cx="176212" cy="1539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2124075" y="2717800"/>
            <a:ext cx="19843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49" name="Oval 25"/>
          <p:cNvSpPr>
            <a:spLocks noChangeArrowheads="1"/>
          </p:cNvSpPr>
          <p:nvPr/>
        </p:nvSpPr>
        <p:spPr bwMode="auto">
          <a:xfrm>
            <a:off x="2581275" y="2698750"/>
            <a:ext cx="239713" cy="231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3027363" y="2660650"/>
            <a:ext cx="277812" cy="2905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3411538" y="2584450"/>
            <a:ext cx="457200" cy="433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77852" name="Group 28"/>
          <p:cNvGrpSpPr>
            <a:grpSpLocks/>
          </p:cNvGrpSpPr>
          <p:nvPr/>
        </p:nvGrpSpPr>
        <p:grpSpPr bwMode="auto">
          <a:xfrm flipH="1">
            <a:off x="1670050" y="1741488"/>
            <a:ext cx="225425" cy="487362"/>
            <a:chOff x="4328" y="5043"/>
            <a:chExt cx="1512" cy="805"/>
          </a:xfrm>
        </p:grpSpPr>
        <p:sp>
          <p:nvSpPr>
            <p:cNvPr id="77853" name="Freeform 29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54" name="Freeform 30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55" name="Freeform 31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56" name="Freeform 32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7857" name="Group 33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7858" name="Freeform 34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59" name="Freeform 35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77860" name="Group 36"/>
          <p:cNvGrpSpPr>
            <a:grpSpLocks/>
          </p:cNvGrpSpPr>
          <p:nvPr/>
        </p:nvGrpSpPr>
        <p:grpSpPr bwMode="auto">
          <a:xfrm>
            <a:off x="1504950" y="4237038"/>
            <a:ext cx="6218238" cy="436562"/>
            <a:chOff x="360" y="11340"/>
            <a:chExt cx="11234" cy="900"/>
          </a:xfrm>
        </p:grpSpPr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2954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2088" y="11340"/>
              <a:ext cx="86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1225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64" name="Rectangle 40"/>
            <p:cNvSpPr>
              <a:spLocks noChangeArrowheads="1"/>
            </p:cNvSpPr>
            <p:nvPr/>
          </p:nvSpPr>
          <p:spPr bwMode="auto">
            <a:xfrm>
              <a:off x="360" y="11340"/>
              <a:ext cx="86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65" name="Rectangle 41"/>
            <p:cNvSpPr>
              <a:spLocks noChangeArrowheads="1"/>
            </p:cNvSpPr>
            <p:nvPr/>
          </p:nvSpPr>
          <p:spPr bwMode="auto">
            <a:xfrm>
              <a:off x="3817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7866" name="Group 42"/>
            <p:cNvGrpSpPr>
              <a:grpSpLocks/>
            </p:cNvGrpSpPr>
            <p:nvPr/>
          </p:nvGrpSpPr>
          <p:grpSpPr bwMode="auto">
            <a:xfrm>
              <a:off x="4680" y="11340"/>
              <a:ext cx="4320" cy="900"/>
              <a:chOff x="1080" y="11520"/>
              <a:chExt cx="4274" cy="900"/>
            </a:xfrm>
          </p:grpSpPr>
          <p:sp>
            <p:nvSpPr>
              <p:cNvPr id="77867" name="Rectangle 43"/>
              <p:cNvSpPr>
                <a:spLocks noChangeArrowheads="1"/>
              </p:cNvSpPr>
              <p:nvPr/>
            </p:nvSpPr>
            <p:spPr bwMode="auto">
              <a:xfrm>
                <a:off x="3646" y="11520"/>
                <a:ext cx="854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68" name="Rectangle 44"/>
              <p:cNvSpPr>
                <a:spLocks noChangeArrowheads="1"/>
              </p:cNvSpPr>
              <p:nvPr/>
            </p:nvSpPr>
            <p:spPr bwMode="auto">
              <a:xfrm>
                <a:off x="2790" y="11520"/>
                <a:ext cx="856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69" name="Rectangle 45"/>
              <p:cNvSpPr>
                <a:spLocks noChangeArrowheads="1"/>
              </p:cNvSpPr>
              <p:nvPr/>
            </p:nvSpPr>
            <p:spPr bwMode="auto">
              <a:xfrm>
                <a:off x="1936" y="11520"/>
                <a:ext cx="854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70" name="Rectangle 46"/>
              <p:cNvSpPr>
                <a:spLocks noChangeArrowheads="1"/>
              </p:cNvSpPr>
              <p:nvPr/>
            </p:nvSpPr>
            <p:spPr bwMode="auto">
              <a:xfrm>
                <a:off x="1080" y="11520"/>
                <a:ext cx="856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71" name="Rectangle 47"/>
              <p:cNvSpPr>
                <a:spLocks noChangeArrowheads="1"/>
              </p:cNvSpPr>
              <p:nvPr/>
            </p:nvSpPr>
            <p:spPr bwMode="auto">
              <a:xfrm>
                <a:off x="4500" y="11520"/>
                <a:ext cx="854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77872" name="Rectangle 48"/>
            <p:cNvSpPr>
              <a:spLocks noChangeArrowheads="1"/>
            </p:cNvSpPr>
            <p:nvPr/>
          </p:nvSpPr>
          <p:spPr bwMode="auto">
            <a:xfrm>
              <a:off x="10728" y="11340"/>
              <a:ext cx="86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73" name="Rectangle 49"/>
            <p:cNvSpPr>
              <a:spLocks noChangeArrowheads="1"/>
            </p:cNvSpPr>
            <p:nvPr/>
          </p:nvSpPr>
          <p:spPr bwMode="auto">
            <a:xfrm>
              <a:off x="9865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9000" y="11340"/>
              <a:ext cx="86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77875" name="Group 51"/>
          <p:cNvGrpSpPr>
            <a:grpSpLocks/>
          </p:cNvGrpSpPr>
          <p:nvPr/>
        </p:nvGrpSpPr>
        <p:grpSpPr bwMode="auto">
          <a:xfrm flipH="1">
            <a:off x="1670050" y="3046413"/>
            <a:ext cx="225425" cy="487362"/>
            <a:chOff x="4328" y="5043"/>
            <a:chExt cx="1512" cy="805"/>
          </a:xfrm>
        </p:grpSpPr>
        <p:sp>
          <p:nvSpPr>
            <p:cNvPr id="77876" name="Freeform 52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77" name="Freeform 53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78" name="Freeform 54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79" name="Freeform 55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7880" name="Group 56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7881" name="Freeform 57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82" name="Freeform 58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7883" name="WordArt 59"/>
          <p:cNvSpPr>
            <a:spLocks noChangeArrowheads="1" noChangeShapeType="1" noTextEdit="1"/>
          </p:cNvSpPr>
          <p:nvPr/>
        </p:nvSpPr>
        <p:spPr bwMode="auto">
          <a:xfrm>
            <a:off x="5624513" y="1352550"/>
            <a:ext cx="261937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77884" name="WordArt 60"/>
          <p:cNvSpPr>
            <a:spLocks noChangeArrowheads="1" noChangeShapeType="1" noTextEdit="1"/>
          </p:cNvSpPr>
          <p:nvPr/>
        </p:nvSpPr>
        <p:spPr bwMode="auto">
          <a:xfrm>
            <a:off x="4029075" y="2663825"/>
            <a:ext cx="198438" cy="2016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885" name="WordArt 61"/>
          <p:cNvSpPr>
            <a:spLocks noChangeArrowheads="1" noChangeShapeType="1" noTextEdit="1"/>
          </p:cNvSpPr>
          <p:nvPr/>
        </p:nvSpPr>
        <p:spPr bwMode="auto">
          <a:xfrm>
            <a:off x="7858125" y="4329113"/>
            <a:ext cx="190500" cy="231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77886" name="Oval 62"/>
          <p:cNvSpPr>
            <a:spLocks noChangeArrowheads="1"/>
          </p:cNvSpPr>
          <p:nvPr/>
        </p:nvSpPr>
        <p:spPr bwMode="auto">
          <a:xfrm>
            <a:off x="1690688" y="4414838"/>
            <a:ext cx="61912" cy="66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87" name="Oval 63"/>
          <p:cNvSpPr>
            <a:spLocks noChangeArrowheads="1"/>
          </p:cNvSpPr>
          <p:nvPr/>
        </p:nvSpPr>
        <p:spPr bwMode="auto">
          <a:xfrm>
            <a:off x="2166938" y="4357688"/>
            <a:ext cx="123825" cy="1349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7888" name="Oval 64"/>
          <p:cNvSpPr>
            <a:spLocks noChangeArrowheads="1"/>
          </p:cNvSpPr>
          <p:nvPr/>
        </p:nvSpPr>
        <p:spPr bwMode="auto">
          <a:xfrm>
            <a:off x="2617788" y="4357688"/>
            <a:ext cx="176212" cy="1539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77889" name="Group 65"/>
          <p:cNvGrpSpPr>
            <a:grpSpLocks/>
          </p:cNvGrpSpPr>
          <p:nvPr/>
        </p:nvGrpSpPr>
        <p:grpSpPr bwMode="auto">
          <a:xfrm flipH="1">
            <a:off x="1546225" y="4684713"/>
            <a:ext cx="225425" cy="487362"/>
            <a:chOff x="4328" y="5043"/>
            <a:chExt cx="1512" cy="805"/>
          </a:xfrm>
        </p:grpSpPr>
        <p:sp>
          <p:nvSpPr>
            <p:cNvPr id="77890" name="Freeform 66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91" name="Freeform 67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92" name="Freeform 68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893" name="Freeform 69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7894" name="Group 70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7895" name="Freeform 71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7896" name="Freeform 72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7897" name="Oval 73"/>
          <p:cNvSpPr>
            <a:spLocks noChangeArrowheads="1"/>
          </p:cNvSpPr>
          <p:nvPr/>
        </p:nvSpPr>
        <p:spPr bwMode="auto">
          <a:xfrm>
            <a:off x="3038475" y="4346575"/>
            <a:ext cx="19843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01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7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78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78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2.59259E-6 L 0.04374 -2.59259E-6 " pathEditMode="relative" ptsTypes="AA">
                                      <p:cBhvr>
                                        <p:cTn id="31" dur="20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5521 0.0013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7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7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78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78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4 7.40741E-7 L 0.08958 7.40741E-7 " pathEditMode="relative" ptsTypes="AA">
                                      <p:cBhvr>
                                        <p:cTn id="52" dur="20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00139 L 0.10834 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7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7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78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3.7037E-6 L 0.03958 0.00278 " pathEditMode="relative" ptsTypes="AA">
                                      <p:cBhvr>
                                        <p:cTn id="70" dur="2000" fill="hold"/>
                                        <p:tgtEl>
                                          <p:spTgt spid="77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00138 L 0.15 0.00138 " pathEditMode="relative" ptsTypes="AA">
                                      <p:cBhvr>
                                        <p:cTn id="72" dur="2000" fill="hold"/>
                                        <p:tgtEl>
                                          <p:spTgt spid="77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778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7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778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86" grpId="0" animBg="1"/>
      <p:bldP spid="77887" grpId="0" animBg="1"/>
      <p:bldP spid="77888" grpId="0" animBg="1"/>
      <p:bldP spid="778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0099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70668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8856" name="WordArt 8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57" name="WordArt 9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625475" y="3482975"/>
            <a:ext cx="114300" cy="314325"/>
            <a:chOff x="746" y="2194"/>
            <a:chExt cx="72" cy="198"/>
          </a:xfrm>
        </p:grpSpPr>
        <p:sp>
          <p:nvSpPr>
            <p:cNvPr id="78859" name="Freeform 11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0" name="Freeform 12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1" name="Freeform 13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2" name="Freeform 14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78864" name="Freeform 1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865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8866" name="WordArt 18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617538" y="2333625"/>
            <a:ext cx="115887" cy="314325"/>
            <a:chOff x="2130" y="2237"/>
            <a:chExt cx="206" cy="437"/>
          </a:xfrm>
        </p:grpSpPr>
        <p:sp>
          <p:nvSpPr>
            <p:cNvPr id="78868" name="Freeform 20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9" name="Freeform 21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70" name="Freeform 22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71" name="Freeform 23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8872" name="Group 24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78873" name="Freeform 25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874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8875" name="WordArt 27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78876" name="WordArt 28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77" name="WordArt 29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878" name="WordArt 30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79" name="WordArt 31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6" name="WordArt 38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1" name="Oval 43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8892" name="Line 44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78894" name="Group 46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78895" name="Oval 47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96" name="Oval 48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78897" name="Line 49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9" name="Line 51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0" name="Line 52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2" name="Line 54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3" name="Line 55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78904" name="Group 56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78905" name="Oval 57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06" name="Text Box 58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78907" name="Text Box 59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78908" name="Text Box 60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78909" name="Text Box 61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78910" name="Group 62"/>
          <p:cNvGrpSpPr>
            <a:grpSpLocks/>
          </p:cNvGrpSpPr>
          <p:nvPr/>
        </p:nvGrpSpPr>
        <p:grpSpPr bwMode="auto">
          <a:xfrm flipH="1">
            <a:off x="663575" y="4833938"/>
            <a:ext cx="130175" cy="363537"/>
            <a:chOff x="4328" y="5043"/>
            <a:chExt cx="1512" cy="805"/>
          </a:xfrm>
        </p:grpSpPr>
        <p:sp>
          <p:nvSpPr>
            <p:cNvPr id="78911" name="Freeform 63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12" name="Freeform 64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13" name="Freeform 65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14" name="Freeform 66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8915" name="Group 67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8916" name="Freeform 68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917" name="Freeform 69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8918" name="Text Box 70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8919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8920" name="Text Box 72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8921" name="Text Box 73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78922" name="Text Box 74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78923" name="Text Box 75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78925" name="Text Box 77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78926" name="Text Box 78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78927" name="Line 79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28" name="Text Box 80"/>
          <p:cNvSpPr txBox="1">
            <a:spLocks noChangeArrowheads="1"/>
          </p:cNvSpPr>
          <p:nvPr/>
        </p:nvSpPr>
        <p:spPr bwMode="auto">
          <a:xfrm>
            <a:off x="60166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8929" name="WordArt 81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78930" name="Line 82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31" name="Line 83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32" name="Text Box 84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78933" name="Text Box 85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78934" name="Text Box 86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78935" name="Text Box 87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78936" name="Text Box 88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78937" name="Text Box 89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3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88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89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89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9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88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89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89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89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89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8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4.44444E-6 L 0.02639 -4.44444E-6 " pathEditMode="relative" ptsTypes="AA">
                                      <p:cBhvr>
                                        <p:cTn id="47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89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89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0.00139 L 0.03125 0.0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7" grpId="0" animBg="1"/>
      <p:bldP spid="78891" grpId="0" animBg="1"/>
      <p:bldP spid="78893" grpId="0" animBg="1"/>
      <p:bldP spid="78907" grpId="0" animBg="1"/>
      <p:bldP spid="78909" grpId="0"/>
      <p:bldP spid="78919" grpId="0" animBg="1"/>
      <p:bldP spid="78922" grpId="0" animBg="1"/>
      <p:bldP spid="789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877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9881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882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625475" y="3482975"/>
            <a:ext cx="114300" cy="314325"/>
            <a:chOff x="746" y="2194"/>
            <a:chExt cx="72" cy="198"/>
          </a:xfrm>
        </p:grpSpPr>
        <p:sp>
          <p:nvSpPr>
            <p:cNvPr id="79884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85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86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87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9888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79889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890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9891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874713" y="2327275"/>
            <a:ext cx="115887" cy="314325"/>
            <a:chOff x="2130" y="2237"/>
            <a:chExt cx="206" cy="437"/>
          </a:xfrm>
        </p:grpSpPr>
        <p:sp>
          <p:nvSpPr>
            <p:cNvPr id="79893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94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95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96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9897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79898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899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9900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79901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902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9903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904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1" name="WordArt 39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6" name="Oval 44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8" name="Text Box 46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79920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21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79922" name="Line 50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7" name="Line 55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79929" name="Group 57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79930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1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79934" name="Text Box 62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79935" name="Group 63"/>
          <p:cNvGrpSpPr>
            <a:grpSpLocks/>
          </p:cNvGrpSpPr>
          <p:nvPr/>
        </p:nvGrpSpPr>
        <p:grpSpPr bwMode="auto">
          <a:xfrm flipH="1">
            <a:off x="952500" y="4846638"/>
            <a:ext cx="130175" cy="363537"/>
            <a:chOff x="4328" y="5043"/>
            <a:chExt cx="1512" cy="805"/>
          </a:xfrm>
        </p:grpSpPr>
        <p:sp>
          <p:nvSpPr>
            <p:cNvPr id="79936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7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8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9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9940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9941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942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9943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44" name="Text Box 72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45" name="Text Box 73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9946" name="Text Box 74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79947" name="Text Box 75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79948" name="Text Box 76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9949" name="Text Box 77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79950" name="Text Box 78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79951" name="Text Box 79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79952" name="Line 80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53" name="Text Box 81"/>
          <p:cNvSpPr txBox="1">
            <a:spLocks noChangeArrowheads="1"/>
          </p:cNvSpPr>
          <p:nvPr/>
        </p:nvSpPr>
        <p:spPr bwMode="auto">
          <a:xfrm>
            <a:off x="59531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54" name="Text Box 82"/>
          <p:cNvSpPr txBox="1">
            <a:spLocks noChangeArrowheads="1"/>
          </p:cNvSpPr>
          <p:nvPr/>
        </p:nvSpPr>
        <p:spPr bwMode="auto">
          <a:xfrm>
            <a:off x="89376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55" name="Line 83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56" name="Line 84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57" name="Text Box 85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79958" name="Text Box 86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79959" name="Text Box 87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79961" name="Text Box 89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0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99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99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99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99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99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9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9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99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48148E-6 L 0.03055 1.4814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99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2222E-6 -1.85185E-6 L 0.0312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9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6" grpId="0" animBg="1"/>
      <p:bldP spid="79918" grpId="0" animBg="1"/>
      <p:bldP spid="79932" grpId="0" animBg="1"/>
      <p:bldP spid="79934" grpId="0"/>
      <p:bldP spid="79944" grpId="0" animBg="1"/>
      <p:bldP spid="79947" grpId="0" animBg="1"/>
      <p:bldP spid="799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1154113" y="2333625"/>
            <a:ext cx="115887" cy="314325"/>
            <a:chOff x="2130" y="2237"/>
            <a:chExt cx="206" cy="437"/>
          </a:xfrm>
        </p:grpSpPr>
        <p:sp>
          <p:nvSpPr>
            <p:cNvPr id="80899" name="Freeform 3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00" name="Freeform 4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01" name="Freeform 5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02" name="Freeform 6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0903" name="Group 7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0904" name="Freeform 8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905" name="Freeform 9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0906" name="WordArt 10"/>
          <p:cNvSpPr>
            <a:spLocks noChangeArrowheads="1" noChangeShapeType="1" noTextEdit="1"/>
          </p:cNvSpPr>
          <p:nvPr/>
        </p:nvSpPr>
        <p:spPr bwMode="auto">
          <a:xfrm>
            <a:off x="192088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7859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4843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09" name="WordArt 13"/>
          <p:cNvSpPr>
            <a:spLocks noChangeArrowheads="1" noChangeShapeType="1" noTextEdit="1"/>
          </p:cNvSpPr>
          <p:nvPr/>
        </p:nvSpPr>
        <p:spPr bwMode="auto">
          <a:xfrm>
            <a:off x="3436938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239236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29908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26876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0913" name="WordArt 17"/>
          <p:cNvSpPr>
            <a:spLocks noChangeArrowheads="1" noChangeShapeType="1" noTextEdit="1"/>
          </p:cNvSpPr>
          <p:nvPr/>
        </p:nvSpPr>
        <p:spPr bwMode="auto">
          <a:xfrm>
            <a:off x="265113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14" name="WordArt 18"/>
          <p:cNvSpPr>
            <a:spLocks noChangeArrowheads="1" noChangeShapeType="1" noTextEdit="1"/>
          </p:cNvSpPr>
          <p:nvPr/>
        </p:nvSpPr>
        <p:spPr bwMode="auto">
          <a:xfrm>
            <a:off x="674688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915" name="WordArt 19"/>
          <p:cNvSpPr>
            <a:spLocks noChangeArrowheads="1" noChangeShapeType="1" noTextEdit="1"/>
          </p:cNvSpPr>
          <p:nvPr/>
        </p:nvSpPr>
        <p:spPr bwMode="auto">
          <a:xfrm>
            <a:off x="1851025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627063" y="3495675"/>
            <a:ext cx="115887" cy="314325"/>
            <a:chOff x="2130" y="2237"/>
            <a:chExt cx="206" cy="437"/>
          </a:xfrm>
        </p:grpSpPr>
        <p:sp>
          <p:nvSpPr>
            <p:cNvPr id="80917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18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19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20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0921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0922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923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0924" name="WordArt 28"/>
          <p:cNvSpPr>
            <a:spLocks noChangeArrowheads="1" noChangeShapeType="1" noTextEdit="1"/>
          </p:cNvSpPr>
          <p:nvPr/>
        </p:nvSpPr>
        <p:spPr bwMode="auto">
          <a:xfrm>
            <a:off x="2251075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0925" name="WordArt 29"/>
          <p:cNvSpPr>
            <a:spLocks noChangeArrowheads="1" noChangeShapeType="1" noTextEdit="1"/>
          </p:cNvSpPr>
          <p:nvPr/>
        </p:nvSpPr>
        <p:spPr bwMode="auto">
          <a:xfrm>
            <a:off x="271463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26" name="WordArt 30"/>
          <p:cNvSpPr>
            <a:spLocks noChangeArrowheads="1" noChangeShapeType="1" noTextEdit="1"/>
          </p:cNvSpPr>
          <p:nvPr/>
        </p:nvSpPr>
        <p:spPr bwMode="auto">
          <a:xfrm>
            <a:off x="627063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927" name="WordArt 31"/>
          <p:cNvSpPr>
            <a:spLocks noChangeArrowheads="1" noChangeShapeType="1" noTextEdit="1"/>
          </p:cNvSpPr>
          <p:nvPr/>
        </p:nvSpPr>
        <p:spPr bwMode="auto">
          <a:xfrm>
            <a:off x="1566863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28" name="WordArt 32"/>
          <p:cNvSpPr>
            <a:spLocks noChangeArrowheads="1" noChangeShapeType="1" noTextEdit="1"/>
          </p:cNvSpPr>
          <p:nvPr/>
        </p:nvSpPr>
        <p:spPr bwMode="auto">
          <a:xfrm>
            <a:off x="2395538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11811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879475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5826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20891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V="1">
            <a:off x="4738688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H="1">
            <a:off x="7432675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5" name="WordArt 39"/>
          <p:cNvSpPr>
            <a:spLocks noChangeArrowheads="1" noChangeShapeType="1" noTextEdit="1"/>
          </p:cNvSpPr>
          <p:nvPr/>
        </p:nvSpPr>
        <p:spPr bwMode="auto">
          <a:xfrm>
            <a:off x="4697413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0936" name="Text Box 40"/>
          <p:cNvSpPr txBox="1">
            <a:spLocks noChangeArrowheads="1"/>
          </p:cNvSpPr>
          <p:nvPr/>
        </p:nvSpPr>
        <p:spPr bwMode="auto">
          <a:xfrm>
            <a:off x="4892675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>
            <a:off x="5792788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5792788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>
            <a:off x="5792788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5600700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>
            <a:off x="5792788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2" name="Text Box 46"/>
          <p:cNvSpPr txBox="1">
            <a:spLocks noChangeArrowheads="1"/>
          </p:cNvSpPr>
          <p:nvPr/>
        </p:nvSpPr>
        <p:spPr bwMode="auto">
          <a:xfrm>
            <a:off x="5140325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0943" name="Group 47"/>
          <p:cNvGrpSpPr>
            <a:grpSpLocks/>
          </p:cNvGrpSpPr>
          <p:nvPr/>
        </p:nvGrpSpPr>
        <p:grpSpPr bwMode="auto">
          <a:xfrm>
            <a:off x="5697538" y="3417888"/>
            <a:ext cx="190500" cy="161925"/>
            <a:chOff x="720" y="11700"/>
            <a:chExt cx="2340" cy="2340"/>
          </a:xfrm>
        </p:grpSpPr>
        <p:sp>
          <p:nvSpPr>
            <p:cNvPr id="80944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45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0946" name="Line 50"/>
          <p:cNvSpPr>
            <a:spLocks noChangeShapeType="1"/>
          </p:cNvSpPr>
          <p:nvPr/>
        </p:nvSpPr>
        <p:spPr bwMode="auto">
          <a:xfrm>
            <a:off x="5792788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6846888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5613400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 flipH="1">
            <a:off x="5792788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H="1" flipV="1">
            <a:off x="4738688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V="1">
            <a:off x="4738688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 flipH="1">
            <a:off x="5792788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0953" name="Group 57"/>
          <p:cNvGrpSpPr>
            <a:grpSpLocks/>
          </p:cNvGrpSpPr>
          <p:nvPr/>
        </p:nvGrpSpPr>
        <p:grpSpPr bwMode="auto">
          <a:xfrm>
            <a:off x="5600700" y="935038"/>
            <a:ext cx="2146300" cy="484187"/>
            <a:chOff x="3534" y="589"/>
            <a:chExt cx="1352" cy="305"/>
          </a:xfrm>
        </p:grpSpPr>
        <p:sp>
          <p:nvSpPr>
            <p:cNvPr id="80954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55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5121275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5991225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0958" name="Text Box 62"/>
          <p:cNvSpPr txBox="1">
            <a:spLocks noChangeArrowheads="1"/>
          </p:cNvSpPr>
          <p:nvPr/>
        </p:nvSpPr>
        <p:spPr bwMode="auto">
          <a:xfrm>
            <a:off x="5924550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0959" name="Group 63"/>
          <p:cNvGrpSpPr>
            <a:grpSpLocks/>
          </p:cNvGrpSpPr>
          <p:nvPr/>
        </p:nvGrpSpPr>
        <p:grpSpPr bwMode="auto">
          <a:xfrm flipH="1">
            <a:off x="1219200" y="4833938"/>
            <a:ext cx="130175" cy="363537"/>
            <a:chOff x="4328" y="5043"/>
            <a:chExt cx="1512" cy="805"/>
          </a:xfrm>
        </p:grpSpPr>
        <p:sp>
          <p:nvSpPr>
            <p:cNvPr id="80960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61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62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63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0964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0965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966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0967" name="Text Box 71"/>
          <p:cNvSpPr txBox="1">
            <a:spLocks noChangeArrowheads="1"/>
          </p:cNvSpPr>
          <p:nvPr/>
        </p:nvSpPr>
        <p:spPr bwMode="auto">
          <a:xfrm>
            <a:off x="5556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8413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69" name="Text Box 73"/>
          <p:cNvSpPr txBox="1">
            <a:spLocks noChangeArrowheads="1"/>
          </p:cNvSpPr>
          <p:nvPr/>
        </p:nvSpPr>
        <p:spPr bwMode="auto">
          <a:xfrm>
            <a:off x="11271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0970" name="Text Box 74"/>
          <p:cNvSpPr txBox="1">
            <a:spLocks noChangeArrowheads="1"/>
          </p:cNvSpPr>
          <p:nvPr/>
        </p:nvSpPr>
        <p:spPr bwMode="auto">
          <a:xfrm>
            <a:off x="14128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0971" name="Text Box 75"/>
          <p:cNvSpPr txBox="1">
            <a:spLocks noChangeArrowheads="1"/>
          </p:cNvSpPr>
          <p:nvPr/>
        </p:nvSpPr>
        <p:spPr bwMode="auto">
          <a:xfrm>
            <a:off x="584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0972" name="Text Box 76"/>
          <p:cNvSpPr txBox="1">
            <a:spLocks noChangeArrowheads="1"/>
          </p:cNvSpPr>
          <p:nvPr/>
        </p:nvSpPr>
        <p:spPr bwMode="auto">
          <a:xfrm>
            <a:off x="8699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0973" name="Text Box 77"/>
          <p:cNvSpPr txBox="1">
            <a:spLocks noChangeArrowheads="1"/>
          </p:cNvSpPr>
          <p:nvPr/>
        </p:nvSpPr>
        <p:spPr bwMode="auto">
          <a:xfrm>
            <a:off x="11557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0974" name="Text Box 78"/>
          <p:cNvSpPr txBox="1">
            <a:spLocks noChangeArrowheads="1"/>
          </p:cNvSpPr>
          <p:nvPr/>
        </p:nvSpPr>
        <p:spPr bwMode="auto">
          <a:xfrm>
            <a:off x="14414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0975" name="Text Box 79"/>
          <p:cNvSpPr txBox="1">
            <a:spLocks noChangeArrowheads="1"/>
          </p:cNvSpPr>
          <p:nvPr/>
        </p:nvSpPr>
        <p:spPr bwMode="auto">
          <a:xfrm>
            <a:off x="1727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0976" name="Line 80"/>
          <p:cNvSpPr>
            <a:spLocks noChangeShapeType="1"/>
          </p:cNvSpPr>
          <p:nvPr/>
        </p:nvSpPr>
        <p:spPr bwMode="auto">
          <a:xfrm>
            <a:off x="5613400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58578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88423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118268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0980" name="Line 84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81" name="Line 85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82" name="Text Box 86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0983" name="Text Box 87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0985" name="Text Box 89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0986" name="Text Box 90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3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09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09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09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09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09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09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09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09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0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09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4.44444E-6 L 0.02639 -4.44444E-6 " pathEditMode="relative" ptsTypes="AA">
                                      <p:cBhvr>
                                        <p:cTn id="34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0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09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09 0.00417 L 0.03334 0.0041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0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0" grpId="0" animBg="1"/>
      <p:bldP spid="80956" grpId="0" animBg="1"/>
      <p:bldP spid="80957" grpId="0" animBg="1"/>
      <p:bldP spid="80958" grpId="0"/>
      <p:bldP spid="80969" grpId="0" animBg="1"/>
      <p:bldP spid="80971" grpId="0" animBg="1"/>
      <p:bldP spid="809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154113" y="2333625"/>
            <a:ext cx="115887" cy="314325"/>
            <a:chOff x="2130" y="2237"/>
            <a:chExt cx="206" cy="437"/>
          </a:xfrm>
        </p:grpSpPr>
        <p:sp>
          <p:nvSpPr>
            <p:cNvPr id="81923" name="Freeform 3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24" name="Freeform 4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25" name="Freeform 5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26" name="Freeform 6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1930" name="WordArt 10"/>
          <p:cNvSpPr>
            <a:spLocks noChangeArrowheads="1" noChangeShapeType="1" noTextEdit="1"/>
          </p:cNvSpPr>
          <p:nvPr/>
        </p:nvSpPr>
        <p:spPr bwMode="auto">
          <a:xfrm>
            <a:off x="192088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7859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4843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33" name="WordArt 13"/>
          <p:cNvSpPr>
            <a:spLocks noChangeArrowheads="1" noChangeShapeType="1" noTextEdit="1"/>
          </p:cNvSpPr>
          <p:nvPr/>
        </p:nvSpPr>
        <p:spPr bwMode="auto">
          <a:xfrm>
            <a:off x="3436938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239236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29908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26876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1937" name="WordArt 17"/>
          <p:cNvSpPr>
            <a:spLocks noChangeArrowheads="1" noChangeShapeType="1" noTextEdit="1"/>
          </p:cNvSpPr>
          <p:nvPr/>
        </p:nvSpPr>
        <p:spPr bwMode="auto">
          <a:xfrm>
            <a:off x="265113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38" name="WordArt 18"/>
          <p:cNvSpPr>
            <a:spLocks noChangeArrowheads="1" noChangeShapeType="1" noTextEdit="1"/>
          </p:cNvSpPr>
          <p:nvPr/>
        </p:nvSpPr>
        <p:spPr bwMode="auto">
          <a:xfrm>
            <a:off x="674688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939" name="WordArt 19"/>
          <p:cNvSpPr>
            <a:spLocks noChangeArrowheads="1" noChangeShapeType="1" noTextEdit="1"/>
          </p:cNvSpPr>
          <p:nvPr/>
        </p:nvSpPr>
        <p:spPr bwMode="auto">
          <a:xfrm>
            <a:off x="1851025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903288" y="3495675"/>
            <a:ext cx="115887" cy="314325"/>
            <a:chOff x="2130" y="2237"/>
            <a:chExt cx="206" cy="437"/>
          </a:xfrm>
        </p:grpSpPr>
        <p:sp>
          <p:nvSpPr>
            <p:cNvPr id="81941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1948" name="WordArt 28"/>
          <p:cNvSpPr>
            <a:spLocks noChangeArrowheads="1" noChangeShapeType="1" noTextEdit="1"/>
          </p:cNvSpPr>
          <p:nvPr/>
        </p:nvSpPr>
        <p:spPr bwMode="auto">
          <a:xfrm>
            <a:off x="2251075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1949" name="WordArt 29"/>
          <p:cNvSpPr>
            <a:spLocks noChangeArrowheads="1" noChangeShapeType="1" noTextEdit="1"/>
          </p:cNvSpPr>
          <p:nvPr/>
        </p:nvSpPr>
        <p:spPr bwMode="auto">
          <a:xfrm>
            <a:off x="271463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50" name="WordArt 30"/>
          <p:cNvSpPr>
            <a:spLocks noChangeArrowheads="1" noChangeShapeType="1" noTextEdit="1"/>
          </p:cNvSpPr>
          <p:nvPr/>
        </p:nvSpPr>
        <p:spPr bwMode="auto">
          <a:xfrm>
            <a:off x="627063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951" name="WordArt 31"/>
          <p:cNvSpPr>
            <a:spLocks noChangeArrowheads="1" noChangeShapeType="1" noTextEdit="1"/>
          </p:cNvSpPr>
          <p:nvPr/>
        </p:nvSpPr>
        <p:spPr bwMode="auto">
          <a:xfrm>
            <a:off x="1566863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52" name="WordArt 32"/>
          <p:cNvSpPr>
            <a:spLocks noChangeArrowheads="1" noChangeShapeType="1" noTextEdit="1"/>
          </p:cNvSpPr>
          <p:nvPr/>
        </p:nvSpPr>
        <p:spPr bwMode="auto">
          <a:xfrm>
            <a:off x="2395538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11811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879475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5826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20891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 flipV="1">
            <a:off x="4738688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H="1">
            <a:off x="7432675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9" name="WordArt 39"/>
          <p:cNvSpPr>
            <a:spLocks noChangeArrowheads="1" noChangeShapeType="1" noTextEdit="1"/>
          </p:cNvSpPr>
          <p:nvPr/>
        </p:nvSpPr>
        <p:spPr bwMode="auto">
          <a:xfrm>
            <a:off x="4697413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4892675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5792788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>
            <a:off x="5792788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>
            <a:off x="5792788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4" name="Oval 44"/>
          <p:cNvSpPr>
            <a:spLocks noChangeArrowheads="1"/>
          </p:cNvSpPr>
          <p:nvPr/>
        </p:nvSpPr>
        <p:spPr bwMode="auto">
          <a:xfrm>
            <a:off x="5600700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>
            <a:off x="5792788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5140325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1967" name="Group 47"/>
          <p:cNvGrpSpPr>
            <a:grpSpLocks/>
          </p:cNvGrpSpPr>
          <p:nvPr/>
        </p:nvGrpSpPr>
        <p:grpSpPr bwMode="auto">
          <a:xfrm>
            <a:off x="5697538" y="3417888"/>
            <a:ext cx="190500" cy="161925"/>
            <a:chOff x="720" y="11700"/>
            <a:chExt cx="2340" cy="2340"/>
          </a:xfrm>
        </p:grpSpPr>
        <p:sp>
          <p:nvSpPr>
            <p:cNvPr id="81968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69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1970" name="Line 50"/>
          <p:cNvSpPr>
            <a:spLocks noChangeShapeType="1"/>
          </p:cNvSpPr>
          <p:nvPr/>
        </p:nvSpPr>
        <p:spPr bwMode="auto">
          <a:xfrm>
            <a:off x="5792788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1" name="Line 51"/>
          <p:cNvSpPr>
            <a:spLocks noChangeShapeType="1"/>
          </p:cNvSpPr>
          <p:nvPr/>
        </p:nvSpPr>
        <p:spPr bwMode="auto">
          <a:xfrm>
            <a:off x="6846888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2" name="Line 52"/>
          <p:cNvSpPr>
            <a:spLocks noChangeShapeType="1"/>
          </p:cNvSpPr>
          <p:nvPr/>
        </p:nvSpPr>
        <p:spPr bwMode="auto">
          <a:xfrm>
            <a:off x="5613400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H="1">
            <a:off x="5792788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4" name="Line 54"/>
          <p:cNvSpPr>
            <a:spLocks noChangeShapeType="1"/>
          </p:cNvSpPr>
          <p:nvPr/>
        </p:nvSpPr>
        <p:spPr bwMode="auto">
          <a:xfrm flipH="1" flipV="1">
            <a:off x="4738688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4738688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5792788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1977" name="Group 57"/>
          <p:cNvGrpSpPr>
            <a:grpSpLocks/>
          </p:cNvGrpSpPr>
          <p:nvPr/>
        </p:nvGrpSpPr>
        <p:grpSpPr bwMode="auto">
          <a:xfrm>
            <a:off x="5600700" y="935038"/>
            <a:ext cx="2146300" cy="484187"/>
            <a:chOff x="3534" y="589"/>
            <a:chExt cx="1352" cy="305"/>
          </a:xfrm>
        </p:grpSpPr>
        <p:sp>
          <p:nvSpPr>
            <p:cNvPr id="81978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79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1980" name="Text Box 60"/>
          <p:cNvSpPr txBox="1">
            <a:spLocks noChangeArrowheads="1"/>
          </p:cNvSpPr>
          <p:nvPr/>
        </p:nvSpPr>
        <p:spPr bwMode="auto">
          <a:xfrm>
            <a:off x="5121275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1981" name="Text Box 61"/>
          <p:cNvSpPr txBox="1">
            <a:spLocks noChangeArrowheads="1"/>
          </p:cNvSpPr>
          <p:nvPr/>
        </p:nvSpPr>
        <p:spPr bwMode="auto">
          <a:xfrm>
            <a:off x="5991225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1982" name="Text Box 62"/>
          <p:cNvSpPr txBox="1">
            <a:spLocks noChangeArrowheads="1"/>
          </p:cNvSpPr>
          <p:nvPr/>
        </p:nvSpPr>
        <p:spPr bwMode="auto">
          <a:xfrm>
            <a:off x="5924550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1983" name="Group 63"/>
          <p:cNvGrpSpPr>
            <a:grpSpLocks/>
          </p:cNvGrpSpPr>
          <p:nvPr/>
        </p:nvGrpSpPr>
        <p:grpSpPr bwMode="auto">
          <a:xfrm flipH="1">
            <a:off x="1514475" y="4833938"/>
            <a:ext cx="130175" cy="363537"/>
            <a:chOff x="4328" y="5043"/>
            <a:chExt cx="1512" cy="805"/>
          </a:xfrm>
        </p:grpSpPr>
        <p:sp>
          <p:nvSpPr>
            <p:cNvPr id="81984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85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86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87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1988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1989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990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1991" name="Text Box 71"/>
          <p:cNvSpPr txBox="1">
            <a:spLocks noChangeArrowheads="1"/>
          </p:cNvSpPr>
          <p:nvPr/>
        </p:nvSpPr>
        <p:spPr bwMode="auto">
          <a:xfrm>
            <a:off x="5556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1992" name="Text Box 72"/>
          <p:cNvSpPr txBox="1">
            <a:spLocks noChangeArrowheads="1"/>
          </p:cNvSpPr>
          <p:nvPr/>
        </p:nvSpPr>
        <p:spPr bwMode="auto">
          <a:xfrm>
            <a:off x="8413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1993" name="Text Box 73"/>
          <p:cNvSpPr txBox="1">
            <a:spLocks noChangeArrowheads="1"/>
          </p:cNvSpPr>
          <p:nvPr/>
        </p:nvSpPr>
        <p:spPr bwMode="auto">
          <a:xfrm>
            <a:off x="11271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1994" name="Text Box 74"/>
          <p:cNvSpPr txBox="1">
            <a:spLocks noChangeArrowheads="1"/>
          </p:cNvSpPr>
          <p:nvPr/>
        </p:nvSpPr>
        <p:spPr bwMode="auto">
          <a:xfrm>
            <a:off x="14128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1995" name="Text Box 75"/>
          <p:cNvSpPr txBox="1">
            <a:spLocks noChangeArrowheads="1"/>
          </p:cNvSpPr>
          <p:nvPr/>
        </p:nvSpPr>
        <p:spPr bwMode="auto">
          <a:xfrm>
            <a:off x="584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1996" name="Text Box 76"/>
          <p:cNvSpPr txBox="1">
            <a:spLocks noChangeArrowheads="1"/>
          </p:cNvSpPr>
          <p:nvPr/>
        </p:nvSpPr>
        <p:spPr bwMode="auto">
          <a:xfrm>
            <a:off x="8699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1997" name="Text Box 77"/>
          <p:cNvSpPr txBox="1">
            <a:spLocks noChangeArrowheads="1"/>
          </p:cNvSpPr>
          <p:nvPr/>
        </p:nvSpPr>
        <p:spPr bwMode="auto">
          <a:xfrm>
            <a:off x="11557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auto">
          <a:xfrm>
            <a:off x="14414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auto">
          <a:xfrm>
            <a:off x="1727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2000" name="Line 80"/>
          <p:cNvSpPr>
            <a:spLocks noChangeShapeType="1"/>
          </p:cNvSpPr>
          <p:nvPr/>
        </p:nvSpPr>
        <p:spPr bwMode="auto">
          <a:xfrm>
            <a:off x="5613400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auto">
          <a:xfrm>
            <a:off x="58578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auto">
          <a:xfrm>
            <a:off x="88423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auto">
          <a:xfrm>
            <a:off x="117316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auto">
          <a:xfrm>
            <a:off x="1489075" y="4491038"/>
            <a:ext cx="285750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2005" name="Line 85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06" name="Line 86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07" name="Text Box 87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2008" name="Text Box 88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2009" name="Text Box 89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2010" name="Text Box 90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2011" name="Text Box 91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2012" name="Text Box 92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61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9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19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19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19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19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19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19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4.44444E-6 L 0.02639 -4.44444E-6 " pathEditMode="relative" ptsTypes="AA">
                                      <p:cBhvr>
                                        <p:cTn id="34" dur="500" fill="hold"/>
                                        <p:tgtEl>
                                          <p:spTgt spid="81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1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1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4" grpId="0" animBg="1"/>
      <p:bldP spid="81980" grpId="0" animBg="1"/>
      <p:bldP spid="81981" grpId="0" animBg="1"/>
      <p:bldP spid="81982" grpId="0"/>
      <p:bldP spid="81993" grpId="0" animBg="1"/>
      <p:bldP spid="81996" grpId="0" animBg="1"/>
      <p:bldP spid="820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49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53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54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2955" name="Group 11"/>
          <p:cNvGrpSpPr>
            <a:grpSpLocks/>
          </p:cNvGrpSpPr>
          <p:nvPr/>
        </p:nvGrpSpPr>
        <p:grpSpPr bwMode="auto">
          <a:xfrm>
            <a:off x="1206500" y="3482975"/>
            <a:ext cx="114300" cy="314325"/>
            <a:chOff x="746" y="2194"/>
            <a:chExt cx="72" cy="198"/>
          </a:xfrm>
        </p:grpSpPr>
        <p:sp>
          <p:nvSpPr>
            <p:cNvPr id="82956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58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59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960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2961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962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2963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1169988" y="2327275"/>
            <a:ext cx="115887" cy="314325"/>
            <a:chOff x="2130" y="2237"/>
            <a:chExt cx="206" cy="437"/>
          </a:xfrm>
        </p:grpSpPr>
        <p:sp>
          <p:nvSpPr>
            <p:cNvPr id="82965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66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67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68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969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2970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971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2972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2973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74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2975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76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1" name="Line 37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2" name="Line 38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3" name="WordArt 39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6" name="Line 42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8" name="Oval 44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89" name="Line 45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0" name="Text Box 46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2991" name="Group 47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2992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93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994" name="Line 50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5" name="Line 51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6" name="Line 52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7" name="Line 53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8" name="Line 54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9" name="Line 55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00" name="Line 56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3001" name="Group 57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3002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03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3005" name="Text Box 61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3006" name="Text Box 62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3007" name="Group 63"/>
          <p:cNvGrpSpPr>
            <a:grpSpLocks/>
          </p:cNvGrpSpPr>
          <p:nvPr/>
        </p:nvGrpSpPr>
        <p:grpSpPr bwMode="auto">
          <a:xfrm flipH="1">
            <a:off x="1847850" y="4846638"/>
            <a:ext cx="130175" cy="363537"/>
            <a:chOff x="4328" y="5043"/>
            <a:chExt cx="1512" cy="805"/>
          </a:xfrm>
        </p:grpSpPr>
        <p:sp>
          <p:nvSpPr>
            <p:cNvPr id="83008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09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10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11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3012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3013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3014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3015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16" name="Text Box 72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3019" name="Text Box 75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3020" name="Text Box 76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21" name="Text Box 77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3022" name="Text Box 78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3023" name="Text Box 79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3024" name="Line 80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25" name="Text Box 81"/>
          <p:cNvSpPr txBox="1">
            <a:spLocks noChangeArrowheads="1"/>
          </p:cNvSpPr>
          <p:nvPr/>
        </p:nvSpPr>
        <p:spPr bwMode="auto">
          <a:xfrm>
            <a:off x="595313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26" name="Text Box 82"/>
          <p:cNvSpPr txBox="1">
            <a:spLocks noChangeArrowheads="1"/>
          </p:cNvSpPr>
          <p:nvPr/>
        </p:nvSpPr>
        <p:spPr bwMode="auto">
          <a:xfrm>
            <a:off x="90328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27" name="Text Box 83"/>
          <p:cNvSpPr txBox="1">
            <a:spLocks noChangeArrowheads="1"/>
          </p:cNvSpPr>
          <p:nvPr/>
        </p:nvSpPr>
        <p:spPr bwMode="auto">
          <a:xfrm>
            <a:off x="120173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3028" name="Text Box 84"/>
          <p:cNvSpPr txBox="1">
            <a:spLocks noChangeArrowheads="1"/>
          </p:cNvSpPr>
          <p:nvPr/>
        </p:nvSpPr>
        <p:spPr bwMode="auto">
          <a:xfrm>
            <a:off x="1812925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29" name="Text Box 85"/>
          <p:cNvSpPr txBox="1">
            <a:spLocks noChangeArrowheads="1"/>
          </p:cNvSpPr>
          <p:nvPr/>
        </p:nvSpPr>
        <p:spPr bwMode="auto">
          <a:xfrm>
            <a:off x="1498600" y="448627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30" name="Line 86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31" name="Line 87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32" name="Text Box 88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3033" name="Text Box 89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3034" name="Text Box 90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3035" name="Text Box 91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3036" name="Text Box 92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3037" name="Text Box 93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3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30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30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29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30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30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30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30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2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48148E-6 L 0.03055 1.4814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30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8" grpId="0" animBg="1"/>
      <p:bldP spid="82990" grpId="0" animBg="1"/>
      <p:bldP spid="83004" grpId="0" animBg="1"/>
      <p:bldP spid="83006" grpId="0"/>
      <p:bldP spid="83016" grpId="0" animBg="1"/>
      <p:bldP spid="83019" grpId="0" animBg="1"/>
      <p:bldP spid="830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973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3977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978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3979" name="Group 11"/>
          <p:cNvGrpSpPr>
            <a:grpSpLocks/>
          </p:cNvGrpSpPr>
          <p:nvPr/>
        </p:nvGrpSpPr>
        <p:grpSpPr bwMode="auto">
          <a:xfrm>
            <a:off x="1206500" y="3482975"/>
            <a:ext cx="114300" cy="314325"/>
            <a:chOff x="746" y="2194"/>
            <a:chExt cx="72" cy="198"/>
          </a:xfrm>
        </p:grpSpPr>
        <p:sp>
          <p:nvSpPr>
            <p:cNvPr id="83980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81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82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83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3984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3985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3986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3987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3988" name="Group 20"/>
          <p:cNvGrpSpPr>
            <a:grpSpLocks/>
          </p:cNvGrpSpPr>
          <p:nvPr/>
        </p:nvGrpSpPr>
        <p:grpSpPr bwMode="auto">
          <a:xfrm>
            <a:off x="1474788" y="2327275"/>
            <a:ext cx="115887" cy="314325"/>
            <a:chOff x="2130" y="2237"/>
            <a:chExt cx="206" cy="437"/>
          </a:xfrm>
        </p:grpSpPr>
        <p:sp>
          <p:nvSpPr>
            <p:cNvPr id="83989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90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91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92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3993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3994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3995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3996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3997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998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3999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000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7" name="WordArt 39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2" name="Oval 44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4013" name="Line 45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4015" name="Group 47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4016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17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4018" name="Line 50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0" name="Line 52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1" name="Line 53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2" name="Line 54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4025" name="Group 57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4026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27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4031" name="Group 63"/>
          <p:cNvGrpSpPr>
            <a:grpSpLocks/>
          </p:cNvGrpSpPr>
          <p:nvPr/>
        </p:nvGrpSpPr>
        <p:grpSpPr bwMode="auto">
          <a:xfrm flipH="1">
            <a:off x="2143125" y="4846638"/>
            <a:ext cx="130175" cy="363537"/>
            <a:chOff x="4328" y="5043"/>
            <a:chExt cx="1512" cy="805"/>
          </a:xfrm>
        </p:grpSpPr>
        <p:sp>
          <p:nvSpPr>
            <p:cNvPr id="84032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33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34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35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4036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4037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4038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4041" name="Text Box 73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42" name="Text Box 74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43" name="Text Box 75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4048" name="Line 80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595313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50" name="Text Box 82"/>
          <p:cNvSpPr txBox="1">
            <a:spLocks noChangeArrowheads="1"/>
          </p:cNvSpPr>
          <p:nvPr/>
        </p:nvSpPr>
        <p:spPr bwMode="auto">
          <a:xfrm>
            <a:off x="90328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51" name="Text Box 83"/>
          <p:cNvSpPr txBox="1">
            <a:spLocks noChangeArrowheads="1"/>
          </p:cNvSpPr>
          <p:nvPr/>
        </p:nvSpPr>
        <p:spPr bwMode="auto">
          <a:xfrm>
            <a:off x="120173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4052" name="Text Box 84"/>
          <p:cNvSpPr txBox="1">
            <a:spLocks noChangeArrowheads="1"/>
          </p:cNvSpPr>
          <p:nvPr/>
        </p:nvSpPr>
        <p:spPr bwMode="auto">
          <a:xfrm>
            <a:off x="2108200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1498600" y="448627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1803400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55" name="Line 87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56" name="Line 88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57" name="Text Box 89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4058" name="Text Box 90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4059" name="Text Box 91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4060" name="Text Box 92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4061" name="Text Box 93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4062" name="Text Box 94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78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40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4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40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40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40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40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48148E-6 L 0.03055 1.4814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4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4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2" grpId="0" animBg="1"/>
      <p:bldP spid="84014" grpId="0" animBg="1"/>
      <p:bldP spid="84028" grpId="0" animBg="1"/>
      <p:bldP spid="84030" grpId="0"/>
      <p:bldP spid="84040" grpId="0" animBg="1"/>
      <p:bldP spid="84043" grpId="0" animBg="1"/>
      <p:bldP spid="840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997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001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02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5003" name="Group 11"/>
          <p:cNvGrpSpPr>
            <a:grpSpLocks/>
          </p:cNvGrpSpPr>
          <p:nvPr/>
        </p:nvGrpSpPr>
        <p:grpSpPr bwMode="auto">
          <a:xfrm>
            <a:off x="1206500" y="3482975"/>
            <a:ext cx="114300" cy="314325"/>
            <a:chOff x="746" y="2194"/>
            <a:chExt cx="72" cy="198"/>
          </a:xfrm>
        </p:grpSpPr>
        <p:sp>
          <p:nvSpPr>
            <p:cNvPr id="85004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05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06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07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5009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010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5011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1722438" y="2327275"/>
            <a:ext cx="115887" cy="314325"/>
            <a:chOff x="2130" y="2237"/>
            <a:chExt cx="206" cy="437"/>
          </a:xfrm>
        </p:grpSpPr>
        <p:sp>
          <p:nvSpPr>
            <p:cNvPr id="85013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14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15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16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5018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019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5020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5021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22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5023" name="Freeform 31"/>
          <p:cNvSpPr>
            <a:spLocks/>
          </p:cNvSpPr>
          <p:nvPr/>
        </p:nvSpPr>
        <p:spPr bwMode="auto">
          <a:xfrm>
            <a:off x="1338263" y="2314575"/>
            <a:ext cx="628650" cy="42863"/>
          </a:xfrm>
          <a:custGeom>
            <a:avLst/>
            <a:gdLst>
              <a:gd name="T0" fmla="*/ 0 w 1573"/>
              <a:gd name="T1" fmla="*/ 0 h 1"/>
              <a:gd name="T2" fmla="*/ 1573 w 157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73" h="1">
                <a:moveTo>
                  <a:pt x="0" y="0"/>
                </a:moveTo>
                <a:lnTo>
                  <a:pt x="1573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4" name="WordArt 32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25" name="WordArt 33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2" name="Line 40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3" name="WordArt 41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5034" name="Text Box 42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5035" name="Line 43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6" name="Line 44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7" name="Line 45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8" name="Oval 46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039" name="Line 47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0" name="Text Box 48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5041" name="Group 49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5042" name="Oval 50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43" name="Oval 51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5044" name="Line 52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5" name="Line 53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6" name="Line 54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7" name="Line 55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8" name="Line 56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9" name="Line 57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50" name="Line 58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51" name="Line 59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5052" name="Group 60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5053" name="Oval 61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54" name="Text Box 62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5055" name="Text Box 63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5056" name="Text Box 64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5057" name="Text Box 65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5058" name="Text Box 66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5059" name="Group 67"/>
          <p:cNvGrpSpPr>
            <a:grpSpLocks/>
          </p:cNvGrpSpPr>
          <p:nvPr/>
        </p:nvGrpSpPr>
        <p:grpSpPr bwMode="auto">
          <a:xfrm flipH="1">
            <a:off x="2438400" y="4827588"/>
            <a:ext cx="130175" cy="363537"/>
            <a:chOff x="4328" y="5043"/>
            <a:chExt cx="1512" cy="805"/>
          </a:xfrm>
        </p:grpSpPr>
        <p:sp>
          <p:nvSpPr>
            <p:cNvPr id="85060" name="Freeform 68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61" name="Freeform 69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62" name="Freeform 70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63" name="Freeform 71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5064" name="Group 72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5065" name="Freeform 73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066" name="Freeform 74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5067" name="Text Box 75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68" name="Text Box 76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5069" name="Text Box 77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70" name="Text Box 78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71" name="Text Box 79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5072" name="Text Box 80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73" name="Text Box 81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5074" name="Text Box 82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5075" name="Text Box 83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5076" name="Line 84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77" name="Text Box 85"/>
          <p:cNvSpPr txBox="1">
            <a:spLocks noChangeArrowheads="1"/>
          </p:cNvSpPr>
          <p:nvPr/>
        </p:nvSpPr>
        <p:spPr bwMode="auto">
          <a:xfrm>
            <a:off x="595313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78" name="Text Box 86"/>
          <p:cNvSpPr txBox="1">
            <a:spLocks noChangeArrowheads="1"/>
          </p:cNvSpPr>
          <p:nvPr/>
        </p:nvSpPr>
        <p:spPr bwMode="auto">
          <a:xfrm>
            <a:off x="90328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79" name="Text Box 87"/>
          <p:cNvSpPr txBox="1">
            <a:spLocks noChangeArrowheads="1"/>
          </p:cNvSpPr>
          <p:nvPr/>
        </p:nvSpPr>
        <p:spPr bwMode="auto">
          <a:xfrm>
            <a:off x="120173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5080" name="Text Box 88"/>
          <p:cNvSpPr txBox="1">
            <a:spLocks noChangeArrowheads="1"/>
          </p:cNvSpPr>
          <p:nvPr/>
        </p:nvSpPr>
        <p:spPr bwMode="auto">
          <a:xfrm>
            <a:off x="2403475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6</a:t>
            </a:r>
          </a:p>
        </p:txBody>
      </p:sp>
      <p:sp>
        <p:nvSpPr>
          <p:cNvPr id="85081" name="Text Box 89"/>
          <p:cNvSpPr txBox="1">
            <a:spLocks noChangeArrowheads="1"/>
          </p:cNvSpPr>
          <p:nvPr/>
        </p:nvSpPr>
        <p:spPr bwMode="auto">
          <a:xfrm>
            <a:off x="1498600" y="448627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82" name="Text Box 90"/>
          <p:cNvSpPr txBox="1">
            <a:spLocks noChangeArrowheads="1"/>
          </p:cNvSpPr>
          <p:nvPr/>
        </p:nvSpPr>
        <p:spPr bwMode="auto">
          <a:xfrm>
            <a:off x="1803400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83" name="Text Box 91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5084" name="Text Box 92"/>
          <p:cNvSpPr txBox="1">
            <a:spLocks noChangeArrowheads="1"/>
          </p:cNvSpPr>
          <p:nvPr/>
        </p:nvSpPr>
        <p:spPr bwMode="auto">
          <a:xfrm>
            <a:off x="2098675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5</a:t>
            </a:r>
          </a:p>
        </p:txBody>
      </p:sp>
      <p:sp>
        <p:nvSpPr>
          <p:cNvPr id="85085" name="Text Box 93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5086" name="Text Box 94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5087" name="Text Box 95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5088" name="Text Box 96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5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5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5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5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5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5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5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5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5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50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50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50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50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5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50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850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50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850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850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50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50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85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96296E-6 L 0.03438 2.96296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1" grpId="0" animBg="1"/>
      <p:bldP spid="85023" grpId="0" animBg="1"/>
      <p:bldP spid="85024" grpId="0" animBg="1"/>
      <p:bldP spid="85032" grpId="0" animBg="1"/>
      <p:bldP spid="85050" grpId="0" animBg="1"/>
      <p:bldP spid="85051" grpId="0" animBg="1"/>
      <p:bldP spid="85055" grpId="0" animBg="1"/>
      <p:bldP spid="85076" grpId="0" animBg="1"/>
      <p:bldP spid="85080" grpId="0" animBg="1"/>
      <p:bldP spid="85083" grpId="0" animBg="1"/>
      <p:bldP spid="85085" grpId="0" animBg="1"/>
      <p:bldP spid="85086" grpId="0"/>
      <p:bldP spid="85087" grpId="0"/>
      <p:bldP spid="850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52" name="Group 104"/>
          <p:cNvGrpSpPr>
            <a:grpSpLocks/>
          </p:cNvGrpSpPr>
          <p:nvPr/>
        </p:nvGrpSpPr>
        <p:grpSpPr bwMode="auto">
          <a:xfrm>
            <a:off x="4559300" y="488950"/>
            <a:ext cx="457200" cy="571500"/>
            <a:chOff x="912" y="2564"/>
            <a:chExt cx="288" cy="360"/>
          </a:xfrm>
        </p:grpSpPr>
        <p:sp>
          <p:nvSpPr>
            <p:cNvPr id="53353" name="Text Box 105"/>
            <p:cNvSpPr txBox="1">
              <a:spLocks noChangeArrowheads="1"/>
            </p:cNvSpPr>
            <p:nvPr/>
          </p:nvSpPr>
          <p:spPr bwMode="auto">
            <a:xfrm>
              <a:off x="912" y="2564"/>
              <a:ext cx="288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bg-BG" altLang="bg-BG" b="0"/>
            </a:p>
          </p:txBody>
        </p:sp>
        <p:sp>
          <p:nvSpPr>
            <p:cNvPr id="53354" name="Line 106"/>
            <p:cNvSpPr>
              <a:spLocks noChangeShapeType="1"/>
            </p:cNvSpPr>
            <p:nvPr/>
          </p:nvSpPr>
          <p:spPr bwMode="auto">
            <a:xfrm>
              <a:off x="1054" y="2581"/>
              <a:ext cx="0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3355" name="Rectangle 107"/>
            <p:cNvSpPr>
              <a:spLocks noChangeArrowheads="1"/>
            </p:cNvSpPr>
            <p:nvPr/>
          </p:nvSpPr>
          <p:spPr bwMode="auto">
            <a:xfrm>
              <a:off x="945" y="2634"/>
              <a:ext cx="219" cy="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356" name="Line 108"/>
            <p:cNvSpPr>
              <a:spLocks noChangeShapeType="1"/>
            </p:cNvSpPr>
            <p:nvPr/>
          </p:nvSpPr>
          <p:spPr bwMode="auto">
            <a:xfrm>
              <a:off x="1054" y="2741"/>
              <a:ext cx="0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3357" name="Rectangle 109"/>
            <p:cNvSpPr>
              <a:spLocks noChangeArrowheads="1"/>
            </p:cNvSpPr>
            <p:nvPr/>
          </p:nvSpPr>
          <p:spPr bwMode="auto">
            <a:xfrm>
              <a:off x="945" y="2794"/>
              <a:ext cx="219" cy="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53358" name="Group 110"/>
            <p:cNvGrpSpPr>
              <a:grpSpLocks/>
            </p:cNvGrpSpPr>
            <p:nvPr/>
          </p:nvGrpSpPr>
          <p:grpSpPr bwMode="auto">
            <a:xfrm>
              <a:off x="1036" y="2688"/>
              <a:ext cx="36" cy="53"/>
              <a:chOff x="4860" y="12060"/>
              <a:chExt cx="3600" cy="3600"/>
            </a:xfrm>
          </p:grpSpPr>
          <p:sp>
            <p:nvSpPr>
              <p:cNvPr id="53359" name="Oval 111"/>
              <p:cNvSpPr>
                <a:spLocks noChangeArrowheads="1"/>
              </p:cNvSpPr>
              <p:nvPr/>
            </p:nvSpPr>
            <p:spPr bwMode="auto">
              <a:xfrm>
                <a:off x="4860" y="12060"/>
                <a:ext cx="3600" cy="3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60" name="Oval 112"/>
              <p:cNvSpPr>
                <a:spLocks noChangeArrowheads="1"/>
              </p:cNvSpPr>
              <p:nvPr/>
            </p:nvSpPr>
            <p:spPr bwMode="auto">
              <a:xfrm>
                <a:off x="5760" y="12960"/>
                <a:ext cx="1800" cy="16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3361" name="Line 113"/>
            <p:cNvSpPr>
              <a:spLocks noChangeShapeType="1"/>
            </p:cNvSpPr>
            <p:nvPr/>
          </p:nvSpPr>
          <p:spPr bwMode="auto">
            <a:xfrm>
              <a:off x="1054" y="2847"/>
              <a:ext cx="0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362" name="Text Box 114"/>
          <p:cNvSpPr txBox="1">
            <a:spLocks noChangeArrowheads="1"/>
          </p:cNvSpPr>
          <p:nvPr/>
        </p:nvSpPr>
        <p:spPr bwMode="auto">
          <a:xfrm>
            <a:off x="2654300" y="1243013"/>
            <a:ext cx="457200" cy="584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sz="800" b="0"/>
          </a:p>
        </p:txBody>
      </p:sp>
      <p:sp>
        <p:nvSpPr>
          <p:cNvPr id="53363" name="Line 115"/>
          <p:cNvSpPr>
            <a:spLocks noChangeShapeType="1"/>
          </p:cNvSpPr>
          <p:nvPr/>
        </p:nvSpPr>
        <p:spPr bwMode="auto">
          <a:xfrm>
            <a:off x="2892425" y="127476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64" name="Rectangle 116"/>
          <p:cNvSpPr>
            <a:spLocks noChangeArrowheads="1"/>
          </p:cNvSpPr>
          <p:nvPr/>
        </p:nvSpPr>
        <p:spPr bwMode="auto">
          <a:xfrm>
            <a:off x="2719388" y="1358900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365" name="Line 117"/>
          <p:cNvSpPr>
            <a:spLocks noChangeShapeType="1"/>
          </p:cNvSpPr>
          <p:nvPr/>
        </p:nvSpPr>
        <p:spPr bwMode="auto">
          <a:xfrm>
            <a:off x="2892425" y="1527175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66" name="Rectangle 118"/>
          <p:cNvSpPr>
            <a:spLocks noChangeArrowheads="1"/>
          </p:cNvSpPr>
          <p:nvPr/>
        </p:nvSpPr>
        <p:spPr bwMode="auto">
          <a:xfrm>
            <a:off x="2719388" y="1611313"/>
            <a:ext cx="347662" cy="84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367" name="Group 119"/>
          <p:cNvGrpSpPr>
            <a:grpSpLocks/>
          </p:cNvGrpSpPr>
          <p:nvPr/>
        </p:nvGrpSpPr>
        <p:grpSpPr bwMode="auto">
          <a:xfrm>
            <a:off x="2863850" y="1443038"/>
            <a:ext cx="57150" cy="84137"/>
            <a:chOff x="4860" y="12060"/>
            <a:chExt cx="3600" cy="3600"/>
          </a:xfrm>
        </p:grpSpPr>
        <p:sp>
          <p:nvSpPr>
            <p:cNvPr id="53368" name="Oval 120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369" name="Oval 121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370" name="Line 122"/>
          <p:cNvSpPr>
            <a:spLocks noChangeShapeType="1"/>
          </p:cNvSpPr>
          <p:nvPr/>
        </p:nvSpPr>
        <p:spPr bwMode="auto">
          <a:xfrm>
            <a:off x="2905125" y="1704975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71" name="Text Box 123"/>
          <p:cNvSpPr txBox="1">
            <a:spLocks noChangeArrowheads="1"/>
          </p:cNvSpPr>
          <p:nvPr/>
        </p:nvSpPr>
        <p:spPr bwMode="auto">
          <a:xfrm>
            <a:off x="1092200" y="2508250"/>
            <a:ext cx="4572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372" name="Line 124"/>
          <p:cNvSpPr>
            <a:spLocks noChangeShapeType="1"/>
          </p:cNvSpPr>
          <p:nvPr/>
        </p:nvSpPr>
        <p:spPr bwMode="auto">
          <a:xfrm>
            <a:off x="1317625" y="25352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73" name="Rectangle 125"/>
          <p:cNvSpPr>
            <a:spLocks noChangeArrowheads="1"/>
          </p:cNvSpPr>
          <p:nvPr/>
        </p:nvSpPr>
        <p:spPr bwMode="auto">
          <a:xfrm>
            <a:off x="1144588" y="2619375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374" name="Line 126"/>
          <p:cNvSpPr>
            <a:spLocks noChangeShapeType="1"/>
          </p:cNvSpPr>
          <p:nvPr/>
        </p:nvSpPr>
        <p:spPr bwMode="auto">
          <a:xfrm>
            <a:off x="1317625" y="27892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75" name="Rectangle 127"/>
          <p:cNvSpPr>
            <a:spLocks noChangeArrowheads="1"/>
          </p:cNvSpPr>
          <p:nvPr/>
        </p:nvSpPr>
        <p:spPr bwMode="auto">
          <a:xfrm>
            <a:off x="1169988" y="2873375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376" name="Group 128"/>
          <p:cNvGrpSpPr>
            <a:grpSpLocks/>
          </p:cNvGrpSpPr>
          <p:nvPr/>
        </p:nvGrpSpPr>
        <p:grpSpPr bwMode="auto">
          <a:xfrm>
            <a:off x="1289050" y="2705100"/>
            <a:ext cx="57150" cy="84138"/>
            <a:chOff x="4860" y="12060"/>
            <a:chExt cx="3600" cy="3600"/>
          </a:xfrm>
        </p:grpSpPr>
        <p:sp>
          <p:nvSpPr>
            <p:cNvPr id="53377" name="Oval 129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378" name="Oval 130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379" name="Line 131"/>
          <p:cNvSpPr>
            <a:spLocks noChangeShapeType="1"/>
          </p:cNvSpPr>
          <p:nvPr/>
        </p:nvSpPr>
        <p:spPr bwMode="auto">
          <a:xfrm>
            <a:off x="1317625" y="295751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80" name="Text Box 132"/>
          <p:cNvSpPr txBox="1">
            <a:spLocks noChangeArrowheads="1"/>
          </p:cNvSpPr>
          <p:nvPr/>
        </p:nvSpPr>
        <p:spPr bwMode="auto">
          <a:xfrm>
            <a:off x="2032000" y="3819525"/>
            <a:ext cx="44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381" name="Line 133"/>
          <p:cNvSpPr>
            <a:spLocks noChangeShapeType="1"/>
          </p:cNvSpPr>
          <p:nvPr/>
        </p:nvSpPr>
        <p:spPr bwMode="auto">
          <a:xfrm>
            <a:off x="2257425" y="384651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82" name="Rectangle 134"/>
          <p:cNvSpPr>
            <a:spLocks noChangeArrowheads="1"/>
          </p:cNvSpPr>
          <p:nvPr/>
        </p:nvSpPr>
        <p:spPr bwMode="auto">
          <a:xfrm>
            <a:off x="2084388" y="3930650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383" name="Line 135"/>
          <p:cNvSpPr>
            <a:spLocks noChangeShapeType="1"/>
          </p:cNvSpPr>
          <p:nvPr/>
        </p:nvSpPr>
        <p:spPr bwMode="auto">
          <a:xfrm>
            <a:off x="2257425" y="4100513"/>
            <a:ext cx="158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84" name="Rectangle 136"/>
          <p:cNvSpPr>
            <a:spLocks noChangeArrowheads="1"/>
          </p:cNvSpPr>
          <p:nvPr/>
        </p:nvSpPr>
        <p:spPr bwMode="auto">
          <a:xfrm>
            <a:off x="2122488" y="4183063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385" name="Group 137"/>
          <p:cNvGrpSpPr>
            <a:grpSpLocks/>
          </p:cNvGrpSpPr>
          <p:nvPr/>
        </p:nvGrpSpPr>
        <p:grpSpPr bwMode="auto">
          <a:xfrm>
            <a:off x="2228850" y="4014788"/>
            <a:ext cx="57150" cy="85725"/>
            <a:chOff x="4860" y="12060"/>
            <a:chExt cx="3600" cy="3600"/>
          </a:xfrm>
        </p:grpSpPr>
        <p:sp>
          <p:nvSpPr>
            <p:cNvPr id="53386" name="Oval 138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387" name="Oval 139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388" name="Line 140"/>
          <p:cNvSpPr>
            <a:spLocks noChangeShapeType="1"/>
          </p:cNvSpPr>
          <p:nvPr/>
        </p:nvSpPr>
        <p:spPr bwMode="auto">
          <a:xfrm>
            <a:off x="2257425" y="426878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89" name="Text Box 141"/>
          <p:cNvSpPr txBox="1">
            <a:spLocks noChangeArrowheads="1"/>
          </p:cNvSpPr>
          <p:nvPr/>
        </p:nvSpPr>
        <p:spPr bwMode="auto">
          <a:xfrm>
            <a:off x="1460500" y="4768850"/>
            <a:ext cx="4572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390" name="Line 142"/>
          <p:cNvSpPr>
            <a:spLocks noChangeShapeType="1"/>
          </p:cNvSpPr>
          <p:nvPr/>
        </p:nvSpPr>
        <p:spPr bwMode="auto">
          <a:xfrm>
            <a:off x="1685925" y="47958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91" name="Rectangle 143"/>
          <p:cNvSpPr>
            <a:spLocks noChangeArrowheads="1"/>
          </p:cNvSpPr>
          <p:nvPr/>
        </p:nvSpPr>
        <p:spPr bwMode="auto">
          <a:xfrm>
            <a:off x="1512888" y="4879975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392" name="Line 144"/>
          <p:cNvSpPr>
            <a:spLocks noChangeShapeType="1"/>
          </p:cNvSpPr>
          <p:nvPr/>
        </p:nvSpPr>
        <p:spPr bwMode="auto">
          <a:xfrm>
            <a:off x="1685925" y="50498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93" name="Rectangle 145"/>
          <p:cNvSpPr>
            <a:spLocks noChangeArrowheads="1"/>
          </p:cNvSpPr>
          <p:nvPr/>
        </p:nvSpPr>
        <p:spPr bwMode="auto">
          <a:xfrm>
            <a:off x="1538288" y="5133975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394" name="Group 146"/>
          <p:cNvGrpSpPr>
            <a:grpSpLocks/>
          </p:cNvGrpSpPr>
          <p:nvPr/>
        </p:nvGrpSpPr>
        <p:grpSpPr bwMode="auto">
          <a:xfrm>
            <a:off x="1657350" y="4965700"/>
            <a:ext cx="57150" cy="84138"/>
            <a:chOff x="4860" y="12060"/>
            <a:chExt cx="3600" cy="3600"/>
          </a:xfrm>
        </p:grpSpPr>
        <p:sp>
          <p:nvSpPr>
            <p:cNvPr id="53395" name="Oval 147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396" name="Oval 148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397" name="Line 149"/>
          <p:cNvSpPr>
            <a:spLocks noChangeShapeType="1"/>
          </p:cNvSpPr>
          <p:nvPr/>
        </p:nvSpPr>
        <p:spPr bwMode="auto">
          <a:xfrm>
            <a:off x="1685925" y="521811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398" name="Text Box 150"/>
          <p:cNvSpPr txBox="1">
            <a:spLocks noChangeArrowheads="1"/>
          </p:cNvSpPr>
          <p:nvPr/>
        </p:nvSpPr>
        <p:spPr bwMode="auto">
          <a:xfrm>
            <a:off x="508000" y="3778250"/>
            <a:ext cx="2032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399" name="WordArt 151"/>
          <p:cNvSpPr>
            <a:spLocks noChangeArrowheads="1" noChangeShapeType="1" noTextEdit="1"/>
          </p:cNvSpPr>
          <p:nvPr/>
        </p:nvSpPr>
        <p:spPr bwMode="auto">
          <a:xfrm>
            <a:off x="558800" y="3892550"/>
            <a:ext cx="96838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sp>
        <p:nvSpPr>
          <p:cNvPr id="53400" name="Text Box 152"/>
          <p:cNvSpPr txBox="1">
            <a:spLocks noChangeArrowheads="1"/>
          </p:cNvSpPr>
          <p:nvPr/>
        </p:nvSpPr>
        <p:spPr bwMode="auto">
          <a:xfrm>
            <a:off x="2590800" y="4759325"/>
            <a:ext cx="2413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01" name="WordArt 153"/>
          <p:cNvSpPr>
            <a:spLocks noChangeArrowheads="1" noChangeShapeType="1" noTextEdit="1"/>
          </p:cNvSpPr>
          <p:nvPr/>
        </p:nvSpPr>
        <p:spPr bwMode="auto">
          <a:xfrm>
            <a:off x="2654300" y="4911725"/>
            <a:ext cx="762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grpSp>
        <p:nvGrpSpPr>
          <p:cNvPr id="53402" name="Group 154"/>
          <p:cNvGrpSpPr>
            <a:grpSpLocks/>
          </p:cNvGrpSpPr>
          <p:nvPr/>
        </p:nvGrpSpPr>
        <p:grpSpPr bwMode="auto">
          <a:xfrm>
            <a:off x="1981200" y="5778500"/>
            <a:ext cx="254000" cy="571500"/>
            <a:chOff x="3984" y="1536"/>
            <a:chExt cx="288" cy="360"/>
          </a:xfrm>
        </p:grpSpPr>
        <p:sp>
          <p:nvSpPr>
            <p:cNvPr id="53403" name="Text Box 155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36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bg-BG" altLang="bg-BG" b="0"/>
            </a:p>
          </p:txBody>
        </p:sp>
        <p:sp>
          <p:nvSpPr>
            <p:cNvPr id="53404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4080" y="1628"/>
              <a:ext cx="72" cy="2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Д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Ъ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Н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О</a:t>
              </a:r>
            </a:p>
          </p:txBody>
        </p:sp>
      </p:grpSp>
      <p:sp>
        <p:nvSpPr>
          <p:cNvPr id="53405" name="Text Box 157"/>
          <p:cNvSpPr txBox="1">
            <a:spLocks noChangeArrowheads="1"/>
          </p:cNvSpPr>
          <p:nvPr/>
        </p:nvSpPr>
        <p:spPr bwMode="auto">
          <a:xfrm>
            <a:off x="939800" y="5810250"/>
            <a:ext cx="2286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06" name="WordArt 158"/>
          <p:cNvSpPr>
            <a:spLocks noChangeArrowheads="1" noChangeShapeType="1" noTextEdit="1"/>
          </p:cNvSpPr>
          <p:nvPr/>
        </p:nvSpPr>
        <p:spPr bwMode="auto">
          <a:xfrm>
            <a:off x="1028700" y="5924550"/>
            <a:ext cx="79375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sp>
        <p:nvSpPr>
          <p:cNvPr id="53407" name="Freeform 159"/>
          <p:cNvSpPr>
            <a:spLocks/>
          </p:cNvSpPr>
          <p:nvPr/>
        </p:nvSpPr>
        <p:spPr bwMode="auto">
          <a:xfrm rot="19051024" flipH="1">
            <a:off x="2851150" y="481013"/>
            <a:ext cx="1743075" cy="849312"/>
          </a:xfrm>
          <a:custGeom>
            <a:avLst/>
            <a:gdLst>
              <a:gd name="T0" fmla="*/ 0 w 1012"/>
              <a:gd name="T1" fmla="*/ 3419 h 3419"/>
              <a:gd name="T2" fmla="*/ 457 w 1012"/>
              <a:gd name="T3" fmla="*/ 471 h 3419"/>
              <a:gd name="T4" fmla="*/ 1012 w 1012"/>
              <a:gd name="T5" fmla="*/ 591 h 3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2" h="3419">
                <a:moveTo>
                  <a:pt x="0" y="3419"/>
                </a:moveTo>
                <a:cubicBezTo>
                  <a:pt x="76" y="2928"/>
                  <a:pt x="288" y="942"/>
                  <a:pt x="457" y="471"/>
                </a:cubicBezTo>
                <a:cubicBezTo>
                  <a:pt x="626" y="0"/>
                  <a:pt x="897" y="566"/>
                  <a:pt x="1012" y="5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08" name="Freeform 160"/>
          <p:cNvSpPr>
            <a:spLocks/>
          </p:cNvSpPr>
          <p:nvPr/>
        </p:nvSpPr>
        <p:spPr bwMode="auto">
          <a:xfrm>
            <a:off x="1309688" y="1044575"/>
            <a:ext cx="1438275" cy="1465263"/>
          </a:xfrm>
          <a:custGeom>
            <a:avLst/>
            <a:gdLst>
              <a:gd name="T0" fmla="*/ 0 w 1365"/>
              <a:gd name="T1" fmla="*/ 2308 h 2308"/>
              <a:gd name="T2" fmla="*/ 757 w 1365"/>
              <a:gd name="T3" fmla="*/ 305 h 2308"/>
              <a:gd name="T4" fmla="*/ 1365 w 1365"/>
              <a:gd name="T5" fmla="*/ 478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5" h="2308">
                <a:moveTo>
                  <a:pt x="0" y="2308"/>
                </a:moveTo>
                <a:cubicBezTo>
                  <a:pt x="126" y="1974"/>
                  <a:pt x="530" y="610"/>
                  <a:pt x="757" y="305"/>
                </a:cubicBezTo>
                <a:cubicBezTo>
                  <a:pt x="984" y="0"/>
                  <a:pt x="1238" y="442"/>
                  <a:pt x="1365" y="47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09" name="Freeform 161"/>
          <p:cNvSpPr>
            <a:spLocks/>
          </p:cNvSpPr>
          <p:nvPr/>
        </p:nvSpPr>
        <p:spPr bwMode="auto">
          <a:xfrm>
            <a:off x="649288" y="2419350"/>
            <a:ext cx="508000" cy="1358900"/>
          </a:xfrm>
          <a:custGeom>
            <a:avLst/>
            <a:gdLst>
              <a:gd name="T0" fmla="*/ 0 w 1360"/>
              <a:gd name="T1" fmla="*/ 1559 h 1559"/>
              <a:gd name="T2" fmla="*/ 757 w 1360"/>
              <a:gd name="T3" fmla="*/ 209 h 1559"/>
              <a:gd name="T4" fmla="*/ 1360 w 1360"/>
              <a:gd name="T5" fmla="*/ 302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" h="1559">
                <a:moveTo>
                  <a:pt x="0" y="1559"/>
                </a:moveTo>
                <a:cubicBezTo>
                  <a:pt x="126" y="1334"/>
                  <a:pt x="530" y="418"/>
                  <a:pt x="757" y="209"/>
                </a:cubicBezTo>
                <a:cubicBezTo>
                  <a:pt x="984" y="0"/>
                  <a:pt x="1235" y="283"/>
                  <a:pt x="1360" y="30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0" name="Freeform 162"/>
          <p:cNvSpPr>
            <a:spLocks/>
          </p:cNvSpPr>
          <p:nvPr/>
        </p:nvSpPr>
        <p:spPr bwMode="auto">
          <a:xfrm>
            <a:off x="687388" y="2684463"/>
            <a:ext cx="465137" cy="1693862"/>
          </a:xfrm>
          <a:custGeom>
            <a:avLst/>
            <a:gdLst>
              <a:gd name="T0" fmla="*/ 1357 w 1433"/>
              <a:gd name="T1" fmla="*/ 0 h 467"/>
              <a:gd name="T2" fmla="*/ 1207 w 1433"/>
              <a:gd name="T3" fmla="*/ 182 h 467"/>
              <a:gd name="T4" fmla="*/ 0 w 1433"/>
              <a:gd name="T5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3" h="467">
                <a:moveTo>
                  <a:pt x="1357" y="0"/>
                </a:moveTo>
                <a:cubicBezTo>
                  <a:pt x="1332" y="30"/>
                  <a:pt x="1433" y="104"/>
                  <a:pt x="1207" y="182"/>
                </a:cubicBezTo>
                <a:cubicBezTo>
                  <a:pt x="981" y="260"/>
                  <a:pt x="251" y="408"/>
                  <a:pt x="0" y="46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1" name="Freeform 163"/>
          <p:cNvSpPr>
            <a:spLocks/>
          </p:cNvSpPr>
          <p:nvPr/>
        </p:nvSpPr>
        <p:spPr bwMode="auto">
          <a:xfrm>
            <a:off x="1466850" y="2921000"/>
            <a:ext cx="768350" cy="911225"/>
          </a:xfrm>
          <a:custGeom>
            <a:avLst/>
            <a:gdLst>
              <a:gd name="T0" fmla="*/ 0 w 1350"/>
              <a:gd name="T1" fmla="*/ 0 h 555"/>
              <a:gd name="T2" fmla="*/ 1350 w 1350"/>
              <a:gd name="T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555">
                <a:moveTo>
                  <a:pt x="0" y="0"/>
                </a:moveTo>
                <a:lnTo>
                  <a:pt x="1350" y="55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2" name="Freeform 164"/>
          <p:cNvSpPr>
            <a:spLocks/>
          </p:cNvSpPr>
          <p:nvPr/>
        </p:nvSpPr>
        <p:spPr bwMode="auto">
          <a:xfrm>
            <a:off x="1698625" y="3748088"/>
            <a:ext cx="398463" cy="1057275"/>
          </a:xfrm>
          <a:custGeom>
            <a:avLst/>
            <a:gdLst>
              <a:gd name="T0" fmla="*/ 0 w 1388"/>
              <a:gd name="T1" fmla="*/ 1724 h 1724"/>
              <a:gd name="T2" fmla="*/ 900 w 1388"/>
              <a:gd name="T3" fmla="*/ 216 h 1724"/>
              <a:gd name="T4" fmla="*/ 1388 w 1388"/>
              <a:gd name="T5" fmla="*/ 42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8" h="1724">
                <a:moveTo>
                  <a:pt x="0" y="1724"/>
                </a:moveTo>
                <a:cubicBezTo>
                  <a:pt x="150" y="1473"/>
                  <a:pt x="669" y="432"/>
                  <a:pt x="900" y="216"/>
                </a:cubicBezTo>
                <a:cubicBezTo>
                  <a:pt x="1131" y="0"/>
                  <a:pt x="1286" y="382"/>
                  <a:pt x="1388" y="4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3" name="Freeform 165"/>
          <p:cNvSpPr>
            <a:spLocks/>
          </p:cNvSpPr>
          <p:nvPr/>
        </p:nvSpPr>
        <p:spPr bwMode="auto">
          <a:xfrm>
            <a:off x="1047750" y="4686300"/>
            <a:ext cx="488950" cy="1098550"/>
          </a:xfrm>
          <a:custGeom>
            <a:avLst/>
            <a:gdLst>
              <a:gd name="T0" fmla="*/ 0 w 1350"/>
              <a:gd name="T1" fmla="*/ 1669 h 1669"/>
              <a:gd name="T2" fmla="*/ 900 w 1350"/>
              <a:gd name="T3" fmla="*/ 214 h 1669"/>
              <a:gd name="T4" fmla="*/ 1350 w 1350"/>
              <a:gd name="T5" fmla="*/ 387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0" h="1669">
                <a:moveTo>
                  <a:pt x="0" y="1669"/>
                </a:moveTo>
                <a:cubicBezTo>
                  <a:pt x="150" y="1426"/>
                  <a:pt x="675" y="428"/>
                  <a:pt x="900" y="214"/>
                </a:cubicBezTo>
                <a:cubicBezTo>
                  <a:pt x="1125" y="0"/>
                  <a:pt x="1256" y="351"/>
                  <a:pt x="1350" y="38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4" name="Freeform 166"/>
          <p:cNvSpPr>
            <a:spLocks/>
          </p:cNvSpPr>
          <p:nvPr/>
        </p:nvSpPr>
        <p:spPr bwMode="auto">
          <a:xfrm>
            <a:off x="1174750" y="4967288"/>
            <a:ext cx="333375" cy="1423987"/>
          </a:xfrm>
          <a:custGeom>
            <a:avLst/>
            <a:gdLst>
              <a:gd name="T0" fmla="*/ 1365 w 1365"/>
              <a:gd name="T1" fmla="*/ 0 h 482"/>
              <a:gd name="T2" fmla="*/ 1110 w 1365"/>
              <a:gd name="T3" fmla="*/ 292 h 482"/>
              <a:gd name="T4" fmla="*/ 0 w 1365"/>
              <a:gd name="T5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5" h="482">
                <a:moveTo>
                  <a:pt x="1365" y="0"/>
                </a:moveTo>
                <a:cubicBezTo>
                  <a:pt x="1280" y="29"/>
                  <a:pt x="1340" y="213"/>
                  <a:pt x="1110" y="292"/>
                </a:cubicBezTo>
                <a:cubicBezTo>
                  <a:pt x="883" y="372"/>
                  <a:pt x="234" y="445"/>
                  <a:pt x="0" y="4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5" name="Freeform 167"/>
          <p:cNvSpPr>
            <a:spLocks/>
          </p:cNvSpPr>
          <p:nvPr/>
        </p:nvSpPr>
        <p:spPr bwMode="auto">
          <a:xfrm>
            <a:off x="1857375" y="5181600"/>
            <a:ext cx="238125" cy="623888"/>
          </a:xfrm>
          <a:custGeom>
            <a:avLst/>
            <a:gdLst>
              <a:gd name="T0" fmla="*/ 0 w 1356"/>
              <a:gd name="T1" fmla="*/ 0 h 1222"/>
              <a:gd name="T2" fmla="*/ 1356 w 1356"/>
              <a:gd name="T3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6" h="1222">
                <a:moveTo>
                  <a:pt x="0" y="0"/>
                </a:moveTo>
                <a:lnTo>
                  <a:pt x="1356" y="122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6" name="Freeform 168"/>
          <p:cNvSpPr>
            <a:spLocks/>
          </p:cNvSpPr>
          <p:nvPr/>
        </p:nvSpPr>
        <p:spPr bwMode="auto">
          <a:xfrm>
            <a:off x="1830388" y="5187950"/>
            <a:ext cx="249237" cy="1373188"/>
          </a:xfrm>
          <a:custGeom>
            <a:avLst/>
            <a:gdLst>
              <a:gd name="T0" fmla="*/ 1351 w 1351"/>
              <a:gd name="T1" fmla="*/ 1969 h 2383"/>
              <a:gd name="T2" fmla="*/ 907 w 1351"/>
              <a:gd name="T3" fmla="*/ 2055 h 2383"/>
              <a:gd name="T4" fmla="*/ 0 w 1351"/>
              <a:gd name="T5" fmla="*/ 0 h 2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" h="2383">
                <a:moveTo>
                  <a:pt x="1351" y="1969"/>
                </a:moveTo>
                <a:cubicBezTo>
                  <a:pt x="1276" y="1983"/>
                  <a:pt x="1132" y="2383"/>
                  <a:pt x="907" y="2055"/>
                </a:cubicBezTo>
                <a:cubicBezTo>
                  <a:pt x="682" y="1727"/>
                  <a:pt x="189" y="428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7" name="Freeform 169"/>
          <p:cNvSpPr>
            <a:spLocks/>
          </p:cNvSpPr>
          <p:nvPr/>
        </p:nvSpPr>
        <p:spPr bwMode="auto">
          <a:xfrm>
            <a:off x="1677988" y="4019550"/>
            <a:ext cx="425450" cy="1319213"/>
          </a:xfrm>
          <a:custGeom>
            <a:avLst/>
            <a:gdLst>
              <a:gd name="T0" fmla="*/ 1365 w 1390"/>
              <a:gd name="T1" fmla="*/ 0 h 518"/>
              <a:gd name="T2" fmla="*/ 1162 w 1390"/>
              <a:gd name="T3" fmla="*/ 255 h 518"/>
              <a:gd name="T4" fmla="*/ 0 w 1390"/>
              <a:gd name="T5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0" h="518">
                <a:moveTo>
                  <a:pt x="1365" y="0"/>
                </a:moveTo>
                <a:cubicBezTo>
                  <a:pt x="1303" y="23"/>
                  <a:pt x="1390" y="169"/>
                  <a:pt x="1162" y="255"/>
                </a:cubicBezTo>
                <a:cubicBezTo>
                  <a:pt x="934" y="341"/>
                  <a:pt x="242" y="463"/>
                  <a:pt x="0" y="51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8" name="Freeform 170"/>
          <p:cNvSpPr>
            <a:spLocks/>
          </p:cNvSpPr>
          <p:nvPr/>
        </p:nvSpPr>
        <p:spPr bwMode="auto">
          <a:xfrm>
            <a:off x="2419350" y="4203700"/>
            <a:ext cx="285750" cy="568325"/>
          </a:xfrm>
          <a:custGeom>
            <a:avLst/>
            <a:gdLst>
              <a:gd name="T0" fmla="*/ 0 w 1350"/>
              <a:gd name="T1" fmla="*/ 0 h 495"/>
              <a:gd name="T2" fmla="*/ 1350 w 1350"/>
              <a:gd name="T3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495">
                <a:moveTo>
                  <a:pt x="0" y="0"/>
                </a:moveTo>
                <a:lnTo>
                  <a:pt x="1350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19" name="Freeform 171"/>
          <p:cNvSpPr>
            <a:spLocks/>
          </p:cNvSpPr>
          <p:nvPr/>
        </p:nvSpPr>
        <p:spPr bwMode="auto">
          <a:xfrm>
            <a:off x="2373313" y="4257675"/>
            <a:ext cx="306387" cy="13239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20" name="Freeform 172"/>
          <p:cNvSpPr>
            <a:spLocks/>
          </p:cNvSpPr>
          <p:nvPr/>
        </p:nvSpPr>
        <p:spPr bwMode="auto">
          <a:xfrm>
            <a:off x="1458913" y="2949575"/>
            <a:ext cx="788987" cy="18954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21" name="Freeform 173"/>
          <p:cNvSpPr>
            <a:spLocks/>
          </p:cNvSpPr>
          <p:nvPr/>
        </p:nvSpPr>
        <p:spPr bwMode="auto">
          <a:xfrm flipH="1">
            <a:off x="1344613" y="1412875"/>
            <a:ext cx="1411287" cy="22129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22" name="Freeform 174"/>
          <p:cNvSpPr>
            <a:spLocks/>
          </p:cNvSpPr>
          <p:nvPr/>
        </p:nvSpPr>
        <p:spPr bwMode="auto">
          <a:xfrm>
            <a:off x="3067050" y="1676400"/>
            <a:ext cx="1187450" cy="1101725"/>
          </a:xfrm>
          <a:custGeom>
            <a:avLst/>
            <a:gdLst>
              <a:gd name="T0" fmla="*/ 0 w 1350"/>
              <a:gd name="T1" fmla="*/ 0 h 555"/>
              <a:gd name="T2" fmla="*/ 1350 w 1350"/>
              <a:gd name="T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555">
                <a:moveTo>
                  <a:pt x="0" y="0"/>
                </a:moveTo>
                <a:lnTo>
                  <a:pt x="1350" y="55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23" name="Text Box 175"/>
          <p:cNvSpPr txBox="1">
            <a:spLocks noChangeArrowheads="1"/>
          </p:cNvSpPr>
          <p:nvPr/>
        </p:nvSpPr>
        <p:spPr bwMode="auto">
          <a:xfrm>
            <a:off x="4064000" y="2778125"/>
            <a:ext cx="44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24" name="Line 176"/>
          <p:cNvSpPr>
            <a:spLocks noChangeShapeType="1"/>
          </p:cNvSpPr>
          <p:nvPr/>
        </p:nvSpPr>
        <p:spPr bwMode="auto">
          <a:xfrm>
            <a:off x="4264025" y="280511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25" name="Rectangle 177"/>
          <p:cNvSpPr>
            <a:spLocks noChangeArrowheads="1"/>
          </p:cNvSpPr>
          <p:nvPr/>
        </p:nvSpPr>
        <p:spPr bwMode="auto">
          <a:xfrm>
            <a:off x="4090988" y="2889250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426" name="Line 178"/>
          <p:cNvSpPr>
            <a:spLocks noChangeShapeType="1"/>
          </p:cNvSpPr>
          <p:nvPr/>
        </p:nvSpPr>
        <p:spPr bwMode="auto">
          <a:xfrm>
            <a:off x="4264025" y="3059113"/>
            <a:ext cx="158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27" name="Rectangle 179"/>
          <p:cNvSpPr>
            <a:spLocks noChangeArrowheads="1"/>
          </p:cNvSpPr>
          <p:nvPr/>
        </p:nvSpPr>
        <p:spPr bwMode="auto">
          <a:xfrm>
            <a:off x="4129088" y="3141663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428" name="Group 180"/>
          <p:cNvGrpSpPr>
            <a:grpSpLocks/>
          </p:cNvGrpSpPr>
          <p:nvPr/>
        </p:nvGrpSpPr>
        <p:grpSpPr bwMode="auto">
          <a:xfrm>
            <a:off x="4235450" y="2973388"/>
            <a:ext cx="57150" cy="85725"/>
            <a:chOff x="4860" y="12060"/>
            <a:chExt cx="3600" cy="3600"/>
          </a:xfrm>
        </p:grpSpPr>
        <p:sp>
          <p:nvSpPr>
            <p:cNvPr id="53429" name="Oval 181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430" name="Oval 182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431" name="Line 183"/>
          <p:cNvSpPr>
            <a:spLocks noChangeShapeType="1"/>
          </p:cNvSpPr>
          <p:nvPr/>
        </p:nvSpPr>
        <p:spPr bwMode="auto">
          <a:xfrm>
            <a:off x="4264025" y="322738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32" name="Text Box 184"/>
          <p:cNvSpPr txBox="1">
            <a:spLocks noChangeArrowheads="1"/>
          </p:cNvSpPr>
          <p:nvPr/>
        </p:nvSpPr>
        <p:spPr bwMode="auto">
          <a:xfrm>
            <a:off x="3340100" y="3727450"/>
            <a:ext cx="4572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33" name="Line 185"/>
          <p:cNvSpPr>
            <a:spLocks noChangeShapeType="1"/>
          </p:cNvSpPr>
          <p:nvPr/>
        </p:nvSpPr>
        <p:spPr bwMode="auto">
          <a:xfrm>
            <a:off x="3565525" y="37544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34" name="Rectangle 186"/>
          <p:cNvSpPr>
            <a:spLocks noChangeArrowheads="1"/>
          </p:cNvSpPr>
          <p:nvPr/>
        </p:nvSpPr>
        <p:spPr bwMode="auto">
          <a:xfrm>
            <a:off x="3379788" y="3838575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435" name="Line 187"/>
          <p:cNvSpPr>
            <a:spLocks noChangeShapeType="1"/>
          </p:cNvSpPr>
          <p:nvPr/>
        </p:nvSpPr>
        <p:spPr bwMode="auto">
          <a:xfrm>
            <a:off x="3565525" y="40084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36" name="Rectangle 188"/>
          <p:cNvSpPr>
            <a:spLocks noChangeArrowheads="1"/>
          </p:cNvSpPr>
          <p:nvPr/>
        </p:nvSpPr>
        <p:spPr bwMode="auto">
          <a:xfrm>
            <a:off x="3417888" y="4092575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437" name="Group 189"/>
          <p:cNvGrpSpPr>
            <a:grpSpLocks/>
          </p:cNvGrpSpPr>
          <p:nvPr/>
        </p:nvGrpSpPr>
        <p:grpSpPr bwMode="auto">
          <a:xfrm>
            <a:off x="3536950" y="3924300"/>
            <a:ext cx="57150" cy="84138"/>
            <a:chOff x="4860" y="12060"/>
            <a:chExt cx="3600" cy="3600"/>
          </a:xfrm>
        </p:grpSpPr>
        <p:sp>
          <p:nvSpPr>
            <p:cNvPr id="53438" name="Oval 190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439" name="Oval 191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440" name="Line 192"/>
          <p:cNvSpPr>
            <a:spLocks noChangeShapeType="1"/>
          </p:cNvSpPr>
          <p:nvPr/>
        </p:nvSpPr>
        <p:spPr bwMode="auto">
          <a:xfrm>
            <a:off x="3565525" y="4176713"/>
            <a:ext cx="1588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3441" name="Group 193"/>
          <p:cNvGrpSpPr>
            <a:grpSpLocks/>
          </p:cNvGrpSpPr>
          <p:nvPr/>
        </p:nvGrpSpPr>
        <p:grpSpPr bwMode="auto">
          <a:xfrm>
            <a:off x="3873500" y="4749800"/>
            <a:ext cx="215900" cy="571500"/>
            <a:chOff x="3984" y="1536"/>
            <a:chExt cx="288" cy="360"/>
          </a:xfrm>
        </p:grpSpPr>
        <p:sp>
          <p:nvSpPr>
            <p:cNvPr id="53442" name="Text Box 194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36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bg-BG" altLang="bg-BG" b="0"/>
            </a:p>
          </p:txBody>
        </p:sp>
        <p:sp>
          <p:nvSpPr>
            <p:cNvPr id="53443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4080" y="1628"/>
              <a:ext cx="72" cy="2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Д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Ъ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Н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О</a:t>
              </a:r>
            </a:p>
          </p:txBody>
        </p:sp>
      </p:grpSp>
      <p:sp>
        <p:nvSpPr>
          <p:cNvPr id="53444" name="Text Box 196"/>
          <p:cNvSpPr txBox="1">
            <a:spLocks noChangeArrowheads="1"/>
          </p:cNvSpPr>
          <p:nvPr/>
        </p:nvSpPr>
        <p:spPr bwMode="auto">
          <a:xfrm>
            <a:off x="2946400" y="4768850"/>
            <a:ext cx="2286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45" name="WordArt 197"/>
          <p:cNvSpPr>
            <a:spLocks noChangeArrowheads="1" noChangeShapeType="1" noTextEdit="1"/>
          </p:cNvSpPr>
          <p:nvPr/>
        </p:nvSpPr>
        <p:spPr bwMode="auto">
          <a:xfrm>
            <a:off x="3035300" y="4883150"/>
            <a:ext cx="79375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sp>
        <p:nvSpPr>
          <p:cNvPr id="53446" name="Freeform 198"/>
          <p:cNvSpPr>
            <a:spLocks/>
          </p:cNvSpPr>
          <p:nvPr/>
        </p:nvSpPr>
        <p:spPr bwMode="auto">
          <a:xfrm>
            <a:off x="3565525" y="2706688"/>
            <a:ext cx="538163" cy="1057275"/>
          </a:xfrm>
          <a:custGeom>
            <a:avLst/>
            <a:gdLst>
              <a:gd name="T0" fmla="*/ 0 w 1388"/>
              <a:gd name="T1" fmla="*/ 1724 h 1724"/>
              <a:gd name="T2" fmla="*/ 900 w 1388"/>
              <a:gd name="T3" fmla="*/ 216 h 1724"/>
              <a:gd name="T4" fmla="*/ 1388 w 1388"/>
              <a:gd name="T5" fmla="*/ 42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8" h="1724">
                <a:moveTo>
                  <a:pt x="0" y="1724"/>
                </a:moveTo>
                <a:cubicBezTo>
                  <a:pt x="150" y="1473"/>
                  <a:pt x="669" y="432"/>
                  <a:pt x="900" y="216"/>
                </a:cubicBezTo>
                <a:cubicBezTo>
                  <a:pt x="1131" y="0"/>
                  <a:pt x="1286" y="382"/>
                  <a:pt x="1388" y="4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47" name="Freeform 199"/>
          <p:cNvSpPr>
            <a:spLocks/>
          </p:cNvSpPr>
          <p:nvPr/>
        </p:nvSpPr>
        <p:spPr bwMode="auto">
          <a:xfrm>
            <a:off x="3016250" y="3568700"/>
            <a:ext cx="361950" cy="1174750"/>
          </a:xfrm>
          <a:custGeom>
            <a:avLst/>
            <a:gdLst>
              <a:gd name="T0" fmla="*/ 0 w 1350"/>
              <a:gd name="T1" fmla="*/ 1669 h 1669"/>
              <a:gd name="T2" fmla="*/ 900 w 1350"/>
              <a:gd name="T3" fmla="*/ 214 h 1669"/>
              <a:gd name="T4" fmla="*/ 1350 w 1350"/>
              <a:gd name="T5" fmla="*/ 387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0" h="1669">
                <a:moveTo>
                  <a:pt x="0" y="1669"/>
                </a:moveTo>
                <a:cubicBezTo>
                  <a:pt x="150" y="1426"/>
                  <a:pt x="675" y="428"/>
                  <a:pt x="900" y="214"/>
                </a:cubicBezTo>
                <a:cubicBezTo>
                  <a:pt x="1125" y="0"/>
                  <a:pt x="1256" y="351"/>
                  <a:pt x="1350" y="38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48" name="Freeform 200"/>
          <p:cNvSpPr>
            <a:spLocks/>
          </p:cNvSpPr>
          <p:nvPr/>
        </p:nvSpPr>
        <p:spPr bwMode="auto">
          <a:xfrm>
            <a:off x="3067050" y="3925888"/>
            <a:ext cx="333375" cy="1423987"/>
          </a:xfrm>
          <a:custGeom>
            <a:avLst/>
            <a:gdLst>
              <a:gd name="T0" fmla="*/ 1365 w 1365"/>
              <a:gd name="T1" fmla="*/ 0 h 482"/>
              <a:gd name="T2" fmla="*/ 1110 w 1365"/>
              <a:gd name="T3" fmla="*/ 292 h 482"/>
              <a:gd name="T4" fmla="*/ 0 w 1365"/>
              <a:gd name="T5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5" h="482">
                <a:moveTo>
                  <a:pt x="1365" y="0"/>
                </a:moveTo>
                <a:cubicBezTo>
                  <a:pt x="1280" y="29"/>
                  <a:pt x="1340" y="213"/>
                  <a:pt x="1110" y="292"/>
                </a:cubicBezTo>
                <a:cubicBezTo>
                  <a:pt x="883" y="372"/>
                  <a:pt x="234" y="445"/>
                  <a:pt x="0" y="4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49" name="Freeform 201"/>
          <p:cNvSpPr>
            <a:spLocks/>
          </p:cNvSpPr>
          <p:nvPr/>
        </p:nvSpPr>
        <p:spPr bwMode="auto">
          <a:xfrm>
            <a:off x="3736975" y="4152900"/>
            <a:ext cx="238125" cy="623888"/>
          </a:xfrm>
          <a:custGeom>
            <a:avLst/>
            <a:gdLst>
              <a:gd name="T0" fmla="*/ 0 w 1356"/>
              <a:gd name="T1" fmla="*/ 0 h 1222"/>
              <a:gd name="T2" fmla="*/ 1356 w 1356"/>
              <a:gd name="T3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6" h="1222">
                <a:moveTo>
                  <a:pt x="0" y="0"/>
                </a:moveTo>
                <a:lnTo>
                  <a:pt x="1356" y="122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50" name="Freeform 202"/>
          <p:cNvSpPr>
            <a:spLocks/>
          </p:cNvSpPr>
          <p:nvPr/>
        </p:nvSpPr>
        <p:spPr bwMode="auto">
          <a:xfrm>
            <a:off x="3709988" y="4159250"/>
            <a:ext cx="249237" cy="1373188"/>
          </a:xfrm>
          <a:custGeom>
            <a:avLst/>
            <a:gdLst>
              <a:gd name="T0" fmla="*/ 1351 w 1351"/>
              <a:gd name="T1" fmla="*/ 1969 h 2383"/>
              <a:gd name="T2" fmla="*/ 907 w 1351"/>
              <a:gd name="T3" fmla="*/ 2055 h 2383"/>
              <a:gd name="T4" fmla="*/ 0 w 1351"/>
              <a:gd name="T5" fmla="*/ 0 h 2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" h="2383">
                <a:moveTo>
                  <a:pt x="1351" y="1969"/>
                </a:moveTo>
                <a:cubicBezTo>
                  <a:pt x="1276" y="1983"/>
                  <a:pt x="1132" y="2383"/>
                  <a:pt x="907" y="2055"/>
                </a:cubicBezTo>
                <a:cubicBezTo>
                  <a:pt x="682" y="1727"/>
                  <a:pt x="189" y="428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51" name="Freeform 203"/>
          <p:cNvSpPr>
            <a:spLocks/>
          </p:cNvSpPr>
          <p:nvPr/>
        </p:nvSpPr>
        <p:spPr bwMode="auto">
          <a:xfrm>
            <a:off x="3570288" y="2978150"/>
            <a:ext cx="539750" cy="1319213"/>
          </a:xfrm>
          <a:custGeom>
            <a:avLst/>
            <a:gdLst>
              <a:gd name="T0" fmla="*/ 1365 w 1390"/>
              <a:gd name="T1" fmla="*/ 0 h 518"/>
              <a:gd name="T2" fmla="*/ 1162 w 1390"/>
              <a:gd name="T3" fmla="*/ 255 h 518"/>
              <a:gd name="T4" fmla="*/ 0 w 1390"/>
              <a:gd name="T5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0" h="518">
                <a:moveTo>
                  <a:pt x="1365" y="0"/>
                </a:moveTo>
                <a:cubicBezTo>
                  <a:pt x="1303" y="23"/>
                  <a:pt x="1390" y="169"/>
                  <a:pt x="1162" y="255"/>
                </a:cubicBezTo>
                <a:cubicBezTo>
                  <a:pt x="934" y="341"/>
                  <a:pt x="242" y="463"/>
                  <a:pt x="0" y="51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52" name="Text Box 204"/>
          <p:cNvSpPr txBox="1">
            <a:spLocks noChangeArrowheads="1"/>
          </p:cNvSpPr>
          <p:nvPr/>
        </p:nvSpPr>
        <p:spPr bwMode="auto">
          <a:xfrm>
            <a:off x="5060950" y="3819525"/>
            <a:ext cx="44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53" name="Line 205"/>
          <p:cNvSpPr>
            <a:spLocks noChangeShapeType="1"/>
          </p:cNvSpPr>
          <p:nvPr/>
        </p:nvSpPr>
        <p:spPr bwMode="auto">
          <a:xfrm>
            <a:off x="5292725" y="384651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54" name="Rectangle 206"/>
          <p:cNvSpPr>
            <a:spLocks noChangeArrowheads="1"/>
          </p:cNvSpPr>
          <p:nvPr/>
        </p:nvSpPr>
        <p:spPr bwMode="auto">
          <a:xfrm>
            <a:off x="5100638" y="3930650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455" name="Line 207"/>
          <p:cNvSpPr>
            <a:spLocks noChangeShapeType="1"/>
          </p:cNvSpPr>
          <p:nvPr/>
        </p:nvSpPr>
        <p:spPr bwMode="auto">
          <a:xfrm>
            <a:off x="5299075" y="4094163"/>
            <a:ext cx="158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56" name="Rectangle 208"/>
          <p:cNvSpPr>
            <a:spLocks noChangeArrowheads="1"/>
          </p:cNvSpPr>
          <p:nvPr/>
        </p:nvSpPr>
        <p:spPr bwMode="auto">
          <a:xfrm>
            <a:off x="5126038" y="4183063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457" name="Group 209"/>
          <p:cNvGrpSpPr>
            <a:grpSpLocks/>
          </p:cNvGrpSpPr>
          <p:nvPr/>
        </p:nvGrpSpPr>
        <p:grpSpPr bwMode="auto">
          <a:xfrm>
            <a:off x="5264150" y="4014788"/>
            <a:ext cx="57150" cy="85725"/>
            <a:chOff x="4860" y="12060"/>
            <a:chExt cx="3600" cy="3600"/>
          </a:xfrm>
        </p:grpSpPr>
        <p:sp>
          <p:nvSpPr>
            <p:cNvPr id="53458" name="Oval 210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459" name="Oval 211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460" name="Line 212"/>
          <p:cNvSpPr>
            <a:spLocks noChangeShapeType="1"/>
          </p:cNvSpPr>
          <p:nvPr/>
        </p:nvSpPr>
        <p:spPr bwMode="auto">
          <a:xfrm>
            <a:off x="5273675" y="42751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61" name="Text Box 213"/>
          <p:cNvSpPr txBox="1">
            <a:spLocks noChangeArrowheads="1"/>
          </p:cNvSpPr>
          <p:nvPr/>
        </p:nvSpPr>
        <p:spPr bwMode="auto">
          <a:xfrm>
            <a:off x="4546600" y="4832350"/>
            <a:ext cx="4572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62" name="Line 214"/>
          <p:cNvSpPr>
            <a:spLocks noChangeShapeType="1"/>
          </p:cNvSpPr>
          <p:nvPr/>
        </p:nvSpPr>
        <p:spPr bwMode="auto">
          <a:xfrm>
            <a:off x="4765675" y="48720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63" name="Rectangle 215"/>
          <p:cNvSpPr>
            <a:spLocks noChangeArrowheads="1"/>
          </p:cNvSpPr>
          <p:nvPr/>
        </p:nvSpPr>
        <p:spPr bwMode="auto">
          <a:xfrm>
            <a:off x="4586288" y="4956175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464" name="Line 216"/>
          <p:cNvSpPr>
            <a:spLocks noChangeShapeType="1"/>
          </p:cNvSpPr>
          <p:nvPr/>
        </p:nvSpPr>
        <p:spPr bwMode="auto">
          <a:xfrm>
            <a:off x="4759325" y="5126038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65" name="Rectangle 217"/>
          <p:cNvSpPr>
            <a:spLocks noChangeArrowheads="1"/>
          </p:cNvSpPr>
          <p:nvPr/>
        </p:nvSpPr>
        <p:spPr bwMode="auto">
          <a:xfrm>
            <a:off x="4624388" y="5210175"/>
            <a:ext cx="347662" cy="8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466" name="Group 218"/>
          <p:cNvGrpSpPr>
            <a:grpSpLocks/>
          </p:cNvGrpSpPr>
          <p:nvPr/>
        </p:nvGrpSpPr>
        <p:grpSpPr bwMode="auto">
          <a:xfrm>
            <a:off x="4737100" y="5041900"/>
            <a:ext cx="57150" cy="84138"/>
            <a:chOff x="4860" y="12060"/>
            <a:chExt cx="3600" cy="3600"/>
          </a:xfrm>
        </p:grpSpPr>
        <p:sp>
          <p:nvSpPr>
            <p:cNvPr id="53467" name="Oval 219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468" name="Oval 220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469" name="Line 221"/>
          <p:cNvSpPr>
            <a:spLocks noChangeShapeType="1"/>
          </p:cNvSpPr>
          <p:nvPr/>
        </p:nvSpPr>
        <p:spPr bwMode="auto">
          <a:xfrm>
            <a:off x="4778375" y="5307013"/>
            <a:ext cx="1588" cy="84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70" name="Text Box 222"/>
          <p:cNvSpPr txBox="1">
            <a:spLocks noChangeArrowheads="1"/>
          </p:cNvSpPr>
          <p:nvPr/>
        </p:nvSpPr>
        <p:spPr bwMode="auto">
          <a:xfrm>
            <a:off x="5613400" y="4727575"/>
            <a:ext cx="1778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71" name="WordArt 223"/>
          <p:cNvSpPr>
            <a:spLocks noChangeArrowheads="1" noChangeShapeType="1" noTextEdit="1"/>
          </p:cNvSpPr>
          <p:nvPr/>
        </p:nvSpPr>
        <p:spPr bwMode="auto">
          <a:xfrm>
            <a:off x="5664200" y="4841875"/>
            <a:ext cx="5715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grpSp>
        <p:nvGrpSpPr>
          <p:cNvPr id="53472" name="Group 224"/>
          <p:cNvGrpSpPr>
            <a:grpSpLocks/>
          </p:cNvGrpSpPr>
          <p:nvPr/>
        </p:nvGrpSpPr>
        <p:grpSpPr bwMode="auto">
          <a:xfrm>
            <a:off x="5073650" y="5854700"/>
            <a:ext cx="184150" cy="571500"/>
            <a:chOff x="3984" y="1536"/>
            <a:chExt cx="288" cy="360"/>
          </a:xfrm>
        </p:grpSpPr>
        <p:sp>
          <p:nvSpPr>
            <p:cNvPr id="53473" name="Text Box 225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36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bg-BG" altLang="bg-BG" b="0"/>
            </a:p>
          </p:txBody>
        </p:sp>
        <p:sp>
          <p:nvSpPr>
            <p:cNvPr id="53474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4080" y="1628"/>
              <a:ext cx="72" cy="2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Д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Ъ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Н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О</a:t>
              </a:r>
            </a:p>
          </p:txBody>
        </p:sp>
      </p:grpSp>
      <p:sp>
        <p:nvSpPr>
          <p:cNvPr id="53475" name="Text Box 227"/>
          <p:cNvSpPr txBox="1">
            <a:spLocks noChangeArrowheads="1"/>
          </p:cNvSpPr>
          <p:nvPr/>
        </p:nvSpPr>
        <p:spPr bwMode="auto">
          <a:xfrm>
            <a:off x="4140200" y="5886450"/>
            <a:ext cx="1905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76" name="WordArt 228"/>
          <p:cNvSpPr>
            <a:spLocks noChangeArrowheads="1" noChangeShapeType="1" noTextEdit="1"/>
          </p:cNvSpPr>
          <p:nvPr/>
        </p:nvSpPr>
        <p:spPr bwMode="auto">
          <a:xfrm>
            <a:off x="4216400" y="6000750"/>
            <a:ext cx="53975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sp>
        <p:nvSpPr>
          <p:cNvPr id="53477" name="Freeform 229"/>
          <p:cNvSpPr>
            <a:spLocks/>
          </p:cNvSpPr>
          <p:nvPr/>
        </p:nvSpPr>
        <p:spPr bwMode="auto">
          <a:xfrm>
            <a:off x="4425950" y="3187700"/>
            <a:ext cx="831850" cy="619125"/>
          </a:xfrm>
          <a:custGeom>
            <a:avLst/>
            <a:gdLst>
              <a:gd name="T0" fmla="*/ 0 w 1350"/>
              <a:gd name="T1" fmla="*/ 0 h 555"/>
              <a:gd name="T2" fmla="*/ 1350 w 1350"/>
              <a:gd name="T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555">
                <a:moveTo>
                  <a:pt x="0" y="0"/>
                </a:moveTo>
                <a:lnTo>
                  <a:pt x="1350" y="55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78" name="Freeform 230"/>
          <p:cNvSpPr>
            <a:spLocks/>
          </p:cNvSpPr>
          <p:nvPr/>
        </p:nvSpPr>
        <p:spPr bwMode="auto">
          <a:xfrm>
            <a:off x="4759325" y="3697288"/>
            <a:ext cx="341313" cy="1184275"/>
          </a:xfrm>
          <a:custGeom>
            <a:avLst/>
            <a:gdLst>
              <a:gd name="T0" fmla="*/ 0 w 1388"/>
              <a:gd name="T1" fmla="*/ 1724 h 1724"/>
              <a:gd name="T2" fmla="*/ 900 w 1388"/>
              <a:gd name="T3" fmla="*/ 216 h 1724"/>
              <a:gd name="T4" fmla="*/ 1388 w 1388"/>
              <a:gd name="T5" fmla="*/ 42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8" h="1724">
                <a:moveTo>
                  <a:pt x="0" y="1724"/>
                </a:moveTo>
                <a:cubicBezTo>
                  <a:pt x="150" y="1473"/>
                  <a:pt x="669" y="432"/>
                  <a:pt x="900" y="216"/>
                </a:cubicBezTo>
                <a:cubicBezTo>
                  <a:pt x="1131" y="0"/>
                  <a:pt x="1286" y="382"/>
                  <a:pt x="1388" y="4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79" name="Freeform 231"/>
          <p:cNvSpPr>
            <a:spLocks/>
          </p:cNvSpPr>
          <p:nvPr/>
        </p:nvSpPr>
        <p:spPr bwMode="auto">
          <a:xfrm>
            <a:off x="4216400" y="4762500"/>
            <a:ext cx="355600" cy="1149350"/>
          </a:xfrm>
          <a:custGeom>
            <a:avLst/>
            <a:gdLst>
              <a:gd name="T0" fmla="*/ 0 w 1350"/>
              <a:gd name="T1" fmla="*/ 1669 h 1669"/>
              <a:gd name="T2" fmla="*/ 900 w 1350"/>
              <a:gd name="T3" fmla="*/ 214 h 1669"/>
              <a:gd name="T4" fmla="*/ 1350 w 1350"/>
              <a:gd name="T5" fmla="*/ 387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0" h="1669">
                <a:moveTo>
                  <a:pt x="0" y="1669"/>
                </a:moveTo>
                <a:cubicBezTo>
                  <a:pt x="150" y="1426"/>
                  <a:pt x="675" y="428"/>
                  <a:pt x="900" y="214"/>
                </a:cubicBezTo>
                <a:cubicBezTo>
                  <a:pt x="1125" y="0"/>
                  <a:pt x="1256" y="351"/>
                  <a:pt x="1350" y="38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0" name="Freeform 232"/>
          <p:cNvSpPr>
            <a:spLocks/>
          </p:cNvSpPr>
          <p:nvPr/>
        </p:nvSpPr>
        <p:spPr bwMode="auto">
          <a:xfrm>
            <a:off x="4260850" y="5043488"/>
            <a:ext cx="333375" cy="1423987"/>
          </a:xfrm>
          <a:custGeom>
            <a:avLst/>
            <a:gdLst>
              <a:gd name="T0" fmla="*/ 1365 w 1365"/>
              <a:gd name="T1" fmla="*/ 0 h 482"/>
              <a:gd name="T2" fmla="*/ 1110 w 1365"/>
              <a:gd name="T3" fmla="*/ 292 h 482"/>
              <a:gd name="T4" fmla="*/ 0 w 1365"/>
              <a:gd name="T5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5" h="482">
                <a:moveTo>
                  <a:pt x="1365" y="0"/>
                </a:moveTo>
                <a:cubicBezTo>
                  <a:pt x="1280" y="29"/>
                  <a:pt x="1340" y="213"/>
                  <a:pt x="1110" y="292"/>
                </a:cubicBezTo>
                <a:cubicBezTo>
                  <a:pt x="883" y="372"/>
                  <a:pt x="234" y="445"/>
                  <a:pt x="0" y="4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1" name="Freeform 233"/>
          <p:cNvSpPr>
            <a:spLocks/>
          </p:cNvSpPr>
          <p:nvPr/>
        </p:nvSpPr>
        <p:spPr bwMode="auto">
          <a:xfrm>
            <a:off x="4981575" y="5245100"/>
            <a:ext cx="238125" cy="623888"/>
          </a:xfrm>
          <a:custGeom>
            <a:avLst/>
            <a:gdLst>
              <a:gd name="T0" fmla="*/ 0 w 1356"/>
              <a:gd name="T1" fmla="*/ 0 h 1222"/>
              <a:gd name="T2" fmla="*/ 1356 w 1356"/>
              <a:gd name="T3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6" h="1222">
                <a:moveTo>
                  <a:pt x="0" y="0"/>
                </a:moveTo>
                <a:lnTo>
                  <a:pt x="1356" y="122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2" name="Freeform 234"/>
          <p:cNvSpPr>
            <a:spLocks/>
          </p:cNvSpPr>
          <p:nvPr/>
        </p:nvSpPr>
        <p:spPr bwMode="auto">
          <a:xfrm>
            <a:off x="4878388" y="5289550"/>
            <a:ext cx="249237" cy="1373188"/>
          </a:xfrm>
          <a:custGeom>
            <a:avLst/>
            <a:gdLst>
              <a:gd name="T0" fmla="*/ 1351 w 1351"/>
              <a:gd name="T1" fmla="*/ 1969 h 2383"/>
              <a:gd name="T2" fmla="*/ 907 w 1351"/>
              <a:gd name="T3" fmla="*/ 2055 h 2383"/>
              <a:gd name="T4" fmla="*/ 0 w 1351"/>
              <a:gd name="T5" fmla="*/ 0 h 2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" h="2383">
                <a:moveTo>
                  <a:pt x="1351" y="1969"/>
                </a:moveTo>
                <a:cubicBezTo>
                  <a:pt x="1276" y="1983"/>
                  <a:pt x="1132" y="2383"/>
                  <a:pt x="907" y="2055"/>
                </a:cubicBezTo>
                <a:cubicBezTo>
                  <a:pt x="682" y="1727"/>
                  <a:pt x="189" y="428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3" name="Freeform 235"/>
          <p:cNvSpPr>
            <a:spLocks/>
          </p:cNvSpPr>
          <p:nvPr/>
        </p:nvSpPr>
        <p:spPr bwMode="auto">
          <a:xfrm>
            <a:off x="4776788" y="4000500"/>
            <a:ext cx="336550" cy="1395413"/>
          </a:xfrm>
          <a:custGeom>
            <a:avLst/>
            <a:gdLst>
              <a:gd name="T0" fmla="*/ 1365 w 1390"/>
              <a:gd name="T1" fmla="*/ 0 h 518"/>
              <a:gd name="T2" fmla="*/ 1162 w 1390"/>
              <a:gd name="T3" fmla="*/ 255 h 518"/>
              <a:gd name="T4" fmla="*/ 0 w 1390"/>
              <a:gd name="T5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0" h="518">
                <a:moveTo>
                  <a:pt x="1365" y="0"/>
                </a:moveTo>
                <a:cubicBezTo>
                  <a:pt x="1303" y="23"/>
                  <a:pt x="1390" y="169"/>
                  <a:pt x="1162" y="255"/>
                </a:cubicBezTo>
                <a:cubicBezTo>
                  <a:pt x="934" y="341"/>
                  <a:pt x="242" y="463"/>
                  <a:pt x="0" y="51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4" name="Freeform 236"/>
          <p:cNvSpPr>
            <a:spLocks/>
          </p:cNvSpPr>
          <p:nvPr/>
        </p:nvSpPr>
        <p:spPr bwMode="auto">
          <a:xfrm>
            <a:off x="5454650" y="4171950"/>
            <a:ext cx="285750" cy="568325"/>
          </a:xfrm>
          <a:custGeom>
            <a:avLst/>
            <a:gdLst>
              <a:gd name="T0" fmla="*/ 0 w 1350"/>
              <a:gd name="T1" fmla="*/ 0 h 495"/>
              <a:gd name="T2" fmla="*/ 1350 w 1350"/>
              <a:gd name="T3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495">
                <a:moveTo>
                  <a:pt x="0" y="0"/>
                </a:moveTo>
                <a:lnTo>
                  <a:pt x="1350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5" name="Freeform 237"/>
          <p:cNvSpPr>
            <a:spLocks/>
          </p:cNvSpPr>
          <p:nvPr/>
        </p:nvSpPr>
        <p:spPr bwMode="auto">
          <a:xfrm>
            <a:off x="5383213" y="4238625"/>
            <a:ext cx="306387" cy="13239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6" name="Freeform 238"/>
          <p:cNvSpPr>
            <a:spLocks/>
          </p:cNvSpPr>
          <p:nvPr/>
        </p:nvSpPr>
        <p:spPr bwMode="auto">
          <a:xfrm>
            <a:off x="4418013" y="3241675"/>
            <a:ext cx="839787" cy="15271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7" name="Freeform 239"/>
          <p:cNvSpPr>
            <a:spLocks/>
          </p:cNvSpPr>
          <p:nvPr/>
        </p:nvSpPr>
        <p:spPr bwMode="auto">
          <a:xfrm>
            <a:off x="3055938" y="1682750"/>
            <a:ext cx="1211262" cy="218122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8" name="Freeform 240"/>
          <p:cNvSpPr>
            <a:spLocks/>
          </p:cNvSpPr>
          <p:nvPr/>
        </p:nvSpPr>
        <p:spPr bwMode="auto">
          <a:xfrm flipH="1">
            <a:off x="2925763" y="685800"/>
            <a:ext cx="1706562" cy="1479550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89" name="Freeform 241"/>
          <p:cNvSpPr>
            <a:spLocks/>
          </p:cNvSpPr>
          <p:nvPr/>
        </p:nvSpPr>
        <p:spPr bwMode="auto">
          <a:xfrm>
            <a:off x="4933950" y="885825"/>
            <a:ext cx="2159000" cy="549275"/>
          </a:xfrm>
          <a:custGeom>
            <a:avLst/>
            <a:gdLst>
              <a:gd name="T0" fmla="*/ 0 w 1350"/>
              <a:gd name="T1" fmla="*/ 0 h 555"/>
              <a:gd name="T2" fmla="*/ 1350 w 1350"/>
              <a:gd name="T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555">
                <a:moveTo>
                  <a:pt x="0" y="0"/>
                </a:moveTo>
                <a:lnTo>
                  <a:pt x="1350" y="55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90" name="Text Box 242"/>
          <p:cNvSpPr txBox="1">
            <a:spLocks noChangeArrowheads="1"/>
          </p:cNvSpPr>
          <p:nvPr/>
        </p:nvSpPr>
        <p:spPr bwMode="auto">
          <a:xfrm>
            <a:off x="6845300" y="1452563"/>
            <a:ext cx="4572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491" name="Line 243"/>
          <p:cNvSpPr>
            <a:spLocks noChangeShapeType="1"/>
          </p:cNvSpPr>
          <p:nvPr/>
        </p:nvSpPr>
        <p:spPr bwMode="auto">
          <a:xfrm>
            <a:off x="7070725" y="1460500"/>
            <a:ext cx="1588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92" name="Rectangle 244"/>
          <p:cNvSpPr>
            <a:spLocks noChangeArrowheads="1"/>
          </p:cNvSpPr>
          <p:nvPr/>
        </p:nvSpPr>
        <p:spPr bwMode="auto">
          <a:xfrm>
            <a:off x="6897688" y="1563688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493" name="Line 245"/>
          <p:cNvSpPr>
            <a:spLocks noChangeShapeType="1"/>
          </p:cNvSpPr>
          <p:nvPr/>
        </p:nvSpPr>
        <p:spPr bwMode="auto">
          <a:xfrm>
            <a:off x="7070725" y="1733550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94" name="Rectangle 246"/>
          <p:cNvSpPr>
            <a:spLocks noChangeArrowheads="1"/>
          </p:cNvSpPr>
          <p:nvPr/>
        </p:nvSpPr>
        <p:spPr bwMode="auto">
          <a:xfrm>
            <a:off x="6923088" y="1817688"/>
            <a:ext cx="347662" cy="84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495" name="Group 247"/>
          <p:cNvGrpSpPr>
            <a:grpSpLocks/>
          </p:cNvGrpSpPr>
          <p:nvPr/>
        </p:nvGrpSpPr>
        <p:grpSpPr bwMode="auto">
          <a:xfrm>
            <a:off x="7042150" y="1649413"/>
            <a:ext cx="57150" cy="84137"/>
            <a:chOff x="4860" y="12060"/>
            <a:chExt cx="3600" cy="3600"/>
          </a:xfrm>
        </p:grpSpPr>
        <p:sp>
          <p:nvSpPr>
            <p:cNvPr id="53496" name="Oval 248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497" name="Oval 249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498" name="Line 250"/>
          <p:cNvSpPr>
            <a:spLocks noChangeShapeType="1"/>
          </p:cNvSpPr>
          <p:nvPr/>
        </p:nvSpPr>
        <p:spPr bwMode="auto">
          <a:xfrm>
            <a:off x="7070725" y="1901825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499" name="Text Box 251"/>
          <p:cNvSpPr txBox="1">
            <a:spLocks noChangeArrowheads="1"/>
          </p:cNvSpPr>
          <p:nvPr/>
        </p:nvSpPr>
        <p:spPr bwMode="auto">
          <a:xfrm>
            <a:off x="7785100" y="2763838"/>
            <a:ext cx="44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500" name="Line 252"/>
          <p:cNvSpPr>
            <a:spLocks noChangeShapeType="1"/>
          </p:cNvSpPr>
          <p:nvPr/>
        </p:nvSpPr>
        <p:spPr bwMode="auto">
          <a:xfrm>
            <a:off x="8010525" y="2790825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01" name="Rectangle 253"/>
          <p:cNvSpPr>
            <a:spLocks noChangeArrowheads="1"/>
          </p:cNvSpPr>
          <p:nvPr/>
        </p:nvSpPr>
        <p:spPr bwMode="auto">
          <a:xfrm>
            <a:off x="7837488" y="2874963"/>
            <a:ext cx="347662" cy="84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502" name="Line 254"/>
          <p:cNvSpPr>
            <a:spLocks noChangeShapeType="1"/>
          </p:cNvSpPr>
          <p:nvPr/>
        </p:nvSpPr>
        <p:spPr bwMode="auto">
          <a:xfrm>
            <a:off x="8010525" y="3044825"/>
            <a:ext cx="1588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03" name="Rectangle 255"/>
          <p:cNvSpPr>
            <a:spLocks noChangeArrowheads="1"/>
          </p:cNvSpPr>
          <p:nvPr/>
        </p:nvSpPr>
        <p:spPr bwMode="auto">
          <a:xfrm>
            <a:off x="7875588" y="3127375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504" name="Group 256"/>
          <p:cNvGrpSpPr>
            <a:grpSpLocks/>
          </p:cNvGrpSpPr>
          <p:nvPr/>
        </p:nvGrpSpPr>
        <p:grpSpPr bwMode="auto">
          <a:xfrm>
            <a:off x="7981950" y="2959100"/>
            <a:ext cx="57150" cy="85725"/>
            <a:chOff x="4860" y="12060"/>
            <a:chExt cx="3600" cy="3600"/>
          </a:xfrm>
        </p:grpSpPr>
        <p:sp>
          <p:nvSpPr>
            <p:cNvPr id="53505" name="Oval 257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506" name="Oval 258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507" name="Line 259"/>
          <p:cNvSpPr>
            <a:spLocks noChangeShapeType="1"/>
          </p:cNvSpPr>
          <p:nvPr/>
        </p:nvSpPr>
        <p:spPr bwMode="auto">
          <a:xfrm>
            <a:off x="8010525" y="3213100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08" name="Text Box 260"/>
          <p:cNvSpPr txBox="1">
            <a:spLocks noChangeArrowheads="1"/>
          </p:cNvSpPr>
          <p:nvPr/>
        </p:nvSpPr>
        <p:spPr bwMode="auto">
          <a:xfrm>
            <a:off x="7213600" y="3713163"/>
            <a:ext cx="4572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509" name="Line 261"/>
          <p:cNvSpPr>
            <a:spLocks noChangeShapeType="1"/>
          </p:cNvSpPr>
          <p:nvPr/>
        </p:nvSpPr>
        <p:spPr bwMode="auto">
          <a:xfrm>
            <a:off x="7439025" y="3740150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10" name="Rectangle 262"/>
          <p:cNvSpPr>
            <a:spLocks noChangeArrowheads="1"/>
          </p:cNvSpPr>
          <p:nvPr/>
        </p:nvSpPr>
        <p:spPr bwMode="auto">
          <a:xfrm>
            <a:off x="7265988" y="3824288"/>
            <a:ext cx="347662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511" name="Line 263"/>
          <p:cNvSpPr>
            <a:spLocks noChangeShapeType="1"/>
          </p:cNvSpPr>
          <p:nvPr/>
        </p:nvSpPr>
        <p:spPr bwMode="auto">
          <a:xfrm>
            <a:off x="7439025" y="3994150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12" name="Rectangle 264"/>
          <p:cNvSpPr>
            <a:spLocks noChangeArrowheads="1"/>
          </p:cNvSpPr>
          <p:nvPr/>
        </p:nvSpPr>
        <p:spPr bwMode="auto">
          <a:xfrm>
            <a:off x="7291388" y="4078288"/>
            <a:ext cx="347662" cy="84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3513" name="Group 265"/>
          <p:cNvGrpSpPr>
            <a:grpSpLocks/>
          </p:cNvGrpSpPr>
          <p:nvPr/>
        </p:nvGrpSpPr>
        <p:grpSpPr bwMode="auto">
          <a:xfrm>
            <a:off x="7410450" y="3910013"/>
            <a:ext cx="57150" cy="84137"/>
            <a:chOff x="4860" y="12060"/>
            <a:chExt cx="3600" cy="3600"/>
          </a:xfrm>
        </p:grpSpPr>
        <p:sp>
          <p:nvSpPr>
            <p:cNvPr id="53514" name="Oval 266"/>
            <p:cNvSpPr>
              <a:spLocks noChangeArrowheads="1"/>
            </p:cNvSpPr>
            <p:nvPr/>
          </p:nvSpPr>
          <p:spPr bwMode="auto">
            <a:xfrm>
              <a:off x="4860" y="12060"/>
              <a:ext cx="3600" cy="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515" name="Oval 267"/>
            <p:cNvSpPr>
              <a:spLocks noChangeArrowheads="1"/>
            </p:cNvSpPr>
            <p:nvPr/>
          </p:nvSpPr>
          <p:spPr bwMode="auto">
            <a:xfrm>
              <a:off x="5760" y="12960"/>
              <a:ext cx="1800" cy="16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516" name="Line 268"/>
          <p:cNvSpPr>
            <a:spLocks noChangeShapeType="1"/>
          </p:cNvSpPr>
          <p:nvPr/>
        </p:nvSpPr>
        <p:spPr bwMode="auto">
          <a:xfrm>
            <a:off x="7439025" y="4162425"/>
            <a:ext cx="1588" cy="84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17" name="Text Box 269"/>
          <p:cNvSpPr txBox="1">
            <a:spLocks noChangeArrowheads="1"/>
          </p:cNvSpPr>
          <p:nvPr/>
        </p:nvSpPr>
        <p:spPr bwMode="auto">
          <a:xfrm>
            <a:off x="6261100" y="2722563"/>
            <a:ext cx="2032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518" name="WordArt 270"/>
          <p:cNvSpPr>
            <a:spLocks noChangeArrowheads="1" noChangeShapeType="1" noTextEdit="1"/>
          </p:cNvSpPr>
          <p:nvPr/>
        </p:nvSpPr>
        <p:spPr bwMode="auto">
          <a:xfrm>
            <a:off x="6311900" y="2836863"/>
            <a:ext cx="96838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sp>
        <p:nvSpPr>
          <p:cNvPr id="53519" name="Text Box 271"/>
          <p:cNvSpPr txBox="1">
            <a:spLocks noChangeArrowheads="1"/>
          </p:cNvSpPr>
          <p:nvPr/>
        </p:nvSpPr>
        <p:spPr bwMode="auto">
          <a:xfrm>
            <a:off x="8343900" y="3703638"/>
            <a:ext cx="2032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520" name="WordArt 272"/>
          <p:cNvSpPr>
            <a:spLocks noChangeArrowheads="1" noChangeShapeType="1" noTextEdit="1"/>
          </p:cNvSpPr>
          <p:nvPr/>
        </p:nvSpPr>
        <p:spPr bwMode="auto">
          <a:xfrm>
            <a:off x="8407400" y="3856038"/>
            <a:ext cx="762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grpSp>
        <p:nvGrpSpPr>
          <p:cNvPr id="53521" name="Group 273"/>
          <p:cNvGrpSpPr>
            <a:grpSpLocks/>
          </p:cNvGrpSpPr>
          <p:nvPr/>
        </p:nvGrpSpPr>
        <p:grpSpPr bwMode="auto">
          <a:xfrm>
            <a:off x="7734300" y="4722813"/>
            <a:ext cx="215900" cy="571500"/>
            <a:chOff x="3984" y="1536"/>
            <a:chExt cx="288" cy="360"/>
          </a:xfrm>
        </p:grpSpPr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36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bg-BG" altLang="bg-BG" b="0"/>
            </a:p>
          </p:txBody>
        </p:sp>
        <p:sp>
          <p:nvSpPr>
            <p:cNvPr id="53523" name="WordArt 275"/>
            <p:cNvSpPr>
              <a:spLocks noChangeArrowheads="1" noChangeShapeType="1" noTextEdit="1"/>
            </p:cNvSpPr>
            <p:nvPr/>
          </p:nvSpPr>
          <p:spPr bwMode="auto">
            <a:xfrm>
              <a:off x="4080" y="1628"/>
              <a:ext cx="72" cy="2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Д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Ъ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Н</a:t>
              </a:r>
            </a:p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FF">
                          <a:gamma/>
                          <a:shade val="66667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66667"/>
                          <a:invGamma/>
                        </a:srgbClr>
                      </a:gs>
                    </a:gsLst>
                    <a:lin ang="2700000" scaled="1"/>
                  </a:gradFill>
                  <a:latin typeface="Times New Roman"/>
                  <a:cs typeface="Times New Roman"/>
                </a:rPr>
                <a:t>О</a:t>
              </a:r>
            </a:p>
          </p:txBody>
        </p:sp>
      </p:grpSp>
      <p:sp>
        <p:nvSpPr>
          <p:cNvPr id="53524" name="Text Box 276"/>
          <p:cNvSpPr txBox="1">
            <a:spLocks noChangeArrowheads="1"/>
          </p:cNvSpPr>
          <p:nvPr/>
        </p:nvSpPr>
        <p:spPr bwMode="auto">
          <a:xfrm>
            <a:off x="6743700" y="4754563"/>
            <a:ext cx="177800" cy="5715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6666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6667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bg-BG" altLang="bg-BG" b="0"/>
          </a:p>
        </p:txBody>
      </p:sp>
      <p:sp>
        <p:nvSpPr>
          <p:cNvPr id="53525" name="WordArt 277"/>
          <p:cNvSpPr>
            <a:spLocks noChangeArrowheads="1" noChangeShapeType="1" noTextEdit="1"/>
          </p:cNvSpPr>
          <p:nvPr/>
        </p:nvSpPr>
        <p:spPr bwMode="auto">
          <a:xfrm>
            <a:off x="6781800" y="4868863"/>
            <a:ext cx="79375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Д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Ъ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Н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FF">
                        <a:gamma/>
                        <a:shade val="6666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6667"/>
                        <a:invGamma/>
                      </a:srgbClr>
                    </a:gs>
                  </a:gsLst>
                  <a:lin ang="2700000" scaled="1"/>
                </a:gradFill>
                <a:latin typeface="Times New Roman"/>
                <a:cs typeface="Times New Roman"/>
              </a:rPr>
              <a:t>О</a:t>
            </a:r>
          </a:p>
        </p:txBody>
      </p:sp>
      <p:sp>
        <p:nvSpPr>
          <p:cNvPr id="53526" name="Freeform 278"/>
          <p:cNvSpPr>
            <a:spLocks/>
          </p:cNvSpPr>
          <p:nvPr/>
        </p:nvSpPr>
        <p:spPr bwMode="auto">
          <a:xfrm>
            <a:off x="6402388" y="1363663"/>
            <a:ext cx="508000" cy="1358900"/>
          </a:xfrm>
          <a:custGeom>
            <a:avLst/>
            <a:gdLst>
              <a:gd name="T0" fmla="*/ 0 w 1360"/>
              <a:gd name="T1" fmla="*/ 1559 h 1559"/>
              <a:gd name="T2" fmla="*/ 757 w 1360"/>
              <a:gd name="T3" fmla="*/ 209 h 1559"/>
              <a:gd name="T4" fmla="*/ 1360 w 1360"/>
              <a:gd name="T5" fmla="*/ 302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" h="1559">
                <a:moveTo>
                  <a:pt x="0" y="1559"/>
                </a:moveTo>
                <a:cubicBezTo>
                  <a:pt x="126" y="1334"/>
                  <a:pt x="530" y="418"/>
                  <a:pt x="757" y="209"/>
                </a:cubicBezTo>
                <a:cubicBezTo>
                  <a:pt x="984" y="0"/>
                  <a:pt x="1235" y="283"/>
                  <a:pt x="1360" y="30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27" name="Freeform 279"/>
          <p:cNvSpPr>
            <a:spLocks/>
          </p:cNvSpPr>
          <p:nvPr/>
        </p:nvSpPr>
        <p:spPr bwMode="auto">
          <a:xfrm>
            <a:off x="6440488" y="1628775"/>
            <a:ext cx="465137" cy="1693863"/>
          </a:xfrm>
          <a:custGeom>
            <a:avLst/>
            <a:gdLst>
              <a:gd name="T0" fmla="*/ 1357 w 1433"/>
              <a:gd name="T1" fmla="*/ 0 h 467"/>
              <a:gd name="T2" fmla="*/ 1207 w 1433"/>
              <a:gd name="T3" fmla="*/ 182 h 467"/>
              <a:gd name="T4" fmla="*/ 0 w 1433"/>
              <a:gd name="T5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3" h="467">
                <a:moveTo>
                  <a:pt x="1357" y="0"/>
                </a:moveTo>
                <a:cubicBezTo>
                  <a:pt x="1332" y="30"/>
                  <a:pt x="1433" y="104"/>
                  <a:pt x="1207" y="182"/>
                </a:cubicBezTo>
                <a:cubicBezTo>
                  <a:pt x="981" y="260"/>
                  <a:pt x="251" y="408"/>
                  <a:pt x="0" y="46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28" name="Freeform 280"/>
          <p:cNvSpPr>
            <a:spLocks/>
          </p:cNvSpPr>
          <p:nvPr/>
        </p:nvSpPr>
        <p:spPr bwMode="auto">
          <a:xfrm>
            <a:off x="7219950" y="1865313"/>
            <a:ext cx="768350" cy="911225"/>
          </a:xfrm>
          <a:custGeom>
            <a:avLst/>
            <a:gdLst>
              <a:gd name="T0" fmla="*/ 0 w 1350"/>
              <a:gd name="T1" fmla="*/ 0 h 555"/>
              <a:gd name="T2" fmla="*/ 1350 w 1350"/>
              <a:gd name="T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555">
                <a:moveTo>
                  <a:pt x="0" y="0"/>
                </a:moveTo>
                <a:lnTo>
                  <a:pt x="1350" y="55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29" name="Freeform 281"/>
          <p:cNvSpPr>
            <a:spLocks/>
          </p:cNvSpPr>
          <p:nvPr/>
        </p:nvSpPr>
        <p:spPr bwMode="auto">
          <a:xfrm>
            <a:off x="7451725" y="2692400"/>
            <a:ext cx="398463" cy="1057275"/>
          </a:xfrm>
          <a:custGeom>
            <a:avLst/>
            <a:gdLst>
              <a:gd name="T0" fmla="*/ 0 w 1388"/>
              <a:gd name="T1" fmla="*/ 1724 h 1724"/>
              <a:gd name="T2" fmla="*/ 900 w 1388"/>
              <a:gd name="T3" fmla="*/ 216 h 1724"/>
              <a:gd name="T4" fmla="*/ 1388 w 1388"/>
              <a:gd name="T5" fmla="*/ 42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8" h="1724">
                <a:moveTo>
                  <a:pt x="0" y="1724"/>
                </a:moveTo>
                <a:cubicBezTo>
                  <a:pt x="150" y="1473"/>
                  <a:pt x="669" y="432"/>
                  <a:pt x="900" y="216"/>
                </a:cubicBezTo>
                <a:cubicBezTo>
                  <a:pt x="1131" y="0"/>
                  <a:pt x="1286" y="382"/>
                  <a:pt x="1388" y="4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0" name="Freeform 282"/>
          <p:cNvSpPr>
            <a:spLocks/>
          </p:cNvSpPr>
          <p:nvPr/>
        </p:nvSpPr>
        <p:spPr bwMode="auto">
          <a:xfrm>
            <a:off x="6800850" y="3630613"/>
            <a:ext cx="488950" cy="1098550"/>
          </a:xfrm>
          <a:custGeom>
            <a:avLst/>
            <a:gdLst>
              <a:gd name="T0" fmla="*/ 0 w 1350"/>
              <a:gd name="T1" fmla="*/ 1669 h 1669"/>
              <a:gd name="T2" fmla="*/ 900 w 1350"/>
              <a:gd name="T3" fmla="*/ 214 h 1669"/>
              <a:gd name="T4" fmla="*/ 1350 w 1350"/>
              <a:gd name="T5" fmla="*/ 387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0" h="1669">
                <a:moveTo>
                  <a:pt x="0" y="1669"/>
                </a:moveTo>
                <a:cubicBezTo>
                  <a:pt x="150" y="1426"/>
                  <a:pt x="675" y="428"/>
                  <a:pt x="900" y="214"/>
                </a:cubicBezTo>
                <a:cubicBezTo>
                  <a:pt x="1125" y="0"/>
                  <a:pt x="1256" y="351"/>
                  <a:pt x="1350" y="38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1" name="Freeform 283"/>
          <p:cNvSpPr>
            <a:spLocks/>
          </p:cNvSpPr>
          <p:nvPr/>
        </p:nvSpPr>
        <p:spPr bwMode="auto">
          <a:xfrm>
            <a:off x="6927850" y="3911600"/>
            <a:ext cx="333375" cy="1423988"/>
          </a:xfrm>
          <a:custGeom>
            <a:avLst/>
            <a:gdLst>
              <a:gd name="T0" fmla="*/ 1365 w 1365"/>
              <a:gd name="T1" fmla="*/ 0 h 482"/>
              <a:gd name="T2" fmla="*/ 1110 w 1365"/>
              <a:gd name="T3" fmla="*/ 292 h 482"/>
              <a:gd name="T4" fmla="*/ 0 w 1365"/>
              <a:gd name="T5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5" h="482">
                <a:moveTo>
                  <a:pt x="1365" y="0"/>
                </a:moveTo>
                <a:cubicBezTo>
                  <a:pt x="1280" y="29"/>
                  <a:pt x="1340" y="213"/>
                  <a:pt x="1110" y="292"/>
                </a:cubicBezTo>
                <a:cubicBezTo>
                  <a:pt x="883" y="372"/>
                  <a:pt x="234" y="445"/>
                  <a:pt x="0" y="4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2" name="Freeform 284"/>
          <p:cNvSpPr>
            <a:spLocks/>
          </p:cNvSpPr>
          <p:nvPr/>
        </p:nvSpPr>
        <p:spPr bwMode="auto">
          <a:xfrm>
            <a:off x="7610475" y="4125913"/>
            <a:ext cx="238125" cy="623887"/>
          </a:xfrm>
          <a:custGeom>
            <a:avLst/>
            <a:gdLst>
              <a:gd name="T0" fmla="*/ 0 w 1356"/>
              <a:gd name="T1" fmla="*/ 0 h 1222"/>
              <a:gd name="T2" fmla="*/ 1356 w 1356"/>
              <a:gd name="T3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6" h="1222">
                <a:moveTo>
                  <a:pt x="0" y="0"/>
                </a:moveTo>
                <a:lnTo>
                  <a:pt x="1356" y="122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3" name="Freeform 285"/>
          <p:cNvSpPr>
            <a:spLocks/>
          </p:cNvSpPr>
          <p:nvPr/>
        </p:nvSpPr>
        <p:spPr bwMode="auto">
          <a:xfrm>
            <a:off x="7545388" y="4132263"/>
            <a:ext cx="249237" cy="1373187"/>
          </a:xfrm>
          <a:custGeom>
            <a:avLst/>
            <a:gdLst>
              <a:gd name="T0" fmla="*/ 1351 w 1351"/>
              <a:gd name="T1" fmla="*/ 1969 h 2383"/>
              <a:gd name="T2" fmla="*/ 907 w 1351"/>
              <a:gd name="T3" fmla="*/ 2055 h 2383"/>
              <a:gd name="T4" fmla="*/ 0 w 1351"/>
              <a:gd name="T5" fmla="*/ 0 h 2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" h="2383">
                <a:moveTo>
                  <a:pt x="1351" y="1969"/>
                </a:moveTo>
                <a:cubicBezTo>
                  <a:pt x="1276" y="1983"/>
                  <a:pt x="1132" y="2383"/>
                  <a:pt x="907" y="2055"/>
                </a:cubicBezTo>
                <a:cubicBezTo>
                  <a:pt x="682" y="1727"/>
                  <a:pt x="189" y="428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4" name="Freeform 286"/>
          <p:cNvSpPr>
            <a:spLocks/>
          </p:cNvSpPr>
          <p:nvPr/>
        </p:nvSpPr>
        <p:spPr bwMode="auto">
          <a:xfrm>
            <a:off x="7431088" y="2963863"/>
            <a:ext cx="425450" cy="1319212"/>
          </a:xfrm>
          <a:custGeom>
            <a:avLst/>
            <a:gdLst>
              <a:gd name="T0" fmla="*/ 1365 w 1390"/>
              <a:gd name="T1" fmla="*/ 0 h 518"/>
              <a:gd name="T2" fmla="*/ 1162 w 1390"/>
              <a:gd name="T3" fmla="*/ 255 h 518"/>
              <a:gd name="T4" fmla="*/ 0 w 1390"/>
              <a:gd name="T5" fmla="*/ 51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0" h="518">
                <a:moveTo>
                  <a:pt x="1365" y="0"/>
                </a:moveTo>
                <a:cubicBezTo>
                  <a:pt x="1303" y="23"/>
                  <a:pt x="1390" y="169"/>
                  <a:pt x="1162" y="255"/>
                </a:cubicBezTo>
                <a:cubicBezTo>
                  <a:pt x="934" y="341"/>
                  <a:pt x="242" y="463"/>
                  <a:pt x="0" y="51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5" name="Freeform 287"/>
          <p:cNvSpPr>
            <a:spLocks/>
          </p:cNvSpPr>
          <p:nvPr/>
        </p:nvSpPr>
        <p:spPr bwMode="auto">
          <a:xfrm>
            <a:off x="8172450" y="3148013"/>
            <a:ext cx="285750" cy="568325"/>
          </a:xfrm>
          <a:custGeom>
            <a:avLst/>
            <a:gdLst>
              <a:gd name="T0" fmla="*/ 0 w 1350"/>
              <a:gd name="T1" fmla="*/ 0 h 495"/>
              <a:gd name="T2" fmla="*/ 1350 w 1350"/>
              <a:gd name="T3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0" h="495">
                <a:moveTo>
                  <a:pt x="0" y="0"/>
                </a:moveTo>
                <a:lnTo>
                  <a:pt x="1350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6" name="Freeform 288"/>
          <p:cNvSpPr>
            <a:spLocks/>
          </p:cNvSpPr>
          <p:nvPr/>
        </p:nvSpPr>
        <p:spPr bwMode="auto">
          <a:xfrm>
            <a:off x="8126413" y="3201988"/>
            <a:ext cx="306387" cy="13239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7" name="Freeform 289"/>
          <p:cNvSpPr>
            <a:spLocks/>
          </p:cNvSpPr>
          <p:nvPr/>
        </p:nvSpPr>
        <p:spPr bwMode="auto">
          <a:xfrm>
            <a:off x="7212013" y="1893888"/>
            <a:ext cx="788987" cy="189547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538" name="Freeform 290"/>
          <p:cNvSpPr>
            <a:spLocks/>
          </p:cNvSpPr>
          <p:nvPr/>
        </p:nvSpPr>
        <p:spPr bwMode="auto">
          <a:xfrm>
            <a:off x="4937125" y="938213"/>
            <a:ext cx="2132013" cy="1431925"/>
          </a:xfrm>
          <a:custGeom>
            <a:avLst/>
            <a:gdLst>
              <a:gd name="T0" fmla="*/ 1342 w 1342"/>
              <a:gd name="T1" fmla="*/ 1290 h 1745"/>
              <a:gd name="T2" fmla="*/ 877 w 1342"/>
              <a:gd name="T3" fmla="*/ 1530 h 1745"/>
              <a:gd name="T4" fmla="*/ 0 w 1342"/>
              <a:gd name="T5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2" h="1745">
                <a:moveTo>
                  <a:pt x="1342" y="1290"/>
                </a:moveTo>
                <a:cubicBezTo>
                  <a:pt x="1318" y="1348"/>
                  <a:pt x="1101" y="1745"/>
                  <a:pt x="877" y="1530"/>
                </a:cubicBezTo>
                <a:cubicBezTo>
                  <a:pt x="653" y="1315"/>
                  <a:pt x="183" y="319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1582037" y="49488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Обща схема на развитие на копията при двуклонова рекурсия.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97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53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5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3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5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5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2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5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3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5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4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5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3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900" decel="100000" fill="hold"/>
                                        <p:tgtEl>
                                          <p:spTgt spid="5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7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7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182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3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decel="100000" fill="hold"/>
                                        <p:tgtEl>
                                          <p:spTgt spid="5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204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3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decel="100000" fill="hold"/>
                                        <p:tgtEl>
                                          <p:spTgt spid="5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2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3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3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900" decel="100000" fill="hold"/>
                                        <p:tgtEl>
                                          <p:spTgt spid="5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2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5" dur="500"/>
                                        <p:tgtEl>
                                          <p:spTgt spid="5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3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9" dur="500"/>
                                        <p:tgtEl>
                                          <p:spTgt spid="5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4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3" dur="500"/>
                                        <p:tgtEl>
                                          <p:spTgt spid="5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45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3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900" decel="100000" fill="hold"/>
                                        <p:tgtEl>
                                          <p:spTgt spid="5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41000"/>
                            </p:stCondLst>
                            <p:childTnLst>
                              <p:par>
                                <p:cTn id="25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5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42000"/>
                            </p:stCondLst>
                            <p:childTnLst>
                              <p:par>
                                <p:cTn id="25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5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26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5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44000"/>
                            </p:stCondLst>
                            <p:childTnLst>
                              <p:par>
                                <p:cTn id="264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3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900" decel="100000" fill="hold"/>
                                        <p:tgtEl>
                                          <p:spTgt spid="5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28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3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900" decel="100000" fill="hold"/>
                                        <p:tgtEl>
                                          <p:spTgt spid="5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475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48000"/>
                            </p:stCondLst>
                            <p:childTnLst>
                              <p:par>
                                <p:cTn id="308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900" decel="100000" fill="hold"/>
                                        <p:tgtEl>
                                          <p:spTgt spid="5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 nodeType="afterGroup">
                            <p:stCondLst>
                              <p:cond delay="49500"/>
                            </p:stCondLst>
                            <p:childTnLst>
                              <p:par>
                                <p:cTn id="31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7" dur="500"/>
                                        <p:tgtEl>
                                          <p:spTgt spid="5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52000"/>
                            </p:stCondLst>
                            <p:childTnLst>
                              <p:par>
                                <p:cTn id="31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1" dur="500"/>
                                        <p:tgtEl>
                                          <p:spTgt spid="5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3000"/>
                            </p:stCondLst>
                            <p:childTnLst>
                              <p:par>
                                <p:cTn id="32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5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54000"/>
                            </p:stCondLst>
                            <p:childTnLst>
                              <p:par>
                                <p:cTn id="327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53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900" decel="100000" fill="hold"/>
                                        <p:tgtEl>
                                          <p:spTgt spid="5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55500"/>
                            </p:stCondLst>
                            <p:childTnLst>
                              <p:par>
                                <p:cTn id="33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5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 nodeType="afterGroup">
                            <p:stCondLst>
                              <p:cond delay="56500"/>
                            </p:stCondLst>
                            <p:childTnLst>
                              <p:par>
                                <p:cTn id="33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5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7500"/>
                            </p:stCondLst>
                            <p:childTnLst>
                              <p:par>
                                <p:cTn id="34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4" dur="500"/>
                                        <p:tgtEl>
                                          <p:spTgt spid="5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8500"/>
                            </p:stCondLst>
                            <p:childTnLst>
                              <p:par>
                                <p:cTn id="34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53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900" decel="100000" fill="hold"/>
                                        <p:tgtEl>
                                          <p:spTgt spid="5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 nodeType="afterGroup">
                            <p:stCondLst>
                              <p:cond delay="60000"/>
                            </p:stCondLst>
                            <p:childTnLst>
                              <p:par>
                                <p:cTn id="35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5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5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61000"/>
                            </p:stCondLst>
                            <p:childTnLst>
                              <p:par>
                                <p:cTn id="36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5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62000"/>
                            </p:stCondLst>
                            <p:childTnLst>
                              <p:par>
                                <p:cTn id="36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5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 nodeType="afterGroup">
                            <p:stCondLst>
                              <p:cond delay="63000"/>
                            </p:stCondLst>
                            <p:childTnLst>
                              <p:par>
                                <p:cTn id="36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5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 nodeType="afterGroup">
                            <p:stCondLst>
                              <p:cond delay="64000"/>
                            </p:stCondLst>
                            <p:childTnLst>
                              <p:par>
                                <p:cTn id="37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5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 nodeType="afterGroup">
                            <p:stCondLst>
                              <p:cond delay="65000"/>
                            </p:stCondLst>
                            <p:childTnLst>
                              <p:par>
                                <p:cTn id="37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53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5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900" decel="100000" fill="hold"/>
                                        <p:tgtEl>
                                          <p:spTgt spid="5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665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 nodeType="afterGroup">
                            <p:stCondLst>
                              <p:cond delay="67000"/>
                            </p:stCondLst>
                            <p:childTnLst>
                              <p:par>
                                <p:cTn id="398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53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5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900" decel="100000" fill="hold"/>
                                        <p:tgtEl>
                                          <p:spTgt spid="5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 nodeType="afterGroup">
                            <p:stCondLst>
                              <p:cond delay="69000"/>
                            </p:stCondLst>
                            <p:childTnLst>
                              <p:par>
                                <p:cTn id="40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7" dur="500"/>
                                        <p:tgtEl>
                                          <p:spTgt spid="5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0" dur="500"/>
                                        <p:tgtEl>
                                          <p:spTgt spid="5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 nodeType="afterGroup">
                            <p:stCondLst>
                              <p:cond delay="70500"/>
                            </p:stCondLst>
                            <p:childTnLst>
                              <p:par>
                                <p:cTn id="41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5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72000"/>
                            </p:stCondLst>
                            <p:childTnLst>
                              <p:par>
                                <p:cTn id="416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5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5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900" decel="100000" fill="hold"/>
                                        <p:tgtEl>
                                          <p:spTgt spid="5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 nodeType="afterGroup">
                            <p:stCondLst>
                              <p:cond delay="73500"/>
                            </p:stCondLst>
                            <p:childTnLst>
                              <p:par>
                                <p:cTn id="4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 nodeType="afterGroup">
                            <p:stCondLst>
                              <p:cond delay="74000"/>
                            </p:stCondLst>
                            <p:childTnLst>
                              <p:par>
                                <p:cTn id="438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53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5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900" decel="100000" fill="hold"/>
                                        <p:tgtEl>
                                          <p:spTgt spid="5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 nodeType="afterGroup">
                            <p:stCondLst>
                              <p:cond delay="75500"/>
                            </p:stCondLst>
                            <p:childTnLst>
                              <p:par>
                                <p:cTn id="4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 nodeType="afterGroup">
                            <p:stCondLst>
                              <p:cond delay="76000"/>
                            </p:stCondLst>
                            <p:childTnLst>
                              <p:par>
                                <p:cTn id="460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53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5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900" decel="100000" fill="hold"/>
                                        <p:tgtEl>
                                          <p:spTgt spid="5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 nodeType="afterGroup">
                            <p:stCondLst>
                              <p:cond delay="77500"/>
                            </p:stCondLst>
                            <p:childTnLst>
                              <p:par>
                                <p:cTn id="46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9" dur="500"/>
                                        <p:tgtEl>
                                          <p:spTgt spid="5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 nodeType="afterGroup">
                            <p:stCondLst>
                              <p:cond delay="80000"/>
                            </p:stCondLst>
                            <p:childTnLst>
                              <p:par>
                                <p:cTn id="47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3" dur="500"/>
                                        <p:tgtEl>
                                          <p:spTgt spid="5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 nodeType="afterGroup">
                            <p:stCondLst>
                              <p:cond delay="81000"/>
                            </p:stCondLst>
                            <p:childTnLst>
                              <p:par>
                                <p:cTn id="47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7" dur="500"/>
                                        <p:tgtEl>
                                          <p:spTgt spid="5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 nodeType="afterGroup">
                            <p:stCondLst>
                              <p:cond delay="82000"/>
                            </p:stCondLst>
                            <p:childTnLst>
                              <p:par>
                                <p:cTn id="479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53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5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900" decel="100000" fill="hold"/>
                                        <p:tgtEl>
                                          <p:spTgt spid="5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 nodeType="afterGroup">
                            <p:stCondLst>
                              <p:cond delay="83500"/>
                            </p:stCondLst>
                            <p:childTnLst>
                              <p:par>
                                <p:cTn id="48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8" dur="500"/>
                                        <p:tgtEl>
                                          <p:spTgt spid="5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 nodeType="afterGroup">
                            <p:stCondLst>
                              <p:cond delay="84500"/>
                            </p:stCondLst>
                            <p:childTnLst>
                              <p:par>
                                <p:cTn id="49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2" dur="500"/>
                                        <p:tgtEl>
                                          <p:spTgt spid="5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 nodeType="afterGroup">
                            <p:stCondLst>
                              <p:cond delay="85500"/>
                            </p:stCondLst>
                            <p:childTnLst>
                              <p:par>
                                <p:cTn id="49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5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 nodeType="afterGroup">
                            <p:stCondLst>
                              <p:cond delay="86500"/>
                            </p:stCondLst>
                            <p:childTnLst>
                              <p:par>
                                <p:cTn id="498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53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5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900" decel="100000" fill="hold"/>
                                        <p:tgtEl>
                                          <p:spTgt spid="5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 nodeType="afterGroup">
                            <p:stCondLst>
                              <p:cond delay="88000"/>
                            </p:stCondLst>
                            <p:childTnLst>
                              <p:par>
                                <p:cTn id="50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7" dur="500"/>
                                        <p:tgtEl>
                                          <p:spTgt spid="5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0" dur="500"/>
                                        <p:tgtEl>
                                          <p:spTgt spid="5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 nodeType="afterGroup">
                            <p:stCondLst>
                              <p:cond delay="89000"/>
                            </p:stCondLst>
                            <p:childTnLst>
                              <p:par>
                                <p:cTn id="51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4" dur="500"/>
                                        <p:tgtEl>
                                          <p:spTgt spid="5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 nodeType="afterGroup">
                            <p:stCondLst>
                              <p:cond delay="90000"/>
                            </p:stCondLst>
                            <p:childTnLst>
                              <p:par>
                                <p:cTn id="51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5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 nodeType="afterGroup">
                            <p:stCondLst>
                              <p:cond delay="91000"/>
                            </p:stCondLst>
                            <p:childTnLst>
                              <p:par>
                                <p:cTn id="520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2" dur="500"/>
                                        <p:tgtEl>
                                          <p:spTgt spid="5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 nodeType="afterGroup">
                            <p:stCondLst>
                              <p:cond delay="92000"/>
                            </p:stCondLst>
                            <p:childTnLst>
                              <p:par>
                                <p:cTn id="52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 tmFilter="0, 0; .2, .5; .8, .5; 1, 0"/>
                                        <p:tgtEl>
                                          <p:spTgt spid="53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6" dur="250" autoRev="1" fill="hold"/>
                                        <p:tgtEl>
                                          <p:spTgt spid="53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2" grpId="0" animBg="1"/>
      <p:bldP spid="53363" grpId="0" animBg="1"/>
      <p:bldP spid="53364" grpId="0" animBg="1"/>
      <p:bldP spid="53365" grpId="0" animBg="1"/>
      <p:bldP spid="53366" grpId="0" animBg="1"/>
      <p:bldP spid="53370" grpId="0" animBg="1"/>
      <p:bldP spid="53371" grpId="0" animBg="1"/>
      <p:bldP spid="53372" grpId="0" animBg="1"/>
      <p:bldP spid="53373" grpId="0" animBg="1"/>
      <p:bldP spid="53374" grpId="0" animBg="1"/>
      <p:bldP spid="53375" grpId="0" animBg="1"/>
      <p:bldP spid="53379" grpId="0" animBg="1"/>
      <p:bldP spid="53380" grpId="0" animBg="1"/>
      <p:bldP spid="53381" grpId="0" animBg="1"/>
      <p:bldP spid="53382" grpId="0" animBg="1"/>
      <p:bldP spid="53383" grpId="0" animBg="1"/>
      <p:bldP spid="53384" grpId="0" animBg="1"/>
      <p:bldP spid="53388" grpId="0" animBg="1"/>
      <p:bldP spid="53389" grpId="0" animBg="1"/>
      <p:bldP spid="53390" grpId="0" animBg="1"/>
      <p:bldP spid="53391" grpId="0" animBg="1"/>
      <p:bldP spid="53392" grpId="0" animBg="1"/>
      <p:bldP spid="53393" grpId="0" animBg="1"/>
      <p:bldP spid="53397" grpId="0" animBg="1"/>
      <p:bldP spid="53398" grpId="0" animBg="1"/>
      <p:bldP spid="53399" grpId="0" animBg="1"/>
      <p:bldP spid="53400" grpId="0" animBg="1"/>
      <p:bldP spid="53401" grpId="0" animBg="1"/>
      <p:bldP spid="53405" grpId="0" animBg="1"/>
      <p:bldP spid="53406" grpId="0" animBg="1"/>
      <p:bldP spid="53407" grpId="0" animBg="1"/>
      <p:bldP spid="53408" grpId="0" animBg="1"/>
      <p:bldP spid="53409" grpId="0" animBg="1"/>
      <p:bldP spid="53410" grpId="0" animBg="1"/>
      <p:bldP spid="53411" grpId="0" animBg="1"/>
      <p:bldP spid="53412" grpId="0" animBg="1"/>
      <p:bldP spid="53413" grpId="0" animBg="1"/>
      <p:bldP spid="53414" grpId="0" animBg="1"/>
      <p:bldP spid="53415" grpId="0" animBg="1"/>
      <p:bldP spid="53416" grpId="0" animBg="1"/>
      <p:bldP spid="53417" grpId="0" animBg="1"/>
      <p:bldP spid="53418" grpId="0" animBg="1"/>
      <p:bldP spid="53419" grpId="0" animBg="1"/>
      <p:bldP spid="53420" grpId="0" animBg="1"/>
      <p:bldP spid="53421" grpId="0" animBg="1"/>
      <p:bldP spid="53422" grpId="0" animBg="1"/>
      <p:bldP spid="53423" grpId="0" animBg="1"/>
      <p:bldP spid="53424" grpId="0" animBg="1"/>
      <p:bldP spid="53425" grpId="0" animBg="1"/>
      <p:bldP spid="53426" grpId="0" animBg="1"/>
      <p:bldP spid="53427" grpId="0" animBg="1"/>
      <p:bldP spid="53431" grpId="0" animBg="1"/>
      <p:bldP spid="53432" grpId="0" animBg="1"/>
      <p:bldP spid="53433" grpId="0" animBg="1"/>
      <p:bldP spid="53434" grpId="0" animBg="1"/>
      <p:bldP spid="53435" grpId="0" animBg="1"/>
      <p:bldP spid="53436" grpId="0" animBg="1"/>
      <p:bldP spid="53440" grpId="0" animBg="1"/>
      <p:bldP spid="53444" grpId="0" animBg="1"/>
      <p:bldP spid="53445" grpId="0" animBg="1"/>
      <p:bldP spid="53446" grpId="0" animBg="1"/>
      <p:bldP spid="53447" grpId="0" animBg="1"/>
      <p:bldP spid="53448" grpId="0" animBg="1"/>
      <p:bldP spid="53449" grpId="0" animBg="1"/>
      <p:bldP spid="53450" grpId="0" animBg="1"/>
      <p:bldP spid="53451" grpId="0" animBg="1"/>
      <p:bldP spid="53452" grpId="0" animBg="1"/>
      <p:bldP spid="53453" grpId="0" animBg="1"/>
      <p:bldP spid="53454" grpId="0" animBg="1"/>
      <p:bldP spid="53455" grpId="0" animBg="1"/>
      <p:bldP spid="53456" grpId="0" animBg="1"/>
      <p:bldP spid="53460" grpId="0" animBg="1"/>
      <p:bldP spid="53461" grpId="0" animBg="1"/>
      <p:bldP spid="53462" grpId="0" animBg="1"/>
      <p:bldP spid="53463" grpId="0" animBg="1"/>
      <p:bldP spid="53464" grpId="0" animBg="1"/>
      <p:bldP spid="53465" grpId="0" animBg="1"/>
      <p:bldP spid="53469" grpId="0" animBg="1"/>
      <p:bldP spid="53470" grpId="0" animBg="1"/>
      <p:bldP spid="53471" grpId="0" animBg="1"/>
      <p:bldP spid="53475" grpId="0" animBg="1"/>
      <p:bldP spid="53476" grpId="0" animBg="1"/>
      <p:bldP spid="53477" grpId="0" animBg="1"/>
      <p:bldP spid="53478" grpId="0" animBg="1"/>
      <p:bldP spid="53479" grpId="0" animBg="1"/>
      <p:bldP spid="53480" grpId="0" animBg="1"/>
      <p:bldP spid="53481" grpId="0" animBg="1"/>
      <p:bldP spid="53482" grpId="0" animBg="1"/>
      <p:bldP spid="53483" grpId="0" animBg="1"/>
      <p:bldP spid="53484" grpId="0" animBg="1"/>
      <p:bldP spid="53485" grpId="0" animBg="1"/>
      <p:bldP spid="53486" grpId="0" animBg="1"/>
      <p:bldP spid="53487" grpId="0" animBg="1"/>
      <p:bldP spid="53488" grpId="0" animBg="1"/>
      <p:bldP spid="53489" grpId="0" animBg="1"/>
      <p:bldP spid="53490" grpId="0" animBg="1"/>
      <p:bldP spid="53491" grpId="0" animBg="1"/>
      <p:bldP spid="53492" grpId="0" animBg="1"/>
      <p:bldP spid="53493" grpId="0" animBg="1"/>
      <p:bldP spid="53494" grpId="0" animBg="1"/>
      <p:bldP spid="53498" grpId="0" animBg="1"/>
      <p:bldP spid="53499" grpId="0" animBg="1"/>
      <p:bldP spid="53500" grpId="0" animBg="1"/>
      <p:bldP spid="53501" grpId="0" animBg="1"/>
      <p:bldP spid="53502" grpId="0" animBg="1"/>
      <p:bldP spid="53503" grpId="0" animBg="1"/>
      <p:bldP spid="53507" grpId="0" animBg="1"/>
      <p:bldP spid="53508" grpId="0" animBg="1"/>
      <p:bldP spid="53509" grpId="0" animBg="1"/>
      <p:bldP spid="53510" grpId="0" animBg="1"/>
      <p:bldP spid="53511" grpId="0" animBg="1"/>
      <p:bldP spid="53512" grpId="0" animBg="1"/>
      <p:bldP spid="53516" grpId="0" animBg="1"/>
      <p:bldP spid="53517" grpId="0" animBg="1"/>
      <p:bldP spid="53518" grpId="0" animBg="1"/>
      <p:bldP spid="53519" grpId="0" animBg="1"/>
      <p:bldP spid="53520" grpId="0" animBg="1"/>
      <p:bldP spid="53524" grpId="0" animBg="1"/>
      <p:bldP spid="53525" grpId="0" animBg="1"/>
      <p:bldP spid="53526" grpId="0" animBg="1"/>
      <p:bldP spid="53527" grpId="0" animBg="1"/>
      <p:bldP spid="53528" grpId="0" animBg="1"/>
      <p:bldP spid="53529" grpId="0" animBg="1"/>
      <p:bldP spid="53530" grpId="0" animBg="1"/>
      <p:bldP spid="53531" grpId="0" animBg="1"/>
      <p:bldP spid="53532" grpId="0" animBg="1"/>
      <p:bldP spid="53533" grpId="0" animBg="1"/>
      <p:bldP spid="53534" grpId="0" animBg="1"/>
      <p:bldP spid="53535" grpId="0" animBg="1"/>
      <p:bldP spid="53536" grpId="0" animBg="1"/>
      <p:bldP spid="53537" grpId="0" animBg="1"/>
      <p:bldP spid="535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025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26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1511300" y="3482975"/>
            <a:ext cx="114300" cy="314325"/>
            <a:chOff x="746" y="2194"/>
            <a:chExt cx="72" cy="198"/>
          </a:xfrm>
        </p:grpSpPr>
        <p:sp>
          <p:nvSpPr>
            <p:cNvPr id="86028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29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0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1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6032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6033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034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6035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1722438" y="2327275"/>
            <a:ext cx="115887" cy="314325"/>
            <a:chOff x="2130" y="2237"/>
            <a:chExt cx="206" cy="437"/>
          </a:xfrm>
        </p:grpSpPr>
        <p:sp>
          <p:nvSpPr>
            <p:cNvPr id="86037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8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9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40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6041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6042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043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6044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6045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46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6047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48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6" name="WordArt 40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6065" name="Oval 49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66" name="Oval 50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6067" name="Line 51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8" name="Line 52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9" name="Line 53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0" name="Line 54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1" name="Line 55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3" name="Line 57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6075" name="Group 59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77" name="Text Box 61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6080" name="Text Box 64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6081" name="Text Box 65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6082" name="Group 66"/>
          <p:cNvGrpSpPr>
            <a:grpSpLocks/>
          </p:cNvGrpSpPr>
          <p:nvPr/>
        </p:nvGrpSpPr>
        <p:grpSpPr bwMode="auto">
          <a:xfrm flipH="1">
            <a:off x="2752725" y="4827588"/>
            <a:ext cx="130175" cy="363537"/>
            <a:chOff x="4328" y="5043"/>
            <a:chExt cx="1512" cy="805"/>
          </a:xfrm>
        </p:grpSpPr>
        <p:sp>
          <p:nvSpPr>
            <p:cNvPr id="86083" name="Freeform 67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84" name="Freeform 68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85" name="Freeform 69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86" name="Freeform 70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6087" name="Group 71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6088" name="Freeform 72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089" name="Freeform 73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6090" name="Text Box 74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091" name="Text Box 75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6092" name="Text Box 76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6095" name="Text Box 79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6097" name="Text Box 81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6098" name="Text Box 82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6099" name="Line 83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595313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90328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102" name="Text Box 86"/>
          <p:cNvSpPr txBox="1">
            <a:spLocks noChangeArrowheads="1"/>
          </p:cNvSpPr>
          <p:nvPr/>
        </p:nvSpPr>
        <p:spPr bwMode="auto">
          <a:xfrm>
            <a:off x="120173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6103" name="Text Box 87"/>
          <p:cNvSpPr txBox="1">
            <a:spLocks noChangeArrowheads="1"/>
          </p:cNvSpPr>
          <p:nvPr/>
        </p:nvSpPr>
        <p:spPr bwMode="auto">
          <a:xfrm>
            <a:off x="27082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8</a:t>
            </a:r>
          </a:p>
        </p:txBody>
      </p:sp>
      <p:sp>
        <p:nvSpPr>
          <p:cNvPr id="86104" name="Text Box 88"/>
          <p:cNvSpPr txBox="1">
            <a:spLocks noChangeArrowheads="1"/>
          </p:cNvSpPr>
          <p:nvPr/>
        </p:nvSpPr>
        <p:spPr bwMode="auto">
          <a:xfrm>
            <a:off x="1498600" y="447992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105" name="Text Box 89"/>
          <p:cNvSpPr txBox="1">
            <a:spLocks noChangeArrowheads="1"/>
          </p:cNvSpPr>
          <p:nvPr/>
        </p:nvSpPr>
        <p:spPr bwMode="auto">
          <a:xfrm>
            <a:off x="18034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106" name="Text Box 90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6107" name="Text Box 91"/>
          <p:cNvSpPr txBox="1">
            <a:spLocks noChangeArrowheads="1"/>
          </p:cNvSpPr>
          <p:nvPr/>
        </p:nvSpPr>
        <p:spPr bwMode="auto">
          <a:xfrm>
            <a:off x="21082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5</a:t>
            </a:r>
          </a:p>
        </p:txBody>
      </p:sp>
      <p:sp>
        <p:nvSpPr>
          <p:cNvPr id="86108" name="Text Box 92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6109" name="Text Box 93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6110" name="Text Box 94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6111" name="Text Box 95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86112" name="Text Box 96"/>
          <p:cNvSpPr txBox="1">
            <a:spLocks noChangeArrowheads="1"/>
          </p:cNvSpPr>
          <p:nvPr/>
        </p:nvSpPr>
        <p:spPr bwMode="auto">
          <a:xfrm>
            <a:off x="24034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86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6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6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6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6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6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6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6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96296E-6 L 0.03438 2.9629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3" grpId="0" animBg="1"/>
      <p:bldP spid="86108" grpId="0" animBg="1"/>
      <p:bldP spid="86109" grpId="0"/>
      <p:bldP spid="86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0099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70668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049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50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7051" name="Group 11"/>
          <p:cNvGrpSpPr>
            <a:grpSpLocks/>
          </p:cNvGrpSpPr>
          <p:nvPr/>
        </p:nvGrpSpPr>
        <p:grpSpPr bwMode="auto">
          <a:xfrm>
            <a:off x="1816100" y="3482975"/>
            <a:ext cx="114300" cy="314325"/>
            <a:chOff x="746" y="2194"/>
            <a:chExt cx="72" cy="198"/>
          </a:xfrm>
        </p:grpSpPr>
        <p:sp>
          <p:nvSpPr>
            <p:cNvPr id="87052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53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54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55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7056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7057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7058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7059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1722438" y="2327275"/>
            <a:ext cx="115887" cy="314325"/>
            <a:chOff x="2130" y="2237"/>
            <a:chExt cx="206" cy="437"/>
          </a:xfrm>
        </p:grpSpPr>
        <p:sp>
          <p:nvSpPr>
            <p:cNvPr id="87061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62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63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64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7065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7066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7067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7068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7069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70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7071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72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0" name="WordArt 40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4" name="Line 44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5" name="Oval 45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086" name="Line 46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7089" name="Oval 49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7091" name="Line 51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2" name="Line 52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4" name="Line 54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6" name="Line 56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7" name="Line 57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8" name="Line 58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7099" name="Group 59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7100" name="Oval 60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01" name="Text Box 61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7103" name="Text Box 63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7104" name="Text Box 64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7106" name="Group 66"/>
          <p:cNvGrpSpPr>
            <a:grpSpLocks/>
          </p:cNvGrpSpPr>
          <p:nvPr/>
        </p:nvGrpSpPr>
        <p:grpSpPr bwMode="auto">
          <a:xfrm flipH="1">
            <a:off x="3067050" y="4827588"/>
            <a:ext cx="130175" cy="363537"/>
            <a:chOff x="4328" y="5043"/>
            <a:chExt cx="1512" cy="805"/>
          </a:xfrm>
        </p:grpSpPr>
        <p:sp>
          <p:nvSpPr>
            <p:cNvPr id="87107" name="Freeform 67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08" name="Freeform 68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09" name="Freeform 69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10" name="Freeform 70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7111" name="Group 71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7112" name="Freeform 72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7113" name="Freeform 73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7114" name="Text Box 74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7116" name="Text Box 76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17" name="Text Box 77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18" name="Text Box 78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7119" name="Text Box 79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7122" name="Text Box 82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7123" name="Line 83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124" name="Text Box 84"/>
          <p:cNvSpPr txBox="1">
            <a:spLocks noChangeArrowheads="1"/>
          </p:cNvSpPr>
          <p:nvPr/>
        </p:nvSpPr>
        <p:spPr bwMode="auto">
          <a:xfrm>
            <a:off x="595313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90328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26" name="Text Box 86"/>
          <p:cNvSpPr txBox="1">
            <a:spLocks noChangeArrowheads="1"/>
          </p:cNvSpPr>
          <p:nvPr/>
        </p:nvSpPr>
        <p:spPr bwMode="auto">
          <a:xfrm>
            <a:off x="120173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30130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9</a:t>
            </a:r>
          </a:p>
        </p:txBody>
      </p:sp>
      <p:sp>
        <p:nvSpPr>
          <p:cNvPr id="87128" name="Text Box 88"/>
          <p:cNvSpPr txBox="1">
            <a:spLocks noChangeArrowheads="1"/>
          </p:cNvSpPr>
          <p:nvPr/>
        </p:nvSpPr>
        <p:spPr bwMode="auto">
          <a:xfrm>
            <a:off x="1498600" y="447992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29" name="Text Box 89"/>
          <p:cNvSpPr txBox="1">
            <a:spLocks noChangeArrowheads="1"/>
          </p:cNvSpPr>
          <p:nvPr/>
        </p:nvSpPr>
        <p:spPr bwMode="auto">
          <a:xfrm>
            <a:off x="18034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7131" name="Text Box 91"/>
          <p:cNvSpPr txBox="1">
            <a:spLocks noChangeArrowheads="1"/>
          </p:cNvSpPr>
          <p:nvPr/>
        </p:nvSpPr>
        <p:spPr bwMode="auto">
          <a:xfrm>
            <a:off x="21082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5</a:t>
            </a:r>
          </a:p>
        </p:txBody>
      </p:sp>
      <p:sp>
        <p:nvSpPr>
          <p:cNvPr id="87132" name="Text Box 92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7134" name="Text Box 94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87136" name="Text Box 96"/>
          <p:cNvSpPr txBox="1">
            <a:spLocks noChangeArrowheads="1"/>
          </p:cNvSpPr>
          <p:nvPr/>
        </p:nvSpPr>
        <p:spPr bwMode="auto">
          <a:xfrm>
            <a:off x="24034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7137" name="Text Box 97"/>
          <p:cNvSpPr txBox="1">
            <a:spLocks noChangeArrowheads="1"/>
          </p:cNvSpPr>
          <p:nvPr/>
        </p:nvSpPr>
        <p:spPr bwMode="auto">
          <a:xfrm>
            <a:off x="27178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02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7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7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7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7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96296E-6 L 0.03438 2.9629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7" grpId="0" animBg="1"/>
      <p:bldP spid="87132" grpId="0" animBg="1"/>
      <p:bldP spid="87133" grpId="0"/>
      <p:bldP spid="871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844550" y="1663700"/>
            <a:ext cx="3443288" cy="4240213"/>
            <a:chOff x="1440" y="3998"/>
            <a:chExt cx="4860" cy="6802"/>
          </a:xfrm>
        </p:grpSpPr>
        <p:sp>
          <p:nvSpPr>
            <p:cNvPr id="88067" name="Text Box 3"/>
            <p:cNvSpPr txBox="1">
              <a:spLocks noChangeArrowheads="1"/>
            </p:cNvSpPr>
            <p:nvPr/>
          </p:nvSpPr>
          <p:spPr bwMode="auto">
            <a:xfrm>
              <a:off x="1440" y="4358"/>
              <a:ext cx="4860" cy="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400"/>
                <a:t>Merge Sort</a:t>
              </a:r>
              <a:r>
                <a:rPr lang="en-US" altLang="bg-BG" sz="1400" b="0">
                  <a:latin typeface="Times New Roman" pitchFamily="18" charset="0"/>
                </a:rPr>
                <a:t> (масив)         </a:t>
              </a:r>
            </a:p>
            <a:p>
              <a:pPr algn="l"/>
              <a:r>
                <a:rPr lang="en-US" altLang="bg-BG" sz="1400" b="0"/>
                <a:t>                                        li           di</a:t>
              </a:r>
            </a:p>
            <a:p>
              <a:pPr algn="l"/>
              <a:r>
                <a:rPr lang="en-US" altLang="bg-BG" sz="800" b="0"/>
                <a:t>                                                                       </a:t>
              </a:r>
              <a:r>
                <a:rPr lang="en-US" altLang="bg-BG" sz="800" b="0">
                  <a:latin typeface="Times New Roman" pitchFamily="18" charset="0"/>
                </a:rPr>
                <a:t>Гранични</a:t>
              </a:r>
              <a:r>
                <a:rPr lang="en-US" altLang="bg-BG" sz="800" b="0"/>
                <a:t> </a:t>
              </a:r>
              <a:r>
                <a:rPr lang="en-US" altLang="bg-BG" sz="800" b="0">
                  <a:latin typeface="Times New Roman" pitchFamily="18" charset="0"/>
                </a:rPr>
                <a:t>индекси</a:t>
              </a:r>
              <a:endParaRPr lang="en-US" altLang="bg-BG" sz="1400"/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41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50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3240" y="525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3600" y="471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3600" y="597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>
              <a:off x="1980" y="6300"/>
              <a:ext cx="3780" cy="681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/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ляв подмасив.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3600" y="698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5" name="AutoShape 11"/>
            <p:cNvSpPr>
              <a:spLocks noChangeArrowheads="1"/>
            </p:cNvSpPr>
            <p:nvPr/>
          </p:nvSpPr>
          <p:spPr bwMode="auto">
            <a:xfrm>
              <a:off x="1980" y="7341"/>
              <a:ext cx="3780" cy="68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/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десен подмасив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3600" y="806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1980" y="8421"/>
              <a:ext cx="34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100"/>
                <a:t>Merge</a:t>
              </a:r>
              <a:r>
                <a:rPr lang="en-US" altLang="bg-BG" sz="1100" b="0"/>
                <a:t> (</a:t>
              </a:r>
              <a:r>
                <a:rPr lang="en-US" altLang="bg-BG" sz="1100" b="0">
                  <a:latin typeface="Times New Roman" pitchFamily="18" charset="0"/>
                </a:rPr>
                <a:t>левия с десния подмасив</a:t>
              </a:r>
              <a:r>
                <a:rPr lang="en-US" altLang="bg-BG" sz="1100" b="0"/>
                <a:t>)</a:t>
              </a:r>
              <a:endParaRPr lang="en-US" altLang="bg-BG" sz="1400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3600" y="8961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3240" y="5618"/>
              <a:ext cx="27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5940" y="6158"/>
              <a:ext cx="0" cy="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H="1">
              <a:off x="3600" y="9861"/>
              <a:ext cx="23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4320" y="9141"/>
              <a:ext cx="19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400" b="0">
                  <a:latin typeface="Times New Roman" pitchFamily="18" charset="0"/>
                </a:rPr>
                <a:t>ДЪНО</a:t>
              </a:r>
              <a:endParaRPr lang="en-US" altLang="bg-BG" sz="1400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 flipV="1">
              <a:off x="5940" y="968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3960" y="3998"/>
              <a:ext cx="198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5" name="Oval 21"/>
            <p:cNvSpPr>
              <a:spLocks noChangeArrowheads="1"/>
            </p:cNvSpPr>
            <p:nvPr/>
          </p:nvSpPr>
          <p:spPr bwMode="auto">
            <a:xfrm>
              <a:off x="1620" y="61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1</a:t>
              </a:r>
              <a:endParaRPr lang="en-US" altLang="bg-BG" sz="1400"/>
            </a:p>
          </p:txBody>
        </p:sp>
        <p:sp>
          <p:nvSpPr>
            <p:cNvPr id="88086" name="Oval 22"/>
            <p:cNvSpPr>
              <a:spLocks noChangeArrowheads="1"/>
            </p:cNvSpPr>
            <p:nvPr/>
          </p:nvSpPr>
          <p:spPr bwMode="auto">
            <a:xfrm>
              <a:off x="1620" y="72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2</a:t>
              </a:r>
              <a:endParaRPr lang="en-US" altLang="bg-BG" sz="1400"/>
            </a:p>
          </p:txBody>
        </p:sp>
        <p:sp>
          <p:nvSpPr>
            <p:cNvPr id="88087" name="Oval 23"/>
            <p:cNvSpPr>
              <a:spLocks noChangeArrowheads="1"/>
            </p:cNvSpPr>
            <p:nvPr/>
          </p:nvSpPr>
          <p:spPr bwMode="auto">
            <a:xfrm>
              <a:off x="1620" y="81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3</a:t>
              </a:r>
              <a:endParaRPr lang="en-US" altLang="bg-BG" sz="1400"/>
            </a:p>
          </p:txBody>
        </p:sp>
        <p:sp>
          <p:nvSpPr>
            <p:cNvPr id="88088" name="Oval 24"/>
            <p:cNvSpPr>
              <a:spLocks noChangeArrowheads="1"/>
            </p:cNvSpPr>
            <p:nvPr/>
          </p:nvSpPr>
          <p:spPr bwMode="auto">
            <a:xfrm>
              <a:off x="2880" y="1026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4</a:t>
              </a:r>
              <a:endParaRPr lang="en-US" altLang="bg-BG" sz="1400"/>
            </a:p>
          </p:txBody>
        </p:sp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2520" y="504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0</a:t>
              </a:r>
              <a:endParaRPr lang="en-US" altLang="bg-BG" sz="1400"/>
            </a:p>
          </p:txBody>
        </p:sp>
      </p:grp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514850" y="1912938"/>
            <a:ext cx="4360863" cy="3857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200">
                <a:latin typeface="Times New Roman" pitchFamily="18" charset="0"/>
              </a:rPr>
              <a:t>Копието сортира масив. То: </a:t>
            </a:r>
          </a:p>
          <a:p>
            <a:pPr algn="just"/>
            <a:endParaRPr lang="en-US" altLang="bg-BG" sz="1200">
              <a:latin typeface="Times New Roman" pitchFamily="18" charset="0"/>
            </a:endParaRPr>
          </a:p>
          <a:p>
            <a:pPr algn="just"/>
            <a:r>
              <a:rPr lang="en-US" altLang="bg-BG" sz="1200">
                <a:latin typeface="Times New Roman" pitchFamily="18" charset="0"/>
              </a:rPr>
              <a:t>0) Получава управлението, както и границите на масива, който то обработва. (чрез организирания обмен - li и di – са променливите за граничните исндекси) </a:t>
            </a:r>
          </a:p>
          <a:p>
            <a:pPr algn="just"/>
            <a:r>
              <a:rPr lang="en-US" altLang="bg-BG" sz="1200">
                <a:latin typeface="Times New Roman" pitchFamily="18" charset="0"/>
              </a:rPr>
              <a:t>По-нататък, копието “</a:t>
            </a:r>
            <a:r>
              <a:rPr lang="en-US" altLang="bg-BG" sz="1200" i="1">
                <a:latin typeface="Times New Roman" pitchFamily="18" charset="0"/>
              </a:rPr>
              <a:t>сортира</a:t>
            </a:r>
            <a:r>
              <a:rPr lang="en-US" altLang="bg-BG" sz="1200">
                <a:latin typeface="Times New Roman" pitchFamily="18" charset="0"/>
              </a:rPr>
              <a:t>”, като само предава за обработка на повикваните от него два рекурсивни процеса  “своите” ляв и десен подмасиви така:</a:t>
            </a:r>
          </a:p>
          <a:p>
            <a:pPr algn="just"/>
            <a:r>
              <a:rPr lang="en-US" altLang="bg-BG" sz="1200"/>
              <a:t>1) </a:t>
            </a:r>
            <a:r>
              <a:rPr lang="en-US" altLang="bg-BG" sz="1200" i="1">
                <a:latin typeface="Times New Roman" pitchFamily="18" charset="0"/>
              </a:rPr>
              <a:t>Сортира левия подмасив</a:t>
            </a:r>
            <a:r>
              <a:rPr lang="en-US" altLang="bg-BG" sz="1200">
                <a:latin typeface="Times New Roman" pitchFamily="18" charset="0"/>
              </a:rPr>
              <a:t>. т.е. предизвиква рекурсивен процес, резултатът от който е сортиран ляв подмасив. </a:t>
            </a:r>
          </a:p>
          <a:p>
            <a:pPr algn="just"/>
            <a:r>
              <a:rPr lang="en-US" altLang="bg-BG" sz="1200"/>
              <a:t>2) </a:t>
            </a:r>
            <a:r>
              <a:rPr lang="en-US" altLang="bg-BG" sz="1200" i="1">
                <a:latin typeface="Times New Roman" pitchFamily="18" charset="0"/>
              </a:rPr>
              <a:t>Сортира десен подмасив,</a:t>
            </a:r>
            <a:r>
              <a:rPr lang="en-US" altLang="bg-BG" sz="1200">
                <a:latin typeface="Times New Roman" pitchFamily="18" charset="0"/>
              </a:rPr>
              <a:t> т.е. предизвиква рекурсивен процес, </a:t>
            </a:r>
            <a:r>
              <a:rPr lang="en-US" altLang="bg-BG" sz="1200" i="1">
                <a:latin typeface="Times New Roman" pitchFamily="18" charset="0"/>
              </a:rPr>
              <a:t>резултатът</a:t>
            </a:r>
            <a:r>
              <a:rPr lang="en-US" altLang="bg-BG" sz="1200">
                <a:latin typeface="Times New Roman" pitchFamily="18" charset="0"/>
              </a:rPr>
              <a:t> от който е сортиран десен подмасив.</a:t>
            </a:r>
          </a:p>
          <a:p>
            <a:pPr algn="just"/>
            <a:endParaRPr lang="en-US" altLang="bg-BG" sz="1200"/>
          </a:p>
          <a:p>
            <a:pPr algn="just"/>
            <a:r>
              <a:rPr lang="en-US" altLang="bg-BG" sz="1200"/>
              <a:t>3) </a:t>
            </a:r>
            <a:r>
              <a:rPr lang="en-US" altLang="bg-BG" sz="1200" i="1">
                <a:latin typeface="Times New Roman" pitchFamily="18" charset="0"/>
              </a:rPr>
              <a:t>Слива двата сортирани подмасива</a:t>
            </a:r>
            <a:r>
              <a:rPr lang="en-US" altLang="bg-BG" sz="1200" i="1"/>
              <a:t>., </a:t>
            </a:r>
            <a:r>
              <a:rPr lang="en-US" altLang="bg-BG" sz="1200">
                <a:latin typeface="Times New Roman" pitchFamily="18" charset="0"/>
              </a:rPr>
              <a:t>при което извършва собствената си “работа по сортирането” на предадения му за обработка масив.</a:t>
            </a:r>
          </a:p>
          <a:p>
            <a:pPr algn="just"/>
            <a:endParaRPr lang="en-US" altLang="bg-BG" sz="1200"/>
          </a:p>
          <a:p>
            <a:pPr algn="just"/>
            <a:r>
              <a:rPr lang="en-US" altLang="bg-BG" sz="1200">
                <a:latin typeface="Times New Roman" pitchFamily="18" charset="0"/>
              </a:rPr>
              <a:t>4) Предава управлението на викащата го</a:t>
            </a:r>
            <a:r>
              <a:rPr lang="en-US" altLang="bg-BG" sz="1200"/>
              <a:t> </a:t>
            </a:r>
            <a:r>
              <a:rPr lang="en-US" altLang="bg-BG" sz="1200">
                <a:latin typeface="Times New Roman" pitchFamily="18" charset="0"/>
              </a:rPr>
              <a:t>програма.</a:t>
            </a:r>
            <a:endParaRPr lang="en-US" altLang="bg-BG" sz="1200"/>
          </a:p>
        </p:txBody>
      </p:sp>
      <p:grpSp>
        <p:nvGrpSpPr>
          <p:cNvPr id="88091" name="Group 27"/>
          <p:cNvGrpSpPr>
            <a:grpSpLocks/>
          </p:cNvGrpSpPr>
          <p:nvPr/>
        </p:nvGrpSpPr>
        <p:grpSpPr bwMode="auto">
          <a:xfrm>
            <a:off x="369888" y="700088"/>
            <a:ext cx="4597400" cy="825500"/>
            <a:chOff x="900" y="12574"/>
            <a:chExt cx="9720" cy="1980"/>
          </a:xfrm>
        </p:grpSpPr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30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36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41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46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52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7" name="Rectangle 33"/>
            <p:cNvSpPr>
              <a:spLocks noChangeArrowheads="1"/>
            </p:cNvSpPr>
            <p:nvPr/>
          </p:nvSpPr>
          <p:spPr bwMode="auto">
            <a:xfrm>
              <a:off x="57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63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68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100" name="Rectangle 36"/>
            <p:cNvSpPr>
              <a:spLocks noChangeArrowheads="1"/>
            </p:cNvSpPr>
            <p:nvPr/>
          </p:nvSpPr>
          <p:spPr bwMode="auto">
            <a:xfrm>
              <a:off x="73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101" name="Rectangle 37"/>
            <p:cNvSpPr>
              <a:spLocks noChangeArrowheads="1"/>
            </p:cNvSpPr>
            <p:nvPr/>
          </p:nvSpPr>
          <p:spPr bwMode="auto">
            <a:xfrm>
              <a:off x="79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>
              <a:off x="5760" y="12754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103" name="Line 39"/>
            <p:cNvSpPr>
              <a:spLocks noChangeShapeType="1"/>
            </p:cNvSpPr>
            <p:nvPr/>
          </p:nvSpPr>
          <p:spPr bwMode="auto">
            <a:xfrm>
              <a:off x="30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84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105" name="Text Box 41"/>
            <p:cNvSpPr txBox="1">
              <a:spLocks noChangeArrowheads="1"/>
            </p:cNvSpPr>
            <p:nvPr/>
          </p:nvSpPr>
          <p:spPr bwMode="auto">
            <a:xfrm>
              <a:off x="3060" y="12574"/>
              <a:ext cx="54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 b="0">
                  <a:latin typeface="Times New Roman" pitchFamily="18" charset="0"/>
                </a:rPr>
                <a:t>     ляв подмасив              десен  подмасив</a:t>
              </a:r>
              <a:endParaRPr lang="en-US" altLang="bg-BG" sz="1400"/>
            </a:p>
          </p:txBody>
        </p:sp>
        <p:sp>
          <p:nvSpPr>
            <p:cNvPr id="88106" name="Text Box 42"/>
            <p:cNvSpPr txBox="1">
              <a:spLocks noChangeArrowheads="1"/>
            </p:cNvSpPr>
            <p:nvPr/>
          </p:nvSpPr>
          <p:spPr bwMode="auto">
            <a:xfrm>
              <a:off x="90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8107" name="Text Box 43"/>
            <p:cNvSpPr txBox="1">
              <a:spLocks noChangeArrowheads="1"/>
            </p:cNvSpPr>
            <p:nvPr/>
          </p:nvSpPr>
          <p:spPr bwMode="auto">
            <a:xfrm>
              <a:off x="846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auto">
            <a:xfrm>
              <a:off x="792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di</a:t>
              </a:r>
              <a:endParaRPr lang="en-US" altLang="bg-BG" sz="1400"/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auto">
            <a:xfrm>
              <a:off x="306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li</a:t>
              </a:r>
              <a:endParaRPr lang="en-US" altLang="bg-BG" sz="14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7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851400" y="1452563"/>
            <a:ext cx="3657600" cy="2228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i="1"/>
              <a:t>Procedure</a:t>
            </a:r>
            <a:r>
              <a:rPr lang="en-US" altLang="bg-BG" sz="1400" b="0"/>
              <a:t> </a:t>
            </a:r>
            <a:r>
              <a:rPr lang="en-US" altLang="bg-BG" sz="1400" b="0">
                <a:solidFill>
                  <a:srgbClr val="990033"/>
                </a:solidFill>
              </a:rPr>
              <a:t>MergeSort</a:t>
            </a:r>
            <a:r>
              <a:rPr lang="en-US" altLang="bg-BG" sz="1400"/>
              <a:t>  (</a:t>
            </a:r>
            <a:r>
              <a:rPr lang="en-US" altLang="bg-BG" sz="1400" b="0"/>
              <a:t>li, di </a:t>
            </a:r>
            <a:r>
              <a:rPr lang="en-US" altLang="bg-BG" sz="1400"/>
              <a:t>: </a:t>
            </a:r>
            <a:r>
              <a:rPr lang="en-US" altLang="bg-BG" sz="1400" i="1"/>
              <a:t>integer</a:t>
            </a:r>
            <a:r>
              <a:rPr lang="en-US" altLang="bg-BG" sz="1400"/>
              <a:t>)</a:t>
            </a:r>
          </a:p>
          <a:p>
            <a:pPr algn="l"/>
            <a:r>
              <a:rPr lang="en-US" altLang="bg-BG" sz="1400" i="1"/>
              <a:t>begin</a:t>
            </a:r>
            <a:endParaRPr lang="en-US" altLang="bg-BG" sz="1400" b="0" i="1"/>
          </a:p>
          <a:p>
            <a:pPr algn="l"/>
            <a:r>
              <a:rPr lang="en-US" altLang="bg-BG" sz="1400" i="1"/>
              <a:t>If </a:t>
            </a:r>
            <a:r>
              <a:rPr lang="en-US" altLang="bg-BG" sz="1400" b="0"/>
              <a:t>li &lt; di </a:t>
            </a:r>
            <a:r>
              <a:rPr lang="en-US" altLang="bg-BG" sz="1400" i="1"/>
              <a:t>then</a:t>
            </a:r>
            <a:r>
              <a:rPr lang="en-US" altLang="bg-BG" sz="1400" b="0"/>
              <a:t> </a:t>
            </a:r>
          </a:p>
          <a:p>
            <a:pPr algn="l"/>
            <a:r>
              <a:rPr lang="en-US" altLang="bg-BG" sz="1400" i="1"/>
              <a:t>   Begin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 MergeSort</a:t>
            </a:r>
            <a:r>
              <a:rPr lang="en-US" altLang="bg-BG" sz="1400" b="0"/>
              <a:t> (li, (li+di)div2);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 MergeSort</a:t>
            </a:r>
            <a:r>
              <a:rPr lang="en-US" altLang="bg-BG" sz="1400" b="0"/>
              <a:t>(((li+di)div2 +1), di);</a:t>
            </a:r>
          </a:p>
          <a:p>
            <a:pPr algn="l"/>
            <a:r>
              <a:rPr lang="en-US" altLang="bg-BG" sz="1400" b="0"/>
              <a:t>   Merge(li, (li+di)div2, ((li+di)div2 +1), di);</a:t>
            </a:r>
          </a:p>
          <a:p>
            <a:pPr algn="l"/>
            <a:r>
              <a:rPr lang="en-US" altLang="bg-BG" sz="1400" i="1"/>
              <a:t>   End</a:t>
            </a:r>
            <a:r>
              <a:rPr lang="en-US" altLang="bg-BG" sz="1400" b="0"/>
              <a:t>;</a:t>
            </a:r>
          </a:p>
          <a:p>
            <a:pPr algn="l"/>
            <a:r>
              <a:rPr lang="en-US" altLang="bg-BG" sz="1400" i="1"/>
              <a:t>End</a:t>
            </a:r>
            <a:r>
              <a:rPr lang="en-US" altLang="bg-BG" sz="1400" b="0"/>
              <a:t>;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844550" y="1663700"/>
            <a:ext cx="3443288" cy="4240213"/>
            <a:chOff x="1440" y="3998"/>
            <a:chExt cx="4860" cy="6802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440" y="4358"/>
              <a:ext cx="4860" cy="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400">
                  <a:solidFill>
                    <a:srgbClr val="A50021"/>
                  </a:solidFill>
                </a:rPr>
                <a:t>Merge Sort</a:t>
              </a:r>
              <a:r>
                <a:rPr lang="en-US" altLang="bg-BG" sz="1400" b="0">
                  <a:latin typeface="Times New Roman" pitchFamily="18" charset="0"/>
                </a:rPr>
                <a:t> (масив)         </a:t>
              </a:r>
            </a:p>
            <a:p>
              <a:pPr algn="l"/>
              <a:r>
                <a:rPr lang="en-US" altLang="bg-BG" sz="1400" b="0"/>
                <a:t>                                        li           di</a:t>
              </a:r>
            </a:p>
            <a:p>
              <a:pPr algn="l"/>
              <a:r>
                <a:rPr lang="en-US" altLang="bg-BG" sz="800" b="0"/>
                <a:t>                                                                       </a:t>
              </a:r>
              <a:r>
                <a:rPr lang="en-US" altLang="bg-BG" sz="800" b="0">
                  <a:latin typeface="Times New Roman" pitchFamily="18" charset="0"/>
                </a:rPr>
                <a:t>Гранични</a:t>
              </a:r>
              <a:r>
                <a:rPr lang="en-US" altLang="bg-BG" sz="800" b="0"/>
                <a:t> </a:t>
              </a:r>
              <a:r>
                <a:rPr lang="en-US" altLang="bg-BG" sz="800" b="0">
                  <a:latin typeface="Times New Roman" pitchFamily="18" charset="0"/>
                </a:rPr>
                <a:t>индекси</a:t>
              </a:r>
              <a:endParaRPr lang="en-US" altLang="bg-BG" sz="1400"/>
            </a:p>
          </p:txBody>
        </p:sp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41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50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auto">
            <a:xfrm>
              <a:off x="3240" y="525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3600" y="471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>
              <a:off x="3600" y="597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auto">
            <a:xfrm>
              <a:off x="1980" y="6300"/>
              <a:ext cx="3780" cy="681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>
                  <a:solidFill>
                    <a:srgbClr val="A50021"/>
                  </a:solidFill>
                </a:rPr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ляв подмасив.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3600" y="698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0" name="AutoShape 12"/>
            <p:cNvSpPr>
              <a:spLocks noChangeArrowheads="1"/>
            </p:cNvSpPr>
            <p:nvPr/>
          </p:nvSpPr>
          <p:spPr bwMode="auto">
            <a:xfrm>
              <a:off x="1980" y="7341"/>
              <a:ext cx="3780" cy="68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>
                  <a:solidFill>
                    <a:srgbClr val="A50021"/>
                  </a:solidFill>
                </a:rPr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десен подмасив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>
              <a:off x="3600" y="806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2" name="Text Box 14"/>
            <p:cNvSpPr txBox="1">
              <a:spLocks noChangeArrowheads="1"/>
            </p:cNvSpPr>
            <p:nvPr/>
          </p:nvSpPr>
          <p:spPr bwMode="auto">
            <a:xfrm>
              <a:off x="1980" y="8421"/>
              <a:ext cx="34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i="1"/>
                <a:t>Merge</a:t>
              </a:r>
              <a:r>
                <a:rPr lang="en-US" altLang="bg-BG" sz="1100" b="0"/>
                <a:t> (</a:t>
              </a:r>
              <a:r>
                <a:rPr lang="en-US" altLang="bg-BG" sz="1100" b="0">
                  <a:latin typeface="Times New Roman" pitchFamily="18" charset="0"/>
                </a:rPr>
                <a:t>левия с десния подмасив</a:t>
              </a:r>
              <a:r>
                <a:rPr lang="en-US" altLang="bg-BG" sz="1100" b="0"/>
                <a:t>)</a:t>
              </a:r>
              <a:endParaRPr lang="en-US" altLang="bg-BG" sz="1400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>
              <a:off x="3600" y="8961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>
              <a:off x="3240" y="5618"/>
              <a:ext cx="27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>
              <a:off x="5940" y="6158"/>
              <a:ext cx="0" cy="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 flipH="1">
              <a:off x="3600" y="9861"/>
              <a:ext cx="23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4320" y="9141"/>
              <a:ext cx="19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400" b="0">
                  <a:latin typeface="Times New Roman" pitchFamily="18" charset="0"/>
                </a:rPr>
                <a:t>ДЪНО</a:t>
              </a:r>
              <a:endParaRPr lang="en-US" altLang="bg-BG" sz="1400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 flipV="1">
              <a:off x="5940" y="968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9" name="Rectangle 21"/>
            <p:cNvSpPr>
              <a:spLocks noChangeArrowheads="1"/>
            </p:cNvSpPr>
            <p:nvPr/>
          </p:nvSpPr>
          <p:spPr bwMode="auto">
            <a:xfrm>
              <a:off x="3960" y="3998"/>
              <a:ext cx="198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auto">
            <a:xfrm>
              <a:off x="1620" y="61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1</a:t>
              </a:r>
              <a:endParaRPr lang="en-US" altLang="bg-BG" sz="1400"/>
            </a:p>
          </p:txBody>
        </p:sp>
        <p:sp>
          <p:nvSpPr>
            <p:cNvPr id="89111" name="Oval 23"/>
            <p:cNvSpPr>
              <a:spLocks noChangeArrowheads="1"/>
            </p:cNvSpPr>
            <p:nvPr/>
          </p:nvSpPr>
          <p:spPr bwMode="auto">
            <a:xfrm>
              <a:off x="1620" y="72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2</a:t>
              </a:r>
              <a:endParaRPr lang="en-US" altLang="bg-BG" sz="1400"/>
            </a:p>
          </p:txBody>
        </p:sp>
        <p:sp>
          <p:nvSpPr>
            <p:cNvPr id="89112" name="Oval 24"/>
            <p:cNvSpPr>
              <a:spLocks noChangeArrowheads="1"/>
            </p:cNvSpPr>
            <p:nvPr/>
          </p:nvSpPr>
          <p:spPr bwMode="auto">
            <a:xfrm>
              <a:off x="1620" y="81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3</a:t>
              </a:r>
              <a:endParaRPr lang="en-US" altLang="bg-BG" sz="1400"/>
            </a:p>
          </p:txBody>
        </p:sp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2880" y="1026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4</a:t>
              </a:r>
              <a:endParaRPr lang="en-US" altLang="bg-BG" sz="1400"/>
            </a:p>
          </p:txBody>
        </p:sp>
        <p:sp>
          <p:nvSpPr>
            <p:cNvPr id="89114" name="Oval 26"/>
            <p:cNvSpPr>
              <a:spLocks noChangeArrowheads="1"/>
            </p:cNvSpPr>
            <p:nvPr/>
          </p:nvSpPr>
          <p:spPr bwMode="auto">
            <a:xfrm>
              <a:off x="2520" y="504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0</a:t>
              </a:r>
              <a:endParaRPr lang="en-US" altLang="bg-BG" sz="1400"/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369888" y="700088"/>
            <a:ext cx="4597400" cy="825500"/>
            <a:chOff x="900" y="12574"/>
            <a:chExt cx="9720" cy="1980"/>
          </a:xfrm>
        </p:grpSpPr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30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36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18" name="Rectangle 30"/>
            <p:cNvSpPr>
              <a:spLocks noChangeArrowheads="1"/>
            </p:cNvSpPr>
            <p:nvPr/>
          </p:nvSpPr>
          <p:spPr bwMode="auto">
            <a:xfrm>
              <a:off x="41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46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0" name="Rectangle 32"/>
            <p:cNvSpPr>
              <a:spLocks noChangeArrowheads="1"/>
            </p:cNvSpPr>
            <p:nvPr/>
          </p:nvSpPr>
          <p:spPr bwMode="auto">
            <a:xfrm>
              <a:off x="52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57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2" name="Rectangle 34"/>
            <p:cNvSpPr>
              <a:spLocks noChangeArrowheads="1"/>
            </p:cNvSpPr>
            <p:nvPr/>
          </p:nvSpPr>
          <p:spPr bwMode="auto">
            <a:xfrm>
              <a:off x="63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68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4" name="Rectangle 36"/>
            <p:cNvSpPr>
              <a:spLocks noChangeArrowheads="1"/>
            </p:cNvSpPr>
            <p:nvPr/>
          </p:nvSpPr>
          <p:spPr bwMode="auto">
            <a:xfrm>
              <a:off x="73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5" name="Rectangle 37"/>
            <p:cNvSpPr>
              <a:spLocks noChangeArrowheads="1"/>
            </p:cNvSpPr>
            <p:nvPr/>
          </p:nvSpPr>
          <p:spPr bwMode="auto">
            <a:xfrm>
              <a:off x="79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5760" y="12754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>
              <a:off x="30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84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3060" y="12574"/>
              <a:ext cx="54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 b="0">
                  <a:latin typeface="Times New Roman" pitchFamily="18" charset="0"/>
                </a:rPr>
                <a:t>     ляв подмасив              десен  подмасив</a:t>
              </a:r>
              <a:endParaRPr lang="en-US" altLang="bg-BG" sz="1400"/>
            </a:p>
          </p:txBody>
        </p:sp>
        <p:sp>
          <p:nvSpPr>
            <p:cNvPr id="89130" name="Text Box 42"/>
            <p:cNvSpPr txBox="1">
              <a:spLocks noChangeArrowheads="1"/>
            </p:cNvSpPr>
            <p:nvPr/>
          </p:nvSpPr>
          <p:spPr bwMode="auto">
            <a:xfrm>
              <a:off x="90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9131" name="Text Box 43"/>
            <p:cNvSpPr txBox="1">
              <a:spLocks noChangeArrowheads="1"/>
            </p:cNvSpPr>
            <p:nvPr/>
          </p:nvSpPr>
          <p:spPr bwMode="auto">
            <a:xfrm>
              <a:off x="846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792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di</a:t>
              </a:r>
              <a:endParaRPr lang="en-US" altLang="bg-BG" sz="1400"/>
            </a:p>
          </p:txBody>
        </p:sp>
        <p:sp>
          <p:nvSpPr>
            <p:cNvPr id="89133" name="Text Box 45"/>
            <p:cNvSpPr txBox="1">
              <a:spLocks noChangeArrowheads="1"/>
            </p:cNvSpPr>
            <p:nvPr/>
          </p:nvSpPr>
          <p:spPr bwMode="auto">
            <a:xfrm>
              <a:off x="306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li</a:t>
              </a:r>
              <a:endParaRPr lang="en-US" altLang="bg-BG" sz="1400"/>
            </a:p>
          </p:txBody>
        </p:sp>
      </p:grpSp>
      <p:sp>
        <p:nvSpPr>
          <p:cNvPr id="89134" name="Text Box 46"/>
          <p:cNvSpPr txBox="1">
            <a:spLocks noChangeArrowheads="1"/>
          </p:cNvSpPr>
          <p:nvPr/>
        </p:nvSpPr>
        <p:spPr bwMode="auto">
          <a:xfrm>
            <a:off x="4805363" y="3838575"/>
            <a:ext cx="3657600" cy="203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i="1"/>
              <a:t>void</a:t>
            </a:r>
            <a:r>
              <a:rPr lang="en-US" altLang="bg-BG" sz="1400" b="0"/>
              <a:t> </a:t>
            </a:r>
            <a:r>
              <a:rPr lang="en-US" altLang="bg-BG" sz="1400" b="0">
                <a:solidFill>
                  <a:srgbClr val="990033"/>
                </a:solidFill>
              </a:rPr>
              <a:t>MergeSort</a:t>
            </a:r>
            <a:r>
              <a:rPr lang="en-US" altLang="bg-BG" sz="1400"/>
              <a:t>  (</a:t>
            </a:r>
            <a:r>
              <a:rPr lang="en-US" altLang="bg-BG" sz="1400" i="1"/>
              <a:t>int</a:t>
            </a:r>
            <a:r>
              <a:rPr lang="en-US" altLang="bg-BG" sz="1400"/>
              <a:t> </a:t>
            </a:r>
            <a:r>
              <a:rPr lang="en-US" altLang="bg-BG" sz="1400" b="0"/>
              <a:t>li</a:t>
            </a:r>
            <a:r>
              <a:rPr lang="en-US" altLang="bg-BG" sz="1400"/>
              <a:t>, </a:t>
            </a:r>
            <a:r>
              <a:rPr lang="en-US" altLang="bg-BG" sz="1400" i="1"/>
              <a:t>int</a:t>
            </a:r>
            <a:r>
              <a:rPr lang="en-US" altLang="bg-BG" sz="1400"/>
              <a:t> </a:t>
            </a:r>
            <a:r>
              <a:rPr lang="en-US" altLang="bg-BG" sz="1400" b="0"/>
              <a:t>di</a:t>
            </a:r>
            <a:r>
              <a:rPr lang="en-US" altLang="bg-BG" sz="1400"/>
              <a:t>)</a:t>
            </a:r>
          </a:p>
          <a:p>
            <a:pPr algn="l"/>
            <a:r>
              <a:rPr lang="en-US" altLang="bg-BG" sz="1400" b="0"/>
              <a:t>{</a:t>
            </a:r>
          </a:p>
          <a:p>
            <a:pPr algn="l"/>
            <a:r>
              <a:rPr lang="en-US" altLang="bg-BG" sz="1400" i="1"/>
              <a:t>if</a:t>
            </a:r>
            <a:r>
              <a:rPr lang="en-US" altLang="bg-BG" sz="1400" b="0"/>
              <a:t> (li &lt; di)</a:t>
            </a:r>
          </a:p>
          <a:p>
            <a:pPr algn="l"/>
            <a:r>
              <a:rPr lang="en-US" altLang="bg-BG" sz="1400" b="0"/>
              <a:t>  {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MergeSort</a:t>
            </a:r>
            <a:r>
              <a:rPr lang="en-US" altLang="bg-BG" sz="1400" b="0"/>
              <a:t> (li, (li+di)/2);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MergeSort</a:t>
            </a:r>
            <a:r>
              <a:rPr lang="en-US" altLang="bg-BG" sz="1400" b="0"/>
              <a:t>(((li+di)/2 +1), di);</a:t>
            </a:r>
          </a:p>
          <a:p>
            <a:pPr algn="l"/>
            <a:r>
              <a:rPr lang="en-US" altLang="bg-BG" sz="1400" b="0"/>
              <a:t>  Merge(li, (li+di)/2, ((li+di)/2 +1), di);</a:t>
            </a:r>
          </a:p>
          <a:p>
            <a:pPr algn="l"/>
            <a:r>
              <a:rPr lang="en-US" altLang="bg-BG" sz="1400" b="0"/>
              <a:t>  }</a:t>
            </a:r>
          </a:p>
          <a:p>
            <a:pPr algn="l"/>
            <a:r>
              <a:rPr lang="en-US" altLang="bg-BG" sz="1400" b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48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2413" y="904875"/>
            <a:ext cx="5559425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Това копие работи в границите от 1 до 14</a:t>
            </a:r>
            <a:endParaRPr lang="en-US" altLang="bg-BG" sz="1400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479550" y="1363663"/>
            <a:ext cx="5610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		                                                                     14</a:t>
            </a:r>
            <a:endParaRPr lang="en-US" altLang="bg-BG" sz="140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2413" y="1976438"/>
            <a:ext cx="2851150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379538" y="2435225"/>
            <a:ext cx="31369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	                                   7</a:t>
            </a:r>
            <a:endParaRPr lang="en-US" altLang="bg-BG" sz="1400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906588" y="1720850"/>
            <a:ext cx="21383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522413" y="3003550"/>
            <a:ext cx="1306512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436688" y="3460750"/>
            <a:ext cx="1627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	    4</a:t>
            </a:r>
            <a:endParaRPr lang="en-US" altLang="bg-BG" sz="1400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636713" y="2689225"/>
            <a:ext cx="1016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522413" y="5494338"/>
            <a:ext cx="427037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1492250" y="5184775"/>
            <a:ext cx="503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662238" y="5494338"/>
            <a:ext cx="428625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522413" y="4117975"/>
            <a:ext cx="855662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1422400" y="4576763"/>
            <a:ext cx="1090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1              2</a:t>
            </a:r>
            <a:endParaRPr lang="en-US" altLang="bg-BG" sz="1400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465263" y="3862388"/>
            <a:ext cx="9985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28" name="Freeform 16"/>
          <p:cNvSpPr>
            <a:spLocks/>
          </p:cNvSpPr>
          <p:nvPr/>
        </p:nvSpPr>
        <p:spPr bwMode="auto">
          <a:xfrm>
            <a:off x="2092325" y="5119688"/>
            <a:ext cx="428625" cy="223837"/>
          </a:xfrm>
          <a:custGeom>
            <a:avLst/>
            <a:gdLst>
              <a:gd name="T0" fmla="*/ 0 w 540"/>
              <a:gd name="T1" fmla="*/ 262 h 262"/>
              <a:gd name="T2" fmla="*/ 260 w 540"/>
              <a:gd name="T3" fmla="*/ 0 h 262"/>
              <a:gd name="T4" fmla="*/ 540 w 540"/>
              <a:gd name="T5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262">
                <a:moveTo>
                  <a:pt x="0" y="262"/>
                </a:moveTo>
                <a:cubicBezTo>
                  <a:pt x="43" y="218"/>
                  <a:pt x="100" y="0"/>
                  <a:pt x="260" y="0"/>
                </a:cubicBezTo>
                <a:cubicBezTo>
                  <a:pt x="420" y="0"/>
                  <a:pt x="482" y="207"/>
                  <a:pt x="540" y="2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29" name="AutoShape 17"/>
          <p:cNvSpPr>
            <a:spLocks noChangeArrowheads="1"/>
          </p:cNvSpPr>
          <p:nvPr/>
        </p:nvSpPr>
        <p:spPr bwMode="auto">
          <a:xfrm>
            <a:off x="952500" y="1824038"/>
            <a:ext cx="142875" cy="2446337"/>
          </a:xfrm>
          <a:prstGeom prst="downArrow">
            <a:avLst>
              <a:gd name="adj1" fmla="val 50000"/>
              <a:gd name="adj2" fmla="val 42805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0130" name="WordArt 18"/>
          <p:cNvSpPr>
            <a:spLocks noChangeArrowheads="1" noChangeShapeType="1" noTextEdit="1"/>
          </p:cNvSpPr>
          <p:nvPr/>
        </p:nvSpPr>
        <p:spPr bwMode="auto">
          <a:xfrm rot="5400000">
            <a:off x="-1243806" y="2980532"/>
            <a:ext cx="3798887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ПОТЪВАНЕ</a:t>
            </a: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1379538" y="5953125"/>
            <a:ext cx="712787" cy="3063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>
            <a:off x="1379538" y="5953125"/>
            <a:ext cx="712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2520950" y="5953125"/>
            <a:ext cx="712788" cy="3063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2520950" y="5953125"/>
            <a:ext cx="712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0135" name="Group 23"/>
          <p:cNvGrpSpPr>
            <a:grpSpLocks/>
          </p:cNvGrpSpPr>
          <p:nvPr/>
        </p:nvGrpSpPr>
        <p:grpSpPr bwMode="auto">
          <a:xfrm>
            <a:off x="7935913" y="815975"/>
            <a:ext cx="844550" cy="1277938"/>
            <a:chOff x="3420" y="4500"/>
            <a:chExt cx="3600" cy="5400"/>
          </a:xfrm>
        </p:grpSpPr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38" name="Line 26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7" name="Line 35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50" name="Group 38"/>
          <p:cNvGrpSpPr>
            <a:grpSpLocks/>
          </p:cNvGrpSpPr>
          <p:nvPr/>
        </p:nvGrpSpPr>
        <p:grpSpPr bwMode="auto">
          <a:xfrm>
            <a:off x="5283200" y="3784600"/>
            <a:ext cx="844550" cy="1277938"/>
            <a:chOff x="3420" y="4500"/>
            <a:chExt cx="3600" cy="5400"/>
          </a:xfrm>
        </p:grpSpPr>
        <p:sp>
          <p:nvSpPr>
            <p:cNvPr id="90151" name="Oval 39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3" name="Line 41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5" name="Line 43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7" name="Line 45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0" name="Rectangle 48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65" name="Group 53"/>
          <p:cNvGrpSpPr>
            <a:grpSpLocks/>
          </p:cNvGrpSpPr>
          <p:nvPr/>
        </p:nvGrpSpPr>
        <p:grpSpPr bwMode="auto">
          <a:xfrm>
            <a:off x="6248400" y="4906963"/>
            <a:ext cx="844550" cy="1277937"/>
            <a:chOff x="3420" y="4500"/>
            <a:chExt cx="3600" cy="5400"/>
          </a:xfrm>
        </p:grpSpPr>
        <p:sp>
          <p:nvSpPr>
            <p:cNvPr id="90166" name="Oval 54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8" name="Line 56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0" name="Line 58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2" name="Line 60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3" name="Rectangle 61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4" name="Line 62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6" name="Line 64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7" name="Line 65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8" name="Line 66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9" name="Line 67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6248400" y="2660650"/>
            <a:ext cx="844550" cy="1277938"/>
            <a:chOff x="3420" y="4500"/>
            <a:chExt cx="3600" cy="5400"/>
          </a:xfrm>
        </p:grpSpPr>
        <p:sp>
          <p:nvSpPr>
            <p:cNvPr id="90181" name="Oval 69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2" name="Line 70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3" name="Line 71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4" name="Rectangle 72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5" name="Line 73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6" name="Rectangle 74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7" name="Line 75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8" name="Rectangle 76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9" name="Line 77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0" name="Rectangle 78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91" name="Line 79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2" name="Line 80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3" name="Line 81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4" name="Line 82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7050088" y="1709738"/>
            <a:ext cx="842962" cy="1277937"/>
            <a:chOff x="3420" y="4500"/>
            <a:chExt cx="3600" cy="5400"/>
          </a:xfrm>
        </p:grpSpPr>
        <p:sp>
          <p:nvSpPr>
            <p:cNvPr id="90196" name="Oval 84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97" name="Line 85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8" name="Line 86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9" name="Rectangle 87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0" name="Line 88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1" name="Rectangle 89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2" name="Line 90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3" name="Rectangle 91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4" name="Line 92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5" name="Rectangle 93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6" name="Line 94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7" name="Line 95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8" name="Line 96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9" name="Line 97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210" name="Group 98"/>
          <p:cNvGrpSpPr>
            <a:grpSpLocks/>
          </p:cNvGrpSpPr>
          <p:nvPr/>
        </p:nvGrpSpPr>
        <p:grpSpPr bwMode="auto">
          <a:xfrm>
            <a:off x="4440238" y="4906963"/>
            <a:ext cx="842962" cy="1277937"/>
            <a:chOff x="3420" y="4500"/>
            <a:chExt cx="3600" cy="5400"/>
          </a:xfrm>
        </p:grpSpPr>
        <p:sp>
          <p:nvSpPr>
            <p:cNvPr id="90211" name="Oval 99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2" name="Line 100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3" name="Line 101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4" name="Rectangle 102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5" name="Line 103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6" name="Rectangle 104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7" name="Line 105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8" name="Rectangle 106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9" name="Line 107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0" name="Rectangle 108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21" name="Line 109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2" name="Line 110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3" name="Line 111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4" name="Line 112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0225" name="Line 113"/>
          <p:cNvSpPr>
            <a:spLocks noChangeShapeType="1"/>
          </p:cNvSpPr>
          <p:nvPr/>
        </p:nvSpPr>
        <p:spPr bwMode="auto">
          <a:xfrm flipH="1">
            <a:off x="7302500" y="1301750"/>
            <a:ext cx="658813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6" name="Line 114"/>
          <p:cNvSpPr>
            <a:spLocks noChangeShapeType="1"/>
          </p:cNvSpPr>
          <p:nvPr/>
        </p:nvSpPr>
        <p:spPr bwMode="auto">
          <a:xfrm flipH="1">
            <a:off x="6497638" y="2171700"/>
            <a:ext cx="588962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7" name="Line 115"/>
          <p:cNvSpPr>
            <a:spLocks noChangeShapeType="1"/>
          </p:cNvSpPr>
          <p:nvPr/>
        </p:nvSpPr>
        <p:spPr bwMode="auto">
          <a:xfrm flipH="1">
            <a:off x="5530850" y="3122613"/>
            <a:ext cx="752475" cy="67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8" name="Line 116"/>
          <p:cNvSpPr>
            <a:spLocks noChangeShapeType="1"/>
          </p:cNvSpPr>
          <p:nvPr/>
        </p:nvSpPr>
        <p:spPr bwMode="auto">
          <a:xfrm>
            <a:off x="5765800" y="4471988"/>
            <a:ext cx="730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9" name="Line 117"/>
          <p:cNvSpPr>
            <a:spLocks noChangeShapeType="1"/>
          </p:cNvSpPr>
          <p:nvPr/>
        </p:nvSpPr>
        <p:spPr bwMode="auto">
          <a:xfrm flipH="1">
            <a:off x="4692650" y="4256088"/>
            <a:ext cx="6223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30" name="Freeform 118"/>
          <p:cNvSpPr>
            <a:spLocks/>
          </p:cNvSpPr>
          <p:nvPr/>
        </p:nvSpPr>
        <p:spPr bwMode="auto">
          <a:xfrm>
            <a:off x="4087813" y="4452938"/>
            <a:ext cx="1195387" cy="1806575"/>
          </a:xfrm>
          <a:custGeom>
            <a:avLst/>
            <a:gdLst>
              <a:gd name="T0" fmla="*/ 885 w 1785"/>
              <a:gd name="T1" fmla="*/ 2340 h 2445"/>
              <a:gd name="T2" fmla="*/ 435 w 1785"/>
              <a:gd name="T3" fmla="*/ 2445 h 2445"/>
              <a:gd name="T4" fmla="*/ 165 w 1785"/>
              <a:gd name="T5" fmla="*/ 2205 h 2445"/>
              <a:gd name="T6" fmla="*/ 60 w 1785"/>
              <a:gd name="T7" fmla="*/ 1890 h 2445"/>
              <a:gd name="T8" fmla="*/ 0 w 1785"/>
              <a:gd name="T9" fmla="*/ 1560 h 2445"/>
              <a:gd name="T10" fmla="*/ 60 w 1785"/>
              <a:gd name="T11" fmla="*/ 1125 h 2445"/>
              <a:gd name="T12" fmla="*/ 210 w 1785"/>
              <a:gd name="T13" fmla="*/ 615 h 2445"/>
              <a:gd name="T14" fmla="*/ 435 w 1785"/>
              <a:gd name="T15" fmla="*/ 240 h 2445"/>
              <a:gd name="T16" fmla="*/ 885 w 1785"/>
              <a:gd name="T17" fmla="*/ 75 h 2445"/>
              <a:gd name="T18" fmla="*/ 1785 w 1785"/>
              <a:gd name="T19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5" h="2445">
                <a:moveTo>
                  <a:pt x="885" y="2340"/>
                </a:moveTo>
                <a:cubicBezTo>
                  <a:pt x="810" y="2385"/>
                  <a:pt x="525" y="2445"/>
                  <a:pt x="435" y="2445"/>
                </a:cubicBezTo>
                <a:cubicBezTo>
                  <a:pt x="345" y="2445"/>
                  <a:pt x="240" y="2355"/>
                  <a:pt x="165" y="2205"/>
                </a:cubicBezTo>
                <a:cubicBezTo>
                  <a:pt x="90" y="2055"/>
                  <a:pt x="90" y="1950"/>
                  <a:pt x="60" y="1890"/>
                </a:cubicBezTo>
                <a:cubicBezTo>
                  <a:pt x="30" y="1830"/>
                  <a:pt x="0" y="1687"/>
                  <a:pt x="0" y="1560"/>
                </a:cubicBezTo>
                <a:cubicBezTo>
                  <a:pt x="0" y="1433"/>
                  <a:pt x="25" y="1283"/>
                  <a:pt x="60" y="1125"/>
                </a:cubicBezTo>
                <a:cubicBezTo>
                  <a:pt x="95" y="967"/>
                  <a:pt x="148" y="762"/>
                  <a:pt x="210" y="615"/>
                </a:cubicBezTo>
                <a:cubicBezTo>
                  <a:pt x="210" y="615"/>
                  <a:pt x="322" y="330"/>
                  <a:pt x="435" y="240"/>
                </a:cubicBezTo>
                <a:cubicBezTo>
                  <a:pt x="548" y="150"/>
                  <a:pt x="660" y="115"/>
                  <a:pt x="885" y="75"/>
                </a:cubicBezTo>
                <a:cubicBezTo>
                  <a:pt x="1110" y="35"/>
                  <a:pt x="1598" y="16"/>
                  <a:pt x="178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31" name="Freeform 119"/>
          <p:cNvSpPr>
            <a:spLocks/>
          </p:cNvSpPr>
          <p:nvPr/>
        </p:nvSpPr>
        <p:spPr bwMode="auto">
          <a:xfrm>
            <a:off x="5689600" y="4613275"/>
            <a:ext cx="809625" cy="1633538"/>
          </a:xfrm>
          <a:custGeom>
            <a:avLst/>
            <a:gdLst>
              <a:gd name="T0" fmla="*/ 1095 w 1095"/>
              <a:gd name="T1" fmla="*/ 2088 h 2175"/>
              <a:gd name="T2" fmla="*/ 930 w 1095"/>
              <a:gd name="T3" fmla="*/ 2163 h 2175"/>
              <a:gd name="T4" fmla="*/ 600 w 1095"/>
              <a:gd name="T5" fmla="*/ 2013 h 2175"/>
              <a:gd name="T6" fmla="*/ 465 w 1095"/>
              <a:gd name="T7" fmla="*/ 1668 h 2175"/>
              <a:gd name="T8" fmla="*/ 405 w 1095"/>
              <a:gd name="T9" fmla="*/ 1263 h 2175"/>
              <a:gd name="T10" fmla="*/ 450 w 1095"/>
              <a:gd name="T11" fmla="*/ 903 h 2175"/>
              <a:gd name="T12" fmla="*/ 570 w 1095"/>
              <a:gd name="T13" fmla="*/ 633 h 2175"/>
              <a:gd name="T14" fmla="*/ 765 w 1095"/>
              <a:gd name="T15" fmla="*/ 303 h 2175"/>
              <a:gd name="T16" fmla="*/ 405 w 1095"/>
              <a:gd name="T17" fmla="*/ 33 h 2175"/>
              <a:gd name="T18" fmla="*/ 0 w 1095"/>
              <a:gd name="T19" fmla="*/ 108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5" h="2175">
                <a:moveTo>
                  <a:pt x="1095" y="2088"/>
                </a:moveTo>
                <a:cubicBezTo>
                  <a:pt x="1068" y="2103"/>
                  <a:pt x="1012" y="2175"/>
                  <a:pt x="930" y="2163"/>
                </a:cubicBezTo>
                <a:cubicBezTo>
                  <a:pt x="930" y="2163"/>
                  <a:pt x="675" y="2088"/>
                  <a:pt x="600" y="2013"/>
                </a:cubicBezTo>
                <a:cubicBezTo>
                  <a:pt x="525" y="1938"/>
                  <a:pt x="465" y="1668"/>
                  <a:pt x="465" y="1668"/>
                </a:cubicBezTo>
                <a:cubicBezTo>
                  <a:pt x="465" y="1668"/>
                  <a:pt x="405" y="1263"/>
                  <a:pt x="405" y="1263"/>
                </a:cubicBezTo>
                <a:cubicBezTo>
                  <a:pt x="405" y="1263"/>
                  <a:pt x="450" y="903"/>
                  <a:pt x="450" y="903"/>
                </a:cubicBezTo>
                <a:cubicBezTo>
                  <a:pt x="450" y="903"/>
                  <a:pt x="518" y="733"/>
                  <a:pt x="570" y="633"/>
                </a:cubicBezTo>
                <a:cubicBezTo>
                  <a:pt x="622" y="533"/>
                  <a:pt x="793" y="403"/>
                  <a:pt x="765" y="303"/>
                </a:cubicBezTo>
                <a:cubicBezTo>
                  <a:pt x="737" y="203"/>
                  <a:pt x="532" y="66"/>
                  <a:pt x="405" y="33"/>
                </a:cubicBezTo>
                <a:cubicBezTo>
                  <a:pt x="278" y="0"/>
                  <a:pt x="84" y="93"/>
                  <a:pt x="0" y="1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32" name="WordArt 120"/>
          <p:cNvSpPr>
            <a:spLocks noChangeArrowheads="1" noChangeShapeType="1" noTextEdit="1"/>
          </p:cNvSpPr>
          <p:nvPr/>
        </p:nvSpPr>
        <p:spPr bwMode="auto">
          <a:xfrm>
            <a:off x="5110163" y="5553075"/>
            <a:ext cx="439737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90233" name="WordArt 121"/>
          <p:cNvSpPr>
            <a:spLocks noChangeArrowheads="1" noChangeShapeType="1" noTextEdit="1"/>
          </p:cNvSpPr>
          <p:nvPr/>
        </p:nvSpPr>
        <p:spPr bwMode="auto">
          <a:xfrm>
            <a:off x="6962775" y="5581650"/>
            <a:ext cx="43815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90234" name="Text Box 122"/>
          <p:cNvSpPr txBox="1">
            <a:spLocks noChangeArrowheads="1"/>
          </p:cNvSpPr>
          <p:nvPr/>
        </p:nvSpPr>
        <p:spPr bwMode="auto">
          <a:xfrm>
            <a:off x="2646363" y="5149850"/>
            <a:ext cx="663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bg-BG" sz="1400" b="0">
                <a:latin typeface="Times New Roman" pitchFamily="18" charset="0"/>
              </a:rPr>
              <a:t>десен</a:t>
            </a:r>
            <a:endParaRPr lang="en-US" altLang="bg-BG" sz="1400"/>
          </a:p>
        </p:txBody>
      </p:sp>
      <p:sp>
        <p:nvSpPr>
          <p:cNvPr id="90235" name="WordArt 123"/>
          <p:cNvSpPr>
            <a:spLocks noChangeArrowheads="1" noChangeShapeType="1" noTextEdit="1"/>
          </p:cNvSpPr>
          <p:nvPr/>
        </p:nvSpPr>
        <p:spPr bwMode="auto">
          <a:xfrm>
            <a:off x="5111750" y="4635500"/>
            <a:ext cx="636588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2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9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0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0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90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90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0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0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9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0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0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decel="100000" fill="hold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9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9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9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0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9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0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90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/>
      <p:bldP spid="90116" grpId="0" animBg="1"/>
      <p:bldP spid="90117" grpId="0"/>
      <p:bldP spid="90118" grpId="0"/>
      <p:bldP spid="90119" grpId="0" animBg="1"/>
      <p:bldP spid="90120" grpId="0"/>
      <p:bldP spid="90121" grpId="0"/>
      <p:bldP spid="90122" grpId="0" animBg="1"/>
      <p:bldP spid="90123" grpId="0"/>
      <p:bldP spid="90124" grpId="0" animBg="1"/>
      <p:bldP spid="90125" grpId="0" animBg="1"/>
      <p:bldP spid="90126" grpId="0"/>
      <p:bldP spid="90127" grpId="0"/>
      <p:bldP spid="90128" grpId="0" animBg="1"/>
      <p:bldP spid="90128" grpId="1" animBg="1"/>
      <p:bldP spid="90129" grpId="0" animBg="1"/>
      <p:bldP spid="90130" grpId="0" animBg="1"/>
      <p:bldP spid="90131" grpId="0" animBg="1"/>
      <p:bldP spid="90132" grpId="0" animBg="1"/>
      <p:bldP spid="90133" grpId="0" animBg="1"/>
      <p:bldP spid="90134" grpId="0" animBg="1"/>
      <p:bldP spid="90225" grpId="0" animBg="1"/>
      <p:bldP spid="90226" grpId="0" animBg="1"/>
      <p:bldP spid="90227" grpId="0" animBg="1"/>
      <p:bldP spid="90228" grpId="0" animBg="1"/>
      <p:bldP spid="90228" grpId="1" animBg="1"/>
      <p:bldP spid="90229" grpId="0" animBg="1"/>
      <p:bldP spid="90229" grpId="1" animBg="1"/>
      <p:bldP spid="90230" grpId="0" animBg="1"/>
      <p:bldP spid="90230" grpId="1" animBg="1"/>
      <p:bldP spid="90231" grpId="0" animBg="1"/>
      <p:bldP spid="90231" grpId="1" animBg="1"/>
      <p:bldP spid="90232" grpId="0" animBg="1"/>
      <p:bldP spid="90232" grpId="1" animBg="1"/>
      <p:bldP spid="90233" grpId="0" animBg="1"/>
      <p:bldP spid="90233" grpId="1" animBg="1"/>
      <p:bldP spid="90234" grpId="0"/>
      <p:bldP spid="902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2713038" y="3222625"/>
            <a:ext cx="3570287" cy="5397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4564063" y="2390775"/>
            <a:ext cx="792162" cy="728663"/>
            <a:chOff x="1080" y="13673"/>
            <a:chExt cx="720" cy="727"/>
          </a:xfrm>
        </p:grpSpPr>
        <p:sp>
          <p:nvSpPr>
            <p:cNvPr id="91140" name="AutoShape 4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bg-BG" sz="1400" i="1">
                <a:latin typeface="Verdana" pitchFamily="34" charset="0"/>
              </a:endParaRPr>
            </a:p>
            <a:p>
              <a:r>
                <a:rPr lang="en-US" altLang="bg-BG" sz="1400" i="1">
                  <a:latin typeface="Verdana" pitchFamily="34" charset="0"/>
                </a:rPr>
                <a:t>A[]</a:t>
              </a:r>
              <a:endParaRPr lang="en-US" altLang="bg-BG"/>
            </a:p>
          </p:txBody>
        </p:sp>
        <p:sp>
          <p:nvSpPr>
            <p:cNvPr id="91142" name="Freeform 6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833938" y="2436813"/>
            <a:ext cx="196850" cy="1793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1144" name="Group 8"/>
          <p:cNvGrpSpPr>
            <a:grpSpLocks/>
          </p:cNvGrpSpPr>
          <p:nvPr/>
        </p:nvGrpSpPr>
        <p:grpSpPr bwMode="auto">
          <a:xfrm>
            <a:off x="3128963" y="2390775"/>
            <a:ext cx="793750" cy="728663"/>
            <a:chOff x="1080" y="13673"/>
            <a:chExt cx="720" cy="727"/>
          </a:xfrm>
        </p:grpSpPr>
        <p:sp>
          <p:nvSpPr>
            <p:cNvPr id="91145" name="AutoShape 9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bg-BG" sz="1400" i="1">
                <a:latin typeface="Verdana" pitchFamily="34" charset="0"/>
              </a:endParaRPr>
            </a:p>
            <a:p>
              <a:r>
                <a:rPr lang="en-US" altLang="bg-BG" sz="1400" i="1">
                  <a:latin typeface="Verdana" pitchFamily="34" charset="0"/>
                </a:rPr>
                <a:t>A[]</a:t>
              </a:r>
              <a:endParaRPr lang="en-US" altLang="bg-BG"/>
            </a:p>
          </p:txBody>
        </p:sp>
        <p:sp>
          <p:nvSpPr>
            <p:cNvPr id="91147" name="Freeform 11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3309938" y="2270125"/>
            <a:ext cx="396875" cy="358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668713" y="1303338"/>
            <a:ext cx="593725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4205288" y="1303338"/>
            <a:ext cx="595312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683000" y="1916113"/>
            <a:ext cx="423863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4300538" y="1906588"/>
            <a:ext cx="538162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3" name="WordArt 17"/>
          <p:cNvSpPr>
            <a:spLocks noChangeArrowheads="1" noChangeShapeType="1" noTextEdit="1"/>
          </p:cNvSpPr>
          <p:nvPr/>
        </p:nvSpPr>
        <p:spPr bwMode="auto">
          <a:xfrm>
            <a:off x="3894138" y="3324225"/>
            <a:ext cx="885825" cy="239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3816350" y="1489075"/>
            <a:ext cx="196850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4273550" y="1384300"/>
            <a:ext cx="396875" cy="358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6" name="WordArt 20"/>
          <p:cNvSpPr>
            <a:spLocks noChangeArrowheads="1" noChangeShapeType="1" noTextEdit="1"/>
          </p:cNvSpPr>
          <p:nvPr/>
        </p:nvSpPr>
        <p:spPr bwMode="auto">
          <a:xfrm>
            <a:off x="2825750" y="1911350"/>
            <a:ext cx="885825" cy="239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 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88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animBg="1"/>
      <p:bldP spid="91150" grpId="0" animBg="1"/>
      <p:bldP spid="91151" grpId="0" animBg="1"/>
      <p:bldP spid="91152" grpId="0" animBg="1"/>
      <p:bldP spid="91154" grpId="0" animBg="1"/>
      <p:bldP spid="91155" grpId="0" animBg="1"/>
      <p:bldP spid="911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1049338" y="5030788"/>
            <a:ext cx="1741487" cy="1398587"/>
            <a:chOff x="1709" y="857"/>
            <a:chExt cx="2033" cy="1513"/>
          </a:xfrm>
        </p:grpSpPr>
        <p:sp>
          <p:nvSpPr>
            <p:cNvPr id="92163" name="Rectangle 3"/>
            <p:cNvSpPr>
              <a:spLocks noChangeArrowheads="1"/>
            </p:cNvSpPr>
            <p:nvPr/>
          </p:nvSpPr>
          <p:spPr bwMode="auto">
            <a:xfrm>
              <a:off x="1709" y="2066"/>
              <a:ext cx="2033" cy="3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2164" name="Group 4"/>
            <p:cNvGrpSpPr>
              <a:grpSpLocks/>
            </p:cNvGrpSpPr>
            <p:nvPr/>
          </p:nvGrpSpPr>
          <p:grpSpPr bwMode="auto">
            <a:xfrm>
              <a:off x="2875" y="1555"/>
              <a:ext cx="451" cy="410"/>
              <a:chOff x="1080" y="13673"/>
              <a:chExt cx="720" cy="727"/>
            </a:xfrm>
          </p:grpSpPr>
          <p:sp>
            <p:nvSpPr>
              <p:cNvPr id="92165" name="AutoShape 5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92167" name="Freeform 7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3045" y="1571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1971" y="1555"/>
              <a:ext cx="452" cy="410"/>
              <a:chOff x="1080" y="13673"/>
              <a:chExt cx="720" cy="727"/>
            </a:xfrm>
          </p:grpSpPr>
          <p:sp>
            <p:nvSpPr>
              <p:cNvPr id="92170" name="AutoShape 10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17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92172" name="Freeform 12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2173" name="Oval 13"/>
            <p:cNvSpPr>
              <a:spLocks noChangeArrowheads="1"/>
            </p:cNvSpPr>
            <p:nvPr/>
          </p:nvSpPr>
          <p:spPr bwMode="auto">
            <a:xfrm>
              <a:off x="2085" y="1454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311" y="857"/>
              <a:ext cx="338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649" y="857"/>
              <a:ext cx="339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2308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H="1" flipV="1">
              <a:off x="2649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7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53" y="211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</a:t>
              </a:r>
            </a:p>
          </p:txBody>
        </p:sp>
        <p:sp>
          <p:nvSpPr>
            <p:cNvPr id="92179" name="Oval 19"/>
            <p:cNvSpPr>
              <a:spLocks noChangeArrowheads="1"/>
            </p:cNvSpPr>
            <p:nvPr/>
          </p:nvSpPr>
          <p:spPr bwMode="auto">
            <a:xfrm>
              <a:off x="2404" y="950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80" name="Oval 20"/>
            <p:cNvSpPr>
              <a:spLocks noChangeArrowheads="1"/>
            </p:cNvSpPr>
            <p:nvPr/>
          </p:nvSpPr>
          <p:spPr bwMode="auto">
            <a:xfrm>
              <a:off x="2692" y="896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8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780" y="122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 !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47037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507365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544353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618490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5813425" y="1223963"/>
            <a:ext cx="371475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655478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6924675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72945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08622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4456113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4826000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51974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50736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5443538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38401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42100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37163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43338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494982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1" name="Rectangle 41"/>
          <p:cNvSpPr>
            <a:spLocks noChangeArrowheads="1"/>
          </p:cNvSpPr>
          <p:nvPr/>
        </p:nvSpPr>
        <p:spPr bwMode="auto">
          <a:xfrm>
            <a:off x="55673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2" name="Rectangle 42"/>
          <p:cNvSpPr>
            <a:spLocks noChangeArrowheads="1"/>
          </p:cNvSpPr>
          <p:nvPr/>
        </p:nvSpPr>
        <p:spPr bwMode="auto">
          <a:xfrm>
            <a:off x="6677025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3" name="Rectangle 43"/>
          <p:cNvSpPr>
            <a:spLocks noChangeArrowheads="1"/>
          </p:cNvSpPr>
          <p:nvPr/>
        </p:nvSpPr>
        <p:spPr bwMode="auto">
          <a:xfrm>
            <a:off x="7048500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7418388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5" name="Rectangle 45"/>
          <p:cNvSpPr>
            <a:spLocks noChangeArrowheads="1"/>
          </p:cNvSpPr>
          <p:nvPr/>
        </p:nvSpPr>
        <p:spPr bwMode="auto">
          <a:xfrm>
            <a:off x="77882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76644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7" name="Rectangle 47"/>
          <p:cNvSpPr>
            <a:spLocks noChangeArrowheads="1"/>
          </p:cNvSpPr>
          <p:nvPr/>
        </p:nvSpPr>
        <p:spPr bwMode="auto">
          <a:xfrm>
            <a:off x="8034338" y="4295775"/>
            <a:ext cx="371475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8" name="Rectangle 48"/>
          <p:cNvSpPr>
            <a:spLocks noChangeArrowheads="1"/>
          </p:cNvSpPr>
          <p:nvPr/>
        </p:nvSpPr>
        <p:spPr bwMode="auto">
          <a:xfrm>
            <a:off x="64309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9" name="Rectangle 49"/>
          <p:cNvSpPr>
            <a:spLocks noChangeArrowheads="1"/>
          </p:cNvSpPr>
          <p:nvPr/>
        </p:nvSpPr>
        <p:spPr bwMode="auto">
          <a:xfrm>
            <a:off x="68008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0" name="Rectangle 50"/>
          <p:cNvSpPr>
            <a:spLocks noChangeArrowheads="1"/>
          </p:cNvSpPr>
          <p:nvPr/>
        </p:nvSpPr>
        <p:spPr bwMode="auto">
          <a:xfrm>
            <a:off x="63071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1" name="Rectangle 51"/>
          <p:cNvSpPr>
            <a:spLocks noChangeArrowheads="1"/>
          </p:cNvSpPr>
          <p:nvPr/>
        </p:nvSpPr>
        <p:spPr bwMode="auto">
          <a:xfrm>
            <a:off x="69246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2" name="Rectangle 52"/>
          <p:cNvSpPr>
            <a:spLocks noChangeArrowheads="1"/>
          </p:cNvSpPr>
          <p:nvPr/>
        </p:nvSpPr>
        <p:spPr bwMode="auto">
          <a:xfrm>
            <a:off x="754221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3" name="Rectangle 53"/>
          <p:cNvSpPr>
            <a:spLocks noChangeArrowheads="1"/>
          </p:cNvSpPr>
          <p:nvPr/>
        </p:nvSpPr>
        <p:spPr bwMode="auto">
          <a:xfrm>
            <a:off x="81581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4" name="Line 54"/>
          <p:cNvSpPr>
            <a:spLocks noChangeShapeType="1"/>
          </p:cNvSpPr>
          <p:nvPr/>
        </p:nvSpPr>
        <p:spPr bwMode="auto">
          <a:xfrm flipV="1">
            <a:off x="396240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5" name="Line 55"/>
          <p:cNvSpPr>
            <a:spLocks noChangeShapeType="1"/>
          </p:cNvSpPr>
          <p:nvPr/>
        </p:nvSpPr>
        <p:spPr bwMode="auto">
          <a:xfrm flipH="1" flipV="1">
            <a:off x="4210050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6" name="Line 56"/>
          <p:cNvSpPr>
            <a:spLocks noChangeShapeType="1"/>
          </p:cNvSpPr>
          <p:nvPr/>
        </p:nvSpPr>
        <p:spPr bwMode="auto">
          <a:xfrm flipV="1">
            <a:off x="51974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7" name="Line 57"/>
          <p:cNvSpPr>
            <a:spLocks noChangeShapeType="1"/>
          </p:cNvSpPr>
          <p:nvPr/>
        </p:nvSpPr>
        <p:spPr bwMode="auto">
          <a:xfrm flipH="1" flipV="1">
            <a:off x="54435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8" name="Line 58"/>
          <p:cNvSpPr>
            <a:spLocks noChangeShapeType="1"/>
          </p:cNvSpPr>
          <p:nvPr/>
        </p:nvSpPr>
        <p:spPr bwMode="auto">
          <a:xfrm flipV="1">
            <a:off x="6554788" y="4779963"/>
            <a:ext cx="246062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9" name="Line 59"/>
          <p:cNvSpPr>
            <a:spLocks noChangeShapeType="1"/>
          </p:cNvSpPr>
          <p:nvPr/>
        </p:nvSpPr>
        <p:spPr bwMode="auto">
          <a:xfrm flipH="1" flipV="1">
            <a:off x="680085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0" name="Line 60"/>
          <p:cNvSpPr>
            <a:spLocks noChangeShapeType="1"/>
          </p:cNvSpPr>
          <p:nvPr/>
        </p:nvSpPr>
        <p:spPr bwMode="auto">
          <a:xfrm flipV="1">
            <a:off x="77882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1" name="Line 61"/>
          <p:cNvSpPr>
            <a:spLocks noChangeShapeType="1"/>
          </p:cNvSpPr>
          <p:nvPr/>
        </p:nvSpPr>
        <p:spPr bwMode="auto">
          <a:xfrm flipH="1" flipV="1">
            <a:off x="80343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2" name="Line 62"/>
          <p:cNvSpPr>
            <a:spLocks noChangeShapeType="1"/>
          </p:cNvSpPr>
          <p:nvPr/>
        </p:nvSpPr>
        <p:spPr bwMode="auto">
          <a:xfrm flipV="1">
            <a:off x="4210050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3" name="Line 63"/>
          <p:cNvSpPr>
            <a:spLocks noChangeShapeType="1"/>
          </p:cNvSpPr>
          <p:nvPr/>
        </p:nvSpPr>
        <p:spPr bwMode="auto">
          <a:xfrm flipH="1" flipV="1">
            <a:off x="482600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4" name="Line 64"/>
          <p:cNvSpPr>
            <a:spLocks noChangeShapeType="1"/>
          </p:cNvSpPr>
          <p:nvPr/>
        </p:nvSpPr>
        <p:spPr bwMode="auto">
          <a:xfrm flipV="1">
            <a:off x="680085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5" name="Line 65"/>
          <p:cNvSpPr>
            <a:spLocks noChangeShapeType="1"/>
          </p:cNvSpPr>
          <p:nvPr/>
        </p:nvSpPr>
        <p:spPr bwMode="auto">
          <a:xfrm flipH="1" flipV="1">
            <a:off x="7418388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6" name="Line 66"/>
          <p:cNvSpPr>
            <a:spLocks noChangeShapeType="1"/>
          </p:cNvSpPr>
          <p:nvPr/>
        </p:nvSpPr>
        <p:spPr bwMode="auto">
          <a:xfrm flipV="1">
            <a:off x="4826000" y="1708150"/>
            <a:ext cx="1358900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7" name="Line 67"/>
          <p:cNvSpPr>
            <a:spLocks noChangeShapeType="1"/>
          </p:cNvSpPr>
          <p:nvPr/>
        </p:nvSpPr>
        <p:spPr bwMode="auto">
          <a:xfrm flipH="1" flipV="1">
            <a:off x="6184900" y="1708150"/>
            <a:ext cx="1233488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8" name="WordArt 68"/>
          <p:cNvSpPr>
            <a:spLocks noChangeArrowheads="1" noChangeShapeType="1" noTextEdit="1"/>
          </p:cNvSpPr>
          <p:nvPr/>
        </p:nvSpPr>
        <p:spPr bwMode="auto">
          <a:xfrm>
            <a:off x="5845175" y="2012950"/>
            <a:ext cx="579438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29" name="WordArt 69"/>
          <p:cNvSpPr>
            <a:spLocks noChangeArrowheads="1" noChangeShapeType="1" noTextEdit="1"/>
          </p:cNvSpPr>
          <p:nvPr/>
        </p:nvSpPr>
        <p:spPr bwMode="auto">
          <a:xfrm>
            <a:off x="7788275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0" name="WordArt 70"/>
          <p:cNvSpPr>
            <a:spLocks noChangeArrowheads="1" noChangeShapeType="1" noTextEdit="1"/>
          </p:cNvSpPr>
          <p:nvPr/>
        </p:nvSpPr>
        <p:spPr bwMode="auto">
          <a:xfrm>
            <a:off x="3468688" y="4941888"/>
            <a:ext cx="579437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1" name="WordArt 71"/>
          <p:cNvSpPr>
            <a:spLocks noChangeArrowheads="1" noChangeShapeType="1" noTextEdit="1"/>
          </p:cNvSpPr>
          <p:nvPr/>
        </p:nvSpPr>
        <p:spPr bwMode="auto">
          <a:xfrm>
            <a:off x="3992563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2" name="WordArt 72"/>
          <p:cNvSpPr>
            <a:spLocks noChangeArrowheads="1" noChangeShapeType="1" noTextEdit="1"/>
          </p:cNvSpPr>
          <p:nvPr/>
        </p:nvSpPr>
        <p:spPr bwMode="auto">
          <a:xfrm>
            <a:off x="4722813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3" name="WordArt 73"/>
          <p:cNvSpPr>
            <a:spLocks noChangeArrowheads="1" noChangeShapeType="1" noTextEdit="1"/>
          </p:cNvSpPr>
          <p:nvPr/>
        </p:nvSpPr>
        <p:spPr bwMode="auto">
          <a:xfrm>
            <a:off x="6959600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4" name="WordArt 74"/>
          <p:cNvSpPr>
            <a:spLocks noChangeArrowheads="1" noChangeShapeType="1" noTextEdit="1"/>
          </p:cNvSpPr>
          <p:nvPr/>
        </p:nvSpPr>
        <p:spPr bwMode="auto">
          <a:xfrm>
            <a:off x="8205788" y="4941888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5" name="WordArt 75"/>
          <p:cNvSpPr>
            <a:spLocks noChangeArrowheads="1" noChangeShapeType="1" noTextEdit="1"/>
          </p:cNvSpPr>
          <p:nvPr/>
        </p:nvSpPr>
        <p:spPr bwMode="auto">
          <a:xfrm>
            <a:off x="4302125" y="37941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"изплуване" със сливане</a:t>
            </a:r>
          </a:p>
        </p:txBody>
      </p:sp>
      <p:grpSp>
        <p:nvGrpSpPr>
          <p:cNvPr id="92236" name="Group 76"/>
          <p:cNvGrpSpPr>
            <a:grpSpLocks/>
          </p:cNvGrpSpPr>
          <p:nvPr/>
        </p:nvGrpSpPr>
        <p:grpSpPr bwMode="auto">
          <a:xfrm>
            <a:off x="444500" y="355600"/>
            <a:ext cx="2816225" cy="3838575"/>
            <a:chOff x="0" y="224"/>
            <a:chExt cx="1774" cy="2418"/>
          </a:xfrm>
        </p:grpSpPr>
        <p:sp>
          <p:nvSpPr>
            <p:cNvPr id="92237" name="Rectangle 77"/>
            <p:cNvSpPr>
              <a:spLocks noChangeArrowheads="1"/>
            </p:cNvSpPr>
            <p:nvPr/>
          </p:nvSpPr>
          <p:spPr bwMode="auto">
            <a:xfrm>
              <a:off x="182" y="524"/>
              <a:ext cx="1539" cy="21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38" name="Oval 78"/>
            <p:cNvSpPr>
              <a:spLocks noChangeArrowheads="1"/>
            </p:cNvSpPr>
            <p:nvPr/>
          </p:nvSpPr>
          <p:spPr bwMode="auto">
            <a:xfrm>
              <a:off x="681" y="353"/>
              <a:ext cx="320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39" name="Oval 79"/>
            <p:cNvSpPr>
              <a:spLocks noChangeArrowheads="1"/>
            </p:cNvSpPr>
            <p:nvPr/>
          </p:nvSpPr>
          <p:spPr bwMode="auto">
            <a:xfrm>
              <a:off x="1088" y="377"/>
              <a:ext cx="28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574" y="903"/>
              <a:ext cx="24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>
              <a:off x="582" y="990"/>
              <a:ext cx="68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2" name="Freeform 82"/>
            <p:cNvSpPr>
              <a:spLocks/>
            </p:cNvSpPr>
            <p:nvPr/>
          </p:nvSpPr>
          <p:spPr bwMode="auto">
            <a:xfrm>
              <a:off x="697" y="1145"/>
              <a:ext cx="1" cy="230"/>
            </a:xfrm>
            <a:custGeom>
              <a:avLst/>
              <a:gdLst>
                <a:gd name="T0" fmla="*/ 0 w 2"/>
                <a:gd name="T1" fmla="*/ 0 h 538"/>
                <a:gd name="T2" fmla="*/ 2 w 2"/>
                <a:gd name="T3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8">
                  <a:moveTo>
                    <a:pt x="0" y="0"/>
                  </a:moveTo>
                  <a:lnTo>
                    <a:pt x="2" y="5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3" name="Freeform 83"/>
            <p:cNvSpPr>
              <a:spLocks/>
            </p:cNvSpPr>
            <p:nvPr/>
          </p:nvSpPr>
          <p:spPr bwMode="auto">
            <a:xfrm>
              <a:off x="686" y="2277"/>
              <a:ext cx="1" cy="358"/>
            </a:xfrm>
            <a:custGeom>
              <a:avLst/>
              <a:gdLst>
                <a:gd name="T0" fmla="*/ 0 w 1"/>
                <a:gd name="T1" fmla="*/ 0 h 837"/>
                <a:gd name="T2" fmla="*/ 0 w 1"/>
                <a:gd name="T3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37">
                  <a:moveTo>
                    <a:pt x="0" y="0"/>
                  </a:moveTo>
                  <a:lnTo>
                    <a:pt x="0" y="8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H="1">
              <a:off x="1258" y="1365"/>
              <a:ext cx="8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1419" y="373"/>
              <a:ext cx="28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46" name="Rectangle 86"/>
            <p:cNvSpPr>
              <a:spLocks noChangeArrowheads="1"/>
            </p:cNvSpPr>
            <p:nvPr/>
          </p:nvSpPr>
          <p:spPr bwMode="auto">
            <a:xfrm>
              <a:off x="239" y="358"/>
              <a:ext cx="1535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>
              <a:off x="701" y="713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8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782" y="628"/>
              <a:ext cx="71" cy="1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24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195" y="671"/>
              <a:ext cx="72" cy="1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li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250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505" y="667"/>
              <a:ext cx="143" cy="1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251" name="Freeform 91"/>
            <p:cNvSpPr>
              <a:spLocks/>
            </p:cNvSpPr>
            <p:nvPr/>
          </p:nvSpPr>
          <p:spPr bwMode="auto">
            <a:xfrm flipH="1">
              <a:off x="664" y="1511"/>
              <a:ext cx="27" cy="126"/>
            </a:xfrm>
            <a:custGeom>
              <a:avLst/>
              <a:gdLst>
                <a:gd name="T0" fmla="*/ 0 w 1"/>
                <a:gd name="T1" fmla="*/ 0 h 586"/>
                <a:gd name="T2" fmla="*/ 0 w 1"/>
                <a:gd name="T3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86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52" name="Rectangle 92"/>
            <p:cNvSpPr>
              <a:spLocks noChangeArrowheads="1"/>
            </p:cNvSpPr>
            <p:nvPr/>
          </p:nvSpPr>
          <p:spPr bwMode="auto">
            <a:xfrm>
              <a:off x="310" y="2287"/>
              <a:ext cx="774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53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380" y="2315"/>
              <a:ext cx="634" cy="7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СЛИВАНЕ</a:t>
              </a: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169" y="1307"/>
              <a:ext cx="211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R</a:t>
              </a:r>
              <a:endParaRPr lang="en-US" altLang="bg-BG"/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169" y="1614"/>
              <a:ext cx="211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R</a:t>
              </a:r>
              <a:endParaRPr lang="en-US" altLang="bg-BG"/>
            </a:p>
          </p:txBody>
        </p:sp>
        <p:sp>
          <p:nvSpPr>
            <p:cNvPr id="92256" name="Freeform 96"/>
            <p:cNvSpPr>
              <a:spLocks/>
            </p:cNvSpPr>
            <p:nvPr/>
          </p:nvSpPr>
          <p:spPr bwMode="auto">
            <a:xfrm>
              <a:off x="104" y="333"/>
              <a:ext cx="558" cy="1051"/>
            </a:xfrm>
            <a:custGeom>
              <a:avLst/>
              <a:gdLst>
                <a:gd name="T0" fmla="*/ 165 w 1425"/>
                <a:gd name="T1" fmla="*/ 2459 h 2459"/>
                <a:gd name="T2" fmla="*/ 11 w 1425"/>
                <a:gd name="T3" fmla="*/ 1403 h 2459"/>
                <a:gd name="T4" fmla="*/ 184 w 1425"/>
                <a:gd name="T5" fmla="*/ 424 h 2459"/>
                <a:gd name="T6" fmla="*/ 760 w 1425"/>
                <a:gd name="T7" fmla="*/ 21 h 2459"/>
                <a:gd name="T8" fmla="*/ 1425 w 1425"/>
                <a:gd name="T9" fmla="*/ 29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2459">
                  <a:moveTo>
                    <a:pt x="165" y="2459"/>
                  </a:moveTo>
                  <a:cubicBezTo>
                    <a:pt x="165" y="2459"/>
                    <a:pt x="22" y="1645"/>
                    <a:pt x="11" y="1403"/>
                  </a:cubicBezTo>
                  <a:cubicBezTo>
                    <a:pt x="0" y="1161"/>
                    <a:pt x="59" y="654"/>
                    <a:pt x="184" y="424"/>
                  </a:cubicBezTo>
                  <a:cubicBezTo>
                    <a:pt x="309" y="194"/>
                    <a:pt x="553" y="42"/>
                    <a:pt x="760" y="21"/>
                  </a:cubicBezTo>
                  <a:cubicBezTo>
                    <a:pt x="967" y="0"/>
                    <a:pt x="1287" y="241"/>
                    <a:pt x="1425" y="29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57" name="Freeform 97"/>
            <p:cNvSpPr>
              <a:spLocks/>
            </p:cNvSpPr>
            <p:nvPr/>
          </p:nvSpPr>
          <p:spPr bwMode="auto">
            <a:xfrm>
              <a:off x="0" y="224"/>
              <a:ext cx="699" cy="1467"/>
            </a:xfrm>
            <a:custGeom>
              <a:avLst/>
              <a:gdLst>
                <a:gd name="T0" fmla="*/ 431 w 1786"/>
                <a:gd name="T1" fmla="*/ 3436 h 3436"/>
                <a:gd name="T2" fmla="*/ 196 w 1786"/>
                <a:gd name="T3" fmla="*/ 2812 h 3436"/>
                <a:gd name="T4" fmla="*/ 0 w 1786"/>
                <a:gd name="T5" fmla="*/ 1384 h 3436"/>
                <a:gd name="T6" fmla="*/ 208 w 1786"/>
                <a:gd name="T7" fmla="*/ 555 h 3436"/>
                <a:gd name="T8" fmla="*/ 899 w 1786"/>
                <a:gd name="T9" fmla="*/ 25 h 3436"/>
                <a:gd name="T10" fmla="*/ 1786 w 1786"/>
                <a:gd name="T11" fmla="*/ 405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6" h="3436">
                  <a:moveTo>
                    <a:pt x="431" y="3436"/>
                  </a:moveTo>
                  <a:cubicBezTo>
                    <a:pt x="392" y="3332"/>
                    <a:pt x="268" y="3154"/>
                    <a:pt x="196" y="2812"/>
                  </a:cubicBezTo>
                  <a:cubicBezTo>
                    <a:pt x="126" y="2466"/>
                    <a:pt x="0" y="1749"/>
                    <a:pt x="0" y="1384"/>
                  </a:cubicBezTo>
                  <a:cubicBezTo>
                    <a:pt x="0" y="1019"/>
                    <a:pt x="60" y="778"/>
                    <a:pt x="208" y="555"/>
                  </a:cubicBezTo>
                  <a:cubicBezTo>
                    <a:pt x="356" y="332"/>
                    <a:pt x="636" y="50"/>
                    <a:pt x="899" y="25"/>
                  </a:cubicBezTo>
                  <a:cubicBezTo>
                    <a:pt x="1162" y="0"/>
                    <a:pt x="1601" y="326"/>
                    <a:pt x="1786" y="4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308" y="1366"/>
              <a:ext cx="831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5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381" y="1379"/>
              <a:ext cx="723" cy="13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Ляв подмасив</a:t>
              </a:r>
            </a:p>
          </p:txBody>
        </p:sp>
        <p:sp>
          <p:nvSpPr>
            <p:cNvPr id="92260" name="Rectangle 100"/>
            <p:cNvSpPr>
              <a:spLocks noChangeArrowheads="1"/>
            </p:cNvSpPr>
            <p:nvPr/>
          </p:nvSpPr>
          <p:spPr bwMode="auto">
            <a:xfrm>
              <a:off x="314" y="1634"/>
              <a:ext cx="814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6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30" y="1649"/>
              <a:ext cx="768" cy="14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Десен подмасив</a:t>
              </a:r>
            </a:p>
          </p:txBody>
        </p:sp>
        <p:sp>
          <p:nvSpPr>
            <p:cNvPr id="92262" name="Oval 102"/>
            <p:cNvSpPr>
              <a:spLocks noChangeArrowheads="1"/>
            </p:cNvSpPr>
            <p:nvPr/>
          </p:nvSpPr>
          <p:spPr bwMode="auto">
            <a:xfrm>
              <a:off x="739" y="330"/>
              <a:ext cx="227" cy="2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63" name="Freeform 103"/>
            <p:cNvSpPr>
              <a:spLocks/>
            </p:cNvSpPr>
            <p:nvPr/>
          </p:nvSpPr>
          <p:spPr bwMode="auto">
            <a:xfrm>
              <a:off x="678" y="2101"/>
              <a:ext cx="575" cy="134"/>
            </a:xfrm>
            <a:custGeom>
              <a:avLst/>
              <a:gdLst>
                <a:gd name="T0" fmla="*/ 2627 w 2627"/>
                <a:gd name="T1" fmla="*/ 0 h 633"/>
                <a:gd name="T2" fmla="*/ 0 w 2627"/>
                <a:gd name="T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27" h="633">
                  <a:moveTo>
                    <a:pt x="2627" y="0"/>
                  </a:moveTo>
                  <a:lnTo>
                    <a:pt x="0" y="63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64" name="Freeform 104"/>
            <p:cNvSpPr>
              <a:spLocks/>
            </p:cNvSpPr>
            <p:nvPr/>
          </p:nvSpPr>
          <p:spPr bwMode="auto">
            <a:xfrm flipH="1">
              <a:off x="664" y="1791"/>
              <a:ext cx="27" cy="514"/>
            </a:xfrm>
            <a:custGeom>
              <a:avLst/>
              <a:gdLst>
                <a:gd name="T0" fmla="*/ 0 w 1"/>
                <a:gd name="T1" fmla="*/ 0 h 586"/>
                <a:gd name="T2" fmla="*/ 0 w 1"/>
                <a:gd name="T3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86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65" name="Text Box 105"/>
            <p:cNvSpPr txBox="1">
              <a:spLocks noChangeArrowheads="1"/>
            </p:cNvSpPr>
            <p:nvPr/>
          </p:nvSpPr>
          <p:spPr bwMode="auto">
            <a:xfrm>
              <a:off x="950" y="1856"/>
              <a:ext cx="698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92266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1044" y="1887"/>
              <a:ext cx="518" cy="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 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4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2" grpId="0" animBg="1"/>
      <p:bldP spid="92183" grpId="0" animBg="1"/>
      <p:bldP spid="92184" grpId="0" animBg="1"/>
      <p:bldP spid="92185" grpId="0" animBg="1"/>
      <p:bldP spid="92186" grpId="0" animBg="1"/>
      <p:bldP spid="92187" grpId="0" animBg="1"/>
      <p:bldP spid="92188" grpId="0" animBg="1"/>
      <p:bldP spid="92189" grpId="0" animBg="1"/>
      <p:bldP spid="92190" grpId="0" animBg="1"/>
      <p:bldP spid="92191" grpId="0" animBg="1"/>
      <p:bldP spid="92192" grpId="0" animBg="1"/>
      <p:bldP spid="92193" grpId="0" animBg="1"/>
      <p:bldP spid="92194" grpId="0" animBg="1"/>
      <p:bldP spid="92195" grpId="0" animBg="1"/>
      <p:bldP spid="92196" grpId="0" animBg="1"/>
      <p:bldP spid="92197" grpId="0" animBg="1"/>
      <p:bldP spid="92198" grpId="0" animBg="1"/>
      <p:bldP spid="92199" grpId="0" animBg="1"/>
      <p:bldP spid="92200" grpId="0" animBg="1"/>
      <p:bldP spid="92201" grpId="0" animBg="1"/>
      <p:bldP spid="92202" grpId="0" animBg="1"/>
      <p:bldP spid="92203" grpId="0" animBg="1"/>
      <p:bldP spid="92204" grpId="0" animBg="1"/>
      <p:bldP spid="92205" grpId="0" animBg="1"/>
      <p:bldP spid="92206" grpId="0" animBg="1"/>
      <p:bldP spid="92207" grpId="0" animBg="1"/>
      <p:bldP spid="92208" grpId="0" animBg="1"/>
      <p:bldP spid="92209" grpId="0" animBg="1"/>
      <p:bldP spid="92210" grpId="0" animBg="1"/>
      <p:bldP spid="92211" grpId="0" animBg="1"/>
      <p:bldP spid="92212" grpId="0" animBg="1"/>
      <p:bldP spid="92213" grpId="0" animBg="1"/>
      <p:bldP spid="92214" grpId="0" animBg="1"/>
      <p:bldP spid="92215" grpId="0" animBg="1"/>
      <p:bldP spid="92216" grpId="0" animBg="1"/>
      <p:bldP spid="92217" grpId="0" animBg="1"/>
      <p:bldP spid="92218" grpId="0" animBg="1"/>
      <p:bldP spid="92219" grpId="0" animBg="1"/>
      <p:bldP spid="92220" grpId="0" animBg="1"/>
      <p:bldP spid="92221" grpId="0" animBg="1"/>
      <p:bldP spid="92222" grpId="0" animBg="1"/>
      <p:bldP spid="92223" grpId="0" animBg="1"/>
      <p:bldP spid="92224" grpId="0" animBg="1"/>
      <p:bldP spid="92225" grpId="0" animBg="1"/>
      <p:bldP spid="92226" grpId="0" animBg="1"/>
      <p:bldP spid="92227" grpId="0" animBg="1"/>
      <p:bldP spid="92228" grpId="0" animBg="1"/>
      <p:bldP spid="92229" grpId="0" animBg="1"/>
      <p:bldP spid="92230" grpId="0" animBg="1"/>
      <p:bldP spid="92230" grpId="1" animBg="1"/>
      <p:bldP spid="92231" grpId="0" animBg="1"/>
      <p:bldP spid="92232" grpId="0" animBg="1"/>
      <p:bldP spid="92232" grpId="1" animBg="1"/>
      <p:bldP spid="92233" grpId="0" animBg="1"/>
      <p:bldP spid="92233" grpId="1" animBg="1"/>
      <p:bldP spid="92234" grpId="0" animBg="1"/>
      <p:bldP spid="92234" grpId="1" animBg="1"/>
      <p:bldP spid="922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 flipH="1">
            <a:off x="2752725" y="1077913"/>
            <a:ext cx="1001713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4132263"/>
            <a:ext cx="9144000" cy="2860675"/>
          </a:xfrm>
          <a:prstGeom prst="rect">
            <a:avLst/>
          </a:prstGeom>
          <a:gradFill rotWithShape="0">
            <a:gsLst>
              <a:gs pos="0">
                <a:srgbClr val="73E4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514475" y="4165600"/>
            <a:ext cx="338138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18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254750" y="4837113"/>
            <a:ext cx="338138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6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884613" y="4165600"/>
            <a:ext cx="338137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-1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401763" y="4452938"/>
            <a:ext cx="676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</a:t>
            </a:r>
            <a:r>
              <a:rPr lang="en-US" altLang="bg-BG" sz="1000"/>
              <a:t>[23]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142038" y="5124450"/>
            <a:ext cx="6778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</a:t>
            </a:r>
            <a:r>
              <a:rPr lang="en-US" altLang="bg-BG" sz="1000"/>
              <a:t>[25]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771900" y="4452938"/>
            <a:ext cx="676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</a:t>
            </a:r>
            <a:r>
              <a:rPr lang="en-US" altLang="bg-BG" sz="1000"/>
              <a:t>[24]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2755900" y="52212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1852613" y="4452938"/>
            <a:ext cx="9032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>
            <a:off x="2755900" y="4452938"/>
            <a:ext cx="1128713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659188" y="5988050"/>
            <a:ext cx="112871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Merge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335463" y="6467475"/>
            <a:ext cx="339725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18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659188" y="6467475"/>
            <a:ext cx="338137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-1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222750" y="6276975"/>
            <a:ext cx="0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3094038" y="5700713"/>
            <a:ext cx="1128712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H="1">
            <a:off x="4222750" y="5124450"/>
            <a:ext cx="203200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1495425" y="5395913"/>
            <a:ext cx="1016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резултат</a:t>
            </a:r>
            <a:endParaRPr lang="en-US" altLang="bg-BG" sz="1000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997325" y="6467475"/>
            <a:ext cx="33813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6</a:t>
            </a:r>
          </a:p>
        </p:txBody>
      </p:sp>
      <p:sp>
        <p:nvSpPr>
          <p:cNvPr id="93205" name="AutoShape 21"/>
          <p:cNvSpPr>
            <a:spLocks noChangeArrowheads="1"/>
          </p:cNvSpPr>
          <p:nvPr/>
        </p:nvSpPr>
        <p:spPr bwMode="auto">
          <a:xfrm>
            <a:off x="8510588" y="4741863"/>
            <a:ext cx="112712" cy="1535112"/>
          </a:xfrm>
          <a:prstGeom prst="downArrow">
            <a:avLst>
              <a:gd name="adj1" fmla="val 50000"/>
              <a:gd name="adj2" fmla="val 34049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3206" name="WordArt 22"/>
          <p:cNvSpPr>
            <a:spLocks noChangeArrowheads="1" noChangeShapeType="1" noTextEdit="1"/>
          </p:cNvSpPr>
          <p:nvPr/>
        </p:nvSpPr>
        <p:spPr bwMode="auto">
          <a:xfrm rot="5400000">
            <a:off x="7708900" y="5397500"/>
            <a:ext cx="2479675" cy="206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ИЗПЛУВАНЕ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190750" y="4932363"/>
            <a:ext cx="112871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Merge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417763" y="5413375"/>
            <a:ext cx="338137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-1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2755900" y="5413375"/>
            <a:ext cx="338138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18</a:t>
            </a:r>
          </a:p>
        </p:txBody>
      </p: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6137275" y="1528763"/>
            <a:ext cx="1135063" cy="1441450"/>
            <a:chOff x="3420" y="4500"/>
            <a:chExt cx="3600" cy="5400"/>
          </a:xfrm>
        </p:grpSpPr>
        <p:sp>
          <p:nvSpPr>
            <p:cNvPr id="93211" name="Oval 27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7" name="Line 33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8" name="Rectangle 34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0" name="Rectangle 36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2" name="Line 38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4" name="Line 40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25" name="Group 41"/>
          <p:cNvGrpSpPr>
            <a:grpSpLocks/>
          </p:cNvGrpSpPr>
          <p:nvPr/>
        </p:nvGrpSpPr>
        <p:grpSpPr bwMode="auto">
          <a:xfrm>
            <a:off x="2446338" y="1535113"/>
            <a:ext cx="1135062" cy="1441450"/>
            <a:chOff x="3420" y="4500"/>
            <a:chExt cx="3600" cy="5400"/>
          </a:xfrm>
        </p:grpSpPr>
        <p:sp>
          <p:nvSpPr>
            <p:cNvPr id="93226" name="Oval 42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8" name="Line 44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9" name="Rectangle 45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0" name="Line 46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1" name="Rectangle 47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2" name="Line 48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3" name="Rectangle 49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4" name="Line 50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5" name="Rectangle 51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6" name="Line 52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7" name="Line 53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8" name="Line 54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9" name="Line 55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40" name="Group 56"/>
          <p:cNvGrpSpPr>
            <a:grpSpLocks/>
          </p:cNvGrpSpPr>
          <p:nvPr/>
        </p:nvGrpSpPr>
        <p:grpSpPr bwMode="auto">
          <a:xfrm>
            <a:off x="3744913" y="2689225"/>
            <a:ext cx="1135062" cy="1441450"/>
            <a:chOff x="3420" y="4500"/>
            <a:chExt cx="3600" cy="5400"/>
          </a:xfrm>
        </p:grpSpPr>
        <p:sp>
          <p:nvSpPr>
            <p:cNvPr id="93241" name="Oval 57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2" name="Line 58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3" name="Line 59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4" name="Rectangle 60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5" name="Line 61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6" name="Rectangle 62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8" name="Rectangle 64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9" name="Line 65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0" name="Rectangle 66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51" name="Line 67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2" name="Line 68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3" name="Line 69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4" name="Line 70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55" name="Group 71"/>
          <p:cNvGrpSpPr>
            <a:grpSpLocks/>
          </p:cNvGrpSpPr>
          <p:nvPr/>
        </p:nvGrpSpPr>
        <p:grpSpPr bwMode="auto">
          <a:xfrm>
            <a:off x="3744913" y="555625"/>
            <a:ext cx="1135062" cy="1441450"/>
            <a:chOff x="3420" y="4500"/>
            <a:chExt cx="3600" cy="5400"/>
          </a:xfrm>
        </p:grpSpPr>
        <p:sp>
          <p:nvSpPr>
            <p:cNvPr id="93256" name="Oval 72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57" name="Line 73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8" name="Line 74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9" name="Rectangle 75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0" name="Line 76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1" name="Rectangle 77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2" name="Line 78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5" name="Rectangle 81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8" name="Line 84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70" name="Group 86"/>
          <p:cNvGrpSpPr>
            <a:grpSpLocks/>
          </p:cNvGrpSpPr>
          <p:nvPr/>
        </p:nvGrpSpPr>
        <p:grpSpPr bwMode="auto">
          <a:xfrm>
            <a:off x="1311275" y="2689225"/>
            <a:ext cx="1135063" cy="1441450"/>
            <a:chOff x="3420" y="4500"/>
            <a:chExt cx="3600" cy="5400"/>
          </a:xfrm>
        </p:grpSpPr>
        <p:sp>
          <p:nvSpPr>
            <p:cNvPr id="93271" name="Oval 87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2" name="Line 88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6" name="Rectangle 92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7" name="Line 93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8" name="Rectangle 94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9" name="Line 95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0" name="Rectangle 96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81" name="Line 97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2" name="Line 98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4" name="Line 100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3285" name="Freeform 101"/>
          <p:cNvSpPr>
            <a:spLocks/>
          </p:cNvSpPr>
          <p:nvPr/>
        </p:nvSpPr>
        <p:spPr bwMode="auto">
          <a:xfrm>
            <a:off x="3113088" y="2259013"/>
            <a:ext cx="955675" cy="430212"/>
          </a:xfrm>
          <a:custGeom>
            <a:avLst/>
            <a:gdLst>
              <a:gd name="T0" fmla="*/ 0 w 1523"/>
              <a:gd name="T1" fmla="*/ 0 h 807"/>
              <a:gd name="T2" fmla="*/ 1523 w 1523"/>
              <a:gd name="T3" fmla="*/ 807 h 80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3" h="807">
                <a:moveTo>
                  <a:pt x="0" y="0"/>
                </a:moveTo>
                <a:lnTo>
                  <a:pt x="1523" y="807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6" name="Line 102"/>
          <p:cNvSpPr>
            <a:spLocks noChangeShapeType="1"/>
          </p:cNvSpPr>
          <p:nvPr/>
        </p:nvSpPr>
        <p:spPr bwMode="auto">
          <a:xfrm flipH="1">
            <a:off x="1635125" y="2111375"/>
            <a:ext cx="811213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7" name="Freeform 103"/>
          <p:cNvSpPr>
            <a:spLocks/>
          </p:cNvSpPr>
          <p:nvPr/>
        </p:nvSpPr>
        <p:spPr bwMode="auto">
          <a:xfrm>
            <a:off x="838200" y="2255838"/>
            <a:ext cx="1608138" cy="1958975"/>
          </a:xfrm>
          <a:custGeom>
            <a:avLst/>
            <a:gdLst>
              <a:gd name="T0" fmla="*/ 885 w 1785"/>
              <a:gd name="T1" fmla="*/ 2340 h 2445"/>
              <a:gd name="T2" fmla="*/ 435 w 1785"/>
              <a:gd name="T3" fmla="*/ 2445 h 2445"/>
              <a:gd name="T4" fmla="*/ 165 w 1785"/>
              <a:gd name="T5" fmla="*/ 2205 h 2445"/>
              <a:gd name="T6" fmla="*/ 60 w 1785"/>
              <a:gd name="T7" fmla="*/ 1890 h 2445"/>
              <a:gd name="T8" fmla="*/ 0 w 1785"/>
              <a:gd name="T9" fmla="*/ 1560 h 2445"/>
              <a:gd name="T10" fmla="*/ 60 w 1785"/>
              <a:gd name="T11" fmla="*/ 1125 h 2445"/>
              <a:gd name="T12" fmla="*/ 210 w 1785"/>
              <a:gd name="T13" fmla="*/ 615 h 2445"/>
              <a:gd name="T14" fmla="*/ 435 w 1785"/>
              <a:gd name="T15" fmla="*/ 240 h 2445"/>
              <a:gd name="T16" fmla="*/ 885 w 1785"/>
              <a:gd name="T17" fmla="*/ 75 h 2445"/>
              <a:gd name="T18" fmla="*/ 1785 w 1785"/>
              <a:gd name="T19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5" h="2445">
                <a:moveTo>
                  <a:pt x="885" y="2340"/>
                </a:moveTo>
                <a:cubicBezTo>
                  <a:pt x="810" y="2385"/>
                  <a:pt x="525" y="2445"/>
                  <a:pt x="435" y="2445"/>
                </a:cubicBezTo>
                <a:cubicBezTo>
                  <a:pt x="345" y="2445"/>
                  <a:pt x="240" y="2355"/>
                  <a:pt x="165" y="2205"/>
                </a:cubicBezTo>
                <a:cubicBezTo>
                  <a:pt x="90" y="2055"/>
                  <a:pt x="90" y="1950"/>
                  <a:pt x="60" y="1890"/>
                </a:cubicBezTo>
                <a:cubicBezTo>
                  <a:pt x="30" y="1830"/>
                  <a:pt x="0" y="1687"/>
                  <a:pt x="0" y="1560"/>
                </a:cubicBezTo>
                <a:cubicBezTo>
                  <a:pt x="0" y="1433"/>
                  <a:pt x="25" y="1283"/>
                  <a:pt x="60" y="1125"/>
                </a:cubicBezTo>
                <a:cubicBezTo>
                  <a:pt x="95" y="967"/>
                  <a:pt x="148" y="762"/>
                  <a:pt x="210" y="615"/>
                </a:cubicBezTo>
                <a:cubicBezTo>
                  <a:pt x="210" y="615"/>
                  <a:pt x="322" y="330"/>
                  <a:pt x="435" y="240"/>
                </a:cubicBezTo>
                <a:cubicBezTo>
                  <a:pt x="548" y="150"/>
                  <a:pt x="660" y="115"/>
                  <a:pt x="885" y="75"/>
                </a:cubicBezTo>
                <a:cubicBezTo>
                  <a:pt x="1110" y="35"/>
                  <a:pt x="1598" y="16"/>
                  <a:pt x="178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8" name="Freeform 104"/>
          <p:cNvSpPr>
            <a:spLocks/>
          </p:cNvSpPr>
          <p:nvPr/>
        </p:nvSpPr>
        <p:spPr bwMode="auto">
          <a:xfrm>
            <a:off x="3095625" y="2459038"/>
            <a:ext cx="985838" cy="1741487"/>
          </a:xfrm>
          <a:custGeom>
            <a:avLst/>
            <a:gdLst>
              <a:gd name="T0" fmla="*/ 1095 w 1095"/>
              <a:gd name="T1" fmla="*/ 2088 h 2175"/>
              <a:gd name="T2" fmla="*/ 930 w 1095"/>
              <a:gd name="T3" fmla="*/ 2163 h 2175"/>
              <a:gd name="T4" fmla="*/ 600 w 1095"/>
              <a:gd name="T5" fmla="*/ 2013 h 2175"/>
              <a:gd name="T6" fmla="*/ 465 w 1095"/>
              <a:gd name="T7" fmla="*/ 1668 h 2175"/>
              <a:gd name="T8" fmla="*/ 405 w 1095"/>
              <a:gd name="T9" fmla="*/ 1263 h 2175"/>
              <a:gd name="T10" fmla="*/ 450 w 1095"/>
              <a:gd name="T11" fmla="*/ 903 h 2175"/>
              <a:gd name="T12" fmla="*/ 570 w 1095"/>
              <a:gd name="T13" fmla="*/ 633 h 2175"/>
              <a:gd name="T14" fmla="*/ 765 w 1095"/>
              <a:gd name="T15" fmla="*/ 303 h 2175"/>
              <a:gd name="T16" fmla="*/ 405 w 1095"/>
              <a:gd name="T17" fmla="*/ 33 h 2175"/>
              <a:gd name="T18" fmla="*/ 0 w 1095"/>
              <a:gd name="T19" fmla="*/ 108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5" h="2175">
                <a:moveTo>
                  <a:pt x="1095" y="2088"/>
                </a:moveTo>
                <a:cubicBezTo>
                  <a:pt x="1068" y="2103"/>
                  <a:pt x="1012" y="2175"/>
                  <a:pt x="930" y="2163"/>
                </a:cubicBezTo>
                <a:cubicBezTo>
                  <a:pt x="930" y="2163"/>
                  <a:pt x="675" y="2088"/>
                  <a:pt x="600" y="2013"/>
                </a:cubicBezTo>
                <a:cubicBezTo>
                  <a:pt x="525" y="1938"/>
                  <a:pt x="465" y="1668"/>
                  <a:pt x="465" y="1668"/>
                </a:cubicBezTo>
                <a:cubicBezTo>
                  <a:pt x="465" y="1668"/>
                  <a:pt x="405" y="1263"/>
                  <a:pt x="405" y="1263"/>
                </a:cubicBezTo>
                <a:cubicBezTo>
                  <a:pt x="405" y="1263"/>
                  <a:pt x="450" y="903"/>
                  <a:pt x="450" y="903"/>
                </a:cubicBezTo>
                <a:cubicBezTo>
                  <a:pt x="450" y="903"/>
                  <a:pt x="518" y="733"/>
                  <a:pt x="570" y="633"/>
                </a:cubicBezTo>
                <a:cubicBezTo>
                  <a:pt x="622" y="533"/>
                  <a:pt x="793" y="403"/>
                  <a:pt x="765" y="303"/>
                </a:cubicBezTo>
                <a:cubicBezTo>
                  <a:pt x="737" y="203"/>
                  <a:pt x="532" y="66"/>
                  <a:pt x="405" y="33"/>
                </a:cubicBezTo>
                <a:cubicBezTo>
                  <a:pt x="278" y="0"/>
                  <a:pt x="84" y="93"/>
                  <a:pt x="0" y="10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9" name="Line 105"/>
          <p:cNvSpPr>
            <a:spLocks noChangeShapeType="1"/>
          </p:cNvSpPr>
          <p:nvPr/>
        </p:nvSpPr>
        <p:spPr bwMode="auto">
          <a:xfrm>
            <a:off x="4398963" y="1298575"/>
            <a:ext cx="2082800" cy="230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0" name="Freeform 106"/>
          <p:cNvSpPr>
            <a:spLocks/>
          </p:cNvSpPr>
          <p:nvPr/>
        </p:nvSpPr>
        <p:spPr bwMode="auto">
          <a:xfrm>
            <a:off x="1965325" y="1281113"/>
            <a:ext cx="1795463" cy="1708150"/>
          </a:xfrm>
          <a:custGeom>
            <a:avLst/>
            <a:gdLst>
              <a:gd name="T0" fmla="*/ 1283 w 2863"/>
              <a:gd name="T1" fmla="*/ 3203 h 3203"/>
              <a:gd name="T2" fmla="*/ 643 w 2863"/>
              <a:gd name="T3" fmla="*/ 2763 h 3203"/>
              <a:gd name="T4" fmla="*/ 43 w 2863"/>
              <a:gd name="T5" fmla="*/ 1603 h 3203"/>
              <a:gd name="T6" fmla="*/ 363 w 2863"/>
              <a:gd name="T7" fmla="*/ 663 h 3203"/>
              <a:gd name="T8" fmla="*/ 1543 w 2863"/>
              <a:gd name="T9" fmla="*/ 83 h 3203"/>
              <a:gd name="T10" fmla="*/ 2863 w 2863"/>
              <a:gd name="T11" fmla="*/ 3 h 3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3" h="3203">
                <a:moveTo>
                  <a:pt x="1283" y="3203"/>
                </a:moveTo>
                <a:cubicBezTo>
                  <a:pt x="883" y="3123"/>
                  <a:pt x="643" y="2763"/>
                  <a:pt x="643" y="2763"/>
                </a:cubicBezTo>
                <a:cubicBezTo>
                  <a:pt x="643" y="2763"/>
                  <a:pt x="86" y="1986"/>
                  <a:pt x="43" y="1603"/>
                </a:cubicBezTo>
                <a:cubicBezTo>
                  <a:pt x="0" y="1220"/>
                  <a:pt x="90" y="920"/>
                  <a:pt x="363" y="663"/>
                </a:cubicBezTo>
                <a:cubicBezTo>
                  <a:pt x="636" y="406"/>
                  <a:pt x="1100" y="166"/>
                  <a:pt x="1543" y="83"/>
                </a:cubicBezTo>
                <a:cubicBezTo>
                  <a:pt x="1986" y="0"/>
                  <a:pt x="2588" y="20"/>
                  <a:pt x="2863" y="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1" name="Freeform 107"/>
          <p:cNvSpPr>
            <a:spLocks/>
          </p:cNvSpPr>
          <p:nvPr/>
        </p:nvSpPr>
        <p:spPr bwMode="auto">
          <a:xfrm>
            <a:off x="3382963" y="642938"/>
            <a:ext cx="717550" cy="1344612"/>
          </a:xfrm>
          <a:custGeom>
            <a:avLst/>
            <a:gdLst>
              <a:gd name="T0" fmla="*/ 1144 w 1144"/>
              <a:gd name="T1" fmla="*/ 2523 h 2523"/>
              <a:gd name="T2" fmla="*/ 521 w 1144"/>
              <a:gd name="T3" fmla="*/ 2160 h 2523"/>
              <a:gd name="T4" fmla="*/ 41 w 1144"/>
              <a:gd name="T5" fmla="*/ 1020 h 2523"/>
              <a:gd name="T6" fmla="*/ 141 w 1144"/>
              <a:gd name="T7" fmla="*/ 0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4" h="2523">
                <a:moveTo>
                  <a:pt x="1144" y="2523"/>
                </a:moveTo>
                <a:cubicBezTo>
                  <a:pt x="744" y="2443"/>
                  <a:pt x="521" y="2160"/>
                  <a:pt x="521" y="2160"/>
                </a:cubicBezTo>
                <a:cubicBezTo>
                  <a:pt x="521" y="2160"/>
                  <a:pt x="0" y="1502"/>
                  <a:pt x="41" y="1020"/>
                </a:cubicBezTo>
                <a:cubicBezTo>
                  <a:pt x="82" y="538"/>
                  <a:pt x="71" y="430"/>
                  <a:pt x="141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2" name="Freeform 108"/>
          <p:cNvSpPr>
            <a:spLocks/>
          </p:cNvSpPr>
          <p:nvPr/>
        </p:nvSpPr>
        <p:spPr bwMode="auto">
          <a:xfrm>
            <a:off x="4337050" y="1431925"/>
            <a:ext cx="2157413" cy="1685925"/>
          </a:xfrm>
          <a:custGeom>
            <a:avLst/>
            <a:gdLst>
              <a:gd name="T0" fmla="*/ 3440 w 3440"/>
              <a:gd name="T1" fmla="*/ 2880 h 3163"/>
              <a:gd name="T2" fmla="*/ 2580 w 3440"/>
              <a:gd name="T3" fmla="*/ 3140 h 3163"/>
              <a:gd name="T4" fmla="*/ 1860 w 3440"/>
              <a:gd name="T5" fmla="*/ 2740 h 3163"/>
              <a:gd name="T6" fmla="*/ 1560 w 3440"/>
              <a:gd name="T7" fmla="*/ 2100 h 3163"/>
              <a:gd name="T8" fmla="*/ 1100 w 3440"/>
              <a:gd name="T9" fmla="*/ 455 h 3163"/>
              <a:gd name="T10" fmla="*/ 582 w 3440"/>
              <a:gd name="T11" fmla="*/ 50 h 3163"/>
              <a:gd name="T12" fmla="*/ 0 w 3440"/>
              <a:gd name="T13" fmla="*/ 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0" h="3163">
                <a:moveTo>
                  <a:pt x="3440" y="2880"/>
                </a:moveTo>
                <a:cubicBezTo>
                  <a:pt x="3297" y="2923"/>
                  <a:pt x="2843" y="3163"/>
                  <a:pt x="2580" y="3140"/>
                </a:cubicBezTo>
                <a:cubicBezTo>
                  <a:pt x="2580" y="3140"/>
                  <a:pt x="1968" y="2852"/>
                  <a:pt x="1860" y="2740"/>
                </a:cubicBezTo>
                <a:cubicBezTo>
                  <a:pt x="1753" y="2627"/>
                  <a:pt x="1687" y="2481"/>
                  <a:pt x="1560" y="2100"/>
                </a:cubicBezTo>
                <a:cubicBezTo>
                  <a:pt x="1433" y="1719"/>
                  <a:pt x="1263" y="796"/>
                  <a:pt x="1100" y="455"/>
                </a:cubicBezTo>
                <a:cubicBezTo>
                  <a:pt x="937" y="114"/>
                  <a:pt x="765" y="99"/>
                  <a:pt x="582" y="50"/>
                </a:cubicBezTo>
                <a:cubicBezTo>
                  <a:pt x="400" y="0"/>
                  <a:pt x="121" y="140"/>
                  <a:pt x="0" y="16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3" name="Text Box 109"/>
          <p:cNvSpPr txBox="1">
            <a:spLocks noChangeArrowheads="1"/>
          </p:cNvSpPr>
          <p:nvPr/>
        </p:nvSpPr>
        <p:spPr bwMode="auto">
          <a:xfrm>
            <a:off x="2870200" y="1528763"/>
            <a:ext cx="676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23, 24</a:t>
            </a:r>
          </a:p>
        </p:txBody>
      </p:sp>
      <p:sp>
        <p:nvSpPr>
          <p:cNvPr id="93294" name="Text Box 110"/>
          <p:cNvSpPr txBox="1">
            <a:spLocks noChangeArrowheads="1"/>
          </p:cNvSpPr>
          <p:nvPr/>
        </p:nvSpPr>
        <p:spPr bwMode="auto">
          <a:xfrm>
            <a:off x="6594475" y="1528763"/>
            <a:ext cx="7905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25, 25</a:t>
            </a:r>
          </a:p>
        </p:txBody>
      </p:sp>
      <p:sp>
        <p:nvSpPr>
          <p:cNvPr id="93295" name="Text Box 111"/>
          <p:cNvSpPr txBox="1">
            <a:spLocks noChangeArrowheads="1"/>
          </p:cNvSpPr>
          <p:nvPr/>
        </p:nvSpPr>
        <p:spPr bwMode="auto">
          <a:xfrm>
            <a:off x="4224338" y="2679700"/>
            <a:ext cx="790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24, 24</a:t>
            </a:r>
          </a:p>
        </p:txBody>
      </p:sp>
      <p:sp>
        <p:nvSpPr>
          <p:cNvPr id="93296" name="Text Box 112"/>
          <p:cNvSpPr txBox="1">
            <a:spLocks noChangeArrowheads="1"/>
          </p:cNvSpPr>
          <p:nvPr/>
        </p:nvSpPr>
        <p:spPr bwMode="auto">
          <a:xfrm>
            <a:off x="1741488" y="2679700"/>
            <a:ext cx="790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23, 23</a:t>
            </a:r>
          </a:p>
        </p:txBody>
      </p:sp>
      <p:sp>
        <p:nvSpPr>
          <p:cNvPr id="93297" name="Text Box 113"/>
          <p:cNvSpPr txBox="1">
            <a:spLocks noChangeArrowheads="1"/>
          </p:cNvSpPr>
          <p:nvPr/>
        </p:nvSpPr>
        <p:spPr bwMode="auto">
          <a:xfrm>
            <a:off x="2532063" y="2395538"/>
            <a:ext cx="582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Merge</a:t>
            </a:r>
          </a:p>
        </p:txBody>
      </p:sp>
      <p:sp>
        <p:nvSpPr>
          <p:cNvPr id="93298" name="Text Box 114"/>
          <p:cNvSpPr txBox="1">
            <a:spLocks noChangeArrowheads="1"/>
          </p:cNvSpPr>
          <p:nvPr/>
        </p:nvSpPr>
        <p:spPr bwMode="auto">
          <a:xfrm>
            <a:off x="1355725" y="3606800"/>
            <a:ext cx="58261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1000"/>
          </a:p>
        </p:txBody>
      </p:sp>
      <p:sp>
        <p:nvSpPr>
          <p:cNvPr id="93299" name="Text Box 115"/>
          <p:cNvSpPr txBox="1">
            <a:spLocks noChangeArrowheads="1"/>
          </p:cNvSpPr>
          <p:nvPr/>
        </p:nvSpPr>
        <p:spPr bwMode="auto">
          <a:xfrm>
            <a:off x="3819525" y="1404938"/>
            <a:ext cx="5842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Merge</a:t>
            </a:r>
          </a:p>
        </p:txBody>
      </p:sp>
      <p:sp>
        <p:nvSpPr>
          <p:cNvPr id="93300" name="Text Box 116"/>
          <p:cNvSpPr txBox="1">
            <a:spLocks noChangeArrowheads="1"/>
          </p:cNvSpPr>
          <p:nvPr/>
        </p:nvSpPr>
        <p:spPr bwMode="auto">
          <a:xfrm>
            <a:off x="1835150" y="3638550"/>
            <a:ext cx="6778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pPr algn="l"/>
            <a:r>
              <a:rPr lang="en-US" altLang="bg-BG" sz="1000">
                <a:latin typeface="Times New Roman" pitchFamily="18" charset="0"/>
              </a:rPr>
              <a:t>дъно</a:t>
            </a:r>
            <a:endParaRPr lang="en-US" altLang="bg-BG" sz="1000"/>
          </a:p>
        </p:txBody>
      </p:sp>
      <p:sp>
        <p:nvSpPr>
          <p:cNvPr id="93301" name="Text Box 117"/>
          <p:cNvSpPr txBox="1">
            <a:spLocks noChangeArrowheads="1"/>
          </p:cNvSpPr>
          <p:nvPr/>
        </p:nvSpPr>
        <p:spPr bwMode="auto">
          <a:xfrm>
            <a:off x="2963863" y="2487613"/>
            <a:ext cx="6778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endParaRPr lang="en-US" altLang="bg-BG" sz="1000"/>
          </a:p>
        </p:txBody>
      </p:sp>
      <p:sp>
        <p:nvSpPr>
          <p:cNvPr id="93302" name="Text Box 118"/>
          <p:cNvSpPr txBox="1">
            <a:spLocks noChangeArrowheads="1"/>
          </p:cNvSpPr>
          <p:nvPr/>
        </p:nvSpPr>
        <p:spPr bwMode="auto">
          <a:xfrm>
            <a:off x="4233863" y="1584325"/>
            <a:ext cx="67786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1000"/>
          </a:p>
        </p:txBody>
      </p:sp>
      <p:sp>
        <p:nvSpPr>
          <p:cNvPr id="93303" name="Text Box 119"/>
          <p:cNvSpPr txBox="1">
            <a:spLocks noChangeArrowheads="1"/>
          </p:cNvSpPr>
          <p:nvPr/>
        </p:nvSpPr>
        <p:spPr bwMode="auto">
          <a:xfrm>
            <a:off x="6886575" y="2271713"/>
            <a:ext cx="676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pPr algn="l"/>
            <a:r>
              <a:rPr lang="en-US" altLang="bg-BG" sz="1000">
                <a:latin typeface="Times New Roman" pitchFamily="18" charset="0"/>
              </a:rPr>
              <a:t>дъно</a:t>
            </a:r>
            <a:endParaRPr lang="en-US" altLang="bg-BG" sz="1000"/>
          </a:p>
        </p:txBody>
      </p:sp>
      <p:sp>
        <p:nvSpPr>
          <p:cNvPr id="93304" name="Text Box 120"/>
          <p:cNvSpPr txBox="1">
            <a:spLocks noChangeArrowheads="1"/>
          </p:cNvSpPr>
          <p:nvPr/>
        </p:nvSpPr>
        <p:spPr bwMode="auto">
          <a:xfrm>
            <a:off x="4713288" y="6465888"/>
            <a:ext cx="21447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>
                <a:latin typeface="Times New Roman" pitchFamily="18" charset="0"/>
              </a:rPr>
              <a:t>Нареден от А</a:t>
            </a:r>
            <a:r>
              <a:rPr lang="en-US" altLang="bg-BG" sz="1000" i="1"/>
              <a:t>[23]</a:t>
            </a:r>
            <a:r>
              <a:rPr lang="en-US" altLang="bg-BG" sz="1000" i="1">
                <a:latin typeface="Times New Roman" pitchFamily="18" charset="0"/>
              </a:rPr>
              <a:t> до А</a:t>
            </a:r>
            <a:r>
              <a:rPr lang="en-US" altLang="bg-BG" sz="1000" i="1"/>
              <a:t>[25]</a:t>
            </a:r>
            <a:endParaRPr lang="en-US" altLang="bg-BG" sz="1000"/>
          </a:p>
        </p:txBody>
      </p:sp>
      <p:sp>
        <p:nvSpPr>
          <p:cNvPr id="93305" name="Text Box 121"/>
          <p:cNvSpPr txBox="1">
            <a:spLocks noChangeArrowheads="1"/>
          </p:cNvSpPr>
          <p:nvPr/>
        </p:nvSpPr>
        <p:spPr bwMode="auto">
          <a:xfrm>
            <a:off x="2655888" y="6465888"/>
            <a:ext cx="10160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резултат</a:t>
            </a:r>
            <a:endParaRPr lang="en-US" altLang="bg-BG" sz="1000"/>
          </a:p>
        </p:txBody>
      </p:sp>
      <p:sp>
        <p:nvSpPr>
          <p:cNvPr id="93306" name="Text Box 122"/>
          <p:cNvSpPr txBox="1">
            <a:spLocks noChangeArrowheads="1"/>
          </p:cNvSpPr>
          <p:nvPr/>
        </p:nvSpPr>
        <p:spPr bwMode="auto">
          <a:xfrm>
            <a:off x="3765550" y="142875"/>
            <a:ext cx="466725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18</a:t>
            </a:r>
          </a:p>
        </p:txBody>
      </p:sp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4430713" y="142875"/>
            <a:ext cx="376237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6</a:t>
            </a:r>
          </a:p>
        </p:txBody>
      </p:sp>
      <p:sp>
        <p:nvSpPr>
          <p:cNvPr id="93308" name="Text Box 124"/>
          <p:cNvSpPr txBox="1">
            <a:spLocks noChangeArrowheads="1"/>
          </p:cNvSpPr>
          <p:nvPr/>
        </p:nvSpPr>
        <p:spPr bwMode="auto">
          <a:xfrm>
            <a:off x="4105275" y="142875"/>
            <a:ext cx="338138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-1</a:t>
            </a:r>
          </a:p>
        </p:txBody>
      </p:sp>
      <p:sp>
        <p:nvSpPr>
          <p:cNvPr id="93309" name="Text Box 125"/>
          <p:cNvSpPr txBox="1">
            <a:spLocks noChangeArrowheads="1"/>
          </p:cNvSpPr>
          <p:nvPr/>
        </p:nvSpPr>
        <p:spPr bwMode="auto">
          <a:xfrm>
            <a:off x="3440113" y="160338"/>
            <a:ext cx="450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А:</a:t>
            </a:r>
            <a:endParaRPr lang="en-US" altLang="bg-BG" sz="1000"/>
          </a:p>
        </p:txBody>
      </p:sp>
      <p:sp>
        <p:nvSpPr>
          <p:cNvPr id="93310" name="Text Box 126"/>
          <p:cNvSpPr txBox="1">
            <a:spLocks noChangeArrowheads="1"/>
          </p:cNvSpPr>
          <p:nvPr/>
        </p:nvSpPr>
        <p:spPr bwMode="auto">
          <a:xfrm>
            <a:off x="4489450" y="3663950"/>
            <a:ext cx="6778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pPr algn="l"/>
            <a:r>
              <a:rPr lang="en-US" altLang="bg-BG" sz="1000">
                <a:latin typeface="Times New Roman" pitchFamily="18" charset="0"/>
              </a:rPr>
              <a:t>дъно</a:t>
            </a:r>
            <a:endParaRPr lang="en-US" altLang="bg-BG" sz="1000"/>
          </a:p>
        </p:txBody>
      </p:sp>
      <p:sp>
        <p:nvSpPr>
          <p:cNvPr id="93311" name="Text Box 127"/>
          <p:cNvSpPr txBox="1">
            <a:spLocks noChangeArrowheads="1"/>
          </p:cNvSpPr>
          <p:nvPr/>
        </p:nvSpPr>
        <p:spPr bwMode="auto">
          <a:xfrm>
            <a:off x="3738563" y="366713"/>
            <a:ext cx="11191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23               25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3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93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3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3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3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3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3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3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93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9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9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3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9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3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3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93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93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93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3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3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3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8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93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93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3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9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9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93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3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93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6" grpId="1" animBg="1"/>
      <p:bldP spid="93187" grpId="0" animBg="1"/>
      <p:bldP spid="93188" grpId="0" animBg="1"/>
      <p:bldP spid="93189" grpId="0" animBg="1"/>
      <p:bldP spid="93190" grpId="0" animBg="1"/>
      <p:bldP spid="93191" grpId="0"/>
      <p:bldP spid="93192" grpId="0"/>
      <p:bldP spid="93193" grpId="0"/>
      <p:bldP spid="93194" grpId="0" animBg="1"/>
      <p:bldP spid="93195" grpId="0" animBg="1"/>
      <p:bldP spid="93196" grpId="0" animBg="1"/>
      <p:bldP spid="93197" grpId="0" animBg="1"/>
      <p:bldP spid="93198" grpId="0" animBg="1"/>
      <p:bldP spid="93199" grpId="0" animBg="1"/>
      <p:bldP spid="93200" grpId="0" animBg="1"/>
      <p:bldP spid="93201" grpId="0" animBg="1"/>
      <p:bldP spid="93202" grpId="0" animBg="1"/>
      <p:bldP spid="93203" grpId="0"/>
      <p:bldP spid="93204" grpId="0" animBg="1"/>
      <p:bldP spid="93205" grpId="0" animBg="1"/>
      <p:bldP spid="93206" grpId="0" animBg="1"/>
      <p:bldP spid="93207" grpId="0" animBg="1"/>
      <p:bldP spid="93208" grpId="0" animBg="1"/>
      <p:bldP spid="93209" grpId="0" animBg="1"/>
      <p:bldP spid="93285" grpId="0" animBg="1"/>
      <p:bldP spid="93285" grpId="1" animBg="1"/>
      <p:bldP spid="93286" grpId="0" animBg="1"/>
      <p:bldP spid="93286" grpId="1" animBg="1"/>
      <p:bldP spid="93287" grpId="0" animBg="1"/>
      <p:bldP spid="93287" grpId="1" animBg="1"/>
      <p:bldP spid="93288" grpId="0" animBg="1"/>
      <p:bldP spid="93288" grpId="1" animBg="1"/>
      <p:bldP spid="93289" grpId="0" animBg="1"/>
      <p:bldP spid="93289" grpId="1" animBg="1"/>
      <p:bldP spid="93290" grpId="0" animBg="1"/>
      <p:bldP spid="93290" grpId="1" animBg="1"/>
      <p:bldP spid="93291" grpId="0" animBg="1"/>
      <p:bldP spid="93292" grpId="0" animBg="1"/>
      <p:bldP spid="93292" grpId="1" animBg="1"/>
      <p:bldP spid="93293" grpId="0"/>
      <p:bldP spid="93293" grpId="1"/>
      <p:bldP spid="93294" grpId="0"/>
      <p:bldP spid="93294" grpId="1"/>
      <p:bldP spid="93295" grpId="0"/>
      <p:bldP spid="93295" grpId="1"/>
      <p:bldP spid="93296" grpId="0"/>
      <p:bldP spid="93296" grpId="1"/>
      <p:bldP spid="93296" grpId="2"/>
      <p:bldP spid="93297" grpId="0"/>
      <p:bldP spid="93297" grpId="1"/>
      <p:bldP spid="93298" grpId="0"/>
      <p:bldP spid="93299" grpId="0"/>
      <p:bldP spid="93300" grpId="0"/>
      <p:bldP spid="93300" grpId="1"/>
      <p:bldP spid="93303" grpId="0"/>
      <p:bldP spid="93303" grpId="1"/>
      <p:bldP spid="93304" grpId="0"/>
      <p:bldP spid="93305" grpId="0"/>
      <p:bldP spid="93310" grpId="0"/>
      <p:bldP spid="933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2" name="WordArt 4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94220" name="Group 12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4230" name="Group 22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94231" name="Oval 23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32" name="Text Box 24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4237" name="Group 29"/>
          <p:cNvGrpSpPr>
            <a:grpSpLocks/>
          </p:cNvGrpSpPr>
          <p:nvPr/>
        </p:nvGrpSpPr>
        <p:grpSpPr bwMode="auto">
          <a:xfrm>
            <a:off x="201613" y="1778000"/>
            <a:ext cx="3529012" cy="3419475"/>
            <a:chOff x="127" y="1120"/>
            <a:chExt cx="2223" cy="2154"/>
          </a:xfrm>
        </p:grpSpPr>
        <p:sp>
          <p:nvSpPr>
            <p:cNvPr id="94238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127" y="3170"/>
              <a:ext cx="247" cy="1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Cplace</a:t>
              </a:r>
              <a:endPara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1131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941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1513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1896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1705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4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73" y="2268"/>
              <a:ext cx="181" cy="1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Bbeg</a:t>
              </a:r>
              <a:endPara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4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31" y="1850"/>
              <a:ext cx="65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grpSp>
          <p:nvGrpSpPr>
            <p:cNvPr id="94246" name="Group 38"/>
            <p:cNvGrpSpPr>
              <a:grpSpLocks/>
            </p:cNvGrpSpPr>
            <p:nvPr/>
          </p:nvGrpSpPr>
          <p:grpSpPr bwMode="auto">
            <a:xfrm>
              <a:off x="394" y="2194"/>
              <a:ext cx="72" cy="198"/>
              <a:chOff x="746" y="2194"/>
              <a:chExt cx="72" cy="198"/>
            </a:xfrm>
          </p:grpSpPr>
          <p:sp>
            <p:nvSpPr>
              <p:cNvPr id="94247" name="Freeform 39"/>
              <p:cNvSpPr>
                <a:spLocks/>
              </p:cNvSpPr>
              <p:nvPr/>
            </p:nvSpPr>
            <p:spPr bwMode="auto">
              <a:xfrm flipH="1">
                <a:off x="746" y="2194"/>
                <a:ext cx="72" cy="198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48" name="Freeform 40"/>
              <p:cNvSpPr>
                <a:spLocks/>
              </p:cNvSpPr>
              <p:nvPr/>
            </p:nvSpPr>
            <p:spPr bwMode="auto">
              <a:xfrm flipH="1">
                <a:off x="780" y="2261"/>
                <a:ext cx="16" cy="46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49" name="Freeform 41"/>
              <p:cNvSpPr>
                <a:spLocks/>
              </p:cNvSpPr>
              <p:nvPr/>
            </p:nvSpPr>
            <p:spPr bwMode="auto">
              <a:xfrm flipH="1">
                <a:off x="765" y="2261"/>
                <a:ext cx="15" cy="45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0" name="Freeform 42"/>
              <p:cNvSpPr>
                <a:spLocks/>
              </p:cNvSpPr>
              <p:nvPr/>
            </p:nvSpPr>
            <p:spPr bwMode="auto">
              <a:xfrm flipH="1">
                <a:off x="750" y="2263"/>
                <a:ext cx="16" cy="44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4251" name="Group 43"/>
              <p:cNvGrpSpPr>
                <a:grpSpLocks/>
              </p:cNvGrpSpPr>
              <p:nvPr/>
            </p:nvGrpSpPr>
            <p:grpSpPr bwMode="auto">
              <a:xfrm>
                <a:off x="778" y="2281"/>
                <a:ext cx="40" cy="77"/>
                <a:chOff x="1438" y="2430"/>
                <a:chExt cx="113" cy="170"/>
              </a:xfrm>
            </p:grpSpPr>
            <p:sp>
              <p:nvSpPr>
                <p:cNvPr id="94252" name="Freeform 44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2" cy="170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4253" name="Freeform 45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3" cy="166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solidFill>
                  <a:srgbClr val="3333CC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4254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172" y="1886"/>
              <a:ext cx="66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</a:t>
              </a:r>
              <a:endPara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4255" name="Group 47"/>
            <p:cNvGrpSpPr>
              <a:grpSpLocks/>
            </p:cNvGrpSpPr>
            <p:nvPr/>
          </p:nvGrpSpPr>
          <p:grpSpPr bwMode="auto">
            <a:xfrm>
              <a:off x="389" y="1470"/>
              <a:ext cx="73" cy="198"/>
              <a:chOff x="2130" y="2237"/>
              <a:chExt cx="206" cy="437"/>
            </a:xfrm>
          </p:grpSpPr>
          <p:sp>
            <p:nvSpPr>
              <p:cNvPr id="94256" name="Freeform 48"/>
              <p:cNvSpPr>
                <a:spLocks/>
              </p:cNvSpPr>
              <p:nvPr/>
            </p:nvSpPr>
            <p:spPr bwMode="auto">
              <a:xfrm flipH="1">
                <a:off x="2130" y="2237"/>
                <a:ext cx="205" cy="437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7" name="Freeform 49"/>
              <p:cNvSpPr>
                <a:spLocks/>
              </p:cNvSpPr>
              <p:nvPr/>
            </p:nvSpPr>
            <p:spPr bwMode="auto">
              <a:xfrm flipH="1">
                <a:off x="2228" y="2387"/>
                <a:ext cx="46" cy="99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8" name="Freeform 50"/>
              <p:cNvSpPr>
                <a:spLocks/>
              </p:cNvSpPr>
              <p:nvPr/>
            </p:nvSpPr>
            <p:spPr bwMode="auto">
              <a:xfrm flipH="1">
                <a:off x="2186" y="2386"/>
                <a:ext cx="43" cy="99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9" name="Freeform 51"/>
              <p:cNvSpPr>
                <a:spLocks/>
              </p:cNvSpPr>
              <p:nvPr/>
            </p:nvSpPr>
            <p:spPr bwMode="auto">
              <a:xfrm flipH="1">
                <a:off x="2141" y="2391"/>
                <a:ext cx="46" cy="9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4260" name="Group 52"/>
              <p:cNvGrpSpPr>
                <a:grpSpLocks/>
              </p:cNvGrpSpPr>
              <p:nvPr/>
            </p:nvGrpSpPr>
            <p:grpSpPr bwMode="auto">
              <a:xfrm>
                <a:off x="2223" y="2430"/>
                <a:ext cx="113" cy="170"/>
                <a:chOff x="1438" y="2430"/>
                <a:chExt cx="113" cy="170"/>
              </a:xfrm>
            </p:grpSpPr>
            <p:sp>
              <p:nvSpPr>
                <p:cNvPr id="94261" name="Freeform 53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2" cy="170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4262" name="Freeform 54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3" cy="166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426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424" y="1244"/>
              <a:ext cx="149" cy="1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9426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7" y="1540"/>
              <a:ext cx="181" cy="10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  <a:r>
                <a:rPr lang="en-GB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beg</a:t>
              </a:r>
              <a:endPara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6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401" y="1120"/>
              <a:ext cx="65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9426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993" y="1120"/>
              <a:ext cx="66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k</a:t>
              </a:r>
              <a:endPara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67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1515" y="1989"/>
              <a:ext cx="148" cy="16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</a:t>
              </a:r>
              <a:endPara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750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560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373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322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4272" name="Group 64"/>
            <p:cNvGrpSpPr>
              <a:grpSpLocks/>
            </p:cNvGrpSpPr>
            <p:nvPr/>
          </p:nvGrpSpPr>
          <p:grpSpPr bwMode="auto">
            <a:xfrm flipH="1">
              <a:off x="418" y="3045"/>
              <a:ext cx="82" cy="229"/>
              <a:chOff x="4328" y="5043"/>
              <a:chExt cx="1512" cy="805"/>
            </a:xfrm>
          </p:grpSpPr>
          <p:sp>
            <p:nvSpPr>
              <p:cNvPr id="94273" name="Freeform 65"/>
              <p:cNvSpPr>
                <a:spLocks/>
              </p:cNvSpPr>
              <p:nvPr/>
            </p:nvSpPr>
            <p:spPr bwMode="auto">
              <a:xfrm>
                <a:off x="4334" y="5043"/>
                <a:ext cx="1506" cy="805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0000"/>
                  </a:gs>
                  <a:gs pos="100000">
                    <a:srgbClr val="800000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74" name="Freeform 66"/>
              <p:cNvSpPr>
                <a:spLocks/>
              </p:cNvSpPr>
              <p:nvPr/>
            </p:nvSpPr>
            <p:spPr bwMode="auto">
              <a:xfrm>
                <a:off x="4781" y="5320"/>
                <a:ext cx="342" cy="181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75" name="Freeform 67"/>
              <p:cNvSpPr>
                <a:spLocks/>
              </p:cNvSpPr>
              <p:nvPr/>
            </p:nvSpPr>
            <p:spPr bwMode="auto">
              <a:xfrm>
                <a:off x="5110" y="5318"/>
                <a:ext cx="321" cy="181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76" name="Freeform 68"/>
              <p:cNvSpPr>
                <a:spLocks/>
              </p:cNvSpPr>
              <p:nvPr/>
            </p:nvSpPr>
            <p:spPr bwMode="auto">
              <a:xfrm>
                <a:off x="5423" y="5326"/>
                <a:ext cx="335" cy="17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4277" name="Group 69"/>
              <p:cNvGrpSpPr>
                <a:grpSpLocks/>
              </p:cNvGrpSpPr>
              <p:nvPr/>
            </p:nvGrpSpPr>
            <p:grpSpPr bwMode="auto">
              <a:xfrm>
                <a:off x="4328" y="5398"/>
                <a:ext cx="827" cy="313"/>
                <a:chOff x="4328" y="5398"/>
                <a:chExt cx="827" cy="313"/>
              </a:xfrm>
            </p:grpSpPr>
            <p:sp>
              <p:nvSpPr>
                <p:cNvPr id="94278" name="Freeform 70"/>
                <p:cNvSpPr>
                  <a:spLocks/>
                </p:cNvSpPr>
                <p:nvPr/>
              </p:nvSpPr>
              <p:spPr bwMode="auto">
                <a:xfrm>
                  <a:off x="4337" y="5398"/>
                  <a:ext cx="818" cy="313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4279" name="Freeform 71"/>
                <p:cNvSpPr>
                  <a:spLocks/>
                </p:cNvSpPr>
                <p:nvPr/>
              </p:nvSpPr>
              <p:spPr bwMode="auto">
                <a:xfrm>
                  <a:off x="4328" y="5398"/>
                  <a:ext cx="824" cy="305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solidFill>
                  <a:srgbClr val="3333CC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4280" name="Text Box 72"/>
            <p:cNvSpPr txBox="1">
              <a:spLocks noChangeArrowheads="1"/>
            </p:cNvSpPr>
            <p:nvPr/>
          </p:nvSpPr>
          <p:spPr bwMode="auto">
            <a:xfrm>
              <a:off x="53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1</a:t>
              </a:r>
              <a:endParaRPr lang="en-US" altLang="bg-BG" sz="1200"/>
            </a:p>
          </p:txBody>
        </p:sp>
        <p:sp>
          <p:nvSpPr>
            <p:cNvPr id="94281" name="Text Box 73"/>
            <p:cNvSpPr txBox="1">
              <a:spLocks noChangeArrowheads="1"/>
            </p:cNvSpPr>
            <p:nvPr/>
          </p:nvSpPr>
          <p:spPr bwMode="auto">
            <a:xfrm>
              <a:off x="35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1</a:t>
              </a:r>
              <a:endParaRPr lang="en-US" altLang="bg-BG" sz="1200"/>
            </a:p>
          </p:txBody>
        </p:sp>
        <p:sp>
          <p:nvSpPr>
            <p:cNvPr id="94282" name="Text Box 74"/>
            <p:cNvSpPr txBox="1">
              <a:spLocks noChangeArrowheads="1"/>
            </p:cNvSpPr>
            <p:nvPr/>
          </p:nvSpPr>
          <p:spPr bwMode="auto">
            <a:xfrm>
              <a:off x="71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4</a:t>
              </a:r>
              <a:endParaRPr lang="en-US" altLang="bg-BG" sz="1200"/>
            </a:p>
          </p:txBody>
        </p:sp>
        <p:sp>
          <p:nvSpPr>
            <p:cNvPr id="94283" name="Text Box 75"/>
            <p:cNvSpPr txBox="1">
              <a:spLocks noChangeArrowheads="1"/>
            </p:cNvSpPr>
            <p:nvPr/>
          </p:nvSpPr>
          <p:spPr bwMode="auto">
            <a:xfrm>
              <a:off x="89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5</a:t>
              </a:r>
              <a:endParaRPr lang="en-US" altLang="bg-BG" sz="1200"/>
            </a:p>
          </p:txBody>
        </p:sp>
        <p:sp>
          <p:nvSpPr>
            <p:cNvPr id="94284" name="Text Box 76"/>
            <p:cNvSpPr txBox="1">
              <a:spLocks noChangeArrowheads="1"/>
            </p:cNvSpPr>
            <p:nvPr/>
          </p:nvSpPr>
          <p:spPr bwMode="auto">
            <a:xfrm>
              <a:off x="37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2</a:t>
              </a:r>
              <a:endParaRPr lang="en-US" altLang="bg-BG" sz="1200"/>
            </a:p>
          </p:txBody>
        </p:sp>
        <p:sp>
          <p:nvSpPr>
            <p:cNvPr id="94285" name="Text Box 77"/>
            <p:cNvSpPr txBox="1">
              <a:spLocks noChangeArrowheads="1"/>
            </p:cNvSpPr>
            <p:nvPr/>
          </p:nvSpPr>
          <p:spPr bwMode="auto">
            <a:xfrm>
              <a:off x="55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4</a:t>
              </a:r>
              <a:endParaRPr lang="en-US" altLang="bg-BG" sz="1200"/>
            </a:p>
          </p:txBody>
        </p:sp>
        <p:sp>
          <p:nvSpPr>
            <p:cNvPr id="94286" name="Text Box 78"/>
            <p:cNvSpPr txBox="1">
              <a:spLocks noChangeArrowheads="1"/>
            </p:cNvSpPr>
            <p:nvPr/>
          </p:nvSpPr>
          <p:spPr bwMode="auto">
            <a:xfrm>
              <a:off x="73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6</a:t>
              </a:r>
              <a:endParaRPr lang="en-US" altLang="bg-BG" sz="1200"/>
            </a:p>
          </p:txBody>
        </p:sp>
        <p:sp>
          <p:nvSpPr>
            <p:cNvPr id="94287" name="Text Box 79"/>
            <p:cNvSpPr txBox="1">
              <a:spLocks noChangeArrowheads="1"/>
            </p:cNvSpPr>
            <p:nvPr/>
          </p:nvSpPr>
          <p:spPr bwMode="auto">
            <a:xfrm>
              <a:off x="91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8</a:t>
              </a:r>
              <a:endParaRPr lang="en-US" altLang="bg-BG" sz="1200"/>
            </a:p>
          </p:txBody>
        </p:sp>
        <p:sp>
          <p:nvSpPr>
            <p:cNvPr id="94288" name="Text Box 80"/>
            <p:cNvSpPr txBox="1">
              <a:spLocks noChangeArrowheads="1"/>
            </p:cNvSpPr>
            <p:nvPr/>
          </p:nvSpPr>
          <p:spPr bwMode="auto">
            <a:xfrm>
              <a:off x="109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9</a:t>
              </a:r>
              <a:endParaRPr lang="en-US" altLang="bg-BG" sz="1200"/>
            </a:p>
          </p:txBody>
        </p:sp>
        <p:sp>
          <p:nvSpPr>
            <p:cNvPr id="94289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2171" y="2835"/>
              <a:ext cx="179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</a:t>
              </a:r>
            </a:p>
          </p:txBody>
        </p:sp>
      </p:grpSp>
      <p:sp>
        <p:nvSpPr>
          <p:cNvPr id="94290" name="Line 82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91" name="Line 83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92" name="Text Box 84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94293" name="Text Box 85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94295" name="Text Box 87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94296" name="Text Box 88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94297" name="Text Box 89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6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6" name="WordArt 4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95244" name="Group 12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56" name="Text Box 24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5802313" y="4697413"/>
            <a:ext cx="25400" cy="186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grpSp>
        <p:nvGrpSpPr>
          <p:cNvPr id="95269" name="Group 37"/>
          <p:cNvGrpSpPr>
            <a:grpSpLocks/>
          </p:cNvGrpSpPr>
          <p:nvPr/>
        </p:nvGrpSpPr>
        <p:grpSpPr bwMode="auto">
          <a:xfrm>
            <a:off x="0" y="1785938"/>
            <a:ext cx="4787900" cy="2316162"/>
            <a:chOff x="788" y="813"/>
            <a:chExt cx="3392" cy="1459"/>
          </a:xfrm>
        </p:grpSpPr>
        <p:grpSp>
          <p:nvGrpSpPr>
            <p:cNvPr id="95270" name="Group 38"/>
            <p:cNvGrpSpPr>
              <a:grpSpLocks/>
            </p:cNvGrpSpPr>
            <p:nvPr/>
          </p:nvGrpSpPr>
          <p:grpSpPr bwMode="auto">
            <a:xfrm>
              <a:off x="2488" y="934"/>
              <a:ext cx="1396" cy="201"/>
              <a:chOff x="3240" y="6120"/>
              <a:chExt cx="25920" cy="3780"/>
            </a:xfrm>
          </p:grpSpPr>
          <p:sp>
            <p:nvSpPr>
              <p:cNvPr id="95271" name="Rectangle 39"/>
              <p:cNvSpPr>
                <a:spLocks noChangeArrowheads="1"/>
              </p:cNvSpPr>
              <p:nvPr/>
            </p:nvSpPr>
            <p:spPr bwMode="auto">
              <a:xfrm>
                <a:off x="3240" y="6120"/>
                <a:ext cx="3703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2" name="Rectangle 40"/>
              <p:cNvSpPr>
                <a:spLocks noChangeArrowheads="1"/>
              </p:cNvSpPr>
              <p:nvPr/>
            </p:nvSpPr>
            <p:spPr bwMode="auto">
              <a:xfrm>
                <a:off x="6943" y="6120"/>
                <a:ext cx="3703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3" name="Rectangle 41"/>
              <p:cNvSpPr>
                <a:spLocks noChangeArrowheads="1"/>
              </p:cNvSpPr>
              <p:nvPr/>
            </p:nvSpPr>
            <p:spPr bwMode="auto">
              <a:xfrm>
                <a:off x="10646" y="6120"/>
                <a:ext cx="3703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4" name="Rectangle 42"/>
              <p:cNvSpPr>
                <a:spLocks noChangeArrowheads="1"/>
              </p:cNvSpPr>
              <p:nvPr/>
            </p:nvSpPr>
            <p:spPr bwMode="auto">
              <a:xfrm>
                <a:off x="14349" y="6120"/>
                <a:ext cx="3702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5" name="Rectangle 43"/>
              <p:cNvSpPr>
                <a:spLocks noChangeArrowheads="1"/>
              </p:cNvSpPr>
              <p:nvPr/>
            </p:nvSpPr>
            <p:spPr bwMode="auto">
              <a:xfrm>
                <a:off x="25457" y="6120"/>
                <a:ext cx="3703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6" name="Rectangle 44"/>
              <p:cNvSpPr>
                <a:spLocks noChangeArrowheads="1"/>
              </p:cNvSpPr>
              <p:nvPr/>
            </p:nvSpPr>
            <p:spPr bwMode="auto">
              <a:xfrm>
                <a:off x="21754" y="6120"/>
                <a:ext cx="3703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7" name="Rectangle 45"/>
              <p:cNvSpPr>
                <a:spLocks noChangeArrowheads="1"/>
              </p:cNvSpPr>
              <p:nvPr/>
            </p:nvSpPr>
            <p:spPr bwMode="auto">
              <a:xfrm>
                <a:off x="18051" y="6120"/>
                <a:ext cx="3703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auto">
              <a:xfrm>
                <a:off x="25663" y="6480"/>
                <a:ext cx="2957" cy="30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79" name="Oval 47"/>
              <p:cNvSpPr>
                <a:spLocks noChangeArrowheads="1"/>
              </p:cNvSpPr>
              <p:nvPr/>
            </p:nvSpPr>
            <p:spPr bwMode="auto">
              <a:xfrm>
                <a:off x="18669" y="7020"/>
                <a:ext cx="2211" cy="225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0" name="Oval 48"/>
              <p:cNvSpPr>
                <a:spLocks noChangeArrowheads="1"/>
              </p:cNvSpPr>
              <p:nvPr/>
            </p:nvSpPr>
            <p:spPr bwMode="auto">
              <a:xfrm>
                <a:off x="21960" y="6840"/>
                <a:ext cx="2880" cy="26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15146" y="7020"/>
                <a:ext cx="1954" cy="18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2" name="Oval 50"/>
              <p:cNvSpPr>
                <a:spLocks noChangeArrowheads="1"/>
              </p:cNvSpPr>
              <p:nvPr/>
            </p:nvSpPr>
            <p:spPr bwMode="auto">
              <a:xfrm>
                <a:off x="11700" y="7200"/>
                <a:ext cx="1620" cy="162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3" name="Oval 51"/>
              <p:cNvSpPr>
                <a:spLocks noChangeArrowheads="1"/>
              </p:cNvSpPr>
              <p:nvPr/>
            </p:nvSpPr>
            <p:spPr bwMode="auto">
              <a:xfrm>
                <a:off x="8151" y="7560"/>
                <a:ext cx="1029" cy="111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4" name="Oval 52"/>
              <p:cNvSpPr>
                <a:spLocks noChangeArrowheads="1"/>
              </p:cNvSpPr>
              <p:nvPr/>
            </p:nvSpPr>
            <p:spPr bwMode="auto">
              <a:xfrm>
                <a:off x="4500" y="7560"/>
                <a:ext cx="797" cy="93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95285" name="Group 53"/>
            <p:cNvGrpSpPr>
              <a:grpSpLocks/>
            </p:cNvGrpSpPr>
            <p:nvPr/>
          </p:nvGrpSpPr>
          <p:grpSpPr bwMode="auto">
            <a:xfrm flipH="1">
              <a:off x="2539" y="1195"/>
              <a:ext cx="94" cy="200"/>
              <a:chOff x="4328" y="5043"/>
              <a:chExt cx="1512" cy="805"/>
            </a:xfrm>
          </p:grpSpPr>
          <p:sp>
            <p:nvSpPr>
              <p:cNvPr id="95286" name="Freeform 54"/>
              <p:cNvSpPr>
                <a:spLocks/>
              </p:cNvSpPr>
              <p:nvPr/>
            </p:nvSpPr>
            <p:spPr bwMode="auto">
              <a:xfrm>
                <a:off x="4334" y="5043"/>
                <a:ext cx="1506" cy="805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7" name="Freeform 55"/>
              <p:cNvSpPr>
                <a:spLocks/>
              </p:cNvSpPr>
              <p:nvPr/>
            </p:nvSpPr>
            <p:spPr bwMode="auto">
              <a:xfrm>
                <a:off x="4781" y="5320"/>
                <a:ext cx="342" cy="181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8" name="Freeform 56"/>
              <p:cNvSpPr>
                <a:spLocks/>
              </p:cNvSpPr>
              <p:nvPr/>
            </p:nvSpPr>
            <p:spPr bwMode="auto">
              <a:xfrm>
                <a:off x="5110" y="5318"/>
                <a:ext cx="321" cy="181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89" name="Freeform 57"/>
              <p:cNvSpPr>
                <a:spLocks/>
              </p:cNvSpPr>
              <p:nvPr/>
            </p:nvSpPr>
            <p:spPr bwMode="auto">
              <a:xfrm>
                <a:off x="5423" y="5326"/>
                <a:ext cx="335" cy="17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5290" name="Group 58"/>
              <p:cNvGrpSpPr>
                <a:grpSpLocks/>
              </p:cNvGrpSpPr>
              <p:nvPr/>
            </p:nvGrpSpPr>
            <p:grpSpPr bwMode="auto">
              <a:xfrm>
                <a:off x="4328" y="5398"/>
                <a:ext cx="827" cy="313"/>
                <a:chOff x="4328" y="5398"/>
                <a:chExt cx="827" cy="313"/>
              </a:xfrm>
            </p:grpSpPr>
            <p:sp>
              <p:nvSpPr>
                <p:cNvPr id="95291" name="Freeform 59"/>
                <p:cNvSpPr>
                  <a:spLocks/>
                </p:cNvSpPr>
                <p:nvPr/>
              </p:nvSpPr>
              <p:spPr bwMode="auto">
                <a:xfrm>
                  <a:off x="4337" y="5398"/>
                  <a:ext cx="818" cy="313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292" name="Freeform 60"/>
                <p:cNvSpPr>
                  <a:spLocks/>
                </p:cNvSpPr>
                <p:nvPr/>
              </p:nvSpPr>
              <p:spPr bwMode="auto">
                <a:xfrm>
                  <a:off x="4328" y="5398"/>
                  <a:ext cx="824" cy="305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solidFill>
                  <a:schemeClr val="accent2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5293" name="Text Box 61"/>
            <p:cNvSpPr txBox="1">
              <a:spLocks noChangeArrowheads="1"/>
            </p:cNvSpPr>
            <p:nvPr/>
          </p:nvSpPr>
          <p:spPr bwMode="auto">
            <a:xfrm>
              <a:off x="2599" y="1284"/>
              <a:ext cx="46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B</a:t>
              </a:r>
              <a:r>
                <a:rPr lang="en-US" altLang="bg-BG" sz="1400" b="0" baseline="-25000"/>
                <a:t>beg</a:t>
              </a:r>
              <a:endParaRPr lang="en-US" altLang="bg-BG" sz="1400"/>
            </a:p>
          </p:txBody>
        </p:sp>
        <p:sp>
          <p:nvSpPr>
            <p:cNvPr id="95294" name="Text Box 62"/>
            <p:cNvSpPr txBox="1">
              <a:spLocks noChangeArrowheads="1"/>
            </p:cNvSpPr>
            <p:nvPr/>
          </p:nvSpPr>
          <p:spPr bwMode="auto">
            <a:xfrm>
              <a:off x="3670" y="1143"/>
              <a:ext cx="27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di</a:t>
              </a:r>
              <a:endParaRPr lang="en-US" altLang="bg-BG" sz="1400"/>
            </a:p>
          </p:txBody>
        </p:sp>
        <p:grpSp>
          <p:nvGrpSpPr>
            <p:cNvPr id="95295" name="Group 63"/>
            <p:cNvGrpSpPr>
              <a:grpSpLocks/>
            </p:cNvGrpSpPr>
            <p:nvPr/>
          </p:nvGrpSpPr>
          <p:grpSpPr bwMode="auto">
            <a:xfrm>
              <a:off x="788" y="934"/>
              <a:ext cx="3392" cy="1338"/>
              <a:chOff x="900" y="2047"/>
              <a:chExt cx="9180" cy="3600"/>
            </a:xfrm>
          </p:grpSpPr>
          <p:grpSp>
            <p:nvGrpSpPr>
              <p:cNvPr id="95296" name="Group 64"/>
              <p:cNvGrpSpPr>
                <a:grpSpLocks/>
              </p:cNvGrpSpPr>
              <p:nvPr/>
            </p:nvGrpSpPr>
            <p:grpSpPr bwMode="auto">
              <a:xfrm>
                <a:off x="1620" y="2047"/>
                <a:ext cx="3780" cy="540"/>
                <a:chOff x="1620" y="7560"/>
                <a:chExt cx="3780" cy="540"/>
              </a:xfrm>
            </p:grpSpPr>
            <p:sp>
              <p:nvSpPr>
                <p:cNvPr id="95297" name="Rectangle 65"/>
                <p:cNvSpPr>
                  <a:spLocks noChangeArrowheads="1"/>
                </p:cNvSpPr>
                <p:nvPr/>
              </p:nvSpPr>
              <p:spPr bwMode="auto">
                <a:xfrm>
                  <a:off x="162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298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299" name="Rectangle 67"/>
                <p:cNvSpPr>
                  <a:spLocks noChangeArrowheads="1"/>
                </p:cNvSpPr>
                <p:nvPr/>
              </p:nvSpPr>
              <p:spPr bwMode="auto">
                <a:xfrm>
                  <a:off x="270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0" name="Rectangle 68"/>
                <p:cNvSpPr>
                  <a:spLocks noChangeArrowheads="1"/>
                </p:cNvSpPr>
                <p:nvPr/>
              </p:nvSpPr>
              <p:spPr bwMode="auto">
                <a:xfrm>
                  <a:off x="324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1" name="Rectangle 69"/>
                <p:cNvSpPr>
                  <a:spLocks noChangeArrowheads="1"/>
                </p:cNvSpPr>
                <p:nvPr/>
              </p:nvSpPr>
              <p:spPr bwMode="auto">
                <a:xfrm>
                  <a:off x="486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2" name="Rectangle 70"/>
                <p:cNvSpPr>
                  <a:spLocks noChangeArrowheads="1"/>
                </p:cNvSpPr>
                <p:nvPr/>
              </p:nvSpPr>
              <p:spPr bwMode="auto">
                <a:xfrm>
                  <a:off x="432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3" name="Rectangle 71"/>
                <p:cNvSpPr>
                  <a:spLocks noChangeArrowheads="1"/>
                </p:cNvSpPr>
                <p:nvPr/>
              </p:nvSpPr>
              <p:spPr bwMode="auto">
                <a:xfrm>
                  <a:off x="3780" y="7560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4" name="Oval 72"/>
                <p:cNvSpPr>
                  <a:spLocks noChangeArrowheads="1"/>
                </p:cNvSpPr>
                <p:nvPr/>
              </p:nvSpPr>
              <p:spPr bwMode="auto">
                <a:xfrm>
                  <a:off x="4890" y="7590"/>
                  <a:ext cx="480" cy="45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5" name="Oval 73"/>
                <p:cNvSpPr>
                  <a:spLocks noChangeArrowheads="1"/>
                </p:cNvSpPr>
                <p:nvPr/>
              </p:nvSpPr>
              <p:spPr bwMode="auto">
                <a:xfrm>
                  <a:off x="3870" y="7650"/>
                  <a:ext cx="360" cy="3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6" name="Oval 74"/>
                <p:cNvSpPr>
                  <a:spLocks noChangeArrowheads="1"/>
                </p:cNvSpPr>
                <p:nvPr/>
              </p:nvSpPr>
              <p:spPr bwMode="auto">
                <a:xfrm>
                  <a:off x="4350" y="7620"/>
                  <a:ext cx="450" cy="4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7" name="Oval 75"/>
                <p:cNvSpPr>
                  <a:spLocks noChangeArrowheads="1"/>
                </p:cNvSpPr>
                <p:nvPr/>
              </p:nvSpPr>
              <p:spPr bwMode="auto">
                <a:xfrm>
                  <a:off x="3330" y="7680"/>
                  <a:ext cx="330" cy="33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8" name="Oval 76"/>
                <p:cNvSpPr>
                  <a:spLocks noChangeArrowheads="1"/>
                </p:cNvSpPr>
                <p:nvPr/>
              </p:nvSpPr>
              <p:spPr bwMode="auto">
                <a:xfrm>
                  <a:off x="2820" y="7680"/>
                  <a:ext cx="30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09" name="Oval 77"/>
                <p:cNvSpPr>
                  <a:spLocks noChangeArrowheads="1"/>
                </p:cNvSpPr>
                <p:nvPr/>
              </p:nvSpPr>
              <p:spPr bwMode="auto">
                <a:xfrm>
                  <a:off x="2310" y="7710"/>
                  <a:ext cx="240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10" name="Oval 78"/>
                <p:cNvSpPr>
                  <a:spLocks noChangeArrowheads="1"/>
                </p:cNvSpPr>
                <p:nvPr/>
              </p:nvSpPr>
              <p:spPr bwMode="auto">
                <a:xfrm>
                  <a:off x="1740" y="7770"/>
                  <a:ext cx="180" cy="1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95311" name="Group 79"/>
              <p:cNvGrpSpPr>
                <a:grpSpLocks/>
              </p:cNvGrpSpPr>
              <p:nvPr/>
            </p:nvGrpSpPr>
            <p:grpSpPr bwMode="auto">
              <a:xfrm flipH="1">
                <a:off x="1733" y="2767"/>
                <a:ext cx="247" cy="540"/>
                <a:chOff x="4328" y="5043"/>
                <a:chExt cx="1512" cy="805"/>
              </a:xfrm>
            </p:grpSpPr>
            <p:sp>
              <p:nvSpPr>
                <p:cNvPr id="95312" name="Freeform 80"/>
                <p:cNvSpPr>
                  <a:spLocks/>
                </p:cNvSpPr>
                <p:nvPr/>
              </p:nvSpPr>
              <p:spPr bwMode="auto">
                <a:xfrm>
                  <a:off x="4334" y="5043"/>
                  <a:ext cx="1506" cy="805"/>
                </a:xfrm>
                <a:custGeom>
                  <a:avLst/>
                  <a:gdLst>
                    <a:gd name="T0" fmla="*/ 1417 w 1506"/>
                    <a:gd name="T1" fmla="*/ 923 h 2415"/>
                    <a:gd name="T2" fmla="*/ 1506 w 1506"/>
                    <a:gd name="T3" fmla="*/ 1028 h 2415"/>
                    <a:gd name="T4" fmla="*/ 1506 w 1506"/>
                    <a:gd name="T5" fmla="*/ 1578 h 2415"/>
                    <a:gd name="T6" fmla="*/ 1389 w 1506"/>
                    <a:gd name="T7" fmla="*/ 1885 h 2415"/>
                    <a:gd name="T8" fmla="*/ 1362 w 1506"/>
                    <a:gd name="T9" fmla="*/ 1948 h 2415"/>
                    <a:gd name="T10" fmla="*/ 1326 w 1506"/>
                    <a:gd name="T11" fmla="*/ 1982 h 2415"/>
                    <a:gd name="T12" fmla="*/ 1281 w 1506"/>
                    <a:gd name="T13" fmla="*/ 2018 h 2415"/>
                    <a:gd name="T14" fmla="*/ 1235 w 1506"/>
                    <a:gd name="T15" fmla="*/ 2053 h 2415"/>
                    <a:gd name="T16" fmla="*/ 1200 w 1506"/>
                    <a:gd name="T17" fmla="*/ 2415 h 2415"/>
                    <a:gd name="T18" fmla="*/ 428 w 1506"/>
                    <a:gd name="T19" fmla="*/ 2415 h 2415"/>
                    <a:gd name="T20" fmla="*/ 419 w 1506"/>
                    <a:gd name="T21" fmla="*/ 2214 h 2415"/>
                    <a:gd name="T22" fmla="*/ 392 w 1506"/>
                    <a:gd name="T23" fmla="*/ 2137 h 2415"/>
                    <a:gd name="T24" fmla="*/ 360 w 1506"/>
                    <a:gd name="T25" fmla="*/ 2059 h 2415"/>
                    <a:gd name="T26" fmla="*/ 279 w 1506"/>
                    <a:gd name="T27" fmla="*/ 1990 h 2415"/>
                    <a:gd name="T28" fmla="*/ 126 w 1506"/>
                    <a:gd name="T29" fmla="*/ 1906 h 2415"/>
                    <a:gd name="T30" fmla="*/ 0 w 1506"/>
                    <a:gd name="T31" fmla="*/ 1673 h 2415"/>
                    <a:gd name="T32" fmla="*/ 29 w 1506"/>
                    <a:gd name="T33" fmla="*/ 1452 h 2415"/>
                    <a:gd name="T34" fmla="*/ 144 w 1506"/>
                    <a:gd name="T35" fmla="*/ 1275 h 2415"/>
                    <a:gd name="T36" fmla="*/ 144 w 1506"/>
                    <a:gd name="T37" fmla="*/ 97 h 2415"/>
                    <a:gd name="T38" fmla="*/ 148 w 1506"/>
                    <a:gd name="T39" fmla="*/ 50 h 2415"/>
                    <a:gd name="T40" fmla="*/ 166 w 1506"/>
                    <a:gd name="T41" fmla="*/ 27 h 2415"/>
                    <a:gd name="T42" fmla="*/ 202 w 1506"/>
                    <a:gd name="T43" fmla="*/ 5 h 2415"/>
                    <a:gd name="T44" fmla="*/ 271 w 1506"/>
                    <a:gd name="T45" fmla="*/ 0 h 2415"/>
                    <a:gd name="T46" fmla="*/ 335 w 1506"/>
                    <a:gd name="T47" fmla="*/ 1 h 2415"/>
                    <a:gd name="T48" fmla="*/ 387 w 1506"/>
                    <a:gd name="T49" fmla="*/ 11 h 2415"/>
                    <a:gd name="T50" fmla="*/ 413 w 1506"/>
                    <a:gd name="T51" fmla="*/ 24 h 2415"/>
                    <a:gd name="T52" fmla="*/ 426 w 1506"/>
                    <a:gd name="T53" fmla="*/ 43 h 2415"/>
                    <a:gd name="T54" fmla="*/ 428 w 1506"/>
                    <a:gd name="T55" fmla="*/ 97 h 2415"/>
                    <a:gd name="T56" fmla="*/ 463 w 1506"/>
                    <a:gd name="T57" fmla="*/ 923 h 2415"/>
                    <a:gd name="T58" fmla="*/ 1417 w 1506"/>
                    <a:gd name="T59" fmla="*/ 923 h 2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06" h="2415">
                      <a:moveTo>
                        <a:pt x="1417" y="923"/>
                      </a:moveTo>
                      <a:lnTo>
                        <a:pt x="1506" y="1028"/>
                      </a:lnTo>
                      <a:lnTo>
                        <a:pt x="1506" y="1578"/>
                      </a:lnTo>
                      <a:lnTo>
                        <a:pt x="1389" y="1885"/>
                      </a:lnTo>
                      <a:lnTo>
                        <a:pt x="1362" y="1948"/>
                      </a:lnTo>
                      <a:lnTo>
                        <a:pt x="1326" y="1982"/>
                      </a:lnTo>
                      <a:lnTo>
                        <a:pt x="1281" y="2018"/>
                      </a:lnTo>
                      <a:lnTo>
                        <a:pt x="1235" y="2053"/>
                      </a:lnTo>
                      <a:lnTo>
                        <a:pt x="1200" y="2415"/>
                      </a:lnTo>
                      <a:lnTo>
                        <a:pt x="428" y="2415"/>
                      </a:lnTo>
                      <a:lnTo>
                        <a:pt x="419" y="2214"/>
                      </a:lnTo>
                      <a:lnTo>
                        <a:pt x="392" y="2137"/>
                      </a:lnTo>
                      <a:lnTo>
                        <a:pt x="360" y="2059"/>
                      </a:lnTo>
                      <a:lnTo>
                        <a:pt x="279" y="1990"/>
                      </a:lnTo>
                      <a:lnTo>
                        <a:pt x="126" y="1906"/>
                      </a:lnTo>
                      <a:lnTo>
                        <a:pt x="0" y="1673"/>
                      </a:lnTo>
                      <a:lnTo>
                        <a:pt x="29" y="1452"/>
                      </a:lnTo>
                      <a:lnTo>
                        <a:pt x="144" y="1275"/>
                      </a:lnTo>
                      <a:lnTo>
                        <a:pt x="144" y="97"/>
                      </a:lnTo>
                      <a:lnTo>
                        <a:pt x="148" y="50"/>
                      </a:lnTo>
                      <a:lnTo>
                        <a:pt x="166" y="27"/>
                      </a:lnTo>
                      <a:lnTo>
                        <a:pt x="202" y="5"/>
                      </a:lnTo>
                      <a:lnTo>
                        <a:pt x="271" y="0"/>
                      </a:lnTo>
                      <a:lnTo>
                        <a:pt x="335" y="1"/>
                      </a:lnTo>
                      <a:lnTo>
                        <a:pt x="387" y="11"/>
                      </a:lnTo>
                      <a:lnTo>
                        <a:pt x="413" y="24"/>
                      </a:lnTo>
                      <a:lnTo>
                        <a:pt x="426" y="43"/>
                      </a:lnTo>
                      <a:lnTo>
                        <a:pt x="428" y="97"/>
                      </a:lnTo>
                      <a:lnTo>
                        <a:pt x="463" y="923"/>
                      </a:lnTo>
                      <a:lnTo>
                        <a:pt x="1417" y="9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13" name="Freeform 81"/>
                <p:cNvSpPr>
                  <a:spLocks/>
                </p:cNvSpPr>
                <p:nvPr/>
              </p:nvSpPr>
              <p:spPr bwMode="auto">
                <a:xfrm>
                  <a:off x="4781" y="5320"/>
                  <a:ext cx="342" cy="181"/>
                </a:xfrm>
                <a:custGeom>
                  <a:avLst/>
                  <a:gdLst>
                    <a:gd name="T0" fmla="*/ 0 w 342"/>
                    <a:gd name="T1" fmla="*/ 78 h 543"/>
                    <a:gd name="T2" fmla="*/ 14 w 342"/>
                    <a:gd name="T3" fmla="*/ 49 h 543"/>
                    <a:gd name="T4" fmla="*/ 37 w 342"/>
                    <a:gd name="T5" fmla="*/ 31 h 543"/>
                    <a:gd name="T6" fmla="*/ 71 w 342"/>
                    <a:gd name="T7" fmla="*/ 13 h 543"/>
                    <a:gd name="T8" fmla="*/ 146 w 342"/>
                    <a:gd name="T9" fmla="*/ 0 h 543"/>
                    <a:gd name="T10" fmla="*/ 244 w 342"/>
                    <a:gd name="T11" fmla="*/ 0 h 543"/>
                    <a:gd name="T12" fmla="*/ 277 w 342"/>
                    <a:gd name="T13" fmla="*/ 5 h 543"/>
                    <a:gd name="T14" fmla="*/ 312 w 342"/>
                    <a:gd name="T15" fmla="*/ 18 h 543"/>
                    <a:gd name="T16" fmla="*/ 325 w 342"/>
                    <a:gd name="T17" fmla="*/ 31 h 543"/>
                    <a:gd name="T18" fmla="*/ 336 w 342"/>
                    <a:gd name="T19" fmla="*/ 44 h 543"/>
                    <a:gd name="T20" fmla="*/ 336 w 342"/>
                    <a:gd name="T21" fmla="*/ 149 h 543"/>
                    <a:gd name="T22" fmla="*/ 342 w 342"/>
                    <a:gd name="T23" fmla="*/ 396 h 543"/>
                    <a:gd name="T24" fmla="*/ 339 w 342"/>
                    <a:gd name="T25" fmla="*/ 470 h 543"/>
                    <a:gd name="T26" fmla="*/ 329 w 342"/>
                    <a:gd name="T27" fmla="*/ 509 h 543"/>
                    <a:gd name="T28" fmla="*/ 301 w 342"/>
                    <a:gd name="T29" fmla="*/ 536 h 543"/>
                    <a:gd name="T30" fmla="*/ 247 w 342"/>
                    <a:gd name="T31" fmla="*/ 543 h 543"/>
                    <a:gd name="T32" fmla="*/ 159 w 342"/>
                    <a:gd name="T33" fmla="*/ 543 h 543"/>
                    <a:gd name="T34" fmla="*/ 118 w 342"/>
                    <a:gd name="T35" fmla="*/ 536 h 543"/>
                    <a:gd name="T36" fmla="*/ 106 w 342"/>
                    <a:gd name="T37" fmla="*/ 519 h 543"/>
                    <a:gd name="T38" fmla="*/ 85 w 342"/>
                    <a:gd name="T39" fmla="*/ 475 h 543"/>
                    <a:gd name="T40" fmla="*/ 0 w 342"/>
                    <a:gd name="T41" fmla="*/ 78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2" h="543">
                      <a:moveTo>
                        <a:pt x="0" y="78"/>
                      </a:moveTo>
                      <a:lnTo>
                        <a:pt x="14" y="49"/>
                      </a:lnTo>
                      <a:lnTo>
                        <a:pt x="37" y="31"/>
                      </a:lnTo>
                      <a:lnTo>
                        <a:pt x="71" y="13"/>
                      </a:lnTo>
                      <a:lnTo>
                        <a:pt x="146" y="0"/>
                      </a:lnTo>
                      <a:lnTo>
                        <a:pt x="244" y="0"/>
                      </a:lnTo>
                      <a:lnTo>
                        <a:pt x="277" y="5"/>
                      </a:lnTo>
                      <a:lnTo>
                        <a:pt x="312" y="18"/>
                      </a:lnTo>
                      <a:lnTo>
                        <a:pt x="325" y="31"/>
                      </a:lnTo>
                      <a:lnTo>
                        <a:pt x="336" y="44"/>
                      </a:lnTo>
                      <a:lnTo>
                        <a:pt x="336" y="149"/>
                      </a:lnTo>
                      <a:lnTo>
                        <a:pt x="342" y="396"/>
                      </a:lnTo>
                      <a:lnTo>
                        <a:pt x="339" y="470"/>
                      </a:lnTo>
                      <a:lnTo>
                        <a:pt x="329" y="509"/>
                      </a:lnTo>
                      <a:lnTo>
                        <a:pt x="301" y="536"/>
                      </a:lnTo>
                      <a:lnTo>
                        <a:pt x="247" y="543"/>
                      </a:lnTo>
                      <a:lnTo>
                        <a:pt x="159" y="543"/>
                      </a:lnTo>
                      <a:lnTo>
                        <a:pt x="118" y="536"/>
                      </a:lnTo>
                      <a:lnTo>
                        <a:pt x="106" y="519"/>
                      </a:lnTo>
                      <a:lnTo>
                        <a:pt x="85" y="475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14" name="Freeform 82"/>
                <p:cNvSpPr>
                  <a:spLocks/>
                </p:cNvSpPr>
                <p:nvPr/>
              </p:nvSpPr>
              <p:spPr bwMode="auto">
                <a:xfrm>
                  <a:off x="5110" y="5318"/>
                  <a:ext cx="321" cy="181"/>
                </a:xfrm>
                <a:custGeom>
                  <a:avLst/>
                  <a:gdLst>
                    <a:gd name="T0" fmla="*/ 0 w 321"/>
                    <a:gd name="T1" fmla="*/ 76 h 544"/>
                    <a:gd name="T2" fmla="*/ 13 w 321"/>
                    <a:gd name="T3" fmla="*/ 48 h 544"/>
                    <a:gd name="T4" fmla="*/ 36 w 321"/>
                    <a:gd name="T5" fmla="*/ 29 h 544"/>
                    <a:gd name="T6" fmla="*/ 71 w 321"/>
                    <a:gd name="T7" fmla="*/ 11 h 544"/>
                    <a:gd name="T8" fmla="*/ 124 w 321"/>
                    <a:gd name="T9" fmla="*/ 0 h 544"/>
                    <a:gd name="T10" fmla="*/ 214 w 321"/>
                    <a:gd name="T11" fmla="*/ 0 h 544"/>
                    <a:gd name="T12" fmla="*/ 267 w 321"/>
                    <a:gd name="T13" fmla="*/ 8 h 544"/>
                    <a:gd name="T14" fmla="*/ 297 w 321"/>
                    <a:gd name="T15" fmla="*/ 21 h 544"/>
                    <a:gd name="T16" fmla="*/ 318 w 321"/>
                    <a:gd name="T17" fmla="*/ 42 h 544"/>
                    <a:gd name="T18" fmla="*/ 321 w 321"/>
                    <a:gd name="T19" fmla="*/ 79 h 544"/>
                    <a:gd name="T20" fmla="*/ 321 w 321"/>
                    <a:gd name="T21" fmla="*/ 208 h 544"/>
                    <a:gd name="T22" fmla="*/ 307 w 321"/>
                    <a:gd name="T23" fmla="*/ 421 h 544"/>
                    <a:gd name="T24" fmla="*/ 297 w 321"/>
                    <a:gd name="T25" fmla="*/ 492 h 544"/>
                    <a:gd name="T26" fmla="*/ 278 w 321"/>
                    <a:gd name="T27" fmla="*/ 525 h 544"/>
                    <a:gd name="T28" fmla="*/ 247 w 321"/>
                    <a:gd name="T29" fmla="*/ 538 h 544"/>
                    <a:gd name="T30" fmla="*/ 193 w 321"/>
                    <a:gd name="T31" fmla="*/ 544 h 544"/>
                    <a:gd name="T32" fmla="*/ 98 w 321"/>
                    <a:gd name="T33" fmla="*/ 544 h 544"/>
                    <a:gd name="T34" fmla="*/ 53 w 321"/>
                    <a:gd name="T35" fmla="*/ 525 h 544"/>
                    <a:gd name="T36" fmla="*/ 34 w 321"/>
                    <a:gd name="T37" fmla="*/ 505 h 544"/>
                    <a:gd name="T38" fmla="*/ 20 w 321"/>
                    <a:gd name="T39" fmla="*/ 474 h 544"/>
                    <a:gd name="T40" fmla="*/ 0 w 321"/>
                    <a:gd name="T41" fmla="*/ 76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21" h="544">
                      <a:moveTo>
                        <a:pt x="0" y="76"/>
                      </a:moveTo>
                      <a:lnTo>
                        <a:pt x="13" y="48"/>
                      </a:lnTo>
                      <a:lnTo>
                        <a:pt x="36" y="29"/>
                      </a:lnTo>
                      <a:lnTo>
                        <a:pt x="71" y="11"/>
                      </a:lnTo>
                      <a:lnTo>
                        <a:pt x="124" y="0"/>
                      </a:lnTo>
                      <a:lnTo>
                        <a:pt x="214" y="0"/>
                      </a:lnTo>
                      <a:lnTo>
                        <a:pt x="267" y="8"/>
                      </a:lnTo>
                      <a:lnTo>
                        <a:pt x="297" y="21"/>
                      </a:lnTo>
                      <a:lnTo>
                        <a:pt x="318" y="42"/>
                      </a:lnTo>
                      <a:lnTo>
                        <a:pt x="321" y="79"/>
                      </a:lnTo>
                      <a:lnTo>
                        <a:pt x="321" y="208"/>
                      </a:lnTo>
                      <a:lnTo>
                        <a:pt x="307" y="421"/>
                      </a:lnTo>
                      <a:lnTo>
                        <a:pt x="297" y="492"/>
                      </a:lnTo>
                      <a:lnTo>
                        <a:pt x="278" y="525"/>
                      </a:lnTo>
                      <a:lnTo>
                        <a:pt x="247" y="538"/>
                      </a:lnTo>
                      <a:lnTo>
                        <a:pt x="193" y="544"/>
                      </a:lnTo>
                      <a:lnTo>
                        <a:pt x="98" y="544"/>
                      </a:lnTo>
                      <a:lnTo>
                        <a:pt x="53" y="525"/>
                      </a:lnTo>
                      <a:lnTo>
                        <a:pt x="34" y="505"/>
                      </a:lnTo>
                      <a:lnTo>
                        <a:pt x="20" y="474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15" name="Freeform 83"/>
                <p:cNvSpPr>
                  <a:spLocks/>
                </p:cNvSpPr>
                <p:nvPr/>
              </p:nvSpPr>
              <p:spPr bwMode="auto">
                <a:xfrm>
                  <a:off x="5423" y="5326"/>
                  <a:ext cx="335" cy="175"/>
                </a:xfrm>
                <a:custGeom>
                  <a:avLst/>
                  <a:gdLst>
                    <a:gd name="T0" fmla="*/ 335 w 335"/>
                    <a:gd name="T1" fmla="*/ 75 h 524"/>
                    <a:gd name="T2" fmla="*/ 324 w 335"/>
                    <a:gd name="T3" fmla="*/ 48 h 524"/>
                    <a:gd name="T4" fmla="*/ 300 w 335"/>
                    <a:gd name="T5" fmla="*/ 29 h 524"/>
                    <a:gd name="T6" fmla="*/ 266 w 335"/>
                    <a:gd name="T7" fmla="*/ 12 h 524"/>
                    <a:gd name="T8" fmla="*/ 194 w 335"/>
                    <a:gd name="T9" fmla="*/ 0 h 524"/>
                    <a:gd name="T10" fmla="*/ 99 w 335"/>
                    <a:gd name="T11" fmla="*/ 0 h 524"/>
                    <a:gd name="T12" fmla="*/ 67 w 335"/>
                    <a:gd name="T13" fmla="*/ 4 h 524"/>
                    <a:gd name="T14" fmla="*/ 30 w 335"/>
                    <a:gd name="T15" fmla="*/ 17 h 524"/>
                    <a:gd name="T16" fmla="*/ 16 w 335"/>
                    <a:gd name="T17" fmla="*/ 29 h 524"/>
                    <a:gd name="T18" fmla="*/ 7 w 335"/>
                    <a:gd name="T19" fmla="*/ 42 h 524"/>
                    <a:gd name="T20" fmla="*/ 7 w 335"/>
                    <a:gd name="T21" fmla="*/ 144 h 524"/>
                    <a:gd name="T22" fmla="*/ 0 w 335"/>
                    <a:gd name="T23" fmla="*/ 383 h 524"/>
                    <a:gd name="T24" fmla="*/ 0 w 335"/>
                    <a:gd name="T25" fmla="*/ 450 h 524"/>
                    <a:gd name="T26" fmla="*/ 16 w 335"/>
                    <a:gd name="T27" fmla="*/ 489 h 524"/>
                    <a:gd name="T28" fmla="*/ 50 w 335"/>
                    <a:gd name="T29" fmla="*/ 518 h 524"/>
                    <a:gd name="T30" fmla="*/ 96 w 335"/>
                    <a:gd name="T31" fmla="*/ 524 h 524"/>
                    <a:gd name="T32" fmla="*/ 181 w 335"/>
                    <a:gd name="T33" fmla="*/ 524 h 524"/>
                    <a:gd name="T34" fmla="*/ 222 w 335"/>
                    <a:gd name="T35" fmla="*/ 518 h 524"/>
                    <a:gd name="T36" fmla="*/ 241 w 335"/>
                    <a:gd name="T37" fmla="*/ 501 h 524"/>
                    <a:gd name="T38" fmla="*/ 258 w 335"/>
                    <a:gd name="T39" fmla="*/ 458 h 524"/>
                    <a:gd name="T40" fmla="*/ 335 w 335"/>
                    <a:gd name="T41" fmla="*/ 75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5" h="524">
                      <a:moveTo>
                        <a:pt x="335" y="75"/>
                      </a:moveTo>
                      <a:lnTo>
                        <a:pt x="324" y="48"/>
                      </a:lnTo>
                      <a:lnTo>
                        <a:pt x="300" y="29"/>
                      </a:lnTo>
                      <a:lnTo>
                        <a:pt x="266" y="12"/>
                      </a:lnTo>
                      <a:lnTo>
                        <a:pt x="194" y="0"/>
                      </a:lnTo>
                      <a:lnTo>
                        <a:pt x="99" y="0"/>
                      </a:lnTo>
                      <a:lnTo>
                        <a:pt x="67" y="4"/>
                      </a:lnTo>
                      <a:lnTo>
                        <a:pt x="30" y="17"/>
                      </a:lnTo>
                      <a:lnTo>
                        <a:pt x="16" y="29"/>
                      </a:lnTo>
                      <a:lnTo>
                        <a:pt x="7" y="42"/>
                      </a:lnTo>
                      <a:lnTo>
                        <a:pt x="7" y="144"/>
                      </a:lnTo>
                      <a:lnTo>
                        <a:pt x="0" y="383"/>
                      </a:lnTo>
                      <a:lnTo>
                        <a:pt x="0" y="450"/>
                      </a:lnTo>
                      <a:lnTo>
                        <a:pt x="16" y="489"/>
                      </a:lnTo>
                      <a:lnTo>
                        <a:pt x="50" y="518"/>
                      </a:lnTo>
                      <a:lnTo>
                        <a:pt x="96" y="524"/>
                      </a:lnTo>
                      <a:lnTo>
                        <a:pt x="181" y="524"/>
                      </a:lnTo>
                      <a:lnTo>
                        <a:pt x="222" y="518"/>
                      </a:lnTo>
                      <a:lnTo>
                        <a:pt x="241" y="501"/>
                      </a:lnTo>
                      <a:lnTo>
                        <a:pt x="258" y="458"/>
                      </a:lnTo>
                      <a:lnTo>
                        <a:pt x="335" y="7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95316" name="Group 84"/>
                <p:cNvGrpSpPr>
                  <a:grpSpLocks/>
                </p:cNvGrpSpPr>
                <p:nvPr/>
              </p:nvGrpSpPr>
              <p:grpSpPr bwMode="auto">
                <a:xfrm>
                  <a:off x="4328" y="5398"/>
                  <a:ext cx="827" cy="313"/>
                  <a:chOff x="4328" y="5398"/>
                  <a:chExt cx="827" cy="313"/>
                </a:xfrm>
              </p:grpSpPr>
              <p:sp>
                <p:nvSpPr>
                  <p:cNvPr id="95317" name="Freeform 85"/>
                  <p:cNvSpPr>
                    <a:spLocks/>
                  </p:cNvSpPr>
                  <p:nvPr/>
                </p:nvSpPr>
                <p:spPr bwMode="auto">
                  <a:xfrm>
                    <a:off x="4337" y="5398"/>
                    <a:ext cx="818" cy="313"/>
                  </a:xfrm>
                  <a:custGeom>
                    <a:avLst/>
                    <a:gdLst>
                      <a:gd name="T0" fmla="*/ 137 w 818"/>
                      <a:gd name="T1" fmla="*/ 223 h 938"/>
                      <a:gd name="T2" fmla="*/ 197 w 818"/>
                      <a:gd name="T3" fmla="*/ 113 h 938"/>
                      <a:gd name="T4" fmla="*/ 518 w 818"/>
                      <a:gd name="T5" fmla="*/ 28 h 938"/>
                      <a:gd name="T6" fmla="*/ 698 w 818"/>
                      <a:gd name="T7" fmla="*/ 0 h 938"/>
                      <a:gd name="T8" fmla="*/ 734 w 818"/>
                      <a:gd name="T9" fmla="*/ 8 h 938"/>
                      <a:gd name="T10" fmla="*/ 770 w 818"/>
                      <a:gd name="T11" fmla="*/ 28 h 938"/>
                      <a:gd name="T12" fmla="*/ 787 w 818"/>
                      <a:gd name="T13" fmla="*/ 50 h 938"/>
                      <a:gd name="T14" fmla="*/ 807 w 818"/>
                      <a:gd name="T15" fmla="*/ 84 h 938"/>
                      <a:gd name="T16" fmla="*/ 818 w 818"/>
                      <a:gd name="T17" fmla="*/ 129 h 938"/>
                      <a:gd name="T18" fmla="*/ 815 w 818"/>
                      <a:gd name="T19" fmla="*/ 169 h 938"/>
                      <a:gd name="T20" fmla="*/ 804 w 818"/>
                      <a:gd name="T21" fmla="*/ 200 h 938"/>
                      <a:gd name="T22" fmla="*/ 780 w 818"/>
                      <a:gd name="T23" fmla="*/ 233 h 938"/>
                      <a:gd name="T24" fmla="*/ 481 w 818"/>
                      <a:gd name="T25" fmla="*/ 344 h 938"/>
                      <a:gd name="T26" fmla="*/ 410 w 818"/>
                      <a:gd name="T27" fmla="*/ 617 h 938"/>
                      <a:gd name="T28" fmla="*/ 518 w 818"/>
                      <a:gd name="T29" fmla="*/ 662 h 938"/>
                      <a:gd name="T30" fmla="*/ 601 w 818"/>
                      <a:gd name="T31" fmla="*/ 760 h 938"/>
                      <a:gd name="T32" fmla="*/ 530 w 818"/>
                      <a:gd name="T33" fmla="*/ 893 h 938"/>
                      <a:gd name="T34" fmla="*/ 430 w 818"/>
                      <a:gd name="T35" fmla="*/ 938 h 938"/>
                      <a:gd name="T36" fmla="*/ 289 w 818"/>
                      <a:gd name="T37" fmla="*/ 919 h 938"/>
                      <a:gd name="T38" fmla="*/ 130 w 818"/>
                      <a:gd name="T39" fmla="*/ 844 h 938"/>
                      <a:gd name="T40" fmla="*/ 0 w 818"/>
                      <a:gd name="T41" fmla="*/ 610 h 938"/>
                      <a:gd name="T42" fmla="*/ 30 w 818"/>
                      <a:gd name="T43" fmla="*/ 384 h 938"/>
                      <a:gd name="T44" fmla="*/ 137 w 818"/>
                      <a:gd name="T45" fmla="*/ 223 h 9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818" h="938">
                        <a:moveTo>
                          <a:pt x="137" y="223"/>
                        </a:moveTo>
                        <a:lnTo>
                          <a:pt x="197" y="113"/>
                        </a:lnTo>
                        <a:lnTo>
                          <a:pt x="518" y="28"/>
                        </a:lnTo>
                        <a:lnTo>
                          <a:pt x="698" y="0"/>
                        </a:lnTo>
                        <a:lnTo>
                          <a:pt x="734" y="8"/>
                        </a:lnTo>
                        <a:lnTo>
                          <a:pt x="770" y="28"/>
                        </a:lnTo>
                        <a:lnTo>
                          <a:pt x="787" y="50"/>
                        </a:lnTo>
                        <a:lnTo>
                          <a:pt x="807" y="84"/>
                        </a:lnTo>
                        <a:lnTo>
                          <a:pt x="818" y="129"/>
                        </a:lnTo>
                        <a:lnTo>
                          <a:pt x="815" y="169"/>
                        </a:lnTo>
                        <a:lnTo>
                          <a:pt x="804" y="200"/>
                        </a:lnTo>
                        <a:lnTo>
                          <a:pt x="780" y="233"/>
                        </a:lnTo>
                        <a:lnTo>
                          <a:pt x="481" y="344"/>
                        </a:lnTo>
                        <a:lnTo>
                          <a:pt x="410" y="617"/>
                        </a:lnTo>
                        <a:lnTo>
                          <a:pt x="518" y="662"/>
                        </a:lnTo>
                        <a:lnTo>
                          <a:pt x="601" y="760"/>
                        </a:lnTo>
                        <a:lnTo>
                          <a:pt x="530" y="893"/>
                        </a:lnTo>
                        <a:lnTo>
                          <a:pt x="430" y="938"/>
                        </a:lnTo>
                        <a:lnTo>
                          <a:pt x="289" y="919"/>
                        </a:lnTo>
                        <a:lnTo>
                          <a:pt x="130" y="844"/>
                        </a:lnTo>
                        <a:lnTo>
                          <a:pt x="0" y="610"/>
                        </a:lnTo>
                        <a:lnTo>
                          <a:pt x="30" y="384"/>
                        </a:lnTo>
                        <a:lnTo>
                          <a:pt x="137" y="223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95318" name="Freeform 86"/>
                  <p:cNvSpPr>
                    <a:spLocks/>
                  </p:cNvSpPr>
                  <p:nvPr/>
                </p:nvSpPr>
                <p:spPr bwMode="auto">
                  <a:xfrm>
                    <a:off x="4328" y="5398"/>
                    <a:ext cx="824" cy="305"/>
                  </a:xfrm>
                  <a:custGeom>
                    <a:avLst/>
                    <a:gdLst>
                      <a:gd name="T0" fmla="*/ 273 w 824"/>
                      <a:gd name="T1" fmla="*/ 915 h 915"/>
                      <a:gd name="T2" fmla="*/ 126 w 824"/>
                      <a:gd name="T3" fmla="*/ 841 h 915"/>
                      <a:gd name="T4" fmla="*/ 0 w 824"/>
                      <a:gd name="T5" fmla="*/ 606 h 915"/>
                      <a:gd name="T6" fmla="*/ 37 w 824"/>
                      <a:gd name="T7" fmla="*/ 383 h 915"/>
                      <a:gd name="T8" fmla="*/ 207 w 824"/>
                      <a:gd name="T9" fmla="*/ 113 h 915"/>
                      <a:gd name="T10" fmla="*/ 486 w 824"/>
                      <a:gd name="T11" fmla="*/ 39 h 915"/>
                      <a:gd name="T12" fmla="*/ 669 w 824"/>
                      <a:gd name="T13" fmla="*/ 3 h 915"/>
                      <a:gd name="T14" fmla="*/ 709 w 824"/>
                      <a:gd name="T15" fmla="*/ 0 h 915"/>
                      <a:gd name="T16" fmla="*/ 753 w 824"/>
                      <a:gd name="T17" fmla="*/ 11 h 915"/>
                      <a:gd name="T18" fmla="*/ 781 w 824"/>
                      <a:gd name="T19" fmla="*/ 32 h 915"/>
                      <a:gd name="T20" fmla="*/ 804 w 824"/>
                      <a:gd name="T21" fmla="*/ 66 h 915"/>
                      <a:gd name="T22" fmla="*/ 821 w 824"/>
                      <a:gd name="T23" fmla="*/ 116 h 915"/>
                      <a:gd name="T24" fmla="*/ 824 w 824"/>
                      <a:gd name="T25" fmla="*/ 150 h 915"/>
                      <a:gd name="T26" fmla="*/ 818 w 824"/>
                      <a:gd name="T27" fmla="*/ 193 h 915"/>
                      <a:gd name="T28" fmla="*/ 800 w 824"/>
                      <a:gd name="T29" fmla="*/ 216 h 915"/>
                      <a:gd name="T30" fmla="*/ 774 w 824"/>
                      <a:gd name="T31" fmla="*/ 237 h 915"/>
                      <a:gd name="T32" fmla="*/ 488 w 824"/>
                      <a:gd name="T33" fmla="*/ 344 h 915"/>
                      <a:gd name="T34" fmla="*/ 418 w 824"/>
                      <a:gd name="T35" fmla="*/ 615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24" h="915">
                        <a:moveTo>
                          <a:pt x="273" y="915"/>
                        </a:moveTo>
                        <a:lnTo>
                          <a:pt x="126" y="841"/>
                        </a:lnTo>
                        <a:lnTo>
                          <a:pt x="0" y="606"/>
                        </a:lnTo>
                        <a:lnTo>
                          <a:pt x="37" y="383"/>
                        </a:lnTo>
                        <a:lnTo>
                          <a:pt x="207" y="113"/>
                        </a:lnTo>
                        <a:lnTo>
                          <a:pt x="486" y="39"/>
                        </a:lnTo>
                        <a:lnTo>
                          <a:pt x="669" y="3"/>
                        </a:lnTo>
                        <a:lnTo>
                          <a:pt x="709" y="0"/>
                        </a:lnTo>
                        <a:lnTo>
                          <a:pt x="753" y="11"/>
                        </a:lnTo>
                        <a:lnTo>
                          <a:pt x="781" y="32"/>
                        </a:lnTo>
                        <a:lnTo>
                          <a:pt x="804" y="66"/>
                        </a:lnTo>
                        <a:lnTo>
                          <a:pt x="821" y="116"/>
                        </a:lnTo>
                        <a:lnTo>
                          <a:pt x="824" y="150"/>
                        </a:lnTo>
                        <a:lnTo>
                          <a:pt x="818" y="193"/>
                        </a:lnTo>
                        <a:lnTo>
                          <a:pt x="800" y="216"/>
                        </a:lnTo>
                        <a:lnTo>
                          <a:pt x="774" y="237"/>
                        </a:lnTo>
                        <a:lnTo>
                          <a:pt x="488" y="344"/>
                        </a:lnTo>
                        <a:lnTo>
                          <a:pt x="418" y="61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sp>
            <p:nvSpPr>
              <p:cNvPr id="95319" name="Text Box 87"/>
              <p:cNvSpPr txBox="1">
                <a:spLocks noChangeArrowheads="1"/>
              </p:cNvSpPr>
              <p:nvPr/>
            </p:nvSpPr>
            <p:spPr bwMode="auto">
              <a:xfrm>
                <a:off x="1980" y="3127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>
                    <a:latin typeface="Times New Roman" pitchFamily="18" charset="0"/>
                  </a:rPr>
                  <a:t>А</a:t>
                </a:r>
                <a:r>
                  <a:rPr lang="en-US" altLang="bg-BG" sz="1400" b="0" baseline="-25000"/>
                  <a:t>beg</a:t>
                </a:r>
                <a:endParaRPr lang="en-US" altLang="bg-BG" sz="1400"/>
              </a:p>
            </p:txBody>
          </p:sp>
          <p:sp>
            <p:nvSpPr>
              <p:cNvPr id="95320" name="Text Box 88"/>
              <p:cNvSpPr txBox="1">
                <a:spLocks noChangeArrowheads="1"/>
              </p:cNvSpPr>
              <p:nvPr/>
            </p:nvSpPr>
            <p:spPr bwMode="auto">
              <a:xfrm>
                <a:off x="900" y="2047"/>
                <a:ext cx="72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600" b="0">
                    <a:latin typeface="Times New Roman" pitchFamily="18" charset="0"/>
                  </a:rPr>
                  <a:t>А</a:t>
                </a:r>
                <a:endParaRPr lang="en-US" altLang="bg-BG" sz="1400"/>
              </a:p>
            </p:txBody>
          </p:sp>
          <p:sp>
            <p:nvSpPr>
              <p:cNvPr id="95321" name="Text Box 89"/>
              <p:cNvSpPr txBox="1">
                <a:spLocks noChangeArrowheads="1"/>
              </p:cNvSpPr>
              <p:nvPr/>
            </p:nvSpPr>
            <p:spPr bwMode="auto">
              <a:xfrm>
                <a:off x="8820" y="4567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/>
                  <a:t>di</a:t>
                </a:r>
                <a:endParaRPr lang="en-US" altLang="bg-BG" sz="1400"/>
              </a:p>
            </p:txBody>
          </p:sp>
          <p:sp>
            <p:nvSpPr>
              <p:cNvPr id="95322" name="Text Box 90"/>
              <p:cNvSpPr txBox="1">
                <a:spLocks noChangeArrowheads="1"/>
              </p:cNvSpPr>
              <p:nvPr/>
            </p:nvSpPr>
            <p:spPr bwMode="auto">
              <a:xfrm>
                <a:off x="1440" y="4567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/>
                  <a:t>li</a:t>
                </a:r>
                <a:endParaRPr lang="en-US" altLang="bg-BG" sz="1400"/>
              </a:p>
            </p:txBody>
          </p:sp>
          <p:grpSp>
            <p:nvGrpSpPr>
              <p:cNvPr id="95323" name="Group 91"/>
              <p:cNvGrpSpPr>
                <a:grpSpLocks/>
              </p:cNvGrpSpPr>
              <p:nvPr/>
            </p:nvGrpSpPr>
            <p:grpSpPr bwMode="auto">
              <a:xfrm>
                <a:off x="1620" y="4027"/>
                <a:ext cx="7560" cy="540"/>
                <a:chOff x="1980" y="6480"/>
                <a:chExt cx="7560" cy="540"/>
              </a:xfrm>
            </p:grpSpPr>
            <p:grpSp>
              <p:nvGrpSpPr>
                <p:cNvPr id="95324" name="Group 92"/>
                <p:cNvGrpSpPr>
                  <a:grpSpLocks/>
                </p:cNvGrpSpPr>
                <p:nvPr/>
              </p:nvGrpSpPr>
              <p:grpSpPr bwMode="auto">
                <a:xfrm>
                  <a:off x="5760" y="6480"/>
                  <a:ext cx="3780" cy="540"/>
                  <a:chOff x="-1800" y="7560"/>
                  <a:chExt cx="28440" cy="4140"/>
                </a:xfrm>
              </p:grpSpPr>
              <p:grpSp>
                <p:nvGrpSpPr>
                  <p:cNvPr id="95325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-1800" y="7560"/>
                    <a:ext cx="28440" cy="4140"/>
                    <a:chOff x="-1800" y="7560"/>
                    <a:chExt cx="28440" cy="4140"/>
                  </a:xfrm>
                </p:grpSpPr>
                <p:grpSp>
                  <p:nvGrpSpPr>
                    <p:cNvPr id="95326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800" y="7560"/>
                      <a:ext cx="28440" cy="4140"/>
                      <a:chOff x="-1800" y="7560"/>
                      <a:chExt cx="28440" cy="4140"/>
                    </a:xfrm>
                  </p:grpSpPr>
                  <p:sp>
                    <p:nvSpPr>
                      <p:cNvPr id="95327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1800" y="7560"/>
                        <a:ext cx="4063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28" name="Rectangl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3" y="7560"/>
                        <a:ext cx="4063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29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26" y="7560"/>
                        <a:ext cx="4063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30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89" y="7560"/>
                        <a:ext cx="4062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31" name="Rectangle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77" y="7560"/>
                        <a:ext cx="4063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32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514" y="7560"/>
                        <a:ext cx="4063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33" name="Rectangle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51" y="7560"/>
                        <a:ext cx="4063" cy="41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34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80" y="7740"/>
                        <a:ext cx="3780" cy="378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  <p:sp>
                  <p:nvSpPr>
                    <p:cNvPr id="95335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0" y="7920"/>
                      <a:ext cx="3600" cy="342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95336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60" y="8100"/>
                      <a:ext cx="3420" cy="306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95337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-720" y="8280"/>
                    <a:ext cx="14580" cy="2880"/>
                    <a:chOff x="-720" y="8280"/>
                    <a:chExt cx="14580" cy="2880"/>
                  </a:xfrm>
                </p:grpSpPr>
                <p:sp>
                  <p:nvSpPr>
                    <p:cNvPr id="95338" name="Oval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00" y="8280"/>
                      <a:ext cx="3060" cy="288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95339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8280"/>
                      <a:ext cx="2700" cy="27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95340" name="Oval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8460"/>
                      <a:ext cx="2520" cy="234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95341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720" y="8640"/>
                      <a:ext cx="2160" cy="198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0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</p:grpSp>
            <p:grpSp>
              <p:nvGrpSpPr>
                <p:cNvPr id="95342" name="Group 110"/>
                <p:cNvGrpSpPr>
                  <a:grpSpLocks/>
                </p:cNvGrpSpPr>
                <p:nvPr/>
              </p:nvGrpSpPr>
              <p:grpSpPr bwMode="auto">
                <a:xfrm>
                  <a:off x="1980" y="6480"/>
                  <a:ext cx="3780" cy="540"/>
                  <a:chOff x="4500" y="8100"/>
                  <a:chExt cx="27540" cy="4140"/>
                </a:xfrm>
              </p:grpSpPr>
              <p:grpSp>
                <p:nvGrpSpPr>
                  <p:cNvPr id="95343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500" y="8100"/>
                    <a:ext cx="27540" cy="4140"/>
                    <a:chOff x="4500" y="8100"/>
                    <a:chExt cx="27540" cy="4140"/>
                  </a:xfrm>
                </p:grpSpPr>
                <p:grpSp>
                  <p:nvGrpSpPr>
                    <p:cNvPr id="95344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00" y="8100"/>
                      <a:ext cx="27540" cy="4140"/>
                      <a:chOff x="4500" y="8100"/>
                      <a:chExt cx="27540" cy="4140"/>
                    </a:xfrm>
                  </p:grpSpPr>
                  <p:grpSp>
                    <p:nvGrpSpPr>
                      <p:cNvPr id="95345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00" y="8100"/>
                        <a:ext cx="27540" cy="4140"/>
                        <a:chOff x="4500" y="8100"/>
                        <a:chExt cx="27540" cy="4140"/>
                      </a:xfrm>
                    </p:grpSpPr>
                    <p:sp>
                      <p:nvSpPr>
                        <p:cNvPr id="95346" name="Rectangle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00" y="8100"/>
                          <a:ext cx="3934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47" name="Rectangle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34" y="8100"/>
                          <a:ext cx="3935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48" name="Rectangle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369" y="8100"/>
                          <a:ext cx="3934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49" name="Rectangle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303" y="8100"/>
                          <a:ext cx="3934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50" name="Rectangle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106" y="8100"/>
                          <a:ext cx="3934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51" name="Rectangle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171" y="8100"/>
                          <a:ext cx="3935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52" name="Rectangle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237" y="8100"/>
                          <a:ext cx="3934" cy="41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</p:grpSp>
                  <p:grpSp>
                    <p:nvGrpSpPr>
                      <p:cNvPr id="95353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240" y="9000"/>
                        <a:ext cx="9900" cy="2160"/>
                        <a:chOff x="21240" y="9000"/>
                        <a:chExt cx="9900" cy="2160"/>
                      </a:xfrm>
                    </p:grpSpPr>
                    <p:sp>
                      <p:nvSpPr>
                        <p:cNvPr id="95354" name="Oval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0" y="9000"/>
                          <a:ext cx="2340" cy="2160"/>
                        </a:xfrm>
                        <a:prstGeom prst="ellipse">
                          <a:avLst/>
                        </a:prstGeom>
                        <a:gradFill rotWithShape="0">
                          <a:gsLst>
                            <a:gs pos="0">
                              <a:srgbClr val="FFFFFF"/>
                            </a:gs>
                            <a:gs pos="100000">
                              <a:srgbClr val="FFFFFF">
                                <a:gamma/>
                                <a:shade val="0"/>
                                <a:invGamma/>
                              </a:srgbClr>
                            </a:gs>
                          </a:gsLst>
                          <a:lin ang="2700000" scaled="1"/>
                        </a:gra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55" name="Oval 1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020" y="9180"/>
                          <a:ext cx="1980" cy="1980"/>
                        </a:xfrm>
                        <a:prstGeom prst="ellipse">
                          <a:avLst/>
                        </a:prstGeom>
                        <a:gradFill rotWithShape="0">
                          <a:gsLst>
                            <a:gs pos="0">
                              <a:srgbClr val="FFFFFF"/>
                            </a:gs>
                            <a:gs pos="100000">
                              <a:srgbClr val="FFFFFF">
                                <a:gamma/>
                                <a:shade val="0"/>
                                <a:invGamma/>
                              </a:srgbClr>
                            </a:gs>
                          </a:gsLst>
                          <a:lin ang="2700000" scaled="1"/>
                        </a:gra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  <p:sp>
                      <p:nvSpPr>
                        <p:cNvPr id="95356" name="Oval 1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240" y="9360"/>
                          <a:ext cx="1620" cy="1800"/>
                        </a:xfrm>
                        <a:prstGeom prst="ellipse">
                          <a:avLst/>
                        </a:prstGeom>
                        <a:gradFill rotWithShape="0">
                          <a:gsLst>
                            <a:gs pos="0">
                              <a:srgbClr val="FFFFFF"/>
                            </a:gs>
                            <a:gs pos="100000">
                              <a:srgbClr val="FFFFFF">
                                <a:gamma/>
                                <a:shade val="0"/>
                                <a:invGamma/>
                              </a:srgbClr>
                            </a:gs>
                          </a:gsLst>
                          <a:lin ang="2700000" scaled="1"/>
                        </a:gra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bg-BG"/>
                        </a:p>
                      </p:txBody>
                    </p:sp>
                  </p:grpSp>
                </p:grpSp>
                <p:grpSp>
                  <p:nvGrpSpPr>
                    <p:cNvPr id="95357" name="Group 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20" y="9360"/>
                      <a:ext cx="9180" cy="1440"/>
                      <a:chOff x="360" y="9180"/>
                      <a:chExt cx="9180" cy="1440"/>
                    </a:xfrm>
                  </p:grpSpPr>
                  <p:sp>
                    <p:nvSpPr>
                      <p:cNvPr id="95358" name="Oval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00" y="9180"/>
                        <a:ext cx="1440" cy="144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59" name="Oval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9360"/>
                        <a:ext cx="1260" cy="126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  <p:sp>
                    <p:nvSpPr>
                      <p:cNvPr id="95360" name="Oval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" y="9360"/>
                        <a:ext cx="1080" cy="1080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bg-BG"/>
                      </a:p>
                    </p:txBody>
                  </p:sp>
                </p:grpSp>
              </p:grpSp>
              <p:sp>
                <p:nvSpPr>
                  <p:cNvPr id="9536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9900"/>
                    <a:ext cx="900" cy="90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0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sp>
            <p:nvSpPr>
              <p:cNvPr id="95362" name="Text Box 130"/>
              <p:cNvSpPr txBox="1">
                <a:spLocks noChangeArrowheads="1"/>
              </p:cNvSpPr>
              <p:nvPr/>
            </p:nvSpPr>
            <p:spPr bwMode="auto">
              <a:xfrm>
                <a:off x="900" y="4027"/>
                <a:ext cx="72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600" b="0"/>
                  <a:t>C</a:t>
                </a:r>
                <a:endParaRPr lang="en-US" altLang="bg-BG" sz="1400"/>
              </a:p>
            </p:txBody>
          </p:sp>
          <p:grpSp>
            <p:nvGrpSpPr>
              <p:cNvPr id="95363" name="Group 131"/>
              <p:cNvGrpSpPr>
                <a:grpSpLocks/>
              </p:cNvGrpSpPr>
              <p:nvPr/>
            </p:nvGrpSpPr>
            <p:grpSpPr bwMode="auto">
              <a:xfrm flipH="1">
                <a:off x="1733" y="4747"/>
                <a:ext cx="247" cy="540"/>
                <a:chOff x="4328" y="5043"/>
                <a:chExt cx="1512" cy="805"/>
              </a:xfrm>
            </p:grpSpPr>
            <p:sp>
              <p:nvSpPr>
                <p:cNvPr id="95364" name="Freeform 132"/>
                <p:cNvSpPr>
                  <a:spLocks/>
                </p:cNvSpPr>
                <p:nvPr/>
              </p:nvSpPr>
              <p:spPr bwMode="auto">
                <a:xfrm>
                  <a:off x="4334" y="5043"/>
                  <a:ext cx="1506" cy="805"/>
                </a:xfrm>
                <a:custGeom>
                  <a:avLst/>
                  <a:gdLst>
                    <a:gd name="T0" fmla="*/ 1417 w 1506"/>
                    <a:gd name="T1" fmla="*/ 923 h 2415"/>
                    <a:gd name="T2" fmla="*/ 1506 w 1506"/>
                    <a:gd name="T3" fmla="*/ 1028 h 2415"/>
                    <a:gd name="T4" fmla="*/ 1506 w 1506"/>
                    <a:gd name="T5" fmla="*/ 1578 h 2415"/>
                    <a:gd name="T6" fmla="*/ 1389 w 1506"/>
                    <a:gd name="T7" fmla="*/ 1885 h 2415"/>
                    <a:gd name="T8" fmla="*/ 1362 w 1506"/>
                    <a:gd name="T9" fmla="*/ 1948 h 2415"/>
                    <a:gd name="T10" fmla="*/ 1326 w 1506"/>
                    <a:gd name="T11" fmla="*/ 1982 h 2415"/>
                    <a:gd name="T12" fmla="*/ 1281 w 1506"/>
                    <a:gd name="T13" fmla="*/ 2018 h 2415"/>
                    <a:gd name="T14" fmla="*/ 1235 w 1506"/>
                    <a:gd name="T15" fmla="*/ 2053 h 2415"/>
                    <a:gd name="T16" fmla="*/ 1200 w 1506"/>
                    <a:gd name="T17" fmla="*/ 2415 h 2415"/>
                    <a:gd name="T18" fmla="*/ 428 w 1506"/>
                    <a:gd name="T19" fmla="*/ 2415 h 2415"/>
                    <a:gd name="T20" fmla="*/ 419 w 1506"/>
                    <a:gd name="T21" fmla="*/ 2214 h 2415"/>
                    <a:gd name="T22" fmla="*/ 392 w 1506"/>
                    <a:gd name="T23" fmla="*/ 2137 h 2415"/>
                    <a:gd name="T24" fmla="*/ 360 w 1506"/>
                    <a:gd name="T25" fmla="*/ 2059 h 2415"/>
                    <a:gd name="T26" fmla="*/ 279 w 1506"/>
                    <a:gd name="T27" fmla="*/ 1990 h 2415"/>
                    <a:gd name="T28" fmla="*/ 126 w 1506"/>
                    <a:gd name="T29" fmla="*/ 1906 h 2415"/>
                    <a:gd name="T30" fmla="*/ 0 w 1506"/>
                    <a:gd name="T31" fmla="*/ 1673 h 2415"/>
                    <a:gd name="T32" fmla="*/ 29 w 1506"/>
                    <a:gd name="T33" fmla="*/ 1452 h 2415"/>
                    <a:gd name="T34" fmla="*/ 144 w 1506"/>
                    <a:gd name="T35" fmla="*/ 1275 h 2415"/>
                    <a:gd name="T36" fmla="*/ 144 w 1506"/>
                    <a:gd name="T37" fmla="*/ 97 h 2415"/>
                    <a:gd name="T38" fmla="*/ 148 w 1506"/>
                    <a:gd name="T39" fmla="*/ 50 h 2415"/>
                    <a:gd name="T40" fmla="*/ 166 w 1506"/>
                    <a:gd name="T41" fmla="*/ 27 h 2415"/>
                    <a:gd name="T42" fmla="*/ 202 w 1506"/>
                    <a:gd name="T43" fmla="*/ 5 h 2415"/>
                    <a:gd name="T44" fmla="*/ 271 w 1506"/>
                    <a:gd name="T45" fmla="*/ 0 h 2415"/>
                    <a:gd name="T46" fmla="*/ 335 w 1506"/>
                    <a:gd name="T47" fmla="*/ 1 h 2415"/>
                    <a:gd name="T48" fmla="*/ 387 w 1506"/>
                    <a:gd name="T49" fmla="*/ 11 h 2415"/>
                    <a:gd name="T50" fmla="*/ 413 w 1506"/>
                    <a:gd name="T51" fmla="*/ 24 h 2415"/>
                    <a:gd name="T52" fmla="*/ 426 w 1506"/>
                    <a:gd name="T53" fmla="*/ 43 h 2415"/>
                    <a:gd name="T54" fmla="*/ 428 w 1506"/>
                    <a:gd name="T55" fmla="*/ 97 h 2415"/>
                    <a:gd name="T56" fmla="*/ 463 w 1506"/>
                    <a:gd name="T57" fmla="*/ 923 h 2415"/>
                    <a:gd name="T58" fmla="*/ 1417 w 1506"/>
                    <a:gd name="T59" fmla="*/ 923 h 2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06" h="2415">
                      <a:moveTo>
                        <a:pt x="1417" y="923"/>
                      </a:moveTo>
                      <a:lnTo>
                        <a:pt x="1506" y="1028"/>
                      </a:lnTo>
                      <a:lnTo>
                        <a:pt x="1506" y="1578"/>
                      </a:lnTo>
                      <a:lnTo>
                        <a:pt x="1389" y="1885"/>
                      </a:lnTo>
                      <a:lnTo>
                        <a:pt x="1362" y="1948"/>
                      </a:lnTo>
                      <a:lnTo>
                        <a:pt x="1326" y="1982"/>
                      </a:lnTo>
                      <a:lnTo>
                        <a:pt x="1281" y="2018"/>
                      </a:lnTo>
                      <a:lnTo>
                        <a:pt x="1235" y="2053"/>
                      </a:lnTo>
                      <a:lnTo>
                        <a:pt x="1200" y="2415"/>
                      </a:lnTo>
                      <a:lnTo>
                        <a:pt x="428" y="2415"/>
                      </a:lnTo>
                      <a:lnTo>
                        <a:pt x="419" y="2214"/>
                      </a:lnTo>
                      <a:lnTo>
                        <a:pt x="392" y="2137"/>
                      </a:lnTo>
                      <a:lnTo>
                        <a:pt x="360" y="2059"/>
                      </a:lnTo>
                      <a:lnTo>
                        <a:pt x="279" y="1990"/>
                      </a:lnTo>
                      <a:lnTo>
                        <a:pt x="126" y="1906"/>
                      </a:lnTo>
                      <a:lnTo>
                        <a:pt x="0" y="1673"/>
                      </a:lnTo>
                      <a:lnTo>
                        <a:pt x="29" y="1452"/>
                      </a:lnTo>
                      <a:lnTo>
                        <a:pt x="144" y="1275"/>
                      </a:lnTo>
                      <a:lnTo>
                        <a:pt x="144" y="97"/>
                      </a:lnTo>
                      <a:lnTo>
                        <a:pt x="148" y="50"/>
                      </a:lnTo>
                      <a:lnTo>
                        <a:pt x="166" y="27"/>
                      </a:lnTo>
                      <a:lnTo>
                        <a:pt x="202" y="5"/>
                      </a:lnTo>
                      <a:lnTo>
                        <a:pt x="271" y="0"/>
                      </a:lnTo>
                      <a:lnTo>
                        <a:pt x="335" y="1"/>
                      </a:lnTo>
                      <a:lnTo>
                        <a:pt x="387" y="11"/>
                      </a:lnTo>
                      <a:lnTo>
                        <a:pt x="413" y="24"/>
                      </a:lnTo>
                      <a:lnTo>
                        <a:pt x="426" y="43"/>
                      </a:lnTo>
                      <a:lnTo>
                        <a:pt x="428" y="97"/>
                      </a:lnTo>
                      <a:lnTo>
                        <a:pt x="463" y="923"/>
                      </a:lnTo>
                      <a:lnTo>
                        <a:pt x="1417" y="9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65" name="Freeform 133"/>
                <p:cNvSpPr>
                  <a:spLocks/>
                </p:cNvSpPr>
                <p:nvPr/>
              </p:nvSpPr>
              <p:spPr bwMode="auto">
                <a:xfrm>
                  <a:off x="4781" y="5320"/>
                  <a:ext cx="342" cy="181"/>
                </a:xfrm>
                <a:custGeom>
                  <a:avLst/>
                  <a:gdLst>
                    <a:gd name="T0" fmla="*/ 0 w 342"/>
                    <a:gd name="T1" fmla="*/ 78 h 543"/>
                    <a:gd name="T2" fmla="*/ 14 w 342"/>
                    <a:gd name="T3" fmla="*/ 49 h 543"/>
                    <a:gd name="T4" fmla="*/ 37 w 342"/>
                    <a:gd name="T5" fmla="*/ 31 h 543"/>
                    <a:gd name="T6" fmla="*/ 71 w 342"/>
                    <a:gd name="T7" fmla="*/ 13 h 543"/>
                    <a:gd name="T8" fmla="*/ 146 w 342"/>
                    <a:gd name="T9" fmla="*/ 0 h 543"/>
                    <a:gd name="T10" fmla="*/ 244 w 342"/>
                    <a:gd name="T11" fmla="*/ 0 h 543"/>
                    <a:gd name="T12" fmla="*/ 277 w 342"/>
                    <a:gd name="T13" fmla="*/ 5 h 543"/>
                    <a:gd name="T14" fmla="*/ 312 w 342"/>
                    <a:gd name="T15" fmla="*/ 18 h 543"/>
                    <a:gd name="T16" fmla="*/ 325 w 342"/>
                    <a:gd name="T17" fmla="*/ 31 h 543"/>
                    <a:gd name="T18" fmla="*/ 336 w 342"/>
                    <a:gd name="T19" fmla="*/ 44 h 543"/>
                    <a:gd name="T20" fmla="*/ 336 w 342"/>
                    <a:gd name="T21" fmla="*/ 149 h 543"/>
                    <a:gd name="T22" fmla="*/ 342 w 342"/>
                    <a:gd name="T23" fmla="*/ 396 h 543"/>
                    <a:gd name="T24" fmla="*/ 339 w 342"/>
                    <a:gd name="T25" fmla="*/ 470 h 543"/>
                    <a:gd name="T26" fmla="*/ 329 w 342"/>
                    <a:gd name="T27" fmla="*/ 509 h 543"/>
                    <a:gd name="T28" fmla="*/ 301 w 342"/>
                    <a:gd name="T29" fmla="*/ 536 h 543"/>
                    <a:gd name="T30" fmla="*/ 247 w 342"/>
                    <a:gd name="T31" fmla="*/ 543 h 543"/>
                    <a:gd name="T32" fmla="*/ 159 w 342"/>
                    <a:gd name="T33" fmla="*/ 543 h 543"/>
                    <a:gd name="T34" fmla="*/ 118 w 342"/>
                    <a:gd name="T35" fmla="*/ 536 h 543"/>
                    <a:gd name="T36" fmla="*/ 106 w 342"/>
                    <a:gd name="T37" fmla="*/ 519 h 543"/>
                    <a:gd name="T38" fmla="*/ 85 w 342"/>
                    <a:gd name="T39" fmla="*/ 475 h 543"/>
                    <a:gd name="T40" fmla="*/ 0 w 342"/>
                    <a:gd name="T41" fmla="*/ 78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2" h="543">
                      <a:moveTo>
                        <a:pt x="0" y="78"/>
                      </a:moveTo>
                      <a:lnTo>
                        <a:pt x="14" y="49"/>
                      </a:lnTo>
                      <a:lnTo>
                        <a:pt x="37" y="31"/>
                      </a:lnTo>
                      <a:lnTo>
                        <a:pt x="71" y="13"/>
                      </a:lnTo>
                      <a:lnTo>
                        <a:pt x="146" y="0"/>
                      </a:lnTo>
                      <a:lnTo>
                        <a:pt x="244" y="0"/>
                      </a:lnTo>
                      <a:lnTo>
                        <a:pt x="277" y="5"/>
                      </a:lnTo>
                      <a:lnTo>
                        <a:pt x="312" y="18"/>
                      </a:lnTo>
                      <a:lnTo>
                        <a:pt x="325" y="31"/>
                      </a:lnTo>
                      <a:lnTo>
                        <a:pt x="336" y="44"/>
                      </a:lnTo>
                      <a:lnTo>
                        <a:pt x="336" y="149"/>
                      </a:lnTo>
                      <a:lnTo>
                        <a:pt x="342" y="396"/>
                      </a:lnTo>
                      <a:lnTo>
                        <a:pt x="339" y="470"/>
                      </a:lnTo>
                      <a:lnTo>
                        <a:pt x="329" y="509"/>
                      </a:lnTo>
                      <a:lnTo>
                        <a:pt x="301" y="536"/>
                      </a:lnTo>
                      <a:lnTo>
                        <a:pt x="247" y="543"/>
                      </a:lnTo>
                      <a:lnTo>
                        <a:pt x="159" y="543"/>
                      </a:lnTo>
                      <a:lnTo>
                        <a:pt x="118" y="536"/>
                      </a:lnTo>
                      <a:lnTo>
                        <a:pt x="106" y="519"/>
                      </a:lnTo>
                      <a:lnTo>
                        <a:pt x="85" y="475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66" name="Freeform 134"/>
                <p:cNvSpPr>
                  <a:spLocks/>
                </p:cNvSpPr>
                <p:nvPr/>
              </p:nvSpPr>
              <p:spPr bwMode="auto">
                <a:xfrm>
                  <a:off x="5110" y="5318"/>
                  <a:ext cx="321" cy="181"/>
                </a:xfrm>
                <a:custGeom>
                  <a:avLst/>
                  <a:gdLst>
                    <a:gd name="T0" fmla="*/ 0 w 321"/>
                    <a:gd name="T1" fmla="*/ 76 h 544"/>
                    <a:gd name="T2" fmla="*/ 13 w 321"/>
                    <a:gd name="T3" fmla="*/ 48 h 544"/>
                    <a:gd name="T4" fmla="*/ 36 w 321"/>
                    <a:gd name="T5" fmla="*/ 29 h 544"/>
                    <a:gd name="T6" fmla="*/ 71 w 321"/>
                    <a:gd name="T7" fmla="*/ 11 h 544"/>
                    <a:gd name="T8" fmla="*/ 124 w 321"/>
                    <a:gd name="T9" fmla="*/ 0 h 544"/>
                    <a:gd name="T10" fmla="*/ 214 w 321"/>
                    <a:gd name="T11" fmla="*/ 0 h 544"/>
                    <a:gd name="T12" fmla="*/ 267 w 321"/>
                    <a:gd name="T13" fmla="*/ 8 h 544"/>
                    <a:gd name="T14" fmla="*/ 297 w 321"/>
                    <a:gd name="T15" fmla="*/ 21 h 544"/>
                    <a:gd name="T16" fmla="*/ 318 w 321"/>
                    <a:gd name="T17" fmla="*/ 42 h 544"/>
                    <a:gd name="T18" fmla="*/ 321 w 321"/>
                    <a:gd name="T19" fmla="*/ 79 h 544"/>
                    <a:gd name="T20" fmla="*/ 321 w 321"/>
                    <a:gd name="T21" fmla="*/ 208 h 544"/>
                    <a:gd name="T22" fmla="*/ 307 w 321"/>
                    <a:gd name="T23" fmla="*/ 421 h 544"/>
                    <a:gd name="T24" fmla="*/ 297 w 321"/>
                    <a:gd name="T25" fmla="*/ 492 h 544"/>
                    <a:gd name="T26" fmla="*/ 278 w 321"/>
                    <a:gd name="T27" fmla="*/ 525 h 544"/>
                    <a:gd name="T28" fmla="*/ 247 w 321"/>
                    <a:gd name="T29" fmla="*/ 538 h 544"/>
                    <a:gd name="T30" fmla="*/ 193 w 321"/>
                    <a:gd name="T31" fmla="*/ 544 h 544"/>
                    <a:gd name="T32" fmla="*/ 98 w 321"/>
                    <a:gd name="T33" fmla="*/ 544 h 544"/>
                    <a:gd name="T34" fmla="*/ 53 w 321"/>
                    <a:gd name="T35" fmla="*/ 525 h 544"/>
                    <a:gd name="T36" fmla="*/ 34 w 321"/>
                    <a:gd name="T37" fmla="*/ 505 h 544"/>
                    <a:gd name="T38" fmla="*/ 20 w 321"/>
                    <a:gd name="T39" fmla="*/ 474 h 544"/>
                    <a:gd name="T40" fmla="*/ 0 w 321"/>
                    <a:gd name="T41" fmla="*/ 76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21" h="544">
                      <a:moveTo>
                        <a:pt x="0" y="76"/>
                      </a:moveTo>
                      <a:lnTo>
                        <a:pt x="13" y="48"/>
                      </a:lnTo>
                      <a:lnTo>
                        <a:pt x="36" y="29"/>
                      </a:lnTo>
                      <a:lnTo>
                        <a:pt x="71" y="11"/>
                      </a:lnTo>
                      <a:lnTo>
                        <a:pt x="124" y="0"/>
                      </a:lnTo>
                      <a:lnTo>
                        <a:pt x="214" y="0"/>
                      </a:lnTo>
                      <a:lnTo>
                        <a:pt x="267" y="8"/>
                      </a:lnTo>
                      <a:lnTo>
                        <a:pt x="297" y="21"/>
                      </a:lnTo>
                      <a:lnTo>
                        <a:pt x="318" y="42"/>
                      </a:lnTo>
                      <a:lnTo>
                        <a:pt x="321" y="79"/>
                      </a:lnTo>
                      <a:lnTo>
                        <a:pt x="321" y="208"/>
                      </a:lnTo>
                      <a:lnTo>
                        <a:pt x="307" y="421"/>
                      </a:lnTo>
                      <a:lnTo>
                        <a:pt x="297" y="492"/>
                      </a:lnTo>
                      <a:lnTo>
                        <a:pt x="278" y="525"/>
                      </a:lnTo>
                      <a:lnTo>
                        <a:pt x="247" y="538"/>
                      </a:lnTo>
                      <a:lnTo>
                        <a:pt x="193" y="544"/>
                      </a:lnTo>
                      <a:lnTo>
                        <a:pt x="98" y="544"/>
                      </a:lnTo>
                      <a:lnTo>
                        <a:pt x="53" y="525"/>
                      </a:lnTo>
                      <a:lnTo>
                        <a:pt x="34" y="505"/>
                      </a:lnTo>
                      <a:lnTo>
                        <a:pt x="20" y="474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5367" name="Freeform 135"/>
                <p:cNvSpPr>
                  <a:spLocks/>
                </p:cNvSpPr>
                <p:nvPr/>
              </p:nvSpPr>
              <p:spPr bwMode="auto">
                <a:xfrm>
                  <a:off x="5423" y="5326"/>
                  <a:ext cx="335" cy="175"/>
                </a:xfrm>
                <a:custGeom>
                  <a:avLst/>
                  <a:gdLst>
                    <a:gd name="T0" fmla="*/ 335 w 335"/>
                    <a:gd name="T1" fmla="*/ 75 h 524"/>
                    <a:gd name="T2" fmla="*/ 324 w 335"/>
                    <a:gd name="T3" fmla="*/ 48 h 524"/>
                    <a:gd name="T4" fmla="*/ 300 w 335"/>
                    <a:gd name="T5" fmla="*/ 29 h 524"/>
                    <a:gd name="T6" fmla="*/ 266 w 335"/>
                    <a:gd name="T7" fmla="*/ 12 h 524"/>
                    <a:gd name="T8" fmla="*/ 194 w 335"/>
                    <a:gd name="T9" fmla="*/ 0 h 524"/>
                    <a:gd name="T10" fmla="*/ 99 w 335"/>
                    <a:gd name="T11" fmla="*/ 0 h 524"/>
                    <a:gd name="T12" fmla="*/ 67 w 335"/>
                    <a:gd name="T13" fmla="*/ 4 h 524"/>
                    <a:gd name="T14" fmla="*/ 30 w 335"/>
                    <a:gd name="T15" fmla="*/ 17 h 524"/>
                    <a:gd name="T16" fmla="*/ 16 w 335"/>
                    <a:gd name="T17" fmla="*/ 29 h 524"/>
                    <a:gd name="T18" fmla="*/ 7 w 335"/>
                    <a:gd name="T19" fmla="*/ 42 h 524"/>
                    <a:gd name="T20" fmla="*/ 7 w 335"/>
                    <a:gd name="T21" fmla="*/ 144 h 524"/>
                    <a:gd name="T22" fmla="*/ 0 w 335"/>
                    <a:gd name="T23" fmla="*/ 383 h 524"/>
                    <a:gd name="T24" fmla="*/ 0 w 335"/>
                    <a:gd name="T25" fmla="*/ 450 h 524"/>
                    <a:gd name="T26" fmla="*/ 16 w 335"/>
                    <a:gd name="T27" fmla="*/ 489 h 524"/>
                    <a:gd name="T28" fmla="*/ 50 w 335"/>
                    <a:gd name="T29" fmla="*/ 518 h 524"/>
                    <a:gd name="T30" fmla="*/ 96 w 335"/>
                    <a:gd name="T31" fmla="*/ 524 h 524"/>
                    <a:gd name="T32" fmla="*/ 181 w 335"/>
                    <a:gd name="T33" fmla="*/ 524 h 524"/>
                    <a:gd name="T34" fmla="*/ 222 w 335"/>
                    <a:gd name="T35" fmla="*/ 518 h 524"/>
                    <a:gd name="T36" fmla="*/ 241 w 335"/>
                    <a:gd name="T37" fmla="*/ 501 h 524"/>
                    <a:gd name="T38" fmla="*/ 258 w 335"/>
                    <a:gd name="T39" fmla="*/ 458 h 524"/>
                    <a:gd name="T40" fmla="*/ 335 w 335"/>
                    <a:gd name="T41" fmla="*/ 75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5" h="524">
                      <a:moveTo>
                        <a:pt x="335" y="75"/>
                      </a:moveTo>
                      <a:lnTo>
                        <a:pt x="324" y="48"/>
                      </a:lnTo>
                      <a:lnTo>
                        <a:pt x="300" y="29"/>
                      </a:lnTo>
                      <a:lnTo>
                        <a:pt x="266" y="12"/>
                      </a:lnTo>
                      <a:lnTo>
                        <a:pt x="194" y="0"/>
                      </a:lnTo>
                      <a:lnTo>
                        <a:pt x="99" y="0"/>
                      </a:lnTo>
                      <a:lnTo>
                        <a:pt x="67" y="4"/>
                      </a:lnTo>
                      <a:lnTo>
                        <a:pt x="30" y="17"/>
                      </a:lnTo>
                      <a:lnTo>
                        <a:pt x="16" y="29"/>
                      </a:lnTo>
                      <a:lnTo>
                        <a:pt x="7" y="42"/>
                      </a:lnTo>
                      <a:lnTo>
                        <a:pt x="7" y="144"/>
                      </a:lnTo>
                      <a:lnTo>
                        <a:pt x="0" y="383"/>
                      </a:lnTo>
                      <a:lnTo>
                        <a:pt x="0" y="450"/>
                      </a:lnTo>
                      <a:lnTo>
                        <a:pt x="16" y="489"/>
                      </a:lnTo>
                      <a:lnTo>
                        <a:pt x="50" y="518"/>
                      </a:lnTo>
                      <a:lnTo>
                        <a:pt x="96" y="524"/>
                      </a:lnTo>
                      <a:lnTo>
                        <a:pt x="181" y="524"/>
                      </a:lnTo>
                      <a:lnTo>
                        <a:pt x="222" y="518"/>
                      </a:lnTo>
                      <a:lnTo>
                        <a:pt x="241" y="501"/>
                      </a:lnTo>
                      <a:lnTo>
                        <a:pt x="258" y="458"/>
                      </a:lnTo>
                      <a:lnTo>
                        <a:pt x="335" y="7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95368" name="Group 136"/>
                <p:cNvGrpSpPr>
                  <a:grpSpLocks/>
                </p:cNvGrpSpPr>
                <p:nvPr/>
              </p:nvGrpSpPr>
              <p:grpSpPr bwMode="auto">
                <a:xfrm>
                  <a:off x="4328" y="5398"/>
                  <a:ext cx="827" cy="313"/>
                  <a:chOff x="4328" y="5398"/>
                  <a:chExt cx="827" cy="313"/>
                </a:xfrm>
              </p:grpSpPr>
              <p:sp>
                <p:nvSpPr>
                  <p:cNvPr id="95369" name="Freeform 137"/>
                  <p:cNvSpPr>
                    <a:spLocks/>
                  </p:cNvSpPr>
                  <p:nvPr/>
                </p:nvSpPr>
                <p:spPr bwMode="auto">
                  <a:xfrm>
                    <a:off x="4337" y="5398"/>
                    <a:ext cx="818" cy="313"/>
                  </a:xfrm>
                  <a:custGeom>
                    <a:avLst/>
                    <a:gdLst>
                      <a:gd name="T0" fmla="*/ 137 w 818"/>
                      <a:gd name="T1" fmla="*/ 223 h 938"/>
                      <a:gd name="T2" fmla="*/ 197 w 818"/>
                      <a:gd name="T3" fmla="*/ 113 h 938"/>
                      <a:gd name="T4" fmla="*/ 518 w 818"/>
                      <a:gd name="T5" fmla="*/ 28 h 938"/>
                      <a:gd name="T6" fmla="*/ 698 w 818"/>
                      <a:gd name="T7" fmla="*/ 0 h 938"/>
                      <a:gd name="T8" fmla="*/ 734 w 818"/>
                      <a:gd name="T9" fmla="*/ 8 h 938"/>
                      <a:gd name="T10" fmla="*/ 770 w 818"/>
                      <a:gd name="T11" fmla="*/ 28 h 938"/>
                      <a:gd name="T12" fmla="*/ 787 w 818"/>
                      <a:gd name="T13" fmla="*/ 50 h 938"/>
                      <a:gd name="T14" fmla="*/ 807 w 818"/>
                      <a:gd name="T15" fmla="*/ 84 h 938"/>
                      <a:gd name="T16" fmla="*/ 818 w 818"/>
                      <a:gd name="T17" fmla="*/ 129 h 938"/>
                      <a:gd name="T18" fmla="*/ 815 w 818"/>
                      <a:gd name="T19" fmla="*/ 169 h 938"/>
                      <a:gd name="T20" fmla="*/ 804 w 818"/>
                      <a:gd name="T21" fmla="*/ 200 h 938"/>
                      <a:gd name="T22" fmla="*/ 780 w 818"/>
                      <a:gd name="T23" fmla="*/ 233 h 938"/>
                      <a:gd name="T24" fmla="*/ 481 w 818"/>
                      <a:gd name="T25" fmla="*/ 344 h 938"/>
                      <a:gd name="T26" fmla="*/ 410 w 818"/>
                      <a:gd name="T27" fmla="*/ 617 h 938"/>
                      <a:gd name="T28" fmla="*/ 518 w 818"/>
                      <a:gd name="T29" fmla="*/ 662 h 938"/>
                      <a:gd name="T30" fmla="*/ 601 w 818"/>
                      <a:gd name="T31" fmla="*/ 760 h 938"/>
                      <a:gd name="T32" fmla="*/ 530 w 818"/>
                      <a:gd name="T33" fmla="*/ 893 h 938"/>
                      <a:gd name="T34" fmla="*/ 430 w 818"/>
                      <a:gd name="T35" fmla="*/ 938 h 938"/>
                      <a:gd name="T36" fmla="*/ 289 w 818"/>
                      <a:gd name="T37" fmla="*/ 919 h 938"/>
                      <a:gd name="T38" fmla="*/ 130 w 818"/>
                      <a:gd name="T39" fmla="*/ 844 h 938"/>
                      <a:gd name="T40" fmla="*/ 0 w 818"/>
                      <a:gd name="T41" fmla="*/ 610 h 938"/>
                      <a:gd name="T42" fmla="*/ 30 w 818"/>
                      <a:gd name="T43" fmla="*/ 384 h 938"/>
                      <a:gd name="T44" fmla="*/ 137 w 818"/>
                      <a:gd name="T45" fmla="*/ 223 h 9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818" h="938">
                        <a:moveTo>
                          <a:pt x="137" y="223"/>
                        </a:moveTo>
                        <a:lnTo>
                          <a:pt x="197" y="113"/>
                        </a:lnTo>
                        <a:lnTo>
                          <a:pt x="518" y="28"/>
                        </a:lnTo>
                        <a:lnTo>
                          <a:pt x="698" y="0"/>
                        </a:lnTo>
                        <a:lnTo>
                          <a:pt x="734" y="8"/>
                        </a:lnTo>
                        <a:lnTo>
                          <a:pt x="770" y="28"/>
                        </a:lnTo>
                        <a:lnTo>
                          <a:pt x="787" y="50"/>
                        </a:lnTo>
                        <a:lnTo>
                          <a:pt x="807" y="84"/>
                        </a:lnTo>
                        <a:lnTo>
                          <a:pt x="818" y="129"/>
                        </a:lnTo>
                        <a:lnTo>
                          <a:pt x="815" y="169"/>
                        </a:lnTo>
                        <a:lnTo>
                          <a:pt x="804" y="200"/>
                        </a:lnTo>
                        <a:lnTo>
                          <a:pt x="780" y="233"/>
                        </a:lnTo>
                        <a:lnTo>
                          <a:pt x="481" y="344"/>
                        </a:lnTo>
                        <a:lnTo>
                          <a:pt x="410" y="617"/>
                        </a:lnTo>
                        <a:lnTo>
                          <a:pt x="518" y="662"/>
                        </a:lnTo>
                        <a:lnTo>
                          <a:pt x="601" y="760"/>
                        </a:lnTo>
                        <a:lnTo>
                          <a:pt x="530" y="893"/>
                        </a:lnTo>
                        <a:lnTo>
                          <a:pt x="430" y="938"/>
                        </a:lnTo>
                        <a:lnTo>
                          <a:pt x="289" y="919"/>
                        </a:lnTo>
                        <a:lnTo>
                          <a:pt x="130" y="844"/>
                        </a:lnTo>
                        <a:lnTo>
                          <a:pt x="0" y="610"/>
                        </a:lnTo>
                        <a:lnTo>
                          <a:pt x="30" y="384"/>
                        </a:lnTo>
                        <a:lnTo>
                          <a:pt x="137" y="223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95370" name="Freeform 138"/>
                  <p:cNvSpPr>
                    <a:spLocks/>
                  </p:cNvSpPr>
                  <p:nvPr/>
                </p:nvSpPr>
                <p:spPr bwMode="auto">
                  <a:xfrm>
                    <a:off x="4328" y="5398"/>
                    <a:ext cx="824" cy="305"/>
                  </a:xfrm>
                  <a:custGeom>
                    <a:avLst/>
                    <a:gdLst>
                      <a:gd name="T0" fmla="*/ 273 w 824"/>
                      <a:gd name="T1" fmla="*/ 915 h 915"/>
                      <a:gd name="T2" fmla="*/ 126 w 824"/>
                      <a:gd name="T3" fmla="*/ 841 h 915"/>
                      <a:gd name="T4" fmla="*/ 0 w 824"/>
                      <a:gd name="T5" fmla="*/ 606 h 915"/>
                      <a:gd name="T6" fmla="*/ 37 w 824"/>
                      <a:gd name="T7" fmla="*/ 383 h 915"/>
                      <a:gd name="T8" fmla="*/ 207 w 824"/>
                      <a:gd name="T9" fmla="*/ 113 h 915"/>
                      <a:gd name="T10" fmla="*/ 486 w 824"/>
                      <a:gd name="T11" fmla="*/ 39 h 915"/>
                      <a:gd name="T12" fmla="*/ 669 w 824"/>
                      <a:gd name="T13" fmla="*/ 3 h 915"/>
                      <a:gd name="T14" fmla="*/ 709 w 824"/>
                      <a:gd name="T15" fmla="*/ 0 h 915"/>
                      <a:gd name="T16" fmla="*/ 753 w 824"/>
                      <a:gd name="T17" fmla="*/ 11 h 915"/>
                      <a:gd name="T18" fmla="*/ 781 w 824"/>
                      <a:gd name="T19" fmla="*/ 32 h 915"/>
                      <a:gd name="T20" fmla="*/ 804 w 824"/>
                      <a:gd name="T21" fmla="*/ 66 h 915"/>
                      <a:gd name="T22" fmla="*/ 821 w 824"/>
                      <a:gd name="T23" fmla="*/ 116 h 915"/>
                      <a:gd name="T24" fmla="*/ 824 w 824"/>
                      <a:gd name="T25" fmla="*/ 150 h 915"/>
                      <a:gd name="T26" fmla="*/ 818 w 824"/>
                      <a:gd name="T27" fmla="*/ 193 h 915"/>
                      <a:gd name="T28" fmla="*/ 800 w 824"/>
                      <a:gd name="T29" fmla="*/ 216 h 915"/>
                      <a:gd name="T30" fmla="*/ 774 w 824"/>
                      <a:gd name="T31" fmla="*/ 237 h 915"/>
                      <a:gd name="T32" fmla="*/ 488 w 824"/>
                      <a:gd name="T33" fmla="*/ 344 h 915"/>
                      <a:gd name="T34" fmla="*/ 418 w 824"/>
                      <a:gd name="T35" fmla="*/ 615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24" h="915">
                        <a:moveTo>
                          <a:pt x="273" y="915"/>
                        </a:moveTo>
                        <a:lnTo>
                          <a:pt x="126" y="841"/>
                        </a:lnTo>
                        <a:lnTo>
                          <a:pt x="0" y="606"/>
                        </a:lnTo>
                        <a:lnTo>
                          <a:pt x="37" y="383"/>
                        </a:lnTo>
                        <a:lnTo>
                          <a:pt x="207" y="113"/>
                        </a:lnTo>
                        <a:lnTo>
                          <a:pt x="486" y="39"/>
                        </a:lnTo>
                        <a:lnTo>
                          <a:pt x="669" y="3"/>
                        </a:lnTo>
                        <a:lnTo>
                          <a:pt x="709" y="0"/>
                        </a:lnTo>
                        <a:lnTo>
                          <a:pt x="753" y="11"/>
                        </a:lnTo>
                        <a:lnTo>
                          <a:pt x="781" y="32"/>
                        </a:lnTo>
                        <a:lnTo>
                          <a:pt x="804" y="66"/>
                        </a:lnTo>
                        <a:lnTo>
                          <a:pt x="821" y="116"/>
                        </a:lnTo>
                        <a:lnTo>
                          <a:pt x="824" y="150"/>
                        </a:lnTo>
                        <a:lnTo>
                          <a:pt x="818" y="193"/>
                        </a:lnTo>
                        <a:lnTo>
                          <a:pt x="800" y="216"/>
                        </a:lnTo>
                        <a:lnTo>
                          <a:pt x="774" y="237"/>
                        </a:lnTo>
                        <a:lnTo>
                          <a:pt x="488" y="344"/>
                        </a:lnTo>
                        <a:lnTo>
                          <a:pt x="418" y="61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sp>
            <p:nvSpPr>
              <p:cNvPr id="95371" name="Text Box 139"/>
              <p:cNvSpPr txBox="1">
                <a:spLocks noChangeArrowheads="1"/>
              </p:cNvSpPr>
              <p:nvPr/>
            </p:nvSpPr>
            <p:spPr bwMode="auto">
              <a:xfrm>
                <a:off x="1980" y="5107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/>
                  <a:t>C</a:t>
                </a:r>
                <a:r>
                  <a:rPr lang="en-US" altLang="bg-BG" sz="1400" b="0" baseline="-25000"/>
                  <a:t>place</a:t>
                </a:r>
                <a:endParaRPr lang="en-US" altLang="bg-BG" sz="1400"/>
              </a:p>
            </p:txBody>
          </p:sp>
          <p:sp>
            <p:nvSpPr>
              <p:cNvPr id="95372" name="Text Box 140"/>
              <p:cNvSpPr txBox="1">
                <a:spLocks noChangeArrowheads="1"/>
              </p:cNvSpPr>
              <p:nvPr/>
            </p:nvSpPr>
            <p:spPr bwMode="auto">
              <a:xfrm>
                <a:off x="1440" y="2587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/>
                  <a:t>li</a:t>
                </a:r>
                <a:endParaRPr lang="en-US" altLang="bg-BG" sz="1400"/>
              </a:p>
            </p:txBody>
          </p:sp>
        </p:grpSp>
        <p:sp>
          <p:nvSpPr>
            <p:cNvPr id="95373" name="Freeform 141"/>
            <p:cNvSpPr>
              <a:spLocks/>
            </p:cNvSpPr>
            <p:nvPr/>
          </p:nvSpPr>
          <p:spPr bwMode="auto">
            <a:xfrm>
              <a:off x="2451" y="813"/>
              <a:ext cx="52" cy="490"/>
            </a:xfrm>
            <a:custGeom>
              <a:avLst/>
              <a:gdLst>
                <a:gd name="T0" fmla="*/ 100 w 140"/>
                <a:gd name="T1" fmla="*/ 0 h 1320"/>
                <a:gd name="T2" fmla="*/ 120 w 140"/>
                <a:gd name="T3" fmla="*/ 100 h 1320"/>
                <a:gd name="T4" fmla="*/ 140 w 140"/>
                <a:gd name="T5" fmla="*/ 160 h 1320"/>
                <a:gd name="T6" fmla="*/ 120 w 140"/>
                <a:gd name="T7" fmla="*/ 240 h 1320"/>
                <a:gd name="T8" fmla="*/ 20 w 140"/>
                <a:gd name="T9" fmla="*/ 500 h 1320"/>
                <a:gd name="T10" fmla="*/ 40 w 140"/>
                <a:gd name="T11" fmla="*/ 600 h 1320"/>
                <a:gd name="T12" fmla="*/ 80 w 140"/>
                <a:gd name="T13" fmla="*/ 660 h 1320"/>
                <a:gd name="T14" fmla="*/ 100 w 140"/>
                <a:gd name="T15" fmla="*/ 740 h 1320"/>
                <a:gd name="T16" fmla="*/ 60 w 140"/>
                <a:gd name="T17" fmla="*/ 860 h 1320"/>
                <a:gd name="T18" fmla="*/ 20 w 140"/>
                <a:gd name="T19" fmla="*/ 920 h 1320"/>
                <a:gd name="T20" fmla="*/ 0 w 140"/>
                <a:gd name="T21" fmla="*/ 980 h 1320"/>
                <a:gd name="T22" fmla="*/ 20 w 140"/>
                <a:gd name="T23" fmla="*/ 1100 h 1320"/>
                <a:gd name="T24" fmla="*/ 60 w 140"/>
                <a:gd name="T25" fmla="*/ 1160 h 1320"/>
                <a:gd name="T26" fmla="*/ 80 w 140"/>
                <a:gd name="T27" fmla="*/ 1240 h 1320"/>
                <a:gd name="T28" fmla="*/ 60 w 140"/>
                <a:gd name="T29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320">
                  <a:moveTo>
                    <a:pt x="100" y="0"/>
                  </a:moveTo>
                  <a:cubicBezTo>
                    <a:pt x="107" y="33"/>
                    <a:pt x="112" y="67"/>
                    <a:pt x="120" y="100"/>
                  </a:cubicBezTo>
                  <a:cubicBezTo>
                    <a:pt x="125" y="120"/>
                    <a:pt x="140" y="139"/>
                    <a:pt x="140" y="160"/>
                  </a:cubicBezTo>
                  <a:cubicBezTo>
                    <a:pt x="140" y="187"/>
                    <a:pt x="128" y="214"/>
                    <a:pt x="120" y="240"/>
                  </a:cubicBezTo>
                  <a:cubicBezTo>
                    <a:pt x="94" y="328"/>
                    <a:pt x="71" y="424"/>
                    <a:pt x="20" y="500"/>
                  </a:cubicBezTo>
                  <a:cubicBezTo>
                    <a:pt x="27" y="533"/>
                    <a:pt x="28" y="568"/>
                    <a:pt x="40" y="600"/>
                  </a:cubicBezTo>
                  <a:cubicBezTo>
                    <a:pt x="48" y="623"/>
                    <a:pt x="71" y="638"/>
                    <a:pt x="80" y="660"/>
                  </a:cubicBezTo>
                  <a:cubicBezTo>
                    <a:pt x="91" y="685"/>
                    <a:pt x="93" y="713"/>
                    <a:pt x="100" y="740"/>
                  </a:cubicBezTo>
                  <a:cubicBezTo>
                    <a:pt x="87" y="780"/>
                    <a:pt x="73" y="820"/>
                    <a:pt x="60" y="860"/>
                  </a:cubicBezTo>
                  <a:cubicBezTo>
                    <a:pt x="52" y="883"/>
                    <a:pt x="31" y="899"/>
                    <a:pt x="20" y="920"/>
                  </a:cubicBezTo>
                  <a:cubicBezTo>
                    <a:pt x="11" y="939"/>
                    <a:pt x="7" y="960"/>
                    <a:pt x="0" y="980"/>
                  </a:cubicBezTo>
                  <a:cubicBezTo>
                    <a:pt x="7" y="1020"/>
                    <a:pt x="7" y="1062"/>
                    <a:pt x="20" y="1100"/>
                  </a:cubicBezTo>
                  <a:cubicBezTo>
                    <a:pt x="28" y="1123"/>
                    <a:pt x="51" y="1138"/>
                    <a:pt x="60" y="1160"/>
                  </a:cubicBezTo>
                  <a:cubicBezTo>
                    <a:pt x="71" y="1185"/>
                    <a:pt x="73" y="1213"/>
                    <a:pt x="80" y="1240"/>
                  </a:cubicBezTo>
                  <a:cubicBezTo>
                    <a:pt x="35" y="1308"/>
                    <a:pt x="23" y="1283"/>
                    <a:pt x="60" y="13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5374" name="Text Box 142"/>
          <p:cNvSpPr txBox="1">
            <a:spLocks noChangeArrowheads="1"/>
          </p:cNvSpPr>
          <p:nvPr/>
        </p:nvSpPr>
        <p:spPr bwMode="auto">
          <a:xfrm>
            <a:off x="374650" y="412750"/>
            <a:ext cx="3162300" cy="952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400" b="0" u="sng">
                <a:latin typeface="Times New Roman" pitchFamily="18" charset="0"/>
              </a:rPr>
              <a:t>Изходната позиция на показалците е.</a:t>
            </a:r>
          </a:p>
          <a:p>
            <a:pPr algn="just"/>
            <a:r>
              <a:rPr lang="en-US" altLang="bg-BG" sz="1400" b="0"/>
              <a:t>Abeg = li</a:t>
            </a:r>
          </a:p>
          <a:p>
            <a:pPr algn="just"/>
            <a:r>
              <a:rPr lang="en-US" altLang="bg-BG" sz="1400" b="0"/>
              <a:t>Bbeg = (li+di)div2+1</a:t>
            </a:r>
          </a:p>
          <a:p>
            <a:pPr algn="just"/>
            <a:r>
              <a:rPr lang="en-US" altLang="bg-BG" sz="1400" b="0"/>
              <a:t>Cplace = li</a:t>
            </a:r>
            <a:endParaRPr lang="en-US" altLang="bg-BG" sz="1400"/>
          </a:p>
        </p:txBody>
      </p:sp>
      <p:sp>
        <p:nvSpPr>
          <p:cNvPr id="95375" name="Text Box 143"/>
          <p:cNvSpPr txBox="1">
            <a:spLocks noChangeArrowheads="1"/>
          </p:cNvSpPr>
          <p:nvPr/>
        </p:nvSpPr>
        <p:spPr bwMode="auto">
          <a:xfrm>
            <a:off x="2260600" y="747713"/>
            <a:ext cx="2362200" cy="977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400" b="0" u="sng">
                <a:latin typeface="Times New Roman" pitchFamily="18" charset="0"/>
              </a:rPr>
              <a:t>Проверката за “край на обхожданата част” е: </a:t>
            </a:r>
          </a:p>
          <a:p>
            <a:pPr algn="just"/>
            <a:r>
              <a:rPr lang="en-US" altLang="bg-BG" sz="1400" b="0"/>
              <a:t>Abeg = (li+di)di</a:t>
            </a:r>
            <a:r>
              <a:rPr lang="en-US" altLang="bg-BG" sz="1400" b="0">
                <a:latin typeface="Times New Roman" pitchFamily="18" charset="0"/>
              </a:rPr>
              <a:t>v2+1 	и </a:t>
            </a:r>
          </a:p>
          <a:p>
            <a:pPr algn="just"/>
            <a:r>
              <a:rPr lang="en-US" altLang="bg-BG" sz="1400" b="0"/>
              <a:t>Bbeg = di+1 		</a:t>
            </a:r>
            <a:endParaRPr lang="en-US" altLang="bg-BG" sz="1400"/>
          </a:p>
        </p:txBody>
      </p:sp>
      <p:sp>
        <p:nvSpPr>
          <p:cNvPr id="95376" name="Rectangle 144"/>
          <p:cNvSpPr>
            <a:spLocks noChangeArrowheads="1"/>
          </p:cNvSpPr>
          <p:nvPr/>
        </p:nvSpPr>
        <p:spPr bwMode="auto">
          <a:xfrm>
            <a:off x="1117600" y="5626100"/>
            <a:ext cx="2908300" cy="55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400" b="0">
                <a:latin typeface="Times New Roman" pitchFamily="18" charset="0"/>
              </a:rPr>
              <a:t>Връщане на стойностите, както са наредени в С, обратно в А</a:t>
            </a:r>
            <a:endParaRPr lang="en-US" altLang="bg-BG" sz="1400"/>
          </a:p>
        </p:txBody>
      </p:sp>
      <p:sp>
        <p:nvSpPr>
          <p:cNvPr id="95377" name="Text Box 145"/>
          <p:cNvSpPr txBox="1">
            <a:spLocks noChangeArrowheads="1"/>
          </p:cNvSpPr>
          <p:nvPr/>
        </p:nvSpPr>
        <p:spPr bwMode="auto">
          <a:xfrm>
            <a:off x="4584700" y="5808663"/>
            <a:ext cx="3116263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       </a:t>
            </a:r>
            <a:r>
              <a:rPr lang="bg-BG" altLang="bg-BG" sz="1200"/>
              <a:t>за</a:t>
            </a:r>
            <a:r>
              <a:rPr lang="en-US" altLang="bg-BG" sz="1200" i="1"/>
              <a:t>  </a:t>
            </a:r>
            <a:r>
              <a:rPr lang="en-US" altLang="bg-BG" sz="1200"/>
              <a:t>i </a:t>
            </a:r>
            <a:r>
              <a:rPr lang="bg-BG" altLang="bg-BG" sz="1200"/>
              <a:t>от </a:t>
            </a:r>
            <a:r>
              <a:rPr lang="en-US" altLang="bg-BG" sz="1200"/>
              <a:t> li </a:t>
            </a:r>
            <a:r>
              <a:rPr lang="bg-BG" altLang="bg-BG" sz="1200"/>
              <a:t>до</a:t>
            </a:r>
            <a:r>
              <a:rPr lang="en-US" altLang="bg-BG" sz="1200"/>
              <a:t> di </a:t>
            </a:r>
            <a:r>
              <a:rPr lang="bg-BG" altLang="bg-BG" sz="1200"/>
              <a:t>   </a:t>
            </a:r>
            <a:r>
              <a:rPr lang="en-US" altLang="bg-BG" sz="1200"/>
              <a:t>:    A[I]</a:t>
            </a:r>
            <a:r>
              <a:rPr lang="bg-BG" altLang="bg-BG" sz="1200"/>
              <a:t> </a:t>
            </a:r>
            <a:r>
              <a:rPr lang="en-US" altLang="bg-BG" sz="1200">
                <a:sym typeface="Wingdings" pitchFamily="2" charset="2"/>
              </a:rPr>
              <a:t> </a:t>
            </a:r>
            <a:r>
              <a:rPr lang="en-US" altLang="bg-BG" sz="1200"/>
              <a:t>C[I];</a:t>
            </a:r>
            <a:endParaRPr lang="en-US" altLang="bg-BG" sz="1400"/>
          </a:p>
        </p:txBody>
      </p:sp>
      <p:sp>
        <p:nvSpPr>
          <p:cNvPr id="95378" name="Oval 146"/>
          <p:cNvSpPr>
            <a:spLocks noChangeArrowheads="1"/>
          </p:cNvSpPr>
          <p:nvPr/>
        </p:nvSpPr>
        <p:spPr bwMode="auto">
          <a:xfrm>
            <a:off x="4411663" y="5838825"/>
            <a:ext cx="3302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Р</a:t>
            </a:r>
            <a:endParaRPr lang="en-US" altLang="bg-BG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5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74" grpId="0" animBg="1"/>
      <p:bldP spid="95375" grpId="0" animBg="1"/>
      <p:bldP spid="95376" grpId="0" animBg="1"/>
      <p:bldP spid="95377" grpId="0" animBg="1"/>
      <p:bldP spid="953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123728" y="260648"/>
            <a:ext cx="52705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/>
            <a:r>
              <a:rPr lang="bg-BG" altLang="bg-BG" i="1" dirty="0"/>
              <a:t>Сортиране чрез сливане – MERGESORT</a:t>
            </a:r>
          </a:p>
          <a:p>
            <a:pPr algn="l" eaLnBrk="0" hangingPunct="0"/>
            <a:endParaRPr lang="bg-BG" altLang="bg-BG" b="0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189038" y="2289175"/>
            <a:ext cx="690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graphicFrame>
        <p:nvGraphicFramePr>
          <p:cNvPr id="60451" name="Group 35"/>
          <p:cNvGraphicFramePr>
            <a:graphicFrameLocks noGrp="1"/>
          </p:cNvGraphicFramePr>
          <p:nvPr/>
        </p:nvGraphicFramePr>
        <p:xfrm>
          <a:off x="1163638" y="2641600"/>
          <a:ext cx="7083425" cy="2298383"/>
        </p:xfrm>
        <a:graphic>
          <a:graphicData uri="http://schemas.openxmlformats.org/drawingml/2006/table">
            <a:tbl>
              <a:tblPr/>
              <a:tblGrid>
                <a:gridCol w="3087687"/>
                <a:gridCol w="3995738"/>
              </a:tblGrid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DF: </a:t>
                      </a:r>
                      <a:r>
                        <a:rPr kumimoji="0" lang="bg-BG" altLang="bg-BG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 масив</a:t>
                      </a: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от n елемента е масив, който: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Се състои от един елемент, n=1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Състои се от </a:t>
                      </a:r>
                      <a:r>
                        <a:rPr kumimoji="0" lang="bg-BG" altLang="bg-BG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елементите</a:t>
                      </a:r>
                      <a:r>
                        <a:rPr kumimoji="0" lang="bg-BG" alt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на два </a:t>
                      </a:r>
                      <a:r>
                        <a:rPr kumimoji="0" lang="bg-BG" altLang="bg-BG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сортирани масива</a:t>
                      </a: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пренесени в друг масив така, че да </a:t>
                      </a:r>
                      <a:r>
                        <a:rPr kumimoji="0" lang="bg-BG" altLang="bg-BG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няма инверсии</a:t>
                      </a:r>
                      <a:r>
                        <a:rPr kumimoji="0" lang="bg-BG" alt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1189038" y="42640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bg-BG" sz="1400" b="0">
                <a:cs typeface="Times New Roman" pitchFamily="18" charset="0"/>
              </a:rPr>
              <a:t> </a:t>
            </a:r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43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1109663" y="6370638"/>
            <a:ext cx="5094287" cy="409575"/>
            <a:chOff x="900" y="13983"/>
            <a:chExt cx="6300" cy="720"/>
          </a:xfrm>
        </p:grpSpPr>
        <p:sp>
          <p:nvSpPr>
            <p:cNvPr id="96259" name="Text Box 3"/>
            <p:cNvSpPr txBox="1">
              <a:spLocks noChangeArrowheads="1"/>
            </p:cNvSpPr>
            <p:nvPr/>
          </p:nvSpPr>
          <p:spPr bwMode="auto">
            <a:xfrm>
              <a:off x="144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216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288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360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432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504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576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48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900" y="14163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600" b="0"/>
                <a:t>C:</a:t>
              </a:r>
              <a:endParaRPr lang="en-US" altLang="bg-BG" sz="1400"/>
            </a:p>
          </p:txBody>
        </p:sp>
      </p:grp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330325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1890713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2451100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011488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4973638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534025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6094413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6654800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998538" y="274955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4646613" y="276860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76993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1330325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419100" y="483076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273208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3292475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2381250" y="483076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692650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525303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6794500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735488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4348163" y="4792663"/>
            <a:ext cx="560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6443663" y="4830763"/>
            <a:ext cx="560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1751013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2311400" y="111442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2871788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3432175" y="111442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3992563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4552950" y="111442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5113338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5673725" y="1114425"/>
            <a:ext cx="56197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1381125" y="1208088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99" name="Line 43"/>
          <p:cNvSpPr>
            <a:spLocks noChangeShapeType="1"/>
          </p:cNvSpPr>
          <p:nvPr/>
        </p:nvSpPr>
        <p:spPr bwMode="auto">
          <a:xfrm flipV="1">
            <a:off x="2171700" y="1485900"/>
            <a:ext cx="1400175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00" name="Line 44"/>
          <p:cNvSpPr>
            <a:spLocks noChangeShapeType="1"/>
          </p:cNvSpPr>
          <p:nvPr/>
        </p:nvSpPr>
        <p:spPr bwMode="auto">
          <a:xfrm flipH="1" flipV="1">
            <a:off x="4273550" y="1485900"/>
            <a:ext cx="1820863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3011488" y="1579563"/>
            <a:ext cx="1962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600" i="1"/>
              <a:t>Merge</a:t>
            </a:r>
            <a:endParaRPr lang="en-US" altLang="bg-BG" sz="1400"/>
          </a:p>
        </p:txBody>
      </p:sp>
      <p:sp>
        <p:nvSpPr>
          <p:cNvPr id="96302" name="AutoShape 46"/>
          <p:cNvSpPr>
            <a:spLocks noChangeArrowheads="1"/>
          </p:cNvSpPr>
          <p:nvPr/>
        </p:nvSpPr>
        <p:spPr bwMode="auto">
          <a:xfrm>
            <a:off x="6796088" y="1114425"/>
            <a:ext cx="1820862" cy="650875"/>
          </a:xfrm>
          <a:prstGeom prst="wedgeRoundRectCallout">
            <a:avLst>
              <a:gd name="adj1" fmla="val -82093"/>
              <a:gd name="adj2" fmla="val -40477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i="1">
                <a:latin typeface="Times New Roman" pitchFamily="18" charset="0"/>
              </a:rPr>
              <a:t>Това е състоянието на С </a:t>
            </a:r>
            <a:r>
              <a:rPr lang="bg-BG" altLang="bg-BG" sz="1000" i="1">
                <a:latin typeface="Times New Roman" pitchFamily="18" charset="0"/>
              </a:rPr>
              <a:t>на</a:t>
            </a:r>
            <a:r>
              <a:rPr lang="en-US" altLang="bg-BG" sz="1000" i="1">
                <a:latin typeface="Times New Roman" pitchFamily="18" charset="0"/>
              </a:rPr>
              <a:t> края на процеса на изплуване</a:t>
            </a:r>
            <a:endParaRPr lang="en-US" altLang="bg-BG" sz="1400"/>
          </a:p>
        </p:txBody>
      </p:sp>
      <p:sp>
        <p:nvSpPr>
          <p:cNvPr id="96303" name="Text Box 47"/>
          <p:cNvSpPr txBox="1">
            <a:spLocks noChangeArrowheads="1"/>
          </p:cNvSpPr>
          <p:nvPr/>
        </p:nvSpPr>
        <p:spPr bwMode="auto">
          <a:xfrm>
            <a:off x="1330325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304" name="Text Box 48"/>
          <p:cNvSpPr txBox="1">
            <a:spLocks noChangeArrowheads="1"/>
          </p:cNvSpPr>
          <p:nvPr/>
        </p:nvSpPr>
        <p:spPr bwMode="auto">
          <a:xfrm>
            <a:off x="1890713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305" name="Text Box 49"/>
          <p:cNvSpPr txBox="1">
            <a:spLocks noChangeArrowheads="1"/>
          </p:cNvSpPr>
          <p:nvPr/>
        </p:nvSpPr>
        <p:spPr bwMode="auto">
          <a:xfrm>
            <a:off x="2451100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306" name="Text Box 50"/>
          <p:cNvSpPr txBox="1">
            <a:spLocks noChangeArrowheads="1"/>
          </p:cNvSpPr>
          <p:nvPr/>
        </p:nvSpPr>
        <p:spPr bwMode="auto">
          <a:xfrm>
            <a:off x="3011488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307" name="Text Box 51"/>
          <p:cNvSpPr txBox="1">
            <a:spLocks noChangeArrowheads="1"/>
          </p:cNvSpPr>
          <p:nvPr/>
        </p:nvSpPr>
        <p:spPr bwMode="auto">
          <a:xfrm>
            <a:off x="4973638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308" name="Text Box 52"/>
          <p:cNvSpPr txBox="1">
            <a:spLocks noChangeArrowheads="1"/>
          </p:cNvSpPr>
          <p:nvPr/>
        </p:nvSpPr>
        <p:spPr bwMode="auto">
          <a:xfrm>
            <a:off x="5534025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309" name="Text Box 53"/>
          <p:cNvSpPr txBox="1">
            <a:spLocks noChangeArrowheads="1"/>
          </p:cNvSpPr>
          <p:nvPr/>
        </p:nvSpPr>
        <p:spPr bwMode="auto">
          <a:xfrm>
            <a:off x="6094413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310" name="Text Box 54"/>
          <p:cNvSpPr txBox="1">
            <a:spLocks noChangeArrowheads="1"/>
          </p:cNvSpPr>
          <p:nvPr/>
        </p:nvSpPr>
        <p:spPr bwMode="auto">
          <a:xfrm>
            <a:off x="6654800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311" name="Text Box 55"/>
          <p:cNvSpPr txBox="1">
            <a:spLocks noChangeArrowheads="1"/>
          </p:cNvSpPr>
          <p:nvPr/>
        </p:nvSpPr>
        <p:spPr bwMode="auto">
          <a:xfrm>
            <a:off x="884238" y="1951038"/>
            <a:ext cx="5603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12" name="Text Box 56"/>
          <p:cNvSpPr txBox="1">
            <a:spLocks noChangeArrowheads="1"/>
          </p:cNvSpPr>
          <p:nvPr/>
        </p:nvSpPr>
        <p:spPr bwMode="auto">
          <a:xfrm>
            <a:off x="4627563" y="1989138"/>
            <a:ext cx="5603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13" name="Freeform 57"/>
          <p:cNvSpPr>
            <a:spLocks/>
          </p:cNvSpPr>
          <p:nvPr/>
        </p:nvSpPr>
        <p:spPr bwMode="auto">
          <a:xfrm>
            <a:off x="2452688" y="2322513"/>
            <a:ext cx="3175" cy="363537"/>
          </a:xfrm>
          <a:custGeom>
            <a:avLst/>
            <a:gdLst>
              <a:gd name="T0" fmla="*/ 5 w 5"/>
              <a:gd name="T1" fmla="*/ 705 h 705"/>
              <a:gd name="T2" fmla="*/ 0 w 5"/>
              <a:gd name="T3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705">
                <a:moveTo>
                  <a:pt x="5" y="70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14" name="Line 58"/>
          <p:cNvSpPr>
            <a:spLocks noChangeShapeType="1"/>
          </p:cNvSpPr>
          <p:nvPr/>
        </p:nvSpPr>
        <p:spPr bwMode="auto">
          <a:xfrm flipV="1">
            <a:off x="6094413" y="2322513"/>
            <a:ext cx="0" cy="371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15" name="Oval 59"/>
          <p:cNvSpPr>
            <a:spLocks noChangeArrowheads="1"/>
          </p:cNvSpPr>
          <p:nvPr/>
        </p:nvSpPr>
        <p:spPr bwMode="auto">
          <a:xfrm>
            <a:off x="2590800" y="2341563"/>
            <a:ext cx="319088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16" name="Oval 60"/>
          <p:cNvSpPr>
            <a:spLocks noChangeArrowheads="1"/>
          </p:cNvSpPr>
          <p:nvPr/>
        </p:nvSpPr>
        <p:spPr bwMode="auto">
          <a:xfrm>
            <a:off x="6234113" y="2341563"/>
            <a:ext cx="3444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17" name="Text Box 61"/>
          <p:cNvSpPr txBox="1">
            <a:spLocks noChangeArrowheads="1"/>
          </p:cNvSpPr>
          <p:nvPr/>
        </p:nvSpPr>
        <p:spPr bwMode="auto">
          <a:xfrm>
            <a:off x="1751013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318" name="Text Box 62"/>
          <p:cNvSpPr txBox="1">
            <a:spLocks noChangeArrowheads="1"/>
          </p:cNvSpPr>
          <p:nvPr/>
        </p:nvSpPr>
        <p:spPr bwMode="auto">
          <a:xfrm>
            <a:off x="2311400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319" name="Text Box 63"/>
          <p:cNvSpPr txBox="1">
            <a:spLocks noChangeArrowheads="1"/>
          </p:cNvSpPr>
          <p:nvPr/>
        </p:nvSpPr>
        <p:spPr bwMode="auto">
          <a:xfrm>
            <a:off x="2871788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320" name="Text Box 64"/>
          <p:cNvSpPr txBox="1">
            <a:spLocks noChangeArrowheads="1"/>
          </p:cNvSpPr>
          <p:nvPr/>
        </p:nvSpPr>
        <p:spPr bwMode="auto">
          <a:xfrm>
            <a:off x="3432175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321" name="Text Box 65"/>
          <p:cNvSpPr txBox="1">
            <a:spLocks noChangeArrowheads="1"/>
          </p:cNvSpPr>
          <p:nvPr/>
        </p:nvSpPr>
        <p:spPr bwMode="auto">
          <a:xfrm>
            <a:off x="3992563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322" name="Text Box 66"/>
          <p:cNvSpPr txBox="1">
            <a:spLocks noChangeArrowheads="1"/>
          </p:cNvSpPr>
          <p:nvPr/>
        </p:nvSpPr>
        <p:spPr bwMode="auto">
          <a:xfrm>
            <a:off x="4552950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323" name="Text Box 67"/>
          <p:cNvSpPr txBox="1">
            <a:spLocks noChangeArrowheads="1"/>
          </p:cNvSpPr>
          <p:nvPr/>
        </p:nvSpPr>
        <p:spPr bwMode="auto">
          <a:xfrm>
            <a:off x="5113338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5673725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325" name="Text Box 69"/>
          <p:cNvSpPr txBox="1">
            <a:spLocks noChangeArrowheads="1"/>
          </p:cNvSpPr>
          <p:nvPr/>
        </p:nvSpPr>
        <p:spPr bwMode="auto">
          <a:xfrm>
            <a:off x="1381125" y="371475"/>
            <a:ext cx="5603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26" name="Line 70"/>
          <p:cNvSpPr>
            <a:spLocks noChangeShapeType="1"/>
          </p:cNvSpPr>
          <p:nvPr/>
        </p:nvSpPr>
        <p:spPr bwMode="auto">
          <a:xfrm flipV="1">
            <a:off x="3992563" y="742950"/>
            <a:ext cx="0" cy="371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27" name="Oval 71"/>
          <p:cNvSpPr>
            <a:spLocks noChangeArrowheads="1"/>
          </p:cNvSpPr>
          <p:nvPr/>
        </p:nvSpPr>
        <p:spPr bwMode="auto">
          <a:xfrm>
            <a:off x="4183063" y="787400"/>
            <a:ext cx="3063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28" name="Text Box 72"/>
          <p:cNvSpPr txBox="1">
            <a:spLocks noChangeArrowheads="1"/>
          </p:cNvSpPr>
          <p:nvPr/>
        </p:nvSpPr>
        <p:spPr bwMode="auto">
          <a:xfrm>
            <a:off x="76993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329" name="Text Box 73"/>
          <p:cNvSpPr txBox="1">
            <a:spLocks noChangeArrowheads="1"/>
          </p:cNvSpPr>
          <p:nvPr/>
        </p:nvSpPr>
        <p:spPr bwMode="auto">
          <a:xfrm>
            <a:off x="1330325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330" name="Text Box 74"/>
          <p:cNvSpPr txBox="1">
            <a:spLocks noChangeArrowheads="1"/>
          </p:cNvSpPr>
          <p:nvPr/>
        </p:nvSpPr>
        <p:spPr bwMode="auto">
          <a:xfrm>
            <a:off x="400050" y="3994150"/>
            <a:ext cx="560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31" name="Text Box 75"/>
          <p:cNvSpPr txBox="1">
            <a:spLocks noChangeArrowheads="1"/>
          </p:cNvSpPr>
          <p:nvPr/>
        </p:nvSpPr>
        <p:spPr bwMode="auto">
          <a:xfrm>
            <a:off x="273208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332" name="Text Box 76"/>
          <p:cNvSpPr txBox="1">
            <a:spLocks noChangeArrowheads="1"/>
          </p:cNvSpPr>
          <p:nvPr/>
        </p:nvSpPr>
        <p:spPr bwMode="auto">
          <a:xfrm>
            <a:off x="3292475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333" name="Text Box 77"/>
          <p:cNvSpPr txBox="1">
            <a:spLocks noChangeArrowheads="1"/>
          </p:cNvSpPr>
          <p:nvPr/>
        </p:nvSpPr>
        <p:spPr bwMode="auto">
          <a:xfrm>
            <a:off x="2381250" y="3994150"/>
            <a:ext cx="560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34" name="Text Box 78"/>
          <p:cNvSpPr txBox="1">
            <a:spLocks noChangeArrowheads="1"/>
          </p:cNvSpPr>
          <p:nvPr/>
        </p:nvSpPr>
        <p:spPr bwMode="auto">
          <a:xfrm>
            <a:off x="4692650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335" name="Text Box 79"/>
          <p:cNvSpPr txBox="1">
            <a:spLocks noChangeArrowheads="1"/>
          </p:cNvSpPr>
          <p:nvPr/>
        </p:nvSpPr>
        <p:spPr bwMode="auto">
          <a:xfrm>
            <a:off x="525303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336" name="Text Box 80"/>
          <p:cNvSpPr txBox="1">
            <a:spLocks noChangeArrowheads="1"/>
          </p:cNvSpPr>
          <p:nvPr/>
        </p:nvSpPr>
        <p:spPr bwMode="auto">
          <a:xfrm>
            <a:off x="6794500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337" name="Text Box 81"/>
          <p:cNvSpPr txBox="1">
            <a:spLocks noChangeArrowheads="1"/>
          </p:cNvSpPr>
          <p:nvPr/>
        </p:nvSpPr>
        <p:spPr bwMode="auto">
          <a:xfrm>
            <a:off x="735488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338" name="Text Box 82"/>
          <p:cNvSpPr txBox="1">
            <a:spLocks noChangeArrowheads="1"/>
          </p:cNvSpPr>
          <p:nvPr/>
        </p:nvSpPr>
        <p:spPr bwMode="auto">
          <a:xfrm>
            <a:off x="4348163" y="399415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39" name="Text Box 83"/>
          <p:cNvSpPr txBox="1">
            <a:spLocks noChangeArrowheads="1"/>
          </p:cNvSpPr>
          <p:nvPr/>
        </p:nvSpPr>
        <p:spPr bwMode="auto">
          <a:xfrm>
            <a:off x="6481763" y="399415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40" name="Line 84"/>
          <p:cNvSpPr>
            <a:spLocks noChangeShapeType="1"/>
          </p:cNvSpPr>
          <p:nvPr/>
        </p:nvSpPr>
        <p:spPr bwMode="auto">
          <a:xfrm flipV="1">
            <a:off x="5253038" y="4271963"/>
            <a:ext cx="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1" name="Line 85"/>
          <p:cNvSpPr>
            <a:spLocks noChangeShapeType="1"/>
          </p:cNvSpPr>
          <p:nvPr/>
        </p:nvSpPr>
        <p:spPr bwMode="auto">
          <a:xfrm flipV="1">
            <a:off x="7354888" y="4271963"/>
            <a:ext cx="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2" name="Line 86"/>
          <p:cNvSpPr>
            <a:spLocks noChangeShapeType="1"/>
          </p:cNvSpPr>
          <p:nvPr/>
        </p:nvSpPr>
        <p:spPr bwMode="auto">
          <a:xfrm flipV="1">
            <a:off x="3292475" y="4271963"/>
            <a:ext cx="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3" name="Freeform 87"/>
          <p:cNvSpPr>
            <a:spLocks/>
          </p:cNvSpPr>
          <p:nvPr/>
        </p:nvSpPr>
        <p:spPr bwMode="auto">
          <a:xfrm>
            <a:off x="1331913" y="4271963"/>
            <a:ext cx="3175" cy="455612"/>
          </a:xfrm>
          <a:custGeom>
            <a:avLst/>
            <a:gdLst>
              <a:gd name="T0" fmla="*/ 5 w 5"/>
              <a:gd name="T1" fmla="*/ 882 h 882"/>
              <a:gd name="T2" fmla="*/ 0 w 5"/>
              <a:gd name="T3" fmla="*/ 0 h 8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882">
                <a:moveTo>
                  <a:pt x="5" y="88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4" name="Oval 88"/>
          <p:cNvSpPr>
            <a:spLocks noChangeArrowheads="1"/>
          </p:cNvSpPr>
          <p:nvPr/>
        </p:nvSpPr>
        <p:spPr bwMode="auto">
          <a:xfrm>
            <a:off x="1470025" y="4384675"/>
            <a:ext cx="319088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5" name="Oval 89"/>
          <p:cNvSpPr>
            <a:spLocks noChangeArrowheads="1"/>
          </p:cNvSpPr>
          <p:nvPr/>
        </p:nvSpPr>
        <p:spPr bwMode="auto">
          <a:xfrm>
            <a:off x="3432175" y="4384675"/>
            <a:ext cx="319088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6" name="Oval 90"/>
          <p:cNvSpPr>
            <a:spLocks noChangeArrowheads="1"/>
          </p:cNvSpPr>
          <p:nvPr/>
        </p:nvSpPr>
        <p:spPr bwMode="auto">
          <a:xfrm>
            <a:off x="5392738" y="4384675"/>
            <a:ext cx="3317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7" name="Oval 91"/>
          <p:cNvSpPr>
            <a:spLocks noChangeArrowheads="1"/>
          </p:cNvSpPr>
          <p:nvPr/>
        </p:nvSpPr>
        <p:spPr bwMode="auto">
          <a:xfrm>
            <a:off x="7494588" y="4384675"/>
            <a:ext cx="3571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8" name="Line 92"/>
          <p:cNvSpPr>
            <a:spLocks noChangeShapeType="1"/>
          </p:cNvSpPr>
          <p:nvPr/>
        </p:nvSpPr>
        <p:spPr bwMode="auto">
          <a:xfrm flipV="1">
            <a:off x="1330325" y="3065463"/>
            <a:ext cx="11207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9" name="Line 93"/>
          <p:cNvSpPr>
            <a:spLocks noChangeShapeType="1"/>
          </p:cNvSpPr>
          <p:nvPr/>
        </p:nvSpPr>
        <p:spPr bwMode="auto">
          <a:xfrm flipH="1" flipV="1">
            <a:off x="2451100" y="3065463"/>
            <a:ext cx="8413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50" name="Line 94"/>
          <p:cNvSpPr>
            <a:spLocks noChangeShapeType="1"/>
          </p:cNvSpPr>
          <p:nvPr/>
        </p:nvSpPr>
        <p:spPr bwMode="auto">
          <a:xfrm flipV="1">
            <a:off x="5254625" y="3065463"/>
            <a:ext cx="839788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51" name="Line 95"/>
          <p:cNvSpPr>
            <a:spLocks noChangeShapeType="1"/>
          </p:cNvSpPr>
          <p:nvPr/>
        </p:nvSpPr>
        <p:spPr bwMode="auto">
          <a:xfrm flipH="1" flipV="1">
            <a:off x="6094413" y="3065463"/>
            <a:ext cx="12604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52" name="Text Box 96"/>
          <p:cNvSpPr txBox="1">
            <a:spLocks noChangeArrowheads="1"/>
          </p:cNvSpPr>
          <p:nvPr/>
        </p:nvSpPr>
        <p:spPr bwMode="auto">
          <a:xfrm>
            <a:off x="5254625" y="3436938"/>
            <a:ext cx="19605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600" i="1"/>
              <a:t>Merge</a:t>
            </a:r>
            <a:endParaRPr lang="en-US" altLang="bg-BG" sz="1400"/>
          </a:p>
        </p:txBody>
      </p:sp>
      <p:sp>
        <p:nvSpPr>
          <p:cNvPr id="96353" name="Text Box 97"/>
          <p:cNvSpPr txBox="1">
            <a:spLocks noChangeArrowheads="1"/>
          </p:cNvSpPr>
          <p:nvPr/>
        </p:nvSpPr>
        <p:spPr bwMode="auto">
          <a:xfrm>
            <a:off x="1330325" y="3436938"/>
            <a:ext cx="1962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600" i="1"/>
              <a:t>Merge</a:t>
            </a:r>
            <a:endParaRPr lang="en-US" altLang="bg-BG" sz="1400"/>
          </a:p>
        </p:txBody>
      </p:sp>
      <p:sp>
        <p:nvSpPr>
          <p:cNvPr id="96354" name="AutoShape 98"/>
          <p:cNvSpPr>
            <a:spLocks noChangeArrowheads="1"/>
          </p:cNvSpPr>
          <p:nvPr/>
        </p:nvSpPr>
        <p:spPr bwMode="auto">
          <a:xfrm rot="-5400000">
            <a:off x="6511131" y="3715544"/>
            <a:ext cx="3868738" cy="4508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ИЗПЛУВАНЕ</a:t>
            </a:r>
            <a:endParaRPr lang="en-US" altLang="bg-BG" sz="1400"/>
          </a:p>
        </p:txBody>
      </p:sp>
      <p:sp>
        <p:nvSpPr>
          <p:cNvPr id="96355" name="AutoShape 99"/>
          <p:cNvSpPr>
            <a:spLocks noChangeArrowheads="1"/>
          </p:cNvSpPr>
          <p:nvPr/>
        </p:nvSpPr>
        <p:spPr bwMode="auto">
          <a:xfrm rot="-5400000">
            <a:off x="-1709738" y="3684588"/>
            <a:ext cx="3870325" cy="4508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ИЗПЛУВАНЕ</a:t>
            </a:r>
            <a:endParaRPr lang="en-US" altLang="bg-BG" sz="1400"/>
          </a:p>
        </p:txBody>
      </p:sp>
      <p:sp>
        <p:nvSpPr>
          <p:cNvPr id="96356" name="Rectangle 100"/>
          <p:cNvSpPr>
            <a:spLocks noChangeArrowheads="1"/>
          </p:cNvSpPr>
          <p:nvPr/>
        </p:nvSpPr>
        <p:spPr bwMode="auto">
          <a:xfrm>
            <a:off x="1128713" y="771525"/>
            <a:ext cx="5295900" cy="309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57" name="Rectangle 101"/>
          <p:cNvSpPr>
            <a:spLocks noChangeArrowheads="1"/>
          </p:cNvSpPr>
          <p:nvPr/>
        </p:nvSpPr>
        <p:spPr bwMode="auto">
          <a:xfrm>
            <a:off x="419100" y="3873500"/>
            <a:ext cx="78676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58" name="Rectangle 102"/>
          <p:cNvSpPr>
            <a:spLocks noChangeArrowheads="1"/>
          </p:cNvSpPr>
          <p:nvPr/>
        </p:nvSpPr>
        <p:spPr bwMode="auto">
          <a:xfrm>
            <a:off x="966788" y="1079500"/>
            <a:ext cx="5448300" cy="839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59" name="Rectangle 103"/>
          <p:cNvSpPr>
            <a:spLocks noChangeArrowheads="1"/>
          </p:cNvSpPr>
          <p:nvPr/>
        </p:nvSpPr>
        <p:spPr bwMode="auto">
          <a:xfrm>
            <a:off x="666750" y="2676525"/>
            <a:ext cx="75247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60" name="Rectangle 104"/>
          <p:cNvSpPr>
            <a:spLocks noChangeArrowheads="1"/>
          </p:cNvSpPr>
          <p:nvPr/>
        </p:nvSpPr>
        <p:spPr bwMode="auto">
          <a:xfrm>
            <a:off x="800100" y="1924050"/>
            <a:ext cx="7067550" cy="7477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96361" name="Group 105"/>
          <p:cNvGrpSpPr>
            <a:grpSpLocks/>
          </p:cNvGrpSpPr>
          <p:nvPr/>
        </p:nvGrpSpPr>
        <p:grpSpPr bwMode="auto">
          <a:xfrm>
            <a:off x="69850" y="5108575"/>
            <a:ext cx="8405813" cy="1208088"/>
            <a:chOff x="540" y="11283"/>
            <a:chExt cx="10800" cy="2340"/>
          </a:xfrm>
        </p:grpSpPr>
        <p:sp>
          <p:nvSpPr>
            <p:cNvPr id="96362" name="Line 106"/>
            <p:cNvSpPr>
              <a:spLocks noChangeShapeType="1"/>
            </p:cNvSpPr>
            <p:nvPr/>
          </p:nvSpPr>
          <p:spPr bwMode="auto">
            <a:xfrm>
              <a:off x="720" y="13263"/>
              <a:ext cx="10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6363" name="Group 107"/>
            <p:cNvGrpSpPr>
              <a:grpSpLocks/>
            </p:cNvGrpSpPr>
            <p:nvPr/>
          </p:nvGrpSpPr>
          <p:grpSpPr bwMode="auto">
            <a:xfrm>
              <a:off x="540" y="11283"/>
              <a:ext cx="10620" cy="2340"/>
              <a:chOff x="540" y="11283"/>
              <a:chExt cx="10620" cy="2340"/>
            </a:xfrm>
          </p:grpSpPr>
          <p:sp>
            <p:nvSpPr>
              <p:cNvPr id="96364" name="Text Box 108"/>
              <p:cNvSpPr txBox="1">
                <a:spLocks noChangeArrowheads="1"/>
              </p:cNvSpPr>
              <p:nvPr/>
            </p:nvSpPr>
            <p:spPr bwMode="auto">
              <a:xfrm>
                <a:off x="108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8</a:t>
                </a:r>
                <a:endParaRPr lang="en-US" altLang="bg-BG" sz="1400"/>
              </a:p>
            </p:txBody>
          </p:sp>
          <p:sp>
            <p:nvSpPr>
              <p:cNvPr id="96365" name="Text Box 109"/>
              <p:cNvSpPr txBox="1">
                <a:spLocks noChangeArrowheads="1"/>
              </p:cNvSpPr>
              <p:nvPr/>
            </p:nvSpPr>
            <p:spPr bwMode="auto">
              <a:xfrm>
                <a:off x="252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3</a:t>
                </a:r>
                <a:endParaRPr lang="en-US" altLang="bg-BG" sz="1400"/>
              </a:p>
            </p:txBody>
          </p:sp>
          <p:sp>
            <p:nvSpPr>
              <p:cNvPr id="96366" name="Text Box 110"/>
              <p:cNvSpPr txBox="1">
                <a:spLocks noChangeArrowheads="1"/>
              </p:cNvSpPr>
              <p:nvPr/>
            </p:nvSpPr>
            <p:spPr bwMode="auto">
              <a:xfrm>
                <a:off x="360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6</a:t>
                </a:r>
                <a:endParaRPr lang="en-US" altLang="bg-BG" sz="1400"/>
              </a:p>
            </p:txBody>
          </p:sp>
          <p:sp>
            <p:nvSpPr>
              <p:cNvPr id="96367" name="Text Box 111"/>
              <p:cNvSpPr txBox="1">
                <a:spLocks noChangeArrowheads="1"/>
              </p:cNvSpPr>
              <p:nvPr/>
            </p:nvSpPr>
            <p:spPr bwMode="auto">
              <a:xfrm>
                <a:off x="504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12</a:t>
                </a:r>
                <a:endParaRPr lang="en-US" altLang="bg-BG" sz="1400"/>
              </a:p>
            </p:txBody>
          </p:sp>
          <p:sp>
            <p:nvSpPr>
              <p:cNvPr id="96368" name="Text Box 112"/>
              <p:cNvSpPr txBox="1">
                <a:spLocks noChangeArrowheads="1"/>
              </p:cNvSpPr>
              <p:nvPr/>
            </p:nvSpPr>
            <p:spPr bwMode="auto">
              <a:xfrm>
                <a:off x="612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4</a:t>
                </a:r>
                <a:endParaRPr lang="en-US" altLang="bg-BG" sz="1400"/>
              </a:p>
            </p:txBody>
          </p:sp>
          <p:sp>
            <p:nvSpPr>
              <p:cNvPr id="96369" name="Text Box 113"/>
              <p:cNvSpPr txBox="1">
                <a:spLocks noChangeArrowheads="1"/>
              </p:cNvSpPr>
              <p:nvPr/>
            </p:nvSpPr>
            <p:spPr bwMode="auto">
              <a:xfrm>
                <a:off x="756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1</a:t>
                </a:r>
                <a:endParaRPr lang="en-US" altLang="bg-BG" sz="1400"/>
              </a:p>
            </p:txBody>
          </p:sp>
          <p:sp>
            <p:nvSpPr>
              <p:cNvPr id="96370" name="Text Box 114"/>
              <p:cNvSpPr txBox="1">
                <a:spLocks noChangeArrowheads="1"/>
              </p:cNvSpPr>
              <p:nvPr/>
            </p:nvSpPr>
            <p:spPr bwMode="auto">
              <a:xfrm>
                <a:off x="882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2</a:t>
                </a:r>
                <a:endParaRPr lang="en-US" altLang="bg-BG" sz="1400"/>
              </a:p>
            </p:txBody>
          </p:sp>
          <p:sp>
            <p:nvSpPr>
              <p:cNvPr id="96371" name="Text Box 115"/>
              <p:cNvSpPr txBox="1">
                <a:spLocks noChangeArrowheads="1"/>
              </p:cNvSpPr>
              <p:nvPr/>
            </p:nvSpPr>
            <p:spPr bwMode="auto">
              <a:xfrm>
                <a:off x="1026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13</a:t>
                </a:r>
                <a:endParaRPr lang="en-US" altLang="bg-BG" sz="1400"/>
              </a:p>
            </p:txBody>
          </p:sp>
          <p:sp>
            <p:nvSpPr>
              <p:cNvPr id="96372" name="Line 116"/>
              <p:cNvSpPr>
                <a:spLocks noChangeShapeType="1"/>
              </p:cNvSpPr>
              <p:nvPr/>
            </p:nvSpPr>
            <p:spPr bwMode="auto">
              <a:xfrm flipV="1">
                <a:off x="144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3" name="Line 117"/>
              <p:cNvSpPr>
                <a:spLocks noChangeShapeType="1"/>
              </p:cNvSpPr>
              <p:nvPr/>
            </p:nvSpPr>
            <p:spPr bwMode="auto">
              <a:xfrm flipH="1" flipV="1">
                <a:off x="216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4" name="Line 118"/>
              <p:cNvSpPr>
                <a:spLocks noChangeShapeType="1"/>
              </p:cNvSpPr>
              <p:nvPr/>
            </p:nvSpPr>
            <p:spPr bwMode="auto">
              <a:xfrm flipV="1">
                <a:off x="396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5" name="Line 119"/>
              <p:cNvSpPr>
                <a:spLocks noChangeShapeType="1"/>
              </p:cNvSpPr>
              <p:nvPr/>
            </p:nvSpPr>
            <p:spPr bwMode="auto">
              <a:xfrm flipH="1" flipV="1">
                <a:off x="468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6" name="Line 120"/>
              <p:cNvSpPr>
                <a:spLocks noChangeShapeType="1"/>
              </p:cNvSpPr>
              <p:nvPr/>
            </p:nvSpPr>
            <p:spPr bwMode="auto">
              <a:xfrm flipV="1">
                <a:off x="648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7" name="Line 121"/>
              <p:cNvSpPr>
                <a:spLocks noChangeShapeType="1"/>
              </p:cNvSpPr>
              <p:nvPr/>
            </p:nvSpPr>
            <p:spPr bwMode="auto">
              <a:xfrm flipH="1" flipV="1">
                <a:off x="720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8" name="Line 122"/>
              <p:cNvSpPr>
                <a:spLocks noChangeShapeType="1"/>
              </p:cNvSpPr>
              <p:nvPr/>
            </p:nvSpPr>
            <p:spPr bwMode="auto">
              <a:xfrm flipV="1">
                <a:off x="918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9" name="Line 123"/>
              <p:cNvSpPr>
                <a:spLocks noChangeShapeType="1"/>
              </p:cNvSpPr>
              <p:nvPr/>
            </p:nvSpPr>
            <p:spPr bwMode="auto">
              <a:xfrm flipH="1" flipV="1">
                <a:off x="990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80" name="Text Box 124"/>
              <p:cNvSpPr txBox="1">
                <a:spLocks noChangeArrowheads="1"/>
              </p:cNvSpPr>
              <p:nvPr/>
            </p:nvSpPr>
            <p:spPr bwMode="auto">
              <a:xfrm>
                <a:off x="90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1" name="Text Box 125"/>
              <p:cNvSpPr txBox="1">
                <a:spLocks noChangeArrowheads="1"/>
              </p:cNvSpPr>
              <p:nvPr/>
            </p:nvSpPr>
            <p:spPr bwMode="auto">
              <a:xfrm>
                <a:off x="864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2" name="Text Box 126"/>
              <p:cNvSpPr txBox="1">
                <a:spLocks noChangeArrowheads="1"/>
              </p:cNvSpPr>
              <p:nvPr/>
            </p:nvSpPr>
            <p:spPr bwMode="auto">
              <a:xfrm>
                <a:off x="594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3" name="Text Box 127"/>
              <p:cNvSpPr txBox="1">
                <a:spLocks noChangeArrowheads="1"/>
              </p:cNvSpPr>
              <p:nvPr/>
            </p:nvSpPr>
            <p:spPr bwMode="auto">
              <a:xfrm>
                <a:off x="342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4" name="Rectangle 128"/>
              <p:cNvSpPr>
                <a:spLocks noChangeArrowheads="1"/>
              </p:cNvSpPr>
              <p:nvPr/>
            </p:nvSpPr>
            <p:spPr bwMode="auto">
              <a:xfrm>
                <a:off x="900" y="13263"/>
                <a:ext cx="10260" cy="36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85" name="Text Box 129"/>
              <p:cNvSpPr txBox="1">
                <a:spLocks noChangeArrowheads="1"/>
              </p:cNvSpPr>
              <p:nvPr/>
            </p:nvSpPr>
            <p:spPr bwMode="auto">
              <a:xfrm>
                <a:off x="540" y="12723"/>
                <a:ext cx="72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600" b="0">
                    <a:latin typeface="Times New Roman" pitchFamily="18" charset="0"/>
                  </a:rPr>
                  <a:t>А:</a:t>
                </a:r>
                <a:endParaRPr lang="en-US" altLang="bg-BG" sz="1400"/>
              </a:p>
            </p:txBody>
          </p:sp>
        </p:grpSp>
      </p:grpSp>
      <p:sp>
        <p:nvSpPr>
          <p:cNvPr id="96386" name="Rectangle 130"/>
          <p:cNvSpPr>
            <a:spLocks noChangeArrowheads="1"/>
          </p:cNvSpPr>
          <p:nvPr/>
        </p:nvSpPr>
        <p:spPr bwMode="auto">
          <a:xfrm>
            <a:off x="438150" y="4705350"/>
            <a:ext cx="7867650" cy="103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96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6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6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6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6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02" grpId="0" animBg="1"/>
      <p:bldP spid="96356" grpId="0" animBg="1"/>
      <p:bldP spid="96357" grpId="0" animBg="1"/>
      <p:bldP spid="96358" grpId="0" animBg="1"/>
      <p:bldP spid="96359" grpId="0" animBg="1"/>
      <p:bldP spid="96360" grpId="0" animBg="1"/>
      <p:bldP spid="963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4860925" y="2406650"/>
            <a:ext cx="3455988" cy="3302000"/>
            <a:chOff x="2295" y="1934"/>
            <a:chExt cx="6813" cy="4509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153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668" y="2483"/>
              <a:ext cx="516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4184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4699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4527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5042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810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325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638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497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355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5214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6759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7274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7789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8304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6415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6930" y="3968"/>
              <a:ext cx="516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6244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7102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 flipV="1">
              <a:off x="2982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H="1" flipV="1">
              <a:off x="3325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4699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H="1" flipV="1">
              <a:off x="5042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V="1">
              <a:off x="6587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 flipH="1" flipV="1">
              <a:off x="6930" y="4463"/>
              <a:ext cx="344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 flipV="1">
              <a:off x="3325" y="2978"/>
              <a:ext cx="859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 flipH="1" flipV="1">
              <a:off x="4184" y="2978"/>
              <a:ext cx="858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 flipV="1">
              <a:off x="6930" y="2978"/>
              <a:ext cx="859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 flipH="1" flipV="1">
              <a:off x="7789" y="2978"/>
              <a:ext cx="858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8304" y="3143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68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295" y="4628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69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810" y="3143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70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668" y="4628"/>
              <a:ext cx="805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71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5729" y="4628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72" name="Freeform 40"/>
            <p:cNvSpPr>
              <a:spLocks/>
            </p:cNvSpPr>
            <p:nvPr/>
          </p:nvSpPr>
          <p:spPr bwMode="auto">
            <a:xfrm>
              <a:off x="2295" y="4628"/>
              <a:ext cx="6524" cy="1815"/>
            </a:xfrm>
            <a:custGeom>
              <a:avLst/>
              <a:gdLst>
                <a:gd name="T0" fmla="*/ 0 w 6840"/>
                <a:gd name="T1" fmla="*/ 1440 h 1980"/>
                <a:gd name="T2" fmla="*/ 5760 w 6840"/>
                <a:gd name="T3" fmla="*/ 1440 h 1980"/>
                <a:gd name="T4" fmla="*/ 5760 w 6840"/>
                <a:gd name="T5" fmla="*/ 0 h 1980"/>
                <a:gd name="T6" fmla="*/ 6840 w 6840"/>
                <a:gd name="T7" fmla="*/ 0 h 1980"/>
                <a:gd name="T8" fmla="*/ 6840 w 6840"/>
                <a:gd name="T9" fmla="*/ 1980 h 1980"/>
                <a:gd name="T10" fmla="*/ 0 w 6840"/>
                <a:gd name="T11" fmla="*/ 1980 h 1980"/>
                <a:gd name="T12" fmla="*/ 0 w 6840"/>
                <a:gd name="T13" fmla="*/ 144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40" h="1980">
                  <a:moveTo>
                    <a:pt x="0" y="1440"/>
                  </a:moveTo>
                  <a:lnTo>
                    <a:pt x="5760" y="1440"/>
                  </a:lnTo>
                  <a:lnTo>
                    <a:pt x="5760" y="0"/>
                  </a:lnTo>
                  <a:lnTo>
                    <a:pt x="6840" y="0"/>
                  </a:lnTo>
                  <a:lnTo>
                    <a:pt x="6840" y="1980"/>
                  </a:lnTo>
                  <a:lnTo>
                    <a:pt x="0" y="1980"/>
                  </a:lnTo>
                  <a:lnTo>
                    <a:pt x="0" y="14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 flipV="1">
              <a:off x="4800" y="1949"/>
              <a:ext cx="51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 flipH="1" flipV="1">
              <a:off x="6570" y="1934"/>
              <a:ext cx="765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69675" name="Group 43"/>
          <p:cNvGrpSpPr>
            <a:grpSpLocks/>
          </p:cNvGrpSpPr>
          <p:nvPr/>
        </p:nvGrpSpPr>
        <p:grpSpPr bwMode="auto">
          <a:xfrm>
            <a:off x="706438" y="989013"/>
            <a:ext cx="3600450" cy="4437062"/>
            <a:chOff x="2185" y="239"/>
            <a:chExt cx="3348" cy="3587"/>
          </a:xfrm>
        </p:grpSpPr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2963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7" name="Rectangle 45"/>
            <p:cNvSpPr>
              <a:spLocks noChangeArrowheads="1"/>
            </p:cNvSpPr>
            <p:nvPr/>
          </p:nvSpPr>
          <p:spPr bwMode="auto">
            <a:xfrm>
              <a:off x="3196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8" name="Rectangle 46"/>
            <p:cNvSpPr>
              <a:spLocks noChangeArrowheads="1"/>
            </p:cNvSpPr>
            <p:nvPr/>
          </p:nvSpPr>
          <p:spPr bwMode="auto">
            <a:xfrm>
              <a:off x="3429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9" name="Rectangle 47"/>
            <p:cNvSpPr>
              <a:spLocks noChangeArrowheads="1"/>
            </p:cNvSpPr>
            <p:nvPr/>
          </p:nvSpPr>
          <p:spPr bwMode="auto">
            <a:xfrm>
              <a:off x="3896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0" name="Rectangle 48"/>
            <p:cNvSpPr>
              <a:spLocks noChangeArrowheads="1"/>
            </p:cNvSpPr>
            <p:nvPr/>
          </p:nvSpPr>
          <p:spPr bwMode="auto">
            <a:xfrm>
              <a:off x="3662" y="771"/>
              <a:ext cx="234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4129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2" name="Rectangle 50"/>
            <p:cNvSpPr>
              <a:spLocks noChangeArrowheads="1"/>
            </p:cNvSpPr>
            <p:nvPr/>
          </p:nvSpPr>
          <p:spPr bwMode="auto">
            <a:xfrm>
              <a:off x="4362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3" name="Rectangle 51"/>
            <p:cNvSpPr>
              <a:spLocks noChangeArrowheads="1"/>
            </p:cNvSpPr>
            <p:nvPr/>
          </p:nvSpPr>
          <p:spPr bwMode="auto">
            <a:xfrm>
              <a:off x="4595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2574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5" name="Rectangle 53"/>
            <p:cNvSpPr>
              <a:spLocks noChangeArrowheads="1"/>
            </p:cNvSpPr>
            <p:nvPr/>
          </p:nvSpPr>
          <p:spPr bwMode="auto">
            <a:xfrm>
              <a:off x="2807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3040" y="1789"/>
              <a:ext cx="234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7" name="Rectangle 55"/>
            <p:cNvSpPr>
              <a:spLocks noChangeArrowheads="1"/>
            </p:cNvSpPr>
            <p:nvPr/>
          </p:nvSpPr>
          <p:spPr bwMode="auto">
            <a:xfrm>
              <a:off x="3274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8" name="Rectangle 56"/>
            <p:cNvSpPr>
              <a:spLocks noChangeArrowheads="1"/>
            </p:cNvSpPr>
            <p:nvPr/>
          </p:nvSpPr>
          <p:spPr bwMode="auto">
            <a:xfrm>
              <a:off x="3196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3429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2419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2652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2341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3" name="Rectangle 61"/>
            <p:cNvSpPr>
              <a:spLocks noChangeArrowheads="1"/>
            </p:cNvSpPr>
            <p:nvPr/>
          </p:nvSpPr>
          <p:spPr bwMode="auto">
            <a:xfrm>
              <a:off x="2730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4" name="Rectangle 62"/>
            <p:cNvSpPr>
              <a:spLocks noChangeArrowheads="1"/>
            </p:cNvSpPr>
            <p:nvPr/>
          </p:nvSpPr>
          <p:spPr bwMode="auto">
            <a:xfrm>
              <a:off x="3118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3507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4206" y="1789"/>
              <a:ext cx="234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4440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4673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4906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4828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5061" y="2706"/>
              <a:ext cx="234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2" name="Rectangle 70"/>
            <p:cNvSpPr>
              <a:spLocks noChangeArrowheads="1"/>
            </p:cNvSpPr>
            <p:nvPr/>
          </p:nvSpPr>
          <p:spPr bwMode="auto">
            <a:xfrm>
              <a:off x="4051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4284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4" name="Rectangle 72"/>
            <p:cNvSpPr>
              <a:spLocks noChangeArrowheads="1"/>
            </p:cNvSpPr>
            <p:nvPr/>
          </p:nvSpPr>
          <p:spPr bwMode="auto">
            <a:xfrm>
              <a:off x="3973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5" name="Rectangle 73"/>
            <p:cNvSpPr>
              <a:spLocks noChangeArrowheads="1"/>
            </p:cNvSpPr>
            <p:nvPr/>
          </p:nvSpPr>
          <p:spPr bwMode="auto">
            <a:xfrm>
              <a:off x="4362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6" name="Rectangle 74"/>
            <p:cNvSpPr>
              <a:spLocks noChangeArrowheads="1"/>
            </p:cNvSpPr>
            <p:nvPr/>
          </p:nvSpPr>
          <p:spPr bwMode="auto">
            <a:xfrm>
              <a:off x="4751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7" name="Rectangle 75"/>
            <p:cNvSpPr>
              <a:spLocks noChangeArrowheads="1"/>
            </p:cNvSpPr>
            <p:nvPr/>
          </p:nvSpPr>
          <p:spPr bwMode="auto">
            <a:xfrm>
              <a:off x="5139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8" name="Line 76"/>
            <p:cNvSpPr>
              <a:spLocks noChangeShapeType="1"/>
            </p:cNvSpPr>
            <p:nvPr/>
          </p:nvSpPr>
          <p:spPr bwMode="auto">
            <a:xfrm flipV="1">
              <a:off x="2496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09" name="Line 77"/>
            <p:cNvSpPr>
              <a:spLocks noChangeShapeType="1"/>
            </p:cNvSpPr>
            <p:nvPr/>
          </p:nvSpPr>
          <p:spPr bwMode="auto">
            <a:xfrm flipH="1" flipV="1">
              <a:off x="2652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0" name="Line 78"/>
            <p:cNvSpPr>
              <a:spLocks noChangeShapeType="1"/>
            </p:cNvSpPr>
            <p:nvPr/>
          </p:nvSpPr>
          <p:spPr bwMode="auto">
            <a:xfrm flipV="1">
              <a:off x="3274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1" name="Line 79"/>
            <p:cNvSpPr>
              <a:spLocks noChangeShapeType="1"/>
            </p:cNvSpPr>
            <p:nvPr/>
          </p:nvSpPr>
          <p:spPr bwMode="auto">
            <a:xfrm flipH="1" flipV="1">
              <a:off x="3429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2" name="Line 80"/>
            <p:cNvSpPr>
              <a:spLocks noChangeShapeType="1"/>
            </p:cNvSpPr>
            <p:nvPr/>
          </p:nvSpPr>
          <p:spPr bwMode="auto">
            <a:xfrm flipV="1">
              <a:off x="4129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3" name="Line 81"/>
            <p:cNvSpPr>
              <a:spLocks noChangeShapeType="1"/>
            </p:cNvSpPr>
            <p:nvPr/>
          </p:nvSpPr>
          <p:spPr bwMode="auto">
            <a:xfrm flipH="1" flipV="1">
              <a:off x="4284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4" name="Line 82"/>
            <p:cNvSpPr>
              <a:spLocks noChangeShapeType="1"/>
            </p:cNvSpPr>
            <p:nvPr/>
          </p:nvSpPr>
          <p:spPr bwMode="auto">
            <a:xfrm flipV="1">
              <a:off x="4906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5" name="Line 83"/>
            <p:cNvSpPr>
              <a:spLocks noChangeShapeType="1"/>
            </p:cNvSpPr>
            <p:nvPr/>
          </p:nvSpPr>
          <p:spPr bwMode="auto">
            <a:xfrm flipH="1" flipV="1">
              <a:off x="5061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6" name="Line 84"/>
            <p:cNvSpPr>
              <a:spLocks noChangeShapeType="1"/>
            </p:cNvSpPr>
            <p:nvPr/>
          </p:nvSpPr>
          <p:spPr bwMode="auto">
            <a:xfrm flipV="1">
              <a:off x="2652" y="2095"/>
              <a:ext cx="388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7" name="Line 85"/>
            <p:cNvSpPr>
              <a:spLocks noChangeShapeType="1"/>
            </p:cNvSpPr>
            <p:nvPr/>
          </p:nvSpPr>
          <p:spPr bwMode="auto">
            <a:xfrm flipH="1" flipV="1">
              <a:off x="3040" y="2095"/>
              <a:ext cx="389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8" name="Line 86"/>
            <p:cNvSpPr>
              <a:spLocks noChangeShapeType="1"/>
            </p:cNvSpPr>
            <p:nvPr/>
          </p:nvSpPr>
          <p:spPr bwMode="auto">
            <a:xfrm flipV="1">
              <a:off x="4284" y="2095"/>
              <a:ext cx="389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9" name="Line 87"/>
            <p:cNvSpPr>
              <a:spLocks noChangeShapeType="1"/>
            </p:cNvSpPr>
            <p:nvPr/>
          </p:nvSpPr>
          <p:spPr bwMode="auto">
            <a:xfrm flipH="1" flipV="1">
              <a:off x="4673" y="2095"/>
              <a:ext cx="388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20" name="Line 88"/>
            <p:cNvSpPr>
              <a:spLocks noChangeShapeType="1"/>
            </p:cNvSpPr>
            <p:nvPr/>
          </p:nvSpPr>
          <p:spPr bwMode="auto">
            <a:xfrm flipV="1">
              <a:off x="3040" y="1076"/>
              <a:ext cx="856" cy="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21" name="Line 89"/>
            <p:cNvSpPr>
              <a:spLocks noChangeShapeType="1"/>
            </p:cNvSpPr>
            <p:nvPr/>
          </p:nvSpPr>
          <p:spPr bwMode="auto">
            <a:xfrm flipH="1" flipV="1">
              <a:off x="3896" y="1076"/>
              <a:ext cx="777" cy="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3040" y="1280"/>
              <a:ext cx="365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906" y="2196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2185" y="3113"/>
              <a:ext cx="365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5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419" y="2196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6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2975" y="3095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384" y="3095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5169" y="3113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2710" y="239"/>
              <a:ext cx="241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"изплуване" със сливане</a:t>
              </a:r>
            </a:p>
          </p:txBody>
        </p:sp>
      </p:grpSp>
      <p:sp>
        <p:nvSpPr>
          <p:cNvPr id="69730" name="Rectangle 98"/>
          <p:cNvSpPr>
            <a:spLocks noChangeArrowheads="1"/>
          </p:cNvSpPr>
          <p:nvPr/>
        </p:nvSpPr>
        <p:spPr bwMode="auto">
          <a:xfrm>
            <a:off x="762000" y="5448300"/>
            <a:ext cx="3670300" cy="342900"/>
          </a:xfrm>
          <a:prstGeom prst="rect">
            <a:avLst/>
          </a:prstGeom>
          <a:solidFill>
            <a:srgbClr val="F8FC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3351456" y="0"/>
            <a:ext cx="13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СЛОЖНОСТ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651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03250" y="874713"/>
            <a:ext cx="6940550" cy="4325937"/>
            <a:chOff x="720" y="8277"/>
            <a:chExt cx="9710" cy="4991"/>
          </a:xfrm>
        </p:grpSpPr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720" y="8277"/>
              <a:ext cx="9296" cy="4527"/>
              <a:chOff x="720" y="1980"/>
              <a:chExt cx="9296" cy="4527"/>
            </a:xfrm>
          </p:grpSpPr>
          <p:sp>
            <p:nvSpPr>
              <p:cNvPr id="70662" name="Rectangle 6"/>
              <p:cNvSpPr>
                <a:spLocks noChangeArrowheads="1"/>
              </p:cNvSpPr>
              <p:nvPr/>
            </p:nvSpPr>
            <p:spPr bwMode="auto">
              <a:xfrm>
                <a:off x="4603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3" name="Rectangle 7"/>
              <p:cNvSpPr>
                <a:spLocks noChangeArrowheads="1"/>
              </p:cNvSpPr>
              <p:nvPr/>
            </p:nvSpPr>
            <p:spPr bwMode="auto">
              <a:xfrm>
                <a:off x="5019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4" name="Rectangle 8"/>
              <p:cNvSpPr>
                <a:spLocks noChangeArrowheads="1"/>
              </p:cNvSpPr>
              <p:nvPr/>
            </p:nvSpPr>
            <p:spPr bwMode="auto">
              <a:xfrm>
                <a:off x="5436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5" name="Rectangle 9"/>
              <p:cNvSpPr>
                <a:spLocks noChangeArrowheads="1"/>
              </p:cNvSpPr>
              <p:nvPr/>
            </p:nvSpPr>
            <p:spPr bwMode="auto">
              <a:xfrm>
                <a:off x="5852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6" name="Rectangle 10"/>
              <p:cNvSpPr>
                <a:spLocks noChangeArrowheads="1"/>
              </p:cNvSpPr>
              <p:nvPr/>
            </p:nvSpPr>
            <p:spPr bwMode="auto">
              <a:xfrm>
                <a:off x="6268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7" name="Rectangle 11"/>
              <p:cNvSpPr>
                <a:spLocks noChangeArrowheads="1"/>
              </p:cNvSpPr>
              <p:nvPr/>
            </p:nvSpPr>
            <p:spPr bwMode="auto">
              <a:xfrm>
                <a:off x="6685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8" name="Rectangle 12"/>
              <p:cNvSpPr>
                <a:spLocks noChangeArrowheads="1"/>
              </p:cNvSpPr>
              <p:nvPr/>
            </p:nvSpPr>
            <p:spPr bwMode="auto">
              <a:xfrm>
                <a:off x="7101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9" name="Rectangle 13"/>
              <p:cNvSpPr>
                <a:spLocks noChangeArrowheads="1"/>
              </p:cNvSpPr>
              <p:nvPr/>
            </p:nvSpPr>
            <p:spPr bwMode="auto">
              <a:xfrm>
                <a:off x="7518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0" name="Rectangle 14"/>
              <p:cNvSpPr>
                <a:spLocks noChangeArrowheads="1"/>
              </p:cNvSpPr>
              <p:nvPr/>
            </p:nvSpPr>
            <p:spPr bwMode="auto">
              <a:xfrm>
                <a:off x="7934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1" name="Rectangle 15"/>
              <p:cNvSpPr>
                <a:spLocks noChangeArrowheads="1"/>
              </p:cNvSpPr>
              <p:nvPr/>
            </p:nvSpPr>
            <p:spPr bwMode="auto">
              <a:xfrm>
                <a:off x="8350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2" name="Rectangle 16"/>
              <p:cNvSpPr>
                <a:spLocks noChangeArrowheads="1"/>
              </p:cNvSpPr>
              <p:nvPr/>
            </p:nvSpPr>
            <p:spPr bwMode="auto">
              <a:xfrm>
                <a:off x="8767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3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980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674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906" y="1980"/>
                <a:ext cx="208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11</a:t>
                </a:r>
              </a:p>
            </p:txBody>
          </p:sp>
          <p:sp>
            <p:nvSpPr>
              <p:cNvPr id="70675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407" y="1980"/>
                <a:ext cx="852" cy="16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GB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div 2</a:t>
                </a:r>
                <a:endPara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676" name="Rectangle 20"/>
              <p:cNvSpPr>
                <a:spLocks noChangeArrowheads="1"/>
              </p:cNvSpPr>
              <p:nvPr/>
            </p:nvSpPr>
            <p:spPr bwMode="auto">
              <a:xfrm>
                <a:off x="3631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7" name="Rectangle 21"/>
              <p:cNvSpPr>
                <a:spLocks noChangeArrowheads="1"/>
              </p:cNvSpPr>
              <p:nvPr/>
            </p:nvSpPr>
            <p:spPr bwMode="auto">
              <a:xfrm>
                <a:off x="4048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8" name="Rectangle 22"/>
              <p:cNvSpPr>
                <a:spLocks noChangeArrowheads="1"/>
              </p:cNvSpPr>
              <p:nvPr/>
            </p:nvSpPr>
            <p:spPr bwMode="auto">
              <a:xfrm>
                <a:off x="4464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9" name="Rectangle 23"/>
              <p:cNvSpPr>
                <a:spLocks noChangeArrowheads="1"/>
              </p:cNvSpPr>
              <p:nvPr/>
            </p:nvSpPr>
            <p:spPr bwMode="auto">
              <a:xfrm>
                <a:off x="4881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0" name="Rectangle 24"/>
              <p:cNvSpPr>
                <a:spLocks noChangeArrowheads="1"/>
              </p:cNvSpPr>
              <p:nvPr/>
            </p:nvSpPr>
            <p:spPr bwMode="auto">
              <a:xfrm>
                <a:off x="5297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1" name="Rectangle 25"/>
              <p:cNvSpPr>
                <a:spLocks noChangeArrowheads="1"/>
              </p:cNvSpPr>
              <p:nvPr/>
            </p:nvSpPr>
            <p:spPr bwMode="auto">
              <a:xfrm>
                <a:off x="5713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2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0" y="3013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683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87" y="3013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70684" name="Rectangle 28"/>
              <p:cNvSpPr>
                <a:spLocks noChangeArrowheads="1"/>
              </p:cNvSpPr>
              <p:nvPr/>
            </p:nvSpPr>
            <p:spPr bwMode="auto">
              <a:xfrm>
                <a:off x="7656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5" name="Rectangle 29"/>
              <p:cNvSpPr>
                <a:spLocks noChangeArrowheads="1"/>
              </p:cNvSpPr>
              <p:nvPr/>
            </p:nvSpPr>
            <p:spPr bwMode="auto">
              <a:xfrm>
                <a:off x="8073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6" name="Rectangle 30"/>
              <p:cNvSpPr>
                <a:spLocks noChangeArrowheads="1"/>
              </p:cNvSpPr>
              <p:nvPr/>
            </p:nvSpPr>
            <p:spPr bwMode="auto">
              <a:xfrm>
                <a:off x="8489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7" name="Rectangle 31"/>
              <p:cNvSpPr>
                <a:spLocks noChangeArrowheads="1"/>
              </p:cNvSpPr>
              <p:nvPr/>
            </p:nvSpPr>
            <p:spPr bwMode="auto">
              <a:xfrm>
                <a:off x="8906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8" name="Rectangle 32"/>
              <p:cNvSpPr>
                <a:spLocks noChangeArrowheads="1"/>
              </p:cNvSpPr>
              <p:nvPr/>
            </p:nvSpPr>
            <p:spPr bwMode="auto">
              <a:xfrm>
                <a:off x="9322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9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61" y="3013"/>
                <a:ext cx="208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11</a:t>
                </a:r>
              </a:p>
            </p:txBody>
          </p:sp>
          <p:sp>
            <p:nvSpPr>
              <p:cNvPr id="70690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95" y="3013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70691" name="Rectangle 35"/>
              <p:cNvSpPr>
                <a:spLocks noChangeArrowheads="1"/>
              </p:cNvSpPr>
              <p:nvPr/>
            </p:nvSpPr>
            <p:spPr bwMode="auto">
              <a:xfrm>
                <a:off x="3493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2" name="Rectangle 36"/>
              <p:cNvSpPr>
                <a:spLocks noChangeArrowheads="1"/>
              </p:cNvSpPr>
              <p:nvPr/>
            </p:nvSpPr>
            <p:spPr bwMode="auto">
              <a:xfrm>
                <a:off x="3909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3" name="Rectangle 37"/>
              <p:cNvSpPr>
                <a:spLocks noChangeArrowheads="1"/>
              </p:cNvSpPr>
              <p:nvPr/>
            </p:nvSpPr>
            <p:spPr bwMode="auto">
              <a:xfrm>
                <a:off x="4325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4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1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695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9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70696" name="Rectangle 40"/>
              <p:cNvSpPr>
                <a:spLocks noChangeArrowheads="1"/>
              </p:cNvSpPr>
              <p:nvPr/>
            </p:nvSpPr>
            <p:spPr bwMode="auto">
              <a:xfrm>
                <a:off x="5019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7" name="Rectangle 41"/>
              <p:cNvSpPr>
                <a:spLocks noChangeArrowheads="1"/>
              </p:cNvSpPr>
              <p:nvPr/>
            </p:nvSpPr>
            <p:spPr bwMode="auto">
              <a:xfrm>
                <a:off x="5436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8" name="Rectangle 42"/>
              <p:cNvSpPr>
                <a:spLocks noChangeArrowheads="1"/>
              </p:cNvSpPr>
              <p:nvPr/>
            </p:nvSpPr>
            <p:spPr bwMode="auto">
              <a:xfrm>
                <a:off x="5852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9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8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70700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26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70701" name="Rectangle 45"/>
              <p:cNvSpPr>
                <a:spLocks noChangeArrowheads="1"/>
              </p:cNvSpPr>
              <p:nvPr/>
            </p:nvSpPr>
            <p:spPr bwMode="auto">
              <a:xfrm>
                <a:off x="3215" y="5467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2" name="Rectangle 46"/>
              <p:cNvSpPr>
                <a:spLocks noChangeArrowheads="1"/>
              </p:cNvSpPr>
              <p:nvPr/>
            </p:nvSpPr>
            <p:spPr bwMode="auto">
              <a:xfrm>
                <a:off x="3631" y="5467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3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54" y="5209"/>
                <a:ext cx="104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704" name="Rectangle 48"/>
              <p:cNvSpPr>
                <a:spLocks noChangeArrowheads="1"/>
              </p:cNvSpPr>
              <p:nvPr/>
            </p:nvSpPr>
            <p:spPr bwMode="auto">
              <a:xfrm>
                <a:off x="4325" y="5467"/>
                <a:ext cx="417" cy="3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5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0" y="5209"/>
                <a:ext cx="104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70706" name="Rectangle 50"/>
              <p:cNvSpPr>
                <a:spLocks noChangeArrowheads="1"/>
              </p:cNvSpPr>
              <p:nvPr/>
            </p:nvSpPr>
            <p:spPr bwMode="auto">
              <a:xfrm>
                <a:off x="3215" y="6113"/>
                <a:ext cx="416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7" name="Rectangle 51"/>
              <p:cNvSpPr>
                <a:spLocks noChangeArrowheads="1"/>
              </p:cNvSpPr>
              <p:nvPr/>
            </p:nvSpPr>
            <p:spPr bwMode="auto">
              <a:xfrm>
                <a:off x="3770" y="6113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8" name="Rectangle 52"/>
              <p:cNvSpPr>
                <a:spLocks noChangeArrowheads="1"/>
              </p:cNvSpPr>
              <p:nvPr/>
            </p:nvSpPr>
            <p:spPr bwMode="auto">
              <a:xfrm>
                <a:off x="5019" y="5467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9" name="Rectangle 53"/>
              <p:cNvSpPr>
                <a:spLocks noChangeArrowheads="1"/>
              </p:cNvSpPr>
              <p:nvPr/>
            </p:nvSpPr>
            <p:spPr bwMode="auto">
              <a:xfrm>
                <a:off x="5436" y="5467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0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8" y="5209"/>
                <a:ext cx="104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70711" name="Rectangle 55"/>
              <p:cNvSpPr>
                <a:spLocks noChangeArrowheads="1"/>
              </p:cNvSpPr>
              <p:nvPr/>
            </p:nvSpPr>
            <p:spPr bwMode="auto">
              <a:xfrm>
                <a:off x="6130" y="5467"/>
                <a:ext cx="416" cy="3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2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74" y="5209"/>
                <a:ext cx="105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  <p:sp>
            <p:nvSpPr>
              <p:cNvPr id="70713" name="Rectangle 57"/>
              <p:cNvSpPr>
                <a:spLocks noChangeArrowheads="1"/>
              </p:cNvSpPr>
              <p:nvPr/>
            </p:nvSpPr>
            <p:spPr bwMode="auto">
              <a:xfrm>
                <a:off x="5019" y="6113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4" name="Rectangle 58"/>
              <p:cNvSpPr>
                <a:spLocks noChangeArrowheads="1"/>
              </p:cNvSpPr>
              <p:nvPr/>
            </p:nvSpPr>
            <p:spPr bwMode="auto">
              <a:xfrm>
                <a:off x="5574" y="6113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5" name="Rectangle 59"/>
              <p:cNvSpPr>
                <a:spLocks noChangeArrowheads="1"/>
              </p:cNvSpPr>
              <p:nvPr/>
            </p:nvSpPr>
            <p:spPr bwMode="auto">
              <a:xfrm>
                <a:off x="7379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6" name="Rectangle 60"/>
              <p:cNvSpPr>
                <a:spLocks noChangeArrowheads="1"/>
              </p:cNvSpPr>
              <p:nvPr/>
            </p:nvSpPr>
            <p:spPr bwMode="auto">
              <a:xfrm>
                <a:off x="7795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7" name="Rectangle 61"/>
              <p:cNvSpPr>
                <a:spLocks noChangeArrowheads="1"/>
              </p:cNvSpPr>
              <p:nvPr/>
            </p:nvSpPr>
            <p:spPr bwMode="auto">
              <a:xfrm>
                <a:off x="8212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18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70719" name="Rectangle 63"/>
              <p:cNvSpPr>
                <a:spLocks noChangeArrowheads="1"/>
              </p:cNvSpPr>
              <p:nvPr/>
            </p:nvSpPr>
            <p:spPr bwMode="auto">
              <a:xfrm>
                <a:off x="9183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0" name="Rectangle 64"/>
              <p:cNvSpPr>
                <a:spLocks noChangeArrowheads="1"/>
              </p:cNvSpPr>
              <p:nvPr/>
            </p:nvSpPr>
            <p:spPr bwMode="auto">
              <a:xfrm>
                <a:off x="9600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1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38" y="4046"/>
                <a:ext cx="209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11</a:t>
                </a:r>
              </a:p>
            </p:txBody>
          </p:sp>
          <p:sp>
            <p:nvSpPr>
              <p:cNvPr id="70722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22" y="4046"/>
                <a:ext cx="208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10</a:t>
                </a:r>
              </a:p>
            </p:txBody>
          </p:sp>
          <p:sp>
            <p:nvSpPr>
              <p:cNvPr id="70723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50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9</a:t>
                </a:r>
              </a:p>
            </p:txBody>
          </p:sp>
          <p:sp>
            <p:nvSpPr>
              <p:cNvPr id="70724" name="Rectangle 68"/>
              <p:cNvSpPr>
                <a:spLocks noChangeArrowheads="1"/>
              </p:cNvSpPr>
              <p:nvPr/>
            </p:nvSpPr>
            <p:spPr bwMode="auto">
              <a:xfrm>
                <a:off x="7240" y="5479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5" name="Rectangle 69"/>
              <p:cNvSpPr>
                <a:spLocks noChangeArrowheads="1"/>
              </p:cNvSpPr>
              <p:nvPr/>
            </p:nvSpPr>
            <p:spPr bwMode="auto">
              <a:xfrm>
                <a:off x="7656" y="5479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6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9" y="5220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70727" name="Rectangle 71"/>
              <p:cNvSpPr>
                <a:spLocks noChangeArrowheads="1"/>
              </p:cNvSpPr>
              <p:nvPr/>
            </p:nvSpPr>
            <p:spPr bwMode="auto">
              <a:xfrm>
                <a:off x="8350" y="5479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8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95" y="5220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70729" name="Rectangle 73"/>
              <p:cNvSpPr>
                <a:spLocks noChangeArrowheads="1"/>
              </p:cNvSpPr>
              <p:nvPr/>
            </p:nvSpPr>
            <p:spPr bwMode="auto">
              <a:xfrm>
                <a:off x="7200" y="6120"/>
                <a:ext cx="416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0" name="Rectangle 74"/>
              <p:cNvSpPr>
                <a:spLocks noChangeArrowheads="1"/>
              </p:cNvSpPr>
              <p:nvPr/>
            </p:nvSpPr>
            <p:spPr bwMode="auto">
              <a:xfrm>
                <a:off x="7795" y="6120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1" name="Rectangle 75"/>
              <p:cNvSpPr>
                <a:spLocks noChangeArrowheads="1"/>
              </p:cNvSpPr>
              <p:nvPr/>
            </p:nvSpPr>
            <p:spPr bwMode="auto">
              <a:xfrm>
                <a:off x="9044" y="5479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2" name="Rectangle 76"/>
              <p:cNvSpPr>
                <a:spLocks noChangeArrowheads="1"/>
              </p:cNvSpPr>
              <p:nvPr/>
            </p:nvSpPr>
            <p:spPr bwMode="auto">
              <a:xfrm>
                <a:off x="9600" y="5479"/>
                <a:ext cx="416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3" name="Freeform 77"/>
              <p:cNvSpPr>
                <a:spLocks/>
              </p:cNvSpPr>
              <p:nvPr/>
            </p:nvSpPr>
            <p:spPr bwMode="auto">
              <a:xfrm>
                <a:off x="2362" y="2246"/>
                <a:ext cx="2246" cy="1"/>
              </a:xfrm>
              <a:custGeom>
                <a:avLst/>
                <a:gdLst>
                  <a:gd name="T0" fmla="*/ 2246 w 2246"/>
                  <a:gd name="T1" fmla="*/ 0 h 1"/>
                  <a:gd name="T2" fmla="*/ 0 w 224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46" h="1">
                    <a:moveTo>
                      <a:pt x="2246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4" name="Freeform 78"/>
              <p:cNvSpPr>
                <a:spLocks/>
              </p:cNvSpPr>
              <p:nvPr/>
            </p:nvSpPr>
            <p:spPr bwMode="auto">
              <a:xfrm>
                <a:off x="2518" y="2281"/>
                <a:ext cx="5" cy="4202"/>
              </a:xfrm>
              <a:custGeom>
                <a:avLst/>
                <a:gdLst>
                  <a:gd name="T0" fmla="*/ 5 w 5"/>
                  <a:gd name="T1" fmla="*/ 0 h 4202"/>
                  <a:gd name="T2" fmla="*/ 0 w 5"/>
                  <a:gd name="T3" fmla="*/ 4202 h 4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4202">
                    <a:moveTo>
                      <a:pt x="5" y="0"/>
                    </a:moveTo>
                    <a:lnTo>
                      <a:pt x="0" y="420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5" name="Text Box 79"/>
              <p:cNvSpPr txBox="1">
                <a:spLocks noChangeArrowheads="1"/>
              </p:cNvSpPr>
              <p:nvPr/>
            </p:nvSpPr>
            <p:spPr bwMode="auto">
              <a:xfrm>
                <a:off x="720" y="3240"/>
                <a:ext cx="1620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 i="1">
                    <a:latin typeface="Times New Roman" pitchFamily="18" charset="0"/>
                  </a:rPr>
                  <a:t>Разделяне на масива на равни части при потъване</a:t>
                </a:r>
                <a:endParaRPr lang="en-US" altLang="bg-BG" sz="1400"/>
              </a:p>
            </p:txBody>
          </p:sp>
        </p:grpSp>
        <p:sp>
          <p:nvSpPr>
            <p:cNvPr id="70736" name="Freeform 80"/>
            <p:cNvSpPr>
              <a:spLocks/>
            </p:cNvSpPr>
            <p:nvPr/>
          </p:nvSpPr>
          <p:spPr bwMode="auto">
            <a:xfrm>
              <a:off x="2665" y="12155"/>
              <a:ext cx="7765" cy="1113"/>
            </a:xfrm>
            <a:custGeom>
              <a:avLst/>
              <a:gdLst>
                <a:gd name="T0" fmla="*/ 320 w 7765"/>
                <a:gd name="T1" fmla="*/ 685 h 1113"/>
                <a:gd name="T2" fmla="*/ 1325 w 7765"/>
                <a:gd name="T3" fmla="*/ 715 h 1113"/>
                <a:gd name="T4" fmla="*/ 1700 w 7765"/>
                <a:gd name="T5" fmla="*/ 520 h 1113"/>
                <a:gd name="T6" fmla="*/ 1805 w 7765"/>
                <a:gd name="T7" fmla="*/ 145 h 1113"/>
                <a:gd name="T8" fmla="*/ 2075 w 7765"/>
                <a:gd name="T9" fmla="*/ 70 h 1113"/>
                <a:gd name="T10" fmla="*/ 2180 w 7765"/>
                <a:gd name="T11" fmla="*/ 355 h 1113"/>
                <a:gd name="T12" fmla="*/ 2300 w 7765"/>
                <a:gd name="T13" fmla="*/ 685 h 1113"/>
                <a:gd name="T14" fmla="*/ 3050 w 7765"/>
                <a:gd name="T15" fmla="*/ 730 h 1113"/>
                <a:gd name="T16" fmla="*/ 3455 w 7765"/>
                <a:gd name="T17" fmla="*/ 595 h 1113"/>
                <a:gd name="T18" fmla="*/ 3515 w 7765"/>
                <a:gd name="T19" fmla="*/ 235 h 1113"/>
                <a:gd name="T20" fmla="*/ 3740 w 7765"/>
                <a:gd name="T21" fmla="*/ 25 h 1113"/>
                <a:gd name="T22" fmla="*/ 4145 w 7765"/>
                <a:gd name="T23" fmla="*/ 115 h 1113"/>
                <a:gd name="T24" fmla="*/ 4340 w 7765"/>
                <a:gd name="T25" fmla="*/ 715 h 1113"/>
                <a:gd name="T26" fmla="*/ 5525 w 7765"/>
                <a:gd name="T27" fmla="*/ 730 h 1113"/>
                <a:gd name="T28" fmla="*/ 5780 w 7765"/>
                <a:gd name="T29" fmla="*/ 505 h 1113"/>
                <a:gd name="T30" fmla="*/ 5810 w 7765"/>
                <a:gd name="T31" fmla="*/ 160 h 1113"/>
                <a:gd name="T32" fmla="*/ 6725 w 7765"/>
                <a:gd name="T33" fmla="*/ 130 h 1113"/>
                <a:gd name="T34" fmla="*/ 7385 w 7765"/>
                <a:gd name="T35" fmla="*/ 130 h 1113"/>
                <a:gd name="T36" fmla="*/ 7415 w 7765"/>
                <a:gd name="T37" fmla="*/ 535 h 1113"/>
                <a:gd name="T38" fmla="*/ 7355 w 7765"/>
                <a:gd name="T39" fmla="*/ 820 h 1113"/>
                <a:gd name="T40" fmla="*/ 4955 w 7765"/>
                <a:gd name="T41" fmla="*/ 1030 h 1113"/>
                <a:gd name="T42" fmla="*/ 2480 w 7765"/>
                <a:gd name="T43" fmla="*/ 985 h 1113"/>
                <a:gd name="T44" fmla="*/ 575 w 7765"/>
                <a:gd name="T45" fmla="*/ 1090 h 1113"/>
                <a:gd name="T46" fmla="*/ 50 w 7765"/>
                <a:gd name="T47" fmla="*/ 850 h 1113"/>
                <a:gd name="T48" fmla="*/ 320 w 7765"/>
                <a:gd name="T49" fmla="*/ 685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5" h="1113">
                  <a:moveTo>
                    <a:pt x="320" y="685"/>
                  </a:moveTo>
                  <a:cubicBezTo>
                    <a:pt x="532" y="663"/>
                    <a:pt x="1095" y="743"/>
                    <a:pt x="1325" y="715"/>
                  </a:cubicBezTo>
                  <a:cubicBezTo>
                    <a:pt x="1555" y="687"/>
                    <a:pt x="1620" y="615"/>
                    <a:pt x="1700" y="520"/>
                  </a:cubicBezTo>
                  <a:cubicBezTo>
                    <a:pt x="1780" y="425"/>
                    <a:pt x="1743" y="220"/>
                    <a:pt x="1805" y="145"/>
                  </a:cubicBezTo>
                  <a:cubicBezTo>
                    <a:pt x="1867" y="70"/>
                    <a:pt x="2013" y="35"/>
                    <a:pt x="2075" y="70"/>
                  </a:cubicBezTo>
                  <a:cubicBezTo>
                    <a:pt x="2137" y="105"/>
                    <a:pt x="2143" y="253"/>
                    <a:pt x="2180" y="355"/>
                  </a:cubicBezTo>
                  <a:cubicBezTo>
                    <a:pt x="2217" y="457"/>
                    <a:pt x="2155" y="623"/>
                    <a:pt x="2300" y="685"/>
                  </a:cubicBezTo>
                  <a:cubicBezTo>
                    <a:pt x="2445" y="747"/>
                    <a:pt x="2858" y="745"/>
                    <a:pt x="3050" y="730"/>
                  </a:cubicBezTo>
                  <a:cubicBezTo>
                    <a:pt x="3242" y="715"/>
                    <a:pt x="3377" y="678"/>
                    <a:pt x="3455" y="595"/>
                  </a:cubicBezTo>
                  <a:cubicBezTo>
                    <a:pt x="3533" y="512"/>
                    <a:pt x="3468" y="330"/>
                    <a:pt x="3515" y="235"/>
                  </a:cubicBezTo>
                  <a:cubicBezTo>
                    <a:pt x="3562" y="140"/>
                    <a:pt x="3635" y="45"/>
                    <a:pt x="3740" y="25"/>
                  </a:cubicBezTo>
                  <a:cubicBezTo>
                    <a:pt x="3845" y="5"/>
                    <a:pt x="4045" y="0"/>
                    <a:pt x="4145" y="115"/>
                  </a:cubicBezTo>
                  <a:cubicBezTo>
                    <a:pt x="4245" y="230"/>
                    <a:pt x="4110" y="613"/>
                    <a:pt x="4340" y="715"/>
                  </a:cubicBezTo>
                  <a:cubicBezTo>
                    <a:pt x="4570" y="817"/>
                    <a:pt x="5285" y="765"/>
                    <a:pt x="5525" y="730"/>
                  </a:cubicBezTo>
                  <a:cubicBezTo>
                    <a:pt x="5765" y="695"/>
                    <a:pt x="5733" y="600"/>
                    <a:pt x="5780" y="505"/>
                  </a:cubicBezTo>
                  <a:cubicBezTo>
                    <a:pt x="5827" y="410"/>
                    <a:pt x="5653" y="222"/>
                    <a:pt x="5810" y="160"/>
                  </a:cubicBezTo>
                  <a:cubicBezTo>
                    <a:pt x="5967" y="98"/>
                    <a:pt x="6463" y="135"/>
                    <a:pt x="6725" y="130"/>
                  </a:cubicBezTo>
                  <a:cubicBezTo>
                    <a:pt x="6987" y="125"/>
                    <a:pt x="7270" y="63"/>
                    <a:pt x="7385" y="130"/>
                  </a:cubicBezTo>
                  <a:cubicBezTo>
                    <a:pt x="7500" y="197"/>
                    <a:pt x="7420" y="420"/>
                    <a:pt x="7415" y="535"/>
                  </a:cubicBezTo>
                  <a:cubicBezTo>
                    <a:pt x="7410" y="650"/>
                    <a:pt x="7765" y="737"/>
                    <a:pt x="7355" y="820"/>
                  </a:cubicBezTo>
                  <a:cubicBezTo>
                    <a:pt x="6945" y="903"/>
                    <a:pt x="5767" y="1003"/>
                    <a:pt x="4955" y="1030"/>
                  </a:cubicBezTo>
                  <a:cubicBezTo>
                    <a:pt x="4143" y="1057"/>
                    <a:pt x="3210" y="975"/>
                    <a:pt x="2480" y="985"/>
                  </a:cubicBezTo>
                  <a:cubicBezTo>
                    <a:pt x="1750" y="995"/>
                    <a:pt x="980" y="1113"/>
                    <a:pt x="575" y="1090"/>
                  </a:cubicBezTo>
                  <a:cubicBezTo>
                    <a:pt x="170" y="1067"/>
                    <a:pt x="100" y="920"/>
                    <a:pt x="50" y="850"/>
                  </a:cubicBezTo>
                  <a:cubicBezTo>
                    <a:pt x="0" y="780"/>
                    <a:pt x="108" y="707"/>
                    <a:pt x="320" y="685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6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79" name="Object 99"/>
          <p:cNvGraphicFramePr>
            <a:graphicFrameLocks noChangeAspect="1"/>
          </p:cNvGraphicFramePr>
          <p:nvPr/>
        </p:nvGraphicFramePr>
        <p:xfrm>
          <a:off x="438150" y="331788"/>
          <a:ext cx="5191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Уравнение" r:id="rId3" imgW="4216400" imgH="419100" progId="Equation.3">
                  <p:embed/>
                </p:oleObj>
              </mc:Choice>
              <mc:Fallback>
                <p:oleObj name="Уравнение" r:id="rId3" imgW="4216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1788"/>
                        <a:ext cx="51911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308225" y="1139825"/>
            <a:ext cx="5438775" cy="4732338"/>
            <a:chOff x="720" y="11132"/>
            <a:chExt cx="4500" cy="5068"/>
          </a:xfrm>
        </p:grpSpPr>
        <p:sp>
          <p:nvSpPr>
            <p:cNvPr id="71778" name="Oval 98"/>
            <p:cNvSpPr>
              <a:spLocks noChangeArrowheads="1"/>
            </p:cNvSpPr>
            <p:nvPr/>
          </p:nvSpPr>
          <p:spPr bwMode="auto">
            <a:xfrm>
              <a:off x="2747" y="11379"/>
              <a:ext cx="724" cy="6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7" name="Oval 97"/>
            <p:cNvSpPr>
              <a:spLocks noChangeArrowheads="1"/>
            </p:cNvSpPr>
            <p:nvPr/>
          </p:nvSpPr>
          <p:spPr bwMode="auto">
            <a:xfrm>
              <a:off x="1589" y="12821"/>
              <a:ext cx="482" cy="4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6" name="Oval 96"/>
            <p:cNvSpPr>
              <a:spLocks noChangeArrowheads="1"/>
            </p:cNvSpPr>
            <p:nvPr/>
          </p:nvSpPr>
          <p:spPr bwMode="auto">
            <a:xfrm>
              <a:off x="1010" y="14057"/>
              <a:ext cx="193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5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3036" y="11132"/>
              <a:ext cx="184" cy="20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4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1589" y="12615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n/2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3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865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2" name="Oval 92"/>
            <p:cNvSpPr>
              <a:spLocks noChangeArrowheads="1"/>
            </p:cNvSpPr>
            <p:nvPr/>
          </p:nvSpPr>
          <p:spPr bwMode="auto">
            <a:xfrm>
              <a:off x="4146" y="12821"/>
              <a:ext cx="483" cy="4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1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146" y="12615"/>
              <a:ext cx="435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n/2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0" name="Oval 90"/>
            <p:cNvSpPr>
              <a:spLocks noChangeArrowheads="1"/>
            </p:cNvSpPr>
            <p:nvPr/>
          </p:nvSpPr>
          <p:spPr bwMode="auto">
            <a:xfrm>
              <a:off x="2312" y="14057"/>
              <a:ext cx="194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168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8" name="Oval 88"/>
            <p:cNvSpPr>
              <a:spLocks noChangeArrowheads="1"/>
            </p:cNvSpPr>
            <p:nvPr/>
          </p:nvSpPr>
          <p:spPr bwMode="auto">
            <a:xfrm>
              <a:off x="3615" y="14057"/>
              <a:ext cx="193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7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471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6" name="Oval 86"/>
            <p:cNvSpPr>
              <a:spLocks noChangeArrowheads="1"/>
            </p:cNvSpPr>
            <p:nvPr/>
          </p:nvSpPr>
          <p:spPr bwMode="auto">
            <a:xfrm>
              <a:off x="4918" y="14057"/>
              <a:ext cx="193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774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4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2892" y="12461"/>
              <a:ext cx="446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3" name="AutoShape 83"/>
            <p:cNvSpPr>
              <a:spLocks noChangeArrowheads="1"/>
            </p:cNvSpPr>
            <p:nvPr/>
          </p:nvSpPr>
          <p:spPr bwMode="auto">
            <a:xfrm>
              <a:off x="3036" y="11997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195" y="13728"/>
              <a:ext cx="446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1" name="AutoShape 81"/>
            <p:cNvSpPr>
              <a:spLocks noChangeArrowheads="1"/>
            </p:cNvSpPr>
            <p:nvPr/>
          </p:nvSpPr>
          <p:spPr bwMode="auto">
            <a:xfrm>
              <a:off x="4339" y="13233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0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865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9" name="AutoShape 79"/>
            <p:cNvSpPr>
              <a:spLocks noChangeArrowheads="1"/>
            </p:cNvSpPr>
            <p:nvPr/>
          </p:nvSpPr>
          <p:spPr bwMode="auto">
            <a:xfrm>
              <a:off x="1010" y="14346"/>
              <a:ext cx="144" cy="371"/>
            </a:xfrm>
            <a:prstGeom prst="upArrow">
              <a:avLst>
                <a:gd name="adj1" fmla="val 50000"/>
                <a:gd name="adj2" fmla="val 6441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2168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7" name="AutoShape 77"/>
            <p:cNvSpPr>
              <a:spLocks noChangeArrowheads="1"/>
            </p:cNvSpPr>
            <p:nvPr/>
          </p:nvSpPr>
          <p:spPr bwMode="auto">
            <a:xfrm>
              <a:off x="2312" y="14346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471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5" name="AutoShape 75"/>
            <p:cNvSpPr>
              <a:spLocks noChangeArrowheads="1"/>
            </p:cNvSpPr>
            <p:nvPr/>
          </p:nvSpPr>
          <p:spPr bwMode="auto">
            <a:xfrm>
              <a:off x="3615" y="14346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4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4774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3" name="AutoShape 73"/>
            <p:cNvSpPr>
              <a:spLocks noChangeArrowheads="1"/>
            </p:cNvSpPr>
            <p:nvPr/>
          </p:nvSpPr>
          <p:spPr bwMode="auto">
            <a:xfrm>
              <a:off x="4918" y="14346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2" name="AutoShape 72"/>
            <p:cNvSpPr>
              <a:spLocks noChangeArrowheads="1"/>
            </p:cNvSpPr>
            <p:nvPr/>
          </p:nvSpPr>
          <p:spPr bwMode="auto">
            <a:xfrm>
              <a:off x="720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1" name="AutoShape 71"/>
            <p:cNvSpPr>
              <a:spLocks noChangeArrowheads="1"/>
            </p:cNvSpPr>
            <p:nvPr/>
          </p:nvSpPr>
          <p:spPr bwMode="auto">
            <a:xfrm>
              <a:off x="1010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0" name="AutoShape 70"/>
            <p:cNvSpPr>
              <a:spLocks noChangeArrowheads="1"/>
            </p:cNvSpPr>
            <p:nvPr/>
          </p:nvSpPr>
          <p:spPr bwMode="auto">
            <a:xfrm>
              <a:off x="1299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9" name="AutoShape 69"/>
            <p:cNvSpPr>
              <a:spLocks noChangeArrowheads="1"/>
            </p:cNvSpPr>
            <p:nvPr/>
          </p:nvSpPr>
          <p:spPr bwMode="auto">
            <a:xfrm>
              <a:off x="1589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8" name="AutoShape 68"/>
            <p:cNvSpPr>
              <a:spLocks noChangeArrowheads="1"/>
            </p:cNvSpPr>
            <p:nvPr/>
          </p:nvSpPr>
          <p:spPr bwMode="auto">
            <a:xfrm>
              <a:off x="1878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7" name="AutoShape 67"/>
            <p:cNvSpPr>
              <a:spLocks noChangeArrowheads="1"/>
            </p:cNvSpPr>
            <p:nvPr/>
          </p:nvSpPr>
          <p:spPr bwMode="auto">
            <a:xfrm>
              <a:off x="2168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6" name="AutoShape 66"/>
            <p:cNvSpPr>
              <a:spLocks noChangeArrowheads="1"/>
            </p:cNvSpPr>
            <p:nvPr/>
          </p:nvSpPr>
          <p:spPr bwMode="auto">
            <a:xfrm>
              <a:off x="2457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5" name="AutoShape 65"/>
            <p:cNvSpPr>
              <a:spLocks noChangeArrowheads="1"/>
            </p:cNvSpPr>
            <p:nvPr/>
          </p:nvSpPr>
          <p:spPr bwMode="auto">
            <a:xfrm>
              <a:off x="2747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4" name="AutoShape 64"/>
            <p:cNvSpPr>
              <a:spLocks noChangeArrowheads="1"/>
            </p:cNvSpPr>
            <p:nvPr/>
          </p:nvSpPr>
          <p:spPr bwMode="auto">
            <a:xfrm>
              <a:off x="3036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3" name="AutoShape 63"/>
            <p:cNvSpPr>
              <a:spLocks noChangeArrowheads="1"/>
            </p:cNvSpPr>
            <p:nvPr/>
          </p:nvSpPr>
          <p:spPr bwMode="auto">
            <a:xfrm>
              <a:off x="3326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2" name="AutoShape 62"/>
            <p:cNvSpPr>
              <a:spLocks noChangeArrowheads="1"/>
            </p:cNvSpPr>
            <p:nvPr/>
          </p:nvSpPr>
          <p:spPr bwMode="auto">
            <a:xfrm>
              <a:off x="3615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1" name="AutoShape 61"/>
            <p:cNvSpPr>
              <a:spLocks noChangeArrowheads="1"/>
            </p:cNvSpPr>
            <p:nvPr/>
          </p:nvSpPr>
          <p:spPr bwMode="auto">
            <a:xfrm>
              <a:off x="3905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0" name="AutoShape 60"/>
            <p:cNvSpPr>
              <a:spLocks noChangeArrowheads="1"/>
            </p:cNvSpPr>
            <p:nvPr/>
          </p:nvSpPr>
          <p:spPr bwMode="auto">
            <a:xfrm>
              <a:off x="4195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9" name="AutoShape 59"/>
            <p:cNvSpPr>
              <a:spLocks noChangeArrowheads="1"/>
            </p:cNvSpPr>
            <p:nvPr/>
          </p:nvSpPr>
          <p:spPr bwMode="auto">
            <a:xfrm>
              <a:off x="4484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8" name="AutoShape 58"/>
            <p:cNvSpPr>
              <a:spLocks noChangeArrowheads="1"/>
            </p:cNvSpPr>
            <p:nvPr/>
          </p:nvSpPr>
          <p:spPr bwMode="auto">
            <a:xfrm>
              <a:off x="4774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7" name="AutoShape 57"/>
            <p:cNvSpPr>
              <a:spLocks noChangeArrowheads="1"/>
            </p:cNvSpPr>
            <p:nvPr/>
          </p:nvSpPr>
          <p:spPr bwMode="auto">
            <a:xfrm>
              <a:off x="5063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6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589" y="13728"/>
              <a:ext cx="446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35" name="AutoShape 55"/>
            <p:cNvSpPr>
              <a:spLocks noChangeArrowheads="1"/>
            </p:cNvSpPr>
            <p:nvPr/>
          </p:nvSpPr>
          <p:spPr bwMode="auto">
            <a:xfrm>
              <a:off x="1733" y="13233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1732" name="Group 52"/>
            <p:cNvGrpSpPr>
              <a:grpSpLocks/>
            </p:cNvGrpSpPr>
            <p:nvPr/>
          </p:nvGrpSpPr>
          <p:grpSpPr bwMode="auto">
            <a:xfrm>
              <a:off x="720" y="15829"/>
              <a:ext cx="145" cy="371"/>
              <a:chOff x="720" y="7380"/>
              <a:chExt cx="180" cy="540"/>
            </a:xfrm>
          </p:grpSpPr>
          <p:sp>
            <p:nvSpPr>
              <p:cNvPr id="71734" name="Rectangle 54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33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9" name="Group 49"/>
            <p:cNvGrpSpPr>
              <a:grpSpLocks/>
            </p:cNvGrpSpPr>
            <p:nvPr/>
          </p:nvGrpSpPr>
          <p:grpSpPr bwMode="auto">
            <a:xfrm>
              <a:off x="1010" y="15829"/>
              <a:ext cx="144" cy="371"/>
              <a:chOff x="720" y="7380"/>
              <a:chExt cx="180" cy="540"/>
            </a:xfrm>
          </p:grpSpPr>
          <p:sp>
            <p:nvSpPr>
              <p:cNvPr id="71731" name="Rectangle 51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30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6" name="Group 46"/>
            <p:cNvGrpSpPr>
              <a:grpSpLocks/>
            </p:cNvGrpSpPr>
            <p:nvPr/>
          </p:nvGrpSpPr>
          <p:grpSpPr bwMode="auto">
            <a:xfrm>
              <a:off x="1299" y="15706"/>
              <a:ext cx="145" cy="370"/>
              <a:chOff x="720" y="7380"/>
              <a:chExt cx="180" cy="540"/>
            </a:xfrm>
          </p:grpSpPr>
          <p:sp>
            <p:nvSpPr>
              <p:cNvPr id="71728" name="Rectangle 48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27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3" name="Group 43"/>
            <p:cNvGrpSpPr>
              <a:grpSpLocks/>
            </p:cNvGrpSpPr>
            <p:nvPr/>
          </p:nvGrpSpPr>
          <p:grpSpPr bwMode="auto">
            <a:xfrm>
              <a:off x="1589" y="15829"/>
              <a:ext cx="144" cy="371"/>
              <a:chOff x="720" y="7380"/>
              <a:chExt cx="180" cy="540"/>
            </a:xfrm>
          </p:grpSpPr>
          <p:sp>
            <p:nvSpPr>
              <p:cNvPr id="71725" name="Rectangle 45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24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0" name="Group 40"/>
            <p:cNvGrpSpPr>
              <a:grpSpLocks/>
            </p:cNvGrpSpPr>
            <p:nvPr/>
          </p:nvGrpSpPr>
          <p:grpSpPr bwMode="auto">
            <a:xfrm>
              <a:off x="1878" y="15706"/>
              <a:ext cx="145" cy="370"/>
              <a:chOff x="720" y="7380"/>
              <a:chExt cx="180" cy="540"/>
            </a:xfrm>
          </p:grpSpPr>
          <p:sp>
            <p:nvSpPr>
              <p:cNvPr id="71722" name="Rectangle 42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21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2168" y="15706"/>
              <a:ext cx="144" cy="370"/>
              <a:chOff x="720" y="7380"/>
              <a:chExt cx="180" cy="540"/>
            </a:xfrm>
          </p:grpSpPr>
          <p:sp>
            <p:nvSpPr>
              <p:cNvPr id="71719" name="Rectangle 39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18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14" name="Group 34"/>
            <p:cNvGrpSpPr>
              <a:grpSpLocks/>
            </p:cNvGrpSpPr>
            <p:nvPr/>
          </p:nvGrpSpPr>
          <p:grpSpPr bwMode="auto">
            <a:xfrm>
              <a:off x="2457" y="15706"/>
              <a:ext cx="145" cy="370"/>
              <a:chOff x="720" y="7380"/>
              <a:chExt cx="180" cy="540"/>
            </a:xfrm>
          </p:grpSpPr>
          <p:sp>
            <p:nvSpPr>
              <p:cNvPr id="71716" name="Rectangle 36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15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11" name="Group 31"/>
            <p:cNvGrpSpPr>
              <a:grpSpLocks/>
            </p:cNvGrpSpPr>
            <p:nvPr/>
          </p:nvGrpSpPr>
          <p:grpSpPr bwMode="auto">
            <a:xfrm>
              <a:off x="2747" y="15829"/>
              <a:ext cx="145" cy="371"/>
              <a:chOff x="720" y="7380"/>
              <a:chExt cx="180" cy="540"/>
            </a:xfrm>
          </p:grpSpPr>
          <p:sp>
            <p:nvSpPr>
              <p:cNvPr id="71713" name="Rectangle 33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12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08" name="Group 28"/>
            <p:cNvGrpSpPr>
              <a:grpSpLocks/>
            </p:cNvGrpSpPr>
            <p:nvPr/>
          </p:nvGrpSpPr>
          <p:grpSpPr bwMode="auto">
            <a:xfrm>
              <a:off x="3036" y="15706"/>
              <a:ext cx="145" cy="370"/>
              <a:chOff x="720" y="7380"/>
              <a:chExt cx="180" cy="540"/>
            </a:xfrm>
          </p:grpSpPr>
          <p:sp>
            <p:nvSpPr>
              <p:cNvPr id="71710" name="Rectangle 30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9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05" name="Group 25"/>
            <p:cNvGrpSpPr>
              <a:grpSpLocks/>
            </p:cNvGrpSpPr>
            <p:nvPr/>
          </p:nvGrpSpPr>
          <p:grpSpPr bwMode="auto">
            <a:xfrm>
              <a:off x="3326" y="15829"/>
              <a:ext cx="145" cy="371"/>
              <a:chOff x="720" y="7380"/>
              <a:chExt cx="180" cy="540"/>
            </a:xfrm>
          </p:grpSpPr>
          <p:sp>
            <p:nvSpPr>
              <p:cNvPr id="71707" name="Rectangle 27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6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02" name="Group 22"/>
            <p:cNvGrpSpPr>
              <a:grpSpLocks/>
            </p:cNvGrpSpPr>
            <p:nvPr/>
          </p:nvGrpSpPr>
          <p:grpSpPr bwMode="auto">
            <a:xfrm>
              <a:off x="3615" y="15829"/>
              <a:ext cx="145" cy="371"/>
              <a:chOff x="720" y="7380"/>
              <a:chExt cx="180" cy="540"/>
            </a:xfrm>
          </p:grpSpPr>
          <p:sp>
            <p:nvSpPr>
              <p:cNvPr id="71704" name="Rectangle 24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3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9" name="Group 19"/>
            <p:cNvGrpSpPr>
              <a:grpSpLocks/>
            </p:cNvGrpSpPr>
            <p:nvPr/>
          </p:nvGrpSpPr>
          <p:grpSpPr bwMode="auto">
            <a:xfrm>
              <a:off x="3905" y="15829"/>
              <a:ext cx="145" cy="371"/>
              <a:chOff x="720" y="7380"/>
              <a:chExt cx="180" cy="540"/>
            </a:xfrm>
          </p:grpSpPr>
          <p:sp>
            <p:nvSpPr>
              <p:cNvPr id="71701" name="Rectangle 21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0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6" name="Group 16"/>
            <p:cNvGrpSpPr>
              <a:grpSpLocks/>
            </p:cNvGrpSpPr>
            <p:nvPr/>
          </p:nvGrpSpPr>
          <p:grpSpPr bwMode="auto">
            <a:xfrm>
              <a:off x="4195" y="15706"/>
              <a:ext cx="144" cy="370"/>
              <a:chOff x="720" y="7380"/>
              <a:chExt cx="180" cy="540"/>
            </a:xfrm>
          </p:grpSpPr>
          <p:sp>
            <p:nvSpPr>
              <p:cNvPr id="71698" name="Rectangle 18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97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3" name="Group 13"/>
            <p:cNvGrpSpPr>
              <a:grpSpLocks/>
            </p:cNvGrpSpPr>
            <p:nvPr/>
          </p:nvGrpSpPr>
          <p:grpSpPr bwMode="auto">
            <a:xfrm>
              <a:off x="4484" y="15706"/>
              <a:ext cx="145" cy="370"/>
              <a:chOff x="720" y="7380"/>
              <a:chExt cx="180" cy="540"/>
            </a:xfrm>
          </p:grpSpPr>
          <p:sp>
            <p:nvSpPr>
              <p:cNvPr id="71695" name="Rectangle 15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94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0" name="Group 10"/>
            <p:cNvGrpSpPr>
              <a:grpSpLocks/>
            </p:cNvGrpSpPr>
            <p:nvPr/>
          </p:nvGrpSpPr>
          <p:grpSpPr bwMode="auto">
            <a:xfrm>
              <a:off x="4774" y="15829"/>
              <a:ext cx="144" cy="371"/>
              <a:chOff x="720" y="7380"/>
              <a:chExt cx="180" cy="540"/>
            </a:xfrm>
          </p:grpSpPr>
          <p:sp>
            <p:nvSpPr>
              <p:cNvPr id="71692" name="Rectangle 12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91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87" name="Group 7"/>
            <p:cNvGrpSpPr>
              <a:grpSpLocks/>
            </p:cNvGrpSpPr>
            <p:nvPr/>
          </p:nvGrpSpPr>
          <p:grpSpPr bwMode="auto">
            <a:xfrm>
              <a:off x="5063" y="15706"/>
              <a:ext cx="145" cy="370"/>
              <a:chOff x="720" y="7380"/>
              <a:chExt cx="180" cy="540"/>
            </a:xfrm>
          </p:grpSpPr>
          <p:sp>
            <p:nvSpPr>
              <p:cNvPr id="71689" name="Rectangle 9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88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57300" y="1884363"/>
            <a:ext cx="1419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ctr" eaLnBrk="0" hangingPunct="0"/>
            <a:r>
              <a:rPr lang="bg-BG" altLang="bg-BG" sz="12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sp>
        <p:nvSpPr>
          <p:cNvPr id="71780" name="AutoShape 100"/>
          <p:cNvSpPr>
            <a:spLocks/>
          </p:cNvSpPr>
          <p:nvPr/>
        </p:nvSpPr>
        <p:spPr bwMode="auto">
          <a:xfrm rot="-5454621">
            <a:off x="1784350" y="-554037"/>
            <a:ext cx="257175" cy="2825750"/>
          </a:xfrm>
          <a:prstGeom prst="leftBrace">
            <a:avLst>
              <a:gd name="adj1" fmla="val 9156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0" y="647700"/>
            <a:ext cx="69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eaLnBrk="0" hangingPunct="0"/>
            <a:endParaRPr lang="en-US" altLang="bg-BG" b="0"/>
          </a:p>
        </p:txBody>
      </p:sp>
      <p:sp>
        <p:nvSpPr>
          <p:cNvPr id="71782" name="Rectangle 102"/>
          <p:cNvSpPr>
            <a:spLocks noChangeArrowheads="1"/>
          </p:cNvSpPr>
          <p:nvPr/>
        </p:nvSpPr>
        <p:spPr bwMode="auto">
          <a:xfrm>
            <a:off x="0" y="122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71783" name="Rectangle 103"/>
          <p:cNvSpPr>
            <a:spLocks noChangeArrowheads="1"/>
          </p:cNvSpPr>
          <p:nvPr/>
        </p:nvSpPr>
        <p:spPr bwMode="auto">
          <a:xfrm>
            <a:off x="0" y="173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71784" name="Rectangle 104"/>
          <p:cNvSpPr>
            <a:spLocks noChangeArrowheads="1"/>
          </p:cNvSpPr>
          <p:nvPr/>
        </p:nvSpPr>
        <p:spPr bwMode="auto">
          <a:xfrm>
            <a:off x="0" y="17319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bg-BG" altLang="bg-BG" sz="1000" b="0">
                <a:cs typeface="Times New Roman" pitchFamily="18" charset="0"/>
              </a:rPr>
              <a:t>брой нива –</a:t>
            </a:r>
            <a:endParaRPr lang="en-US" altLang="bg-BG" sz="1100" b="0"/>
          </a:p>
          <a:p>
            <a:pPr algn="l" eaLnBrk="0" hangingPunct="0"/>
            <a:endParaRPr lang="en-US" altLang="bg-BG" b="0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676400" y="1033463"/>
          <a:ext cx="4778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Уравнение" r:id="rId5" imgW="406048" imgH="215713" progId="Equation.3">
                  <p:embed/>
                </p:oleObj>
              </mc:Choice>
              <mc:Fallback>
                <p:oleObj name="Уравнение" r:id="rId5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33463"/>
                        <a:ext cx="477838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6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66925" y="908050"/>
            <a:ext cx="5276850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2760663" y="3638550"/>
            <a:ext cx="444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3038475" y="1052513"/>
            <a:ext cx="0" cy="287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3736" name="Freeform 8"/>
          <p:cNvSpPr>
            <a:spLocks/>
          </p:cNvSpPr>
          <p:nvPr/>
        </p:nvSpPr>
        <p:spPr bwMode="auto">
          <a:xfrm>
            <a:off x="3054350" y="2605088"/>
            <a:ext cx="3540125" cy="1031875"/>
          </a:xfrm>
          <a:custGeom>
            <a:avLst/>
            <a:gdLst>
              <a:gd name="T0" fmla="*/ 0 w 4831"/>
              <a:gd name="T1" fmla="*/ 1292 h 1292"/>
              <a:gd name="T2" fmla="*/ 4831 w 4831"/>
              <a:gd name="T3" fmla="*/ 0 h 12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31" h="1292">
                <a:moveTo>
                  <a:pt x="0" y="1292"/>
                </a:moveTo>
                <a:cubicBezTo>
                  <a:pt x="740" y="371"/>
                  <a:pt x="2593" y="167"/>
                  <a:pt x="483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5882"/>
                        <a:invGamma/>
                      </a:srgbClr>
                    </a:gs>
                  </a:gsLst>
                  <a:lin ang="2700000" scaled="1"/>
                </a:gra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4573588" y="2344738"/>
            <a:ext cx="1250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n.log</a:t>
            </a:r>
            <a:r>
              <a:rPr lang="en-US" altLang="bg-BG" sz="1400" b="0" baseline="-25000"/>
              <a:t>2</a:t>
            </a:r>
            <a:r>
              <a:rPr lang="en-US" altLang="bg-BG" sz="1400" b="0"/>
              <a:t>n</a:t>
            </a:r>
            <a:endParaRPr lang="en-US" altLang="bg-BG"/>
          </a:p>
        </p:txBody>
      </p:sp>
      <p:sp>
        <p:nvSpPr>
          <p:cNvPr id="73738" name="WordArt 10"/>
          <p:cNvSpPr>
            <a:spLocks noChangeArrowheads="1" noChangeShapeType="1" noTextEdit="1"/>
          </p:cNvSpPr>
          <p:nvPr/>
        </p:nvSpPr>
        <p:spPr bwMode="auto">
          <a:xfrm>
            <a:off x="2205038" y="1052513"/>
            <a:ext cx="730250" cy="5746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Т(</a:t>
            </a:r>
            <a:r>
              <a:rPr lang="en-GB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</a:p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брой </a:t>
            </a:r>
          </a:p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сравнения</a:t>
            </a:r>
          </a:p>
        </p:txBody>
      </p:sp>
      <p:sp>
        <p:nvSpPr>
          <p:cNvPr id="73739" name="WordArt 11"/>
          <p:cNvSpPr>
            <a:spLocks noChangeArrowheads="1" noChangeShapeType="1" noTextEdit="1"/>
          </p:cNvSpPr>
          <p:nvPr/>
        </p:nvSpPr>
        <p:spPr bwMode="auto">
          <a:xfrm>
            <a:off x="6372225" y="3783013"/>
            <a:ext cx="693738" cy="4302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размер 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на входа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762250" y="4872038"/>
          <a:ext cx="3617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Уравнение" r:id="rId3" imgW="1384300" imgH="228600" progId="Equation.3">
                  <p:embed/>
                </p:oleObj>
              </mc:Choice>
              <mc:Fallback>
                <p:oleObj name="Уравнение" r:id="rId3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872038"/>
                        <a:ext cx="3617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8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713038" y="3279775"/>
            <a:ext cx="3227387" cy="482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4564063" y="2468563"/>
            <a:ext cx="715962" cy="650875"/>
            <a:chOff x="1080" y="13673"/>
            <a:chExt cx="720" cy="727"/>
          </a:xfrm>
        </p:grpSpPr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400" i="1">
                  <a:latin typeface="Verdana" pitchFamily="34" charset="0"/>
                </a:rPr>
                <a:t>a</a:t>
              </a:r>
              <a:endParaRPr lang="en-US" altLang="bg-BG"/>
            </a:p>
          </p:txBody>
        </p:sp>
        <p:sp>
          <p:nvSpPr>
            <p:cNvPr id="66569" name="Freeform 9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4833938" y="2493963"/>
            <a:ext cx="177800" cy="160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3128963" y="2468563"/>
            <a:ext cx="717550" cy="650875"/>
            <a:chOff x="1080" y="13673"/>
            <a:chExt cx="720" cy="727"/>
          </a:xfrm>
        </p:grpSpPr>
        <p:sp>
          <p:nvSpPr>
            <p:cNvPr id="66572" name="AutoShape 12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400" i="1">
                  <a:latin typeface="Verdana" pitchFamily="34" charset="0"/>
                </a:rPr>
                <a:t>a</a:t>
              </a:r>
              <a:endParaRPr lang="en-US" altLang="bg-BG"/>
            </a:p>
          </p:txBody>
        </p:sp>
        <p:sp>
          <p:nvSpPr>
            <p:cNvPr id="66574" name="Freeform 14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3309938" y="2308225"/>
            <a:ext cx="358775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3668713" y="1360488"/>
            <a:ext cx="536575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205288" y="1360488"/>
            <a:ext cx="538162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3663950" y="1830388"/>
            <a:ext cx="538163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 flipV="1">
            <a:off x="4205288" y="1830388"/>
            <a:ext cx="538162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80" name="WordArt 20"/>
          <p:cNvSpPr>
            <a:spLocks noChangeArrowheads="1" noChangeShapeType="1" noTextEdit="1"/>
          </p:cNvSpPr>
          <p:nvPr/>
        </p:nvSpPr>
        <p:spPr bwMode="auto">
          <a:xfrm>
            <a:off x="3894138" y="3349625"/>
            <a:ext cx="800100" cy="2143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3816350" y="1508125"/>
            <a:ext cx="177800" cy="1603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4273550" y="1422400"/>
            <a:ext cx="358775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83" name="WordArt 23"/>
          <p:cNvSpPr>
            <a:spLocks noChangeArrowheads="1" noChangeShapeType="1" noTextEdit="1"/>
          </p:cNvSpPr>
          <p:nvPr/>
        </p:nvSpPr>
        <p:spPr bwMode="auto">
          <a:xfrm>
            <a:off x="2825750" y="1936750"/>
            <a:ext cx="800100" cy="2143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 !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404664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 започнем от два елемента, и двата – дъно.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539929" y="0"/>
            <a:ext cx="386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latin typeface="Arial" charset="0"/>
                <a:cs typeface="Times New Roman" pitchFamily="18" charset="0"/>
              </a:rPr>
              <a:t>1. Се състои от един елемент, n=1</a:t>
            </a:r>
            <a:endParaRPr lang="bg-BG" altLang="bg-BG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6" grpId="0" animBg="1"/>
      <p:bldP spid="66577" grpId="0" animBg="1"/>
      <p:bldP spid="66578" grpId="0" animBg="1"/>
      <p:bldP spid="66579" grpId="0" animBg="1"/>
      <p:bldP spid="66581" grpId="0" animBg="1"/>
      <p:bldP spid="66582" grpId="0" animBg="1"/>
      <p:bldP spid="665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1049338" y="5030788"/>
            <a:ext cx="1741487" cy="1398587"/>
            <a:chOff x="1709" y="857"/>
            <a:chExt cx="2033" cy="1513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1709" y="2066"/>
              <a:ext cx="2033" cy="3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2875" y="1555"/>
              <a:ext cx="451" cy="410"/>
              <a:chOff x="1080" y="13673"/>
              <a:chExt cx="720" cy="727"/>
            </a:xfrm>
          </p:grpSpPr>
          <p:sp>
            <p:nvSpPr>
              <p:cNvPr id="67590" name="AutoShape 6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1" name="Text Box 7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2" name="Freeform 8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3045" y="1571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94" name="Group 10"/>
            <p:cNvGrpSpPr>
              <a:grpSpLocks/>
            </p:cNvGrpSpPr>
            <p:nvPr/>
          </p:nvGrpSpPr>
          <p:grpSpPr bwMode="auto">
            <a:xfrm>
              <a:off x="1971" y="1555"/>
              <a:ext cx="452" cy="410"/>
              <a:chOff x="1080" y="13673"/>
              <a:chExt cx="720" cy="727"/>
            </a:xfrm>
          </p:grpSpPr>
          <p:sp>
            <p:nvSpPr>
              <p:cNvPr id="67595" name="AutoShape 11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6" name="Text Box 12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2085" y="1454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2311" y="857"/>
              <a:ext cx="338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2649" y="857"/>
              <a:ext cx="339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 flipV="1">
              <a:off x="2308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flipH="1" flipV="1">
              <a:off x="2649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453" y="211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</a:t>
              </a:r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auto">
            <a:xfrm>
              <a:off x="2404" y="950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auto">
            <a:xfrm>
              <a:off x="2692" y="896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780" y="122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 !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7037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07365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44353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618490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813425" y="1223963"/>
            <a:ext cx="371475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655478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6924675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72945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08622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4456113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4826000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51974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50736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5443538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38401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42100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37163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43338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494982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55673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677025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7048500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7418388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77882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76644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8034338" y="4295775"/>
            <a:ext cx="371475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64309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68008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3071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69246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754221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81581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1" name="Line 57"/>
          <p:cNvSpPr>
            <a:spLocks noChangeShapeType="1"/>
          </p:cNvSpPr>
          <p:nvPr/>
        </p:nvSpPr>
        <p:spPr bwMode="auto">
          <a:xfrm flipV="1">
            <a:off x="396240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2" name="Line 58"/>
          <p:cNvSpPr>
            <a:spLocks noChangeShapeType="1"/>
          </p:cNvSpPr>
          <p:nvPr/>
        </p:nvSpPr>
        <p:spPr bwMode="auto">
          <a:xfrm flipH="1" flipV="1">
            <a:off x="4210050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 flipV="1">
            <a:off x="51974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4" name="Line 60"/>
          <p:cNvSpPr>
            <a:spLocks noChangeShapeType="1"/>
          </p:cNvSpPr>
          <p:nvPr/>
        </p:nvSpPr>
        <p:spPr bwMode="auto">
          <a:xfrm flipH="1" flipV="1">
            <a:off x="54435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5" name="Line 61"/>
          <p:cNvSpPr>
            <a:spLocks noChangeShapeType="1"/>
          </p:cNvSpPr>
          <p:nvPr/>
        </p:nvSpPr>
        <p:spPr bwMode="auto">
          <a:xfrm flipV="1">
            <a:off x="6554788" y="4779963"/>
            <a:ext cx="246062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6" name="Line 62"/>
          <p:cNvSpPr>
            <a:spLocks noChangeShapeType="1"/>
          </p:cNvSpPr>
          <p:nvPr/>
        </p:nvSpPr>
        <p:spPr bwMode="auto">
          <a:xfrm flipH="1" flipV="1">
            <a:off x="680085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 flipV="1">
            <a:off x="77882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 flipH="1" flipV="1">
            <a:off x="80343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4210050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 flipH="1" flipV="1">
            <a:off x="482600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1" name="Line 67"/>
          <p:cNvSpPr>
            <a:spLocks noChangeShapeType="1"/>
          </p:cNvSpPr>
          <p:nvPr/>
        </p:nvSpPr>
        <p:spPr bwMode="auto">
          <a:xfrm flipV="1">
            <a:off x="680085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2" name="Line 68"/>
          <p:cNvSpPr>
            <a:spLocks noChangeShapeType="1"/>
          </p:cNvSpPr>
          <p:nvPr/>
        </p:nvSpPr>
        <p:spPr bwMode="auto">
          <a:xfrm flipH="1" flipV="1">
            <a:off x="7418388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 flipV="1">
            <a:off x="4826000" y="1708150"/>
            <a:ext cx="1358900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 flipH="1" flipV="1">
            <a:off x="6184900" y="1708150"/>
            <a:ext cx="1233488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5" name="WordArt 71"/>
          <p:cNvSpPr>
            <a:spLocks noChangeArrowheads="1" noChangeShapeType="1" noTextEdit="1"/>
          </p:cNvSpPr>
          <p:nvPr/>
        </p:nvSpPr>
        <p:spPr bwMode="auto">
          <a:xfrm>
            <a:off x="4826000" y="2032000"/>
            <a:ext cx="579438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6" name="WordArt 72"/>
          <p:cNvSpPr>
            <a:spLocks noChangeArrowheads="1" noChangeShapeType="1" noTextEdit="1"/>
          </p:cNvSpPr>
          <p:nvPr/>
        </p:nvSpPr>
        <p:spPr bwMode="auto">
          <a:xfrm>
            <a:off x="7788275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7" name="WordArt 73"/>
          <p:cNvSpPr>
            <a:spLocks noChangeArrowheads="1" noChangeShapeType="1" noTextEdit="1"/>
          </p:cNvSpPr>
          <p:nvPr/>
        </p:nvSpPr>
        <p:spPr bwMode="auto">
          <a:xfrm>
            <a:off x="3468688" y="4941888"/>
            <a:ext cx="579437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8" name="WordArt 74"/>
          <p:cNvSpPr>
            <a:spLocks noChangeArrowheads="1" noChangeShapeType="1" noTextEdit="1"/>
          </p:cNvSpPr>
          <p:nvPr/>
        </p:nvSpPr>
        <p:spPr bwMode="auto">
          <a:xfrm>
            <a:off x="3840163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9" name="WordArt 75"/>
          <p:cNvSpPr>
            <a:spLocks noChangeArrowheads="1" noChangeShapeType="1" noTextEdit="1"/>
          </p:cNvSpPr>
          <p:nvPr/>
        </p:nvSpPr>
        <p:spPr bwMode="auto">
          <a:xfrm>
            <a:off x="4722813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0" name="WordArt 76"/>
          <p:cNvSpPr>
            <a:spLocks noChangeArrowheads="1" noChangeShapeType="1" noTextEdit="1"/>
          </p:cNvSpPr>
          <p:nvPr/>
        </p:nvSpPr>
        <p:spPr bwMode="auto">
          <a:xfrm>
            <a:off x="6959600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1" name="WordArt 77"/>
          <p:cNvSpPr>
            <a:spLocks noChangeArrowheads="1" noChangeShapeType="1" noTextEdit="1"/>
          </p:cNvSpPr>
          <p:nvPr/>
        </p:nvSpPr>
        <p:spPr bwMode="auto">
          <a:xfrm>
            <a:off x="8205788" y="4941888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2" name="WordArt 78"/>
          <p:cNvSpPr>
            <a:spLocks noChangeArrowheads="1" noChangeShapeType="1" noTextEdit="1"/>
          </p:cNvSpPr>
          <p:nvPr/>
        </p:nvSpPr>
        <p:spPr bwMode="auto">
          <a:xfrm>
            <a:off x="4302125" y="37941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"изплуване" със сливане</a:t>
            </a:r>
          </a:p>
        </p:txBody>
      </p:sp>
      <p:grpSp>
        <p:nvGrpSpPr>
          <p:cNvPr id="67695" name="Group 111"/>
          <p:cNvGrpSpPr>
            <a:grpSpLocks/>
          </p:cNvGrpSpPr>
          <p:nvPr/>
        </p:nvGrpSpPr>
        <p:grpSpPr bwMode="auto">
          <a:xfrm>
            <a:off x="444500" y="355600"/>
            <a:ext cx="2816225" cy="3838575"/>
            <a:chOff x="0" y="224"/>
            <a:chExt cx="1774" cy="2418"/>
          </a:xfrm>
        </p:grpSpPr>
        <p:sp>
          <p:nvSpPr>
            <p:cNvPr id="67664" name="Rectangle 80"/>
            <p:cNvSpPr>
              <a:spLocks noChangeArrowheads="1"/>
            </p:cNvSpPr>
            <p:nvPr/>
          </p:nvSpPr>
          <p:spPr bwMode="auto">
            <a:xfrm>
              <a:off x="182" y="524"/>
              <a:ext cx="1539" cy="21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65" name="Oval 81"/>
            <p:cNvSpPr>
              <a:spLocks noChangeArrowheads="1"/>
            </p:cNvSpPr>
            <p:nvPr/>
          </p:nvSpPr>
          <p:spPr bwMode="auto">
            <a:xfrm>
              <a:off x="681" y="353"/>
              <a:ext cx="320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66" name="Oval 82"/>
            <p:cNvSpPr>
              <a:spLocks noChangeArrowheads="1"/>
            </p:cNvSpPr>
            <p:nvPr/>
          </p:nvSpPr>
          <p:spPr bwMode="auto">
            <a:xfrm>
              <a:off x="1088" y="377"/>
              <a:ext cx="28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67" name="Oval 83"/>
            <p:cNvSpPr>
              <a:spLocks noChangeArrowheads="1"/>
            </p:cNvSpPr>
            <p:nvPr/>
          </p:nvSpPr>
          <p:spPr bwMode="auto">
            <a:xfrm>
              <a:off x="574" y="903"/>
              <a:ext cx="24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>
              <a:off x="582" y="990"/>
              <a:ext cx="68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69" name="Freeform 85"/>
            <p:cNvSpPr>
              <a:spLocks/>
            </p:cNvSpPr>
            <p:nvPr/>
          </p:nvSpPr>
          <p:spPr bwMode="auto">
            <a:xfrm>
              <a:off x="697" y="1145"/>
              <a:ext cx="1" cy="230"/>
            </a:xfrm>
            <a:custGeom>
              <a:avLst/>
              <a:gdLst>
                <a:gd name="T0" fmla="*/ 0 w 2"/>
                <a:gd name="T1" fmla="*/ 0 h 538"/>
                <a:gd name="T2" fmla="*/ 2 w 2"/>
                <a:gd name="T3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8">
                  <a:moveTo>
                    <a:pt x="0" y="0"/>
                  </a:moveTo>
                  <a:lnTo>
                    <a:pt x="2" y="5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70" name="Freeform 86"/>
            <p:cNvSpPr>
              <a:spLocks/>
            </p:cNvSpPr>
            <p:nvPr/>
          </p:nvSpPr>
          <p:spPr bwMode="auto">
            <a:xfrm>
              <a:off x="686" y="2277"/>
              <a:ext cx="1" cy="358"/>
            </a:xfrm>
            <a:custGeom>
              <a:avLst/>
              <a:gdLst>
                <a:gd name="T0" fmla="*/ 0 w 1"/>
                <a:gd name="T1" fmla="*/ 0 h 837"/>
                <a:gd name="T2" fmla="*/ 0 w 1"/>
                <a:gd name="T3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37">
                  <a:moveTo>
                    <a:pt x="0" y="0"/>
                  </a:moveTo>
                  <a:lnTo>
                    <a:pt x="0" y="8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 flipH="1">
              <a:off x="1258" y="1365"/>
              <a:ext cx="8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73" name="Oval 89"/>
            <p:cNvSpPr>
              <a:spLocks noChangeArrowheads="1"/>
            </p:cNvSpPr>
            <p:nvPr/>
          </p:nvSpPr>
          <p:spPr bwMode="auto">
            <a:xfrm>
              <a:off x="1419" y="373"/>
              <a:ext cx="28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74" name="Rectangle 90"/>
            <p:cNvSpPr>
              <a:spLocks noChangeArrowheads="1"/>
            </p:cNvSpPr>
            <p:nvPr/>
          </p:nvSpPr>
          <p:spPr bwMode="auto">
            <a:xfrm>
              <a:off x="239" y="358"/>
              <a:ext cx="1535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>
              <a:off x="701" y="713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76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782" y="628"/>
              <a:ext cx="71" cy="1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7677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1195" y="671"/>
              <a:ext cx="72" cy="1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li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7678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1505" y="667"/>
              <a:ext cx="143" cy="1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7680" name="Freeform 96"/>
            <p:cNvSpPr>
              <a:spLocks/>
            </p:cNvSpPr>
            <p:nvPr/>
          </p:nvSpPr>
          <p:spPr bwMode="auto">
            <a:xfrm flipH="1">
              <a:off x="664" y="1511"/>
              <a:ext cx="27" cy="126"/>
            </a:xfrm>
            <a:custGeom>
              <a:avLst/>
              <a:gdLst>
                <a:gd name="T0" fmla="*/ 0 w 1"/>
                <a:gd name="T1" fmla="*/ 0 h 586"/>
                <a:gd name="T2" fmla="*/ 0 w 1"/>
                <a:gd name="T3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86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81" name="Rectangle 97"/>
            <p:cNvSpPr>
              <a:spLocks noChangeArrowheads="1"/>
            </p:cNvSpPr>
            <p:nvPr/>
          </p:nvSpPr>
          <p:spPr bwMode="auto">
            <a:xfrm>
              <a:off x="310" y="2287"/>
              <a:ext cx="774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82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380" y="2315"/>
              <a:ext cx="634" cy="7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СЛИВАНЕ</a:t>
              </a:r>
            </a:p>
          </p:txBody>
        </p:sp>
        <p:sp>
          <p:nvSpPr>
            <p:cNvPr id="67684" name="Oval 100"/>
            <p:cNvSpPr>
              <a:spLocks noChangeArrowheads="1"/>
            </p:cNvSpPr>
            <p:nvPr/>
          </p:nvSpPr>
          <p:spPr bwMode="auto">
            <a:xfrm>
              <a:off x="169" y="1307"/>
              <a:ext cx="211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R</a:t>
              </a:r>
              <a:endParaRPr lang="en-US" altLang="bg-BG"/>
            </a:p>
          </p:txBody>
        </p:sp>
        <p:sp>
          <p:nvSpPr>
            <p:cNvPr id="67685" name="Oval 101"/>
            <p:cNvSpPr>
              <a:spLocks noChangeArrowheads="1"/>
            </p:cNvSpPr>
            <p:nvPr/>
          </p:nvSpPr>
          <p:spPr bwMode="auto">
            <a:xfrm>
              <a:off x="169" y="1614"/>
              <a:ext cx="211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R</a:t>
              </a:r>
              <a:endParaRPr lang="en-US" altLang="bg-BG"/>
            </a:p>
          </p:txBody>
        </p:sp>
        <p:sp>
          <p:nvSpPr>
            <p:cNvPr id="67686" name="Freeform 102"/>
            <p:cNvSpPr>
              <a:spLocks/>
            </p:cNvSpPr>
            <p:nvPr/>
          </p:nvSpPr>
          <p:spPr bwMode="auto">
            <a:xfrm>
              <a:off x="104" y="333"/>
              <a:ext cx="558" cy="1051"/>
            </a:xfrm>
            <a:custGeom>
              <a:avLst/>
              <a:gdLst>
                <a:gd name="T0" fmla="*/ 165 w 1425"/>
                <a:gd name="T1" fmla="*/ 2459 h 2459"/>
                <a:gd name="T2" fmla="*/ 11 w 1425"/>
                <a:gd name="T3" fmla="*/ 1403 h 2459"/>
                <a:gd name="T4" fmla="*/ 184 w 1425"/>
                <a:gd name="T5" fmla="*/ 424 h 2459"/>
                <a:gd name="T6" fmla="*/ 760 w 1425"/>
                <a:gd name="T7" fmla="*/ 21 h 2459"/>
                <a:gd name="T8" fmla="*/ 1425 w 1425"/>
                <a:gd name="T9" fmla="*/ 29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2459">
                  <a:moveTo>
                    <a:pt x="165" y="2459"/>
                  </a:moveTo>
                  <a:cubicBezTo>
                    <a:pt x="165" y="2459"/>
                    <a:pt x="22" y="1645"/>
                    <a:pt x="11" y="1403"/>
                  </a:cubicBezTo>
                  <a:cubicBezTo>
                    <a:pt x="0" y="1161"/>
                    <a:pt x="59" y="654"/>
                    <a:pt x="184" y="424"/>
                  </a:cubicBezTo>
                  <a:cubicBezTo>
                    <a:pt x="309" y="194"/>
                    <a:pt x="553" y="42"/>
                    <a:pt x="760" y="21"/>
                  </a:cubicBezTo>
                  <a:cubicBezTo>
                    <a:pt x="967" y="0"/>
                    <a:pt x="1287" y="241"/>
                    <a:pt x="1425" y="29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87" name="Freeform 103"/>
            <p:cNvSpPr>
              <a:spLocks/>
            </p:cNvSpPr>
            <p:nvPr/>
          </p:nvSpPr>
          <p:spPr bwMode="auto">
            <a:xfrm>
              <a:off x="0" y="224"/>
              <a:ext cx="699" cy="1467"/>
            </a:xfrm>
            <a:custGeom>
              <a:avLst/>
              <a:gdLst>
                <a:gd name="T0" fmla="*/ 431 w 1786"/>
                <a:gd name="T1" fmla="*/ 3436 h 3436"/>
                <a:gd name="T2" fmla="*/ 196 w 1786"/>
                <a:gd name="T3" fmla="*/ 2812 h 3436"/>
                <a:gd name="T4" fmla="*/ 0 w 1786"/>
                <a:gd name="T5" fmla="*/ 1384 h 3436"/>
                <a:gd name="T6" fmla="*/ 208 w 1786"/>
                <a:gd name="T7" fmla="*/ 555 h 3436"/>
                <a:gd name="T8" fmla="*/ 899 w 1786"/>
                <a:gd name="T9" fmla="*/ 25 h 3436"/>
                <a:gd name="T10" fmla="*/ 1786 w 1786"/>
                <a:gd name="T11" fmla="*/ 405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6" h="3436">
                  <a:moveTo>
                    <a:pt x="431" y="3436"/>
                  </a:moveTo>
                  <a:cubicBezTo>
                    <a:pt x="392" y="3332"/>
                    <a:pt x="268" y="3154"/>
                    <a:pt x="196" y="2812"/>
                  </a:cubicBezTo>
                  <a:cubicBezTo>
                    <a:pt x="126" y="2466"/>
                    <a:pt x="0" y="1749"/>
                    <a:pt x="0" y="1384"/>
                  </a:cubicBezTo>
                  <a:cubicBezTo>
                    <a:pt x="0" y="1019"/>
                    <a:pt x="60" y="778"/>
                    <a:pt x="208" y="555"/>
                  </a:cubicBezTo>
                  <a:cubicBezTo>
                    <a:pt x="356" y="332"/>
                    <a:pt x="636" y="50"/>
                    <a:pt x="899" y="25"/>
                  </a:cubicBezTo>
                  <a:cubicBezTo>
                    <a:pt x="1162" y="0"/>
                    <a:pt x="1601" y="326"/>
                    <a:pt x="1786" y="4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88" name="Rectangle 104"/>
            <p:cNvSpPr>
              <a:spLocks noChangeArrowheads="1"/>
            </p:cNvSpPr>
            <p:nvPr/>
          </p:nvSpPr>
          <p:spPr bwMode="auto">
            <a:xfrm>
              <a:off x="308" y="1366"/>
              <a:ext cx="831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89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81" y="1379"/>
              <a:ext cx="723" cy="13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Ляв подмасив</a:t>
              </a:r>
            </a:p>
          </p:txBody>
        </p:sp>
        <p:sp>
          <p:nvSpPr>
            <p:cNvPr id="67690" name="Rectangle 106"/>
            <p:cNvSpPr>
              <a:spLocks noChangeArrowheads="1"/>
            </p:cNvSpPr>
            <p:nvPr/>
          </p:nvSpPr>
          <p:spPr bwMode="auto">
            <a:xfrm>
              <a:off x="314" y="1634"/>
              <a:ext cx="814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91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30" y="1649"/>
              <a:ext cx="768" cy="14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Десен подмасив</a:t>
              </a:r>
            </a:p>
          </p:txBody>
        </p:sp>
        <p:sp>
          <p:nvSpPr>
            <p:cNvPr id="67692" name="Oval 108"/>
            <p:cNvSpPr>
              <a:spLocks noChangeArrowheads="1"/>
            </p:cNvSpPr>
            <p:nvPr/>
          </p:nvSpPr>
          <p:spPr bwMode="auto">
            <a:xfrm>
              <a:off x="739" y="330"/>
              <a:ext cx="227" cy="2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93" name="Freeform 109"/>
            <p:cNvSpPr>
              <a:spLocks/>
            </p:cNvSpPr>
            <p:nvPr/>
          </p:nvSpPr>
          <p:spPr bwMode="auto">
            <a:xfrm>
              <a:off x="678" y="2101"/>
              <a:ext cx="575" cy="134"/>
            </a:xfrm>
            <a:custGeom>
              <a:avLst/>
              <a:gdLst>
                <a:gd name="T0" fmla="*/ 2627 w 2627"/>
                <a:gd name="T1" fmla="*/ 0 h 633"/>
                <a:gd name="T2" fmla="*/ 0 w 2627"/>
                <a:gd name="T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27" h="633">
                  <a:moveTo>
                    <a:pt x="2627" y="0"/>
                  </a:moveTo>
                  <a:lnTo>
                    <a:pt x="0" y="63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94" name="Freeform 110"/>
            <p:cNvSpPr>
              <a:spLocks/>
            </p:cNvSpPr>
            <p:nvPr/>
          </p:nvSpPr>
          <p:spPr bwMode="auto">
            <a:xfrm flipH="1">
              <a:off x="664" y="1791"/>
              <a:ext cx="27" cy="514"/>
            </a:xfrm>
            <a:custGeom>
              <a:avLst/>
              <a:gdLst>
                <a:gd name="T0" fmla="*/ 0 w 1"/>
                <a:gd name="T1" fmla="*/ 0 h 586"/>
                <a:gd name="T2" fmla="*/ 0 w 1"/>
                <a:gd name="T3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86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71" name="Text Box 87"/>
            <p:cNvSpPr txBox="1">
              <a:spLocks noChangeArrowheads="1"/>
            </p:cNvSpPr>
            <p:nvPr/>
          </p:nvSpPr>
          <p:spPr bwMode="auto">
            <a:xfrm>
              <a:off x="950" y="1856"/>
              <a:ext cx="698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67679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044" y="1887"/>
              <a:ext cx="518" cy="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 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02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 animBg="1"/>
      <p:bldP spid="67610" grpId="0" animBg="1"/>
      <p:bldP spid="67611" grpId="0" animBg="1"/>
      <p:bldP spid="67612" grpId="0" animBg="1"/>
      <p:bldP spid="67613" grpId="0" animBg="1"/>
      <p:bldP spid="67614" grpId="0" animBg="1"/>
      <p:bldP spid="67615" grpId="0" animBg="1"/>
      <p:bldP spid="67616" grpId="0" animBg="1"/>
      <p:bldP spid="67617" grpId="0" animBg="1"/>
      <p:bldP spid="67618" grpId="0" animBg="1"/>
      <p:bldP spid="67619" grpId="0" animBg="1"/>
      <p:bldP spid="67620" grpId="0" animBg="1"/>
      <p:bldP spid="67621" grpId="0" animBg="1"/>
      <p:bldP spid="67622" grpId="0" animBg="1"/>
      <p:bldP spid="67623" grpId="0" animBg="1"/>
      <p:bldP spid="67624" grpId="0" animBg="1"/>
      <p:bldP spid="67625" grpId="0" animBg="1"/>
      <p:bldP spid="67626" grpId="0" animBg="1"/>
      <p:bldP spid="67627" grpId="0" animBg="1"/>
      <p:bldP spid="67628" grpId="0" animBg="1"/>
      <p:bldP spid="67629" grpId="0" animBg="1"/>
      <p:bldP spid="67630" grpId="0" animBg="1"/>
      <p:bldP spid="67631" grpId="0" animBg="1"/>
      <p:bldP spid="67632" grpId="0" animBg="1"/>
      <p:bldP spid="67633" grpId="0" animBg="1"/>
      <p:bldP spid="67634" grpId="0" animBg="1"/>
      <p:bldP spid="67635" grpId="0" animBg="1"/>
      <p:bldP spid="67636" grpId="0" animBg="1"/>
      <p:bldP spid="67637" grpId="0" animBg="1"/>
      <p:bldP spid="67638" grpId="0" animBg="1"/>
      <p:bldP spid="67639" grpId="0" animBg="1"/>
      <p:bldP spid="67640" grpId="0" animBg="1"/>
      <p:bldP spid="67641" grpId="0" animBg="1"/>
      <p:bldP spid="67642" grpId="0" animBg="1"/>
      <p:bldP spid="67643" grpId="0" animBg="1"/>
      <p:bldP spid="67644" grpId="0" animBg="1"/>
      <p:bldP spid="67645" grpId="0" animBg="1"/>
      <p:bldP spid="67646" grpId="0" animBg="1"/>
      <p:bldP spid="67647" grpId="0" animBg="1"/>
      <p:bldP spid="67648" grpId="0" animBg="1"/>
      <p:bldP spid="67649" grpId="0" animBg="1"/>
      <p:bldP spid="67650" grpId="0" animBg="1"/>
      <p:bldP spid="67651" grpId="0" animBg="1"/>
      <p:bldP spid="67652" grpId="0" animBg="1"/>
      <p:bldP spid="67653" grpId="0" animBg="1"/>
      <p:bldP spid="67654" grpId="0" animBg="1"/>
      <p:bldP spid="67655" grpId="0" animBg="1"/>
      <p:bldP spid="67656" grpId="0" animBg="1"/>
      <p:bldP spid="67657" grpId="0" animBg="1"/>
      <p:bldP spid="67657" grpId="1" animBg="1"/>
      <p:bldP spid="67658" grpId="0" animBg="1"/>
      <p:bldP spid="67659" grpId="0" animBg="1"/>
      <p:bldP spid="67659" grpId="1" animBg="1"/>
      <p:bldP spid="67660" grpId="0" animBg="1"/>
      <p:bldP spid="67660" grpId="1" animBg="1"/>
      <p:bldP spid="67661" grpId="0" animBg="1"/>
      <p:bldP spid="67661" grpId="1" animBg="1"/>
      <p:bldP spid="676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12776"/>
            <a:ext cx="871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Ако започнем от дъното нагоре, остава да направим Сливане на два наредени масива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8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473575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3978275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484563" y="1201738"/>
            <a:ext cx="493712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989263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2493963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2000250" y="1201738"/>
            <a:ext cx="493713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504950" y="1201738"/>
            <a:ext cx="4953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4968875" y="1201738"/>
            <a:ext cx="493713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1728788" y="1443038"/>
            <a:ext cx="61912" cy="66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2166938" y="1404938"/>
            <a:ext cx="123825" cy="1349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2641600" y="1374775"/>
            <a:ext cx="185738" cy="203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3113088" y="1336675"/>
            <a:ext cx="246062" cy="269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3570288" y="1308100"/>
            <a:ext cx="307975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4040188" y="1270000"/>
            <a:ext cx="371475" cy="4048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3" name="Oval 19"/>
          <p:cNvSpPr>
            <a:spLocks noChangeArrowheads="1"/>
          </p:cNvSpPr>
          <p:nvPr/>
        </p:nvSpPr>
        <p:spPr bwMode="auto">
          <a:xfrm>
            <a:off x="4473575" y="1231900"/>
            <a:ext cx="433388" cy="471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4" name="Oval 20"/>
          <p:cNvSpPr>
            <a:spLocks noChangeArrowheads="1"/>
          </p:cNvSpPr>
          <p:nvPr/>
        </p:nvSpPr>
        <p:spPr bwMode="auto">
          <a:xfrm>
            <a:off x="4968875" y="1201738"/>
            <a:ext cx="493713" cy="5397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2911475" y="2582863"/>
            <a:ext cx="4794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2462213" y="2582863"/>
            <a:ext cx="4778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1982788" y="2582863"/>
            <a:ext cx="4794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1504950" y="2582863"/>
            <a:ext cx="4778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3390900" y="2582863"/>
            <a:ext cx="4778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1684338" y="2757488"/>
            <a:ext cx="176212" cy="1539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92" name="Oval 28"/>
          <p:cNvSpPr>
            <a:spLocks noChangeArrowheads="1"/>
          </p:cNvSpPr>
          <p:nvPr/>
        </p:nvSpPr>
        <p:spPr bwMode="auto">
          <a:xfrm>
            <a:off x="2124075" y="2717800"/>
            <a:ext cx="19843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2581275" y="2698750"/>
            <a:ext cx="239713" cy="231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94" name="Oval 30"/>
          <p:cNvSpPr>
            <a:spLocks noChangeArrowheads="1"/>
          </p:cNvSpPr>
          <p:nvPr/>
        </p:nvSpPr>
        <p:spPr bwMode="auto">
          <a:xfrm>
            <a:off x="3027363" y="2660650"/>
            <a:ext cx="277812" cy="2905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3421063" y="2603500"/>
            <a:ext cx="447675" cy="4048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2496" name="Group 32"/>
          <p:cNvGrpSpPr>
            <a:grpSpLocks/>
          </p:cNvGrpSpPr>
          <p:nvPr/>
        </p:nvGrpSpPr>
        <p:grpSpPr bwMode="auto">
          <a:xfrm flipH="1">
            <a:off x="1670050" y="1741488"/>
            <a:ext cx="225425" cy="487362"/>
            <a:chOff x="4328" y="5043"/>
            <a:chExt cx="1512" cy="805"/>
          </a:xfrm>
        </p:grpSpPr>
        <p:sp>
          <p:nvSpPr>
            <p:cNvPr id="62497" name="Freeform 33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498" name="Freeform 34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499" name="Freeform 35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00" name="Freeform 36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2501" name="Group 37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62502" name="Freeform 38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503" name="Freeform 39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1504950" y="4237038"/>
            <a:ext cx="6218238" cy="436562"/>
            <a:chOff x="360" y="11340"/>
            <a:chExt cx="11234" cy="900"/>
          </a:xfrm>
        </p:grpSpPr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2954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18" name="Rectangle 54"/>
            <p:cNvSpPr>
              <a:spLocks noChangeArrowheads="1"/>
            </p:cNvSpPr>
            <p:nvPr/>
          </p:nvSpPr>
          <p:spPr bwMode="auto">
            <a:xfrm>
              <a:off x="2088" y="11340"/>
              <a:ext cx="86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1225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20" name="Rectangle 56"/>
            <p:cNvSpPr>
              <a:spLocks noChangeArrowheads="1"/>
            </p:cNvSpPr>
            <p:nvPr/>
          </p:nvSpPr>
          <p:spPr bwMode="auto">
            <a:xfrm>
              <a:off x="360" y="11340"/>
              <a:ext cx="86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21" name="Rectangle 57"/>
            <p:cNvSpPr>
              <a:spLocks noChangeArrowheads="1"/>
            </p:cNvSpPr>
            <p:nvPr/>
          </p:nvSpPr>
          <p:spPr bwMode="auto">
            <a:xfrm>
              <a:off x="3817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2522" name="Group 58"/>
            <p:cNvGrpSpPr>
              <a:grpSpLocks/>
            </p:cNvGrpSpPr>
            <p:nvPr/>
          </p:nvGrpSpPr>
          <p:grpSpPr bwMode="auto">
            <a:xfrm>
              <a:off x="4680" y="11340"/>
              <a:ext cx="4320" cy="900"/>
              <a:chOff x="1080" y="11520"/>
              <a:chExt cx="4274" cy="900"/>
            </a:xfrm>
          </p:grpSpPr>
          <p:sp>
            <p:nvSpPr>
              <p:cNvPr id="62523" name="Rectangle 59"/>
              <p:cNvSpPr>
                <a:spLocks noChangeArrowheads="1"/>
              </p:cNvSpPr>
              <p:nvPr/>
            </p:nvSpPr>
            <p:spPr bwMode="auto">
              <a:xfrm>
                <a:off x="3646" y="11520"/>
                <a:ext cx="854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524" name="Rectangle 60"/>
              <p:cNvSpPr>
                <a:spLocks noChangeArrowheads="1"/>
              </p:cNvSpPr>
              <p:nvPr/>
            </p:nvSpPr>
            <p:spPr bwMode="auto">
              <a:xfrm>
                <a:off x="2790" y="11520"/>
                <a:ext cx="856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525" name="Rectangle 61"/>
              <p:cNvSpPr>
                <a:spLocks noChangeArrowheads="1"/>
              </p:cNvSpPr>
              <p:nvPr/>
            </p:nvSpPr>
            <p:spPr bwMode="auto">
              <a:xfrm>
                <a:off x="1936" y="11520"/>
                <a:ext cx="854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526" name="Rectangle 62"/>
              <p:cNvSpPr>
                <a:spLocks noChangeArrowheads="1"/>
              </p:cNvSpPr>
              <p:nvPr/>
            </p:nvSpPr>
            <p:spPr bwMode="auto">
              <a:xfrm>
                <a:off x="1080" y="11520"/>
                <a:ext cx="856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527" name="Rectangle 63"/>
              <p:cNvSpPr>
                <a:spLocks noChangeArrowheads="1"/>
              </p:cNvSpPr>
              <p:nvPr/>
            </p:nvSpPr>
            <p:spPr bwMode="auto">
              <a:xfrm>
                <a:off x="4500" y="11520"/>
                <a:ext cx="854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2528" name="Rectangle 64"/>
            <p:cNvSpPr>
              <a:spLocks noChangeArrowheads="1"/>
            </p:cNvSpPr>
            <p:nvPr/>
          </p:nvSpPr>
          <p:spPr bwMode="auto">
            <a:xfrm>
              <a:off x="10728" y="11340"/>
              <a:ext cx="86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29" name="Rectangle 65"/>
            <p:cNvSpPr>
              <a:spLocks noChangeArrowheads="1"/>
            </p:cNvSpPr>
            <p:nvPr/>
          </p:nvSpPr>
          <p:spPr bwMode="auto">
            <a:xfrm>
              <a:off x="9865" y="11340"/>
              <a:ext cx="863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9000" y="11340"/>
              <a:ext cx="86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62531" name="Group 67"/>
          <p:cNvGrpSpPr>
            <a:grpSpLocks/>
          </p:cNvGrpSpPr>
          <p:nvPr/>
        </p:nvGrpSpPr>
        <p:grpSpPr bwMode="auto">
          <a:xfrm flipH="1">
            <a:off x="1670050" y="3046413"/>
            <a:ext cx="225425" cy="487362"/>
            <a:chOff x="4328" y="5043"/>
            <a:chExt cx="1512" cy="805"/>
          </a:xfrm>
        </p:grpSpPr>
        <p:sp>
          <p:nvSpPr>
            <p:cNvPr id="62532" name="Freeform 68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33" name="Freeform 69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34" name="Freeform 70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535" name="Freeform 71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2536" name="Group 72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62537" name="Freeform 73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538" name="Freeform 74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2544" name="WordArt 80"/>
          <p:cNvSpPr>
            <a:spLocks noChangeArrowheads="1" noChangeShapeType="1" noTextEdit="1"/>
          </p:cNvSpPr>
          <p:nvPr/>
        </p:nvSpPr>
        <p:spPr bwMode="auto">
          <a:xfrm>
            <a:off x="5605463" y="1352550"/>
            <a:ext cx="261937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62545" name="WordArt 81"/>
          <p:cNvSpPr>
            <a:spLocks noChangeArrowheads="1" noChangeShapeType="1" noTextEdit="1"/>
          </p:cNvSpPr>
          <p:nvPr/>
        </p:nvSpPr>
        <p:spPr bwMode="auto">
          <a:xfrm>
            <a:off x="4029075" y="2663825"/>
            <a:ext cx="198438" cy="2016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546" name="WordArt 82"/>
          <p:cNvSpPr>
            <a:spLocks noChangeArrowheads="1" noChangeShapeType="1" noTextEdit="1"/>
          </p:cNvSpPr>
          <p:nvPr/>
        </p:nvSpPr>
        <p:spPr bwMode="auto">
          <a:xfrm>
            <a:off x="7858125" y="4329113"/>
            <a:ext cx="190500" cy="231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62548" name="Oval 84"/>
          <p:cNvSpPr>
            <a:spLocks noChangeArrowheads="1"/>
          </p:cNvSpPr>
          <p:nvPr/>
        </p:nvSpPr>
        <p:spPr bwMode="auto">
          <a:xfrm>
            <a:off x="1690688" y="4414838"/>
            <a:ext cx="61912" cy="66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549" name="Oval 85"/>
          <p:cNvSpPr>
            <a:spLocks noChangeArrowheads="1"/>
          </p:cNvSpPr>
          <p:nvPr/>
        </p:nvSpPr>
        <p:spPr bwMode="auto">
          <a:xfrm>
            <a:off x="2166938" y="4357688"/>
            <a:ext cx="123825" cy="1349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2551" name="Oval 87"/>
          <p:cNvSpPr>
            <a:spLocks noChangeArrowheads="1"/>
          </p:cNvSpPr>
          <p:nvPr/>
        </p:nvSpPr>
        <p:spPr bwMode="auto">
          <a:xfrm>
            <a:off x="2617788" y="4357688"/>
            <a:ext cx="176212" cy="1539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694227" y="116632"/>
            <a:ext cx="7992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latin typeface="Arial" charset="0"/>
                <a:cs typeface="Times New Roman" pitchFamily="18" charset="0"/>
              </a:rPr>
              <a:t>2. Състои се от </a:t>
            </a:r>
            <a:r>
              <a:rPr lang="bg-BG" altLang="bg-BG" b="1" i="1" dirty="0">
                <a:latin typeface="Arial" charset="0"/>
                <a:cs typeface="Times New Roman" pitchFamily="18" charset="0"/>
              </a:rPr>
              <a:t>елементите</a:t>
            </a:r>
            <a:r>
              <a:rPr lang="bg-BG" altLang="bg-BG" b="1" dirty="0">
                <a:latin typeface="Arial" charset="0"/>
                <a:cs typeface="Times New Roman" pitchFamily="18" charset="0"/>
              </a:rPr>
              <a:t> на два </a:t>
            </a:r>
            <a:r>
              <a:rPr lang="bg-BG" altLang="bg-BG" u="sng" dirty="0">
                <a:latin typeface="Arial" charset="0"/>
                <a:cs typeface="Times New Roman" pitchFamily="18" charset="0"/>
              </a:rPr>
              <a:t>сортирани масива</a:t>
            </a:r>
            <a:r>
              <a:rPr lang="bg-BG" altLang="bg-BG" dirty="0">
                <a:latin typeface="Arial" charset="0"/>
                <a:cs typeface="Times New Roman" pitchFamily="18" charset="0"/>
              </a:rPr>
              <a:t>, пренесени в друг масив така, че да </a:t>
            </a:r>
            <a:r>
              <a:rPr lang="bg-BG" altLang="bg-BG" b="1" i="1" dirty="0">
                <a:latin typeface="Arial" charset="0"/>
                <a:cs typeface="Times New Roman" pitchFamily="18" charset="0"/>
              </a:rPr>
              <a:t>няма инверсии</a:t>
            </a:r>
            <a:r>
              <a:rPr lang="bg-BG" altLang="bg-BG" b="1" dirty="0">
                <a:latin typeface="Arial" charset="0"/>
                <a:cs typeface="Times New Roman" pitchFamily="18" charset="0"/>
              </a:rPr>
              <a:t>. </a:t>
            </a:r>
            <a:endParaRPr lang="bg-BG" altLang="bg-BG" dirty="0"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8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2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25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2.59259E-6 L 0.04374 -2.59259E-6 " pathEditMode="relative" ptsTypes="AA">
                                      <p:cBhvr>
                                        <p:cTn id="24" dur="2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2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25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4 7.40741E-7 L 0.08958 7.40741E-7 " pathEditMode="relative" ptsTypes="AA">
                                      <p:cBhvr>
                                        <p:cTn id="40" dur="2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2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25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3.7037E-6 L 0.03958 0.00278 " pathEditMode="relative" ptsTypes="AA">
                                      <p:cBhvr>
                                        <p:cTn id="56" dur="20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625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2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8" grpId="0" animBg="1"/>
      <p:bldP spid="62549" grpId="0" animBg="1"/>
      <p:bldP spid="625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281238" y="1168400"/>
            <a:ext cx="244475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036763" y="1168400"/>
            <a:ext cx="244475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793875" y="1168400"/>
            <a:ext cx="242888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549400" y="1168400"/>
            <a:ext cx="244475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306513" y="1168400"/>
            <a:ext cx="242887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1062038" y="1168400"/>
            <a:ext cx="244475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2525713" y="1168400"/>
            <a:ext cx="242887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1154113" y="1266825"/>
            <a:ext cx="60325" cy="66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762125" y="2312988"/>
            <a:ext cx="249238" cy="265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527175" y="2312988"/>
            <a:ext cx="249238" cy="265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279525" y="2312988"/>
            <a:ext cx="247650" cy="265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031875" y="2312988"/>
            <a:ext cx="247650" cy="265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011363" y="2312988"/>
            <a:ext cx="247650" cy="265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1069975" y="2392363"/>
            <a:ext cx="166688" cy="139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3507" name="Group 19"/>
          <p:cNvGrpSpPr>
            <a:grpSpLocks/>
          </p:cNvGrpSpPr>
          <p:nvPr/>
        </p:nvGrpSpPr>
        <p:grpSpPr bwMode="auto">
          <a:xfrm>
            <a:off x="1117600" y="2587625"/>
            <a:ext cx="101600" cy="280988"/>
            <a:chOff x="2130" y="2237"/>
            <a:chExt cx="206" cy="437"/>
          </a:xfrm>
        </p:grpSpPr>
        <p:sp>
          <p:nvSpPr>
            <p:cNvPr id="63508" name="Freeform 20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09" name="Freeform 21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10" name="Freeform 22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11" name="Freeform 23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3512" name="Group 24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63513" name="Freeform 25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3514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3515" name="AutoShape 27"/>
          <p:cNvSpPr>
            <a:spLocks noChangeArrowheads="1"/>
          </p:cNvSpPr>
          <p:nvPr/>
        </p:nvSpPr>
        <p:spPr bwMode="auto">
          <a:xfrm>
            <a:off x="1247775" y="1609725"/>
            <a:ext cx="71438" cy="8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1798638" y="3305175"/>
            <a:ext cx="255587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1541463" y="3305175"/>
            <a:ext cx="257175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1287463" y="3305175"/>
            <a:ext cx="254000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1031875" y="3305175"/>
            <a:ext cx="255588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2054225" y="3305175"/>
            <a:ext cx="254000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3074988" y="3305175"/>
            <a:ext cx="255587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2819400" y="3305175"/>
            <a:ext cx="255588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2563813" y="3305175"/>
            <a:ext cx="255587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2308225" y="3305175"/>
            <a:ext cx="255588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3330575" y="3305175"/>
            <a:ext cx="255588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41750" y="3305175"/>
            <a:ext cx="255588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3586163" y="3305175"/>
            <a:ext cx="255587" cy="265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28" name="WordArt 40"/>
          <p:cNvSpPr>
            <a:spLocks noChangeArrowheads="1" noChangeShapeType="1" noTextEdit="1"/>
          </p:cNvSpPr>
          <p:nvPr/>
        </p:nvSpPr>
        <p:spPr bwMode="auto">
          <a:xfrm>
            <a:off x="2881313" y="1143000"/>
            <a:ext cx="261937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63529" name="WordArt 41"/>
          <p:cNvSpPr>
            <a:spLocks noChangeArrowheads="1" noChangeShapeType="1" noTextEdit="1"/>
          </p:cNvSpPr>
          <p:nvPr/>
        </p:nvSpPr>
        <p:spPr bwMode="auto">
          <a:xfrm>
            <a:off x="2447925" y="2339975"/>
            <a:ext cx="198438" cy="2016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30" name="WordArt 42"/>
          <p:cNvSpPr>
            <a:spLocks noChangeArrowheads="1" noChangeShapeType="1" noTextEdit="1"/>
          </p:cNvSpPr>
          <p:nvPr/>
        </p:nvSpPr>
        <p:spPr bwMode="auto">
          <a:xfrm>
            <a:off x="165100" y="1431925"/>
            <a:ext cx="779463" cy="4365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Показалец </a:t>
            </a:r>
          </a:p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1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31" name="WordArt 43"/>
          <p:cNvSpPr>
            <a:spLocks noChangeArrowheads="1" noChangeShapeType="1" noTextEdit="1"/>
          </p:cNvSpPr>
          <p:nvPr/>
        </p:nvSpPr>
        <p:spPr bwMode="auto">
          <a:xfrm>
            <a:off x="165100" y="2587625"/>
            <a:ext cx="779463" cy="4365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Показалец </a:t>
            </a:r>
          </a:p>
          <a:p>
            <a:r>
              <a:rPr lang="en-GB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1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32" name="WordArt 44"/>
          <p:cNvSpPr>
            <a:spLocks noChangeArrowheads="1" noChangeShapeType="1" noTextEdit="1"/>
          </p:cNvSpPr>
          <p:nvPr/>
        </p:nvSpPr>
        <p:spPr bwMode="auto">
          <a:xfrm>
            <a:off x="4238625" y="3338513"/>
            <a:ext cx="190500" cy="231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63533" name="WordArt 45"/>
          <p:cNvSpPr>
            <a:spLocks noChangeArrowheads="1" noChangeShapeType="1" noTextEdit="1"/>
          </p:cNvSpPr>
          <p:nvPr/>
        </p:nvSpPr>
        <p:spPr bwMode="auto">
          <a:xfrm>
            <a:off x="1204913" y="3679825"/>
            <a:ext cx="606425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1     2     3 </a:t>
            </a:r>
          </a:p>
        </p:txBody>
      </p:sp>
      <p:grpSp>
        <p:nvGrpSpPr>
          <p:cNvPr id="63534" name="Group 46"/>
          <p:cNvGrpSpPr>
            <a:grpSpLocks/>
          </p:cNvGrpSpPr>
          <p:nvPr/>
        </p:nvGrpSpPr>
        <p:grpSpPr bwMode="auto">
          <a:xfrm>
            <a:off x="1117600" y="1433513"/>
            <a:ext cx="101600" cy="280987"/>
            <a:chOff x="2130" y="2237"/>
            <a:chExt cx="206" cy="437"/>
          </a:xfrm>
        </p:grpSpPr>
        <p:sp>
          <p:nvSpPr>
            <p:cNvPr id="63535" name="Freeform 47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36" name="Freeform 48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37" name="Freeform 49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38" name="Freeform 50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3539" name="Group 51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63540" name="Freeform 52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3541" name="Freeform 53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63542" name="Group 54"/>
          <p:cNvGrpSpPr>
            <a:grpSpLocks/>
          </p:cNvGrpSpPr>
          <p:nvPr/>
        </p:nvGrpSpPr>
        <p:grpSpPr bwMode="auto">
          <a:xfrm>
            <a:off x="1031875" y="3570288"/>
            <a:ext cx="100013" cy="280987"/>
            <a:chOff x="2130" y="2237"/>
            <a:chExt cx="206" cy="437"/>
          </a:xfrm>
        </p:grpSpPr>
        <p:sp>
          <p:nvSpPr>
            <p:cNvPr id="63543" name="Freeform 55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44" name="Freeform 56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45" name="Freeform 57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546" name="Freeform 58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3547" name="Group 59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63548" name="Freeform 60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3549" name="Freeform 61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3550" name="WordArt 62"/>
          <p:cNvSpPr>
            <a:spLocks noChangeArrowheads="1" noChangeShapeType="1" noTextEdit="1"/>
          </p:cNvSpPr>
          <p:nvPr/>
        </p:nvSpPr>
        <p:spPr bwMode="auto">
          <a:xfrm>
            <a:off x="165100" y="3554413"/>
            <a:ext cx="779463" cy="438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Показалец </a:t>
            </a:r>
          </a:p>
          <a:p>
            <a:r>
              <a:rPr lang="en-GB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1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51" name="WordArt 63"/>
          <p:cNvSpPr>
            <a:spLocks noChangeArrowheads="1" noChangeShapeType="1" noTextEdit="1"/>
          </p:cNvSpPr>
          <p:nvPr/>
        </p:nvSpPr>
        <p:spPr bwMode="auto">
          <a:xfrm>
            <a:off x="1143000" y="2052638"/>
            <a:ext cx="606425" cy="109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1     2     3 </a:t>
            </a:r>
          </a:p>
        </p:txBody>
      </p:sp>
      <p:sp>
        <p:nvSpPr>
          <p:cNvPr id="63552" name="WordArt 64"/>
          <p:cNvSpPr>
            <a:spLocks noChangeArrowheads="1" noChangeShapeType="1" noTextEdit="1"/>
          </p:cNvSpPr>
          <p:nvPr/>
        </p:nvSpPr>
        <p:spPr bwMode="auto">
          <a:xfrm>
            <a:off x="1182688" y="946150"/>
            <a:ext cx="608012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1     2     3 </a:t>
            </a:r>
          </a:p>
        </p:txBody>
      </p:sp>
      <p:sp>
        <p:nvSpPr>
          <p:cNvPr id="63553" name="WordArt 65"/>
          <p:cNvSpPr>
            <a:spLocks noChangeArrowheads="1" noChangeShapeType="1" noTextEdit="1"/>
          </p:cNvSpPr>
          <p:nvPr/>
        </p:nvSpPr>
        <p:spPr bwMode="auto">
          <a:xfrm>
            <a:off x="2654300" y="946150"/>
            <a:ext cx="112713" cy="1381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54" name="WordArt 66"/>
          <p:cNvSpPr>
            <a:spLocks noChangeArrowheads="1" noChangeShapeType="1" noTextEdit="1"/>
          </p:cNvSpPr>
          <p:nvPr/>
        </p:nvSpPr>
        <p:spPr bwMode="auto">
          <a:xfrm>
            <a:off x="1974850" y="2052638"/>
            <a:ext cx="227013" cy="138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55" name="WordArt 67"/>
          <p:cNvSpPr>
            <a:spLocks noChangeArrowheads="1" noChangeShapeType="1" noTextEdit="1"/>
          </p:cNvSpPr>
          <p:nvPr/>
        </p:nvSpPr>
        <p:spPr bwMode="auto">
          <a:xfrm>
            <a:off x="3971925" y="3713163"/>
            <a:ext cx="719138" cy="138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= m + 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561" name="WordArt 73"/>
          <p:cNvSpPr>
            <a:spLocks noChangeArrowheads="1" noChangeShapeType="1" noTextEdit="1"/>
          </p:cNvSpPr>
          <p:nvPr/>
        </p:nvSpPr>
        <p:spPr bwMode="auto">
          <a:xfrm>
            <a:off x="4860925" y="581025"/>
            <a:ext cx="3733800" cy="2047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Примерна схема на управление</a:t>
            </a:r>
          </a:p>
        </p:txBody>
      </p:sp>
      <p:sp>
        <p:nvSpPr>
          <p:cNvPr id="63562" name="Text Box 74"/>
          <p:cNvSpPr txBox="1">
            <a:spLocks noChangeArrowheads="1"/>
          </p:cNvSpPr>
          <p:nvPr/>
        </p:nvSpPr>
        <p:spPr bwMode="auto">
          <a:xfrm>
            <a:off x="5287963" y="1009650"/>
            <a:ext cx="2025650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Показалци на изходна позиция</a:t>
            </a:r>
          </a:p>
        </p:txBody>
      </p:sp>
      <p:sp>
        <p:nvSpPr>
          <p:cNvPr id="63563" name="Line 75"/>
          <p:cNvSpPr>
            <a:spLocks noChangeShapeType="1"/>
          </p:cNvSpPr>
          <p:nvPr/>
        </p:nvSpPr>
        <p:spPr bwMode="auto">
          <a:xfrm>
            <a:off x="6248400" y="827088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64" name="Line 76"/>
          <p:cNvSpPr>
            <a:spLocks noChangeShapeType="1"/>
          </p:cNvSpPr>
          <p:nvPr/>
        </p:nvSpPr>
        <p:spPr bwMode="auto">
          <a:xfrm>
            <a:off x="6248400" y="1443038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65" name="Oval 77"/>
          <p:cNvSpPr>
            <a:spLocks noChangeArrowheads="1"/>
          </p:cNvSpPr>
          <p:nvPr/>
        </p:nvSpPr>
        <p:spPr bwMode="auto">
          <a:xfrm>
            <a:off x="6034088" y="1689100"/>
            <a:ext cx="427037" cy="493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66" name="Oval 78"/>
          <p:cNvSpPr>
            <a:spLocks noChangeArrowheads="1"/>
          </p:cNvSpPr>
          <p:nvPr/>
        </p:nvSpPr>
        <p:spPr bwMode="auto">
          <a:xfrm>
            <a:off x="6021388" y="2428875"/>
            <a:ext cx="477837" cy="493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67" name="Text Box 79"/>
          <p:cNvSpPr txBox="1">
            <a:spLocks noChangeArrowheads="1"/>
          </p:cNvSpPr>
          <p:nvPr/>
        </p:nvSpPr>
        <p:spPr bwMode="auto">
          <a:xfrm>
            <a:off x="5500688" y="3168650"/>
            <a:ext cx="1600200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C[Cplace]=А[Аbeg]</a:t>
            </a:r>
          </a:p>
          <a:p>
            <a:r>
              <a:rPr lang="en-US" altLang="bg-BG" sz="1200">
                <a:latin typeface="Times New Roman" pitchFamily="18" charset="0"/>
              </a:rPr>
              <a:t>Инкремент на Аbeg</a:t>
            </a:r>
          </a:p>
          <a:p>
            <a:endParaRPr lang="en-US" altLang="bg-BG" sz="1200">
              <a:latin typeface="Times New Roman" pitchFamily="18" charset="0"/>
            </a:endParaRPr>
          </a:p>
        </p:txBody>
      </p:sp>
      <p:sp>
        <p:nvSpPr>
          <p:cNvPr id="63568" name="Oval 80"/>
          <p:cNvSpPr>
            <a:spLocks noChangeArrowheads="1"/>
          </p:cNvSpPr>
          <p:nvPr/>
        </p:nvSpPr>
        <p:spPr bwMode="auto">
          <a:xfrm>
            <a:off x="6142038" y="5140325"/>
            <a:ext cx="212725" cy="246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3569" name="Line 81"/>
          <p:cNvSpPr>
            <a:spLocks noChangeShapeType="1"/>
          </p:cNvSpPr>
          <p:nvPr/>
        </p:nvSpPr>
        <p:spPr bwMode="auto">
          <a:xfrm>
            <a:off x="6248400" y="3660775"/>
            <a:ext cx="0" cy="147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0" name="Text Box 82"/>
          <p:cNvSpPr txBox="1">
            <a:spLocks noChangeArrowheads="1"/>
          </p:cNvSpPr>
          <p:nvPr/>
        </p:nvSpPr>
        <p:spPr bwMode="auto">
          <a:xfrm>
            <a:off x="6673850" y="3908425"/>
            <a:ext cx="1600200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C[Cplace]=В[Bbeg]</a:t>
            </a:r>
          </a:p>
          <a:p>
            <a:r>
              <a:rPr lang="en-US" altLang="bg-BG" sz="1200">
                <a:latin typeface="Times New Roman" pitchFamily="18" charset="0"/>
              </a:rPr>
              <a:t>Инкремент на Вbeg</a:t>
            </a:r>
          </a:p>
          <a:p>
            <a:endParaRPr lang="en-US" altLang="bg-BG" sz="1200">
              <a:latin typeface="Times New Roman" pitchFamily="18" charset="0"/>
            </a:endParaRPr>
          </a:p>
        </p:txBody>
      </p:sp>
      <p:sp>
        <p:nvSpPr>
          <p:cNvPr id="63571" name="Line 83"/>
          <p:cNvSpPr>
            <a:spLocks noChangeShapeType="1"/>
          </p:cNvSpPr>
          <p:nvPr/>
        </p:nvSpPr>
        <p:spPr bwMode="auto">
          <a:xfrm>
            <a:off x="7421563" y="3168650"/>
            <a:ext cx="0" cy="739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2" name="Line 84"/>
          <p:cNvSpPr>
            <a:spLocks noChangeShapeType="1"/>
          </p:cNvSpPr>
          <p:nvPr/>
        </p:nvSpPr>
        <p:spPr bwMode="auto">
          <a:xfrm>
            <a:off x="6034088" y="2624138"/>
            <a:ext cx="1387475" cy="54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3" name="Line 85"/>
          <p:cNvSpPr>
            <a:spLocks noChangeShapeType="1"/>
          </p:cNvSpPr>
          <p:nvPr/>
        </p:nvSpPr>
        <p:spPr bwMode="auto">
          <a:xfrm flipH="1">
            <a:off x="6248400" y="4646613"/>
            <a:ext cx="1173163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4" name="Line 86"/>
          <p:cNvSpPr>
            <a:spLocks noChangeShapeType="1"/>
          </p:cNvSpPr>
          <p:nvPr/>
        </p:nvSpPr>
        <p:spPr bwMode="auto">
          <a:xfrm flipH="1" flipV="1">
            <a:off x="5075238" y="4770438"/>
            <a:ext cx="1066800" cy="493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5" name="Line 87"/>
          <p:cNvSpPr>
            <a:spLocks noChangeShapeType="1"/>
          </p:cNvSpPr>
          <p:nvPr/>
        </p:nvSpPr>
        <p:spPr bwMode="auto">
          <a:xfrm flipV="1">
            <a:off x="5075238" y="2305050"/>
            <a:ext cx="0" cy="2465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6" name="Line 88"/>
          <p:cNvSpPr>
            <a:spLocks noChangeShapeType="1"/>
          </p:cNvSpPr>
          <p:nvPr/>
        </p:nvSpPr>
        <p:spPr bwMode="auto">
          <a:xfrm flipV="1">
            <a:off x="5075238" y="1812925"/>
            <a:ext cx="9588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7" name="Line 89"/>
          <p:cNvSpPr>
            <a:spLocks noChangeShapeType="1"/>
          </p:cNvSpPr>
          <p:nvPr/>
        </p:nvSpPr>
        <p:spPr bwMode="auto">
          <a:xfrm flipH="1">
            <a:off x="6248400" y="4894263"/>
            <a:ext cx="2132013" cy="738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8" name="Line 90"/>
          <p:cNvSpPr>
            <a:spLocks noChangeShapeType="1"/>
          </p:cNvSpPr>
          <p:nvPr/>
        </p:nvSpPr>
        <p:spPr bwMode="auto">
          <a:xfrm>
            <a:off x="6248400" y="56324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79" name="Text Box 91"/>
          <p:cNvSpPr txBox="1">
            <a:spLocks noChangeArrowheads="1"/>
          </p:cNvSpPr>
          <p:nvPr/>
        </p:nvSpPr>
        <p:spPr bwMode="auto">
          <a:xfrm>
            <a:off x="6461125" y="2640013"/>
            <a:ext cx="18129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>
                <a:latin typeface="Times New Roman" pitchFamily="18" charset="0"/>
              </a:rPr>
              <a:t>А[Abeg]&lt;B[Bbeg]</a:t>
            </a:r>
          </a:p>
        </p:txBody>
      </p:sp>
      <p:sp>
        <p:nvSpPr>
          <p:cNvPr id="63580" name="Text Box 92"/>
          <p:cNvSpPr txBox="1">
            <a:spLocks noChangeArrowheads="1"/>
          </p:cNvSpPr>
          <p:nvPr/>
        </p:nvSpPr>
        <p:spPr bwMode="auto">
          <a:xfrm>
            <a:off x="5287963" y="1900238"/>
            <a:ext cx="427037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+1</a:t>
            </a:r>
          </a:p>
        </p:txBody>
      </p:sp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6461125" y="1530350"/>
            <a:ext cx="18732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>
                <a:latin typeface="Times New Roman" pitchFamily="18" charset="0"/>
              </a:rPr>
              <a:t>За показалец  Cplace </a:t>
            </a:r>
          </a:p>
          <a:p>
            <a:pPr algn="l"/>
            <a:r>
              <a:rPr lang="en-US" altLang="bg-BG" sz="1200">
                <a:latin typeface="Times New Roman" pitchFamily="18" charset="0"/>
              </a:rPr>
              <a:t>от 1 до края, n</a:t>
            </a:r>
          </a:p>
        </p:txBody>
      </p:sp>
      <p:sp>
        <p:nvSpPr>
          <p:cNvPr id="63582" name="Line 94"/>
          <p:cNvSpPr>
            <a:spLocks noChangeShapeType="1"/>
          </p:cNvSpPr>
          <p:nvPr/>
        </p:nvSpPr>
        <p:spPr bwMode="auto">
          <a:xfrm>
            <a:off x="7421563" y="4400550"/>
            <a:ext cx="0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83" name="Line 95"/>
          <p:cNvSpPr>
            <a:spLocks noChangeShapeType="1"/>
          </p:cNvSpPr>
          <p:nvPr/>
        </p:nvSpPr>
        <p:spPr bwMode="auto">
          <a:xfrm>
            <a:off x="6008688" y="1835150"/>
            <a:ext cx="2371725" cy="1087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84" name="Line 96"/>
          <p:cNvSpPr>
            <a:spLocks noChangeShapeType="1"/>
          </p:cNvSpPr>
          <p:nvPr/>
        </p:nvSpPr>
        <p:spPr bwMode="auto">
          <a:xfrm>
            <a:off x="8380413" y="2922588"/>
            <a:ext cx="0" cy="197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85" name="Line 97"/>
          <p:cNvSpPr>
            <a:spLocks noChangeShapeType="1"/>
          </p:cNvSpPr>
          <p:nvPr/>
        </p:nvSpPr>
        <p:spPr bwMode="auto">
          <a:xfrm>
            <a:off x="6251575" y="2179638"/>
            <a:ext cx="0" cy="246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86" name="Line 98"/>
          <p:cNvSpPr>
            <a:spLocks noChangeShapeType="1"/>
          </p:cNvSpPr>
          <p:nvPr/>
        </p:nvSpPr>
        <p:spPr bwMode="auto">
          <a:xfrm>
            <a:off x="6251575" y="2917825"/>
            <a:ext cx="0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587" name="Oval 99"/>
          <p:cNvSpPr>
            <a:spLocks noChangeArrowheads="1"/>
          </p:cNvSpPr>
          <p:nvPr/>
        </p:nvSpPr>
        <p:spPr bwMode="auto">
          <a:xfrm>
            <a:off x="6194425" y="5187950"/>
            <a:ext cx="114300" cy="1333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7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9" name="Freeform 47"/>
          <p:cNvSpPr>
            <a:spLocks/>
          </p:cNvSpPr>
          <p:nvPr/>
        </p:nvSpPr>
        <p:spPr bwMode="auto">
          <a:xfrm>
            <a:off x="2017713" y="3724275"/>
            <a:ext cx="1220787" cy="442913"/>
          </a:xfrm>
          <a:custGeom>
            <a:avLst/>
            <a:gdLst>
              <a:gd name="T0" fmla="*/ 0 w 2035"/>
              <a:gd name="T1" fmla="*/ 0 h 679"/>
              <a:gd name="T2" fmla="*/ 563 w 2035"/>
              <a:gd name="T3" fmla="*/ 415 h 679"/>
              <a:gd name="T4" fmla="*/ 1349 w 2035"/>
              <a:gd name="T5" fmla="*/ 125 h 679"/>
              <a:gd name="T6" fmla="*/ 2035 w 2035"/>
              <a:gd name="T7" fmla="*/ 67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35" h="679">
                <a:moveTo>
                  <a:pt x="0" y="0"/>
                </a:moveTo>
                <a:cubicBezTo>
                  <a:pt x="96" y="69"/>
                  <a:pt x="338" y="394"/>
                  <a:pt x="563" y="415"/>
                </a:cubicBezTo>
                <a:cubicBezTo>
                  <a:pt x="808" y="443"/>
                  <a:pt x="1103" y="81"/>
                  <a:pt x="1349" y="125"/>
                </a:cubicBezTo>
                <a:cubicBezTo>
                  <a:pt x="1595" y="169"/>
                  <a:pt x="1892" y="564"/>
                  <a:pt x="2035" y="679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560" name="WordArt 48"/>
          <p:cNvSpPr>
            <a:spLocks noChangeArrowheads="1" noChangeShapeType="1" noTextEdit="1"/>
          </p:cNvSpPr>
          <p:nvPr/>
        </p:nvSpPr>
        <p:spPr bwMode="auto">
          <a:xfrm>
            <a:off x="2022475" y="4146550"/>
            <a:ext cx="1079500" cy="1476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прехвърляне</a:t>
            </a:r>
          </a:p>
        </p:txBody>
      </p:sp>
      <p:sp>
        <p:nvSpPr>
          <p:cNvPr id="64562" name="WordArt 50"/>
          <p:cNvSpPr>
            <a:spLocks noChangeArrowheads="1" noChangeShapeType="1" noTextEdit="1"/>
          </p:cNvSpPr>
          <p:nvPr/>
        </p:nvSpPr>
        <p:spPr bwMode="auto">
          <a:xfrm rot="16138204">
            <a:off x="3158332" y="3620294"/>
            <a:ext cx="236537" cy="155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64564" name="Freeform 52"/>
          <p:cNvSpPr>
            <a:spLocks/>
          </p:cNvSpPr>
          <p:nvPr/>
        </p:nvSpPr>
        <p:spPr bwMode="auto">
          <a:xfrm flipH="1">
            <a:off x="2578100" y="4806950"/>
            <a:ext cx="114300" cy="315913"/>
          </a:xfrm>
          <a:custGeom>
            <a:avLst/>
            <a:gdLst>
              <a:gd name="T0" fmla="*/ 1417 w 1506"/>
              <a:gd name="T1" fmla="*/ 923 h 2415"/>
              <a:gd name="T2" fmla="*/ 1506 w 1506"/>
              <a:gd name="T3" fmla="*/ 1028 h 2415"/>
              <a:gd name="T4" fmla="*/ 1506 w 1506"/>
              <a:gd name="T5" fmla="*/ 1578 h 2415"/>
              <a:gd name="T6" fmla="*/ 1389 w 1506"/>
              <a:gd name="T7" fmla="*/ 1885 h 2415"/>
              <a:gd name="T8" fmla="*/ 1362 w 1506"/>
              <a:gd name="T9" fmla="*/ 1948 h 2415"/>
              <a:gd name="T10" fmla="*/ 1326 w 1506"/>
              <a:gd name="T11" fmla="*/ 1982 h 2415"/>
              <a:gd name="T12" fmla="*/ 1281 w 1506"/>
              <a:gd name="T13" fmla="*/ 2018 h 2415"/>
              <a:gd name="T14" fmla="*/ 1235 w 1506"/>
              <a:gd name="T15" fmla="*/ 2053 h 2415"/>
              <a:gd name="T16" fmla="*/ 1200 w 1506"/>
              <a:gd name="T17" fmla="*/ 2415 h 2415"/>
              <a:gd name="T18" fmla="*/ 428 w 1506"/>
              <a:gd name="T19" fmla="*/ 2415 h 2415"/>
              <a:gd name="T20" fmla="*/ 419 w 1506"/>
              <a:gd name="T21" fmla="*/ 2214 h 2415"/>
              <a:gd name="T22" fmla="*/ 392 w 1506"/>
              <a:gd name="T23" fmla="*/ 2137 h 2415"/>
              <a:gd name="T24" fmla="*/ 360 w 1506"/>
              <a:gd name="T25" fmla="*/ 2059 h 2415"/>
              <a:gd name="T26" fmla="*/ 279 w 1506"/>
              <a:gd name="T27" fmla="*/ 1990 h 2415"/>
              <a:gd name="T28" fmla="*/ 126 w 1506"/>
              <a:gd name="T29" fmla="*/ 1906 h 2415"/>
              <a:gd name="T30" fmla="*/ 0 w 1506"/>
              <a:gd name="T31" fmla="*/ 1673 h 2415"/>
              <a:gd name="T32" fmla="*/ 29 w 1506"/>
              <a:gd name="T33" fmla="*/ 1452 h 2415"/>
              <a:gd name="T34" fmla="*/ 144 w 1506"/>
              <a:gd name="T35" fmla="*/ 1275 h 2415"/>
              <a:gd name="T36" fmla="*/ 144 w 1506"/>
              <a:gd name="T37" fmla="*/ 97 h 2415"/>
              <a:gd name="T38" fmla="*/ 148 w 1506"/>
              <a:gd name="T39" fmla="*/ 50 h 2415"/>
              <a:gd name="T40" fmla="*/ 166 w 1506"/>
              <a:gd name="T41" fmla="*/ 27 h 2415"/>
              <a:gd name="T42" fmla="*/ 202 w 1506"/>
              <a:gd name="T43" fmla="*/ 5 h 2415"/>
              <a:gd name="T44" fmla="*/ 271 w 1506"/>
              <a:gd name="T45" fmla="*/ 0 h 2415"/>
              <a:gd name="T46" fmla="*/ 335 w 1506"/>
              <a:gd name="T47" fmla="*/ 1 h 2415"/>
              <a:gd name="T48" fmla="*/ 387 w 1506"/>
              <a:gd name="T49" fmla="*/ 11 h 2415"/>
              <a:gd name="T50" fmla="*/ 413 w 1506"/>
              <a:gd name="T51" fmla="*/ 24 h 2415"/>
              <a:gd name="T52" fmla="*/ 426 w 1506"/>
              <a:gd name="T53" fmla="*/ 43 h 2415"/>
              <a:gd name="T54" fmla="*/ 428 w 1506"/>
              <a:gd name="T55" fmla="*/ 97 h 2415"/>
              <a:gd name="T56" fmla="*/ 463 w 1506"/>
              <a:gd name="T57" fmla="*/ 923 h 2415"/>
              <a:gd name="T58" fmla="*/ 1417 w 1506"/>
              <a:gd name="T59" fmla="*/ 923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06" h="2415">
                <a:moveTo>
                  <a:pt x="1417" y="923"/>
                </a:moveTo>
                <a:lnTo>
                  <a:pt x="1506" y="1028"/>
                </a:lnTo>
                <a:lnTo>
                  <a:pt x="1506" y="1578"/>
                </a:lnTo>
                <a:lnTo>
                  <a:pt x="1389" y="1885"/>
                </a:lnTo>
                <a:lnTo>
                  <a:pt x="1362" y="1948"/>
                </a:lnTo>
                <a:lnTo>
                  <a:pt x="1326" y="1982"/>
                </a:lnTo>
                <a:lnTo>
                  <a:pt x="1281" y="2018"/>
                </a:lnTo>
                <a:lnTo>
                  <a:pt x="1235" y="2053"/>
                </a:lnTo>
                <a:lnTo>
                  <a:pt x="1200" y="2415"/>
                </a:lnTo>
                <a:lnTo>
                  <a:pt x="428" y="2415"/>
                </a:lnTo>
                <a:lnTo>
                  <a:pt x="419" y="2214"/>
                </a:lnTo>
                <a:lnTo>
                  <a:pt x="392" y="2137"/>
                </a:lnTo>
                <a:lnTo>
                  <a:pt x="360" y="2059"/>
                </a:lnTo>
                <a:lnTo>
                  <a:pt x="279" y="1990"/>
                </a:lnTo>
                <a:lnTo>
                  <a:pt x="126" y="1906"/>
                </a:lnTo>
                <a:lnTo>
                  <a:pt x="0" y="1673"/>
                </a:lnTo>
                <a:lnTo>
                  <a:pt x="29" y="1452"/>
                </a:lnTo>
                <a:lnTo>
                  <a:pt x="144" y="1275"/>
                </a:lnTo>
                <a:lnTo>
                  <a:pt x="144" y="97"/>
                </a:lnTo>
                <a:lnTo>
                  <a:pt x="148" y="50"/>
                </a:lnTo>
                <a:lnTo>
                  <a:pt x="166" y="27"/>
                </a:lnTo>
                <a:lnTo>
                  <a:pt x="202" y="5"/>
                </a:lnTo>
                <a:lnTo>
                  <a:pt x="271" y="0"/>
                </a:lnTo>
                <a:lnTo>
                  <a:pt x="335" y="1"/>
                </a:lnTo>
                <a:lnTo>
                  <a:pt x="387" y="11"/>
                </a:lnTo>
                <a:lnTo>
                  <a:pt x="413" y="24"/>
                </a:lnTo>
                <a:lnTo>
                  <a:pt x="426" y="43"/>
                </a:lnTo>
                <a:lnTo>
                  <a:pt x="428" y="97"/>
                </a:lnTo>
                <a:lnTo>
                  <a:pt x="463" y="923"/>
                </a:lnTo>
                <a:lnTo>
                  <a:pt x="1417" y="923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65" name="Freeform 53"/>
          <p:cNvSpPr>
            <a:spLocks/>
          </p:cNvSpPr>
          <p:nvPr/>
        </p:nvSpPr>
        <p:spPr bwMode="auto">
          <a:xfrm flipH="1">
            <a:off x="2617788" y="4914900"/>
            <a:ext cx="22225" cy="71438"/>
          </a:xfrm>
          <a:custGeom>
            <a:avLst/>
            <a:gdLst>
              <a:gd name="T0" fmla="*/ 0 w 321"/>
              <a:gd name="T1" fmla="*/ 76 h 544"/>
              <a:gd name="T2" fmla="*/ 13 w 321"/>
              <a:gd name="T3" fmla="*/ 48 h 544"/>
              <a:gd name="T4" fmla="*/ 36 w 321"/>
              <a:gd name="T5" fmla="*/ 29 h 544"/>
              <a:gd name="T6" fmla="*/ 71 w 321"/>
              <a:gd name="T7" fmla="*/ 11 h 544"/>
              <a:gd name="T8" fmla="*/ 124 w 321"/>
              <a:gd name="T9" fmla="*/ 0 h 544"/>
              <a:gd name="T10" fmla="*/ 214 w 321"/>
              <a:gd name="T11" fmla="*/ 0 h 544"/>
              <a:gd name="T12" fmla="*/ 267 w 321"/>
              <a:gd name="T13" fmla="*/ 8 h 544"/>
              <a:gd name="T14" fmla="*/ 297 w 321"/>
              <a:gd name="T15" fmla="*/ 21 h 544"/>
              <a:gd name="T16" fmla="*/ 318 w 321"/>
              <a:gd name="T17" fmla="*/ 42 h 544"/>
              <a:gd name="T18" fmla="*/ 321 w 321"/>
              <a:gd name="T19" fmla="*/ 79 h 544"/>
              <a:gd name="T20" fmla="*/ 321 w 321"/>
              <a:gd name="T21" fmla="*/ 208 h 544"/>
              <a:gd name="T22" fmla="*/ 307 w 321"/>
              <a:gd name="T23" fmla="*/ 421 h 544"/>
              <a:gd name="T24" fmla="*/ 297 w 321"/>
              <a:gd name="T25" fmla="*/ 492 h 544"/>
              <a:gd name="T26" fmla="*/ 278 w 321"/>
              <a:gd name="T27" fmla="*/ 525 h 544"/>
              <a:gd name="T28" fmla="*/ 247 w 321"/>
              <a:gd name="T29" fmla="*/ 538 h 544"/>
              <a:gd name="T30" fmla="*/ 193 w 321"/>
              <a:gd name="T31" fmla="*/ 544 h 544"/>
              <a:gd name="T32" fmla="*/ 98 w 321"/>
              <a:gd name="T33" fmla="*/ 544 h 544"/>
              <a:gd name="T34" fmla="*/ 53 w 321"/>
              <a:gd name="T35" fmla="*/ 525 h 544"/>
              <a:gd name="T36" fmla="*/ 34 w 321"/>
              <a:gd name="T37" fmla="*/ 505 h 544"/>
              <a:gd name="T38" fmla="*/ 20 w 321"/>
              <a:gd name="T39" fmla="*/ 474 h 544"/>
              <a:gd name="T40" fmla="*/ 0 w 321"/>
              <a:gd name="T41" fmla="*/ 76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544">
                <a:moveTo>
                  <a:pt x="0" y="76"/>
                </a:moveTo>
                <a:lnTo>
                  <a:pt x="13" y="48"/>
                </a:lnTo>
                <a:lnTo>
                  <a:pt x="36" y="29"/>
                </a:lnTo>
                <a:lnTo>
                  <a:pt x="71" y="11"/>
                </a:lnTo>
                <a:lnTo>
                  <a:pt x="124" y="0"/>
                </a:lnTo>
                <a:lnTo>
                  <a:pt x="214" y="0"/>
                </a:lnTo>
                <a:lnTo>
                  <a:pt x="267" y="8"/>
                </a:lnTo>
                <a:lnTo>
                  <a:pt x="297" y="21"/>
                </a:lnTo>
                <a:lnTo>
                  <a:pt x="318" y="42"/>
                </a:lnTo>
                <a:lnTo>
                  <a:pt x="321" y="79"/>
                </a:lnTo>
                <a:lnTo>
                  <a:pt x="321" y="208"/>
                </a:lnTo>
                <a:lnTo>
                  <a:pt x="307" y="421"/>
                </a:lnTo>
                <a:lnTo>
                  <a:pt x="297" y="492"/>
                </a:lnTo>
                <a:lnTo>
                  <a:pt x="278" y="525"/>
                </a:lnTo>
                <a:lnTo>
                  <a:pt x="247" y="538"/>
                </a:lnTo>
                <a:lnTo>
                  <a:pt x="193" y="544"/>
                </a:lnTo>
                <a:lnTo>
                  <a:pt x="98" y="544"/>
                </a:lnTo>
                <a:lnTo>
                  <a:pt x="53" y="525"/>
                </a:lnTo>
                <a:lnTo>
                  <a:pt x="34" y="505"/>
                </a:lnTo>
                <a:lnTo>
                  <a:pt x="20" y="474"/>
                </a:lnTo>
                <a:lnTo>
                  <a:pt x="0" y="76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66" name="Freeform 54"/>
          <p:cNvSpPr>
            <a:spLocks/>
          </p:cNvSpPr>
          <p:nvPr/>
        </p:nvSpPr>
        <p:spPr bwMode="auto">
          <a:xfrm flipH="1">
            <a:off x="2592388" y="4940300"/>
            <a:ext cx="25400" cy="68263"/>
          </a:xfrm>
          <a:custGeom>
            <a:avLst/>
            <a:gdLst>
              <a:gd name="T0" fmla="*/ 335 w 335"/>
              <a:gd name="T1" fmla="*/ 75 h 524"/>
              <a:gd name="T2" fmla="*/ 324 w 335"/>
              <a:gd name="T3" fmla="*/ 48 h 524"/>
              <a:gd name="T4" fmla="*/ 300 w 335"/>
              <a:gd name="T5" fmla="*/ 29 h 524"/>
              <a:gd name="T6" fmla="*/ 266 w 335"/>
              <a:gd name="T7" fmla="*/ 12 h 524"/>
              <a:gd name="T8" fmla="*/ 194 w 335"/>
              <a:gd name="T9" fmla="*/ 0 h 524"/>
              <a:gd name="T10" fmla="*/ 99 w 335"/>
              <a:gd name="T11" fmla="*/ 0 h 524"/>
              <a:gd name="T12" fmla="*/ 67 w 335"/>
              <a:gd name="T13" fmla="*/ 4 h 524"/>
              <a:gd name="T14" fmla="*/ 30 w 335"/>
              <a:gd name="T15" fmla="*/ 17 h 524"/>
              <a:gd name="T16" fmla="*/ 16 w 335"/>
              <a:gd name="T17" fmla="*/ 29 h 524"/>
              <a:gd name="T18" fmla="*/ 7 w 335"/>
              <a:gd name="T19" fmla="*/ 42 h 524"/>
              <a:gd name="T20" fmla="*/ 7 w 335"/>
              <a:gd name="T21" fmla="*/ 144 h 524"/>
              <a:gd name="T22" fmla="*/ 0 w 335"/>
              <a:gd name="T23" fmla="*/ 383 h 524"/>
              <a:gd name="T24" fmla="*/ 0 w 335"/>
              <a:gd name="T25" fmla="*/ 450 h 524"/>
              <a:gd name="T26" fmla="*/ 16 w 335"/>
              <a:gd name="T27" fmla="*/ 489 h 524"/>
              <a:gd name="T28" fmla="*/ 50 w 335"/>
              <a:gd name="T29" fmla="*/ 518 h 524"/>
              <a:gd name="T30" fmla="*/ 96 w 335"/>
              <a:gd name="T31" fmla="*/ 524 h 524"/>
              <a:gd name="T32" fmla="*/ 181 w 335"/>
              <a:gd name="T33" fmla="*/ 524 h 524"/>
              <a:gd name="T34" fmla="*/ 222 w 335"/>
              <a:gd name="T35" fmla="*/ 518 h 524"/>
              <a:gd name="T36" fmla="*/ 241 w 335"/>
              <a:gd name="T37" fmla="*/ 501 h 524"/>
              <a:gd name="T38" fmla="*/ 258 w 335"/>
              <a:gd name="T39" fmla="*/ 458 h 524"/>
              <a:gd name="T40" fmla="*/ 335 w 335"/>
              <a:gd name="T41" fmla="*/ 7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" h="524">
                <a:moveTo>
                  <a:pt x="335" y="75"/>
                </a:moveTo>
                <a:lnTo>
                  <a:pt x="324" y="48"/>
                </a:lnTo>
                <a:lnTo>
                  <a:pt x="300" y="29"/>
                </a:lnTo>
                <a:lnTo>
                  <a:pt x="266" y="12"/>
                </a:lnTo>
                <a:lnTo>
                  <a:pt x="194" y="0"/>
                </a:lnTo>
                <a:lnTo>
                  <a:pt x="99" y="0"/>
                </a:lnTo>
                <a:lnTo>
                  <a:pt x="67" y="4"/>
                </a:lnTo>
                <a:lnTo>
                  <a:pt x="30" y="17"/>
                </a:lnTo>
                <a:lnTo>
                  <a:pt x="16" y="29"/>
                </a:lnTo>
                <a:lnTo>
                  <a:pt x="7" y="42"/>
                </a:lnTo>
                <a:lnTo>
                  <a:pt x="7" y="144"/>
                </a:lnTo>
                <a:lnTo>
                  <a:pt x="0" y="383"/>
                </a:lnTo>
                <a:lnTo>
                  <a:pt x="0" y="450"/>
                </a:lnTo>
                <a:lnTo>
                  <a:pt x="16" y="489"/>
                </a:lnTo>
                <a:lnTo>
                  <a:pt x="50" y="518"/>
                </a:lnTo>
                <a:lnTo>
                  <a:pt x="96" y="524"/>
                </a:lnTo>
                <a:lnTo>
                  <a:pt x="181" y="524"/>
                </a:lnTo>
                <a:lnTo>
                  <a:pt x="222" y="518"/>
                </a:lnTo>
                <a:lnTo>
                  <a:pt x="241" y="501"/>
                </a:lnTo>
                <a:lnTo>
                  <a:pt x="258" y="458"/>
                </a:lnTo>
                <a:lnTo>
                  <a:pt x="335" y="75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67" name="WordArt 55"/>
          <p:cNvSpPr>
            <a:spLocks noChangeArrowheads="1" noChangeShapeType="1" noTextEdit="1"/>
          </p:cNvSpPr>
          <p:nvPr/>
        </p:nvSpPr>
        <p:spPr bwMode="auto">
          <a:xfrm>
            <a:off x="2579688" y="515302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569" name="Rectangle 57"/>
          <p:cNvSpPr>
            <a:spLocks noChangeArrowheads="1"/>
          </p:cNvSpPr>
          <p:nvPr/>
        </p:nvSpPr>
        <p:spPr bwMode="auto">
          <a:xfrm>
            <a:off x="1668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570" name="Rectangle 58"/>
          <p:cNvSpPr>
            <a:spLocks noChangeArrowheads="1"/>
          </p:cNvSpPr>
          <p:nvPr/>
        </p:nvSpPr>
        <p:spPr bwMode="auto">
          <a:xfrm>
            <a:off x="1366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571" name="WordArt 59"/>
          <p:cNvSpPr>
            <a:spLocks noChangeArrowheads="1" noChangeShapeType="1" noTextEdit="1"/>
          </p:cNvSpPr>
          <p:nvPr/>
        </p:nvSpPr>
        <p:spPr bwMode="auto">
          <a:xfrm>
            <a:off x="4157663" y="45259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64572" name="Rectangle 60"/>
          <p:cNvSpPr>
            <a:spLocks noChangeArrowheads="1"/>
          </p:cNvSpPr>
          <p:nvPr/>
        </p:nvSpPr>
        <p:spPr bwMode="auto">
          <a:xfrm>
            <a:off x="1897063" y="3167063"/>
            <a:ext cx="2889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3" name="Rectangle 61"/>
          <p:cNvSpPr>
            <a:spLocks noChangeArrowheads="1"/>
          </p:cNvSpPr>
          <p:nvPr/>
        </p:nvSpPr>
        <p:spPr bwMode="auto">
          <a:xfrm>
            <a:off x="1608138" y="3167063"/>
            <a:ext cx="2889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4" name="Rectangle 62"/>
          <p:cNvSpPr>
            <a:spLocks noChangeArrowheads="1"/>
          </p:cNvSpPr>
          <p:nvPr/>
        </p:nvSpPr>
        <p:spPr bwMode="auto">
          <a:xfrm>
            <a:off x="1319213" y="3167063"/>
            <a:ext cx="2889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5" name="Rectangle 63"/>
          <p:cNvSpPr>
            <a:spLocks noChangeArrowheads="1"/>
          </p:cNvSpPr>
          <p:nvPr/>
        </p:nvSpPr>
        <p:spPr bwMode="auto">
          <a:xfrm>
            <a:off x="1030288" y="3167063"/>
            <a:ext cx="2889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6" name="Rectangle 64"/>
          <p:cNvSpPr>
            <a:spLocks noChangeArrowheads="1"/>
          </p:cNvSpPr>
          <p:nvPr/>
        </p:nvSpPr>
        <p:spPr bwMode="auto">
          <a:xfrm>
            <a:off x="741363" y="3167063"/>
            <a:ext cx="2889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7" name="Rectangle 65"/>
          <p:cNvSpPr>
            <a:spLocks noChangeArrowheads="1"/>
          </p:cNvSpPr>
          <p:nvPr/>
        </p:nvSpPr>
        <p:spPr bwMode="auto">
          <a:xfrm>
            <a:off x="450850" y="3167063"/>
            <a:ext cx="2905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8" name="Rectangle 66"/>
          <p:cNvSpPr>
            <a:spLocks noChangeArrowheads="1"/>
          </p:cNvSpPr>
          <p:nvPr/>
        </p:nvSpPr>
        <p:spPr bwMode="auto">
          <a:xfrm>
            <a:off x="2185988" y="3167063"/>
            <a:ext cx="2889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79" name="Rectangle 67"/>
          <p:cNvSpPr>
            <a:spLocks noChangeArrowheads="1"/>
          </p:cNvSpPr>
          <p:nvPr/>
        </p:nvSpPr>
        <p:spPr bwMode="auto">
          <a:xfrm>
            <a:off x="2274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580" name="Rectangle 68"/>
          <p:cNvSpPr>
            <a:spLocks noChangeArrowheads="1"/>
          </p:cNvSpPr>
          <p:nvPr/>
        </p:nvSpPr>
        <p:spPr bwMode="auto">
          <a:xfrm>
            <a:off x="34829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81" name="Rectangle 69"/>
          <p:cNvSpPr>
            <a:spLocks noChangeArrowheads="1"/>
          </p:cNvSpPr>
          <p:nvPr/>
        </p:nvSpPr>
        <p:spPr bwMode="auto">
          <a:xfrm>
            <a:off x="31797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82" name="WordArt 70"/>
          <p:cNvSpPr>
            <a:spLocks noChangeArrowheads="1" noChangeShapeType="1" noTextEdit="1"/>
          </p:cNvSpPr>
          <p:nvPr/>
        </p:nvSpPr>
        <p:spPr bwMode="auto">
          <a:xfrm>
            <a:off x="1319213" y="3857625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583" name="WordArt 71"/>
          <p:cNvSpPr>
            <a:spLocks noChangeArrowheads="1" noChangeShapeType="1" noTextEdit="1"/>
          </p:cNvSpPr>
          <p:nvPr/>
        </p:nvSpPr>
        <p:spPr bwMode="auto">
          <a:xfrm>
            <a:off x="557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4584" name="Freeform 72"/>
          <p:cNvSpPr>
            <a:spLocks/>
          </p:cNvSpPr>
          <p:nvPr/>
        </p:nvSpPr>
        <p:spPr bwMode="auto">
          <a:xfrm flipH="1">
            <a:off x="1184275" y="3482975"/>
            <a:ext cx="114300" cy="314325"/>
          </a:xfrm>
          <a:custGeom>
            <a:avLst/>
            <a:gdLst>
              <a:gd name="T0" fmla="*/ 1417 w 1506"/>
              <a:gd name="T1" fmla="*/ 923 h 2415"/>
              <a:gd name="T2" fmla="*/ 1506 w 1506"/>
              <a:gd name="T3" fmla="*/ 1028 h 2415"/>
              <a:gd name="T4" fmla="*/ 1506 w 1506"/>
              <a:gd name="T5" fmla="*/ 1578 h 2415"/>
              <a:gd name="T6" fmla="*/ 1389 w 1506"/>
              <a:gd name="T7" fmla="*/ 1885 h 2415"/>
              <a:gd name="T8" fmla="*/ 1362 w 1506"/>
              <a:gd name="T9" fmla="*/ 1948 h 2415"/>
              <a:gd name="T10" fmla="*/ 1326 w 1506"/>
              <a:gd name="T11" fmla="*/ 1982 h 2415"/>
              <a:gd name="T12" fmla="*/ 1281 w 1506"/>
              <a:gd name="T13" fmla="*/ 2018 h 2415"/>
              <a:gd name="T14" fmla="*/ 1235 w 1506"/>
              <a:gd name="T15" fmla="*/ 2053 h 2415"/>
              <a:gd name="T16" fmla="*/ 1200 w 1506"/>
              <a:gd name="T17" fmla="*/ 2415 h 2415"/>
              <a:gd name="T18" fmla="*/ 428 w 1506"/>
              <a:gd name="T19" fmla="*/ 2415 h 2415"/>
              <a:gd name="T20" fmla="*/ 419 w 1506"/>
              <a:gd name="T21" fmla="*/ 2214 h 2415"/>
              <a:gd name="T22" fmla="*/ 392 w 1506"/>
              <a:gd name="T23" fmla="*/ 2137 h 2415"/>
              <a:gd name="T24" fmla="*/ 360 w 1506"/>
              <a:gd name="T25" fmla="*/ 2059 h 2415"/>
              <a:gd name="T26" fmla="*/ 279 w 1506"/>
              <a:gd name="T27" fmla="*/ 1990 h 2415"/>
              <a:gd name="T28" fmla="*/ 126 w 1506"/>
              <a:gd name="T29" fmla="*/ 1906 h 2415"/>
              <a:gd name="T30" fmla="*/ 0 w 1506"/>
              <a:gd name="T31" fmla="*/ 1673 h 2415"/>
              <a:gd name="T32" fmla="*/ 29 w 1506"/>
              <a:gd name="T33" fmla="*/ 1452 h 2415"/>
              <a:gd name="T34" fmla="*/ 144 w 1506"/>
              <a:gd name="T35" fmla="*/ 1275 h 2415"/>
              <a:gd name="T36" fmla="*/ 144 w 1506"/>
              <a:gd name="T37" fmla="*/ 97 h 2415"/>
              <a:gd name="T38" fmla="*/ 148 w 1506"/>
              <a:gd name="T39" fmla="*/ 50 h 2415"/>
              <a:gd name="T40" fmla="*/ 166 w 1506"/>
              <a:gd name="T41" fmla="*/ 27 h 2415"/>
              <a:gd name="T42" fmla="*/ 202 w 1506"/>
              <a:gd name="T43" fmla="*/ 5 h 2415"/>
              <a:gd name="T44" fmla="*/ 271 w 1506"/>
              <a:gd name="T45" fmla="*/ 0 h 2415"/>
              <a:gd name="T46" fmla="*/ 335 w 1506"/>
              <a:gd name="T47" fmla="*/ 1 h 2415"/>
              <a:gd name="T48" fmla="*/ 387 w 1506"/>
              <a:gd name="T49" fmla="*/ 11 h 2415"/>
              <a:gd name="T50" fmla="*/ 413 w 1506"/>
              <a:gd name="T51" fmla="*/ 24 h 2415"/>
              <a:gd name="T52" fmla="*/ 426 w 1506"/>
              <a:gd name="T53" fmla="*/ 43 h 2415"/>
              <a:gd name="T54" fmla="*/ 428 w 1506"/>
              <a:gd name="T55" fmla="*/ 97 h 2415"/>
              <a:gd name="T56" fmla="*/ 463 w 1506"/>
              <a:gd name="T57" fmla="*/ 923 h 2415"/>
              <a:gd name="T58" fmla="*/ 1417 w 1506"/>
              <a:gd name="T59" fmla="*/ 923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06" h="2415">
                <a:moveTo>
                  <a:pt x="1417" y="923"/>
                </a:moveTo>
                <a:lnTo>
                  <a:pt x="1506" y="1028"/>
                </a:lnTo>
                <a:lnTo>
                  <a:pt x="1506" y="1578"/>
                </a:lnTo>
                <a:lnTo>
                  <a:pt x="1389" y="1885"/>
                </a:lnTo>
                <a:lnTo>
                  <a:pt x="1362" y="1948"/>
                </a:lnTo>
                <a:lnTo>
                  <a:pt x="1326" y="1982"/>
                </a:lnTo>
                <a:lnTo>
                  <a:pt x="1281" y="2018"/>
                </a:lnTo>
                <a:lnTo>
                  <a:pt x="1235" y="2053"/>
                </a:lnTo>
                <a:lnTo>
                  <a:pt x="1200" y="2415"/>
                </a:lnTo>
                <a:lnTo>
                  <a:pt x="428" y="2415"/>
                </a:lnTo>
                <a:lnTo>
                  <a:pt x="419" y="2214"/>
                </a:lnTo>
                <a:lnTo>
                  <a:pt x="392" y="2137"/>
                </a:lnTo>
                <a:lnTo>
                  <a:pt x="360" y="2059"/>
                </a:lnTo>
                <a:lnTo>
                  <a:pt x="279" y="1990"/>
                </a:lnTo>
                <a:lnTo>
                  <a:pt x="126" y="1906"/>
                </a:lnTo>
                <a:lnTo>
                  <a:pt x="0" y="1673"/>
                </a:lnTo>
                <a:lnTo>
                  <a:pt x="29" y="1452"/>
                </a:lnTo>
                <a:lnTo>
                  <a:pt x="144" y="1275"/>
                </a:lnTo>
                <a:lnTo>
                  <a:pt x="144" y="97"/>
                </a:lnTo>
                <a:lnTo>
                  <a:pt x="148" y="50"/>
                </a:lnTo>
                <a:lnTo>
                  <a:pt x="166" y="27"/>
                </a:lnTo>
                <a:lnTo>
                  <a:pt x="202" y="5"/>
                </a:lnTo>
                <a:lnTo>
                  <a:pt x="271" y="0"/>
                </a:lnTo>
                <a:lnTo>
                  <a:pt x="335" y="1"/>
                </a:lnTo>
                <a:lnTo>
                  <a:pt x="387" y="11"/>
                </a:lnTo>
                <a:lnTo>
                  <a:pt x="413" y="24"/>
                </a:lnTo>
                <a:lnTo>
                  <a:pt x="426" y="43"/>
                </a:lnTo>
                <a:lnTo>
                  <a:pt x="428" y="97"/>
                </a:lnTo>
                <a:lnTo>
                  <a:pt x="463" y="923"/>
                </a:lnTo>
                <a:lnTo>
                  <a:pt x="1417" y="923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85" name="Freeform 73"/>
          <p:cNvSpPr>
            <a:spLocks/>
          </p:cNvSpPr>
          <p:nvPr/>
        </p:nvSpPr>
        <p:spPr bwMode="auto">
          <a:xfrm flipH="1">
            <a:off x="1238250" y="3589338"/>
            <a:ext cx="25400" cy="73025"/>
          </a:xfrm>
          <a:custGeom>
            <a:avLst/>
            <a:gdLst>
              <a:gd name="T0" fmla="*/ 0 w 342"/>
              <a:gd name="T1" fmla="*/ 78 h 543"/>
              <a:gd name="T2" fmla="*/ 14 w 342"/>
              <a:gd name="T3" fmla="*/ 49 h 543"/>
              <a:gd name="T4" fmla="*/ 37 w 342"/>
              <a:gd name="T5" fmla="*/ 31 h 543"/>
              <a:gd name="T6" fmla="*/ 71 w 342"/>
              <a:gd name="T7" fmla="*/ 13 h 543"/>
              <a:gd name="T8" fmla="*/ 146 w 342"/>
              <a:gd name="T9" fmla="*/ 0 h 543"/>
              <a:gd name="T10" fmla="*/ 244 w 342"/>
              <a:gd name="T11" fmla="*/ 0 h 543"/>
              <a:gd name="T12" fmla="*/ 277 w 342"/>
              <a:gd name="T13" fmla="*/ 5 h 543"/>
              <a:gd name="T14" fmla="*/ 312 w 342"/>
              <a:gd name="T15" fmla="*/ 18 h 543"/>
              <a:gd name="T16" fmla="*/ 325 w 342"/>
              <a:gd name="T17" fmla="*/ 31 h 543"/>
              <a:gd name="T18" fmla="*/ 336 w 342"/>
              <a:gd name="T19" fmla="*/ 44 h 543"/>
              <a:gd name="T20" fmla="*/ 336 w 342"/>
              <a:gd name="T21" fmla="*/ 149 h 543"/>
              <a:gd name="T22" fmla="*/ 342 w 342"/>
              <a:gd name="T23" fmla="*/ 396 h 543"/>
              <a:gd name="T24" fmla="*/ 339 w 342"/>
              <a:gd name="T25" fmla="*/ 470 h 543"/>
              <a:gd name="T26" fmla="*/ 329 w 342"/>
              <a:gd name="T27" fmla="*/ 509 h 543"/>
              <a:gd name="T28" fmla="*/ 301 w 342"/>
              <a:gd name="T29" fmla="*/ 536 h 543"/>
              <a:gd name="T30" fmla="*/ 247 w 342"/>
              <a:gd name="T31" fmla="*/ 543 h 543"/>
              <a:gd name="T32" fmla="*/ 159 w 342"/>
              <a:gd name="T33" fmla="*/ 543 h 543"/>
              <a:gd name="T34" fmla="*/ 118 w 342"/>
              <a:gd name="T35" fmla="*/ 536 h 543"/>
              <a:gd name="T36" fmla="*/ 106 w 342"/>
              <a:gd name="T37" fmla="*/ 519 h 543"/>
              <a:gd name="T38" fmla="*/ 85 w 342"/>
              <a:gd name="T39" fmla="*/ 475 h 543"/>
              <a:gd name="T40" fmla="*/ 0 w 342"/>
              <a:gd name="T41" fmla="*/ 78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2" h="543">
                <a:moveTo>
                  <a:pt x="0" y="78"/>
                </a:moveTo>
                <a:lnTo>
                  <a:pt x="14" y="49"/>
                </a:lnTo>
                <a:lnTo>
                  <a:pt x="37" y="31"/>
                </a:lnTo>
                <a:lnTo>
                  <a:pt x="71" y="13"/>
                </a:lnTo>
                <a:lnTo>
                  <a:pt x="146" y="0"/>
                </a:lnTo>
                <a:lnTo>
                  <a:pt x="244" y="0"/>
                </a:lnTo>
                <a:lnTo>
                  <a:pt x="277" y="5"/>
                </a:lnTo>
                <a:lnTo>
                  <a:pt x="312" y="18"/>
                </a:lnTo>
                <a:lnTo>
                  <a:pt x="325" y="31"/>
                </a:lnTo>
                <a:lnTo>
                  <a:pt x="336" y="44"/>
                </a:lnTo>
                <a:lnTo>
                  <a:pt x="336" y="149"/>
                </a:lnTo>
                <a:lnTo>
                  <a:pt x="342" y="396"/>
                </a:lnTo>
                <a:lnTo>
                  <a:pt x="339" y="470"/>
                </a:lnTo>
                <a:lnTo>
                  <a:pt x="329" y="509"/>
                </a:lnTo>
                <a:lnTo>
                  <a:pt x="301" y="536"/>
                </a:lnTo>
                <a:lnTo>
                  <a:pt x="247" y="543"/>
                </a:lnTo>
                <a:lnTo>
                  <a:pt x="159" y="543"/>
                </a:lnTo>
                <a:lnTo>
                  <a:pt x="118" y="536"/>
                </a:lnTo>
                <a:lnTo>
                  <a:pt x="106" y="519"/>
                </a:lnTo>
                <a:lnTo>
                  <a:pt x="85" y="475"/>
                </a:lnTo>
                <a:lnTo>
                  <a:pt x="0" y="78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86" name="Freeform 74"/>
          <p:cNvSpPr>
            <a:spLocks/>
          </p:cNvSpPr>
          <p:nvPr/>
        </p:nvSpPr>
        <p:spPr bwMode="auto">
          <a:xfrm flipH="1">
            <a:off x="1214438" y="3589338"/>
            <a:ext cx="23812" cy="71437"/>
          </a:xfrm>
          <a:custGeom>
            <a:avLst/>
            <a:gdLst>
              <a:gd name="T0" fmla="*/ 0 w 321"/>
              <a:gd name="T1" fmla="*/ 76 h 544"/>
              <a:gd name="T2" fmla="*/ 13 w 321"/>
              <a:gd name="T3" fmla="*/ 48 h 544"/>
              <a:gd name="T4" fmla="*/ 36 w 321"/>
              <a:gd name="T5" fmla="*/ 29 h 544"/>
              <a:gd name="T6" fmla="*/ 71 w 321"/>
              <a:gd name="T7" fmla="*/ 11 h 544"/>
              <a:gd name="T8" fmla="*/ 124 w 321"/>
              <a:gd name="T9" fmla="*/ 0 h 544"/>
              <a:gd name="T10" fmla="*/ 214 w 321"/>
              <a:gd name="T11" fmla="*/ 0 h 544"/>
              <a:gd name="T12" fmla="*/ 267 w 321"/>
              <a:gd name="T13" fmla="*/ 8 h 544"/>
              <a:gd name="T14" fmla="*/ 297 w 321"/>
              <a:gd name="T15" fmla="*/ 21 h 544"/>
              <a:gd name="T16" fmla="*/ 318 w 321"/>
              <a:gd name="T17" fmla="*/ 42 h 544"/>
              <a:gd name="T18" fmla="*/ 321 w 321"/>
              <a:gd name="T19" fmla="*/ 79 h 544"/>
              <a:gd name="T20" fmla="*/ 321 w 321"/>
              <a:gd name="T21" fmla="*/ 208 h 544"/>
              <a:gd name="T22" fmla="*/ 307 w 321"/>
              <a:gd name="T23" fmla="*/ 421 h 544"/>
              <a:gd name="T24" fmla="*/ 297 w 321"/>
              <a:gd name="T25" fmla="*/ 492 h 544"/>
              <a:gd name="T26" fmla="*/ 278 w 321"/>
              <a:gd name="T27" fmla="*/ 525 h 544"/>
              <a:gd name="T28" fmla="*/ 247 w 321"/>
              <a:gd name="T29" fmla="*/ 538 h 544"/>
              <a:gd name="T30" fmla="*/ 193 w 321"/>
              <a:gd name="T31" fmla="*/ 544 h 544"/>
              <a:gd name="T32" fmla="*/ 98 w 321"/>
              <a:gd name="T33" fmla="*/ 544 h 544"/>
              <a:gd name="T34" fmla="*/ 53 w 321"/>
              <a:gd name="T35" fmla="*/ 525 h 544"/>
              <a:gd name="T36" fmla="*/ 34 w 321"/>
              <a:gd name="T37" fmla="*/ 505 h 544"/>
              <a:gd name="T38" fmla="*/ 20 w 321"/>
              <a:gd name="T39" fmla="*/ 474 h 544"/>
              <a:gd name="T40" fmla="*/ 0 w 321"/>
              <a:gd name="T41" fmla="*/ 76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544">
                <a:moveTo>
                  <a:pt x="0" y="76"/>
                </a:moveTo>
                <a:lnTo>
                  <a:pt x="13" y="48"/>
                </a:lnTo>
                <a:lnTo>
                  <a:pt x="36" y="29"/>
                </a:lnTo>
                <a:lnTo>
                  <a:pt x="71" y="11"/>
                </a:lnTo>
                <a:lnTo>
                  <a:pt x="124" y="0"/>
                </a:lnTo>
                <a:lnTo>
                  <a:pt x="214" y="0"/>
                </a:lnTo>
                <a:lnTo>
                  <a:pt x="267" y="8"/>
                </a:lnTo>
                <a:lnTo>
                  <a:pt x="297" y="21"/>
                </a:lnTo>
                <a:lnTo>
                  <a:pt x="318" y="42"/>
                </a:lnTo>
                <a:lnTo>
                  <a:pt x="321" y="79"/>
                </a:lnTo>
                <a:lnTo>
                  <a:pt x="321" y="208"/>
                </a:lnTo>
                <a:lnTo>
                  <a:pt x="307" y="421"/>
                </a:lnTo>
                <a:lnTo>
                  <a:pt x="297" y="492"/>
                </a:lnTo>
                <a:lnTo>
                  <a:pt x="278" y="525"/>
                </a:lnTo>
                <a:lnTo>
                  <a:pt x="247" y="538"/>
                </a:lnTo>
                <a:lnTo>
                  <a:pt x="193" y="544"/>
                </a:lnTo>
                <a:lnTo>
                  <a:pt x="98" y="544"/>
                </a:lnTo>
                <a:lnTo>
                  <a:pt x="53" y="525"/>
                </a:lnTo>
                <a:lnTo>
                  <a:pt x="34" y="505"/>
                </a:lnTo>
                <a:lnTo>
                  <a:pt x="20" y="474"/>
                </a:lnTo>
                <a:lnTo>
                  <a:pt x="0" y="76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87" name="Freeform 75"/>
          <p:cNvSpPr>
            <a:spLocks/>
          </p:cNvSpPr>
          <p:nvPr/>
        </p:nvSpPr>
        <p:spPr bwMode="auto">
          <a:xfrm flipH="1">
            <a:off x="1190625" y="3592513"/>
            <a:ext cx="25400" cy="69850"/>
          </a:xfrm>
          <a:custGeom>
            <a:avLst/>
            <a:gdLst>
              <a:gd name="T0" fmla="*/ 335 w 335"/>
              <a:gd name="T1" fmla="*/ 75 h 524"/>
              <a:gd name="T2" fmla="*/ 324 w 335"/>
              <a:gd name="T3" fmla="*/ 48 h 524"/>
              <a:gd name="T4" fmla="*/ 300 w 335"/>
              <a:gd name="T5" fmla="*/ 29 h 524"/>
              <a:gd name="T6" fmla="*/ 266 w 335"/>
              <a:gd name="T7" fmla="*/ 12 h 524"/>
              <a:gd name="T8" fmla="*/ 194 w 335"/>
              <a:gd name="T9" fmla="*/ 0 h 524"/>
              <a:gd name="T10" fmla="*/ 99 w 335"/>
              <a:gd name="T11" fmla="*/ 0 h 524"/>
              <a:gd name="T12" fmla="*/ 67 w 335"/>
              <a:gd name="T13" fmla="*/ 4 h 524"/>
              <a:gd name="T14" fmla="*/ 30 w 335"/>
              <a:gd name="T15" fmla="*/ 17 h 524"/>
              <a:gd name="T16" fmla="*/ 16 w 335"/>
              <a:gd name="T17" fmla="*/ 29 h 524"/>
              <a:gd name="T18" fmla="*/ 7 w 335"/>
              <a:gd name="T19" fmla="*/ 42 h 524"/>
              <a:gd name="T20" fmla="*/ 7 w 335"/>
              <a:gd name="T21" fmla="*/ 144 h 524"/>
              <a:gd name="T22" fmla="*/ 0 w 335"/>
              <a:gd name="T23" fmla="*/ 383 h 524"/>
              <a:gd name="T24" fmla="*/ 0 w 335"/>
              <a:gd name="T25" fmla="*/ 450 h 524"/>
              <a:gd name="T26" fmla="*/ 16 w 335"/>
              <a:gd name="T27" fmla="*/ 489 h 524"/>
              <a:gd name="T28" fmla="*/ 50 w 335"/>
              <a:gd name="T29" fmla="*/ 518 h 524"/>
              <a:gd name="T30" fmla="*/ 96 w 335"/>
              <a:gd name="T31" fmla="*/ 524 h 524"/>
              <a:gd name="T32" fmla="*/ 181 w 335"/>
              <a:gd name="T33" fmla="*/ 524 h 524"/>
              <a:gd name="T34" fmla="*/ 222 w 335"/>
              <a:gd name="T35" fmla="*/ 518 h 524"/>
              <a:gd name="T36" fmla="*/ 241 w 335"/>
              <a:gd name="T37" fmla="*/ 501 h 524"/>
              <a:gd name="T38" fmla="*/ 258 w 335"/>
              <a:gd name="T39" fmla="*/ 458 h 524"/>
              <a:gd name="T40" fmla="*/ 335 w 335"/>
              <a:gd name="T41" fmla="*/ 7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" h="524">
                <a:moveTo>
                  <a:pt x="335" y="75"/>
                </a:moveTo>
                <a:lnTo>
                  <a:pt x="324" y="48"/>
                </a:lnTo>
                <a:lnTo>
                  <a:pt x="300" y="29"/>
                </a:lnTo>
                <a:lnTo>
                  <a:pt x="266" y="12"/>
                </a:lnTo>
                <a:lnTo>
                  <a:pt x="194" y="0"/>
                </a:lnTo>
                <a:lnTo>
                  <a:pt x="99" y="0"/>
                </a:lnTo>
                <a:lnTo>
                  <a:pt x="67" y="4"/>
                </a:lnTo>
                <a:lnTo>
                  <a:pt x="30" y="17"/>
                </a:lnTo>
                <a:lnTo>
                  <a:pt x="16" y="29"/>
                </a:lnTo>
                <a:lnTo>
                  <a:pt x="7" y="42"/>
                </a:lnTo>
                <a:lnTo>
                  <a:pt x="7" y="144"/>
                </a:lnTo>
                <a:lnTo>
                  <a:pt x="0" y="383"/>
                </a:lnTo>
                <a:lnTo>
                  <a:pt x="0" y="450"/>
                </a:lnTo>
                <a:lnTo>
                  <a:pt x="16" y="489"/>
                </a:lnTo>
                <a:lnTo>
                  <a:pt x="50" y="518"/>
                </a:lnTo>
                <a:lnTo>
                  <a:pt x="96" y="524"/>
                </a:lnTo>
                <a:lnTo>
                  <a:pt x="181" y="524"/>
                </a:lnTo>
                <a:lnTo>
                  <a:pt x="222" y="518"/>
                </a:lnTo>
                <a:lnTo>
                  <a:pt x="241" y="501"/>
                </a:lnTo>
                <a:lnTo>
                  <a:pt x="258" y="458"/>
                </a:lnTo>
                <a:lnTo>
                  <a:pt x="335" y="75"/>
                </a:lnTo>
                <a:close/>
              </a:path>
            </a:pathLst>
          </a:custGeom>
          <a:solidFill>
            <a:srgbClr val="FFBFB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4588" name="Group 76"/>
          <p:cNvGrpSpPr>
            <a:grpSpLocks/>
          </p:cNvGrpSpPr>
          <p:nvPr/>
        </p:nvGrpSpPr>
        <p:grpSpPr bwMode="auto">
          <a:xfrm>
            <a:off x="1235075" y="3621088"/>
            <a:ext cx="63500" cy="122237"/>
            <a:chOff x="1438" y="2430"/>
            <a:chExt cx="113" cy="170"/>
          </a:xfrm>
        </p:grpSpPr>
        <p:sp>
          <p:nvSpPr>
            <p:cNvPr id="64589" name="Freeform 77"/>
            <p:cNvSpPr>
              <a:spLocks/>
            </p:cNvSpPr>
            <p:nvPr/>
          </p:nvSpPr>
          <p:spPr bwMode="auto">
            <a:xfrm flipH="1">
              <a:off x="1438" y="2430"/>
              <a:ext cx="112" cy="170"/>
            </a:xfrm>
            <a:custGeom>
              <a:avLst/>
              <a:gdLst>
                <a:gd name="T0" fmla="*/ 137 w 818"/>
                <a:gd name="T1" fmla="*/ 223 h 938"/>
                <a:gd name="T2" fmla="*/ 197 w 818"/>
                <a:gd name="T3" fmla="*/ 113 h 938"/>
                <a:gd name="T4" fmla="*/ 518 w 818"/>
                <a:gd name="T5" fmla="*/ 28 h 938"/>
                <a:gd name="T6" fmla="*/ 698 w 818"/>
                <a:gd name="T7" fmla="*/ 0 h 938"/>
                <a:gd name="T8" fmla="*/ 734 w 818"/>
                <a:gd name="T9" fmla="*/ 8 h 938"/>
                <a:gd name="T10" fmla="*/ 770 w 818"/>
                <a:gd name="T11" fmla="*/ 28 h 938"/>
                <a:gd name="T12" fmla="*/ 787 w 818"/>
                <a:gd name="T13" fmla="*/ 50 h 938"/>
                <a:gd name="T14" fmla="*/ 807 w 818"/>
                <a:gd name="T15" fmla="*/ 84 h 938"/>
                <a:gd name="T16" fmla="*/ 818 w 818"/>
                <a:gd name="T17" fmla="*/ 129 h 938"/>
                <a:gd name="T18" fmla="*/ 815 w 818"/>
                <a:gd name="T19" fmla="*/ 169 h 938"/>
                <a:gd name="T20" fmla="*/ 804 w 818"/>
                <a:gd name="T21" fmla="*/ 200 h 938"/>
                <a:gd name="T22" fmla="*/ 780 w 818"/>
                <a:gd name="T23" fmla="*/ 233 h 938"/>
                <a:gd name="T24" fmla="*/ 481 w 818"/>
                <a:gd name="T25" fmla="*/ 344 h 938"/>
                <a:gd name="T26" fmla="*/ 410 w 818"/>
                <a:gd name="T27" fmla="*/ 617 h 938"/>
                <a:gd name="T28" fmla="*/ 518 w 818"/>
                <a:gd name="T29" fmla="*/ 662 h 938"/>
                <a:gd name="T30" fmla="*/ 601 w 818"/>
                <a:gd name="T31" fmla="*/ 760 h 938"/>
                <a:gd name="T32" fmla="*/ 530 w 818"/>
                <a:gd name="T33" fmla="*/ 893 h 938"/>
                <a:gd name="T34" fmla="*/ 430 w 818"/>
                <a:gd name="T35" fmla="*/ 938 h 938"/>
                <a:gd name="T36" fmla="*/ 289 w 818"/>
                <a:gd name="T37" fmla="*/ 919 h 938"/>
                <a:gd name="T38" fmla="*/ 130 w 818"/>
                <a:gd name="T39" fmla="*/ 844 h 938"/>
                <a:gd name="T40" fmla="*/ 0 w 818"/>
                <a:gd name="T41" fmla="*/ 610 h 938"/>
                <a:gd name="T42" fmla="*/ 30 w 818"/>
                <a:gd name="T43" fmla="*/ 384 h 938"/>
                <a:gd name="T44" fmla="*/ 137 w 818"/>
                <a:gd name="T45" fmla="*/ 223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8" h="938">
                  <a:moveTo>
                    <a:pt x="137" y="223"/>
                  </a:moveTo>
                  <a:lnTo>
                    <a:pt x="197" y="113"/>
                  </a:lnTo>
                  <a:lnTo>
                    <a:pt x="518" y="28"/>
                  </a:lnTo>
                  <a:lnTo>
                    <a:pt x="698" y="0"/>
                  </a:lnTo>
                  <a:lnTo>
                    <a:pt x="734" y="8"/>
                  </a:lnTo>
                  <a:lnTo>
                    <a:pt x="770" y="28"/>
                  </a:lnTo>
                  <a:lnTo>
                    <a:pt x="787" y="50"/>
                  </a:lnTo>
                  <a:lnTo>
                    <a:pt x="807" y="84"/>
                  </a:lnTo>
                  <a:lnTo>
                    <a:pt x="818" y="129"/>
                  </a:lnTo>
                  <a:lnTo>
                    <a:pt x="815" y="169"/>
                  </a:lnTo>
                  <a:lnTo>
                    <a:pt x="804" y="200"/>
                  </a:lnTo>
                  <a:lnTo>
                    <a:pt x="780" y="233"/>
                  </a:lnTo>
                  <a:lnTo>
                    <a:pt x="481" y="344"/>
                  </a:lnTo>
                  <a:lnTo>
                    <a:pt x="410" y="617"/>
                  </a:lnTo>
                  <a:lnTo>
                    <a:pt x="518" y="662"/>
                  </a:lnTo>
                  <a:lnTo>
                    <a:pt x="601" y="760"/>
                  </a:lnTo>
                  <a:lnTo>
                    <a:pt x="530" y="893"/>
                  </a:lnTo>
                  <a:lnTo>
                    <a:pt x="430" y="938"/>
                  </a:lnTo>
                  <a:lnTo>
                    <a:pt x="289" y="919"/>
                  </a:lnTo>
                  <a:lnTo>
                    <a:pt x="130" y="844"/>
                  </a:lnTo>
                  <a:lnTo>
                    <a:pt x="0" y="610"/>
                  </a:lnTo>
                  <a:lnTo>
                    <a:pt x="30" y="384"/>
                  </a:lnTo>
                  <a:lnTo>
                    <a:pt x="137" y="223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4590" name="Freeform 78"/>
            <p:cNvSpPr>
              <a:spLocks/>
            </p:cNvSpPr>
            <p:nvPr/>
          </p:nvSpPr>
          <p:spPr bwMode="auto">
            <a:xfrm flipH="1">
              <a:off x="1438" y="2430"/>
              <a:ext cx="113" cy="166"/>
            </a:xfrm>
            <a:custGeom>
              <a:avLst/>
              <a:gdLst>
                <a:gd name="T0" fmla="*/ 273 w 824"/>
                <a:gd name="T1" fmla="*/ 915 h 915"/>
                <a:gd name="T2" fmla="*/ 126 w 824"/>
                <a:gd name="T3" fmla="*/ 841 h 915"/>
                <a:gd name="T4" fmla="*/ 0 w 824"/>
                <a:gd name="T5" fmla="*/ 606 h 915"/>
                <a:gd name="T6" fmla="*/ 37 w 824"/>
                <a:gd name="T7" fmla="*/ 383 h 915"/>
                <a:gd name="T8" fmla="*/ 207 w 824"/>
                <a:gd name="T9" fmla="*/ 113 h 915"/>
                <a:gd name="T10" fmla="*/ 486 w 824"/>
                <a:gd name="T11" fmla="*/ 39 h 915"/>
                <a:gd name="T12" fmla="*/ 669 w 824"/>
                <a:gd name="T13" fmla="*/ 3 h 915"/>
                <a:gd name="T14" fmla="*/ 709 w 824"/>
                <a:gd name="T15" fmla="*/ 0 h 915"/>
                <a:gd name="T16" fmla="*/ 753 w 824"/>
                <a:gd name="T17" fmla="*/ 11 h 915"/>
                <a:gd name="T18" fmla="*/ 781 w 824"/>
                <a:gd name="T19" fmla="*/ 32 h 915"/>
                <a:gd name="T20" fmla="*/ 804 w 824"/>
                <a:gd name="T21" fmla="*/ 66 h 915"/>
                <a:gd name="T22" fmla="*/ 821 w 824"/>
                <a:gd name="T23" fmla="*/ 116 h 915"/>
                <a:gd name="T24" fmla="*/ 824 w 824"/>
                <a:gd name="T25" fmla="*/ 150 h 915"/>
                <a:gd name="T26" fmla="*/ 818 w 824"/>
                <a:gd name="T27" fmla="*/ 193 h 915"/>
                <a:gd name="T28" fmla="*/ 800 w 824"/>
                <a:gd name="T29" fmla="*/ 216 h 915"/>
                <a:gd name="T30" fmla="*/ 774 w 824"/>
                <a:gd name="T31" fmla="*/ 237 h 915"/>
                <a:gd name="T32" fmla="*/ 488 w 824"/>
                <a:gd name="T33" fmla="*/ 344 h 915"/>
                <a:gd name="T34" fmla="*/ 418 w 824"/>
                <a:gd name="T35" fmla="*/ 6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4" h="915">
                  <a:moveTo>
                    <a:pt x="273" y="915"/>
                  </a:moveTo>
                  <a:lnTo>
                    <a:pt x="126" y="841"/>
                  </a:lnTo>
                  <a:lnTo>
                    <a:pt x="0" y="606"/>
                  </a:lnTo>
                  <a:lnTo>
                    <a:pt x="37" y="383"/>
                  </a:lnTo>
                  <a:lnTo>
                    <a:pt x="207" y="113"/>
                  </a:lnTo>
                  <a:lnTo>
                    <a:pt x="486" y="39"/>
                  </a:lnTo>
                  <a:lnTo>
                    <a:pt x="669" y="3"/>
                  </a:lnTo>
                  <a:lnTo>
                    <a:pt x="709" y="0"/>
                  </a:lnTo>
                  <a:lnTo>
                    <a:pt x="753" y="11"/>
                  </a:lnTo>
                  <a:lnTo>
                    <a:pt x="781" y="32"/>
                  </a:lnTo>
                  <a:lnTo>
                    <a:pt x="804" y="66"/>
                  </a:lnTo>
                  <a:lnTo>
                    <a:pt x="821" y="116"/>
                  </a:lnTo>
                  <a:lnTo>
                    <a:pt x="824" y="150"/>
                  </a:lnTo>
                  <a:lnTo>
                    <a:pt x="818" y="193"/>
                  </a:lnTo>
                  <a:lnTo>
                    <a:pt x="800" y="216"/>
                  </a:lnTo>
                  <a:lnTo>
                    <a:pt x="774" y="237"/>
                  </a:lnTo>
                  <a:lnTo>
                    <a:pt x="488" y="344"/>
                  </a:lnTo>
                  <a:lnTo>
                    <a:pt x="418" y="61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4591" name="WordArt 79"/>
          <p:cNvSpPr>
            <a:spLocks noChangeArrowheads="1" noChangeShapeType="1" noTextEdit="1"/>
          </p:cNvSpPr>
          <p:nvPr/>
        </p:nvSpPr>
        <p:spPr bwMode="auto">
          <a:xfrm>
            <a:off x="2333625" y="293687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592" name="Rectangle 80"/>
          <p:cNvSpPr>
            <a:spLocks noChangeArrowheads="1"/>
          </p:cNvSpPr>
          <p:nvPr/>
        </p:nvSpPr>
        <p:spPr bwMode="auto">
          <a:xfrm>
            <a:off x="1281113" y="2019300"/>
            <a:ext cx="284162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93" name="Rectangle 81"/>
          <p:cNvSpPr>
            <a:spLocks noChangeArrowheads="1"/>
          </p:cNvSpPr>
          <p:nvPr/>
        </p:nvSpPr>
        <p:spPr bwMode="auto">
          <a:xfrm>
            <a:off x="1014413" y="2019300"/>
            <a:ext cx="284162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94" name="Rectangle 82"/>
          <p:cNvSpPr>
            <a:spLocks noChangeArrowheads="1"/>
          </p:cNvSpPr>
          <p:nvPr/>
        </p:nvSpPr>
        <p:spPr bwMode="auto">
          <a:xfrm>
            <a:off x="731838" y="2019300"/>
            <a:ext cx="282575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595" name="Rectangle 83"/>
          <p:cNvSpPr>
            <a:spLocks noChangeArrowheads="1"/>
          </p:cNvSpPr>
          <p:nvPr/>
        </p:nvSpPr>
        <p:spPr bwMode="auto">
          <a:xfrm>
            <a:off x="449263" y="2019300"/>
            <a:ext cx="282575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4596" name="Group 84"/>
          <p:cNvGrpSpPr>
            <a:grpSpLocks/>
          </p:cNvGrpSpPr>
          <p:nvPr/>
        </p:nvGrpSpPr>
        <p:grpSpPr bwMode="auto">
          <a:xfrm>
            <a:off x="1344613" y="2355850"/>
            <a:ext cx="115887" cy="314325"/>
            <a:chOff x="2130" y="2237"/>
            <a:chExt cx="206" cy="437"/>
          </a:xfrm>
        </p:grpSpPr>
        <p:sp>
          <p:nvSpPr>
            <p:cNvPr id="64597" name="Freeform 85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598" name="Freeform 86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599" name="Freeform 87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600" name="Freeform 88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4601" name="Group 89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64602" name="Freeform 90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603" name="Freeform 91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4604" name="AutoShape 92"/>
          <p:cNvSpPr>
            <a:spLocks noChangeArrowheads="1"/>
          </p:cNvSpPr>
          <p:nvPr/>
        </p:nvSpPr>
        <p:spPr bwMode="auto">
          <a:xfrm>
            <a:off x="1449388" y="2587625"/>
            <a:ext cx="82550" cy="984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605" name="WordArt 93"/>
          <p:cNvSpPr>
            <a:spLocks noChangeArrowheads="1" noChangeShapeType="1" noTextEdit="1"/>
          </p:cNvSpPr>
          <p:nvPr/>
        </p:nvSpPr>
        <p:spPr bwMode="auto">
          <a:xfrm>
            <a:off x="2505075" y="1984375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64606" name="WordArt 94"/>
          <p:cNvSpPr>
            <a:spLocks noChangeArrowheads="1" noChangeShapeType="1" noTextEdit="1"/>
          </p:cNvSpPr>
          <p:nvPr/>
        </p:nvSpPr>
        <p:spPr bwMode="auto">
          <a:xfrm>
            <a:off x="1868488" y="2587625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607" name="WordArt 95"/>
          <p:cNvSpPr>
            <a:spLocks noChangeArrowheads="1" noChangeShapeType="1" noTextEdit="1"/>
          </p:cNvSpPr>
          <p:nvPr/>
        </p:nvSpPr>
        <p:spPr bwMode="auto">
          <a:xfrm>
            <a:off x="509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4608" name="Freeform 96"/>
          <p:cNvSpPr>
            <a:spLocks/>
          </p:cNvSpPr>
          <p:nvPr/>
        </p:nvSpPr>
        <p:spPr bwMode="auto">
          <a:xfrm>
            <a:off x="1325563" y="2317750"/>
            <a:ext cx="914400" cy="1588"/>
          </a:xfrm>
          <a:custGeom>
            <a:avLst/>
            <a:gdLst>
              <a:gd name="T0" fmla="*/ 0 w 1573"/>
              <a:gd name="T1" fmla="*/ 0 h 1"/>
              <a:gd name="T2" fmla="*/ 1573 w 157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73" h="1">
                <a:moveTo>
                  <a:pt x="0" y="0"/>
                </a:moveTo>
                <a:lnTo>
                  <a:pt x="1573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4609" name="Group 97"/>
          <p:cNvGrpSpPr>
            <a:grpSpLocks/>
          </p:cNvGrpSpPr>
          <p:nvPr/>
        </p:nvGrpSpPr>
        <p:grpSpPr bwMode="auto">
          <a:xfrm>
            <a:off x="1658938" y="2355850"/>
            <a:ext cx="114300" cy="314325"/>
            <a:chOff x="2130" y="2237"/>
            <a:chExt cx="206" cy="437"/>
          </a:xfrm>
        </p:grpSpPr>
        <p:sp>
          <p:nvSpPr>
            <p:cNvPr id="64610" name="Freeform 98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611" name="Freeform 99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612" name="Freeform 100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613" name="Freeform 101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4614" name="Group 102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64615" name="Freeform 103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616" name="Freeform 104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4617" name="WordArt 105"/>
          <p:cNvSpPr>
            <a:spLocks noChangeArrowheads="1" noChangeShapeType="1" noTextEdit="1"/>
          </p:cNvSpPr>
          <p:nvPr/>
        </p:nvSpPr>
        <p:spPr bwMode="auto">
          <a:xfrm>
            <a:off x="1449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618" name="WordArt 106"/>
          <p:cNvSpPr>
            <a:spLocks noChangeArrowheads="1" noChangeShapeType="1" noTextEdit="1"/>
          </p:cNvSpPr>
          <p:nvPr/>
        </p:nvSpPr>
        <p:spPr bwMode="auto">
          <a:xfrm>
            <a:off x="2563813" y="3167063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619" name="Freeform 107"/>
          <p:cNvSpPr>
            <a:spLocks/>
          </p:cNvSpPr>
          <p:nvPr/>
        </p:nvSpPr>
        <p:spPr bwMode="auto">
          <a:xfrm>
            <a:off x="1319213" y="3163888"/>
            <a:ext cx="1147762" cy="303212"/>
          </a:xfrm>
          <a:custGeom>
            <a:avLst/>
            <a:gdLst>
              <a:gd name="T0" fmla="*/ 0 w 1976"/>
              <a:gd name="T1" fmla="*/ 0 h 469"/>
              <a:gd name="T2" fmla="*/ 0 w 1976"/>
              <a:gd name="T3" fmla="*/ 469 h 469"/>
              <a:gd name="T4" fmla="*/ 1976 w 1976"/>
              <a:gd name="T5" fmla="*/ 469 h 469"/>
              <a:gd name="T6" fmla="*/ 1976 w 1976"/>
              <a:gd name="T7" fmla="*/ 0 h 469"/>
              <a:gd name="T8" fmla="*/ 0 w 1976"/>
              <a:gd name="T9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6" h="469">
                <a:moveTo>
                  <a:pt x="0" y="0"/>
                </a:moveTo>
                <a:lnTo>
                  <a:pt x="0" y="469"/>
                </a:lnTo>
                <a:lnTo>
                  <a:pt x="1976" y="469"/>
                </a:lnTo>
                <a:lnTo>
                  <a:pt x="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620" name="WordArt 108"/>
          <p:cNvSpPr>
            <a:spLocks noChangeArrowheads="1" noChangeShapeType="1" noTextEdit="1"/>
          </p:cNvSpPr>
          <p:nvPr/>
        </p:nvSpPr>
        <p:spPr bwMode="auto">
          <a:xfrm rot="5400000">
            <a:off x="1747838" y="3022600"/>
            <a:ext cx="230188" cy="11509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64621" name="Rectangle 109"/>
          <p:cNvSpPr>
            <a:spLocks noChangeArrowheads="1"/>
          </p:cNvSpPr>
          <p:nvPr/>
        </p:nvSpPr>
        <p:spPr bwMode="auto">
          <a:xfrm>
            <a:off x="1063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622" name="Rectangle 110"/>
          <p:cNvSpPr>
            <a:spLocks noChangeArrowheads="1"/>
          </p:cNvSpPr>
          <p:nvPr/>
        </p:nvSpPr>
        <p:spPr bwMode="auto">
          <a:xfrm>
            <a:off x="762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623" name="Rectangle 111"/>
          <p:cNvSpPr>
            <a:spLocks noChangeArrowheads="1"/>
          </p:cNvSpPr>
          <p:nvPr/>
        </p:nvSpPr>
        <p:spPr bwMode="auto">
          <a:xfrm>
            <a:off x="465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624" name="Rectangle 112"/>
          <p:cNvSpPr>
            <a:spLocks noChangeArrowheads="1"/>
          </p:cNvSpPr>
          <p:nvPr/>
        </p:nvSpPr>
        <p:spPr bwMode="auto">
          <a:xfrm>
            <a:off x="1971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625" name="Freeform 113"/>
          <p:cNvSpPr>
            <a:spLocks/>
          </p:cNvSpPr>
          <p:nvPr/>
        </p:nvSpPr>
        <p:spPr bwMode="auto">
          <a:xfrm>
            <a:off x="2578100" y="4483100"/>
            <a:ext cx="1514475" cy="312738"/>
          </a:xfrm>
          <a:custGeom>
            <a:avLst/>
            <a:gdLst>
              <a:gd name="T0" fmla="*/ 0 w 3140"/>
              <a:gd name="T1" fmla="*/ 0 h 473"/>
              <a:gd name="T2" fmla="*/ 0 w 3140"/>
              <a:gd name="T3" fmla="*/ 469 h 473"/>
              <a:gd name="T4" fmla="*/ 3140 w 3140"/>
              <a:gd name="T5" fmla="*/ 473 h 473"/>
              <a:gd name="T6" fmla="*/ 3140 w 3140"/>
              <a:gd name="T7" fmla="*/ 4 h 473"/>
              <a:gd name="T8" fmla="*/ 0 w 3140"/>
              <a:gd name="T9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0" h="473">
                <a:moveTo>
                  <a:pt x="0" y="0"/>
                </a:moveTo>
                <a:lnTo>
                  <a:pt x="0" y="469"/>
                </a:lnTo>
                <a:lnTo>
                  <a:pt x="3140" y="473"/>
                </a:lnTo>
                <a:lnTo>
                  <a:pt x="3140" y="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4627" name="Freeform 115"/>
          <p:cNvSpPr>
            <a:spLocks/>
          </p:cNvSpPr>
          <p:nvPr/>
        </p:nvSpPr>
        <p:spPr bwMode="auto">
          <a:xfrm flipH="1">
            <a:off x="2640013" y="4956175"/>
            <a:ext cx="68262" cy="123825"/>
          </a:xfrm>
          <a:custGeom>
            <a:avLst/>
            <a:gdLst>
              <a:gd name="T0" fmla="*/ 137 w 818"/>
              <a:gd name="T1" fmla="*/ 223 h 938"/>
              <a:gd name="T2" fmla="*/ 197 w 818"/>
              <a:gd name="T3" fmla="*/ 113 h 938"/>
              <a:gd name="T4" fmla="*/ 518 w 818"/>
              <a:gd name="T5" fmla="*/ 28 h 938"/>
              <a:gd name="T6" fmla="*/ 698 w 818"/>
              <a:gd name="T7" fmla="*/ 0 h 938"/>
              <a:gd name="T8" fmla="*/ 734 w 818"/>
              <a:gd name="T9" fmla="*/ 8 h 938"/>
              <a:gd name="T10" fmla="*/ 770 w 818"/>
              <a:gd name="T11" fmla="*/ 28 h 938"/>
              <a:gd name="T12" fmla="*/ 787 w 818"/>
              <a:gd name="T13" fmla="*/ 50 h 938"/>
              <a:gd name="T14" fmla="*/ 807 w 818"/>
              <a:gd name="T15" fmla="*/ 84 h 938"/>
              <a:gd name="T16" fmla="*/ 818 w 818"/>
              <a:gd name="T17" fmla="*/ 129 h 938"/>
              <a:gd name="T18" fmla="*/ 815 w 818"/>
              <a:gd name="T19" fmla="*/ 169 h 938"/>
              <a:gd name="T20" fmla="*/ 804 w 818"/>
              <a:gd name="T21" fmla="*/ 200 h 938"/>
              <a:gd name="T22" fmla="*/ 780 w 818"/>
              <a:gd name="T23" fmla="*/ 233 h 938"/>
              <a:gd name="T24" fmla="*/ 481 w 818"/>
              <a:gd name="T25" fmla="*/ 344 h 938"/>
              <a:gd name="T26" fmla="*/ 410 w 818"/>
              <a:gd name="T27" fmla="*/ 617 h 938"/>
              <a:gd name="T28" fmla="*/ 518 w 818"/>
              <a:gd name="T29" fmla="*/ 662 h 938"/>
              <a:gd name="T30" fmla="*/ 601 w 818"/>
              <a:gd name="T31" fmla="*/ 760 h 938"/>
              <a:gd name="T32" fmla="*/ 530 w 818"/>
              <a:gd name="T33" fmla="*/ 893 h 938"/>
              <a:gd name="T34" fmla="*/ 430 w 818"/>
              <a:gd name="T35" fmla="*/ 938 h 938"/>
              <a:gd name="T36" fmla="*/ 289 w 818"/>
              <a:gd name="T37" fmla="*/ 919 h 938"/>
              <a:gd name="T38" fmla="*/ 130 w 818"/>
              <a:gd name="T39" fmla="*/ 844 h 938"/>
              <a:gd name="T40" fmla="*/ 0 w 818"/>
              <a:gd name="T41" fmla="*/ 610 h 938"/>
              <a:gd name="T42" fmla="*/ 30 w 818"/>
              <a:gd name="T43" fmla="*/ 384 h 938"/>
              <a:gd name="T44" fmla="*/ 137 w 818"/>
              <a:gd name="T45" fmla="*/ 223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18" h="938">
                <a:moveTo>
                  <a:pt x="137" y="223"/>
                </a:moveTo>
                <a:lnTo>
                  <a:pt x="197" y="113"/>
                </a:lnTo>
                <a:lnTo>
                  <a:pt x="518" y="28"/>
                </a:lnTo>
                <a:lnTo>
                  <a:pt x="698" y="0"/>
                </a:lnTo>
                <a:lnTo>
                  <a:pt x="734" y="8"/>
                </a:lnTo>
                <a:lnTo>
                  <a:pt x="770" y="28"/>
                </a:lnTo>
                <a:lnTo>
                  <a:pt x="787" y="50"/>
                </a:lnTo>
                <a:lnTo>
                  <a:pt x="807" y="84"/>
                </a:lnTo>
                <a:lnTo>
                  <a:pt x="818" y="129"/>
                </a:lnTo>
                <a:lnTo>
                  <a:pt x="815" y="169"/>
                </a:lnTo>
                <a:lnTo>
                  <a:pt x="804" y="200"/>
                </a:lnTo>
                <a:lnTo>
                  <a:pt x="780" y="233"/>
                </a:lnTo>
                <a:lnTo>
                  <a:pt x="481" y="344"/>
                </a:lnTo>
                <a:lnTo>
                  <a:pt x="410" y="617"/>
                </a:lnTo>
                <a:lnTo>
                  <a:pt x="518" y="662"/>
                </a:lnTo>
                <a:lnTo>
                  <a:pt x="601" y="760"/>
                </a:lnTo>
                <a:lnTo>
                  <a:pt x="530" y="893"/>
                </a:lnTo>
                <a:lnTo>
                  <a:pt x="430" y="938"/>
                </a:lnTo>
                <a:lnTo>
                  <a:pt x="289" y="919"/>
                </a:lnTo>
                <a:lnTo>
                  <a:pt x="130" y="844"/>
                </a:lnTo>
                <a:lnTo>
                  <a:pt x="0" y="610"/>
                </a:lnTo>
                <a:lnTo>
                  <a:pt x="30" y="384"/>
                </a:lnTo>
                <a:lnTo>
                  <a:pt x="137" y="223"/>
                </a:lnTo>
                <a:close/>
              </a:path>
            </a:pathLst>
          </a:custGeom>
          <a:solidFill>
            <a:srgbClr val="F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628" name="Freeform 116"/>
          <p:cNvSpPr>
            <a:spLocks/>
          </p:cNvSpPr>
          <p:nvPr/>
        </p:nvSpPr>
        <p:spPr bwMode="auto">
          <a:xfrm flipH="1">
            <a:off x="2640013" y="4956175"/>
            <a:ext cx="68262" cy="120650"/>
          </a:xfrm>
          <a:custGeom>
            <a:avLst/>
            <a:gdLst>
              <a:gd name="T0" fmla="*/ 273 w 824"/>
              <a:gd name="T1" fmla="*/ 915 h 915"/>
              <a:gd name="T2" fmla="*/ 126 w 824"/>
              <a:gd name="T3" fmla="*/ 841 h 915"/>
              <a:gd name="T4" fmla="*/ 0 w 824"/>
              <a:gd name="T5" fmla="*/ 606 h 915"/>
              <a:gd name="T6" fmla="*/ 37 w 824"/>
              <a:gd name="T7" fmla="*/ 383 h 915"/>
              <a:gd name="T8" fmla="*/ 207 w 824"/>
              <a:gd name="T9" fmla="*/ 113 h 915"/>
              <a:gd name="T10" fmla="*/ 486 w 824"/>
              <a:gd name="T11" fmla="*/ 39 h 915"/>
              <a:gd name="T12" fmla="*/ 669 w 824"/>
              <a:gd name="T13" fmla="*/ 3 h 915"/>
              <a:gd name="T14" fmla="*/ 709 w 824"/>
              <a:gd name="T15" fmla="*/ 0 h 915"/>
              <a:gd name="T16" fmla="*/ 753 w 824"/>
              <a:gd name="T17" fmla="*/ 11 h 915"/>
              <a:gd name="T18" fmla="*/ 781 w 824"/>
              <a:gd name="T19" fmla="*/ 32 h 915"/>
              <a:gd name="T20" fmla="*/ 804 w 824"/>
              <a:gd name="T21" fmla="*/ 66 h 915"/>
              <a:gd name="T22" fmla="*/ 821 w 824"/>
              <a:gd name="T23" fmla="*/ 116 h 915"/>
              <a:gd name="T24" fmla="*/ 824 w 824"/>
              <a:gd name="T25" fmla="*/ 150 h 915"/>
              <a:gd name="T26" fmla="*/ 818 w 824"/>
              <a:gd name="T27" fmla="*/ 193 h 915"/>
              <a:gd name="T28" fmla="*/ 800 w 824"/>
              <a:gd name="T29" fmla="*/ 216 h 915"/>
              <a:gd name="T30" fmla="*/ 774 w 824"/>
              <a:gd name="T31" fmla="*/ 237 h 915"/>
              <a:gd name="T32" fmla="*/ 488 w 824"/>
              <a:gd name="T33" fmla="*/ 344 h 915"/>
              <a:gd name="T34" fmla="*/ 418 w 824"/>
              <a:gd name="T35" fmla="*/ 6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4" h="915">
                <a:moveTo>
                  <a:pt x="273" y="915"/>
                </a:moveTo>
                <a:lnTo>
                  <a:pt x="126" y="841"/>
                </a:lnTo>
                <a:lnTo>
                  <a:pt x="0" y="606"/>
                </a:lnTo>
                <a:lnTo>
                  <a:pt x="37" y="383"/>
                </a:lnTo>
                <a:lnTo>
                  <a:pt x="207" y="113"/>
                </a:lnTo>
                <a:lnTo>
                  <a:pt x="486" y="39"/>
                </a:lnTo>
                <a:lnTo>
                  <a:pt x="669" y="3"/>
                </a:lnTo>
                <a:lnTo>
                  <a:pt x="709" y="0"/>
                </a:lnTo>
                <a:lnTo>
                  <a:pt x="753" y="11"/>
                </a:lnTo>
                <a:lnTo>
                  <a:pt x="781" y="32"/>
                </a:lnTo>
                <a:lnTo>
                  <a:pt x="804" y="66"/>
                </a:lnTo>
                <a:lnTo>
                  <a:pt x="821" y="116"/>
                </a:lnTo>
                <a:lnTo>
                  <a:pt x="824" y="150"/>
                </a:lnTo>
                <a:lnTo>
                  <a:pt x="818" y="193"/>
                </a:lnTo>
                <a:lnTo>
                  <a:pt x="800" y="216"/>
                </a:lnTo>
                <a:lnTo>
                  <a:pt x="774" y="237"/>
                </a:lnTo>
                <a:lnTo>
                  <a:pt x="488" y="344"/>
                </a:lnTo>
                <a:lnTo>
                  <a:pt x="418" y="615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4631" name="Group 119"/>
          <p:cNvGrpSpPr>
            <a:grpSpLocks/>
          </p:cNvGrpSpPr>
          <p:nvPr/>
        </p:nvGrpSpPr>
        <p:grpSpPr bwMode="auto">
          <a:xfrm>
            <a:off x="4772025" y="247650"/>
            <a:ext cx="3086100" cy="5975350"/>
            <a:chOff x="3006" y="156"/>
            <a:chExt cx="1944" cy="3764"/>
          </a:xfrm>
        </p:grpSpPr>
        <p:grpSp>
          <p:nvGrpSpPr>
            <p:cNvPr id="64629" name="Group 117"/>
            <p:cNvGrpSpPr>
              <a:grpSpLocks/>
            </p:cNvGrpSpPr>
            <p:nvPr/>
          </p:nvGrpSpPr>
          <p:grpSpPr bwMode="auto">
            <a:xfrm>
              <a:off x="3006" y="156"/>
              <a:ext cx="1944" cy="3764"/>
              <a:chOff x="3006" y="156"/>
              <a:chExt cx="1944" cy="3764"/>
            </a:xfrm>
          </p:grpSpPr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>
                <a:off x="3715" y="3103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19" name="Line 7"/>
              <p:cNvSpPr>
                <a:spLocks noChangeShapeType="1"/>
              </p:cNvSpPr>
              <p:nvPr/>
            </p:nvSpPr>
            <p:spPr bwMode="auto">
              <a:xfrm flipV="1">
                <a:off x="3051" y="713"/>
                <a:ext cx="5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20" name="Line 8"/>
              <p:cNvSpPr>
                <a:spLocks noChangeShapeType="1"/>
              </p:cNvSpPr>
              <p:nvPr/>
            </p:nvSpPr>
            <p:spPr bwMode="auto">
              <a:xfrm>
                <a:off x="3715" y="2645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22" name="Line 10"/>
              <p:cNvSpPr>
                <a:spLocks noChangeShapeType="1"/>
              </p:cNvSpPr>
              <p:nvPr/>
            </p:nvSpPr>
            <p:spPr bwMode="auto">
              <a:xfrm>
                <a:off x="4850" y="1186"/>
                <a:ext cx="0" cy="7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24" name="Oval 12"/>
              <p:cNvSpPr>
                <a:spLocks noChangeArrowheads="1"/>
              </p:cNvSpPr>
              <p:nvPr/>
            </p:nvSpPr>
            <p:spPr bwMode="auto">
              <a:xfrm>
                <a:off x="3594" y="2433"/>
                <a:ext cx="242" cy="2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26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5" y="156"/>
                <a:ext cx="1428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схема на управление</a:t>
                </a:r>
              </a:p>
            </p:txBody>
          </p:sp>
          <p:sp>
            <p:nvSpPr>
              <p:cNvPr id="64527" name="Text Box 15"/>
              <p:cNvSpPr txBox="1">
                <a:spLocks noChangeArrowheads="1"/>
              </p:cNvSpPr>
              <p:nvPr/>
            </p:nvSpPr>
            <p:spPr bwMode="auto">
              <a:xfrm>
                <a:off x="3172" y="407"/>
                <a:ext cx="1146" cy="1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bg-BG" sz="900" b="0">
                    <a:latin typeface="Times New Roman" pitchFamily="18" charset="0"/>
                  </a:rPr>
                  <a:t>Показалци - изходна позиция</a:t>
                </a:r>
                <a:endParaRPr lang="en-US" altLang="bg-BG" sz="900"/>
              </a:p>
            </p:txBody>
          </p:sp>
          <p:sp>
            <p:nvSpPr>
              <p:cNvPr id="64528" name="Line 16"/>
              <p:cNvSpPr>
                <a:spLocks noChangeShapeType="1"/>
              </p:cNvSpPr>
              <p:nvPr/>
            </p:nvSpPr>
            <p:spPr bwMode="auto">
              <a:xfrm>
                <a:off x="3715" y="306"/>
                <a:ext cx="0" cy="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29" name="Line 17"/>
              <p:cNvSpPr>
                <a:spLocks noChangeShapeType="1"/>
              </p:cNvSpPr>
              <p:nvPr/>
            </p:nvSpPr>
            <p:spPr bwMode="auto">
              <a:xfrm>
                <a:off x="3715" y="560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30" name="Oval 18"/>
              <p:cNvSpPr>
                <a:spLocks noChangeArrowheads="1"/>
              </p:cNvSpPr>
              <p:nvPr/>
            </p:nvSpPr>
            <p:spPr bwMode="auto">
              <a:xfrm>
                <a:off x="3594" y="662"/>
                <a:ext cx="242" cy="2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31" name="Line 19"/>
              <p:cNvSpPr>
                <a:spLocks noChangeShapeType="1"/>
              </p:cNvSpPr>
              <p:nvPr/>
            </p:nvSpPr>
            <p:spPr bwMode="auto">
              <a:xfrm>
                <a:off x="3715" y="865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32" name="Oval 20"/>
              <p:cNvSpPr>
                <a:spLocks noChangeArrowheads="1"/>
              </p:cNvSpPr>
              <p:nvPr/>
            </p:nvSpPr>
            <p:spPr bwMode="auto">
              <a:xfrm>
                <a:off x="3594" y="967"/>
                <a:ext cx="242" cy="2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33" name="Line 21"/>
              <p:cNvSpPr>
                <a:spLocks noChangeShapeType="1"/>
              </p:cNvSpPr>
              <p:nvPr/>
            </p:nvSpPr>
            <p:spPr bwMode="auto">
              <a:xfrm>
                <a:off x="3715" y="1170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34" name="Text Box 22"/>
              <p:cNvSpPr txBox="1">
                <a:spLocks noChangeArrowheads="1"/>
              </p:cNvSpPr>
              <p:nvPr/>
            </p:nvSpPr>
            <p:spPr bwMode="auto">
              <a:xfrm>
                <a:off x="3292" y="1272"/>
                <a:ext cx="906" cy="2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900" b="0"/>
                  <a:t>C[Cplace]:=A[Abeg]</a:t>
                </a:r>
              </a:p>
              <a:p>
                <a:r>
                  <a:rPr lang="en-US" altLang="bg-BG" sz="900" b="0">
                    <a:latin typeface="Times New Roman" pitchFamily="18" charset="0"/>
                  </a:rPr>
                  <a:t>Инкремент на А</a:t>
                </a:r>
                <a:r>
                  <a:rPr lang="en-US" altLang="bg-BG" sz="900" b="0"/>
                  <a:t>beg</a:t>
                </a:r>
                <a:endParaRPr lang="en-US" altLang="bg-BG" sz="900"/>
              </a:p>
            </p:txBody>
          </p:sp>
          <p:grpSp>
            <p:nvGrpSpPr>
              <p:cNvPr id="64535" name="Group 23"/>
              <p:cNvGrpSpPr>
                <a:grpSpLocks/>
              </p:cNvGrpSpPr>
              <p:nvPr/>
            </p:nvGrpSpPr>
            <p:grpSpPr bwMode="auto">
              <a:xfrm>
                <a:off x="3655" y="2147"/>
                <a:ext cx="120" cy="102"/>
                <a:chOff x="720" y="11700"/>
                <a:chExt cx="2340" cy="2340"/>
              </a:xfrm>
            </p:grpSpPr>
            <p:sp>
              <p:nvSpPr>
                <p:cNvPr id="64536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11700"/>
                  <a:ext cx="2340" cy="23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4537" name="Oval 25"/>
                <p:cNvSpPr>
                  <a:spLocks noChangeArrowheads="1"/>
                </p:cNvSpPr>
                <p:nvPr/>
              </p:nvSpPr>
              <p:spPr bwMode="auto">
                <a:xfrm>
                  <a:off x="1260" y="12240"/>
                  <a:ext cx="1260" cy="12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64538" name="Line 26"/>
              <p:cNvSpPr>
                <a:spLocks noChangeShapeType="1"/>
              </p:cNvSpPr>
              <p:nvPr/>
            </p:nvSpPr>
            <p:spPr bwMode="auto">
              <a:xfrm>
                <a:off x="3715" y="1475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0" name="Line 28"/>
              <p:cNvSpPr>
                <a:spLocks noChangeShapeType="1"/>
              </p:cNvSpPr>
              <p:nvPr/>
            </p:nvSpPr>
            <p:spPr bwMode="auto">
              <a:xfrm>
                <a:off x="4379" y="1272"/>
                <a:ext cx="0" cy="5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1" name="Line 29"/>
              <p:cNvSpPr>
                <a:spLocks noChangeShapeType="1"/>
              </p:cNvSpPr>
              <p:nvPr/>
            </p:nvSpPr>
            <p:spPr bwMode="auto">
              <a:xfrm>
                <a:off x="3602" y="1036"/>
                <a:ext cx="777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 flipH="1">
                <a:off x="3715" y="1807"/>
                <a:ext cx="664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3" name="Line 31"/>
              <p:cNvSpPr>
                <a:spLocks noChangeShapeType="1"/>
              </p:cNvSpPr>
              <p:nvPr/>
            </p:nvSpPr>
            <p:spPr bwMode="auto">
              <a:xfrm flipH="1" flipV="1">
                <a:off x="3051" y="2045"/>
                <a:ext cx="604" cy="1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flipV="1">
                <a:off x="3051" y="916"/>
                <a:ext cx="0" cy="1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5" name="Line 33"/>
              <p:cNvSpPr>
                <a:spLocks noChangeShapeType="1"/>
              </p:cNvSpPr>
              <p:nvPr/>
            </p:nvSpPr>
            <p:spPr bwMode="auto">
              <a:xfrm>
                <a:off x="3602" y="731"/>
                <a:ext cx="1240" cy="4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6" name="Line 34"/>
              <p:cNvSpPr>
                <a:spLocks noChangeShapeType="1"/>
              </p:cNvSpPr>
              <p:nvPr/>
            </p:nvSpPr>
            <p:spPr bwMode="auto">
              <a:xfrm flipH="1">
                <a:off x="3715" y="1984"/>
                <a:ext cx="1119" cy="3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7" name="Line 35"/>
              <p:cNvSpPr>
                <a:spLocks noChangeShapeType="1"/>
              </p:cNvSpPr>
              <p:nvPr/>
            </p:nvSpPr>
            <p:spPr bwMode="auto">
              <a:xfrm>
                <a:off x="3715" y="2289"/>
                <a:ext cx="0" cy="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3836" y="571"/>
                <a:ext cx="102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900" b="0"/>
                  <a:t>Abeg &lt; k+1</a:t>
                </a:r>
              </a:p>
              <a:p>
                <a:pPr algn="l"/>
                <a:r>
                  <a:rPr lang="en-US" altLang="bg-BG" sz="900" b="0">
                    <a:latin typeface="Times New Roman" pitchFamily="18" charset="0"/>
                  </a:rPr>
                  <a:t>и</a:t>
                </a:r>
              </a:p>
              <a:p>
                <a:pPr algn="l"/>
                <a:r>
                  <a:rPr lang="en-US" altLang="bg-BG" sz="900" b="0"/>
                  <a:t>Bbeg &lt; m+1</a:t>
                </a:r>
                <a:endParaRPr lang="en-US" altLang="bg-BG" sz="900"/>
              </a:p>
            </p:txBody>
          </p:sp>
          <p:sp>
            <p:nvSpPr>
              <p:cNvPr id="64549" name="Text Box 37"/>
              <p:cNvSpPr txBox="1">
                <a:spLocks noChangeArrowheads="1"/>
              </p:cNvSpPr>
              <p:nvPr/>
            </p:nvSpPr>
            <p:spPr bwMode="auto">
              <a:xfrm>
                <a:off x="3140" y="2747"/>
                <a:ext cx="1058" cy="3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900" b="0">
                    <a:latin typeface="Times New Roman" pitchFamily="18" charset="0"/>
                  </a:rPr>
                  <a:t>Прехвърляне на остатъка от А</a:t>
                </a:r>
              </a:p>
              <a:p>
                <a:r>
                  <a:rPr lang="en-US" altLang="bg-BG" sz="900" b="0">
                    <a:latin typeface="Times New Roman" pitchFamily="18" charset="0"/>
                  </a:rPr>
                  <a:t>За  </a:t>
                </a:r>
                <a:r>
                  <a:rPr lang="en-US" altLang="bg-BG" sz="900" b="0"/>
                  <a:t>i </a:t>
                </a:r>
                <a:r>
                  <a:rPr lang="en-US" altLang="bg-BG" sz="900" b="0">
                    <a:latin typeface="Times New Roman" pitchFamily="18" charset="0"/>
                  </a:rPr>
                  <a:t>от С</a:t>
                </a:r>
                <a:r>
                  <a:rPr lang="en-US" altLang="bg-BG" sz="900" b="0"/>
                  <a:t>place</a:t>
                </a:r>
                <a:r>
                  <a:rPr lang="en-US" altLang="bg-BG" sz="900" b="0">
                    <a:latin typeface="Times New Roman" pitchFamily="18" charset="0"/>
                  </a:rPr>
                  <a:t> до </a:t>
                </a:r>
                <a:r>
                  <a:rPr lang="en-US" altLang="bg-BG" sz="900" b="0"/>
                  <a:t>n, </a:t>
                </a:r>
              </a:p>
              <a:p>
                <a:r>
                  <a:rPr lang="en-US" altLang="bg-BG" sz="900" b="0"/>
                  <a:t>C[i</a:t>
                </a:r>
                <a:r>
                  <a:rPr lang="en-US" altLang="bg-BG" sz="900" b="0">
                    <a:latin typeface="Times New Roman" pitchFamily="18" charset="0"/>
                  </a:rPr>
                  <a:t>]:=А[А</a:t>
                </a:r>
                <a:r>
                  <a:rPr lang="en-US" altLang="bg-BG" sz="900" b="0"/>
                  <a:t>beg+i-Cplace]</a:t>
                </a:r>
              </a:p>
              <a:p>
                <a:endParaRPr lang="en-US" altLang="bg-BG" sz="900" b="0"/>
              </a:p>
              <a:p>
                <a:endParaRPr lang="en-US" altLang="bg-BG" sz="900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3594" y="2511"/>
                <a:ext cx="785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52" name="Line 40"/>
              <p:cNvSpPr>
                <a:spLocks noChangeShapeType="1"/>
              </p:cNvSpPr>
              <p:nvPr/>
            </p:nvSpPr>
            <p:spPr bwMode="auto">
              <a:xfrm flipH="1">
                <a:off x="3723" y="3607"/>
                <a:ext cx="664" cy="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4379" y="2747"/>
                <a:ext cx="0" cy="8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3788" y="3149"/>
                <a:ext cx="1162" cy="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900" b="0">
                    <a:latin typeface="Times New Roman" pitchFamily="18" charset="0"/>
                  </a:rPr>
                  <a:t>Прехвърляне на остатъка от В</a:t>
                </a:r>
              </a:p>
              <a:p>
                <a:r>
                  <a:rPr lang="en-US" altLang="bg-BG" sz="900" b="0">
                    <a:latin typeface="Times New Roman" pitchFamily="18" charset="0"/>
                  </a:rPr>
                  <a:t>За  </a:t>
                </a:r>
                <a:r>
                  <a:rPr lang="en-US" altLang="bg-BG" sz="900" b="0"/>
                  <a:t>i </a:t>
                </a:r>
                <a:r>
                  <a:rPr lang="en-US" altLang="bg-BG" sz="900" b="0">
                    <a:latin typeface="Times New Roman" pitchFamily="18" charset="0"/>
                  </a:rPr>
                  <a:t>от С</a:t>
                </a:r>
                <a:r>
                  <a:rPr lang="en-US" altLang="bg-BG" sz="900" b="0"/>
                  <a:t>place</a:t>
                </a:r>
                <a:r>
                  <a:rPr lang="en-US" altLang="bg-BG" sz="900" b="0">
                    <a:latin typeface="Times New Roman" pitchFamily="18" charset="0"/>
                  </a:rPr>
                  <a:t> до </a:t>
                </a:r>
                <a:r>
                  <a:rPr lang="en-US" altLang="bg-BG" sz="900" b="0"/>
                  <a:t>n,</a:t>
                </a:r>
              </a:p>
              <a:p>
                <a:r>
                  <a:rPr lang="en-US" altLang="bg-BG" sz="900" b="0"/>
                  <a:t>C[i</a:t>
                </a:r>
                <a:r>
                  <a:rPr lang="en-US" altLang="bg-BG" sz="900" b="0">
                    <a:latin typeface="Times New Roman" pitchFamily="18" charset="0"/>
                  </a:rPr>
                  <a:t>]:=В[В</a:t>
                </a:r>
                <a:r>
                  <a:rPr lang="en-US" altLang="bg-BG" sz="900" b="0"/>
                  <a:t>beg+i-Cplace]</a:t>
                </a:r>
              </a:p>
              <a:p>
                <a:endParaRPr lang="en-US" altLang="bg-BG" sz="900" b="0"/>
              </a:p>
              <a:p>
                <a:endParaRPr lang="en-US" altLang="bg-BG" sz="900"/>
              </a:p>
            </p:txBody>
          </p:sp>
          <p:sp>
            <p:nvSpPr>
              <p:cNvPr id="64555" name="Text Box 43"/>
              <p:cNvSpPr txBox="1">
                <a:spLocks noChangeArrowheads="1"/>
              </p:cNvSpPr>
              <p:nvPr/>
            </p:nvSpPr>
            <p:spPr bwMode="auto">
              <a:xfrm>
                <a:off x="3292" y="1944"/>
                <a:ext cx="906" cy="1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900" b="0">
                    <a:latin typeface="Times New Roman" pitchFamily="18" charset="0"/>
                  </a:rPr>
                  <a:t>Инкремент на </a:t>
                </a:r>
                <a:r>
                  <a:rPr lang="en-US" altLang="bg-BG" sz="900" b="0"/>
                  <a:t>Cplace</a:t>
                </a:r>
                <a:endParaRPr lang="en-US" altLang="bg-BG" sz="900"/>
              </a:p>
            </p:txBody>
          </p:sp>
          <p:sp>
            <p:nvSpPr>
              <p:cNvPr id="64556" name="Text Box 44"/>
              <p:cNvSpPr txBox="1">
                <a:spLocks noChangeArrowheads="1"/>
              </p:cNvSpPr>
              <p:nvPr/>
            </p:nvSpPr>
            <p:spPr bwMode="auto">
              <a:xfrm>
                <a:off x="3820" y="2441"/>
                <a:ext cx="698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900" b="0"/>
                  <a:t>Abeg &lt; k+1</a:t>
                </a:r>
                <a:endParaRPr lang="en-US" altLang="bg-BG" sz="900"/>
              </a:p>
            </p:txBody>
          </p:sp>
          <p:sp>
            <p:nvSpPr>
              <p:cNvPr id="64557" name="Text Box 45"/>
              <p:cNvSpPr txBox="1">
                <a:spLocks noChangeArrowheads="1"/>
              </p:cNvSpPr>
              <p:nvPr/>
            </p:nvSpPr>
            <p:spPr bwMode="auto">
              <a:xfrm>
                <a:off x="3006" y="2452"/>
                <a:ext cx="76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900" b="0">
                    <a:latin typeface="Times New Roman" pitchFamily="18" charset="0"/>
                  </a:rPr>
                  <a:t>Защо излязох?</a:t>
                </a:r>
                <a:endParaRPr lang="en-US" altLang="bg-BG" sz="900"/>
              </a:p>
            </p:txBody>
          </p:sp>
          <p:sp>
            <p:nvSpPr>
              <p:cNvPr id="64539" name="Text Box 27"/>
              <p:cNvSpPr txBox="1">
                <a:spLocks noChangeArrowheads="1"/>
              </p:cNvSpPr>
              <p:nvPr/>
            </p:nvSpPr>
            <p:spPr bwMode="auto">
              <a:xfrm>
                <a:off x="3804" y="1521"/>
                <a:ext cx="906" cy="2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900" b="0"/>
                  <a:t>C[Cplace]:=B[Bbeg]</a:t>
                </a:r>
              </a:p>
              <a:p>
                <a:r>
                  <a:rPr lang="en-US" altLang="bg-BG" sz="900" b="0">
                    <a:latin typeface="Times New Roman" pitchFamily="18" charset="0"/>
                  </a:rPr>
                  <a:t>Инкремент на B</a:t>
                </a:r>
                <a:r>
                  <a:rPr lang="en-US" altLang="bg-BG" sz="900" b="0"/>
                  <a:t>beg</a:t>
                </a:r>
                <a:endParaRPr lang="en-US" altLang="bg-BG" sz="900"/>
              </a:p>
            </p:txBody>
          </p:sp>
        </p:grpSp>
        <p:sp>
          <p:nvSpPr>
            <p:cNvPr id="64630" name="Text Box 118"/>
            <p:cNvSpPr txBox="1">
              <a:spLocks noChangeArrowheads="1"/>
            </p:cNvSpPr>
            <p:nvPr/>
          </p:nvSpPr>
          <p:spPr bwMode="auto">
            <a:xfrm>
              <a:off x="3798" y="983"/>
              <a:ext cx="89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b="0">
                  <a:latin typeface="Times New Roman" pitchFamily="18" charset="0"/>
                </a:rPr>
                <a:t>А[Abeg]&lt;B[Bbeg]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06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2287</Words>
  <Application>Microsoft Office PowerPoint</Application>
  <PresentationFormat>On-screen Show (4:3)</PresentationFormat>
  <Paragraphs>970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Уравнение</vt:lpstr>
      <vt:lpstr>Тема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5 2018</dc:title>
  <dc:creator>USER</dc:creator>
  <cp:lastModifiedBy>Dell</cp:lastModifiedBy>
  <cp:revision>4</cp:revision>
  <dcterms:created xsi:type="dcterms:W3CDTF">2018-11-01T09:47:06Z</dcterms:created>
  <dcterms:modified xsi:type="dcterms:W3CDTF">2020-10-22T20:27:41Z</dcterms:modified>
</cp:coreProperties>
</file>