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1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62" r:id="rId15"/>
    <p:sldId id="263" r:id="rId16"/>
    <p:sldId id="299" r:id="rId17"/>
    <p:sldId id="318" r:id="rId18"/>
    <p:sldId id="317" r:id="rId19"/>
    <p:sldId id="282" r:id="rId20"/>
    <p:sldId id="283" r:id="rId21"/>
    <p:sldId id="284" r:id="rId22"/>
    <p:sldId id="285" r:id="rId23"/>
    <p:sldId id="286" r:id="rId24"/>
    <p:sldId id="287" r:id="rId25"/>
    <p:sldId id="319" r:id="rId26"/>
    <p:sldId id="288" r:id="rId27"/>
    <p:sldId id="289" r:id="rId28"/>
    <p:sldId id="320" r:id="rId29"/>
    <p:sldId id="290" r:id="rId30"/>
    <p:sldId id="295" r:id="rId31"/>
    <p:sldId id="296" r:id="rId32"/>
    <p:sldId id="297" r:id="rId33"/>
    <p:sldId id="298" r:id="rId3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5" autoAdjust="0"/>
    <p:restoredTop sz="99822" autoAdjust="0"/>
  </p:normalViewPr>
  <p:slideViewPr>
    <p:cSldViewPr>
      <p:cViewPr>
        <p:scale>
          <a:sx n="77" d="100"/>
          <a:sy n="77" d="100"/>
        </p:scale>
        <p:origin x="-38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7A738-3561-4CAA-924E-B30CC37118B5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4442-1F2D-440B-828F-607AD0DCB1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81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C477-A35B-4D1B-97A1-72EC7E8E558E}" type="datetime1">
              <a:rPr lang="bg-BG" smtClean="0"/>
              <a:t>29.10.2020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69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823E-329E-4748-9C6F-E136B2209BB3}" type="datetime1">
              <a:rPr lang="bg-BG" smtClean="0"/>
              <a:t>29.10.2020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10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25A0-037E-478A-A01D-E4CC170B61C8}" type="datetime1">
              <a:rPr lang="bg-BG" smtClean="0"/>
              <a:t>29.10.2020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847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5AA-6BEE-46CC-A762-ABEEF3A0D72C}" type="datetime1">
              <a:rPr lang="bg-BG" smtClean="0"/>
              <a:t>29.10.2020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067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7F9A-1C7D-4C36-B9C7-7186627B049B}" type="datetime1">
              <a:rPr lang="bg-BG" smtClean="0"/>
              <a:t>29.10.2020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888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B328-F0A6-45AE-8ACA-7291D0318728}" type="datetime1">
              <a:rPr lang="bg-BG" smtClean="0"/>
              <a:t>29.10.2020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014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875-5E9E-4EF0-88E8-A494D5F7E91E}" type="datetime1">
              <a:rPr lang="bg-BG" smtClean="0"/>
              <a:t>29.10.2020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0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EA45-3FA7-4DB9-AECE-FC7EAEF00D32}" type="datetime1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797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A1F-C353-424C-B3B5-8E0F2DC142E8}" type="datetime1">
              <a:rPr lang="bg-BG" smtClean="0"/>
              <a:t>29.10.2020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23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FFBF-E231-42E2-A15D-CCE7BC4485EF}" type="datetime1">
              <a:rPr lang="bg-BG" smtClean="0"/>
              <a:t>29.10.2020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9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948-2724-4F8C-98BB-F47576C0DA13}" type="datetime1">
              <a:rPr lang="bg-BG" smtClean="0"/>
              <a:t>29.10.2020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89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6A25-32FC-4476-B005-E39737065E12}" type="datetime1">
              <a:rPr lang="bg-BG" smtClean="0"/>
              <a:t>29.10.2020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7B78-214C-4160-8739-396A8F31CE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660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 </a:t>
            </a:r>
            <a:r>
              <a:rPr lang="bg-BG" dirty="0" smtClean="0"/>
              <a:t>4 - продължение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Двуклонова рекурсия, работеща само на изплуване</a:t>
            </a:r>
          </a:p>
          <a:p>
            <a:r>
              <a:rPr lang="bg-BG" dirty="0" smtClean="0"/>
              <a:t>Пример – Сортиране чрез сливане</a:t>
            </a: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41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997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5001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02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5003" name="Group 11"/>
          <p:cNvGrpSpPr>
            <a:grpSpLocks/>
          </p:cNvGrpSpPr>
          <p:nvPr/>
        </p:nvGrpSpPr>
        <p:grpSpPr bwMode="auto">
          <a:xfrm>
            <a:off x="1206500" y="3482975"/>
            <a:ext cx="114300" cy="314325"/>
            <a:chOff x="746" y="2194"/>
            <a:chExt cx="72" cy="198"/>
          </a:xfrm>
        </p:grpSpPr>
        <p:sp>
          <p:nvSpPr>
            <p:cNvPr id="85004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05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06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07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5009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5010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5011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1722438" y="2327275"/>
            <a:ext cx="115887" cy="314325"/>
            <a:chOff x="2130" y="2237"/>
            <a:chExt cx="206" cy="437"/>
          </a:xfrm>
        </p:grpSpPr>
        <p:sp>
          <p:nvSpPr>
            <p:cNvPr id="85013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14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15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16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5018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5019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5020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5021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22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5023" name="Freeform 31"/>
          <p:cNvSpPr>
            <a:spLocks/>
          </p:cNvSpPr>
          <p:nvPr/>
        </p:nvSpPr>
        <p:spPr bwMode="auto">
          <a:xfrm>
            <a:off x="1338263" y="2314575"/>
            <a:ext cx="628650" cy="42863"/>
          </a:xfrm>
          <a:custGeom>
            <a:avLst/>
            <a:gdLst>
              <a:gd name="T0" fmla="*/ 0 w 1573"/>
              <a:gd name="T1" fmla="*/ 0 h 1"/>
              <a:gd name="T2" fmla="*/ 1573 w 157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73" h="1">
                <a:moveTo>
                  <a:pt x="0" y="0"/>
                </a:moveTo>
                <a:lnTo>
                  <a:pt x="1573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4" name="WordArt 32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25" name="WordArt 33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026" name="Rectangle 34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2" name="Line 40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3" name="WordArt 41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5034" name="Text Box 42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5035" name="Line 43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6" name="Line 44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7" name="Line 45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38" name="Oval 46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5039" name="Line 47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0" name="Text Box 48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5041" name="Group 49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5042" name="Oval 50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43" name="Oval 51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5044" name="Line 52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5" name="Line 53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6" name="Line 54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7" name="Line 55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8" name="Line 56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49" name="Line 57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50" name="Line 58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51" name="Line 59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5052" name="Group 60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5053" name="Oval 61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54" name="Text Box 62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5055" name="Text Box 63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5056" name="Text Box 64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5057" name="Text Box 65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5058" name="Text Box 66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5059" name="Group 67"/>
          <p:cNvGrpSpPr>
            <a:grpSpLocks/>
          </p:cNvGrpSpPr>
          <p:nvPr/>
        </p:nvGrpSpPr>
        <p:grpSpPr bwMode="auto">
          <a:xfrm flipH="1">
            <a:off x="2438400" y="4827588"/>
            <a:ext cx="130175" cy="363537"/>
            <a:chOff x="4328" y="5043"/>
            <a:chExt cx="1512" cy="805"/>
          </a:xfrm>
        </p:grpSpPr>
        <p:sp>
          <p:nvSpPr>
            <p:cNvPr id="85060" name="Freeform 68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61" name="Freeform 69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62" name="Freeform 70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063" name="Freeform 71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5064" name="Group 72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5065" name="Freeform 73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5066" name="Freeform 74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5067" name="Text Box 75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68" name="Text Box 76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5069" name="Text Box 77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70" name="Text Box 78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71" name="Text Box 79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5072" name="Text Box 80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73" name="Text Box 81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5074" name="Text Box 82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5075" name="Text Box 83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5076" name="Line 84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5077" name="Text Box 85"/>
          <p:cNvSpPr txBox="1">
            <a:spLocks noChangeArrowheads="1"/>
          </p:cNvSpPr>
          <p:nvPr/>
        </p:nvSpPr>
        <p:spPr bwMode="auto">
          <a:xfrm>
            <a:off x="595313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78" name="Text Box 86"/>
          <p:cNvSpPr txBox="1">
            <a:spLocks noChangeArrowheads="1"/>
          </p:cNvSpPr>
          <p:nvPr/>
        </p:nvSpPr>
        <p:spPr bwMode="auto">
          <a:xfrm>
            <a:off x="90328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5079" name="Text Box 87"/>
          <p:cNvSpPr txBox="1">
            <a:spLocks noChangeArrowheads="1"/>
          </p:cNvSpPr>
          <p:nvPr/>
        </p:nvSpPr>
        <p:spPr bwMode="auto">
          <a:xfrm>
            <a:off x="120173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5080" name="Text Box 88"/>
          <p:cNvSpPr txBox="1">
            <a:spLocks noChangeArrowheads="1"/>
          </p:cNvSpPr>
          <p:nvPr/>
        </p:nvSpPr>
        <p:spPr bwMode="auto">
          <a:xfrm>
            <a:off x="2403475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6</a:t>
            </a:r>
          </a:p>
        </p:txBody>
      </p:sp>
      <p:sp>
        <p:nvSpPr>
          <p:cNvPr id="85081" name="Text Box 89"/>
          <p:cNvSpPr txBox="1">
            <a:spLocks noChangeArrowheads="1"/>
          </p:cNvSpPr>
          <p:nvPr/>
        </p:nvSpPr>
        <p:spPr bwMode="auto">
          <a:xfrm>
            <a:off x="1498600" y="448627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82" name="Text Box 90"/>
          <p:cNvSpPr txBox="1">
            <a:spLocks noChangeArrowheads="1"/>
          </p:cNvSpPr>
          <p:nvPr/>
        </p:nvSpPr>
        <p:spPr bwMode="auto">
          <a:xfrm>
            <a:off x="1803400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5083" name="Text Box 91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5084" name="Text Box 92"/>
          <p:cNvSpPr txBox="1">
            <a:spLocks noChangeArrowheads="1"/>
          </p:cNvSpPr>
          <p:nvPr/>
        </p:nvSpPr>
        <p:spPr bwMode="auto">
          <a:xfrm>
            <a:off x="2098675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5</a:t>
            </a:r>
          </a:p>
        </p:txBody>
      </p:sp>
      <p:sp>
        <p:nvSpPr>
          <p:cNvPr id="85085" name="Text Box 93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5086" name="Text Box 94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5087" name="Text Box 95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5088" name="Text Box 96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62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5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5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5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5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5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5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5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5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5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5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5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50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50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50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50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50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5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5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850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850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850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50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850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850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50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50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85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2.96296E-6 L 0.03438 2.96296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1" grpId="0" animBg="1"/>
      <p:bldP spid="85023" grpId="0" animBg="1"/>
      <p:bldP spid="85024" grpId="0" animBg="1"/>
      <p:bldP spid="85032" grpId="0" animBg="1"/>
      <p:bldP spid="85050" grpId="0" animBg="1"/>
      <p:bldP spid="85051" grpId="0" animBg="1"/>
      <p:bldP spid="85055" grpId="0" animBg="1"/>
      <p:bldP spid="85076" grpId="0" animBg="1"/>
      <p:bldP spid="85080" grpId="0" animBg="1"/>
      <p:bldP spid="85083" grpId="0" animBg="1"/>
      <p:bldP spid="85085" grpId="0" animBg="1"/>
      <p:bldP spid="85086" grpId="0"/>
      <p:bldP spid="85087" grpId="0"/>
      <p:bldP spid="850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6025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26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1511300" y="3482975"/>
            <a:ext cx="114300" cy="314325"/>
            <a:chOff x="746" y="2194"/>
            <a:chExt cx="72" cy="198"/>
          </a:xfrm>
        </p:grpSpPr>
        <p:sp>
          <p:nvSpPr>
            <p:cNvPr id="86028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29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0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1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6032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6033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6034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6035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6036" name="Group 20"/>
          <p:cNvGrpSpPr>
            <a:grpSpLocks/>
          </p:cNvGrpSpPr>
          <p:nvPr/>
        </p:nvGrpSpPr>
        <p:grpSpPr bwMode="auto">
          <a:xfrm>
            <a:off x="1722438" y="2327275"/>
            <a:ext cx="115887" cy="314325"/>
            <a:chOff x="2130" y="2237"/>
            <a:chExt cx="206" cy="437"/>
          </a:xfrm>
        </p:grpSpPr>
        <p:sp>
          <p:nvSpPr>
            <p:cNvPr id="86037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8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39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40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6041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6042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6043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6044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6045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46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6047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48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6" name="WordArt 40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0" name="Line 44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1" name="Oval 45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6062" name="Line 46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6065" name="Oval 49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66" name="Oval 50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6067" name="Line 51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8" name="Line 52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69" name="Line 53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0" name="Line 54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1" name="Line 55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3" name="Line 57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6075" name="Group 59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77" name="Text Box 61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6080" name="Text Box 64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6081" name="Text Box 65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6082" name="Group 66"/>
          <p:cNvGrpSpPr>
            <a:grpSpLocks/>
          </p:cNvGrpSpPr>
          <p:nvPr/>
        </p:nvGrpSpPr>
        <p:grpSpPr bwMode="auto">
          <a:xfrm flipH="1">
            <a:off x="2752725" y="4827588"/>
            <a:ext cx="130175" cy="363537"/>
            <a:chOff x="4328" y="5043"/>
            <a:chExt cx="1512" cy="805"/>
          </a:xfrm>
        </p:grpSpPr>
        <p:sp>
          <p:nvSpPr>
            <p:cNvPr id="86083" name="Freeform 67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84" name="Freeform 68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85" name="Freeform 69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6086" name="Freeform 70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6087" name="Group 71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6088" name="Freeform 72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6089" name="Freeform 73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6090" name="Text Box 74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091" name="Text Box 75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6092" name="Text Box 76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6095" name="Text Box 79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6097" name="Text Box 81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6098" name="Text Box 82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6099" name="Line 83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595313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90328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6102" name="Text Box 86"/>
          <p:cNvSpPr txBox="1">
            <a:spLocks noChangeArrowheads="1"/>
          </p:cNvSpPr>
          <p:nvPr/>
        </p:nvSpPr>
        <p:spPr bwMode="auto">
          <a:xfrm>
            <a:off x="120173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6103" name="Text Box 87"/>
          <p:cNvSpPr txBox="1">
            <a:spLocks noChangeArrowheads="1"/>
          </p:cNvSpPr>
          <p:nvPr/>
        </p:nvSpPr>
        <p:spPr bwMode="auto">
          <a:xfrm>
            <a:off x="27082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8</a:t>
            </a:r>
          </a:p>
        </p:txBody>
      </p:sp>
      <p:sp>
        <p:nvSpPr>
          <p:cNvPr id="86104" name="Text Box 88"/>
          <p:cNvSpPr txBox="1">
            <a:spLocks noChangeArrowheads="1"/>
          </p:cNvSpPr>
          <p:nvPr/>
        </p:nvSpPr>
        <p:spPr bwMode="auto">
          <a:xfrm>
            <a:off x="1498600" y="447992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105" name="Text Box 89"/>
          <p:cNvSpPr txBox="1">
            <a:spLocks noChangeArrowheads="1"/>
          </p:cNvSpPr>
          <p:nvPr/>
        </p:nvSpPr>
        <p:spPr bwMode="auto">
          <a:xfrm>
            <a:off x="18034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6106" name="Text Box 90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6107" name="Text Box 91"/>
          <p:cNvSpPr txBox="1">
            <a:spLocks noChangeArrowheads="1"/>
          </p:cNvSpPr>
          <p:nvPr/>
        </p:nvSpPr>
        <p:spPr bwMode="auto">
          <a:xfrm>
            <a:off x="21082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5</a:t>
            </a:r>
          </a:p>
        </p:txBody>
      </p:sp>
      <p:sp>
        <p:nvSpPr>
          <p:cNvPr id="86108" name="Text Box 92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6109" name="Text Box 93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6110" name="Text Box 94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6111" name="Text Box 95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86112" name="Text Box 96"/>
          <p:cNvSpPr txBox="1">
            <a:spLocks noChangeArrowheads="1"/>
          </p:cNvSpPr>
          <p:nvPr/>
        </p:nvSpPr>
        <p:spPr bwMode="auto">
          <a:xfrm>
            <a:off x="24034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58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6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6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6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6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6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6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6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2.96296E-6 L 0.03438 2.96296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3" grpId="0" animBg="1"/>
      <p:bldP spid="86108" grpId="0" animBg="1"/>
      <p:bldP spid="86109" grpId="0"/>
      <p:bldP spid="86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0099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70668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7049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50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7051" name="Group 11"/>
          <p:cNvGrpSpPr>
            <a:grpSpLocks/>
          </p:cNvGrpSpPr>
          <p:nvPr/>
        </p:nvGrpSpPr>
        <p:grpSpPr bwMode="auto">
          <a:xfrm>
            <a:off x="1816100" y="3482975"/>
            <a:ext cx="114300" cy="314325"/>
            <a:chOff x="746" y="2194"/>
            <a:chExt cx="72" cy="198"/>
          </a:xfrm>
        </p:grpSpPr>
        <p:sp>
          <p:nvSpPr>
            <p:cNvPr id="87052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53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54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55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7056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7057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7058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7059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1722438" y="2327275"/>
            <a:ext cx="115887" cy="314325"/>
            <a:chOff x="2130" y="2237"/>
            <a:chExt cx="206" cy="437"/>
          </a:xfrm>
        </p:grpSpPr>
        <p:sp>
          <p:nvSpPr>
            <p:cNvPr id="87061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62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63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64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7065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7066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7067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7068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7069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70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7071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72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0" name="WordArt 40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4" name="Line 44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5" name="Oval 45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7086" name="Line 46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7088" name="Group 48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7089" name="Oval 49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7091" name="Line 51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2" name="Line 52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4" name="Line 54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6" name="Line 56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7" name="Line 57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098" name="Line 58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7099" name="Group 59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7100" name="Oval 60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01" name="Text Box 61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7103" name="Text Box 63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7104" name="Text Box 64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7106" name="Group 66"/>
          <p:cNvGrpSpPr>
            <a:grpSpLocks/>
          </p:cNvGrpSpPr>
          <p:nvPr/>
        </p:nvGrpSpPr>
        <p:grpSpPr bwMode="auto">
          <a:xfrm flipH="1">
            <a:off x="3067050" y="4827588"/>
            <a:ext cx="130175" cy="363537"/>
            <a:chOff x="4328" y="5043"/>
            <a:chExt cx="1512" cy="805"/>
          </a:xfrm>
        </p:grpSpPr>
        <p:sp>
          <p:nvSpPr>
            <p:cNvPr id="87107" name="Freeform 67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08" name="Freeform 68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09" name="Freeform 69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110" name="Freeform 70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7111" name="Group 71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7112" name="Freeform 72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7113" name="Freeform 73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7114" name="Text Box 74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7116" name="Text Box 76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17" name="Text Box 77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18" name="Text Box 78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7119" name="Text Box 79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20" name="Text Box 80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7121" name="Text Box 81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7122" name="Text Box 82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7123" name="Line 83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7124" name="Text Box 84"/>
          <p:cNvSpPr txBox="1">
            <a:spLocks noChangeArrowheads="1"/>
          </p:cNvSpPr>
          <p:nvPr/>
        </p:nvSpPr>
        <p:spPr bwMode="auto">
          <a:xfrm>
            <a:off x="595313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90328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7126" name="Text Box 86"/>
          <p:cNvSpPr txBox="1">
            <a:spLocks noChangeArrowheads="1"/>
          </p:cNvSpPr>
          <p:nvPr/>
        </p:nvSpPr>
        <p:spPr bwMode="auto">
          <a:xfrm>
            <a:off x="1201738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30130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9</a:t>
            </a:r>
          </a:p>
        </p:txBody>
      </p:sp>
      <p:sp>
        <p:nvSpPr>
          <p:cNvPr id="87128" name="Text Box 88"/>
          <p:cNvSpPr txBox="1">
            <a:spLocks noChangeArrowheads="1"/>
          </p:cNvSpPr>
          <p:nvPr/>
        </p:nvSpPr>
        <p:spPr bwMode="auto">
          <a:xfrm>
            <a:off x="1498600" y="447992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29" name="Text Box 89"/>
          <p:cNvSpPr txBox="1">
            <a:spLocks noChangeArrowheads="1"/>
          </p:cNvSpPr>
          <p:nvPr/>
        </p:nvSpPr>
        <p:spPr bwMode="auto">
          <a:xfrm>
            <a:off x="18034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7131" name="Text Box 91"/>
          <p:cNvSpPr txBox="1">
            <a:spLocks noChangeArrowheads="1"/>
          </p:cNvSpPr>
          <p:nvPr/>
        </p:nvSpPr>
        <p:spPr bwMode="auto">
          <a:xfrm>
            <a:off x="21082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bg-BG" sz="1200"/>
              <a:t>5</a:t>
            </a:r>
          </a:p>
        </p:txBody>
      </p:sp>
      <p:sp>
        <p:nvSpPr>
          <p:cNvPr id="87132" name="Text Box 92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7134" name="Text Box 94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87136" name="Text Box 96"/>
          <p:cNvSpPr txBox="1">
            <a:spLocks noChangeArrowheads="1"/>
          </p:cNvSpPr>
          <p:nvPr/>
        </p:nvSpPr>
        <p:spPr bwMode="auto">
          <a:xfrm>
            <a:off x="2403475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7137" name="Text Box 97"/>
          <p:cNvSpPr txBox="1">
            <a:spLocks noChangeArrowheads="1"/>
          </p:cNvSpPr>
          <p:nvPr/>
        </p:nvSpPr>
        <p:spPr bwMode="auto">
          <a:xfrm>
            <a:off x="2717800" y="447992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6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7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7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7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7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7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2.96296E-6 L 0.03438 2.96296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7" grpId="0" animBg="1"/>
      <p:bldP spid="87132" grpId="0" animBg="1"/>
      <p:bldP spid="87133" grpId="0"/>
      <p:bldP spid="87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362075" y="566738"/>
            <a:ext cx="6980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i="1" dirty="0"/>
              <a:t>Двуклонова рекурсия, “работеща” само на изплуване</a:t>
            </a:r>
            <a:r>
              <a:rPr lang="bg-BG" altLang="bg-BG" dirty="0"/>
              <a:t>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292350" y="1366838"/>
            <a:ext cx="52705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l"/>
            <a:r>
              <a:rPr lang="bg-BG" altLang="bg-BG" i="1" dirty="0"/>
              <a:t>Сортиране чрез сливане – MERGESORT</a:t>
            </a:r>
          </a:p>
          <a:p>
            <a:pPr algn="l" eaLnBrk="0" hangingPunct="0"/>
            <a:endParaRPr lang="bg-BG" altLang="bg-BG" b="0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189038" y="2289175"/>
            <a:ext cx="690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b="0"/>
          </a:p>
        </p:txBody>
      </p:sp>
      <p:graphicFrame>
        <p:nvGraphicFramePr>
          <p:cNvPr id="76805" name="Group 5"/>
          <p:cNvGraphicFramePr>
            <a:graphicFrameLocks noGrp="1"/>
          </p:cNvGraphicFramePr>
          <p:nvPr/>
        </p:nvGraphicFramePr>
        <p:xfrm>
          <a:off x="1163638" y="2641600"/>
          <a:ext cx="7083425" cy="2298383"/>
        </p:xfrm>
        <a:graphic>
          <a:graphicData uri="http://schemas.openxmlformats.org/drawingml/2006/table">
            <a:tbl>
              <a:tblPr/>
              <a:tblGrid>
                <a:gridCol w="3087687"/>
                <a:gridCol w="3995738"/>
              </a:tblGrid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DF: </a:t>
                      </a:r>
                      <a:r>
                        <a:rPr kumimoji="0" lang="bg-BG" altLang="bg-BG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 масив</a:t>
                      </a: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от n елемента е масив, който: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Се състои от един елемент, n=1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Състои се от </a:t>
                      </a:r>
                      <a:r>
                        <a:rPr kumimoji="0" lang="bg-BG" altLang="bg-BG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елементите</a:t>
                      </a:r>
                      <a:r>
                        <a:rPr kumimoji="0" lang="bg-BG" alt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на два </a:t>
                      </a:r>
                      <a:r>
                        <a:rPr kumimoji="0" lang="bg-BG" altLang="bg-BG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сортирани масива</a:t>
                      </a: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пренесени в друг масив така, че да </a:t>
                      </a:r>
                      <a:r>
                        <a:rPr kumimoji="0" lang="bg-BG" altLang="bg-BG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няма инверсии</a:t>
                      </a:r>
                      <a:r>
                        <a:rPr kumimoji="0" lang="bg-BG" alt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1189038" y="42640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bg-BG" sz="1400" b="0">
                <a:cs typeface="Times New Roman" pitchFamily="18" charset="0"/>
              </a:rPr>
              <a:t> </a:t>
            </a:r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81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713038" y="3279775"/>
            <a:ext cx="3227387" cy="482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4564063" y="2468563"/>
            <a:ext cx="715962" cy="650875"/>
            <a:chOff x="1080" y="13673"/>
            <a:chExt cx="720" cy="727"/>
          </a:xfrm>
        </p:grpSpPr>
        <p:sp>
          <p:nvSpPr>
            <p:cNvPr id="66567" name="AutoShape 7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400" i="1">
                  <a:latin typeface="Verdana" pitchFamily="34" charset="0"/>
                </a:rPr>
                <a:t>a</a:t>
              </a:r>
              <a:endParaRPr lang="en-US" altLang="bg-BG"/>
            </a:p>
          </p:txBody>
        </p:sp>
        <p:sp>
          <p:nvSpPr>
            <p:cNvPr id="66569" name="Freeform 9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4833938" y="2493963"/>
            <a:ext cx="177800" cy="160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3128963" y="2468563"/>
            <a:ext cx="717550" cy="650875"/>
            <a:chOff x="1080" y="13673"/>
            <a:chExt cx="720" cy="727"/>
          </a:xfrm>
        </p:grpSpPr>
        <p:sp>
          <p:nvSpPr>
            <p:cNvPr id="66572" name="AutoShape 12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6573" name="Text Box 13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400" i="1">
                  <a:latin typeface="Verdana" pitchFamily="34" charset="0"/>
                </a:rPr>
                <a:t>a</a:t>
              </a:r>
              <a:endParaRPr lang="en-US" altLang="bg-BG"/>
            </a:p>
          </p:txBody>
        </p:sp>
        <p:sp>
          <p:nvSpPr>
            <p:cNvPr id="66574" name="Freeform 14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3309938" y="2308225"/>
            <a:ext cx="358775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3668713" y="1360488"/>
            <a:ext cx="536575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205288" y="1360488"/>
            <a:ext cx="538162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V="1">
            <a:off x="3663950" y="1830388"/>
            <a:ext cx="538163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 flipV="1">
            <a:off x="4205288" y="1830388"/>
            <a:ext cx="538162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80" name="WordArt 20"/>
          <p:cNvSpPr>
            <a:spLocks noChangeArrowheads="1" noChangeShapeType="1" noTextEdit="1"/>
          </p:cNvSpPr>
          <p:nvPr/>
        </p:nvSpPr>
        <p:spPr bwMode="auto">
          <a:xfrm>
            <a:off x="3894138" y="3349625"/>
            <a:ext cx="800100" cy="2143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3816350" y="1508125"/>
            <a:ext cx="177800" cy="1603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4273550" y="1422400"/>
            <a:ext cx="358775" cy="320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6583" name="WordArt 23"/>
          <p:cNvSpPr>
            <a:spLocks noChangeArrowheads="1" noChangeShapeType="1" noTextEdit="1"/>
          </p:cNvSpPr>
          <p:nvPr/>
        </p:nvSpPr>
        <p:spPr bwMode="auto">
          <a:xfrm>
            <a:off x="2825750" y="1936750"/>
            <a:ext cx="800100" cy="2143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 !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404664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 започнем от два елемента, и двата – дъно.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2539929" y="0"/>
            <a:ext cx="386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bg-BG" altLang="bg-BG" dirty="0">
                <a:latin typeface="Arial" charset="0"/>
                <a:cs typeface="Times New Roman" pitchFamily="18" charset="0"/>
              </a:rPr>
              <a:t>1. Се състои от един елемент, n=1</a:t>
            </a:r>
            <a:endParaRPr lang="bg-BG" altLang="bg-BG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6" grpId="0" animBg="1"/>
      <p:bldP spid="66577" grpId="0" animBg="1"/>
      <p:bldP spid="66578" grpId="0" animBg="1"/>
      <p:bldP spid="66579" grpId="0" animBg="1"/>
      <p:bldP spid="66581" grpId="0" animBg="1"/>
      <p:bldP spid="66582" grpId="0" animBg="1"/>
      <p:bldP spid="665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1049338" y="5030788"/>
            <a:ext cx="1741487" cy="1398587"/>
            <a:chOff x="1709" y="857"/>
            <a:chExt cx="2033" cy="1513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1709" y="2066"/>
              <a:ext cx="2033" cy="3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2875" y="1555"/>
              <a:ext cx="451" cy="410"/>
              <a:chOff x="1080" y="13673"/>
              <a:chExt cx="720" cy="727"/>
            </a:xfrm>
          </p:grpSpPr>
          <p:sp>
            <p:nvSpPr>
              <p:cNvPr id="67590" name="AutoShape 6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1" name="Text Box 7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2" name="Freeform 8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3045" y="1571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94" name="Group 10"/>
            <p:cNvGrpSpPr>
              <a:grpSpLocks/>
            </p:cNvGrpSpPr>
            <p:nvPr/>
          </p:nvGrpSpPr>
          <p:grpSpPr bwMode="auto">
            <a:xfrm>
              <a:off x="1971" y="1555"/>
              <a:ext cx="452" cy="410"/>
              <a:chOff x="1080" y="13673"/>
              <a:chExt cx="720" cy="727"/>
            </a:xfrm>
          </p:grpSpPr>
          <p:sp>
            <p:nvSpPr>
              <p:cNvPr id="67595" name="AutoShape 11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6" name="Text Box 12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8" name="Oval 14"/>
            <p:cNvSpPr>
              <a:spLocks noChangeArrowheads="1"/>
            </p:cNvSpPr>
            <p:nvPr/>
          </p:nvSpPr>
          <p:spPr bwMode="auto">
            <a:xfrm>
              <a:off x="2085" y="1454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2311" y="857"/>
              <a:ext cx="338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2649" y="857"/>
              <a:ext cx="339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 flipV="1">
              <a:off x="2308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 flipH="1" flipV="1">
              <a:off x="2649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453" y="211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</a:t>
              </a:r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auto">
            <a:xfrm>
              <a:off x="2404" y="950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auto">
            <a:xfrm>
              <a:off x="2692" y="896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780" y="122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 !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7037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07365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544353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618490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813425" y="1223963"/>
            <a:ext cx="371475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655478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6924675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72945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08622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4456113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4826000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51974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50736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5443538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38401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42100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37163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43338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494982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55673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6677025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7048500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7418388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77882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76644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8034338" y="4295775"/>
            <a:ext cx="371475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64309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68008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3071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69246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754221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40" name="Rectangle 56"/>
          <p:cNvSpPr>
            <a:spLocks noChangeArrowheads="1"/>
          </p:cNvSpPr>
          <p:nvPr/>
        </p:nvSpPr>
        <p:spPr bwMode="auto">
          <a:xfrm>
            <a:off x="81581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41" name="Line 57"/>
          <p:cNvSpPr>
            <a:spLocks noChangeShapeType="1"/>
          </p:cNvSpPr>
          <p:nvPr/>
        </p:nvSpPr>
        <p:spPr bwMode="auto">
          <a:xfrm flipV="1">
            <a:off x="396240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2" name="Line 58"/>
          <p:cNvSpPr>
            <a:spLocks noChangeShapeType="1"/>
          </p:cNvSpPr>
          <p:nvPr/>
        </p:nvSpPr>
        <p:spPr bwMode="auto">
          <a:xfrm flipH="1" flipV="1">
            <a:off x="4210050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3" name="Line 59"/>
          <p:cNvSpPr>
            <a:spLocks noChangeShapeType="1"/>
          </p:cNvSpPr>
          <p:nvPr/>
        </p:nvSpPr>
        <p:spPr bwMode="auto">
          <a:xfrm flipV="1">
            <a:off x="51974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4" name="Line 60"/>
          <p:cNvSpPr>
            <a:spLocks noChangeShapeType="1"/>
          </p:cNvSpPr>
          <p:nvPr/>
        </p:nvSpPr>
        <p:spPr bwMode="auto">
          <a:xfrm flipH="1" flipV="1">
            <a:off x="54435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5" name="Line 61"/>
          <p:cNvSpPr>
            <a:spLocks noChangeShapeType="1"/>
          </p:cNvSpPr>
          <p:nvPr/>
        </p:nvSpPr>
        <p:spPr bwMode="auto">
          <a:xfrm flipV="1">
            <a:off x="6554788" y="4779963"/>
            <a:ext cx="246062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6" name="Line 62"/>
          <p:cNvSpPr>
            <a:spLocks noChangeShapeType="1"/>
          </p:cNvSpPr>
          <p:nvPr/>
        </p:nvSpPr>
        <p:spPr bwMode="auto">
          <a:xfrm flipH="1" flipV="1">
            <a:off x="680085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 flipV="1">
            <a:off x="77882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 flipH="1" flipV="1">
            <a:off x="80343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 flipV="1">
            <a:off x="4210050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 flipH="1" flipV="1">
            <a:off x="482600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1" name="Line 67"/>
          <p:cNvSpPr>
            <a:spLocks noChangeShapeType="1"/>
          </p:cNvSpPr>
          <p:nvPr/>
        </p:nvSpPr>
        <p:spPr bwMode="auto">
          <a:xfrm flipV="1">
            <a:off x="680085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2" name="Line 68"/>
          <p:cNvSpPr>
            <a:spLocks noChangeShapeType="1"/>
          </p:cNvSpPr>
          <p:nvPr/>
        </p:nvSpPr>
        <p:spPr bwMode="auto">
          <a:xfrm flipH="1" flipV="1">
            <a:off x="7418388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 flipV="1">
            <a:off x="4826000" y="1708150"/>
            <a:ext cx="1358900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4" name="Line 70"/>
          <p:cNvSpPr>
            <a:spLocks noChangeShapeType="1"/>
          </p:cNvSpPr>
          <p:nvPr/>
        </p:nvSpPr>
        <p:spPr bwMode="auto">
          <a:xfrm flipH="1" flipV="1">
            <a:off x="6184900" y="1708150"/>
            <a:ext cx="1233488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5" name="WordArt 71"/>
          <p:cNvSpPr>
            <a:spLocks noChangeArrowheads="1" noChangeShapeType="1" noTextEdit="1"/>
          </p:cNvSpPr>
          <p:nvPr/>
        </p:nvSpPr>
        <p:spPr bwMode="auto">
          <a:xfrm>
            <a:off x="4826000" y="2032000"/>
            <a:ext cx="579438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6" name="WordArt 72"/>
          <p:cNvSpPr>
            <a:spLocks noChangeArrowheads="1" noChangeShapeType="1" noTextEdit="1"/>
          </p:cNvSpPr>
          <p:nvPr/>
        </p:nvSpPr>
        <p:spPr bwMode="auto">
          <a:xfrm>
            <a:off x="7788275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7" name="WordArt 73"/>
          <p:cNvSpPr>
            <a:spLocks noChangeArrowheads="1" noChangeShapeType="1" noTextEdit="1"/>
          </p:cNvSpPr>
          <p:nvPr/>
        </p:nvSpPr>
        <p:spPr bwMode="auto">
          <a:xfrm>
            <a:off x="3468688" y="4941888"/>
            <a:ext cx="579437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8" name="WordArt 74"/>
          <p:cNvSpPr>
            <a:spLocks noChangeArrowheads="1" noChangeShapeType="1" noTextEdit="1"/>
          </p:cNvSpPr>
          <p:nvPr/>
        </p:nvSpPr>
        <p:spPr bwMode="auto">
          <a:xfrm>
            <a:off x="3840163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9" name="WordArt 75"/>
          <p:cNvSpPr>
            <a:spLocks noChangeArrowheads="1" noChangeShapeType="1" noTextEdit="1"/>
          </p:cNvSpPr>
          <p:nvPr/>
        </p:nvSpPr>
        <p:spPr bwMode="auto">
          <a:xfrm>
            <a:off x="4722813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0" name="WordArt 76"/>
          <p:cNvSpPr>
            <a:spLocks noChangeArrowheads="1" noChangeShapeType="1" noTextEdit="1"/>
          </p:cNvSpPr>
          <p:nvPr/>
        </p:nvSpPr>
        <p:spPr bwMode="auto">
          <a:xfrm>
            <a:off x="6959600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1" name="WordArt 77"/>
          <p:cNvSpPr>
            <a:spLocks noChangeArrowheads="1" noChangeShapeType="1" noTextEdit="1"/>
          </p:cNvSpPr>
          <p:nvPr/>
        </p:nvSpPr>
        <p:spPr bwMode="auto">
          <a:xfrm>
            <a:off x="8205788" y="4941888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2" name="WordArt 78"/>
          <p:cNvSpPr>
            <a:spLocks noChangeArrowheads="1" noChangeShapeType="1" noTextEdit="1"/>
          </p:cNvSpPr>
          <p:nvPr/>
        </p:nvSpPr>
        <p:spPr bwMode="auto">
          <a:xfrm>
            <a:off x="4302125" y="379413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"изплуване" със сливане</a:t>
            </a:r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733425" y="831850"/>
            <a:ext cx="2443163" cy="3362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dirty="0"/>
          </a:p>
        </p:txBody>
      </p:sp>
      <p:sp>
        <p:nvSpPr>
          <p:cNvPr id="67666" name="Oval 82"/>
          <p:cNvSpPr>
            <a:spLocks noChangeArrowheads="1"/>
          </p:cNvSpPr>
          <p:nvPr/>
        </p:nvSpPr>
        <p:spPr bwMode="auto">
          <a:xfrm>
            <a:off x="2171700" y="598488"/>
            <a:ext cx="4540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67" name="Oval 83"/>
          <p:cNvSpPr>
            <a:spLocks noChangeArrowheads="1"/>
          </p:cNvSpPr>
          <p:nvPr/>
        </p:nvSpPr>
        <p:spPr bwMode="auto">
          <a:xfrm>
            <a:off x="1355725" y="1433513"/>
            <a:ext cx="3905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68" name="Line 84"/>
          <p:cNvSpPr>
            <a:spLocks noChangeShapeType="1"/>
          </p:cNvSpPr>
          <p:nvPr/>
        </p:nvSpPr>
        <p:spPr bwMode="auto">
          <a:xfrm>
            <a:off x="1368425" y="1571625"/>
            <a:ext cx="1079500" cy="59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69" name="Freeform 85"/>
          <p:cNvSpPr>
            <a:spLocks/>
          </p:cNvSpPr>
          <p:nvPr/>
        </p:nvSpPr>
        <p:spPr bwMode="auto">
          <a:xfrm>
            <a:off x="1550988" y="1817688"/>
            <a:ext cx="1588" cy="365125"/>
          </a:xfrm>
          <a:custGeom>
            <a:avLst/>
            <a:gdLst>
              <a:gd name="T0" fmla="*/ 0 w 2"/>
              <a:gd name="T1" fmla="*/ 0 h 538"/>
              <a:gd name="T2" fmla="*/ 2 w 2"/>
              <a:gd name="T3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38">
                <a:moveTo>
                  <a:pt x="0" y="0"/>
                </a:moveTo>
                <a:lnTo>
                  <a:pt x="2" y="5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0" name="Freeform 86"/>
          <p:cNvSpPr>
            <a:spLocks/>
          </p:cNvSpPr>
          <p:nvPr/>
        </p:nvSpPr>
        <p:spPr bwMode="auto">
          <a:xfrm>
            <a:off x="1533525" y="3614738"/>
            <a:ext cx="1588" cy="568325"/>
          </a:xfrm>
          <a:custGeom>
            <a:avLst/>
            <a:gdLst>
              <a:gd name="T0" fmla="*/ 0 w 1"/>
              <a:gd name="T1" fmla="*/ 0 h 837"/>
              <a:gd name="T2" fmla="*/ 0 w 1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37">
                <a:moveTo>
                  <a:pt x="0" y="0"/>
                </a:moveTo>
                <a:lnTo>
                  <a:pt x="0" y="8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2" name="Line 88"/>
          <p:cNvSpPr>
            <a:spLocks noChangeShapeType="1"/>
          </p:cNvSpPr>
          <p:nvPr/>
        </p:nvSpPr>
        <p:spPr bwMode="auto">
          <a:xfrm flipH="1">
            <a:off x="2441575" y="2166938"/>
            <a:ext cx="12700" cy="1174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3" name="Oval 89"/>
          <p:cNvSpPr>
            <a:spLocks noChangeArrowheads="1"/>
          </p:cNvSpPr>
          <p:nvPr/>
        </p:nvSpPr>
        <p:spPr bwMode="auto">
          <a:xfrm>
            <a:off x="2697163" y="592138"/>
            <a:ext cx="4540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193768" y="528638"/>
            <a:ext cx="1066958" cy="290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5" name="Line 91"/>
          <p:cNvSpPr>
            <a:spLocks noChangeShapeType="1"/>
          </p:cNvSpPr>
          <p:nvPr/>
        </p:nvSpPr>
        <p:spPr bwMode="auto">
          <a:xfrm>
            <a:off x="1557338" y="1131888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6" name="WordArt 92"/>
          <p:cNvSpPr>
            <a:spLocks noChangeArrowheads="1" noChangeShapeType="1" noTextEdit="1"/>
          </p:cNvSpPr>
          <p:nvPr/>
        </p:nvSpPr>
        <p:spPr bwMode="auto">
          <a:xfrm>
            <a:off x="1685925" y="996950"/>
            <a:ext cx="112713" cy="184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77" name="WordArt 93"/>
          <p:cNvSpPr>
            <a:spLocks noChangeArrowheads="1" noChangeShapeType="1" noTextEdit="1"/>
          </p:cNvSpPr>
          <p:nvPr/>
        </p:nvSpPr>
        <p:spPr bwMode="auto">
          <a:xfrm>
            <a:off x="2341563" y="1065213"/>
            <a:ext cx="1143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78" name="WordArt 94"/>
          <p:cNvSpPr>
            <a:spLocks noChangeArrowheads="1" noChangeShapeType="1" noTextEdit="1"/>
          </p:cNvSpPr>
          <p:nvPr/>
        </p:nvSpPr>
        <p:spPr bwMode="auto">
          <a:xfrm>
            <a:off x="2833688" y="1058863"/>
            <a:ext cx="227013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80" name="Freeform 96"/>
          <p:cNvSpPr>
            <a:spLocks/>
          </p:cNvSpPr>
          <p:nvPr/>
        </p:nvSpPr>
        <p:spPr bwMode="auto">
          <a:xfrm flipH="1">
            <a:off x="1498600" y="2398713"/>
            <a:ext cx="42863" cy="200025"/>
          </a:xfrm>
          <a:custGeom>
            <a:avLst/>
            <a:gdLst>
              <a:gd name="T0" fmla="*/ 0 w 1"/>
              <a:gd name="T1" fmla="*/ 0 h 586"/>
              <a:gd name="T2" fmla="*/ 0 w 1"/>
              <a:gd name="T3" fmla="*/ 586 h 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6">
                <a:moveTo>
                  <a:pt x="0" y="0"/>
                </a:moveTo>
                <a:lnTo>
                  <a:pt x="0" y="5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84" name="Oval 100"/>
          <p:cNvSpPr>
            <a:spLocks noChangeArrowheads="1"/>
          </p:cNvSpPr>
          <p:nvPr/>
        </p:nvSpPr>
        <p:spPr bwMode="auto">
          <a:xfrm>
            <a:off x="712788" y="2074863"/>
            <a:ext cx="334963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R</a:t>
            </a:r>
            <a:endParaRPr lang="en-US" altLang="bg-BG"/>
          </a:p>
        </p:txBody>
      </p:sp>
      <p:sp>
        <p:nvSpPr>
          <p:cNvPr id="67685" name="Oval 101"/>
          <p:cNvSpPr>
            <a:spLocks noChangeArrowheads="1"/>
          </p:cNvSpPr>
          <p:nvPr/>
        </p:nvSpPr>
        <p:spPr bwMode="auto">
          <a:xfrm>
            <a:off x="712788" y="2562225"/>
            <a:ext cx="334963" cy="366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R</a:t>
            </a:r>
            <a:endParaRPr lang="en-US" altLang="bg-BG"/>
          </a:p>
        </p:txBody>
      </p:sp>
      <p:sp>
        <p:nvSpPr>
          <p:cNvPr id="67688" name="Rectangle 104"/>
          <p:cNvSpPr>
            <a:spLocks noChangeArrowheads="1"/>
          </p:cNvSpPr>
          <p:nvPr/>
        </p:nvSpPr>
        <p:spPr bwMode="auto">
          <a:xfrm>
            <a:off x="933450" y="2168525"/>
            <a:ext cx="1319213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89" name="WordArt 105"/>
          <p:cNvSpPr>
            <a:spLocks noChangeArrowheads="1" noChangeShapeType="1" noTextEdit="1"/>
          </p:cNvSpPr>
          <p:nvPr/>
        </p:nvSpPr>
        <p:spPr bwMode="auto">
          <a:xfrm>
            <a:off x="955675" y="2163763"/>
            <a:ext cx="1647825" cy="2222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Ляв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подмасив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ГРАНИЦИ?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90" name="Rectangle 106"/>
          <p:cNvSpPr>
            <a:spLocks noChangeArrowheads="1"/>
          </p:cNvSpPr>
          <p:nvPr/>
        </p:nvSpPr>
        <p:spPr bwMode="auto">
          <a:xfrm>
            <a:off x="942975" y="2593975"/>
            <a:ext cx="1292225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91" name="WordArt 107"/>
          <p:cNvSpPr>
            <a:spLocks noChangeArrowheads="1" noChangeShapeType="1" noTextEdit="1"/>
          </p:cNvSpPr>
          <p:nvPr/>
        </p:nvSpPr>
        <p:spPr bwMode="auto">
          <a:xfrm>
            <a:off x="968375" y="2617788"/>
            <a:ext cx="1635125" cy="227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Десен </a:t>
            </a:r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подмасив ГРАНИЦИ?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92" name="Oval 108"/>
          <p:cNvSpPr>
            <a:spLocks noChangeArrowheads="1"/>
          </p:cNvSpPr>
          <p:nvPr/>
        </p:nvSpPr>
        <p:spPr bwMode="auto">
          <a:xfrm>
            <a:off x="2243137" y="598488"/>
            <a:ext cx="269875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93" name="Freeform 109"/>
          <p:cNvSpPr>
            <a:spLocks/>
          </p:cNvSpPr>
          <p:nvPr/>
        </p:nvSpPr>
        <p:spPr bwMode="auto">
          <a:xfrm>
            <a:off x="1520825" y="3335338"/>
            <a:ext cx="912813" cy="212725"/>
          </a:xfrm>
          <a:custGeom>
            <a:avLst/>
            <a:gdLst>
              <a:gd name="T0" fmla="*/ 2627 w 2627"/>
              <a:gd name="T1" fmla="*/ 0 h 633"/>
              <a:gd name="T2" fmla="*/ 0 w 2627"/>
              <a:gd name="T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27" h="633">
                <a:moveTo>
                  <a:pt x="2627" y="0"/>
                </a:moveTo>
                <a:lnTo>
                  <a:pt x="0" y="63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94" name="Freeform 110"/>
          <p:cNvSpPr>
            <a:spLocks/>
          </p:cNvSpPr>
          <p:nvPr/>
        </p:nvSpPr>
        <p:spPr bwMode="auto">
          <a:xfrm flipH="1">
            <a:off x="1498600" y="2843213"/>
            <a:ext cx="42863" cy="815975"/>
          </a:xfrm>
          <a:custGeom>
            <a:avLst/>
            <a:gdLst>
              <a:gd name="T0" fmla="*/ 0 w 1"/>
              <a:gd name="T1" fmla="*/ 0 h 586"/>
              <a:gd name="T2" fmla="*/ 0 w 1"/>
              <a:gd name="T3" fmla="*/ 586 h 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6">
                <a:moveTo>
                  <a:pt x="0" y="0"/>
                </a:moveTo>
                <a:lnTo>
                  <a:pt x="0" y="5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1" name="Text Box 87"/>
          <p:cNvSpPr txBox="1">
            <a:spLocks noChangeArrowheads="1"/>
          </p:cNvSpPr>
          <p:nvPr/>
        </p:nvSpPr>
        <p:spPr bwMode="auto">
          <a:xfrm>
            <a:off x="1952625" y="2946400"/>
            <a:ext cx="1108075" cy="25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/>
          </a:p>
        </p:txBody>
      </p:sp>
      <p:sp>
        <p:nvSpPr>
          <p:cNvPr id="67679" name="WordArt 95"/>
          <p:cNvSpPr>
            <a:spLocks noChangeArrowheads="1" noChangeShapeType="1" noTextEdit="1"/>
          </p:cNvSpPr>
          <p:nvPr/>
        </p:nvSpPr>
        <p:spPr bwMode="auto">
          <a:xfrm>
            <a:off x="2101850" y="2995613"/>
            <a:ext cx="822325" cy="155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2765839" y="560388"/>
            <a:ext cx="360363" cy="3619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02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676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676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9" grpId="0" animBg="1"/>
      <p:bldP spid="67610" grpId="0" animBg="1"/>
      <p:bldP spid="67611" grpId="0" animBg="1"/>
      <p:bldP spid="67612" grpId="0" animBg="1"/>
      <p:bldP spid="67613" grpId="0" animBg="1"/>
      <p:bldP spid="67614" grpId="0" animBg="1"/>
      <p:bldP spid="67615" grpId="0" animBg="1"/>
      <p:bldP spid="67616" grpId="0" animBg="1"/>
      <p:bldP spid="67617" grpId="0" animBg="1"/>
      <p:bldP spid="67618" grpId="0" animBg="1"/>
      <p:bldP spid="67619" grpId="0" animBg="1"/>
      <p:bldP spid="67620" grpId="0" animBg="1"/>
      <p:bldP spid="67621" grpId="0" animBg="1"/>
      <p:bldP spid="67622" grpId="0" animBg="1"/>
      <p:bldP spid="67623" grpId="0" animBg="1"/>
      <p:bldP spid="67624" grpId="0" animBg="1"/>
      <p:bldP spid="67625" grpId="0" animBg="1"/>
      <p:bldP spid="67626" grpId="0" animBg="1"/>
      <p:bldP spid="67627" grpId="0" animBg="1"/>
      <p:bldP spid="67628" grpId="0" animBg="1"/>
      <p:bldP spid="67629" grpId="0" animBg="1"/>
      <p:bldP spid="67630" grpId="0" animBg="1"/>
      <p:bldP spid="67631" grpId="0" animBg="1"/>
      <p:bldP spid="67632" grpId="0" animBg="1"/>
      <p:bldP spid="67633" grpId="0" animBg="1"/>
      <p:bldP spid="67634" grpId="0" animBg="1"/>
      <p:bldP spid="67635" grpId="0" animBg="1"/>
      <p:bldP spid="67636" grpId="0" animBg="1"/>
      <p:bldP spid="67637" grpId="0" animBg="1"/>
      <p:bldP spid="67638" grpId="0" animBg="1"/>
      <p:bldP spid="67639" grpId="0" animBg="1"/>
      <p:bldP spid="67640" grpId="0" animBg="1"/>
      <p:bldP spid="67641" grpId="0" animBg="1"/>
      <p:bldP spid="67642" grpId="0" animBg="1"/>
      <p:bldP spid="67643" grpId="0" animBg="1"/>
      <p:bldP spid="67644" grpId="0" animBg="1"/>
      <p:bldP spid="67645" grpId="0" animBg="1"/>
      <p:bldP spid="67646" grpId="0" animBg="1"/>
      <p:bldP spid="67647" grpId="0" animBg="1"/>
      <p:bldP spid="67648" grpId="0" animBg="1"/>
      <p:bldP spid="67649" grpId="0" animBg="1"/>
      <p:bldP spid="67650" grpId="0" animBg="1"/>
      <p:bldP spid="67651" grpId="0" animBg="1"/>
      <p:bldP spid="67652" grpId="0" animBg="1"/>
      <p:bldP spid="67653" grpId="0" animBg="1"/>
      <p:bldP spid="67654" grpId="0" animBg="1"/>
      <p:bldP spid="67655" grpId="0" animBg="1"/>
      <p:bldP spid="67656" grpId="0" animBg="1"/>
      <p:bldP spid="67657" grpId="0" animBg="1"/>
      <p:bldP spid="67657" grpId="1" animBg="1"/>
      <p:bldP spid="67658" grpId="0" animBg="1"/>
      <p:bldP spid="67659" grpId="0" animBg="1"/>
      <p:bldP spid="67659" grpId="1" animBg="1"/>
      <p:bldP spid="67660" grpId="0" animBg="1"/>
      <p:bldP spid="67660" grpId="1" animBg="1"/>
      <p:bldP spid="67661" grpId="0" animBg="1"/>
      <p:bldP spid="67661" grpId="1" animBg="1"/>
      <p:bldP spid="67662" grpId="0" animBg="1"/>
      <p:bldP spid="67664" grpId="0" animBg="1"/>
      <p:bldP spid="67666" grpId="0" animBg="1"/>
      <p:bldP spid="67667" grpId="0" animBg="1"/>
      <p:bldP spid="67668" grpId="0" animBg="1"/>
      <p:bldP spid="67669" grpId="0" animBg="1"/>
      <p:bldP spid="67670" grpId="0" animBg="1"/>
      <p:bldP spid="67672" grpId="0" animBg="1"/>
      <p:bldP spid="67673" grpId="0" animBg="1"/>
      <p:bldP spid="67674" grpId="0" animBg="1"/>
      <p:bldP spid="67675" grpId="0" animBg="1"/>
      <p:bldP spid="67676" grpId="0"/>
      <p:bldP spid="67677" grpId="0"/>
      <p:bldP spid="67678" grpId="0"/>
      <p:bldP spid="67680" grpId="0" animBg="1"/>
      <p:bldP spid="67684" grpId="0" animBg="1"/>
      <p:bldP spid="67685" grpId="0" animBg="1"/>
      <p:bldP spid="67688" grpId="0" animBg="1"/>
      <p:bldP spid="67689" grpId="0"/>
      <p:bldP spid="67689" grpId="1"/>
      <p:bldP spid="67690" grpId="0" animBg="1"/>
      <p:bldP spid="67691" grpId="0"/>
      <p:bldP spid="67691" grpId="1"/>
      <p:bldP spid="67692" grpId="0" animBg="1"/>
      <p:bldP spid="67693" grpId="0" animBg="1"/>
      <p:bldP spid="67694" grpId="0" animBg="1"/>
      <p:bldP spid="67671" grpId="0" animBg="1"/>
      <p:bldP spid="67679" grpId="0"/>
      <p:bldP spid="1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1049338" y="5030788"/>
            <a:ext cx="1741487" cy="1398587"/>
            <a:chOff x="1709" y="857"/>
            <a:chExt cx="2033" cy="1513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1709" y="2066"/>
              <a:ext cx="2033" cy="3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2875" y="1555"/>
              <a:ext cx="451" cy="410"/>
              <a:chOff x="1080" y="13673"/>
              <a:chExt cx="720" cy="727"/>
            </a:xfrm>
          </p:grpSpPr>
          <p:sp>
            <p:nvSpPr>
              <p:cNvPr id="67590" name="AutoShape 6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1" name="Text Box 7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2" name="Freeform 8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3045" y="1571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94" name="Group 10"/>
            <p:cNvGrpSpPr>
              <a:grpSpLocks/>
            </p:cNvGrpSpPr>
            <p:nvPr/>
          </p:nvGrpSpPr>
          <p:grpSpPr bwMode="auto">
            <a:xfrm>
              <a:off x="1971" y="1555"/>
              <a:ext cx="452" cy="410"/>
              <a:chOff x="1080" y="13673"/>
              <a:chExt cx="720" cy="727"/>
            </a:xfrm>
          </p:grpSpPr>
          <p:sp>
            <p:nvSpPr>
              <p:cNvPr id="67595" name="AutoShape 11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6" name="Text Box 12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8" name="Oval 14"/>
            <p:cNvSpPr>
              <a:spLocks noChangeArrowheads="1"/>
            </p:cNvSpPr>
            <p:nvPr/>
          </p:nvSpPr>
          <p:spPr bwMode="auto">
            <a:xfrm>
              <a:off x="2085" y="1454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2311" y="857"/>
              <a:ext cx="338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2649" y="857"/>
              <a:ext cx="339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 flipV="1">
              <a:off x="2308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 flipH="1" flipV="1">
              <a:off x="2649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453" y="211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</a:t>
              </a:r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auto">
            <a:xfrm>
              <a:off x="2404" y="950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auto">
            <a:xfrm>
              <a:off x="2692" y="896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780" y="122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 !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7037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07365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544353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618490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813425" y="1223963"/>
            <a:ext cx="371475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655478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6924675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72945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08622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4456113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4826000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51974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50736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5443538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38401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42100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37163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43338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494982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55673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6677025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7048500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7418388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77882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76644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8034338" y="4295775"/>
            <a:ext cx="371475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64309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68008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3071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69246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754221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40" name="Rectangle 56"/>
          <p:cNvSpPr>
            <a:spLocks noChangeArrowheads="1"/>
          </p:cNvSpPr>
          <p:nvPr/>
        </p:nvSpPr>
        <p:spPr bwMode="auto">
          <a:xfrm>
            <a:off x="81581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62" name="WordArt 78"/>
          <p:cNvSpPr>
            <a:spLocks noChangeArrowheads="1" noChangeShapeType="1" noTextEdit="1"/>
          </p:cNvSpPr>
          <p:nvPr/>
        </p:nvSpPr>
        <p:spPr bwMode="auto">
          <a:xfrm>
            <a:off x="4302125" y="379413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Окей, на потъване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733425" y="831850"/>
            <a:ext cx="2443163" cy="3362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dirty="0"/>
          </a:p>
        </p:txBody>
      </p:sp>
      <p:sp>
        <p:nvSpPr>
          <p:cNvPr id="67666" name="Oval 82"/>
          <p:cNvSpPr>
            <a:spLocks noChangeArrowheads="1"/>
          </p:cNvSpPr>
          <p:nvPr/>
        </p:nvSpPr>
        <p:spPr bwMode="auto">
          <a:xfrm>
            <a:off x="2171700" y="598488"/>
            <a:ext cx="4540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67" name="Oval 83"/>
          <p:cNvSpPr>
            <a:spLocks noChangeArrowheads="1"/>
          </p:cNvSpPr>
          <p:nvPr/>
        </p:nvSpPr>
        <p:spPr bwMode="auto">
          <a:xfrm>
            <a:off x="1355725" y="1433513"/>
            <a:ext cx="3905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68" name="Line 84"/>
          <p:cNvSpPr>
            <a:spLocks noChangeShapeType="1"/>
          </p:cNvSpPr>
          <p:nvPr/>
        </p:nvSpPr>
        <p:spPr bwMode="auto">
          <a:xfrm>
            <a:off x="1368425" y="1571625"/>
            <a:ext cx="1079500" cy="59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69" name="Freeform 85"/>
          <p:cNvSpPr>
            <a:spLocks/>
          </p:cNvSpPr>
          <p:nvPr/>
        </p:nvSpPr>
        <p:spPr bwMode="auto">
          <a:xfrm>
            <a:off x="1550988" y="1817688"/>
            <a:ext cx="1588" cy="365125"/>
          </a:xfrm>
          <a:custGeom>
            <a:avLst/>
            <a:gdLst>
              <a:gd name="T0" fmla="*/ 0 w 2"/>
              <a:gd name="T1" fmla="*/ 0 h 538"/>
              <a:gd name="T2" fmla="*/ 2 w 2"/>
              <a:gd name="T3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38">
                <a:moveTo>
                  <a:pt x="0" y="0"/>
                </a:moveTo>
                <a:lnTo>
                  <a:pt x="2" y="5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0" name="Freeform 86"/>
          <p:cNvSpPr>
            <a:spLocks/>
          </p:cNvSpPr>
          <p:nvPr/>
        </p:nvSpPr>
        <p:spPr bwMode="auto">
          <a:xfrm>
            <a:off x="1533525" y="3614738"/>
            <a:ext cx="1588" cy="568325"/>
          </a:xfrm>
          <a:custGeom>
            <a:avLst/>
            <a:gdLst>
              <a:gd name="T0" fmla="*/ 0 w 1"/>
              <a:gd name="T1" fmla="*/ 0 h 837"/>
              <a:gd name="T2" fmla="*/ 0 w 1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37">
                <a:moveTo>
                  <a:pt x="0" y="0"/>
                </a:moveTo>
                <a:lnTo>
                  <a:pt x="0" y="8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2" name="Line 88"/>
          <p:cNvSpPr>
            <a:spLocks noChangeShapeType="1"/>
          </p:cNvSpPr>
          <p:nvPr/>
        </p:nvSpPr>
        <p:spPr bwMode="auto">
          <a:xfrm flipH="1">
            <a:off x="2441575" y="2166938"/>
            <a:ext cx="12700" cy="1174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3" name="Oval 89"/>
          <p:cNvSpPr>
            <a:spLocks noChangeArrowheads="1"/>
          </p:cNvSpPr>
          <p:nvPr/>
        </p:nvSpPr>
        <p:spPr bwMode="auto">
          <a:xfrm>
            <a:off x="2697163" y="592138"/>
            <a:ext cx="4540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193768" y="528638"/>
            <a:ext cx="1066958" cy="290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5" name="Line 91"/>
          <p:cNvSpPr>
            <a:spLocks noChangeShapeType="1"/>
          </p:cNvSpPr>
          <p:nvPr/>
        </p:nvSpPr>
        <p:spPr bwMode="auto">
          <a:xfrm>
            <a:off x="1557338" y="1131888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6" name="WordArt 92"/>
          <p:cNvSpPr>
            <a:spLocks noChangeArrowheads="1" noChangeShapeType="1" noTextEdit="1"/>
          </p:cNvSpPr>
          <p:nvPr/>
        </p:nvSpPr>
        <p:spPr bwMode="auto">
          <a:xfrm>
            <a:off x="1685925" y="996950"/>
            <a:ext cx="112713" cy="184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77" name="WordArt 93"/>
          <p:cNvSpPr>
            <a:spLocks noChangeArrowheads="1" noChangeShapeType="1" noTextEdit="1"/>
          </p:cNvSpPr>
          <p:nvPr/>
        </p:nvSpPr>
        <p:spPr bwMode="auto">
          <a:xfrm>
            <a:off x="2341563" y="1065213"/>
            <a:ext cx="1143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78" name="WordArt 94"/>
          <p:cNvSpPr>
            <a:spLocks noChangeArrowheads="1" noChangeShapeType="1" noTextEdit="1"/>
          </p:cNvSpPr>
          <p:nvPr/>
        </p:nvSpPr>
        <p:spPr bwMode="auto">
          <a:xfrm>
            <a:off x="2833688" y="1058863"/>
            <a:ext cx="227013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80" name="Freeform 96"/>
          <p:cNvSpPr>
            <a:spLocks/>
          </p:cNvSpPr>
          <p:nvPr/>
        </p:nvSpPr>
        <p:spPr bwMode="auto">
          <a:xfrm flipH="1">
            <a:off x="1498600" y="2398713"/>
            <a:ext cx="42863" cy="200025"/>
          </a:xfrm>
          <a:custGeom>
            <a:avLst/>
            <a:gdLst>
              <a:gd name="T0" fmla="*/ 0 w 1"/>
              <a:gd name="T1" fmla="*/ 0 h 586"/>
              <a:gd name="T2" fmla="*/ 0 w 1"/>
              <a:gd name="T3" fmla="*/ 586 h 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6">
                <a:moveTo>
                  <a:pt x="0" y="0"/>
                </a:moveTo>
                <a:lnTo>
                  <a:pt x="0" y="5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81" name="Rectangle 97"/>
          <p:cNvSpPr>
            <a:spLocks noChangeArrowheads="1"/>
          </p:cNvSpPr>
          <p:nvPr/>
        </p:nvSpPr>
        <p:spPr bwMode="auto">
          <a:xfrm>
            <a:off x="911225" y="3736975"/>
            <a:ext cx="1228725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82" name="WordArt 98"/>
          <p:cNvSpPr>
            <a:spLocks noChangeArrowheads="1" noChangeShapeType="1" noTextEdit="1"/>
          </p:cNvSpPr>
          <p:nvPr/>
        </p:nvSpPr>
        <p:spPr bwMode="auto">
          <a:xfrm>
            <a:off x="1047750" y="3811588"/>
            <a:ext cx="1006475" cy="1222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СЛИВАНЕ</a:t>
            </a:r>
          </a:p>
        </p:txBody>
      </p:sp>
      <p:sp>
        <p:nvSpPr>
          <p:cNvPr id="67684" name="Oval 100"/>
          <p:cNvSpPr>
            <a:spLocks noChangeArrowheads="1"/>
          </p:cNvSpPr>
          <p:nvPr/>
        </p:nvSpPr>
        <p:spPr bwMode="auto">
          <a:xfrm>
            <a:off x="712788" y="2074863"/>
            <a:ext cx="334963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R</a:t>
            </a:r>
            <a:endParaRPr lang="en-US" altLang="bg-BG"/>
          </a:p>
        </p:txBody>
      </p:sp>
      <p:sp>
        <p:nvSpPr>
          <p:cNvPr id="67685" name="Oval 101"/>
          <p:cNvSpPr>
            <a:spLocks noChangeArrowheads="1"/>
          </p:cNvSpPr>
          <p:nvPr/>
        </p:nvSpPr>
        <p:spPr bwMode="auto">
          <a:xfrm>
            <a:off x="712788" y="2562225"/>
            <a:ext cx="334963" cy="366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R</a:t>
            </a:r>
            <a:endParaRPr lang="en-US" altLang="bg-BG"/>
          </a:p>
        </p:txBody>
      </p:sp>
      <p:sp>
        <p:nvSpPr>
          <p:cNvPr id="67688" name="Rectangle 104"/>
          <p:cNvSpPr>
            <a:spLocks noChangeArrowheads="1"/>
          </p:cNvSpPr>
          <p:nvPr/>
        </p:nvSpPr>
        <p:spPr bwMode="auto">
          <a:xfrm>
            <a:off x="933450" y="2168525"/>
            <a:ext cx="1319213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89" name="WordArt 105"/>
          <p:cNvSpPr>
            <a:spLocks noChangeArrowheads="1" noChangeShapeType="1" noTextEdit="1"/>
          </p:cNvSpPr>
          <p:nvPr/>
        </p:nvSpPr>
        <p:spPr bwMode="auto">
          <a:xfrm>
            <a:off x="978894" y="2128838"/>
            <a:ext cx="1670050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Ляв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подмасив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li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до средата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90" name="Rectangle 106"/>
          <p:cNvSpPr>
            <a:spLocks noChangeArrowheads="1"/>
          </p:cNvSpPr>
          <p:nvPr/>
        </p:nvSpPr>
        <p:spPr bwMode="auto">
          <a:xfrm>
            <a:off x="942975" y="2593975"/>
            <a:ext cx="1292225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91" name="WordArt 107"/>
          <p:cNvSpPr>
            <a:spLocks noChangeArrowheads="1" noChangeShapeType="1" noTextEdit="1"/>
          </p:cNvSpPr>
          <p:nvPr/>
        </p:nvSpPr>
        <p:spPr bwMode="auto">
          <a:xfrm>
            <a:off x="954048" y="2562225"/>
            <a:ext cx="1635125" cy="33178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Десен </a:t>
            </a:r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подмасив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от средата до </a:t>
            </a:r>
            <a:r>
              <a:rPr lang="fr-FR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92" name="Oval 108"/>
          <p:cNvSpPr>
            <a:spLocks noChangeArrowheads="1"/>
          </p:cNvSpPr>
          <p:nvPr/>
        </p:nvSpPr>
        <p:spPr bwMode="auto">
          <a:xfrm>
            <a:off x="2243137" y="598488"/>
            <a:ext cx="269875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93" name="Freeform 109"/>
          <p:cNvSpPr>
            <a:spLocks/>
          </p:cNvSpPr>
          <p:nvPr/>
        </p:nvSpPr>
        <p:spPr bwMode="auto">
          <a:xfrm>
            <a:off x="1520825" y="3335338"/>
            <a:ext cx="912813" cy="212725"/>
          </a:xfrm>
          <a:custGeom>
            <a:avLst/>
            <a:gdLst>
              <a:gd name="T0" fmla="*/ 2627 w 2627"/>
              <a:gd name="T1" fmla="*/ 0 h 633"/>
              <a:gd name="T2" fmla="*/ 0 w 2627"/>
              <a:gd name="T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27" h="633">
                <a:moveTo>
                  <a:pt x="2627" y="0"/>
                </a:moveTo>
                <a:lnTo>
                  <a:pt x="0" y="63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94" name="Freeform 110"/>
          <p:cNvSpPr>
            <a:spLocks/>
          </p:cNvSpPr>
          <p:nvPr/>
        </p:nvSpPr>
        <p:spPr bwMode="auto">
          <a:xfrm flipH="1">
            <a:off x="1498600" y="2843213"/>
            <a:ext cx="42863" cy="815975"/>
          </a:xfrm>
          <a:custGeom>
            <a:avLst/>
            <a:gdLst>
              <a:gd name="T0" fmla="*/ 0 w 1"/>
              <a:gd name="T1" fmla="*/ 0 h 586"/>
              <a:gd name="T2" fmla="*/ 0 w 1"/>
              <a:gd name="T3" fmla="*/ 586 h 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6">
                <a:moveTo>
                  <a:pt x="0" y="0"/>
                </a:moveTo>
                <a:lnTo>
                  <a:pt x="0" y="5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71" name="Text Box 87"/>
          <p:cNvSpPr txBox="1">
            <a:spLocks noChangeArrowheads="1"/>
          </p:cNvSpPr>
          <p:nvPr/>
        </p:nvSpPr>
        <p:spPr bwMode="auto">
          <a:xfrm>
            <a:off x="1952625" y="2946400"/>
            <a:ext cx="1108075" cy="25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/>
          </a:p>
        </p:txBody>
      </p:sp>
      <p:sp>
        <p:nvSpPr>
          <p:cNvPr id="67679" name="WordArt 95"/>
          <p:cNvSpPr>
            <a:spLocks noChangeArrowheads="1" noChangeShapeType="1" noTextEdit="1"/>
          </p:cNvSpPr>
          <p:nvPr/>
        </p:nvSpPr>
        <p:spPr bwMode="auto">
          <a:xfrm>
            <a:off x="2101850" y="2995613"/>
            <a:ext cx="822325" cy="155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108" name="WordArt 78"/>
          <p:cNvSpPr>
            <a:spLocks noChangeArrowheads="1" noChangeShapeType="1" noTextEdit="1"/>
          </p:cNvSpPr>
          <p:nvPr/>
        </p:nvSpPr>
        <p:spPr bwMode="auto">
          <a:xfrm>
            <a:off x="86808" y="55563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Къде да сложим сливането?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2765839" y="560388"/>
            <a:ext cx="360363" cy="3619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56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7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9" grpId="0" animBg="1"/>
      <p:bldP spid="67610" grpId="0" animBg="1"/>
      <p:bldP spid="67611" grpId="0" animBg="1"/>
      <p:bldP spid="67612" grpId="0" animBg="1"/>
      <p:bldP spid="67613" grpId="0" animBg="1"/>
      <p:bldP spid="67614" grpId="0" animBg="1"/>
      <p:bldP spid="67615" grpId="0" animBg="1"/>
      <p:bldP spid="67616" grpId="0" animBg="1"/>
      <p:bldP spid="67617" grpId="0" animBg="1"/>
      <p:bldP spid="67618" grpId="0" animBg="1"/>
      <p:bldP spid="67619" grpId="0" animBg="1"/>
      <p:bldP spid="67620" grpId="0" animBg="1"/>
      <p:bldP spid="67621" grpId="0" animBg="1"/>
      <p:bldP spid="67622" grpId="0" animBg="1"/>
      <p:bldP spid="67623" grpId="0" animBg="1"/>
      <p:bldP spid="67624" grpId="0" animBg="1"/>
      <p:bldP spid="67625" grpId="0" animBg="1"/>
      <p:bldP spid="67626" grpId="0" animBg="1"/>
      <p:bldP spid="67627" grpId="0" animBg="1"/>
      <p:bldP spid="67628" grpId="0" animBg="1"/>
      <p:bldP spid="67629" grpId="0" animBg="1"/>
      <p:bldP spid="67630" grpId="0" animBg="1"/>
      <p:bldP spid="67631" grpId="0" animBg="1"/>
      <p:bldP spid="67632" grpId="0" animBg="1"/>
      <p:bldP spid="67633" grpId="0" animBg="1"/>
      <p:bldP spid="67634" grpId="0" animBg="1"/>
      <p:bldP spid="67635" grpId="0" animBg="1"/>
      <p:bldP spid="67636" grpId="0" animBg="1"/>
      <p:bldP spid="67637" grpId="0" animBg="1"/>
      <p:bldP spid="67638" grpId="0" animBg="1"/>
      <p:bldP spid="67639" grpId="0" animBg="1"/>
      <p:bldP spid="67640" grpId="0" animBg="1"/>
      <p:bldP spid="67681" grpId="0" animBg="1"/>
      <p:bldP spid="67682" grpId="0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grpSp>
        <p:nvGrpSpPr>
          <p:cNvPr id="35" name="Group 34"/>
          <p:cNvGrpSpPr/>
          <p:nvPr/>
        </p:nvGrpSpPr>
        <p:grpSpPr>
          <a:xfrm>
            <a:off x="3716338" y="1223963"/>
            <a:ext cx="4811712" cy="4849812"/>
            <a:chOff x="3716338" y="1223963"/>
            <a:chExt cx="4811712" cy="4849812"/>
          </a:xfrm>
        </p:grpSpPr>
        <p:sp>
          <p:nvSpPr>
            <p:cNvPr id="3" name="Rectangle 25"/>
            <p:cNvSpPr>
              <a:spLocks noChangeArrowheads="1"/>
            </p:cNvSpPr>
            <p:nvPr/>
          </p:nvSpPr>
          <p:spPr bwMode="auto">
            <a:xfrm>
              <a:off x="4703763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Rectangle 26"/>
            <p:cNvSpPr>
              <a:spLocks noChangeArrowheads="1"/>
            </p:cNvSpPr>
            <p:nvPr/>
          </p:nvSpPr>
          <p:spPr bwMode="auto">
            <a:xfrm>
              <a:off x="5073650" y="1223963"/>
              <a:ext cx="369888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5443538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6184900" y="1223963"/>
              <a:ext cx="369888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813425" y="1223963"/>
              <a:ext cx="371475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6554788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6924675" y="1223963"/>
              <a:ext cx="369888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7294563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Rectangle 33"/>
            <p:cNvSpPr>
              <a:spLocks noChangeArrowheads="1"/>
            </p:cNvSpPr>
            <p:nvPr/>
          </p:nvSpPr>
          <p:spPr bwMode="auto">
            <a:xfrm>
              <a:off x="4086225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456113" y="2840038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4826000" y="2840038"/>
              <a:ext cx="3714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5197475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0736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5443538" y="4295775"/>
              <a:ext cx="369887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3840163" y="4295775"/>
              <a:ext cx="369887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42100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Rectangle 41"/>
            <p:cNvSpPr>
              <a:spLocks noChangeArrowheads="1"/>
            </p:cNvSpPr>
            <p:nvPr/>
          </p:nvSpPr>
          <p:spPr bwMode="auto">
            <a:xfrm>
              <a:off x="3716338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4333875" y="5588000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4949825" y="5588000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Rectangle 44"/>
            <p:cNvSpPr>
              <a:spLocks noChangeArrowheads="1"/>
            </p:cNvSpPr>
            <p:nvPr/>
          </p:nvSpPr>
          <p:spPr bwMode="auto">
            <a:xfrm>
              <a:off x="5567363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6677025" y="2840038"/>
              <a:ext cx="3714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" name="Rectangle 46"/>
            <p:cNvSpPr>
              <a:spLocks noChangeArrowheads="1"/>
            </p:cNvSpPr>
            <p:nvPr/>
          </p:nvSpPr>
          <p:spPr bwMode="auto">
            <a:xfrm>
              <a:off x="7048500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" name="Rectangle 47"/>
            <p:cNvSpPr>
              <a:spLocks noChangeArrowheads="1"/>
            </p:cNvSpPr>
            <p:nvPr/>
          </p:nvSpPr>
          <p:spPr bwMode="auto">
            <a:xfrm>
              <a:off x="7418388" y="2840038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7788275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Rectangle 49"/>
            <p:cNvSpPr>
              <a:spLocks noChangeArrowheads="1"/>
            </p:cNvSpPr>
            <p:nvPr/>
          </p:nvSpPr>
          <p:spPr bwMode="auto">
            <a:xfrm>
              <a:off x="76644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8034338" y="4295775"/>
              <a:ext cx="371475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Rectangle 51"/>
            <p:cNvSpPr>
              <a:spLocks noChangeArrowheads="1"/>
            </p:cNvSpPr>
            <p:nvPr/>
          </p:nvSpPr>
          <p:spPr bwMode="auto">
            <a:xfrm>
              <a:off x="6430963" y="4295775"/>
              <a:ext cx="369887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>
              <a:off x="68008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Rectangle 53"/>
            <p:cNvSpPr>
              <a:spLocks noChangeArrowheads="1"/>
            </p:cNvSpPr>
            <p:nvPr/>
          </p:nvSpPr>
          <p:spPr bwMode="auto">
            <a:xfrm>
              <a:off x="6307138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" name="Rectangle 54"/>
            <p:cNvSpPr>
              <a:spLocks noChangeArrowheads="1"/>
            </p:cNvSpPr>
            <p:nvPr/>
          </p:nvSpPr>
          <p:spPr bwMode="auto">
            <a:xfrm>
              <a:off x="6924675" y="5588000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" name="Rectangle 55"/>
            <p:cNvSpPr>
              <a:spLocks noChangeArrowheads="1"/>
            </p:cNvSpPr>
            <p:nvPr/>
          </p:nvSpPr>
          <p:spPr bwMode="auto">
            <a:xfrm>
              <a:off x="7542213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" name="Rectangle 56"/>
            <p:cNvSpPr>
              <a:spLocks noChangeArrowheads="1"/>
            </p:cNvSpPr>
            <p:nvPr/>
          </p:nvSpPr>
          <p:spPr bwMode="auto">
            <a:xfrm>
              <a:off x="8158163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6" name="WordArt 78"/>
          <p:cNvSpPr>
            <a:spLocks noChangeArrowheads="1" noChangeShapeType="1" noTextEdit="1"/>
          </p:cNvSpPr>
          <p:nvPr/>
        </p:nvSpPr>
        <p:spPr bwMode="auto">
          <a:xfrm>
            <a:off x="169957" y="1916832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Какво променяме надолу по копията?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WordArt 78"/>
          <p:cNvSpPr>
            <a:spLocks noChangeArrowheads="1" noChangeShapeType="1" noTextEdit="1"/>
          </p:cNvSpPr>
          <p:nvPr/>
        </p:nvSpPr>
        <p:spPr bwMode="auto">
          <a:xfrm>
            <a:off x="199231" y="188640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Какво пресмятаме надолу на потъване?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8" name="WordArt 78"/>
          <p:cNvSpPr>
            <a:spLocks noChangeArrowheads="1" noChangeShapeType="1" noTextEdit="1"/>
          </p:cNvSpPr>
          <p:nvPr/>
        </p:nvSpPr>
        <p:spPr bwMode="auto">
          <a:xfrm>
            <a:off x="1345480" y="907704"/>
            <a:ext cx="1533376" cy="40401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НИЩО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9" name="WordArt 78"/>
          <p:cNvSpPr>
            <a:spLocks noChangeArrowheads="1" noChangeShapeType="1" noTextEdit="1"/>
          </p:cNvSpPr>
          <p:nvPr/>
        </p:nvSpPr>
        <p:spPr bwMode="auto">
          <a:xfrm>
            <a:off x="116523" y="2857930"/>
            <a:ext cx="3770186" cy="386126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ГРАНИЦИТЕ НА МАСИВА ЗА КОПИЕТО,  ДА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41" name="Straight Arrow Connector 40"/>
          <p:cNvCxnSpPr>
            <a:endCxn id="3" idx="0"/>
          </p:cNvCxnSpPr>
          <p:nvPr/>
        </p:nvCxnSpPr>
        <p:spPr>
          <a:xfrm>
            <a:off x="4888706" y="692696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484587" y="710588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210049" y="2308771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82418" y="2326663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709" y="3746616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90753" y="3746616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34452" y="5056733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87728" y="5056733"/>
            <a:ext cx="1" cy="5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WordArt 78"/>
          <p:cNvSpPr>
            <a:spLocks noChangeArrowheads="1" noChangeShapeType="1" noTextEdit="1"/>
          </p:cNvSpPr>
          <p:nvPr/>
        </p:nvSpPr>
        <p:spPr bwMode="auto">
          <a:xfrm>
            <a:off x="351165" y="3845618"/>
            <a:ext cx="2751125" cy="26563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ВСЯКА КОПИЕ ... СИ ИМА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9534" y="4277883"/>
            <a:ext cx="257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ПАРЧЕ ОТ МАСИВА А</a:t>
            </a:r>
            <a:endParaRPr lang="bg-BG" dirty="0"/>
          </a:p>
        </p:txBody>
      </p:sp>
      <p:sp>
        <p:nvSpPr>
          <p:cNvPr id="54" name="TextBox 53"/>
          <p:cNvSpPr txBox="1"/>
          <p:nvPr/>
        </p:nvSpPr>
        <p:spPr>
          <a:xfrm>
            <a:off x="4771964" y="1754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55" name="TextBox 54"/>
          <p:cNvSpPr txBox="1"/>
          <p:nvPr/>
        </p:nvSpPr>
        <p:spPr>
          <a:xfrm>
            <a:off x="7362764" y="1732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8</a:t>
            </a:r>
            <a:endParaRPr lang="bg-BG" dirty="0"/>
          </a:p>
        </p:txBody>
      </p:sp>
      <p:sp>
        <p:nvSpPr>
          <p:cNvPr id="56" name="TextBox 55"/>
          <p:cNvSpPr txBox="1"/>
          <p:nvPr/>
        </p:nvSpPr>
        <p:spPr>
          <a:xfrm>
            <a:off x="4081188" y="3350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57" name="TextBox 56"/>
          <p:cNvSpPr txBox="1"/>
          <p:nvPr/>
        </p:nvSpPr>
        <p:spPr>
          <a:xfrm>
            <a:off x="5209061" y="3350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3794934" y="4779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4271169" y="4783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723420" y="6073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1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4395849" y="6073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</a:t>
            </a:r>
            <a:endParaRPr lang="bg-BG" dirty="0"/>
          </a:p>
        </p:txBody>
      </p:sp>
      <p:sp>
        <p:nvSpPr>
          <p:cNvPr id="62" name="TextBox 61"/>
          <p:cNvSpPr txBox="1"/>
          <p:nvPr/>
        </p:nvSpPr>
        <p:spPr>
          <a:xfrm>
            <a:off x="5091128" y="4779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63" name="TextBox 62"/>
          <p:cNvSpPr txBox="1"/>
          <p:nvPr/>
        </p:nvSpPr>
        <p:spPr>
          <a:xfrm>
            <a:off x="5477638" y="4779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  <p:sp>
        <p:nvSpPr>
          <p:cNvPr id="64" name="TextBox 63"/>
          <p:cNvSpPr txBox="1"/>
          <p:nvPr/>
        </p:nvSpPr>
        <p:spPr>
          <a:xfrm>
            <a:off x="4954968" y="6073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3</a:t>
            </a:r>
            <a:endParaRPr lang="bg-BG" dirty="0"/>
          </a:p>
        </p:txBody>
      </p:sp>
      <p:sp>
        <p:nvSpPr>
          <p:cNvPr id="65" name="TextBox 64"/>
          <p:cNvSpPr txBox="1"/>
          <p:nvPr/>
        </p:nvSpPr>
        <p:spPr>
          <a:xfrm>
            <a:off x="5628481" y="6073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53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1049338" y="5030788"/>
            <a:ext cx="1741487" cy="1398587"/>
            <a:chOff x="1709" y="857"/>
            <a:chExt cx="2033" cy="1513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1709" y="2066"/>
              <a:ext cx="2033" cy="3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89" name="Group 5"/>
            <p:cNvGrpSpPr>
              <a:grpSpLocks/>
            </p:cNvGrpSpPr>
            <p:nvPr/>
          </p:nvGrpSpPr>
          <p:grpSpPr bwMode="auto">
            <a:xfrm>
              <a:off x="2875" y="1555"/>
              <a:ext cx="451" cy="410"/>
              <a:chOff x="1080" y="13673"/>
              <a:chExt cx="720" cy="727"/>
            </a:xfrm>
          </p:grpSpPr>
          <p:sp>
            <p:nvSpPr>
              <p:cNvPr id="67590" name="AutoShape 6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1" name="Text Box 7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2" name="Freeform 8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3045" y="1571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7594" name="Group 10"/>
            <p:cNvGrpSpPr>
              <a:grpSpLocks/>
            </p:cNvGrpSpPr>
            <p:nvPr/>
          </p:nvGrpSpPr>
          <p:grpSpPr bwMode="auto">
            <a:xfrm>
              <a:off x="1971" y="1555"/>
              <a:ext cx="452" cy="410"/>
              <a:chOff x="1080" y="13673"/>
              <a:chExt cx="720" cy="727"/>
            </a:xfrm>
          </p:grpSpPr>
          <p:sp>
            <p:nvSpPr>
              <p:cNvPr id="67595" name="AutoShape 11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7596" name="Text Box 12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67597" name="Freeform 13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7598" name="Oval 14"/>
            <p:cNvSpPr>
              <a:spLocks noChangeArrowheads="1"/>
            </p:cNvSpPr>
            <p:nvPr/>
          </p:nvSpPr>
          <p:spPr bwMode="auto">
            <a:xfrm>
              <a:off x="2085" y="1454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2311" y="857"/>
              <a:ext cx="338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2649" y="857"/>
              <a:ext cx="339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 flipV="1">
              <a:off x="2308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 flipH="1" flipV="1">
              <a:off x="2649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2453" y="211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</a:t>
              </a:r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auto">
            <a:xfrm>
              <a:off x="2404" y="950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auto">
            <a:xfrm>
              <a:off x="2692" y="896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760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780" y="122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 !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47037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507365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544353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618490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813425" y="1223963"/>
            <a:ext cx="371475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655478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6924675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72945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08622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4456113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4826000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51974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50736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5443538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38401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42100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37163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43338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494982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55673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6677025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7048500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7418388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77882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76644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8034338" y="4295775"/>
            <a:ext cx="371475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64309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68008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3071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69246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754221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40" name="Rectangle 56"/>
          <p:cNvSpPr>
            <a:spLocks noChangeArrowheads="1"/>
          </p:cNvSpPr>
          <p:nvPr/>
        </p:nvSpPr>
        <p:spPr bwMode="auto">
          <a:xfrm>
            <a:off x="81581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7641" name="Line 57"/>
          <p:cNvSpPr>
            <a:spLocks noChangeShapeType="1"/>
          </p:cNvSpPr>
          <p:nvPr/>
        </p:nvSpPr>
        <p:spPr bwMode="auto">
          <a:xfrm flipV="1">
            <a:off x="396240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2" name="Line 58"/>
          <p:cNvSpPr>
            <a:spLocks noChangeShapeType="1"/>
          </p:cNvSpPr>
          <p:nvPr/>
        </p:nvSpPr>
        <p:spPr bwMode="auto">
          <a:xfrm flipH="1" flipV="1">
            <a:off x="4210050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3" name="Line 59"/>
          <p:cNvSpPr>
            <a:spLocks noChangeShapeType="1"/>
          </p:cNvSpPr>
          <p:nvPr/>
        </p:nvSpPr>
        <p:spPr bwMode="auto">
          <a:xfrm flipV="1">
            <a:off x="51974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4" name="Line 60"/>
          <p:cNvSpPr>
            <a:spLocks noChangeShapeType="1"/>
          </p:cNvSpPr>
          <p:nvPr/>
        </p:nvSpPr>
        <p:spPr bwMode="auto">
          <a:xfrm flipH="1" flipV="1">
            <a:off x="54435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5" name="Line 61"/>
          <p:cNvSpPr>
            <a:spLocks noChangeShapeType="1"/>
          </p:cNvSpPr>
          <p:nvPr/>
        </p:nvSpPr>
        <p:spPr bwMode="auto">
          <a:xfrm flipV="1">
            <a:off x="6554788" y="4779963"/>
            <a:ext cx="246062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6" name="Line 62"/>
          <p:cNvSpPr>
            <a:spLocks noChangeShapeType="1"/>
          </p:cNvSpPr>
          <p:nvPr/>
        </p:nvSpPr>
        <p:spPr bwMode="auto">
          <a:xfrm flipH="1" flipV="1">
            <a:off x="680085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 flipV="1">
            <a:off x="77882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 flipH="1" flipV="1">
            <a:off x="80343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 flipV="1">
            <a:off x="4210050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 flipH="1" flipV="1">
            <a:off x="482600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1" name="Line 67"/>
          <p:cNvSpPr>
            <a:spLocks noChangeShapeType="1"/>
          </p:cNvSpPr>
          <p:nvPr/>
        </p:nvSpPr>
        <p:spPr bwMode="auto">
          <a:xfrm flipV="1">
            <a:off x="680085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2" name="Line 68"/>
          <p:cNvSpPr>
            <a:spLocks noChangeShapeType="1"/>
          </p:cNvSpPr>
          <p:nvPr/>
        </p:nvSpPr>
        <p:spPr bwMode="auto">
          <a:xfrm flipH="1" flipV="1">
            <a:off x="7418388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 flipV="1">
            <a:off x="4826000" y="1708150"/>
            <a:ext cx="1358900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4" name="Line 70"/>
          <p:cNvSpPr>
            <a:spLocks noChangeShapeType="1"/>
          </p:cNvSpPr>
          <p:nvPr/>
        </p:nvSpPr>
        <p:spPr bwMode="auto">
          <a:xfrm flipH="1" flipV="1">
            <a:off x="6184900" y="1708150"/>
            <a:ext cx="1233488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7655" name="WordArt 71"/>
          <p:cNvSpPr>
            <a:spLocks noChangeArrowheads="1" noChangeShapeType="1" noTextEdit="1"/>
          </p:cNvSpPr>
          <p:nvPr/>
        </p:nvSpPr>
        <p:spPr bwMode="auto">
          <a:xfrm>
            <a:off x="4826000" y="2032000"/>
            <a:ext cx="579438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6" name="WordArt 72"/>
          <p:cNvSpPr>
            <a:spLocks noChangeArrowheads="1" noChangeShapeType="1" noTextEdit="1"/>
          </p:cNvSpPr>
          <p:nvPr/>
        </p:nvSpPr>
        <p:spPr bwMode="auto">
          <a:xfrm>
            <a:off x="7788275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7" name="WordArt 73"/>
          <p:cNvSpPr>
            <a:spLocks noChangeArrowheads="1" noChangeShapeType="1" noTextEdit="1"/>
          </p:cNvSpPr>
          <p:nvPr/>
        </p:nvSpPr>
        <p:spPr bwMode="auto">
          <a:xfrm>
            <a:off x="3468688" y="4941888"/>
            <a:ext cx="579437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8" name="WordArt 74"/>
          <p:cNvSpPr>
            <a:spLocks noChangeArrowheads="1" noChangeShapeType="1" noTextEdit="1"/>
          </p:cNvSpPr>
          <p:nvPr/>
        </p:nvSpPr>
        <p:spPr bwMode="auto">
          <a:xfrm>
            <a:off x="3840163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59" name="WordArt 75"/>
          <p:cNvSpPr>
            <a:spLocks noChangeArrowheads="1" noChangeShapeType="1" noTextEdit="1"/>
          </p:cNvSpPr>
          <p:nvPr/>
        </p:nvSpPr>
        <p:spPr bwMode="auto">
          <a:xfrm>
            <a:off x="4722813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0" name="WordArt 76"/>
          <p:cNvSpPr>
            <a:spLocks noChangeArrowheads="1" noChangeShapeType="1" noTextEdit="1"/>
          </p:cNvSpPr>
          <p:nvPr/>
        </p:nvSpPr>
        <p:spPr bwMode="auto">
          <a:xfrm>
            <a:off x="6959600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1" name="WordArt 77"/>
          <p:cNvSpPr>
            <a:spLocks noChangeArrowheads="1" noChangeShapeType="1" noTextEdit="1"/>
          </p:cNvSpPr>
          <p:nvPr/>
        </p:nvSpPr>
        <p:spPr bwMode="auto">
          <a:xfrm>
            <a:off x="8205788" y="4941888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7662" name="WordArt 78"/>
          <p:cNvSpPr>
            <a:spLocks noChangeArrowheads="1" noChangeShapeType="1" noTextEdit="1"/>
          </p:cNvSpPr>
          <p:nvPr/>
        </p:nvSpPr>
        <p:spPr bwMode="auto">
          <a:xfrm>
            <a:off x="4302125" y="379413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"изплуване" със сливане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733425" y="831850"/>
            <a:ext cx="2443163" cy="3362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dirty="0"/>
          </a:p>
        </p:txBody>
      </p:sp>
      <p:sp>
        <p:nvSpPr>
          <p:cNvPr id="104" name="Oval 82"/>
          <p:cNvSpPr>
            <a:spLocks noChangeArrowheads="1"/>
          </p:cNvSpPr>
          <p:nvPr/>
        </p:nvSpPr>
        <p:spPr bwMode="auto">
          <a:xfrm>
            <a:off x="2171700" y="598488"/>
            <a:ext cx="4540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05" name="Oval 83"/>
          <p:cNvSpPr>
            <a:spLocks noChangeArrowheads="1"/>
          </p:cNvSpPr>
          <p:nvPr/>
        </p:nvSpPr>
        <p:spPr bwMode="auto">
          <a:xfrm>
            <a:off x="1355725" y="1433513"/>
            <a:ext cx="3905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06" name="Line 84"/>
          <p:cNvSpPr>
            <a:spLocks noChangeShapeType="1"/>
          </p:cNvSpPr>
          <p:nvPr/>
        </p:nvSpPr>
        <p:spPr bwMode="auto">
          <a:xfrm>
            <a:off x="1368425" y="1571625"/>
            <a:ext cx="1079500" cy="596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7" name="Freeform 85"/>
          <p:cNvSpPr>
            <a:spLocks/>
          </p:cNvSpPr>
          <p:nvPr/>
        </p:nvSpPr>
        <p:spPr bwMode="auto">
          <a:xfrm>
            <a:off x="1550988" y="1817688"/>
            <a:ext cx="1588" cy="365125"/>
          </a:xfrm>
          <a:custGeom>
            <a:avLst/>
            <a:gdLst>
              <a:gd name="T0" fmla="*/ 0 w 2"/>
              <a:gd name="T1" fmla="*/ 0 h 538"/>
              <a:gd name="T2" fmla="*/ 2 w 2"/>
              <a:gd name="T3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538">
                <a:moveTo>
                  <a:pt x="0" y="0"/>
                </a:moveTo>
                <a:lnTo>
                  <a:pt x="2" y="5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8" name="Freeform 86"/>
          <p:cNvSpPr>
            <a:spLocks/>
          </p:cNvSpPr>
          <p:nvPr/>
        </p:nvSpPr>
        <p:spPr bwMode="auto">
          <a:xfrm>
            <a:off x="1533525" y="3614738"/>
            <a:ext cx="1588" cy="568325"/>
          </a:xfrm>
          <a:custGeom>
            <a:avLst/>
            <a:gdLst>
              <a:gd name="T0" fmla="*/ 0 w 1"/>
              <a:gd name="T1" fmla="*/ 0 h 837"/>
              <a:gd name="T2" fmla="*/ 0 w 1"/>
              <a:gd name="T3" fmla="*/ 837 h 8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837">
                <a:moveTo>
                  <a:pt x="0" y="0"/>
                </a:moveTo>
                <a:lnTo>
                  <a:pt x="0" y="8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0" name="Line 88"/>
          <p:cNvSpPr>
            <a:spLocks noChangeShapeType="1"/>
          </p:cNvSpPr>
          <p:nvPr/>
        </p:nvSpPr>
        <p:spPr bwMode="auto">
          <a:xfrm flipH="1">
            <a:off x="2441575" y="2166938"/>
            <a:ext cx="12700" cy="1174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1" name="Oval 89"/>
          <p:cNvSpPr>
            <a:spLocks noChangeArrowheads="1"/>
          </p:cNvSpPr>
          <p:nvPr/>
        </p:nvSpPr>
        <p:spPr bwMode="auto">
          <a:xfrm>
            <a:off x="2697163" y="592138"/>
            <a:ext cx="454025" cy="403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12" name="Rectangle 90"/>
          <p:cNvSpPr>
            <a:spLocks noChangeArrowheads="1"/>
          </p:cNvSpPr>
          <p:nvPr/>
        </p:nvSpPr>
        <p:spPr bwMode="auto">
          <a:xfrm>
            <a:off x="2193768" y="528638"/>
            <a:ext cx="1066958" cy="2905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>
            <a:off x="1557338" y="1131888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4" name="WordArt 92"/>
          <p:cNvSpPr>
            <a:spLocks noChangeArrowheads="1" noChangeShapeType="1" noTextEdit="1"/>
          </p:cNvSpPr>
          <p:nvPr/>
        </p:nvSpPr>
        <p:spPr bwMode="auto">
          <a:xfrm>
            <a:off x="1685925" y="996950"/>
            <a:ext cx="112713" cy="184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5" name="WordArt 93"/>
          <p:cNvSpPr>
            <a:spLocks noChangeArrowheads="1" noChangeShapeType="1" noTextEdit="1"/>
          </p:cNvSpPr>
          <p:nvPr/>
        </p:nvSpPr>
        <p:spPr bwMode="auto">
          <a:xfrm>
            <a:off x="2341563" y="1065213"/>
            <a:ext cx="1143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6" name="WordArt 94"/>
          <p:cNvSpPr>
            <a:spLocks noChangeArrowheads="1" noChangeShapeType="1" noTextEdit="1"/>
          </p:cNvSpPr>
          <p:nvPr/>
        </p:nvSpPr>
        <p:spPr bwMode="auto">
          <a:xfrm>
            <a:off x="2833688" y="1058863"/>
            <a:ext cx="227013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 flipH="1">
            <a:off x="1498600" y="2398713"/>
            <a:ext cx="42863" cy="200025"/>
          </a:xfrm>
          <a:custGeom>
            <a:avLst/>
            <a:gdLst>
              <a:gd name="T0" fmla="*/ 0 w 1"/>
              <a:gd name="T1" fmla="*/ 0 h 586"/>
              <a:gd name="T2" fmla="*/ 0 w 1"/>
              <a:gd name="T3" fmla="*/ 586 h 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6">
                <a:moveTo>
                  <a:pt x="0" y="0"/>
                </a:moveTo>
                <a:lnTo>
                  <a:pt x="0" y="5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8" name="Rectangle 97"/>
          <p:cNvSpPr>
            <a:spLocks noChangeArrowheads="1"/>
          </p:cNvSpPr>
          <p:nvPr/>
        </p:nvSpPr>
        <p:spPr bwMode="auto">
          <a:xfrm>
            <a:off x="911225" y="3736975"/>
            <a:ext cx="1228725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19" name="WordArt 98"/>
          <p:cNvSpPr>
            <a:spLocks noChangeArrowheads="1" noChangeShapeType="1" noTextEdit="1"/>
          </p:cNvSpPr>
          <p:nvPr/>
        </p:nvSpPr>
        <p:spPr bwMode="auto">
          <a:xfrm>
            <a:off x="1047750" y="3811588"/>
            <a:ext cx="1006475" cy="1222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СЛИВАНЕ</a:t>
            </a:r>
          </a:p>
        </p:txBody>
      </p:sp>
      <p:sp>
        <p:nvSpPr>
          <p:cNvPr id="120" name="Oval 100"/>
          <p:cNvSpPr>
            <a:spLocks noChangeArrowheads="1"/>
          </p:cNvSpPr>
          <p:nvPr/>
        </p:nvSpPr>
        <p:spPr bwMode="auto">
          <a:xfrm>
            <a:off x="712788" y="2074863"/>
            <a:ext cx="334963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R</a:t>
            </a:r>
            <a:endParaRPr lang="en-US" altLang="bg-BG"/>
          </a:p>
        </p:txBody>
      </p:sp>
      <p:sp>
        <p:nvSpPr>
          <p:cNvPr id="121" name="Oval 101"/>
          <p:cNvSpPr>
            <a:spLocks noChangeArrowheads="1"/>
          </p:cNvSpPr>
          <p:nvPr/>
        </p:nvSpPr>
        <p:spPr bwMode="auto">
          <a:xfrm>
            <a:off x="712788" y="2562225"/>
            <a:ext cx="334963" cy="3667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/>
              <a:t>R</a:t>
            </a:r>
            <a:endParaRPr lang="en-US" altLang="bg-BG"/>
          </a:p>
        </p:txBody>
      </p:sp>
      <p:sp>
        <p:nvSpPr>
          <p:cNvPr id="122" name="Rectangle 104"/>
          <p:cNvSpPr>
            <a:spLocks noChangeArrowheads="1"/>
          </p:cNvSpPr>
          <p:nvPr/>
        </p:nvSpPr>
        <p:spPr bwMode="auto">
          <a:xfrm>
            <a:off x="933450" y="2168525"/>
            <a:ext cx="1319213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3" name="WordArt 105"/>
          <p:cNvSpPr>
            <a:spLocks noChangeArrowheads="1" noChangeShapeType="1" noTextEdit="1"/>
          </p:cNvSpPr>
          <p:nvPr/>
        </p:nvSpPr>
        <p:spPr bwMode="auto">
          <a:xfrm>
            <a:off x="978894" y="2128838"/>
            <a:ext cx="1670050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Ляв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подмасив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li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до средата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4" name="Rectangle 106"/>
          <p:cNvSpPr>
            <a:spLocks noChangeArrowheads="1"/>
          </p:cNvSpPr>
          <p:nvPr/>
        </p:nvSpPr>
        <p:spPr bwMode="auto">
          <a:xfrm>
            <a:off x="942975" y="2593975"/>
            <a:ext cx="1292225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5" name="WordArt 107"/>
          <p:cNvSpPr>
            <a:spLocks noChangeArrowheads="1" noChangeShapeType="1" noTextEdit="1"/>
          </p:cNvSpPr>
          <p:nvPr/>
        </p:nvSpPr>
        <p:spPr bwMode="auto">
          <a:xfrm>
            <a:off x="954048" y="2562225"/>
            <a:ext cx="1635125" cy="33178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Десен </a:t>
            </a:r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подмасив </a:t>
            </a:r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от средата до </a:t>
            </a:r>
            <a:r>
              <a:rPr lang="fr-FR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6" name="Oval 108"/>
          <p:cNvSpPr>
            <a:spLocks noChangeArrowheads="1"/>
          </p:cNvSpPr>
          <p:nvPr/>
        </p:nvSpPr>
        <p:spPr bwMode="auto">
          <a:xfrm>
            <a:off x="2243137" y="598488"/>
            <a:ext cx="269875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7" name="Freeform 109"/>
          <p:cNvSpPr>
            <a:spLocks/>
          </p:cNvSpPr>
          <p:nvPr/>
        </p:nvSpPr>
        <p:spPr bwMode="auto">
          <a:xfrm>
            <a:off x="1520825" y="3335338"/>
            <a:ext cx="912813" cy="212725"/>
          </a:xfrm>
          <a:custGeom>
            <a:avLst/>
            <a:gdLst>
              <a:gd name="T0" fmla="*/ 2627 w 2627"/>
              <a:gd name="T1" fmla="*/ 0 h 633"/>
              <a:gd name="T2" fmla="*/ 0 w 2627"/>
              <a:gd name="T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27" h="633">
                <a:moveTo>
                  <a:pt x="2627" y="0"/>
                </a:moveTo>
                <a:lnTo>
                  <a:pt x="0" y="63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8" name="Freeform 110"/>
          <p:cNvSpPr>
            <a:spLocks/>
          </p:cNvSpPr>
          <p:nvPr/>
        </p:nvSpPr>
        <p:spPr bwMode="auto">
          <a:xfrm flipH="1">
            <a:off x="1498600" y="2843213"/>
            <a:ext cx="42863" cy="815975"/>
          </a:xfrm>
          <a:custGeom>
            <a:avLst/>
            <a:gdLst>
              <a:gd name="T0" fmla="*/ 0 w 1"/>
              <a:gd name="T1" fmla="*/ 0 h 586"/>
              <a:gd name="T2" fmla="*/ 0 w 1"/>
              <a:gd name="T3" fmla="*/ 586 h 5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6">
                <a:moveTo>
                  <a:pt x="0" y="0"/>
                </a:moveTo>
                <a:lnTo>
                  <a:pt x="0" y="58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9" name="Text Box 87"/>
          <p:cNvSpPr txBox="1">
            <a:spLocks noChangeArrowheads="1"/>
          </p:cNvSpPr>
          <p:nvPr/>
        </p:nvSpPr>
        <p:spPr bwMode="auto">
          <a:xfrm>
            <a:off x="1952625" y="2946400"/>
            <a:ext cx="1108075" cy="25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/>
          </a:p>
        </p:txBody>
      </p:sp>
      <p:sp>
        <p:nvSpPr>
          <p:cNvPr id="130" name="WordArt 95"/>
          <p:cNvSpPr>
            <a:spLocks noChangeArrowheads="1" noChangeShapeType="1" noTextEdit="1"/>
          </p:cNvSpPr>
          <p:nvPr/>
        </p:nvSpPr>
        <p:spPr bwMode="auto">
          <a:xfrm>
            <a:off x="2101850" y="2995613"/>
            <a:ext cx="822325" cy="155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 </a:t>
            </a:r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2765839" y="560388"/>
            <a:ext cx="360363" cy="3619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109" name="Group 108"/>
          <p:cNvGrpSpPr/>
          <p:nvPr/>
        </p:nvGrpSpPr>
        <p:grpSpPr>
          <a:xfrm>
            <a:off x="3716338" y="1223963"/>
            <a:ext cx="4811712" cy="4849812"/>
            <a:chOff x="3716338" y="1223963"/>
            <a:chExt cx="4811712" cy="4849812"/>
          </a:xfrm>
        </p:grpSpPr>
        <p:sp>
          <p:nvSpPr>
            <p:cNvPr id="132" name="Rectangle 25"/>
            <p:cNvSpPr>
              <a:spLocks noChangeArrowheads="1"/>
            </p:cNvSpPr>
            <p:nvPr/>
          </p:nvSpPr>
          <p:spPr bwMode="auto">
            <a:xfrm>
              <a:off x="4703763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3" name="Rectangle 26"/>
            <p:cNvSpPr>
              <a:spLocks noChangeArrowheads="1"/>
            </p:cNvSpPr>
            <p:nvPr/>
          </p:nvSpPr>
          <p:spPr bwMode="auto">
            <a:xfrm>
              <a:off x="5073650" y="1223963"/>
              <a:ext cx="369888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4" name="Rectangle 27"/>
            <p:cNvSpPr>
              <a:spLocks noChangeArrowheads="1"/>
            </p:cNvSpPr>
            <p:nvPr/>
          </p:nvSpPr>
          <p:spPr bwMode="auto">
            <a:xfrm>
              <a:off x="5443538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5" name="Rectangle 28"/>
            <p:cNvSpPr>
              <a:spLocks noChangeArrowheads="1"/>
            </p:cNvSpPr>
            <p:nvPr/>
          </p:nvSpPr>
          <p:spPr bwMode="auto">
            <a:xfrm>
              <a:off x="6184900" y="1223963"/>
              <a:ext cx="369888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6" name="Rectangle 29"/>
            <p:cNvSpPr>
              <a:spLocks noChangeArrowheads="1"/>
            </p:cNvSpPr>
            <p:nvPr/>
          </p:nvSpPr>
          <p:spPr bwMode="auto">
            <a:xfrm>
              <a:off x="5813425" y="1223963"/>
              <a:ext cx="371475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7" name="Rectangle 30"/>
            <p:cNvSpPr>
              <a:spLocks noChangeArrowheads="1"/>
            </p:cNvSpPr>
            <p:nvPr/>
          </p:nvSpPr>
          <p:spPr bwMode="auto">
            <a:xfrm>
              <a:off x="6554788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8" name="Rectangle 31"/>
            <p:cNvSpPr>
              <a:spLocks noChangeArrowheads="1"/>
            </p:cNvSpPr>
            <p:nvPr/>
          </p:nvSpPr>
          <p:spPr bwMode="auto">
            <a:xfrm>
              <a:off x="6924675" y="1223963"/>
              <a:ext cx="369888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9" name="Rectangle 32"/>
            <p:cNvSpPr>
              <a:spLocks noChangeArrowheads="1"/>
            </p:cNvSpPr>
            <p:nvPr/>
          </p:nvSpPr>
          <p:spPr bwMode="auto">
            <a:xfrm>
              <a:off x="7294563" y="1223963"/>
              <a:ext cx="369887" cy="484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0" name="Rectangle 33"/>
            <p:cNvSpPr>
              <a:spLocks noChangeArrowheads="1"/>
            </p:cNvSpPr>
            <p:nvPr/>
          </p:nvSpPr>
          <p:spPr bwMode="auto">
            <a:xfrm>
              <a:off x="4086225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1" name="Rectangle 34"/>
            <p:cNvSpPr>
              <a:spLocks noChangeArrowheads="1"/>
            </p:cNvSpPr>
            <p:nvPr/>
          </p:nvSpPr>
          <p:spPr bwMode="auto">
            <a:xfrm>
              <a:off x="4456113" y="2840038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2" name="Rectangle 35"/>
            <p:cNvSpPr>
              <a:spLocks noChangeArrowheads="1"/>
            </p:cNvSpPr>
            <p:nvPr/>
          </p:nvSpPr>
          <p:spPr bwMode="auto">
            <a:xfrm>
              <a:off x="4826000" y="2840038"/>
              <a:ext cx="3714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5197475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50736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5" name="Rectangle 38"/>
            <p:cNvSpPr>
              <a:spLocks noChangeArrowheads="1"/>
            </p:cNvSpPr>
            <p:nvPr/>
          </p:nvSpPr>
          <p:spPr bwMode="auto">
            <a:xfrm>
              <a:off x="5443538" y="4295775"/>
              <a:ext cx="369887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3840163" y="4295775"/>
              <a:ext cx="369887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7" name="Rectangle 40"/>
            <p:cNvSpPr>
              <a:spLocks noChangeArrowheads="1"/>
            </p:cNvSpPr>
            <p:nvPr/>
          </p:nvSpPr>
          <p:spPr bwMode="auto">
            <a:xfrm>
              <a:off x="42100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8" name="Rectangle 41"/>
            <p:cNvSpPr>
              <a:spLocks noChangeArrowheads="1"/>
            </p:cNvSpPr>
            <p:nvPr/>
          </p:nvSpPr>
          <p:spPr bwMode="auto">
            <a:xfrm>
              <a:off x="3716338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9" name="Rectangle 42"/>
            <p:cNvSpPr>
              <a:spLocks noChangeArrowheads="1"/>
            </p:cNvSpPr>
            <p:nvPr/>
          </p:nvSpPr>
          <p:spPr bwMode="auto">
            <a:xfrm>
              <a:off x="4333875" y="5588000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0" name="Rectangle 43"/>
            <p:cNvSpPr>
              <a:spLocks noChangeArrowheads="1"/>
            </p:cNvSpPr>
            <p:nvPr/>
          </p:nvSpPr>
          <p:spPr bwMode="auto">
            <a:xfrm>
              <a:off x="4949825" y="5588000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1" name="Rectangle 44"/>
            <p:cNvSpPr>
              <a:spLocks noChangeArrowheads="1"/>
            </p:cNvSpPr>
            <p:nvPr/>
          </p:nvSpPr>
          <p:spPr bwMode="auto">
            <a:xfrm>
              <a:off x="5567363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2" name="Rectangle 45"/>
            <p:cNvSpPr>
              <a:spLocks noChangeArrowheads="1"/>
            </p:cNvSpPr>
            <p:nvPr/>
          </p:nvSpPr>
          <p:spPr bwMode="auto">
            <a:xfrm>
              <a:off x="6677025" y="2840038"/>
              <a:ext cx="37147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" name="Rectangle 46"/>
            <p:cNvSpPr>
              <a:spLocks noChangeArrowheads="1"/>
            </p:cNvSpPr>
            <p:nvPr/>
          </p:nvSpPr>
          <p:spPr bwMode="auto">
            <a:xfrm>
              <a:off x="7048500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4" name="Rectangle 47"/>
            <p:cNvSpPr>
              <a:spLocks noChangeArrowheads="1"/>
            </p:cNvSpPr>
            <p:nvPr/>
          </p:nvSpPr>
          <p:spPr bwMode="auto">
            <a:xfrm>
              <a:off x="7418388" y="2840038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5" name="Rectangle 48"/>
            <p:cNvSpPr>
              <a:spLocks noChangeArrowheads="1"/>
            </p:cNvSpPr>
            <p:nvPr/>
          </p:nvSpPr>
          <p:spPr bwMode="auto">
            <a:xfrm>
              <a:off x="7788275" y="2840038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6" name="Rectangle 49"/>
            <p:cNvSpPr>
              <a:spLocks noChangeArrowheads="1"/>
            </p:cNvSpPr>
            <p:nvPr/>
          </p:nvSpPr>
          <p:spPr bwMode="auto">
            <a:xfrm>
              <a:off x="76644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7" name="Rectangle 50"/>
            <p:cNvSpPr>
              <a:spLocks noChangeArrowheads="1"/>
            </p:cNvSpPr>
            <p:nvPr/>
          </p:nvSpPr>
          <p:spPr bwMode="auto">
            <a:xfrm>
              <a:off x="8034338" y="4295775"/>
              <a:ext cx="371475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8" name="Rectangle 51"/>
            <p:cNvSpPr>
              <a:spLocks noChangeArrowheads="1"/>
            </p:cNvSpPr>
            <p:nvPr/>
          </p:nvSpPr>
          <p:spPr bwMode="auto">
            <a:xfrm>
              <a:off x="6430963" y="4295775"/>
              <a:ext cx="369887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9" name="Rectangle 52"/>
            <p:cNvSpPr>
              <a:spLocks noChangeArrowheads="1"/>
            </p:cNvSpPr>
            <p:nvPr/>
          </p:nvSpPr>
          <p:spPr bwMode="auto">
            <a:xfrm>
              <a:off x="6800850" y="4295775"/>
              <a:ext cx="369888" cy="484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0" name="Rectangle 53"/>
            <p:cNvSpPr>
              <a:spLocks noChangeArrowheads="1"/>
            </p:cNvSpPr>
            <p:nvPr/>
          </p:nvSpPr>
          <p:spPr bwMode="auto">
            <a:xfrm>
              <a:off x="6307138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1" name="Rectangle 54"/>
            <p:cNvSpPr>
              <a:spLocks noChangeArrowheads="1"/>
            </p:cNvSpPr>
            <p:nvPr/>
          </p:nvSpPr>
          <p:spPr bwMode="auto">
            <a:xfrm>
              <a:off x="6924675" y="5588000"/>
              <a:ext cx="369888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2" name="Rectangle 55"/>
            <p:cNvSpPr>
              <a:spLocks noChangeArrowheads="1"/>
            </p:cNvSpPr>
            <p:nvPr/>
          </p:nvSpPr>
          <p:spPr bwMode="auto">
            <a:xfrm>
              <a:off x="7542213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3" name="Rectangle 56"/>
            <p:cNvSpPr>
              <a:spLocks noChangeArrowheads="1"/>
            </p:cNvSpPr>
            <p:nvPr/>
          </p:nvSpPr>
          <p:spPr bwMode="auto">
            <a:xfrm>
              <a:off x="8158163" y="5588000"/>
              <a:ext cx="369887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8222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7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7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7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7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67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7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7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6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67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67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67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67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6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6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6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9" grpId="0" animBg="1"/>
      <p:bldP spid="67610" grpId="0" animBg="1"/>
      <p:bldP spid="67611" grpId="0" animBg="1"/>
      <p:bldP spid="67612" grpId="0" animBg="1"/>
      <p:bldP spid="67613" grpId="0" animBg="1"/>
      <p:bldP spid="67614" grpId="0" animBg="1"/>
      <p:bldP spid="67615" grpId="0" animBg="1"/>
      <p:bldP spid="67616" grpId="0" animBg="1"/>
      <p:bldP spid="67617" grpId="0" animBg="1"/>
      <p:bldP spid="67618" grpId="0" animBg="1"/>
      <p:bldP spid="67619" grpId="0" animBg="1"/>
      <p:bldP spid="67620" grpId="0" animBg="1"/>
      <p:bldP spid="67621" grpId="0" animBg="1"/>
      <p:bldP spid="67622" grpId="0" animBg="1"/>
      <p:bldP spid="67623" grpId="0" animBg="1"/>
      <p:bldP spid="67624" grpId="0" animBg="1"/>
      <p:bldP spid="67625" grpId="0" animBg="1"/>
      <p:bldP spid="67626" grpId="0" animBg="1"/>
      <p:bldP spid="67627" grpId="0" animBg="1"/>
      <p:bldP spid="67628" grpId="0" animBg="1"/>
      <p:bldP spid="67629" grpId="0" animBg="1"/>
      <p:bldP spid="67630" grpId="0" animBg="1"/>
      <p:bldP spid="67631" grpId="0" animBg="1"/>
      <p:bldP spid="67632" grpId="0" animBg="1"/>
      <p:bldP spid="67633" grpId="0" animBg="1"/>
      <p:bldP spid="67634" grpId="0" animBg="1"/>
      <p:bldP spid="67635" grpId="0" animBg="1"/>
      <p:bldP spid="67636" grpId="0" animBg="1"/>
      <p:bldP spid="67637" grpId="0" animBg="1"/>
      <p:bldP spid="67638" grpId="0" animBg="1"/>
      <p:bldP spid="67639" grpId="0" animBg="1"/>
      <p:bldP spid="67640" grpId="0" animBg="1"/>
      <p:bldP spid="67641" grpId="0" animBg="1"/>
      <p:bldP spid="67642" grpId="0" animBg="1"/>
      <p:bldP spid="67643" grpId="0" animBg="1"/>
      <p:bldP spid="67644" grpId="0" animBg="1"/>
      <p:bldP spid="67645" grpId="0" animBg="1"/>
      <p:bldP spid="67646" grpId="0" animBg="1"/>
      <p:bldP spid="67647" grpId="0" animBg="1"/>
      <p:bldP spid="67648" grpId="0" animBg="1"/>
      <p:bldP spid="67649" grpId="0" animBg="1"/>
      <p:bldP spid="67650" grpId="0" animBg="1"/>
      <p:bldP spid="67651" grpId="0" animBg="1"/>
      <p:bldP spid="67652" grpId="0" animBg="1"/>
      <p:bldP spid="67653" grpId="0" animBg="1"/>
      <p:bldP spid="67654" grpId="0" animBg="1"/>
      <p:bldP spid="67655" grpId="0"/>
      <p:bldP spid="67656" grpId="0"/>
      <p:bldP spid="67657" grpId="0"/>
      <p:bldP spid="67658" grpId="0"/>
      <p:bldP spid="67659" grpId="0"/>
      <p:bldP spid="67660" grpId="0"/>
      <p:bldP spid="67661" grpId="0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844550" y="1663700"/>
            <a:ext cx="3443288" cy="4240213"/>
            <a:chOff x="1440" y="3998"/>
            <a:chExt cx="4860" cy="6802"/>
          </a:xfrm>
        </p:grpSpPr>
        <p:sp>
          <p:nvSpPr>
            <p:cNvPr id="88067" name="Text Box 3"/>
            <p:cNvSpPr txBox="1">
              <a:spLocks noChangeArrowheads="1"/>
            </p:cNvSpPr>
            <p:nvPr/>
          </p:nvSpPr>
          <p:spPr bwMode="auto">
            <a:xfrm>
              <a:off x="1440" y="4358"/>
              <a:ext cx="4860" cy="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400"/>
                <a:t>Merge Sort</a:t>
              </a:r>
              <a:r>
                <a:rPr lang="en-US" altLang="bg-BG" sz="1400" b="0">
                  <a:latin typeface="Times New Roman" pitchFamily="18" charset="0"/>
                </a:rPr>
                <a:t> (масив)         </a:t>
              </a:r>
            </a:p>
            <a:p>
              <a:pPr algn="l"/>
              <a:r>
                <a:rPr lang="en-US" altLang="bg-BG" sz="1400" b="0"/>
                <a:t>                                        li           di</a:t>
              </a:r>
            </a:p>
            <a:p>
              <a:pPr algn="l"/>
              <a:r>
                <a:rPr lang="en-US" altLang="bg-BG" sz="800" b="0"/>
                <a:t>                                                                       </a:t>
              </a:r>
              <a:r>
                <a:rPr lang="en-US" altLang="bg-BG" sz="800" b="0">
                  <a:latin typeface="Times New Roman" pitchFamily="18" charset="0"/>
                </a:rPr>
                <a:t>Гранични</a:t>
              </a:r>
              <a:r>
                <a:rPr lang="en-US" altLang="bg-BG" sz="800" b="0"/>
                <a:t> </a:t>
              </a:r>
              <a:r>
                <a:rPr lang="en-US" altLang="bg-BG" sz="800" b="0">
                  <a:latin typeface="Times New Roman" pitchFamily="18" charset="0"/>
                </a:rPr>
                <a:t>индекси</a:t>
              </a:r>
              <a:endParaRPr lang="en-US" altLang="bg-BG" sz="1400"/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41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50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3240" y="525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3600" y="471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3600" y="597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3" name="AutoShape 9"/>
            <p:cNvSpPr>
              <a:spLocks noChangeArrowheads="1"/>
            </p:cNvSpPr>
            <p:nvPr/>
          </p:nvSpPr>
          <p:spPr bwMode="auto">
            <a:xfrm>
              <a:off x="1980" y="6300"/>
              <a:ext cx="3780" cy="681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/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ляв подмасив.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3600" y="698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5" name="AutoShape 11"/>
            <p:cNvSpPr>
              <a:spLocks noChangeArrowheads="1"/>
            </p:cNvSpPr>
            <p:nvPr/>
          </p:nvSpPr>
          <p:spPr bwMode="auto">
            <a:xfrm>
              <a:off x="1980" y="7341"/>
              <a:ext cx="3780" cy="68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/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десен подмасив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3600" y="806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1980" y="8421"/>
              <a:ext cx="34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100"/>
                <a:t>Merge</a:t>
              </a:r>
              <a:r>
                <a:rPr lang="en-US" altLang="bg-BG" sz="1100" b="0"/>
                <a:t> (</a:t>
              </a:r>
              <a:r>
                <a:rPr lang="en-US" altLang="bg-BG" sz="1100" b="0">
                  <a:latin typeface="Times New Roman" pitchFamily="18" charset="0"/>
                </a:rPr>
                <a:t>левия с десния подмасив</a:t>
              </a:r>
              <a:r>
                <a:rPr lang="en-US" altLang="bg-BG" sz="1100" b="0"/>
                <a:t>)</a:t>
              </a:r>
              <a:endParaRPr lang="en-US" altLang="bg-BG" sz="1400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3600" y="8961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3240" y="5618"/>
              <a:ext cx="27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5940" y="6158"/>
              <a:ext cx="0" cy="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H="1">
              <a:off x="3600" y="9861"/>
              <a:ext cx="23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4320" y="9141"/>
              <a:ext cx="19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400" b="0">
                  <a:latin typeface="Times New Roman" pitchFamily="18" charset="0"/>
                </a:rPr>
                <a:t>ДЪНО</a:t>
              </a:r>
              <a:endParaRPr lang="en-US" altLang="bg-BG" sz="1400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 flipV="1">
              <a:off x="5940" y="968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3960" y="3998"/>
              <a:ext cx="198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085" name="Oval 21"/>
            <p:cNvSpPr>
              <a:spLocks noChangeArrowheads="1"/>
            </p:cNvSpPr>
            <p:nvPr/>
          </p:nvSpPr>
          <p:spPr bwMode="auto">
            <a:xfrm>
              <a:off x="1620" y="61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1</a:t>
              </a:r>
              <a:endParaRPr lang="en-US" altLang="bg-BG" sz="1400"/>
            </a:p>
          </p:txBody>
        </p:sp>
        <p:sp>
          <p:nvSpPr>
            <p:cNvPr id="88086" name="Oval 22"/>
            <p:cNvSpPr>
              <a:spLocks noChangeArrowheads="1"/>
            </p:cNvSpPr>
            <p:nvPr/>
          </p:nvSpPr>
          <p:spPr bwMode="auto">
            <a:xfrm>
              <a:off x="1620" y="72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2</a:t>
              </a:r>
              <a:endParaRPr lang="en-US" altLang="bg-BG" sz="1400"/>
            </a:p>
          </p:txBody>
        </p:sp>
        <p:sp>
          <p:nvSpPr>
            <p:cNvPr id="88087" name="Oval 23"/>
            <p:cNvSpPr>
              <a:spLocks noChangeArrowheads="1"/>
            </p:cNvSpPr>
            <p:nvPr/>
          </p:nvSpPr>
          <p:spPr bwMode="auto">
            <a:xfrm>
              <a:off x="1620" y="81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3</a:t>
              </a:r>
              <a:endParaRPr lang="en-US" altLang="bg-BG" sz="1400"/>
            </a:p>
          </p:txBody>
        </p:sp>
        <p:sp>
          <p:nvSpPr>
            <p:cNvPr id="88088" name="Oval 24"/>
            <p:cNvSpPr>
              <a:spLocks noChangeArrowheads="1"/>
            </p:cNvSpPr>
            <p:nvPr/>
          </p:nvSpPr>
          <p:spPr bwMode="auto">
            <a:xfrm>
              <a:off x="2880" y="1026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4</a:t>
              </a:r>
              <a:endParaRPr lang="en-US" altLang="bg-BG" sz="1400"/>
            </a:p>
          </p:txBody>
        </p:sp>
        <p:sp>
          <p:nvSpPr>
            <p:cNvPr id="88089" name="Oval 25"/>
            <p:cNvSpPr>
              <a:spLocks noChangeArrowheads="1"/>
            </p:cNvSpPr>
            <p:nvPr/>
          </p:nvSpPr>
          <p:spPr bwMode="auto">
            <a:xfrm>
              <a:off x="2520" y="504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0</a:t>
              </a:r>
              <a:endParaRPr lang="en-US" altLang="bg-BG" sz="1400"/>
            </a:p>
          </p:txBody>
        </p:sp>
      </p:grp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514850" y="1912938"/>
            <a:ext cx="4360863" cy="3857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200">
                <a:latin typeface="Times New Roman" pitchFamily="18" charset="0"/>
              </a:rPr>
              <a:t>Копието сортира масив. То: </a:t>
            </a:r>
          </a:p>
          <a:p>
            <a:pPr algn="just"/>
            <a:endParaRPr lang="en-US" altLang="bg-BG" sz="1200">
              <a:latin typeface="Times New Roman" pitchFamily="18" charset="0"/>
            </a:endParaRPr>
          </a:p>
          <a:p>
            <a:pPr algn="just"/>
            <a:r>
              <a:rPr lang="en-US" altLang="bg-BG" sz="1200">
                <a:latin typeface="Times New Roman" pitchFamily="18" charset="0"/>
              </a:rPr>
              <a:t>0) Получава управлението, както и границите на масива, който то обработва. (чрез организирания обмен - li и di – са променливите за граничните исндекси) </a:t>
            </a:r>
          </a:p>
          <a:p>
            <a:pPr algn="just"/>
            <a:r>
              <a:rPr lang="en-US" altLang="bg-BG" sz="1200">
                <a:latin typeface="Times New Roman" pitchFamily="18" charset="0"/>
              </a:rPr>
              <a:t>По-нататък, копието “</a:t>
            </a:r>
            <a:r>
              <a:rPr lang="en-US" altLang="bg-BG" sz="1200" i="1">
                <a:latin typeface="Times New Roman" pitchFamily="18" charset="0"/>
              </a:rPr>
              <a:t>сортира</a:t>
            </a:r>
            <a:r>
              <a:rPr lang="en-US" altLang="bg-BG" sz="1200">
                <a:latin typeface="Times New Roman" pitchFamily="18" charset="0"/>
              </a:rPr>
              <a:t>”, като само предава за обработка на повикваните от него два рекурсивни процеса  “своите” ляв и десен подмасиви така:</a:t>
            </a:r>
          </a:p>
          <a:p>
            <a:pPr algn="just"/>
            <a:r>
              <a:rPr lang="en-US" altLang="bg-BG" sz="1200"/>
              <a:t>1) </a:t>
            </a:r>
            <a:r>
              <a:rPr lang="en-US" altLang="bg-BG" sz="1200" i="1">
                <a:latin typeface="Times New Roman" pitchFamily="18" charset="0"/>
              </a:rPr>
              <a:t>Сортира левия подмасив</a:t>
            </a:r>
            <a:r>
              <a:rPr lang="en-US" altLang="bg-BG" sz="1200">
                <a:latin typeface="Times New Roman" pitchFamily="18" charset="0"/>
              </a:rPr>
              <a:t>. т.е. предизвиква рекурсивен процес, резултатът от който е сортиран ляв подмасив. </a:t>
            </a:r>
          </a:p>
          <a:p>
            <a:pPr algn="just"/>
            <a:r>
              <a:rPr lang="en-US" altLang="bg-BG" sz="1200"/>
              <a:t>2) </a:t>
            </a:r>
            <a:r>
              <a:rPr lang="en-US" altLang="bg-BG" sz="1200" i="1">
                <a:latin typeface="Times New Roman" pitchFamily="18" charset="0"/>
              </a:rPr>
              <a:t>Сортира десен подмасив,</a:t>
            </a:r>
            <a:r>
              <a:rPr lang="en-US" altLang="bg-BG" sz="1200">
                <a:latin typeface="Times New Roman" pitchFamily="18" charset="0"/>
              </a:rPr>
              <a:t> т.е. предизвиква рекурсивен процес, </a:t>
            </a:r>
            <a:r>
              <a:rPr lang="en-US" altLang="bg-BG" sz="1200" i="1">
                <a:latin typeface="Times New Roman" pitchFamily="18" charset="0"/>
              </a:rPr>
              <a:t>резултатът</a:t>
            </a:r>
            <a:r>
              <a:rPr lang="en-US" altLang="bg-BG" sz="1200">
                <a:latin typeface="Times New Roman" pitchFamily="18" charset="0"/>
              </a:rPr>
              <a:t> от който е сортиран десен подмасив.</a:t>
            </a:r>
          </a:p>
          <a:p>
            <a:pPr algn="just"/>
            <a:endParaRPr lang="en-US" altLang="bg-BG" sz="1200"/>
          </a:p>
          <a:p>
            <a:pPr algn="just"/>
            <a:r>
              <a:rPr lang="en-US" altLang="bg-BG" sz="1200"/>
              <a:t>3) </a:t>
            </a:r>
            <a:r>
              <a:rPr lang="en-US" altLang="bg-BG" sz="1200" i="1">
                <a:latin typeface="Times New Roman" pitchFamily="18" charset="0"/>
              </a:rPr>
              <a:t>Слива двата сортирани подмасива</a:t>
            </a:r>
            <a:r>
              <a:rPr lang="en-US" altLang="bg-BG" sz="1200" i="1"/>
              <a:t>., </a:t>
            </a:r>
            <a:r>
              <a:rPr lang="en-US" altLang="bg-BG" sz="1200">
                <a:latin typeface="Times New Roman" pitchFamily="18" charset="0"/>
              </a:rPr>
              <a:t>при което извършва собствената си “работа по сортирането” на предадения му за обработка масив.</a:t>
            </a:r>
          </a:p>
          <a:p>
            <a:pPr algn="just"/>
            <a:endParaRPr lang="en-US" altLang="bg-BG" sz="1200"/>
          </a:p>
          <a:p>
            <a:pPr algn="just"/>
            <a:r>
              <a:rPr lang="en-US" altLang="bg-BG" sz="1200">
                <a:latin typeface="Times New Roman" pitchFamily="18" charset="0"/>
              </a:rPr>
              <a:t>4) Предава управлението на викащата го</a:t>
            </a:r>
            <a:r>
              <a:rPr lang="en-US" altLang="bg-BG" sz="1200"/>
              <a:t> </a:t>
            </a:r>
            <a:r>
              <a:rPr lang="en-US" altLang="bg-BG" sz="1200">
                <a:latin typeface="Times New Roman" pitchFamily="18" charset="0"/>
              </a:rPr>
              <a:t>програма.</a:t>
            </a:r>
            <a:endParaRPr lang="en-US" altLang="bg-BG" sz="1200"/>
          </a:p>
        </p:txBody>
      </p:sp>
      <p:grpSp>
        <p:nvGrpSpPr>
          <p:cNvPr id="88091" name="Group 27"/>
          <p:cNvGrpSpPr>
            <a:grpSpLocks/>
          </p:cNvGrpSpPr>
          <p:nvPr/>
        </p:nvGrpSpPr>
        <p:grpSpPr bwMode="auto">
          <a:xfrm>
            <a:off x="369888" y="700088"/>
            <a:ext cx="4597400" cy="825500"/>
            <a:chOff x="900" y="12574"/>
            <a:chExt cx="9720" cy="1980"/>
          </a:xfrm>
        </p:grpSpPr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30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36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4" name="Rectangle 30"/>
            <p:cNvSpPr>
              <a:spLocks noChangeArrowheads="1"/>
            </p:cNvSpPr>
            <p:nvPr/>
          </p:nvSpPr>
          <p:spPr bwMode="auto">
            <a:xfrm>
              <a:off x="41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46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6" name="Rectangle 32"/>
            <p:cNvSpPr>
              <a:spLocks noChangeArrowheads="1"/>
            </p:cNvSpPr>
            <p:nvPr/>
          </p:nvSpPr>
          <p:spPr bwMode="auto">
            <a:xfrm>
              <a:off x="52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7" name="Rectangle 33"/>
            <p:cNvSpPr>
              <a:spLocks noChangeArrowheads="1"/>
            </p:cNvSpPr>
            <p:nvPr/>
          </p:nvSpPr>
          <p:spPr bwMode="auto">
            <a:xfrm>
              <a:off x="57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63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099" name="Rectangle 35"/>
            <p:cNvSpPr>
              <a:spLocks noChangeArrowheads="1"/>
            </p:cNvSpPr>
            <p:nvPr/>
          </p:nvSpPr>
          <p:spPr bwMode="auto">
            <a:xfrm>
              <a:off x="68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100" name="Rectangle 36"/>
            <p:cNvSpPr>
              <a:spLocks noChangeArrowheads="1"/>
            </p:cNvSpPr>
            <p:nvPr/>
          </p:nvSpPr>
          <p:spPr bwMode="auto">
            <a:xfrm>
              <a:off x="73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101" name="Rectangle 37"/>
            <p:cNvSpPr>
              <a:spLocks noChangeArrowheads="1"/>
            </p:cNvSpPr>
            <p:nvPr/>
          </p:nvSpPr>
          <p:spPr bwMode="auto">
            <a:xfrm>
              <a:off x="79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>
              <a:off x="5760" y="12754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103" name="Line 39"/>
            <p:cNvSpPr>
              <a:spLocks noChangeShapeType="1"/>
            </p:cNvSpPr>
            <p:nvPr/>
          </p:nvSpPr>
          <p:spPr bwMode="auto">
            <a:xfrm>
              <a:off x="30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104" name="Line 40"/>
            <p:cNvSpPr>
              <a:spLocks noChangeShapeType="1"/>
            </p:cNvSpPr>
            <p:nvPr/>
          </p:nvSpPr>
          <p:spPr bwMode="auto">
            <a:xfrm>
              <a:off x="84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8105" name="Text Box 41"/>
            <p:cNvSpPr txBox="1">
              <a:spLocks noChangeArrowheads="1"/>
            </p:cNvSpPr>
            <p:nvPr/>
          </p:nvSpPr>
          <p:spPr bwMode="auto">
            <a:xfrm>
              <a:off x="3060" y="12574"/>
              <a:ext cx="54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000" b="0">
                  <a:latin typeface="Times New Roman" pitchFamily="18" charset="0"/>
                </a:rPr>
                <a:t>     ляв подмасив              десен  подмасив</a:t>
              </a:r>
              <a:endParaRPr lang="en-US" altLang="bg-BG" sz="1400"/>
            </a:p>
          </p:txBody>
        </p:sp>
        <p:sp>
          <p:nvSpPr>
            <p:cNvPr id="88106" name="Text Box 42"/>
            <p:cNvSpPr txBox="1">
              <a:spLocks noChangeArrowheads="1"/>
            </p:cNvSpPr>
            <p:nvPr/>
          </p:nvSpPr>
          <p:spPr bwMode="auto">
            <a:xfrm>
              <a:off x="90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8107" name="Text Box 43"/>
            <p:cNvSpPr txBox="1">
              <a:spLocks noChangeArrowheads="1"/>
            </p:cNvSpPr>
            <p:nvPr/>
          </p:nvSpPr>
          <p:spPr bwMode="auto">
            <a:xfrm>
              <a:off x="846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8108" name="Text Box 44"/>
            <p:cNvSpPr txBox="1">
              <a:spLocks noChangeArrowheads="1"/>
            </p:cNvSpPr>
            <p:nvPr/>
          </p:nvSpPr>
          <p:spPr bwMode="auto">
            <a:xfrm>
              <a:off x="792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di</a:t>
              </a:r>
              <a:endParaRPr lang="en-US" altLang="bg-BG" sz="1400"/>
            </a:p>
          </p:txBody>
        </p:sp>
        <p:sp>
          <p:nvSpPr>
            <p:cNvPr id="88109" name="Text Box 45"/>
            <p:cNvSpPr txBox="1">
              <a:spLocks noChangeArrowheads="1"/>
            </p:cNvSpPr>
            <p:nvPr/>
          </p:nvSpPr>
          <p:spPr bwMode="auto">
            <a:xfrm>
              <a:off x="306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li</a:t>
              </a:r>
              <a:endParaRPr lang="en-US" altLang="bg-BG" sz="14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7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123728" y="260648"/>
            <a:ext cx="52705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l"/>
            <a:r>
              <a:rPr lang="bg-BG" altLang="bg-BG" i="1" dirty="0"/>
              <a:t>Сортиране чрез сливане – MERGESORT</a:t>
            </a:r>
          </a:p>
          <a:p>
            <a:pPr algn="l" eaLnBrk="0" hangingPunct="0"/>
            <a:endParaRPr lang="bg-BG" altLang="bg-BG" b="0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189038" y="2289175"/>
            <a:ext cx="690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just" eaLnBrk="0" hangingPunct="0"/>
            <a:r>
              <a:rPr lang="bg-BG" altLang="bg-BG" sz="1400" b="0">
                <a:cs typeface="Times New Roman" pitchFamily="18" charset="0"/>
              </a:rPr>
              <a:t> </a:t>
            </a:r>
            <a:endParaRPr lang="bg-BG" altLang="bg-BG" b="0"/>
          </a:p>
        </p:txBody>
      </p:sp>
      <p:graphicFrame>
        <p:nvGraphicFramePr>
          <p:cNvPr id="60451" name="Group 35"/>
          <p:cNvGraphicFramePr>
            <a:graphicFrameLocks noGrp="1"/>
          </p:cNvGraphicFramePr>
          <p:nvPr/>
        </p:nvGraphicFramePr>
        <p:xfrm>
          <a:off x="1163638" y="2641600"/>
          <a:ext cx="7083425" cy="2298383"/>
        </p:xfrm>
        <a:graphic>
          <a:graphicData uri="http://schemas.openxmlformats.org/drawingml/2006/table">
            <a:tbl>
              <a:tblPr/>
              <a:tblGrid>
                <a:gridCol w="3087687"/>
                <a:gridCol w="3995738"/>
              </a:tblGrid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DF: </a:t>
                      </a:r>
                      <a:r>
                        <a:rPr kumimoji="0" lang="bg-BG" altLang="bg-BG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 масив</a:t>
                      </a: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от n елемента е масив, който:</a:t>
                      </a: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Се състои от един елемент, n=1</a:t>
                      </a: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9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Състои се от </a:t>
                      </a:r>
                      <a:r>
                        <a:rPr kumimoji="0" lang="bg-BG" altLang="bg-BG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елементите</a:t>
                      </a:r>
                      <a:r>
                        <a:rPr kumimoji="0" lang="bg-BG" alt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на два </a:t>
                      </a:r>
                      <a:r>
                        <a:rPr kumimoji="0" lang="bg-BG" altLang="bg-BG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сортирани масива</a:t>
                      </a:r>
                      <a:r>
                        <a:rPr kumimoji="0" lang="bg-BG" alt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пренесени в друг масив така, че да </a:t>
                      </a:r>
                      <a:r>
                        <a:rPr kumimoji="0" lang="bg-BG" altLang="bg-BG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няма инверсии</a:t>
                      </a:r>
                      <a:r>
                        <a:rPr kumimoji="0" lang="bg-BG" alt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endParaRPr kumimoji="0" lang="bg-BG" altLang="bg-B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1189038" y="4264025"/>
            <a:ext cx="690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bg-BG" sz="1400" b="0">
                <a:cs typeface="Times New Roman" pitchFamily="18" charset="0"/>
              </a:rPr>
              <a:t> </a:t>
            </a:r>
            <a:endParaRPr lang="en-US" altLang="bg-BG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23728" y="1620857"/>
            <a:ext cx="390773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>
            <a:spAutoFit/>
          </a:bodyPr>
          <a:lstStyle/>
          <a:p>
            <a:pPr algn="l" eaLnBrk="0" hangingPunct="0"/>
            <a:r>
              <a:rPr lang="bg-BG" altLang="bg-BG" b="0" dirty="0" smtClean="0"/>
              <a:t>Да дефинираме сортиран масив така:</a:t>
            </a:r>
            <a:endParaRPr lang="bg-BG" altLang="bg-BG" b="0" dirty="0"/>
          </a:p>
        </p:txBody>
      </p:sp>
    </p:spTree>
    <p:extLst>
      <p:ext uri="{BB962C8B-B14F-4D97-AF65-F5344CB8AC3E}">
        <p14:creationId xmlns:p14="http://schemas.microsoft.com/office/powerpoint/2010/main" val="35543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851400" y="1452563"/>
            <a:ext cx="3657600" cy="2228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i="1"/>
              <a:t>Procedure</a:t>
            </a:r>
            <a:r>
              <a:rPr lang="en-US" altLang="bg-BG" sz="1400" b="0"/>
              <a:t> </a:t>
            </a:r>
            <a:r>
              <a:rPr lang="en-US" altLang="bg-BG" sz="1400" b="0">
                <a:solidFill>
                  <a:srgbClr val="990033"/>
                </a:solidFill>
              </a:rPr>
              <a:t>MergeSort</a:t>
            </a:r>
            <a:r>
              <a:rPr lang="en-US" altLang="bg-BG" sz="1400"/>
              <a:t>  (</a:t>
            </a:r>
            <a:r>
              <a:rPr lang="en-US" altLang="bg-BG" sz="1400" b="0"/>
              <a:t>li, di </a:t>
            </a:r>
            <a:r>
              <a:rPr lang="en-US" altLang="bg-BG" sz="1400"/>
              <a:t>: </a:t>
            </a:r>
            <a:r>
              <a:rPr lang="en-US" altLang="bg-BG" sz="1400" i="1"/>
              <a:t>integer</a:t>
            </a:r>
            <a:r>
              <a:rPr lang="en-US" altLang="bg-BG" sz="1400"/>
              <a:t>)</a:t>
            </a:r>
          </a:p>
          <a:p>
            <a:pPr algn="l"/>
            <a:r>
              <a:rPr lang="en-US" altLang="bg-BG" sz="1400" i="1"/>
              <a:t>begin</a:t>
            </a:r>
            <a:endParaRPr lang="en-US" altLang="bg-BG" sz="1400" b="0" i="1"/>
          </a:p>
          <a:p>
            <a:pPr algn="l"/>
            <a:r>
              <a:rPr lang="en-US" altLang="bg-BG" sz="1400" i="1"/>
              <a:t>If </a:t>
            </a:r>
            <a:r>
              <a:rPr lang="en-US" altLang="bg-BG" sz="1400" b="0"/>
              <a:t>li &lt; di </a:t>
            </a:r>
            <a:r>
              <a:rPr lang="en-US" altLang="bg-BG" sz="1400" i="1"/>
              <a:t>then</a:t>
            </a:r>
            <a:r>
              <a:rPr lang="en-US" altLang="bg-BG" sz="1400" b="0"/>
              <a:t> </a:t>
            </a:r>
          </a:p>
          <a:p>
            <a:pPr algn="l"/>
            <a:r>
              <a:rPr lang="en-US" altLang="bg-BG" sz="1400" i="1"/>
              <a:t>   Begin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 MergeSort</a:t>
            </a:r>
            <a:r>
              <a:rPr lang="en-US" altLang="bg-BG" sz="1400" b="0"/>
              <a:t> (li, (li+di)div2);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 MergeSort</a:t>
            </a:r>
            <a:r>
              <a:rPr lang="en-US" altLang="bg-BG" sz="1400" b="0"/>
              <a:t>(((li+di)div2 +1), di);</a:t>
            </a:r>
          </a:p>
          <a:p>
            <a:pPr algn="l"/>
            <a:r>
              <a:rPr lang="en-US" altLang="bg-BG" sz="1400" b="0"/>
              <a:t>   Merge(li, (li+di)div2, ((li+di)div2 +1), di);</a:t>
            </a:r>
          </a:p>
          <a:p>
            <a:pPr algn="l"/>
            <a:r>
              <a:rPr lang="en-US" altLang="bg-BG" sz="1400" i="1"/>
              <a:t>   End</a:t>
            </a:r>
            <a:r>
              <a:rPr lang="en-US" altLang="bg-BG" sz="1400" b="0"/>
              <a:t>;</a:t>
            </a:r>
          </a:p>
          <a:p>
            <a:pPr algn="l"/>
            <a:r>
              <a:rPr lang="en-US" altLang="bg-BG" sz="1400" i="1"/>
              <a:t>End</a:t>
            </a:r>
            <a:r>
              <a:rPr lang="en-US" altLang="bg-BG" sz="1400" b="0"/>
              <a:t>;</a:t>
            </a:r>
          </a:p>
        </p:txBody>
      </p:sp>
      <p:grpSp>
        <p:nvGrpSpPr>
          <p:cNvPr id="89091" name="Group 3"/>
          <p:cNvGrpSpPr>
            <a:grpSpLocks/>
          </p:cNvGrpSpPr>
          <p:nvPr/>
        </p:nvGrpSpPr>
        <p:grpSpPr bwMode="auto">
          <a:xfrm>
            <a:off x="844550" y="1663700"/>
            <a:ext cx="3443288" cy="4240213"/>
            <a:chOff x="1440" y="3998"/>
            <a:chExt cx="4860" cy="6802"/>
          </a:xfrm>
        </p:grpSpPr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1440" y="4358"/>
              <a:ext cx="4860" cy="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400">
                  <a:solidFill>
                    <a:srgbClr val="A50021"/>
                  </a:solidFill>
                </a:rPr>
                <a:t>Merge Sort</a:t>
              </a:r>
              <a:r>
                <a:rPr lang="en-US" altLang="bg-BG" sz="1400" b="0">
                  <a:latin typeface="Times New Roman" pitchFamily="18" charset="0"/>
                </a:rPr>
                <a:t> (масив)         </a:t>
              </a:r>
            </a:p>
            <a:p>
              <a:pPr algn="l"/>
              <a:r>
                <a:rPr lang="en-US" altLang="bg-BG" sz="1400" b="0"/>
                <a:t>                                        li           di</a:t>
              </a:r>
            </a:p>
            <a:p>
              <a:pPr algn="l"/>
              <a:r>
                <a:rPr lang="en-US" altLang="bg-BG" sz="800" b="0"/>
                <a:t>                                                                       </a:t>
              </a:r>
              <a:r>
                <a:rPr lang="en-US" altLang="bg-BG" sz="800" b="0">
                  <a:latin typeface="Times New Roman" pitchFamily="18" charset="0"/>
                </a:rPr>
                <a:t>Гранични</a:t>
              </a:r>
              <a:r>
                <a:rPr lang="en-US" altLang="bg-BG" sz="800" b="0"/>
                <a:t> </a:t>
              </a:r>
              <a:r>
                <a:rPr lang="en-US" altLang="bg-BG" sz="800" b="0">
                  <a:latin typeface="Times New Roman" pitchFamily="18" charset="0"/>
                </a:rPr>
                <a:t>индекси</a:t>
              </a:r>
              <a:endParaRPr lang="en-US" altLang="bg-BG" sz="1400"/>
            </a:p>
          </p:txBody>
        </p:sp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41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5040" y="4178"/>
              <a:ext cx="7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auto">
            <a:xfrm>
              <a:off x="3240" y="5258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>
              <a:off x="3600" y="471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097" name="Line 9"/>
            <p:cNvSpPr>
              <a:spLocks noChangeShapeType="1"/>
            </p:cNvSpPr>
            <p:nvPr/>
          </p:nvSpPr>
          <p:spPr bwMode="auto">
            <a:xfrm>
              <a:off x="3600" y="597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098" name="AutoShape 10"/>
            <p:cNvSpPr>
              <a:spLocks noChangeArrowheads="1"/>
            </p:cNvSpPr>
            <p:nvPr/>
          </p:nvSpPr>
          <p:spPr bwMode="auto">
            <a:xfrm>
              <a:off x="1980" y="6300"/>
              <a:ext cx="3780" cy="681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>
                  <a:solidFill>
                    <a:srgbClr val="A50021"/>
                  </a:solidFill>
                </a:rPr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ляв подмасив.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3600" y="698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0" name="AutoShape 12"/>
            <p:cNvSpPr>
              <a:spLocks noChangeArrowheads="1"/>
            </p:cNvSpPr>
            <p:nvPr/>
          </p:nvSpPr>
          <p:spPr bwMode="auto">
            <a:xfrm>
              <a:off x="1980" y="7341"/>
              <a:ext cx="3780" cy="68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>
                  <a:solidFill>
                    <a:srgbClr val="A50021"/>
                  </a:solidFill>
                </a:rPr>
                <a:t>Merge Sort</a:t>
              </a:r>
              <a:r>
                <a:rPr lang="en-US" altLang="bg-BG" sz="1200" b="0"/>
                <a:t> (</a:t>
              </a:r>
              <a:r>
                <a:rPr lang="en-US" altLang="bg-BG" sz="1200" b="0">
                  <a:latin typeface="Times New Roman" pitchFamily="18" charset="0"/>
                </a:rPr>
                <a:t>десен подмасив</a:t>
              </a:r>
              <a:r>
                <a:rPr lang="en-US" altLang="bg-BG" sz="1200" b="0"/>
                <a:t>)</a:t>
              </a:r>
              <a:endParaRPr lang="en-US" altLang="bg-BG" sz="1400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>
              <a:off x="3600" y="806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2" name="Text Box 14"/>
            <p:cNvSpPr txBox="1">
              <a:spLocks noChangeArrowheads="1"/>
            </p:cNvSpPr>
            <p:nvPr/>
          </p:nvSpPr>
          <p:spPr bwMode="auto">
            <a:xfrm>
              <a:off x="1980" y="8421"/>
              <a:ext cx="34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i="1"/>
                <a:t>Merge</a:t>
              </a:r>
              <a:r>
                <a:rPr lang="en-US" altLang="bg-BG" sz="1100" b="0"/>
                <a:t> (</a:t>
              </a:r>
              <a:r>
                <a:rPr lang="en-US" altLang="bg-BG" sz="1100" b="0">
                  <a:latin typeface="Times New Roman" pitchFamily="18" charset="0"/>
                </a:rPr>
                <a:t>левия с десния подмасив</a:t>
              </a:r>
              <a:r>
                <a:rPr lang="en-US" altLang="bg-BG" sz="1100" b="0"/>
                <a:t>)</a:t>
              </a:r>
              <a:endParaRPr lang="en-US" altLang="bg-BG" sz="1400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>
              <a:off x="3600" y="8961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>
              <a:off x="3240" y="5618"/>
              <a:ext cx="27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5" name="Line 17"/>
            <p:cNvSpPr>
              <a:spLocks noChangeShapeType="1"/>
            </p:cNvSpPr>
            <p:nvPr/>
          </p:nvSpPr>
          <p:spPr bwMode="auto">
            <a:xfrm>
              <a:off x="5940" y="6158"/>
              <a:ext cx="0" cy="30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 flipH="1">
              <a:off x="3600" y="9861"/>
              <a:ext cx="23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4320" y="9141"/>
              <a:ext cx="19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400" b="0">
                  <a:latin typeface="Times New Roman" pitchFamily="18" charset="0"/>
                </a:rPr>
                <a:t>ДЪНО</a:t>
              </a:r>
              <a:endParaRPr lang="en-US" altLang="bg-BG" sz="1400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 flipV="1">
              <a:off x="5940" y="9681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09" name="Rectangle 21"/>
            <p:cNvSpPr>
              <a:spLocks noChangeArrowheads="1"/>
            </p:cNvSpPr>
            <p:nvPr/>
          </p:nvSpPr>
          <p:spPr bwMode="auto">
            <a:xfrm>
              <a:off x="3960" y="3998"/>
              <a:ext cx="198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10" name="Oval 22"/>
            <p:cNvSpPr>
              <a:spLocks noChangeArrowheads="1"/>
            </p:cNvSpPr>
            <p:nvPr/>
          </p:nvSpPr>
          <p:spPr bwMode="auto">
            <a:xfrm>
              <a:off x="1620" y="612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1</a:t>
              </a:r>
              <a:endParaRPr lang="en-US" altLang="bg-BG" sz="1400"/>
            </a:p>
          </p:txBody>
        </p:sp>
        <p:sp>
          <p:nvSpPr>
            <p:cNvPr id="89111" name="Oval 23"/>
            <p:cNvSpPr>
              <a:spLocks noChangeArrowheads="1"/>
            </p:cNvSpPr>
            <p:nvPr/>
          </p:nvSpPr>
          <p:spPr bwMode="auto">
            <a:xfrm>
              <a:off x="1620" y="72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2</a:t>
              </a:r>
              <a:endParaRPr lang="en-US" altLang="bg-BG" sz="1400"/>
            </a:p>
          </p:txBody>
        </p:sp>
        <p:sp>
          <p:nvSpPr>
            <p:cNvPr id="89112" name="Oval 24"/>
            <p:cNvSpPr>
              <a:spLocks noChangeArrowheads="1"/>
            </p:cNvSpPr>
            <p:nvPr/>
          </p:nvSpPr>
          <p:spPr bwMode="auto">
            <a:xfrm>
              <a:off x="1620" y="810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3</a:t>
              </a:r>
              <a:endParaRPr lang="en-US" altLang="bg-BG" sz="1400"/>
            </a:p>
          </p:txBody>
        </p:sp>
        <p:sp>
          <p:nvSpPr>
            <p:cNvPr id="89113" name="Oval 25"/>
            <p:cNvSpPr>
              <a:spLocks noChangeArrowheads="1"/>
            </p:cNvSpPr>
            <p:nvPr/>
          </p:nvSpPr>
          <p:spPr bwMode="auto">
            <a:xfrm>
              <a:off x="2880" y="1026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4</a:t>
              </a:r>
              <a:endParaRPr lang="en-US" altLang="bg-BG" sz="1400"/>
            </a:p>
          </p:txBody>
        </p:sp>
        <p:sp>
          <p:nvSpPr>
            <p:cNvPr id="89114" name="Oval 26"/>
            <p:cNvSpPr>
              <a:spLocks noChangeArrowheads="1"/>
            </p:cNvSpPr>
            <p:nvPr/>
          </p:nvSpPr>
          <p:spPr bwMode="auto">
            <a:xfrm>
              <a:off x="2520" y="5040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200" b="0"/>
                <a:t>0</a:t>
              </a:r>
              <a:endParaRPr lang="en-US" altLang="bg-BG" sz="1400"/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369888" y="700088"/>
            <a:ext cx="4597400" cy="825500"/>
            <a:chOff x="900" y="12574"/>
            <a:chExt cx="9720" cy="1980"/>
          </a:xfrm>
        </p:grpSpPr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30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36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18" name="Rectangle 30"/>
            <p:cNvSpPr>
              <a:spLocks noChangeArrowheads="1"/>
            </p:cNvSpPr>
            <p:nvPr/>
          </p:nvSpPr>
          <p:spPr bwMode="auto">
            <a:xfrm>
              <a:off x="41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19" name="Rectangle 31"/>
            <p:cNvSpPr>
              <a:spLocks noChangeArrowheads="1"/>
            </p:cNvSpPr>
            <p:nvPr/>
          </p:nvSpPr>
          <p:spPr bwMode="auto">
            <a:xfrm>
              <a:off x="46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0" name="Rectangle 32"/>
            <p:cNvSpPr>
              <a:spLocks noChangeArrowheads="1"/>
            </p:cNvSpPr>
            <p:nvPr/>
          </p:nvSpPr>
          <p:spPr bwMode="auto">
            <a:xfrm>
              <a:off x="52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1" name="Rectangle 33"/>
            <p:cNvSpPr>
              <a:spLocks noChangeArrowheads="1"/>
            </p:cNvSpPr>
            <p:nvPr/>
          </p:nvSpPr>
          <p:spPr bwMode="auto">
            <a:xfrm>
              <a:off x="576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2" name="Rectangle 34"/>
            <p:cNvSpPr>
              <a:spLocks noChangeArrowheads="1"/>
            </p:cNvSpPr>
            <p:nvPr/>
          </p:nvSpPr>
          <p:spPr bwMode="auto">
            <a:xfrm>
              <a:off x="630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3" name="Rectangle 35"/>
            <p:cNvSpPr>
              <a:spLocks noChangeArrowheads="1"/>
            </p:cNvSpPr>
            <p:nvPr/>
          </p:nvSpPr>
          <p:spPr bwMode="auto">
            <a:xfrm>
              <a:off x="684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4" name="Rectangle 36"/>
            <p:cNvSpPr>
              <a:spLocks noChangeArrowheads="1"/>
            </p:cNvSpPr>
            <p:nvPr/>
          </p:nvSpPr>
          <p:spPr bwMode="auto">
            <a:xfrm>
              <a:off x="738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5" name="Rectangle 37"/>
            <p:cNvSpPr>
              <a:spLocks noChangeArrowheads="1"/>
            </p:cNvSpPr>
            <p:nvPr/>
          </p:nvSpPr>
          <p:spPr bwMode="auto">
            <a:xfrm>
              <a:off x="7920" y="13114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>
              <a:off x="5760" y="12754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27" name="Line 39"/>
            <p:cNvSpPr>
              <a:spLocks noChangeShapeType="1"/>
            </p:cNvSpPr>
            <p:nvPr/>
          </p:nvSpPr>
          <p:spPr bwMode="auto">
            <a:xfrm>
              <a:off x="30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28" name="Line 40"/>
            <p:cNvSpPr>
              <a:spLocks noChangeShapeType="1"/>
            </p:cNvSpPr>
            <p:nvPr/>
          </p:nvSpPr>
          <p:spPr bwMode="auto">
            <a:xfrm>
              <a:off x="8460" y="12754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9129" name="Text Box 41"/>
            <p:cNvSpPr txBox="1">
              <a:spLocks noChangeArrowheads="1"/>
            </p:cNvSpPr>
            <p:nvPr/>
          </p:nvSpPr>
          <p:spPr bwMode="auto">
            <a:xfrm>
              <a:off x="3060" y="12574"/>
              <a:ext cx="54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000" b="0">
                  <a:latin typeface="Times New Roman" pitchFamily="18" charset="0"/>
                </a:rPr>
                <a:t>     ляв подмасив              десен  подмасив</a:t>
              </a:r>
              <a:endParaRPr lang="en-US" altLang="bg-BG" sz="1400"/>
            </a:p>
          </p:txBody>
        </p:sp>
        <p:sp>
          <p:nvSpPr>
            <p:cNvPr id="89130" name="Text Box 42"/>
            <p:cNvSpPr txBox="1">
              <a:spLocks noChangeArrowheads="1"/>
            </p:cNvSpPr>
            <p:nvPr/>
          </p:nvSpPr>
          <p:spPr bwMode="auto">
            <a:xfrm>
              <a:off x="90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9131" name="Text Box 43"/>
            <p:cNvSpPr txBox="1">
              <a:spLocks noChangeArrowheads="1"/>
            </p:cNvSpPr>
            <p:nvPr/>
          </p:nvSpPr>
          <p:spPr bwMode="auto">
            <a:xfrm>
              <a:off x="8460" y="13114"/>
              <a:ext cx="21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0">
                  <a:latin typeface="Times New Roman" pitchFamily="18" charset="0"/>
                </a:rPr>
                <a:t>масив</a:t>
              </a:r>
              <a:endParaRPr lang="en-US" altLang="bg-BG" sz="1400"/>
            </a:p>
          </p:txBody>
        </p:sp>
        <p:sp>
          <p:nvSpPr>
            <p:cNvPr id="89132" name="Text Box 44"/>
            <p:cNvSpPr txBox="1">
              <a:spLocks noChangeArrowheads="1"/>
            </p:cNvSpPr>
            <p:nvPr/>
          </p:nvSpPr>
          <p:spPr bwMode="auto">
            <a:xfrm>
              <a:off x="792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di</a:t>
              </a:r>
              <a:endParaRPr lang="en-US" altLang="bg-BG" sz="1400"/>
            </a:p>
          </p:txBody>
        </p:sp>
        <p:sp>
          <p:nvSpPr>
            <p:cNvPr id="89133" name="Text Box 45"/>
            <p:cNvSpPr txBox="1">
              <a:spLocks noChangeArrowheads="1"/>
            </p:cNvSpPr>
            <p:nvPr/>
          </p:nvSpPr>
          <p:spPr bwMode="auto">
            <a:xfrm>
              <a:off x="3060" y="1383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0"/>
                <a:t>li</a:t>
              </a:r>
              <a:endParaRPr lang="en-US" altLang="bg-BG" sz="1400"/>
            </a:p>
          </p:txBody>
        </p:sp>
      </p:grpSp>
      <p:sp>
        <p:nvSpPr>
          <p:cNvPr id="89134" name="Text Box 46"/>
          <p:cNvSpPr txBox="1">
            <a:spLocks noChangeArrowheads="1"/>
          </p:cNvSpPr>
          <p:nvPr/>
        </p:nvSpPr>
        <p:spPr bwMode="auto">
          <a:xfrm>
            <a:off x="4805363" y="3838575"/>
            <a:ext cx="3657600" cy="2038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i="1"/>
              <a:t>void</a:t>
            </a:r>
            <a:r>
              <a:rPr lang="en-US" altLang="bg-BG" sz="1400" b="0"/>
              <a:t> </a:t>
            </a:r>
            <a:r>
              <a:rPr lang="en-US" altLang="bg-BG" sz="1400" b="0">
                <a:solidFill>
                  <a:srgbClr val="990033"/>
                </a:solidFill>
              </a:rPr>
              <a:t>MergeSort</a:t>
            </a:r>
            <a:r>
              <a:rPr lang="en-US" altLang="bg-BG" sz="1400"/>
              <a:t>  (</a:t>
            </a:r>
            <a:r>
              <a:rPr lang="en-US" altLang="bg-BG" sz="1400" i="1"/>
              <a:t>int</a:t>
            </a:r>
            <a:r>
              <a:rPr lang="en-US" altLang="bg-BG" sz="1400"/>
              <a:t> </a:t>
            </a:r>
            <a:r>
              <a:rPr lang="en-US" altLang="bg-BG" sz="1400" b="0"/>
              <a:t>li</a:t>
            </a:r>
            <a:r>
              <a:rPr lang="en-US" altLang="bg-BG" sz="1400"/>
              <a:t>, </a:t>
            </a:r>
            <a:r>
              <a:rPr lang="en-US" altLang="bg-BG" sz="1400" i="1"/>
              <a:t>int</a:t>
            </a:r>
            <a:r>
              <a:rPr lang="en-US" altLang="bg-BG" sz="1400"/>
              <a:t> </a:t>
            </a:r>
            <a:r>
              <a:rPr lang="en-US" altLang="bg-BG" sz="1400" b="0"/>
              <a:t>di</a:t>
            </a:r>
            <a:r>
              <a:rPr lang="en-US" altLang="bg-BG" sz="1400"/>
              <a:t>)</a:t>
            </a:r>
          </a:p>
          <a:p>
            <a:pPr algn="l"/>
            <a:r>
              <a:rPr lang="en-US" altLang="bg-BG" sz="1400" b="0"/>
              <a:t>{</a:t>
            </a:r>
          </a:p>
          <a:p>
            <a:pPr algn="l"/>
            <a:r>
              <a:rPr lang="en-US" altLang="bg-BG" sz="1400" i="1"/>
              <a:t>if</a:t>
            </a:r>
            <a:r>
              <a:rPr lang="en-US" altLang="bg-BG" sz="1400" b="0"/>
              <a:t> (li &lt; di)</a:t>
            </a:r>
          </a:p>
          <a:p>
            <a:pPr algn="l"/>
            <a:r>
              <a:rPr lang="en-US" altLang="bg-BG" sz="1400" b="0"/>
              <a:t>  {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MergeSort</a:t>
            </a:r>
            <a:r>
              <a:rPr lang="en-US" altLang="bg-BG" sz="1400" b="0"/>
              <a:t> (li, (li+di)/2);</a:t>
            </a:r>
          </a:p>
          <a:p>
            <a:pPr algn="l"/>
            <a:r>
              <a:rPr lang="en-US" altLang="bg-BG" sz="1400" b="0">
                <a:solidFill>
                  <a:srgbClr val="990033"/>
                </a:solidFill>
              </a:rPr>
              <a:t>  MergeSort</a:t>
            </a:r>
            <a:r>
              <a:rPr lang="en-US" altLang="bg-BG" sz="1400" b="0"/>
              <a:t>(((li+di)/2 +1), di);</a:t>
            </a:r>
          </a:p>
          <a:p>
            <a:pPr algn="l"/>
            <a:r>
              <a:rPr lang="en-US" altLang="bg-BG" sz="1400" b="0"/>
              <a:t>  Merge(li, (li+di)/2, ((li+di)/2 +1), di);</a:t>
            </a:r>
          </a:p>
          <a:p>
            <a:pPr algn="l"/>
            <a:r>
              <a:rPr lang="en-US" altLang="bg-BG" sz="1400" b="0"/>
              <a:t>  }</a:t>
            </a:r>
          </a:p>
          <a:p>
            <a:pPr algn="l"/>
            <a:r>
              <a:rPr lang="en-US" altLang="bg-BG" sz="1400" b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48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2413" y="904875"/>
            <a:ext cx="5559425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Това копие работи в границите от 1 до 14</a:t>
            </a:r>
            <a:endParaRPr lang="en-US" altLang="bg-BG" sz="1400"/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479550" y="1363663"/>
            <a:ext cx="5610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		                                                                     14</a:t>
            </a:r>
            <a:endParaRPr lang="en-US" altLang="bg-BG" sz="140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2413" y="1976438"/>
            <a:ext cx="2851150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379538" y="2435225"/>
            <a:ext cx="31369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	                                   7</a:t>
            </a:r>
            <a:endParaRPr lang="en-US" altLang="bg-BG" sz="1400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906588" y="1720850"/>
            <a:ext cx="21383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522413" y="3003550"/>
            <a:ext cx="1306512" cy="501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436688" y="3460750"/>
            <a:ext cx="1627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	    4</a:t>
            </a:r>
            <a:endParaRPr lang="en-US" altLang="bg-BG" sz="1400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1636713" y="2689225"/>
            <a:ext cx="1016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1522413" y="5494338"/>
            <a:ext cx="427037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1492250" y="5184775"/>
            <a:ext cx="503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2662238" y="5494338"/>
            <a:ext cx="428625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1522413" y="4117975"/>
            <a:ext cx="855662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1422400" y="4576763"/>
            <a:ext cx="1090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1              2</a:t>
            </a:r>
            <a:endParaRPr lang="en-US" altLang="bg-BG" sz="1400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465263" y="3862388"/>
            <a:ext cx="9985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0">
                <a:latin typeface="Times New Roman" pitchFamily="18" charset="0"/>
              </a:rPr>
              <a:t>ляв</a:t>
            </a:r>
            <a:endParaRPr lang="en-US" altLang="bg-BG" sz="1400"/>
          </a:p>
        </p:txBody>
      </p:sp>
      <p:sp>
        <p:nvSpPr>
          <p:cNvPr id="90128" name="Freeform 16"/>
          <p:cNvSpPr>
            <a:spLocks/>
          </p:cNvSpPr>
          <p:nvPr/>
        </p:nvSpPr>
        <p:spPr bwMode="auto">
          <a:xfrm>
            <a:off x="2092325" y="5119688"/>
            <a:ext cx="428625" cy="223837"/>
          </a:xfrm>
          <a:custGeom>
            <a:avLst/>
            <a:gdLst>
              <a:gd name="T0" fmla="*/ 0 w 540"/>
              <a:gd name="T1" fmla="*/ 262 h 262"/>
              <a:gd name="T2" fmla="*/ 260 w 540"/>
              <a:gd name="T3" fmla="*/ 0 h 262"/>
              <a:gd name="T4" fmla="*/ 540 w 540"/>
              <a:gd name="T5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262">
                <a:moveTo>
                  <a:pt x="0" y="262"/>
                </a:moveTo>
                <a:cubicBezTo>
                  <a:pt x="43" y="218"/>
                  <a:pt x="100" y="0"/>
                  <a:pt x="260" y="0"/>
                </a:cubicBezTo>
                <a:cubicBezTo>
                  <a:pt x="420" y="0"/>
                  <a:pt x="482" y="207"/>
                  <a:pt x="540" y="2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29" name="AutoShape 17"/>
          <p:cNvSpPr>
            <a:spLocks noChangeArrowheads="1"/>
          </p:cNvSpPr>
          <p:nvPr/>
        </p:nvSpPr>
        <p:spPr bwMode="auto">
          <a:xfrm>
            <a:off x="952500" y="1824038"/>
            <a:ext cx="142875" cy="2446337"/>
          </a:xfrm>
          <a:prstGeom prst="downArrow">
            <a:avLst>
              <a:gd name="adj1" fmla="val 50000"/>
              <a:gd name="adj2" fmla="val 42805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0130" name="WordArt 18"/>
          <p:cNvSpPr>
            <a:spLocks noChangeArrowheads="1" noChangeShapeType="1" noTextEdit="1"/>
          </p:cNvSpPr>
          <p:nvPr/>
        </p:nvSpPr>
        <p:spPr bwMode="auto">
          <a:xfrm rot="5400000">
            <a:off x="-1243806" y="2980532"/>
            <a:ext cx="3798887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ПОТЪВАНЕ</a:t>
            </a: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1379538" y="5953125"/>
            <a:ext cx="712787" cy="3063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>
            <a:off x="1379538" y="5953125"/>
            <a:ext cx="712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2520950" y="5953125"/>
            <a:ext cx="712788" cy="3063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2520950" y="5953125"/>
            <a:ext cx="712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0135" name="Group 23"/>
          <p:cNvGrpSpPr>
            <a:grpSpLocks/>
          </p:cNvGrpSpPr>
          <p:nvPr/>
        </p:nvGrpSpPr>
        <p:grpSpPr bwMode="auto">
          <a:xfrm>
            <a:off x="7935913" y="815975"/>
            <a:ext cx="844550" cy="1277938"/>
            <a:chOff x="3420" y="4500"/>
            <a:chExt cx="3600" cy="5400"/>
          </a:xfrm>
        </p:grpSpPr>
        <p:sp>
          <p:nvSpPr>
            <p:cNvPr id="90136" name="Oval 24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37" name="Line 25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38" name="Line 26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0" name="Line 28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46" name="Line 34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7" name="Line 35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8" name="Line 36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49" name="Line 37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50" name="Group 38"/>
          <p:cNvGrpSpPr>
            <a:grpSpLocks/>
          </p:cNvGrpSpPr>
          <p:nvPr/>
        </p:nvGrpSpPr>
        <p:grpSpPr bwMode="auto">
          <a:xfrm>
            <a:off x="5283200" y="3784600"/>
            <a:ext cx="844550" cy="1277938"/>
            <a:chOff x="3420" y="4500"/>
            <a:chExt cx="3600" cy="5400"/>
          </a:xfrm>
        </p:grpSpPr>
        <p:sp>
          <p:nvSpPr>
            <p:cNvPr id="90151" name="Oval 39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2" name="Line 40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3" name="Line 41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5" name="Line 43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6" name="Rectangle 44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7" name="Line 45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58" name="Rectangle 46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59" name="Line 47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0" name="Rectangle 48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2" name="Line 50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4" name="Line 52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65" name="Group 53"/>
          <p:cNvGrpSpPr>
            <a:grpSpLocks/>
          </p:cNvGrpSpPr>
          <p:nvPr/>
        </p:nvGrpSpPr>
        <p:grpSpPr bwMode="auto">
          <a:xfrm>
            <a:off x="6248400" y="4906963"/>
            <a:ext cx="844550" cy="1277937"/>
            <a:chOff x="3420" y="4500"/>
            <a:chExt cx="3600" cy="5400"/>
          </a:xfrm>
        </p:grpSpPr>
        <p:sp>
          <p:nvSpPr>
            <p:cNvPr id="90166" name="Oval 54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67" name="Line 55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8" name="Line 56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0" name="Line 58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1" name="Rectangle 59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2" name="Line 60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3" name="Rectangle 61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4" name="Line 62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76" name="Line 64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7" name="Line 65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8" name="Line 66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79" name="Line 67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80" name="Group 68"/>
          <p:cNvGrpSpPr>
            <a:grpSpLocks/>
          </p:cNvGrpSpPr>
          <p:nvPr/>
        </p:nvGrpSpPr>
        <p:grpSpPr bwMode="auto">
          <a:xfrm>
            <a:off x="6248400" y="2660650"/>
            <a:ext cx="844550" cy="1277938"/>
            <a:chOff x="3420" y="4500"/>
            <a:chExt cx="3600" cy="5400"/>
          </a:xfrm>
        </p:grpSpPr>
        <p:sp>
          <p:nvSpPr>
            <p:cNvPr id="90181" name="Oval 69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2" name="Line 70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3" name="Line 71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4" name="Rectangle 72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5" name="Line 73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6" name="Rectangle 74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7" name="Line 75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88" name="Rectangle 76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89" name="Line 77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0" name="Rectangle 78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91" name="Line 79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2" name="Line 80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3" name="Line 81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4" name="Line 82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7050088" y="1709738"/>
            <a:ext cx="842962" cy="1277937"/>
            <a:chOff x="3420" y="4500"/>
            <a:chExt cx="3600" cy="5400"/>
          </a:xfrm>
        </p:grpSpPr>
        <p:sp>
          <p:nvSpPr>
            <p:cNvPr id="90196" name="Oval 84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197" name="Line 85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8" name="Line 86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199" name="Rectangle 87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0" name="Line 88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1" name="Rectangle 89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2" name="Line 90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3" name="Rectangle 91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4" name="Line 92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5" name="Rectangle 93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06" name="Line 94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7" name="Line 95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8" name="Line 96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09" name="Line 97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0210" name="Group 98"/>
          <p:cNvGrpSpPr>
            <a:grpSpLocks/>
          </p:cNvGrpSpPr>
          <p:nvPr/>
        </p:nvGrpSpPr>
        <p:grpSpPr bwMode="auto">
          <a:xfrm>
            <a:off x="4440238" y="4906963"/>
            <a:ext cx="842962" cy="1277937"/>
            <a:chOff x="3420" y="4500"/>
            <a:chExt cx="3600" cy="5400"/>
          </a:xfrm>
        </p:grpSpPr>
        <p:sp>
          <p:nvSpPr>
            <p:cNvPr id="90211" name="Oval 99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2" name="Line 100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3" name="Line 101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4" name="Rectangle 102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5" name="Line 103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6" name="Rectangle 104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7" name="Line 105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18" name="Rectangle 106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19" name="Line 107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0" name="Rectangle 108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0221" name="Line 109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2" name="Line 110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3" name="Line 111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0224" name="Line 112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0225" name="Line 113"/>
          <p:cNvSpPr>
            <a:spLocks noChangeShapeType="1"/>
          </p:cNvSpPr>
          <p:nvPr/>
        </p:nvSpPr>
        <p:spPr bwMode="auto">
          <a:xfrm flipH="1">
            <a:off x="7302500" y="1301750"/>
            <a:ext cx="658813" cy="40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6" name="Line 114"/>
          <p:cNvSpPr>
            <a:spLocks noChangeShapeType="1"/>
          </p:cNvSpPr>
          <p:nvPr/>
        </p:nvSpPr>
        <p:spPr bwMode="auto">
          <a:xfrm flipH="1">
            <a:off x="6497638" y="2171700"/>
            <a:ext cx="588962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7" name="Line 115"/>
          <p:cNvSpPr>
            <a:spLocks noChangeShapeType="1"/>
          </p:cNvSpPr>
          <p:nvPr/>
        </p:nvSpPr>
        <p:spPr bwMode="auto">
          <a:xfrm flipH="1">
            <a:off x="5530850" y="3122613"/>
            <a:ext cx="752475" cy="67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8" name="Line 116"/>
          <p:cNvSpPr>
            <a:spLocks noChangeShapeType="1"/>
          </p:cNvSpPr>
          <p:nvPr/>
        </p:nvSpPr>
        <p:spPr bwMode="auto">
          <a:xfrm>
            <a:off x="5765800" y="4471988"/>
            <a:ext cx="730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29" name="Line 117"/>
          <p:cNvSpPr>
            <a:spLocks noChangeShapeType="1"/>
          </p:cNvSpPr>
          <p:nvPr/>
        </p:nvSpPr>
        <p:spPr bwMode="auto">
          <a:xfrm flipH="1">
            <a:off x="4692650" y="4256088"/>
            <a:ext cx="622300" cy="657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30" name="Freeform 118"/>
          <p:cNvSpPr>
            <a:spLocks/>
          </p:cNvSpPr>
          <p:nvPr/>
        </p:nvSpPr>
        <p:spPr bwMode="auto">
          <a:xfrm>
            <a:off x="4087813" y="4452938"/>
            <a:ext cx="1195387" cy="1806575"/>
          </a:xfrm>
          <a:custGeom>
            <a:avLst/>
            <a:gdLst>
              <a:gd name="T0" fmla="*/ 885 w 1785"/>
              <a:gd name="T1" fmla="*/ 2340 h 2445"/>
              <a:gd name="T2" fmla="*/ 435 w 1785"/>
              <a:gd name="T3" fmla="*/ 2445 h 2445"/>
              <a:gd name="T4" fmla="*/ 165 w 1785"/>
              <a:gd name="T5" fmla="*/ 2205 h 2445"/>
              <a:gd name="T6" fmla="*/ 60 w 1785"/>
              <a:gd name="T7" fmla="*/ 1890 h 2445"/>
              <a:gd name="T8" fmla="*/ 0 w 1785"/>
              <a:gd name="T9" fmla="*/ 1560 h 2445"/>
              <a:gd name="T10" fmla="*/ 60 w 1785"/>
              <a:gd name="T11" fmla="*/ 1125 h 2445"/>
              <a:gd name="T12" fmla="*/ 210 w 1785"/>
              <a:gd name="T13" fmla="*/ 615 h 2445"/>
              <a:gd name="T14" fmla="*/ 435 w 1785"/>
              <a:gd name="T15" fmla="*/ 240 h 2445"/>
              <a:gd name="T16" fmla="*/ 885 w 1785"/>
              <a:gd name="T17" fmla="*/ 75 h 2445"/>
              <a:gd name="T18" fmla="*/ 1785 w 1785"/>
              <a:gd name="T19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5" h="2445">
                <a:moveTo>
                  <a:pt x="885" y="2340"/>
                </a:moveTo>
                <a:cubicBezTo>
                  <a:pt x="810" y="2385"/>
                  <a:pt x="525" y="2445"/>
                  <a:pt x="435" y="2445"/>
                </a:cubicBezTo>
                <a:cubicBezTo>
                  <a:pt x="345" y="2445"/>
                  <a:pt x="240" y="2355"/>
                  <a:pt x="165" y="2205"/>
                </a:cubicBezTo>
                <a:cubicBezTo>
                  <a:pt x="90" y="2055"/>
                  <a:pt x="90" y="1950"/>
                  <a:pt x="60" y="1890"/>
                </a:cubicBezTo>
                <a:cubicBezTo>
                  <a:pt x="30" y="1830"/>
                  <a:pt x="0" y="1687"/>
                  <a:pt x="0" y="1560"/>
                </a:cubicBezTo>
                <a:cubicBezTo>
                  <a:pt x="0" y="1433"/>
                  <a:pt x="25" y="1283"/>
                  <a:pt x="60" y="1125"/>
                </a:cubicBezTo>
                <a:cubicBezTo>
                  <a:pt x="95" y="967"/>
                  <a:pt x="148" y="762"/>
                  <a:pt x="210" y="615"/>
                </a:cubicBezTo>
                <a:cubicBezTo>
                  <a:pt x="210" y="615"/>
                  <a:pt x="322" y="330"/>
                  <a:pt x="435" y="240"/>
                </a:cubicBezTo>
                <a:cubicBezTo>
                  <a:pt x="548" y="150"/>
                  <a:pt x="660" y="115"/>
                  <a:pt x="885" y="75"/>
                </a:cubicBezTo>
                <a:cubicBezTo>
                  <a:pt x="1110" y="35"/>
                  <a:pt x="1598" y="16"/>
                  <a:pt x="1785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31" name="Freeform 119"/>
          <p:cNvSpPr>
            <a:spLocks/>
          </p:cNvSpPr>
          <p:nvPr/>
        </p:nvSpPr>
        <p:spPr bwMode="auto">
          <a:xfrm>
            <a:off x="5689600" y="4613275"/>
            <a:ext cx="809625" cy="1633538"/>
          </a:xfrm>
          <a:custGeom>
            <a:avLst/>
            <a:gdLst>
              <a:gd name="T0" fmla="*/ 1095 w 1095"/>
              <a:gd name="T1" fmla="*/ 2088 h 2175"/>
              <a:gd name="T2" fmla="*/ 930 w 1095"/>
              <a:gd name="T3" fmla="*/ 2163 h 2175"/>
              <a:gd name="T4" fmla="*/ 600 w 1095"/>
              <a:gd name="T5" fmla="*/ 2013 h 2175"/>
              <a:gd name="T6" fmla="*/ 465 w 1095"/>
              <a:gd name="T7" fmla="*/ 1668 h 2175"/>
              <a:gd name="T8" fmla="*/ 405 w 1095"/>
              <a:gd name="T9" fmla="*/ 1263 h 2175"/>
              <a:gd name="T10" fmla="*/ 450 w 1095"/>
              <a:gd name="T11" fmla="*/ 903 h 2175"/>
              <a:gd name="T12" fmla="*/ 570 w 1095"/>
              <a:gd name="T13" fmla="*/ 633 h 2175"/>
              <a:gd name="T14" fmla="*/ 765 w 1095"/>
              <a:gd name="T15" fmla="*/ 303 h 2175"/>
              <a:gd name="T16" fmla="*/ 405 w 1095"/>
              <a:gd name="T17" fmla="*/ 33 h 2175"/>
              <a:gd name="T18" fmla="*/ 0 w 1095"/>
              <a:gd name="T19" fmla="*/ 108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5" h="2175">
                <a:moveTo>
                  <a:pt x="1095" y="2088"/>
                </a:moveTo>
                <a:cubicBezTo>
                  <a:pt x="1068" y="2103"/>
                  <a:pt x="1012" y="2175"/>
                  <a:pt x="930" y="2163"/>
                </a:cubicBezTo>
                <a:cubicBezTo>
                  <a:pt x="930" y="2163"/>
                  <a:pt x="675" y="2088"/>
                  <a:pt x="600" y="2013"/>
                </a:cubicBezTo>
                <a:cubicBezTo>
                  <a:pt x="525" y="1938"/>
                  <a:pt x="465" y="1668"/>
                  <a:pt x="465" y="1668"/>
                </a:cubicBezTo>
                <a:cubicBezTo>
                  <a:pt x="465" y="1668"/>
                  <a:pt x="405" y="1263"/>
                  <a:pt x="405" y="1263"/>
                </a:cubicBezTo>
                <a:cubicBezTo>
                  <a:pt x="405" y="1263"/>
                  <a:pt x="450" y="903"/>
                  <a:pt x="450" y="903"/>
                </a:cubicBezTo>
                <a:cubicBezTo>
                  <a:pt x="450" y="903"/>
                  <a:pt x="518" y="733"/>
                  <a:pt x="570" y="633"/>
                </a:cubicBezTo>
                <a:cubicBezTo>
                  <a:pt x="622" y="533"/>
                  <a:pt x="793" y="403"/>
                  <a:pt x="765" y="303"/>
                </a:cubicBezTo>
                <a:cubicBezTo>
                  <a:pt x="737" y="203"/>
                  <a:pt x="532" y="66"/>
                  <a:pt x="405" y="33"/>
                </a:cubicBezTo>
                <a:cubicBezTo>
                  <a:pt x="278" y="0"/>
                  <a:pt x="84" y="93"/>
                  <a:pt x="0" y="1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0232" name="WordArt 120"/>
          <p:cNvSpPr>
            <a:spLocks noChangeArrowheads="1" noChangeShapeType="1" noTextEdit="1"/>
          </p:cNvSpPr>
          <p:nvPr/>
        </p:nvSpPr>
        <p:spPr bwMode="auto">
          <a:xfrm>
            <a:off x="5110163" y="5553075"/>
            <a:ext cx="439737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90233" name="WordArt 121"/>
          <p:cNvSpPr>
            <a:spLocks noChangeArrowheads="1" noChangeShapeType="1" noTextEdit="1"/>
          </p:cNvSpPr>
          <p:nvPr/>
        </p:nvSpPr>
        <p:spPr bwMode="auto">
          <a:xfrm>
            <a:off x="6962775" y="5581650"/>
            <a:ext cx="438150" cy="228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90234" name="Text Box 122"/>
          <p:cNvSpPr txBox="1">
            <a:spLocks noChangeArrowheads="1"/>
          </p:cNvSpPr>
          <p:nvPr/>
        </p:nvSpPr>
        <p:spPr bwMode="auto">
          <a:xfrm>
            <a:off x="2646363" y="5149850"/>
            <a:ext cx="6635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bg-BG" sz="1400" b="0">
                <a:latin typeface="Times New Roman" pitchFamily="18" charset="0"/>
              </a:rPr>
              <a:t>десен</a:t>
            </a:r>
            <a:endParaRPr lang="en-US" altLang="bg-BG" sz="1400"/>
          </a:p>
        </p:txBody>
      </p:sp>
      <p:sp>
        <p:nvSpPr>
          <p:cNvPr id="90235" name="WordArt 123"/>
          <p:cNvSpPr>
            <a:spLocks noChangeArrowheads="1" noChangeShapeType="1" noTextEdit="1"/>
          </p:cNvSpPr>
          <p:nvPr/>
        </p:nvSpPr>
        <p:spPr bwMode="auto">
          <a:xfrm>
            <a:off x="5111750" y="4635500"/>
            <a:ext cx="636588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2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9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0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0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90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90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90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0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90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0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9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9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9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0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90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decel="100000" fill="hold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9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5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9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9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0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9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0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9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9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9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0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90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/>
      <p:bldP spid="90116" grpId="0" animBg="1"/>
      <p:bldP spid="90117" grpId="0"/>
      <p:bldP spid="90118" grpId="0"/>
      <p:bldP spid="90119" grpId="0" animBg="1"/>
      <p:bldP spid="90120" grpId="0"/>
      <p:bldP spid="90121" grpId="0"/>
      <p:bldP spid="90122" grpId="0" animBg="1"/>
      <p:bldP spid="90123" grpId="0"/>
      <p:bldP spid="90124" grpId="0" animBg="1"/>
      <p:bldP spid="90125" grpId="0" animBg="1"/>
      <p:bldP spid="90126" grpId="0"/>
      <p:bldP spid="90127" grpId="0"/>
      <p:bldP spid="90128" grpId="0" animBg="1"/>
      <p:bldP spid="90128" grpId="1" animBg="1"/>
      <p:bldP spid="90129" grpId="0" animBg="1"/>
      <p:bldP spid="90130" grpId="0" animBg="1"/>
      <p:bldP spid="90131" grpId="0" animBg="1"/>
      <p:bldP spid="90132" grpId="0" animBg="1"/>
      <p:bldP spid="90133" grpId="0" animBg="1"/>
      <p:bldP spid="90134" grpId="0" animBg="1"/>
      <p:bldP spid="90225" grpId="0" animBg="1"/>
      <p:bldP spid="90226" grpId="0" animBg="1"/>
      <p:bldP spid="90227" grpId="0" animBg="1"/>
      <p:bldP spid="90228" grpId="0" animBg="1"/>
      <p:bldP spid="90228" grpId="1" animBg="1"/>
      <p:bldP spid="90229" grpId="0" animBg="1"/>
      <p:bldP spid="90229" grpId="1" animBg="1"/>
      <p:bldP spid="90230" grpId="0" animBg="1"/>
      <p:bldP spid="90230" grpId="1" animBg="1"/>
      <p:bldP spid="90231" grpId="0" animBg="1"/>
      <p:bldP spid="90231" grpId="1" animBg="1"/>
      <p:bldP spid="90232" grpId="0" animBg="1"/>
      <p:bldP spid="90232" grpId="1" animBg="1"/>
      <p:bldP spid="90233" grpId="0" animBg="1"/>
      <p:bldP spid="90233" grpId="1" animBg="1"/>
      <p:bldP spid="90234" grpId="0"/>
      <p:bldP spid="902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2713038" y="3222625"/>
            <a:ext cx="3570287" cy="5397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4564063" y="2390775"/>
            <a:ext cx="792162" cy="728663"/>
            <a:chOff x="1080" y="13673"/>
            <a:chExt cx="720" cy="727"/>
          </a:xfrm>
        </p:grpSpPr>
        <p:sp>
          <p:nvSpPr>
            <p:cNvPr id="91140" name="AutoShape 4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1141" name="Text Box 5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bg-BG" sz="1400" i="1">
                <a:latin typeface="Verdana" pitchFamily="34" charset="0"/>
              </a:endParaRPr>
            </a:p>
            <a:p>
              <a:r>
                <a:rPr lang="en-US" altLang="bg-BG" sz="1400" i="1">
                  <a:latin typeface="Verdana" pitchFamily="34" charset="0"/>
                </a:rPr>
                <a:t>A[]</a:t>
              </a:r>
              <a:endParaRPr lang="en-US" altLang="bg-BG"/>
            </a:p>
          </p:txBody>
        </p:sp>
        <p:sp>
          <p:nvSpPr>
            <p:cNvPr id="91142" name="Freeform 6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833938" y="2436813"/>
            <a:ext cx="196850" cy="1793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1144" name="Group 8"/>
          <p:cNvGrpSpPr>
            <a:grpSpLocks/>
          </p:cNvGrpSpPr>
          <p:nvPr/>
        </p:nvGrpSpPr>
        <p:grpSpPr bwMode="auto">
          <a:xfrm>
            <a:off x="3128963" y="2390775"/>
            <a:ext cx="793750" cy="728663"/>
            <a:chOff x="1080" y="13673"/>
            <a:chExt cx="720" cy="727"/>
          </a:xfrm>
        </p:grpSpPr>
        <p:sp>
          <p:nvSpPr>
            <p:cNvPr id="91145" name="AutoShape 9"/>
            <p:cNvSpPr>
              <a:spLocks noChangeArrowheads="1"/>
            </p:cNvSpPr>
            <p:nvPr/>
          </p:nvSpPr>
          <p:spPr bwMode="auto">
            <a:xfrm>
              <a:off x="1080" y="13680"/>
              <a:ext cx="720" cy="720"/>
            </a:xfrm>
            <a:prstGeom prst="cube">
              <a:avLst>
                <a:gd name="adj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1080" y="13824"/>
              <a:ext cx="48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bg-BG" sz="1400" i="1">
                <a:latin typeface="Verdana" pitchFamily="34" charset="0"/>
              </a:endParaRPr>
            </a:p>
            <a:p>
              <a:r>
                <a:rPr lang="en-US" altLang="bg-BG" sz="1400" i="1">
                  <a:latin typeface="Verdana" pitchFamily="34" charset="0"/>
                </a:rPr>
                <a:t>A[]</a:t>
              </a:r>
              <a:endParaRPr lang="en-US" altLang="bg-BG"/>
            </a:p>
          </p:txBody>
        </p:sp>
        <p:sp>
          <p:nvSpPr>
            <p:cNvPr id="91147" name="Freeform 11"/>
            <p:cNvSpPr>
              <a:spLocks/>
            </p:cNvSpPr>
            <p:nvPr/>
          </p:nvSpPr>
          <p:spPr bwMode="auto">
            <a:xfrm>
              <a:off x="1082" y="13673"/>
              <a:ext cx="232" cy="247"/>
            </a:xfrm>
            <a:custGeom>
              <a:avLst/>
              <a:gdLst>
                <a:gd name="T0" fmla="*/ 0 w 232"/>
                <a:gd name="T1" fmla="*/ 247 h 247"/>
                <a:gd name="T2" fmla="*/ 232 w 232"/>
                <a:gd name="T3" fmla="*/ 247 h 247"/>
                <a:gd name="T4" fmla="*/ 231 w 232"/>
                <a:gd name="T5" fmla="*/ 0 h 247"/>
                <a:gd name="T6" fmla="*/ 0 w 23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47">
                  <a:moveTo>
                    <a:pt x="0" y="247"/>
                  </a:moveTo>
                  <a:lnTo>
                    <a:pt x="232" y="247"/>
                  </a:lnTo>
                  <a:lnTo>
                    <a:pt x="231" y="0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3309938" y="2270125"/>
            <a:ext cx="396875" cy="358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668713" y="1303338"/>
            <a:ext cx="593725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4205288" y="1303338"/>
            <a:ext cx="595312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3683000" y="1916113"/>
            <a:ext cx="423863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4300538" y="1906588"/>
            <a:ext cx="538162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3" name="WordArt 17"/>
          <p:cNvSpPr>
            <a:spLocks noChangeArrowheads="1" noChangeShapeType="1" noTextEdit="1"/>
          </p:cNvSpPr>
          <p:nvPr/>
        </p:nvSpPr>
        <p:spPr bwMode="auto">
          <a:xfrm>
            <a:off x="3894138" y="3324225"/>
            <a:ext cx="885825" cy="239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ДЪНО</a:t>
            </a:r>
          </a:p>
        </p:txBody>
      </p: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3816350" y="1489075"/>
            <a:ext cx="196850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4273550" y="1384300"/>
            <a:ext cx="396875" cy="3587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1156" name="WordArt 20"/>
          <p:cNvSpPr>
            <a:spLocks noChangeArrowheads="1" noChangeShapeType="1" noTextEdit="1"/>
          </p:cNvSpPr>
          <p:nvPr/>
        </p:nvSpPr>
        <p:spPr bwMode="auto">
          <a:xfrm>
            <a:off x="2825750" y="1911350"/>
            <a:ext cx="885825" cy="239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 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88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 animBg="1"/>
      <p:bldP spid="91150" grpId="0" animBg="1"/>
      <p:bldP spid="91151" grpId="0" animBg="1"/>
      <p:bldP spid="91152" grpId="0" animBg="1"/>
      <p:bldP spid="91154" grpId="0" animBg="1"/>
      <p:bldP spid="91155" grpId="0" animBg="1"/>
      <p:bldP spid="911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1049338" y="5030788"/>
            <a:ext cx="1741487" cy="1398587"/>
            <a:chOff x="1709" y="857"/>
            <a:chExt cx="2033" cy="1513"/>
          </a:xfrm>
        </p:grpSpPr>
        <p:sp>
          <p:nvSpPr>
            <p:cNvPr id="92163" name="Rectangle 3"/>
            <p:cNvSpPr>
              <a:spLocks noChangeArrowheads="1"/>
            </p:cNvSpPr>
            <p:nvPr/>
          </p:nvSpPr>
          <p:spPr bwMode="auto">
            <a:xfrm>
              <a:off x="1709" y="2066"/>
              <a:ext cx="2033" cy="3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2164" name="Group 4"/>
            <p:cNvGrpSpPr>
              <a:grpSpLocks/>
            </p:cNvGrpSpPr>
            <p:nvPr/>
          </p:nvGrpSpPr>
          <p:grpSpPr bwMode="auto">
            <a:xfrm>
              <a:off x="2875" y="1555"/>
              <a:ext cx="451" cy="410"/>
              <a:chOff x="1080" y="13673"/>
              <a:chExt cx="720" cy="727"/>
            </a:xfrm>
          </p:grpSpPr>
          <p:sp>
            <p:nvSpPr>
              <p:cNvPr id="92165" name="AutoShape 5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92167" name="Freeform 7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3045" y="1571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1971" y="1555"/>
              <a:ext cx="452" cy="410"/>
              <a:chOff x="1080" y="13673"/>
              <a:chExt cx="720" cy="727"/>
            </a:xfrm>
          </p:grpSpPr>
          <p:sp>
            <p:nvSpPr>
              <p:cNvPr id="92170" name="AutoShape 10"/>
              <p:cNvSpPr>
                <a:spLocks noChangeArrowheads="1"/>
              </p:cNvSpPr>
              <p:nvPr/>
            </p:nvSpPr>
            <p:spPr bwMode="auto">
              <a:xfrm>
                <a:off x="1080" y="13680"/>
                <a:ext cx="720" cy="720"/>
              </a:xfrm>
              <a:prstGeom prst="cube">
                <a:avLst>
                  <a:gd name="adj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171" name="Text Box 11"/>
              <p:cNvSpPr txBox="1">
                <a:spLocks noChangeArrowheads="1"/>
              </p:cNvSpPr>
              <p:nvPr/>
            </p:nvSpPr>
            <p:spPr bwMode="auto">
              <a:xfrm>
                <a:off x="1080" y="13824"/>
                <a:ext cx="48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400" i="1">
                    <a:latin typeface="Verdana" pitchFamily="34" charset="0"/>
                  </a:rPr>
                  <a:t>a</a:t>
                </a:r>
                <a:endParaRPr lang="en-US" altLang="bg-BG"/>
              </a:p>
            </p:txBody>
          </p:sp>
          <p:sp>
            <p:nvSpPr>
              <p:cNvPr id="92172" name="Freeform 12"/>
              <p:cNvSpPr>
                <a:spLocks/>
              </p:cNvSpPr>
              <p:nvPr/>
            </p:nvSpPr>
            <p:spPr bwMode="auto">
              <a:xfrm>
                <a:off x="1082" y="13673"/>
                <a:ext cx="232" cy="247"/>
              </a:xfrm>
              <a:custGeom>
                <a:avLst/>
                <a:gdLst>
                  <a:gd name="T0" fmla="*/ 0 w 232"/>
                  <a:gd name="T1" fmla="*/ 247 h 247"/>
                  <a:gd name="T2" fmla="*/ 232 w 232"/>
                  <a:gd name="T3" fmla="*/ 247 h 247"/>
                  <a:gd name="T4" fmla="*/ 231 w 232"/>
                  <a:gd name="T5" fmla="*/ 0 h 247"/>
                  <a:gd name="T6" fmla="*/ 0 w 232"/>
                  <a:gd name="T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47">
                    <a:moveTo>
                      <a:pt x="0" y="247"/>
                    </a:moveTo>
                    <a:lnTo>
                      <a:pt x="232" y="247"/>
                    </a:lnTo>
                    <a:lnTo>
                      <a:pt x="231" y="0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2173" name="Oval 13"/>
            <p:cNvSpPr>
              <a:spLocks noChangeArrowheads="1"/>
            </p:cNvSpPr>
            <p:nvPr/>
          </p:nvSpPr>
          <p:spPr bwMode="auto">
            <a:xfrm>
              <a:off x="2085" y="1454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311" y="857"/>
              <a:ext cx="338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649" y="857"/>
              <a:ext cx="339" cy="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2308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H="1" flipV="1">
              <a:off x="2649" y="1153"/>
              <a:ext cx="339" cy="3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78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2453" y="211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</a:t>
              </a:r>
            </a:p>
          </p:txBody>
        </p:sp>
        <p:sp>
          <p:nvSpPr>
            <p:cNvPr id="92179" name="Oval 19"/>
            <p:cNvSpPr>
              <a:spLocks noChangeArrowheads="1"/>
            </p:cNvSpPr>
            <p:nvPr/>
          </p:nvSpPr>
          <p:spPr bwMode="auto">
            <a:xfrm>
              <a:off x="2404" y="950"/>
              <a:ext cx="112" cy="1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80" name="Oval 20"/>
            <p:cNvSpPr>
              <a:spLocks noChangeArrowheads="1"/>
            </p:cNvSpPr>
            <p:nvPr/>
          </p:nvSpPr>
          <p:spPr bwMode="auto">
            <a:xfrm>
              <a:off x="2692" y="896"/>
              <a:ext cx="226" cy="20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18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780" y="1220"/>
              <a:ext cx="504" cy="13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 !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47037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507365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544353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6184900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5813425" y="1223963"/>
            <a:ext cx="371475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6554788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6924675" y="1223963"/>
            <a:ext cx="369888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7294563" y="1223963"/>
            <a:ext cx="369887" cy="484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408622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4456113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4826000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51974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4" name="Rectangle 34"/>
          <p:cNvSpPr>
            <a:spLocks noChangeArrowheads="1"/>
          </p:cNvSpPr>
          <p:nvPr/>
        </p:nvSpPr>
        <p:spPr bwMode="auto">
          <a:xfrm>
            <a:off x="50736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5443538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38401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42100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37163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199" name="Rectangle 39"/>
          <p:cNvSpPr>
            <a:spLocks noChangeArrowheads="1"/>
          </p:cNvSpPr>
          <p:nvPr/>
        </p:nvSpPr>
        <p:spPr bwMode="auto">
          <a:xfrm>
            <a:off x="43338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494982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1" name="Rectangle 41"/>
          <p:cNvSpPr>
            <a:spLocks noChangeArrowheads="1"/>
          </p:cNvSpPr>
          <p:nvPr/>
        </p:nvSpPr>
        <p:spPr bwMode="auto">
          <a:xfrm>
            <a:off x="55673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2" name="Rectangle 42"/>
          <p:cNvSpPr>
            <a:spLocks noChangeArrowheads="1"/>
          </p:cNvSpPr>
          <p:nvPr/>
        </p:nvSpPr>
        <p:spPr bwMode="auto">
          <a:xfrm>
            <a:off x="6677025" y="2840038"/>
            <a:ext cx="371475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3" name="Rectangle 43"/>
          <p:cNvSpPr>
            <a:spLocks noChangeArrowheads="1"/>
          </p:cNvSpPr>
          <p:nvPr/>
        </p:nvSpPr>
        <p:spPr bwMode="auto">
          <a:xfrm>
            <a:off x="7048500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7418388" y="2840038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5" name="Rectangle 45"/>
          <p:cNvSpPr>
            <a:spLocks noChangeArrowheads="1"/>
          </p:cNvSpPr>
          <p:nvPr/>
        </p:nvSpPr>
        <p:spPr bwMode="auto">
          <a:xfrm>
            <a:off x="7788275" y="2840038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6" name="Rectangle 46"/>
          <p:cNvSpPr>
            <a:spLocks noChangeArrowheads="1"/>
          </p:cNvSpPr>
          <p:nvPr/>
        </p:nvSpPr>
        <p:spPr bwMode="auto">
          <a:xfrm>
            <a:off x="76644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7" name="Rectangle 47"/>
          <p:cNvSpPr>
            <a:spLocks noChangeArrowheads="1"/>
          </p:cNvSpPr>
          <p:nvPr/>
        </p:nvSpPr>
        <p:spPr bwMode="auto">
          <a:xfrm>
            <a:off x="8034338" y="4295775"/>
            <a:ext cx="371475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8" name="Rectangle 48"/>
          <p:cNvSpPr>
            <a:spLocks noChangeArrowheads="1"/>
          </p:cNvSpPr>
          <p:nvPr/>
        </p:nvSpPr>
        <p:spPr bwMode="auto">
          <a:xfrm>
            <a:off x="6430963" y="4295775"/>
            <a:ext cx="369887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09" name="Rectangle 49"/>
          <p:cNvSpPr>
            <a:spLocks noChangeArrowheads="1"/>
          </p:cNvSpPr>
          <p:nvPr/>
        </p:nvSpPr>
        <p:spPr bwMode="auto">
          <a:xfrm>
            <a:off x="6800850" y="4295775"/>
            <a:ext cx="369888" cy="484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0" name="Rectangle 50"/>
          <p:cNvSpPr>
            <a:spLocks noChangeArrowheads="1"/>
          </p:cNvSpPr>
          <p:nvPr/>
        </p:nvSpPr>
        <p:spPr bwMode="auto">
          <a:xfrm>
            <a:off x="6307138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1" name="Rectangle 51"/>
          <p:cNvSpPr>
            <a:spLocks noChangeArrowheads="1"/>
          </p:cNvSpPr>
          <p:nvPr/>
        </p:nvSpPr>
        <p:spPr bwMode="auto">
          <a:xfrm>
            <a:off x="6924675" y="5588000"/>
            <a:ext cx="369888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2" name="Rectangle 52"/>
          <p:cNvSpPr>
            <a:spLocks noChangeArrowheads="1"/>
          </p:cNvSpPr>
          <p:nvPr/>
        </p:nvSpPr>
        <p:spPr bwMode="auto">
          <a:xfrm>
            <a:off x="754221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3" name="Rectangle 53"/>
          <p:cNvSpPr>
            <a:spLocks noChangeArrowheads="1"/>
          </p:cNvSpPr>
          <p:nvPr/>
        </p:nvSpPr>
        <p:spPr bwMode="auto">
          <a:xfrm>
            <a:off x="8158163" y="5588000"/>
            <a:ext cx="369887" cy="485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214" name="Line 54"/>
          <p:cNvSpPr>
            <a:spLocks noChangeShapeType="1"/>
          </p:cNvSpPr>
          <p:nvPr/>
        </p:nvSpPr>
        <p:spPr bwMode="auto">
          <a:xfrm flipV="1">
            <a:off x="396240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5" name="Line 55"/>
          <p:cNvSpPr>
            <a:spLocks noChangeShapeType="1"/>
          </p:cNvSpPr>
          <p:nvPr/>
        </p:nvSpPr>
        <p:spPr bwMode="auto">
          <a:xfrm flipH="1" flipV="1">
            <a:off x="4210050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6" name="Line 56"/>
          <p:cNvSpPr>
            <a:spLocks noChangeShapeType="1"/>
          </p:cNvSpPr>
          <p:nvPr/>
        </p:nvSpPr>
        <p:spPr bwMode="auto">
          <a:xfrm flipV="1">
            <a:off x="51974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7" name="Line 57"/>
          <p:cNvSpPr>
            <a:spLocks noChangeShapeType="1"/>
          </p:cNvSpPr>
          <p:nvPr/>
        </p:nvSpPr>
        <p:spPr bwMode="auto">
          <a:xfrm flipH="1" flipV="1">
            <a:off x="54435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8" name="Line 58"/>
          <p:cNvSpPr>
            <a:spLocks noChangeShapeType="1"/>
          </p:cNvSpPr>
          <p:nvPr/>
        </p:nvSpPr>
        <p:spPr bwMode="auto">
          <a:xfrm flipV="1">
            <a:off x="6554788" y="4779963"/>
            <a:ext cx="246062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19" name="Line 59"/>
          <p:cNvSpPr>
            <a:spLocks noChangeShapeType="1"/>
          </p:cNvSpPr>
          <p:nvPr/>
        </p:nvSpPr>
        <p:spPr bwMode="auto">
          <a:xfrm flipH="1" flipV="1">
            <a:off x="6800850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0" name="Line 60"/>
          <p:cNvSpPr>
            <a:spLocks noChangeShapeType="1"/>
          </p:cNvSpPr>
          <p:nvPr/>
        </p:nvSpPr>
        <p:spPr bwMode="auto">
          <a:xfrm flipV="1">
            <a:off x="7788275" y="4779963"/>
            <a:ext cx="246063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1" name="Line 61"/>
          <p:cNvSpPr>
            <a:spLocks noChangeShapeType="1"/>
          </p:cNvSpPr>
          <p:nvPr/>
        </p:nvSpPr>
        <p:spPr bwMode="auto">
          <a:xfrm flipH="1" flipV="1">
            <a:off x="8034338" y="4779963"/>
            <a:ext cx="247650" cy="808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2" name="Line 62"/>
          <p:cNvSpPr>
            <a:spLocks noChangeShapeType="1"/>
          </p:cNvSpPr>
          <p:nvPr/>
        </p:nvSpPr>
        <p:spPr bwMode="auto">
          <a:xfrm flipV="1">
            <a:off x="4210050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3" name="Line 63"/>
          <p:cNvSpPr>
            <a:spLocks noChangeShapeType="1"/>
          </p:cNvSpPr>
          <p:nvPr/>
        </p:nvSpPr>
        <p:spPr bwMode="auto">
          <a:xfrm flipH="1" flipV="1">
            <a:off x="482600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4" name="Line 64"/>
          <p:cNvSpPr>
            <a:spLocks noChangeShapeType="1"/>
          </p:cNvSpPr>
          <p:nvPr/>
        </p:nvSpPr>
        <p:spPr bwMode="auto">
          <a:xfrm flipV="1">
            <a:off x="6800850" y="3325813"/>
            <a:ext cx="617538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5" name="Line 65"/>
          <p:cNvSpPr>
            <a:spLocks noChangeShapeType="1"/>
          </p:cNvSpPr>
          <p:nvPr/>
        </p:nvSpPr>
        <p:spPr bwMode="auto">
          <a:xfrm flipH="1" flipV="1">
            <a:off x="7418388" y="3325813"/>
            <a:ext cx="615950" cy="969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6" name="Line 66"/>
          <p:cNvSpPr>
            <a:spLocks noChangeShapeType="1"/>
          </p:cNvSpPr>
          <p:nvPr/>
        </p:nvSpPr>
        <p:spPr bwMode="auto">
          <a:xfrm flipV="1">
            <a:off x="4826000" y="1708150"/>
            <a:ext cx="1358900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7" name="Line 67"/>
          <p:cNvSpPr>
            <a:spLocks noChangeShapeType="1"/>
          </p:cNvSpPr>
          <p:nvPr/>
        </p:nvSpPr>
        <p:spPr bwMode="auto">
          <a:xfrm flipH="1" flipV="1">
            <a:off x="6184900" y="1708150"/>
            <a:ext cx="1233488" cy="1131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28" name="WordArt 68"/>
          <p:cNvSpPr>
            <a:spLocks noChangeArrowheads="1" noChangeShapeType="1" noTextEdit="1"/>
          </p:cNvSpPr>
          <p:nvPr/>
        </p:nvSpPr>
        <p:spPr bwMode="auto">
          <a:xfrm>
            <a:off x="5845175" y="2012950"/>
            <a:ext cx="579438" cy="3143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29" name="WordArt 69"/>
          <p:cNvSpPr>
            <a:spLocks noChangeArrowheads="1" noChangeShapeType="1" noTextEdit="1"/>
          </p:cNvSpPr>
          <p:nvPr/>
        </p:nvSpPr>
        <p:spPr bwMode="auto">
          <a:xfrm>
            <a:off x="7788275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0" name="WordArt 70"/>
          <p:cNvSpPr>
            <a:spLocks noChangeArrowheads="1" noChangeShapeType="1" noTextEdit="1"/>
          </p:cNvSpPr>
          <p:nvPr/>
        </p:nvSpPr>
        <p:spPr bwMode="auto">
          <a:xfrm>
            <a:off x="3468688" y="4941888"/>
            <a:ext cx="579437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1" name="WordArt 71"/>
          <p:cNvSpPr>
            <a:spLocks noChangeArrowheads="1" noChangeShapeType="1" noTextEdit="1"/>
          </p:cNvSpPr>
          <p:nvPr/>
        </p:nvSpPr>
        <p:spPr bwMode="auto">
          <a:xfrm>
            <a:off x="3992563" y="3486150"/>
            <a:ext cx="577850" cy="315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2" name="WordArt 72"/>
          <p:cNvSpPr>
            <a:spLocks noChangeArrowheads="1" noChangeShapeType="1" noTextEdit="1"/>
          </p:cNvSpPr>
          <p:nvPr/>
        </p:nvSpPr>
        <p:spPr bwMode="auto">
          <a:xfrm>
            <a:off x="4722813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3" name="WordArt 73"/>
          <p:cNvSpPr>
            <a:spLocks noChangeArrowheads="1" noChangeShapeType="1" noTextEdit="1"/>
          </p:cNvSpPr>
          <p:nvPr/>
        </p:nvSpPr>
        <p:spPr bwMode="auto">
          <a:xfrm>
            <a:off x="6959600" y="4913313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4" name="WordArt 74"/>
          <p:cNvSpPr>
            <a:spLocks noChangeArrowheads="1" noChangeShapeType="1" noTextEdit="1"/>
          </p:cNvSpPr>
          <p:nvPr/>
        </p:nvSpPr>
        <p:spPr bwMode="auto">
          <a:xfrm>
            <a:off x="8205788" y="4941888"/>
            <a:ext cx="577850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Merge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235" name="WordArt 75"/>
          <p:cNvSpPr>
            <a:spLocks noChangeArrowheads="1" noChangeShapeType="1" noTextEdit="1"/>
          </p:cNvSpPr>
          <p:nvPr/>
        </p:nvSpPr>
        <p:spPr bwMode="auto">
          <a:xfrm>
            <a:off x="4302125" y="379413"/>
            <a:ext cx="3825875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"изплуване" със сливане</a:t>
            </a:r>
          </a:p>
        </p:txBody>
      </p:sp>
      <p:grpSp>
        <p:nvGrpSpPr>
          <p:cNvPr id="92236" name="Group 76"/>
          <p:cNvGrpSpPr>
            <a:grpSpLocks/>
          </p:cNvGrpSpPr>
          <p:nvPr/>
        </p:nvGrpSpPr>
        <p:grpSpPr bwMode="auto">
          <a:xfrm>
            <a:off x="444500" y="355600"/>
            <a:ext cx="2816225" cy="3838575"/>
            <a:chOff x="0" y="224"/>
            <a:chExt cx="1774" cy="2418"/>
          </a:xfrm>
        </p:grpSpPr>
        <p:sp>
          <p:nvSpPr>
            <p:cNvPr id="92237" name="Rectangle 77"/>
            <p:cNvSpPr>
              <a:spLocks noChangeArrowheads="1"/>
            </p:cNvSpPr>
            <p:nvPr/>
          </p:nvSpPr>
          <p:spPr bwMode="auto">
            <a:xfrm>
              <a:off x="182" y="524"/>
              <a:ext cx="1539" cy="21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38" name="Oval 78"/>
            <p:cNvSpPr>
              <a:spLocks noChangeArrowheads="1"/>
            </p:cNvSpPr>
            <p:nvPr/>
          </p:nvSpPr>
          <p:spPr bwMode="auto">
            <a:xfrm>
              <a:off x="681" y="353"/>
              <a:ext cx="320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39" name="Oval 79"/>
            <p:cNvSpPr>
              <a:spLocks noChangeArrowheads="1"/>
            </p:cNvSpPr>
            <p:nvPr/>
          </p:nvSpPr>
          <p:spPr bwMode="auto">
            <a:xfrm>
              <a:off x="1088" y="377"/>
              <a:ext cx="28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40" name="Oval 80"/>
            <p:cNvSpPr>
              <a:spLocks noChangeArrowheads="1"/>
            </p:cNvSpPr>
            <p:nvPr/>
          </p:nvSpPr>
          <p:spPr bwMode="auto">
            <a:xfrm>
              <a:off x="574" y="903"/>
              <a:ext cx="24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>
              <a:off x="582" y="990"/>
              <a:ext cx="680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2" name="Freeform 82"/>
            <p:cNvSpPr>
              <a:spLocks/>
            </p:cNvSpPr>
            <p:nvPr/>
          </p:nvSpPr>
          <p:spPr bwMode="auto">
            <a:xfrm>
              <a:off x="697" y="1145"/>
              <a:ext cx="1" cy="230"/>
            </a:xfrm>
            <a:custGeom>
              <a:avLst/>
              <a:gdLst>
                <a:gd name="T0" fmla="*/ 0 w 2"/>
                <a:gd name="T1" fmla="*/ 0 h 538"/>
                <a:gd name="T2" fmla="*/ 2 w 2"/>
                <a:gd name="T3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538">
                  <a:moveTo>
                    <a:pt x="0" y="0"/>
                  </a:moveTo>
                  <a:lnTo>
                    <a:pt x="2" y="5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3" name="Freeform 83"/>
            <p:cNvSpPr>
              <a:spLocks/>
            </p:cNvSpPr>
            <p:nvPr/>
          </p:nvSpPr>
          <p:spPr bwMode="auto">
            <a:xfrm>
              <a:off x="686" y="2277"/>
              <a:ext cx="1" cy="358"/>
            </a:xfrm>
            <a:custGeom>
              <a:avLst/>
              <a:gdLst>
                <a:gd name="T0" fmla="*/ 0 w 1"/>
                <a:gd name="T1" fmla="*/ 0 h 837"/>
                <a:gd name="T2" fmla="*/ 0 w 1"/>
                <a:gd name="T3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837">
                  <a:moveTo>
                    <a:pt x="0" y="0"/>
                  </a:moveTo>
                  <a:lnTo>
                    <a:pt x="0" y="8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H="1">
              <a:off x="1258" y="1365"/>
              <a:ext cx="8" cy="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5" name="Oval 85"/>
            <p:cNvSpPr>
              <a:spLocks noChangeArrowheads="1"/>
            </p:cNvSpPr>
            <p:nvPr/>
          </p:nvSpPr>
          <p:spPr bwMode="auto">
            <a:xfrm>
              <a:off x="1419" y="373"/>
              <a:ext cx="286" cy="2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46" name="Rectangle 86"/>
            <p:cNvSpPr>
              <a:spLocks noChangeArrowheads="1"/>
            </p:cNvSpPr>
            <p:nvPr/>
          </p:nvSpPr>
          <p:spPr bwMode="auto">
            <a:xfrm>
              <a:off x="239" y="358"/>
              <a:ext cx="1535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>
              <a:off x="701" y="713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8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782" y="628"/>
              <a:ext cx="71" cy="1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24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1195" y="671"/>
              <a:ext cx="72" cy="17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li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250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505" y="667"/>
              <a:ext cx="143" cy="17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di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2251" name="Freeform 91"/>
            <p:cNvSpPr>
              <a:spLocks/>
            </p:cNvSpPr>
            <p:nvPr/>
          </p:nvSpPr>
          <p:spPr bwMode="auto">
            <a:xfrm flipH="1">
              <a:off x="664" y="1511"/>
              <a:ext cx="27" cy="126"/>
            </a:xfrm>
            <a:custGeom>
              <a:avLst/>
              <a:gdLst>
                <a:gd name="T0" fmla="*/ 0 w 1"/>
                <a:gd name="T1" fmla="*/ 0 h 586"/>
                <a:gd name="T2" fmla="*/ 0 w 1"/>
                <a:gd name="T3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86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52" name="Rectangle 92"/>
            <p:cNvSpPr>
              <a:spLocks noChangeArrowheads="1"/>
            </p:cNvSpPr>
            <p:nvPr/>
          </p:nvSpPr>
          <p:spPr bwMode="auto">
            <a:xfrm>
              <a:off x="310" y="2287"/>
              <a:ext cx="774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53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380" y="2315"/>
              <a:ext cx="634" cy="7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СЛИВАНЕ</a:t>
              </a:r>
            </a:p>
          </p:txBody>
        </p:sp>
        <p:sp>
          <p:nvSpPr>
            <p:cNvPr id="92254" name="Oval 94"/>
            <p:cNvSpPr>
              <a:spLocks noChangeArrowheads="1"/>
            </p:cNvSpPr>
            <p:nvPr/>
          </p:nvSpPr>
          <p:spPr bwMode="auto">
            <a:xfrm>
              <a:off x="169" y="1307"/>
              <a:ext cx="211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R</a:t>
              </a:r>
              <a:endParaRPr lang="en-US" altLang="bg-BG"/>
            </a:p>
          </p:txBody>
        </p:sp>
        <p:sp>
          <p:nvSpPr>
            <p:cNvPr id="92255" name="Oval 95"/>
            <p:cNvSpPr>
              <a:spLocks noChangeArrowheads="1"/>
            </p:cNvSpPr>
            <p:nvPr/>
          </p:nvSpPr>
          <p:spPr bwMode="auto">
            <a:xfrm>
              <a:off x="169" y="1614"/>
              <a:ext cx="211" cy="2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altLang="bg-BG" sz="1200" b="0"/>
                <a:t>R</a:t>
              </a:r>
              <a:endParaRPr lang="en-US" altLang="bg-BG"/>
            </a:p>
          </p:txBody>
        </p:sp>
        <p:sp>
          <p:nvSpPr>
            <p:cNvPr id="92256" name="Freeform 96"/>
            <p:cNvSpPr>
              <a:spLocks/>
            </p:cNvSpPr>
            <p:nvPr/>
          </p:nvSpPr>
          <p:spPr bwMode="auto">
            <a:xfrm>
              <a:off x="104" y="333"/>
              <a:ext cx="558" cy="1051"/>
            </a:xfrm>
            <a:custGeom>
              <a:avLst/>
              <a:gdLst>
                <a:gd name="T0" fmla="*/ 165 w 1425"/>
                <a:gd name="T1" fmla="*/ 2459 h 2459"/>
                <a:gd name="T2" fmla="*/ 11 w 1425"/>
                <a:gd name="T3" fmla="*/ 1403 h 2459"/>
                <a:gd name="T4" fmla="*/ 184 w 1425"/>
                <a:gd name="T5" fmla="*/ 424 h 2459"/>
                <a:gd name="T6" fmla="*/ 760 w 1425"/>
                <a:gd name="T7" fmla="*/ 21 h 2459"/>
                <a:gd name="T8" fmla="*/ 1425 w 1425"/>
                <a:gd name="T9" fmla="*/ 29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2459">
                  <a:moveTo>
                    <a:pt x="165" y="2459"/>
                  </a:moveTo>
                  <a:cubicBezTo>
                    <a:pt x="165" y="2459"/>
                    <a:pt x="22" y="1645"/>
                    <a:pt x="11" y="1403"/>
                  </a:cubicBezTo>
                  <a:cubicBezTo>
                    <a:pt x="0" y="1161"/>
                    <a:pt x="59" y="654"/>
                    <a:pt x="184" y="424"/>
                  </a:cubicBezTo>
                  <a:cubicBezTo>
                    <a:pt x="309" y="194"/>
                    <a:pt x="553" y="42"/>
                    <a:pt x="760" y="21"/>
                  </a:cubicBezTo>
                  <a:cubicBezTo>
                    <a:pt x="967" y="0"/>
                    <a:pt x="1287" y="241"/>
                    <a:pt x="1425" y="29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57" name="Freeform 97"/>
            <p:cNvSpPr>
              <a:spLocks/>
            </p:cNvSpPr>
            <p:nvPr/>
          </p:nvSpPr>
          <p:spPr bwMode="auto">
            <a:xfrm>
              <a:off x="0" y="224"/>
              <a:ext cx="699" cy="1467"/>
            </a:xfrm>
            <a:custGeom>
              <a:avLst/>
              <a:gdLst>
                <a:gd name="T0" fmla="*/ 431 w 1786"/>
                <a:gd name="T1" fmla="*/ 3436 h 3436"/>
                <a:gd name="T2" fmla="*/ 196 w 1786"/>
                <a:gd name="T3" fmla="*/ 2812 h 3436"/>
                <a:gd name="T4" fmla="*/ 0 w 1786"/>
                <a:gd name="T5" fmla="*/ 1384 h 3436"/>
                <a:gd name="T6" fmla="*/ 208 w 1786"/>
                <a:gd name="T7" fmla="*/ 555 h 3436"/>
                <a:gd name="T8" fmla="*/ 899 w 1786"/>
                <a:gd name="T9" fmla="*/ 25 h 3436"/>
                <a:gd name="T10" fmla="*/ 1786 w 1786"/>
                <a:gd name="T11" fmla="*/ 405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6" h="3436">
                  <a:moveTo>
                    <a:pt x="431" y="3436"/>
                  </a:moveTo>
                  <a:cubicBezTo>
                    <a:pt x="392" y="3332"/>
                    <a:pt x="268" y="3154"/>
                    <a:pt x="196" y="2812"/>
                  </a:cubicBezTo>
                  <a:cubicBezTo>
                    <a:pt x="126" y="2466"/>
                    <a:pt x="0" y="1749"/>
                    <a:pt x="0" y="1384"/>
                  </a:cubicBezTo>
                  <a:cubicBezTo>
                    <a:pt x="0" y="1019"/>
                    <a:pt x="60" y="778"/>
                    <a:pt x="208" y="555"/>
                  </a:cubicBezTo>
                  <a:cubicBezTo>
                    <a:pt x="356" y="332"/>
                    <a:pt x="636" y="50"/>
                    <a:pt x="899" y="25"/>
                  </a:cubicBezTo>
                  <a:cubicBezTo>
                    <a:pt x="1162" y="0"/>
                    <a:pt x="1601" y="326"/>
                    <a:pt x="1786" y="4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308" y="1366"/>
              <a:ext cx="831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59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381" y="1379"/>
              <a:ext cx="723" cy="13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Ляв подмасив</a:t>
              </a:r>
            </a:p>
          </p:txBody>
        </p:sp>
        <p:sp>
          <p:nvSpPr>
            <p:cNvPr id="92260" name="Rectangle 100"/>
            <p:cNvSpPr>
              <a:spLocks noChangeArrowheads="1"/>
            </p:cNvSpPr>
            <p:nvPr/>
          </p:nvSpPr>
          <p:spPr bwMode="auto">
            <a:xfrm>
              <a:off x="314" y="1634"/>
              <a:ext cx="814" cy="1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61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330" y="1649"/>
              <a:ext cx="768" cy="14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Десен подмасив</a:t>
              </a:r>
            </a:p>
          </p:txBody>
        </p:sp>
        <p:sp>
          <p:nvSpPr>
            <p:cNvPr id="92262" name="Oval 102"/>
            <p:cNvSpPr>
              <a:spLocks noChangeArrowheads="1"/>
            </p:cNvSpPr>
            <p:nvPr/>
          </p:nvSpPr>
          <p:spPr bwMode="auto">
            <a:xfrm>
              <a:off x="739" y="330"/>
              <a:ext cx="227" cy="2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63" name="Freeform 103"/>
            <p:cNvSpPr>
              <a:spLocks/>
            </p:cNvSpPr>
            <p:nvPr/>
          </p:nvSpPr>
          <p:spPr bwMode="auto">
            <a:xfrm>
              <a:off x="678" y="2101"/>
              <a:ext cx="575" cy="134"/>
            </a:xfrm>
            <a:custGeom>
              <a:avLst/>
              <a:gdLst>
                <a:gd name="T0" fmla="*/ 2627 w 2627"/>
                <a:gd name="T1" fmla="*/ 0 h 633"/>
                <a:gd name="T2" fmla="*/ 0 w 2627"/>
                <a:gd name="T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27" h="633">
                  <a:moveTo>
                    <a:pt x="2627" y="0"/>
                  </a:moveTo>
                  <a:lnTo>
                    <a:pt x="0" y="63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64" name="Freeform 104"/>
            <p:cNvSpPr>
              <a:spLocks/>
            </p:cNvSpPr>
            <p:nvPr/>
          </p:nvSpPr>
          <p:spPr bwMode="auto">
            <a:xfrm flipH="1">
              <a:off x="664" y="1791"/>
              <a:ext cx="27" cy="514"/>
            </a:xfrm>
            <a:custGeom>
              <a:avLst/>
              <a:gdLst>
                <a:gd name="T0" fmla="*/ 0 w 1"/>
                <a:gd name="T1" fmla="*/ 0 h 586"/>
                <a:gd name="T2" fmla="*/ 0 w 1"/>
                <a:gd name="T3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86">
                  <a:moveTo>
                    <a:pt x="0" y="0"/>
                  </a:moveTo>
                  <a:lnTo>
                    <a:pt x="0" y="5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65" name="Text Box 105"/>
            <p:cNvSpPr txBox="1">
              <a:spLocks noChangeArrowheads="1"/>
            </p:cNvSpPr>
            <p:nvPr/>
          </p:nvSpPr>
          <p:spPr bwMode="auto">
            <a:xfrm>
              <a:off x="950" y="1856"/>
              <a:ext cx="698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/>
            </a:p>
          </p:txBody>
        </p:sp>
        <p:sp>
          <p:nvSpPr>
            <p:cNvPr id="92266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1044" y="1887"/>
              <a:ext cx="518" cy="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ДЪНО 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4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2" grpId="0" animBg="1"/>
      <p:bldP spid="92183" grpId="0" animBg="1"/>
      <p:bldP spid="92184" grpId="0" animBg="1"/>
      <p:bldP spid="92185" grpId="0" animBg="1"/>
      <p:bldP spid="92186" grpId="0" animBg="1"/>
      <p:bldP spid="92187" grpId="0" animBg="1"/>
      <p:bldP spid="92188" grpId="0" animBg="1"/>
      <p:bldP spid="92189" grpId="0" animBg="1"/>
      <p:bldP spid="92190" grpId="0" animBg="1"/>
      <p:bldP spid="92191" grpId="0" animBg="1"/>
      <p:bldP spid="92192" grpId="0" animBg="1"/>
      <p:bldP spid="92193" grpId="0" animBg="1"/>
      <p:bldP spid="92194" grpId="0" animBg="1"/>
      <p:bldP spid="92195" grpId="0" animBg="1"/>
      <p:bldP spid="92196" grpId="0" animBg="1"/>
      <p:bldP spid="92197" grpId="0" animBg="1"/>
      <p:bldP spid="92198" grpId="0" animBg="1"/>
      <p:bldP spid="92199" grpId="0" animBg="1"/>
      <p:bldP spid="92200" grpId="0" animBg="1"/>
      <p:bldP spid="92201" grpId="0" animBg="1"/>
      <p:bldP spid="92202" grpId="0" animBg="1"/>
      <p:bldP spid="92203" grpId="0" animBg="1"/>
      <p:bldP spid="92204" grpId="0" animBg="1"/>
      <p:bldP spid="92205" grpId="0" animBg="1"/>
      <p:bldP spid="92206" grpId="0" animBg="1"/>
      <p:bldP spid="92207" grpId="0" animBg="1"/>
      <p:bldP spid="92208" grpId="0" animBg="1"/>
      <p:bldP spid="92209" grpId="0" animBg="1"/>
      <p:bldP spid="92210" grpId="0" animBg="1"/>
      <p:bldP spid="92211" grpId="0" animBg="1"/>
      <p:bldP spid="92212" grpId="0" animBg="1"/>
      <p:bldP spid="92213" grpId="0" animBg="1"/>
      <p:bldP spid="92214" grpId="0" animBg="1"/>
      <p:bldP spid="92215" grpId="0" animBg="1"/>
      <p:bldP spid="92216" grpId="0" animBg="1"/>
      <p:bldP spid="92217" grpId="0" animBg="1"/>
      <p:bldP spid="92218" grpId="0" animBg="1"/>
      <p:bldP spid="92219" grpId="0" animBg="1"/>
      <p:bldP spid="92220" grpId="0" animBg="1"/>
      <p:bldP spid="92221" grpId="0" animBg="1"/>
      <p:bldP spid="92222" grpId="0" animBg="1"/>
      <p:bldP spid="92223" grpId="0" animBg="1"/>
      <p:bldP spid="92224" grpId="0" animBg="1"/>
      <p:bldP spid="92225" grpId="0" animBg="1"/>
      <p:bldP spid="92226" grpId="0" animBg="1"/>
      <p:bldP spid="92227" grpId="0" animBg="1"/>
      <p:bldP spid="92228" grpId="0" animBg="1"/>
      <p:bldP spid="92229" grpId="0" animBg="1"/>
      <p:bldP spid="92230" grpId="0" animBg="1"/>
      <p:bldP spid="92230" grpId="1" animBg="1"/>
      <p:bldP spid="92231" grpId="0" animBg="1"/>
      <p:bldP spid="92232" grpId="0" animBg="1"/>
      <p:bldP spid="92232" grpId="1" animBg="1"/>
      <p:bldP spid="92233" grpId="0" animBg="1"/>
      <p:bldP spid="92233" grpId="1" animBg="1"/>
      <p:bldP spid="92234" grpId="0" animBg="1"/>
      <p:bldP spid="92234" grpId="1" animBg="1"/>
      <p:bldP spid="922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 flipH="1">
            <a:off x="2752725" y="1077913"/>
            <a:ext cx="1001713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0" y="4132263"/>
            <a:ext cx="9144000" cy="2860675"/>
          </a:xfrm>
          <a:prstGeom prst="rect">
            <a:avLst/>
          </a:prstGeom>
          <a:gradFill rotWithShape="0">
            <a:gsLst>
              <a:gs pos="0">
                <a:srgbClr val="73E4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514475" y="4165600"/>
            <a:ext cx="338138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18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254750" y="4837113"/>
            <a:ext cx="338138" cy="287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6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884613" y="4165600"/>
            <a:ext cx="338137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-1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401763" y="4452938"/>
            <a:ext cx="676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</a:t>
            </a:r>
            <a:r>
              <a:rPr lang="en-US" altLang="bg-BG" sz="1000"/>
              <a:t>[23]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142038" y="5124450"/>
            <a:ext cx="677862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</a:t>
            </a:r>
            <a:r>
              <a:rPr lang="en-US" altLang="bg-BG" sz="1000"/>
              <a:t>[25]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771900" y="4452938"/>
            <a:ext cx="6762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</a:t>
            </a:r>
            <a:r>
              <a:rPr lang="en-US" altLang="bg-BG" sz="1000"/>
              <a:t>[24]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2755900" y="5221288"/>
            <a:ext cx="0" cy="192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1852613" y="4452938"/>
            <a:ext cx="9032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H="1">
            <a:off x="2755900" y="4452938"/>
            <a:ext cx="1128713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3659188" y="5988050"/>
            <a:ext cx="112871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Merge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335463" y="6467475"/>
            <a:ext cx="339725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18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3659188" y="6467475"/>
            <a:ext cx="338137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-1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4222750" y="6276975"/>
            <a:ext cx="0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3094038" y="5700713"/>
            <a:ext cx="1128712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H="1">
            <a:off x="4222750" y="5124450"/>
            <a:ext cx="203200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1495425" y="5395913"/>
            <a:ext cx="1016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резултат</a:t>
            </a:r>
            <a:endParaRPr lang="en-US" altLang="bg-BG" sz="1000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3997325" y="6467475"/>
            <a:ext cx="338138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6</a:t>
            </a:r>
          </a:p>
        </p:txBody>
      </p:sp>
      <p:sp>
        <p:nvSpPr>
          <p:cNvPr id="93205" name="AutoShape 21"/>
          <p:cNvSpPr>
            <a:spLocks noChangeArrowheads="1"/>
          </p:cNvSpPr>
          <p:nvPr/>
        </p:nvSpPr>
        <p:spPr bwMode="auto">
          <a:xfrm>
            <a:off x="8510588" y="4741863"/>
            <a:ext cx="112712" cy="1535112"/>
          </a:xfrm>
          <a:prstGeom prst="downArrow">
            <a:avLst>
              <a:gd name="adj1" fmla="val 50000"/>
              <a:gd name="adj2" fmla="val 34049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3206" name="WordArt 22"/>
          <p:cNvSpPr>
            <a:spLocks noChangeArrowheads="1" noChangeShapeType="1" noTextEdit="1"/>
          </p:cNvSpPr>
          <p:nvPr/>
        </p:nvSpPr>
        <p:spPr bwMode="auto">
          <a:xfrm rot="5400000">
            <a:off x="7708900" y="5397500"/>
            <a:ext cx="2479675" cy="206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ИЗПЛУВАНЕ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2190750" y="4932363"/>
            <a:ext cx="112871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/>
              <a:t>Merge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2417763" y="5413375"/>
            <a:ext cx="338137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-1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2755900" y="5413375"/>
            <a:ext cx="338138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000"/>
              <a:t>18</a:t>
            </a:r>
          </a:p>
        </p:txBody>
      </p: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6137275" y="1528763"/>
            <a:ext cx="1135063" cy="1441450"/>
            <a:chOff x="3420" y="4500"/>
            <a:chExt cx="3600" cy="5400"/>
          </a:xfrm>
        </p:grpSpPr>
        <p:sp>
          <p:nvSpPr>
            <p:cNvPr id="93211" name="Oval 27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7" name="Line 33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18" name="Rectangle 34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0" name="Rectangle 36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2" name="Line 38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4" name="Line 40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25" name="Group 41"/>
          <p:cNvGrpSpPr>
            <a:grpSpLocks/>
          </p:cNvGrpSpPr>
          <p:nvPr/>
        </p:nvGrpSpPr>
        <p:grpSpPr bwMode="auto">
          <a:xfrm>
            <a:off x="2446338" y="1535113"/>
            <a:ext cx="1135062" cy="1441450"/>
            <a:chOff x="3420" y="4500"/>
            <a:chExt cx="3600" cy="5400"/>
          </a:xfrm>
        </p:grpSpPr>
        <p:sp>
          <p:nvSpPr>
            <p:cNvPr id="93226" name="Oval 42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8" name="Line 44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29" name="Rectangle 45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0" name="Line 46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1" name="Rectangle 47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2" name="Line 48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3" name="Rectangle 49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4" name="Line 50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5" name="Rectangle 51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6" name="Line 52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7" name="Line 53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8" name="Line 54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39" name="Line 55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40" name="Group 56"/>
          <p:cNvGrpSpPr>
            <a:grpSpLocks/>
          </p:cNvGrpSpPr>
          <p:nvPr/>
        </p:nvGrpSpPr>
        <p:grpSpPr bwMode="auto">
          <a:xfrm>
            <a:off x="3744913" y="2689225"/>
            <a:ext cx="1135062" cy="1441450"/>
            <a:chOff x="3420" y="4500"/>
            <a:chExt cx="3600" cy="5400"/>
          </a:xfrm>
        </p:grpSpPr>
        <p:sp>
          <p:nvSpPr>
            <p:cNvPr id="93241" name="Oval 57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2" name="Line 58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3" name="Line 59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4" name="Rectangle 60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5" name="Line 61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6" name="Rectangle 62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7" name="Line 63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48" name="Rectangle 64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9" name="Line 65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0" name="Rectangle 66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51" name="Line 67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2" name="Line 68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3" name="Line 69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4" name="Line 70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55" name="Group 71"/>
          <p:cNvGrpSpPr>
            <a:grpSpLocks/>
          </p:cNvGrpSpPr>
          <p:nvPr/>
        </p:nvGrpSpPr>
        <p:grpSpPr bwMode="auto">
          <a:xfrm>
            <a:off x="3744913" y="555625"/>
            <a:ext cx="1135062" cy="1441450"/>
            <a:chOff x="3420" y="4500"/>
            <a:chExt cx="3600" cy="5400"/>
          </a:xfrm>
        </p:grpSpPr>
        <p:sp>
          <p:nvSpPr>
            <p:cNvPr id="93256" name="Oval 72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57" name="Line 73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8" name="Line 74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59" name="Rectangle 75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0" name="Line 76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1" name="Rectangle 77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2" name="Line 78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3" name="Rectangle 79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5" name="Rectangle 81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8" name="Line 84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3270" name="Group 86"/>
          <p:cNvGrpSpPr>
            <a:grpSpLocks/>
          </p:cNvGrpSpPr>
          <p:nvPr/>
        </p:nvGrpSpPr>
        <p:grpSpPr bwMode="auto">
          <a:xfrm>
            <a:off x="1311275" y="2689225"/>
            <a:ext cx="1135063" cy="1441450"/>
            <a:chOff x="3420" y="4500"/>
            <a:chExt cx="3600" cy="5400"/>
          </a:xfrm>
        </p:grpSpPr>
        <p:sp>
          <p:nvSpPr>
            <p:cNvPr id="93271" name="Oval 87"/>
            <p:cNvSpPr>
              <a:spLocks noChangeArrowheads="1"/>
            </p:cNvSpPr>
            <p:nvPr/>
          </p:nvSpPr>
          <p:spPr bwMode="auto">
            <a:xfrm>
              <a:off x="414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2" name="Line 88"/>
            <p:cNvSpPr>
              <a:spLocks noChangeShapeType="1"/>
            </p:cNvSpPr>
            <p:nvPr/>
          </p:nvSpPr>
          <p:spPr bwMode="auto">
            <a:xfrm>
              <a:off x="4500" y="57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>
              <a:off x="4500" y="45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4" name="Rectangle 90"/>
            <p:cNvSpPr>
              <a:spLocks noChangeArrowheads="1"/>
            </p:cNvSpPr>
            <p:nvPr/>
          </p:nvSpPr>
          <p:spPr bwMode="auto">
            <a:xfrm>
              <a:off x="3420" y="63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450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6" name="Rectangle 92"/>
            <p:cNvSpPr>
              <a:spLocks noChangeArrowheads="1"/>
            </p:cNvSpPr>
            <p:nvPr/>
          </p:nvSpPr>
          <p:spPr bwMode="auto">
            <a:xfrm>
              <a:off x="3420" y="72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7" name="Line 93"/>
            <p:cNvSpPr>
              <a:spLocks noChangeShapeType="1"/>
            </p:cNvSpPr>
            <p:nvPr/>
          </p:nvSpPr>
          <p:spPr bwMode="auto">
            <a:xfrm>
              <a:off x="4500" y="75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78" name="Rectangle 94"/>
            <p:cNvSpPr>
              <a:spLocks noChangeArrowheads="1"/>
            </p:cNvSpPr>
            <p:nvPr/>
          </p:nvSpPr>
          <p:spPr bwMode="auto">
            <a:xfrm>
              <a:off x="3420" y="810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79" name="Line 95"/>
            <p:cNvSpPr>
              <a:spLocks noChangeShapeType="1"/>
            </p:cNvSpPr>
            <p:nvPr/>
          </p:nvSpPr>
          <p:spPr bwMode="auto">
            <a:xfrm>
              <a:off x="5940" y="57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0" name="Rectangle 96"/>
            <p:cNvSpPr>
              <a:spLocks noChangeArrowheads="1"/>
            </p:cNvSpPr>
            <p:nvPr/>
          </p:nvSpPr>
          <p:spPr bwMode="auto">
            <a:xfrm>
              <a:off x="4860" y="8640"/>
              <a:ext cx="21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81" name="Line 97"/>
            <p:cNvSpPr>
              <a:spLocks noChangeShapeType="1"/>
            </p:cNvSpPr>
            <p:nvPr/>
          </p:nvSpPr>
          <p:spPr bwMode="auto">
            <a:xfrm flipH="1" flipV="1">
              <a:off x="4140" y="5400"/>
              <a:ext cx="18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2" name="Line 98"/>
            <p:cNvSpPr>
              <a:spLocks noChangeShapeType="1"/>
            </p:cNvSpPr>
            <p:nvPr/>
          </p:nvSpPr>
          <p:spPr bwMode="auto">
            <a:xfrm>
              <a:off x="4500" y="8460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 flipV="1">
              <a:off x="4500" y="9360"/>
              <a:ext cx="14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4" name="Line 100"/>
            <p:cNvSpPr>
              <a:spLocks noChangeShapeType="1"/>
            </p:cNvSpPr>
            <p:nvPr/>
          </p:nvSpPr>
          <p:spPr bwMode="auto">
            <a:xfrm flipV="1">
              <a:off x="5940" y="90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3285" name="Freeform 101"/>
          <p:cNvSpPr>
            <a:spLocks/>
          </p:cNvSpPr>
          <p:nvPr/>
        </p:nvSpPr>
        <p:spPr bwMode="auto">
          <a:xfrm>
            <a:off x="3113088" y="2259013"/>
            <a:ext cx="955675" cy="430212"/>
          </a:xfrm>
          <a:custGeom>
            <a:avLst/>
            <a:gdLst>
              <a:gd name="T0" fmla="*/ 0 w 1523"/>
              <a:gd name="T1" fmla="*/ 0 h 807"/>
              <a:gd name="T2" fmla="*/ 1523 w 1523"/>
              <a:gd name="T3" fmla="*/ 807 h 80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23" h="807">
                <a:moveTo>
                  <a:pt x="0" y="0"/>
                </a:moveTo>
                <a:lnTo>
                  <a:pt x="1523" y="807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6" name="Line 102"/>
          <p:cNvSpPr>
            <a:spLocks noChangeShapeType="1"/>
          </p:cNvSpPr>
          <p:nvPr/>
        </p:nvSpPr>
        <p:spPr bwMode="auto">
          <a:xfrm flipH="1">
            <a:off x="1635125" y="2111375"/>
            <a:ext cx="811213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7" name="Freeform 103"/>
          <p:cNvSpPr>
            <a:spLocks/>
          </p:cNvSpPr>
          <p:nvPr/>
        </p:nvSpPr>
        <p:spPr bwMode="auto">
          <a:xfrm>
            <a:off x="838200" y="2255838"/>
            <a:ext cx="1608138" cy="1958975"/>
          </a:xfrm>
          <a:custGeom>
            <a:avLst/>
            <a:gdLst>
              <a:gd name="T0" fmla="*/ 885 w 1785"/>
              <a:gd name="T1" fmla="*/ 2340 h 2445"/>
              <a:gd name="T2" fmla="*/ 435 w 1785"/>
              <a:gd name="T3" fmla="*/ 2445 h 2445"/>
              <a:gd name="T4" fmla="*/ 165 w 1785"/>
              <a:gd name="T5" fmla="*/ 2205 h 2445"/>
              <a:gd name="T6" fmla="*/ 60 w 1785"/>
              <a:gd name="T7" fmla="*/ 1890 h 2445"/>
              <a:gd name="T8" fmla="*/ 0 w 1785"/>
              <a:gd name="T9" fmla="*/ 1560 h 2445"/>
              <a:gd name="T10" fmla="*/ 60 w 1785"/>
              <a:gd name="T11" fmla="*/ 1125 h 2445"/>
              <a:gd name="T12" fmla="*/ 210 w 1785"/>
              <a:gd name="T13" fmla="*/ 615 h 2445"/>
              <a:gd name="T14" fmla="*/ 435 w 1785"/>
              <a:gd name="T15" fmla="*/ 240 h 2445"/>
              <a:gd name="T16" fmla="*/ 885 w 1785"/>
              <a:gd name="T17" fmla="*/ 75 h 2445"/>
              <a:gd name="T18" fmla="*/ 1785 w 1785"/>
              <a:gd name="T19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5" h="2445">
                <a:moveTo>
                  <a:pt x="885" y="2340"/>
                </a:moveTo>
                <a:cubicBezTo>
                  <a:pt x="810" y="2385"/>
                  <a:pt x="525" y="2445"/>
                  <a:pt x="435" y="2445"/>
                </a:cubicBezTo>
                <a:cubicBezTo>
                  <a:pt x="345" y="2445"/>
                  <a:pt x="240" y="2355"/>
                  <a:pt x="165" y="2205"/>
                </a:cubicBezTo>
                <a:cubicBezTo>
                  <a:pt x="90" y="2055"/>
                  <a:pt x="90" y="1950"/>
                  <a:pt x="60" y="1890"/>
                </a:cubicBezTo>
                <a:cubicBezTo>
                  <a:pt x="30" y="1830"/>
                  <a:pt x="0" y="1687"/>
                  <a:pt x="0" y="1560"/>
                </a:cubicBezTo>
                <a:cubicBezTo>
                  <a:pt x="0" y="1433"/>
                  <a:pt x="25" y="1283"/>
                  <a:pt x="60" y="1125"/>
                </a:cubicBezTo>
                <a:cubicBezTo>
                  <a:pt x="95" y="967"/>
                  <a:pt x="148" y="762"/>
                  <a:pt x="210" y="615"/>
                </a:cubicBezTo>
                <a:cubicBezTo>
                  <a:pt x="210" y="615"/>
                  <a:pt x="322" y="330"/>
                  <a:pt x="435" y="240"/>
                </a:cubicBezTo>
                <a:cubicBezTo>
                  <a:pt x="548" y="150"/>
                  <a:pt x="660" y="115"/>
                  <a:pt x="885" y="75"/>
                </a:cubicBezTo>
                <a:cubicBezTo>
                  <a:pt x="1110" y="35"/>
                  <a:pt x="1598" y="16"/>
                  <a:pt x="1785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8" name="Freeform 104"/>
          <p:cNvSpPr>
            <a:spLocks/>
          </p:cNvSpPr>
          <p:nvPr/>
        </p:nvSpPr>
        <p:spPr bwMode="auto">
          <a:xfrm>
            <a:off x="3095625" y="2459038"/>
            <a:ext cx="985838" cy="1741487"/>
          </a:xfrm>
          <a:custGeom>
            <a:avLst/>
            <a:gdLst>
              <a:gd name="T0" fmla="*/ 1095 w 1095"/>
              <a:gd name="T1" fmla="*/ 2088 h 2175"/>
              <a:gd name="T2" fmla="*/ 930 w 1095"/>
              <a:gd name="T3" fmla="*/ 2163 h 2175"/>
              <a:gd name="T4" fmla="*/ 600 w 1095"/>
              <a:gd name="T5" fmla="*/ 2013 h 2175"/>
              <a:gd name="T6" fmla="*/ 465 w 1095"/>
              <a:gd name="T7" fmla="*/ 1668 h 2175"/>
              <a:gd name="T8" fmla="*/ 405 w 1095"/>
              <a:gd name="T9" fmla="*/ 1263 h 2175"/>
              <a:gd name="T10" fmla="*/ 450 w 1095"/>
              <a:gd name="T11" fmla="*/ 903 h 2175"/>
              <a:gd name="T12" fmla="*/ 570 w 1095"/>
              <a:gd name="T13" fmla="*/ 633 h 2175"/>
              <a:gd name="T14" fmla="*/ 765 w 1095"/>
              <a:gd name="T15" fmla="*/ 303 h 2175"/>
              <a:gd name="T16" fmla="*/ 405 w 1095"/>
              <a:gd name="T17" fmla="*/ 33 h 2175"/>
              <a:gd name="T18" fmla="*/ 0 w 1095"/>
              <a:gd name="T19" fmla="*/ 108 h 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5" h="2175">
                <a:moveTo>
                  <a:pt x="1095" y="2088"/>
                </a:moveTo>
                <a:cubicBezTo>
                  <a:pt x="1068" y="2103"/>
                  <a:pt x="1012" y="2175"/>
                  <a:pt x="930" y="2163"/>
                </a:cubicBezTo>
                <a:cubicBezTo>
                  <a:pt x="930" y="2163"/>
                  <a:pt x="675" y="2088"/>
                  <a:pt x="600" y="2013"/>
                </a:cubicBezTo>
                <a:cubicBezTo>
                  <a:pt x="525" y="1938"/>
                  <a:pt x="465" y="1668"/>
                  <a:pt x="465" y="1668"/>
                </a:cubicBezTo>
                <a:cubicBezTo>
                  <a:pt x="465" y="1668"/>
                  <a:pt x="405" y="1263"/>
                  <a:pt x="405" y="1263"/>
                </a:cubicBezTo>
                <a:cubicBezTo>
                  <a:pt x="405" y="1263"/>
                  <a:pt x="450" y="903"/>
                  <a:pt x="450" y="903"/>
                </a:cubicBezTo>
                <a:cubicBezTo>
                  <a:pt x="450" y="903"/>
                  <a:pt x="518" y="733"/>
                  <a:pt x="570" y="633"/>
                </a:cubicBezTo>
                <a:cubicBezTo>
                  <a:pt x="622" y="533"/>
                  <a:pt x="793" y="403"/>
                  <a:pt x="765" y="303"/>
                </a:cubicBezTo>
                <a:cubicBezTo>
                  <a:pt x="737" y="203"/>
                  <a:pt x="532" y="66"/>
                  <a:pt x="405" y="33"/>
                </a:cubicBezTo>
                <a:cubicBezTo>
                  <a:pt x="278" y="0"/>
                  <a:pt x="84" y="93"/>
                  <a:pt x="0" y="10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89" name="Line 105"/>
          <p:cNvSpPr>
            <a:spLocks noChangeShapeType="1"/>
          </p:cNvSpPr>
          <p:nvPr/>
        </p:nvSpPr>
        <p:spPr bwMode="auto">
          <a:xfrm>
            <a:off x="4398963" y="1298575"/>
            <a:ext cx="2082800" cy="230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0" name="Freeform 106"/>
          <p:cNvSpPr>
            <a:spLocks/>
          </p:cNvSpPr>
          <p:nvPr/>
        </p:nvSpPr>
        <p:spPr bwMode="auto">
          <a:xfrm>
            <a:off x="1965325" y="1281113"/>
            <a:ext cx="1795463" cy="1708150"/>
          </a:xfrm>
          <a:custGeom>
            <a:avLst/>
            <a:gdLst>
              <a:gd name="T0" fmla="*/ 1283 w 2863"/>
              <a:gd name="T1" fmla="*/ 3203 h 3203"/>
              <a:gd name="T2" fmla="*/ 643 w 2863"/>
              <a:gd name="T3" fmla="*/ 2763 h 3203"/>
              <a:gd name="T4" fmla="*/ 43 w 2863"/>
              <a:gd name="T5" fmla="*/ 1603 h 3203"/>
              <a:gd name="T6" fmla="*/ 363 w 2863"/>
              <a:gd name="T7" fmla="*/ 663 h 3203"/>
              <a:gd name="T8" fmla="*/ 1543 w 2863"/>
              <a:gd name="T9" fmla="*/ 83 h 3203"/>
              <a:gd name="T10" fmla="*/ 2863 w 2863"/>
              <a:gd name="T11" fmla="*/ 3 h 3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3" h="3203">
                <a:moveTo>
                  <a:pt x="1283" y="3203"/>
                </a:moveTo>
                <a:cubicBezTo>
                  <a:pt x="883" y="3123"/>
                  <a:pt x="643" y="2763"/>
                  <a:pt x="643" y="2763"/>
                </a:cubicBezTo>
                <a:cubicBezTo>
                  <a:pt x="643" y="2763"/>
                  <a:pt x="86" y="1986"/>
                  <a:pt x="43" y="1603"/>
                </a:cubicBezTo>
                <a:cubicBezTo>
                  <a:pt x="0" y="1220"/>
                  <a:pt x="90" y="920"/>
                  <a:pt x="363" y="663"/>
                </a:cubicBezTo>
                <a:cubicBezTo>
                  <a:pt x="636" y="406"/>
                  <a:pt x="1100" y="166"/>
                  <a:pt x="1543" y="83"/>
                </a:cubicBezTo>
                <a:cubicBezTo>
                  <a:pt x="1986" y="0"/>
                  <a:pt x="2588" y="20"/>
                  <a:pt x="2863" y="3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1" name="Freeform 107"/>
          <p:cNvSpPr>
            <a:spLocks/>
          </p:cNvSpPr>
          <p:nvPr/>
        </p:nvSpPr>
        <p:spPr bwMode="auto">
          <a:xfrm>
            <a:off x="3382963" y="642938"/>
            <a:ext cx="717550" cy="1344612"/>
          </a:xfrm>
          <a:custGeom>
            <a:avLst/>
            <a:gdLst>
              <a:gd name="T0" fmla="*/ 1144 w 1144"/>
              <a:gd name="T1" fmla="*/ 2523 h 2523"/>
              <a:gd name="T2" fmla="*/ 521 w 1144"/>
              <a:gd name="T3" fmla="*/ 2160 h 2523"/>
              <a:gd name="T4" fmla="*/ 41 w 1144"/>
              <a:gd name="T5" fmla="*/ 1020 h 2523"/>
              <a:gd name="T6" fmla="*/ 141 w 1144"/>
              <a:gd name="T7" fmla="*/ 0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4" h="2523">
                <a:moveTo>
                  <a:pt x="1144" y="2523"/>
                </a:moveTo>
                <a:cubicBezTo>
                  <a:pt x="744" y="2443"/>
                  <a:pt x="521" y="2160"/>
                  <a:pt x="521" y="2160"/>
                </a:cubicBezTo>
                <a:cubicBezTo>
                  <a:pt x="521" y="2160"/>
                  <a:pt x="0" y="1502"/>
                  <a:pt x="41" y="1020"/>
                </a:cubicBezTo>
                <a:cubicBezTo>
                  <a:pt x="82" y="538"/>
                  <a:pt x="71" y="430"/>
                  <a:pt x="141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2" name="Freeform 108"/>
          <p:cNvSpPr>
            <a:spLocks/>
          </p:cNvSpPr>
          <p:nvPr/>
        </p:nvSpPr>
        <p:spPr bwMode="auto">
          <a:xfrm>
            <a:off x="4337050" y="1431925"/>
            <a:ext cx="2157413" cy="1685925"/>
          </a:xfrm>
          <a:custGeom>
            <a:avLst/>
            <a:gdLst>
              <a:gd name="T0" fmla="*/ 3440 w 3440"/>
              <a:gd name="T1" fmla="*/ 2880 h 3163"/>
              <a:gd name="T2" fmla="*/ 2580 w 3440"/>
              <a:gd name="T3" fmla="*/ 3140 h 3163"/>
              <a:gd name="T4" fmla="*/ 1860 w 3440"/>
              <a:gd name="T5" fmla="*/ 2740 h 3163"/>
              <a:gd name="T6" fmla="*/ 1560 w 3440"/>
              <a:gd name="T7" fmla="*/ 2100 h 3163"/>
              <a:gd name="T8" fmla="*/ 1100 w 3440"/>
              <a:gd name="T9" fmla="*/ 455 h 3163"/>
              <a:gd name="T10" fmla="*/ 582 w 3440"/>
              <a:gd name="T11" fmla="*/ 50 h 3163"/>
              <a:gd name="T12" fmla="*/ 0 w 3440"/>
              <a:gd name="T13" fmla="*/ 16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0" h="3163">
                <a:moveTo>
                  <a:pt x="3440" y="2880"/>
                </a:moveTo>
                <a:cubicBezTo>
                  <a:pt x="3297" y="2923"/>
                  <a:pt x="2843" y="3163"/>
                  <a:pt x="2580" y="3140"/>
                </a:cubicBezTo>
                <a:cubicBezTo>
                  <a:pt x="2580" y="3140"/>
                  <a:pt x="1968" y="2852"/>
                  <a:pt x="1860" y="2740"/>
                </a:cubicBezTo>
                <a:cubicBezTo>
                  <a:pt x="1753" y="2627"/>
                  <a:pt x="1687" y="2481"/>
                  <a:pt x="1560" y="2100"/>
                </a:cubicBezTo>
                <a:cubicBezTo>
                  <a:pt x="1433" y="1719"/>
                  <a:pt x="1263" y="796"/>
                  <a:pt x="1100" y="455"/>
                </a:cubicBezTo>
                <a:cubicBezTo>
                  <a:pt x="937" y="114"/>
                  <a:pt x="765" y="99"/>
                  <a:pt x="582" y="50"/>
                </a:cubicBezTo>
                <a:cubicBezTo>
                  <a:pt x="400" y="0"/>
                  <a:pt x="121" y="140"/>
                  <a:pt x="0" y="16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ysDot"/>
            <a:round/>
            <a:headEnd type="none" w="med" len="med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3293" name="Text Box 109"/>
          <p:cNvSpPr txBox="1">
            <a:spLocks noChangeArrowheads="1"/>
          </p:cNvSpPr>
          <p:nvPr/>
        </p:nvSpPr>
        <p:spPr bwMode="auto">
          <a:xfrm>
            <a:off x="2870200" y="1528763"/>
            <a:ext cx="676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23, 24</a:t>
            </a:r>
          </a:p>
        </p:txBody>
      </p:sp>
      <p:sp>
        <p:nvSpPr>
          <p:cNvPr id="93294" name="Text Box 110"/>
          <p:cNvSpPr txBox="1">
            <a:spLocks noChangeArrowheads="1"/>
          </p:cNvSpPr>
          <p:nvPr/>
        </p:nvSpPr>
        <p:spPr bwMode="auto">
          <a:xfrm>
            <a:off x="6594475" y="1528763"/>
            <a:ext cx="7905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25, 25</a:t>
            </a:r>
          </a:p>
        </p:txBody>
      </p:sp>
      <p:sp>
        <p:nvSpPr>
          <p:cNvPr id="93295" name="Text Box 111"/>
          <p:cNvSpPr txBox="1">
            <a:spLocks noChangeArrowheads="1"/>
          </p:cNvSpPr>
          <p:nvPr/>
        </p:nvSpPr>
        <p:spPr bwMode="auto">
          <a:xfrm>
            <a:off x="4224338" y="2679700"/>
            <a:ext cx="7905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24, 24</a:t>
            </a:r>
          </a:p>
        </p:txBody>
      </p:sp>
      <p:sp>
        <p:nvSpPr>
          <p:cNvPr id="93296" name="Text Box 112"/>
          <p:cNvSpPr txBox="1">
            <a:spLocks noChangeArrowheads="1"/>
          </p:cNvSpPr>
          <p:nvPr/>
        </p:nvSpPr>
        <p:spPr bwMode="auto">
          <a:xfrm>
            <a:off x="1741488" y="2679700"/>
            <a:ext cx="7905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/>
              <a:t>23, 23</a:t>
            </a:r>
          </a:p>
        </p:txBody>
      </p:sp>
      <p:sp>
        <p:nvSpPr>
          <p:cNvPr id="93297" name="Text Box 113"/>
          <p:cNvSpPr txBox="1">
            <a:spLocks noChangeArrowheads="1"/>
          </p:cNvSpPr>
          <p:nvPr/>
        </p:nvSpPr>
        <p:spPr bwMode="auto">
          <a:xfrm>
            <a:off x="2532063" y="2395538"/>
            <a:ext cx="5826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Merge</a:t>
            </a:r>
          </a:p>
        </p:txBody>
      </p:sp>
      <p:sp>
        <p:nvSpPr>
          <p:cNvPr id="93298" name="Text Box 114"/>
          <p:cNvSpPr txBox="1">
            <a:spLocks noChangeArrowheads="1"/>
          </p:cNvSpPr>
          <p:nvPr/>
        </p:nvSpPr>
        <p:spPr bwMode="auto">
          <a:xfrm>
            <a:off x="1355725" y="3606800"/>
            <a:ext cx="58261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1000"/>
          </a:p>
        </p:txBody>
      </p:sp>
      <p:sp>
        <p:nvSpPr>
          <p:cNvPr id="93299" name="Text Box 115"/>
          <p:cNvSpPr txBox="1">
            <a:spLocks noChangeArrowheads="1"/>
          </p:cNvSpPr>
          <p:nvPr/>
        </p:nvSpPr>
        <p:spPr bwMode="auto">
          <a:xfrm>
            <a:off x="3819525" y="1404938"/>
            <a:ext cx="5842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/>
              <a:t>Merge</a:t>
            </a:r>
          </a:p>
        </p:txBody>
      </p:sp>
      <p:sp>
        <p:nvSpPr>
          <p:cNvPr id="93300" name="Text Box 116"/>
          <p:cNvSpPr txBox="1">
            <a:spLocks noChangeArrowheads="1"/>
          </p:cNvSpPr>
          <p:nvPr/>
        </p:nvSpPr>
        <p:spPr bwMode="auto">
          <a:xfrm>
            <a:off x="1835150" y="3638550"/>
            <a:ext cx="6778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pPr algn="l"/>
            <a:r>
              <a:rPr lang="en-US" altLang="bg-BG" sz="1000">
                <a:latin typeface="Times New Roman" pitchFamily="18" charset="0"/>
              </a:rPr>
              <a:t>дъно</a:t>
            </a:r>
            <a:endParaRPr lang="en-US" altLang="bg-BG" sz="1000"/>
          </a:p>
        </p:txBody>
      </p:sp>
      <p:sp>
        <p:nvSpPr>
          <p:cNvPr id="93301" name="Text Box 117"/>
          <p:cNvSpPr txBox="1">
            <a:spLocks noChangeArrowheads="1"/>
          </p:cNvSpPr>
          <p:nvPr/>
        </p:nvSpPr>
        <p:spPr bwMode="auto">
          <a:xfrm>
            <a:off x="2963863" y="2487613"/>
            <a:ext cx="6778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endParaRPr lang="en-US" altLang="bg-BG" sz="1000"/>
          </a:p>
        </p:txBody>
      </p:sp>
      <p:sp>
        <p:nvSpPr>
          <p:cNvPr id="93302" name="Text Box 118"/>
          <p:cNvSpPr txBox="1">
            <a:spLocks noChangeArrowheads="1"/>
          </p:cNvSpPr>
          <p:nvPr/>
        </p:nvSpPr>
        <p:spPr bwMode="auto">
          <a:xfrm>
            <a:off x="4233863" y="1584325"/>
            <a:ext cx="677862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 sz="1000"/>
          </a:p>
        </p:txBody>
      </p:sp>
      <p:sp>
        <p:nvSpPr>
          <p:cNvPr id="93303" name="Text Box 119"/>
          <p:cNvSpPr txBox="1">
            <a:spLocks noChangeArrowheads="1"/>
          </p:cNvSpPr>
          <p:nvPr/>
        </p:nvSpPr>
        <p:spPr bwMode="auto">
          <a:xfrm>
            <a:off x="6886575" y="2271713"/>
            <a:ext cx="6762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pPr algn="l"/>
            <a:r>
              <a:rPr lang="en-US" altLang="bg-BG" sz="1000">
                <a:latin typeface="Times New Roman" pitchFamily="18" charset="0"/>
              </a:rPr>
              <a:t>дъно</a:t>
            </a:r>
            <a:endParaRPr lang="en-US" altLang="bg-BG" sz="1000"/>
          </a:p>
        </p:txBody>
      </p:sp>
      <p:sp>
        <p:nvSpPr>
          <p:cNvPr id="93304" name="Text Box 120"/>
          <p:cNvSpPr txBox="1">
            <a:spLocks noChangeArrowheads="1"/>
          </p:cNvSpPr>
          <p:nvPr/>
        </p:nvSpPr>
        <p:spPr bwMode="auto">
          <a:xfrm>
            <a:off x="4713288" y="6465888"/>
            <a:ext cx="21447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>
                <a:latin typeface="Times New Roman" pitchFamily="18" charset="0"/>
              </a:rPr>
              <a:t>Нареден от А</a:t>
            </a:r>
            <a:r>
              <a:rPr lang="en-US" altLang="bg-BG" sz="1000" i="1"/>
              <a:t>[23]</a:t>
            </a:r>
            <a:r>
              <a:rPr lang="en-US" altLang="bg-BG" sz="1000" i="1">
                <a:latin typeface="Times New Roman" pitchFamily="18" charset="0"/>
              </a:rPr>
              <a:t> до А</a:t>
            </a:r>
            <a:r>
              <a:rPr lang="en-US" altLang="bg-BG" sz="1000" i="1"/>
              <a:t>[25]</a:t>
            </a:r>
            <a:endParaRPr lang="en-US" altLang="bg-BG" sz="1000"/>
          </a:p>
        </p:txBody>
      </p:sp>
      <p:sp>
        <p:nvSpPr>
          <p:cNvPr id="93305" name="Text Box 121"/>
          <p:cNvSpPr txBox="1">
            <a:spLocks noChangeArrowheads="1"/>
          </p:cNvSpPr>
          <p:nvPr/>
        </p:nvSpPr>
        <p:spPr bwMode="auto">
          <a:xfrm>
            <a:off x="2655888" y="6465888"/>
            <a:ext cx="10160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резултат</a:t>
            </a:r>
            <a:endParaRPr lang="en-US" altLang="bg-BG" sz="1000"/>
          </a:p>
        </p:txBody>
      </p:sp>
      <p:sp>
        <p:nvSpPr>
          <p:cNvPr id="93306" name="Text Box 122"/>
          <p:cNvSpPr txBox="1">
            <a:spLocks noChangeArrowheads="1"/>
          </p:cNvSpPr>
          <p:nvPr/>
        </p:nvSpPr>
        <p:spPr bwMode="auto">
          <a:xfrm>
            <a:off x="3765550" y="142875"/>
            <a:ext cx="466725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18</a:t>
            </a:r>
          </a:p>
        </p:txBody>
      </p:sp>
      <p:sp>
        <p:nvSpPr>
          <p:cNvPr id="93307" name="Text Box 123"/>
          <p:cNvSpPr txBox="1">
            <a:spLocks noChangeArrowheads="1"/>
          </p:cNvSpPr>
          <p:nvPr/>
        </p:nvSpPr>
        <p:spPr bwMode="auto">
          <a:xfrm>
            <a:off x="4430713" y="142875"/>
            <a:ext cx="376237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6</a:t>
            </a:r>
          </a:p>
        </p:txBody>
      </p:sp>
      <p:sp>
        <p:nvSpPr>
          <p:cNvPr id="93308" name="Text Box 124"/>
          <p:cNvSpPr txBox="1">
            <a:spLocks noChangeArrowheads="1"/>
          </p:cNvSpPr>
          <p:nvPr/>
        </p:nvSpPr>
        <p:spPr bwMode="auto">
          <a:xfrm>
            <a:off x="4105275" y="142875"/>
            <a:ext cx="338138" cy="263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/>
              <a:t>-1</a:t>
            </a:r>
          </a:p>
        </p:txBody>
      </p:sp>
      <p:sp>
        <p:nvSpPr>
          <p:cNvPr id="93309" name="Text Box 125"/>
          <p:cNvSpPr txBox="1">
            <a:spLocks noChangeArrowheads="1"/>
          </p:cNvSpPr>
          <p:nvPr/>
        </p:nvSpPr>
        <p:spPr bwMode="auto">
          <a:xfrm>
            <a:off x="3440113" y="160338"/>
            <a:ext cx="450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>
                <a:latin typeface="Times New Roman" pitchFamily="18" charset="0"/>
              </a:rPr>
              <a:t>А:</a:t>
            </a:r>
            <a:endParaRPr lang="en-US" altLang="bg-BG" sz="1000"/>
          </a:p>
        </p:txBody>
      </p:sp>
      <p:sp>
        <p:nvSpPr>
          <p:cNvPr id="93310" name="Text Box 126"/>
          <p:cNvSpPr txBox="1">
            <a:spLocks noChangeArrowheads="1"/>
          </p:cNvSpPr>
          <p:nvPr/>
        </p:nvSpPr>
        <p:spPr bwMode="auto">
          <a:xfrm>
            <a:off x="4489450" y="3663950"/>
            <a:ext cx="6778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bg-BG" sz="1000"/>
          </a:p>
          <a:p>
            <a:pPr algn="l"/>
            <a:r>
              <a:rPr lang="en-US" altLang="bg-BG" sz="1000">
                <a:latin typeface="Times New Roman" pitchFamily="18" charset="0"/>
              </a:rPr>
              <a:t>дъно</a:t>
            </a:r>
            <a:endParaRPr lang="en-US" altLang="bg-BG" sz="1000"/>
          </a:p>
        </p:txBody>
      </p:sp>
      <p:sp>
        <p:nvSpPr>
          <p:cNvPr id="93311" name="Text Box 127"/>
          <p:cNvSpPr txBox="1">
            <a:spLocks noChangeArrowheads="1"/>
          </p:cNvSpPr>
          <p:nvPr/>
        </p:nvSpPr>
        <p:spPr bwMode="auto">
          <a:xfrm>
            <a:off x="3738563" y="366713"/>
            <a:ext cx="11191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000" i="1" dirty="0"/>
              <a:t>23       </a:t>
            </a:r>
            <a:r>
              <a:rPr lang="bg-BG" altLang="bg-BG" sz="1000" i="1" dirty="0" smtClean="0"/>
              <a:t>   24 </a:t>
            </a:r>
            <a:r>
              <a:rPr lang="en-US" altLang="bg-BG" sz="1000" i="1" dirty="0" smtClean="0"/>
              <a:t>      </a:t>
            </a:r>
            <a:r>
              <a:rPr lang="en-US" altLang="bg-BG" sz="1000" i="1" dirty="0"/>
              <a:t>25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824538" y="6573837"/>
            <a:ext cx="2895600" cy="365125"/>
          </a:xfrm>
        </p:spPr>
        <p:txBody>
          <a:bodyPr/>
          <a:lstStyle/>
          <a:p>
            <a:r>
              <a:rPr lang="bg-BG" dirty="0" smtClean="0"/>
              <a:t>Велина Славова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3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93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3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3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3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3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93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3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93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3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9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3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9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9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3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3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3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932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93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93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3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9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9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3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93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3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93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93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93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93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93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3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9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3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93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93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3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93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3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3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8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93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93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3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9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9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93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93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500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93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3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93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6" grpId="1" animBg="1"/>
      <p:bldP spid="93187" grpId="0" animBg="1"/>
      <p:bldP spid="93188" grpId="0" animBg="1"/>
      <p:bldP spid="93189" grpId="0" animBg="1"/>
      <p:bldP spid="93190" grpId="0" animBg="1"/>
      <p:bldP spid="93191" grpId="0"/>
      <p:bldP spid="93192" grpId="0"/>
      <p:bldP spid="93193" grpId="0"/>
      <p:bldP spid="93194" grpId="0" animBg="1"/>
      <p:bldP spid="93195" grpId="0" animBg="1"/>
      <p:bldP spid="93196" grpId="0" animBg="1"/>
      <p:bldP spid="93197" grpId="0" animBg="1"/>
      <p:bldP spid="93198" grpId="0" animBg="1"/>
      <p:bldP spid="93199" grpId="0" animBg="1"/>
      <p:bldP spid="93200" grpId="0" animBg="1"/>
      <p:bldP spid="93201" grpId="0" animBg="1"/>
      <p:bldP spid="93202" grpId="0" animBg="1"/>
      <p:bldP spid="93203" grpId="0"/>
      <p:bldP spid="93204" grpId="0" animBg="1"/>
      <p:bldP spid="93205" grpId="0" animBg="1"/>
      <p:bldP spid="93206" grpId="0" animBg="1"/>
      <p:bldP spid="93207" grpId="0" animBg="1"/>
      <p:bldP spid="93208" grpId="0" animBg="1"/>
      <p:bldP spid="93209" grpId="0" animBg="1"/>
      <p:bldP spid="93285" grpId="0" animBg="1"/>
      <p:bldP spid="93285" grpId="1" animBg="1"/>
      <p:bldP spid="93286" grpId="0" animBg="1"/>
      <p:bldP spid="93286" grpId="1" animBg="1"/>
      <p:bldP spid="93287" grpId="0" animBg="1"/>
      <p:bldP spid="93287" grpId="1" animBg="1"/>
      <p:bldP spid="93288" grpId="0" animBg="1"/>
      <p:bldP spid="93288" grpId="1" animBg="1"/>
      <p:bldP spid="93289" grpId="0" animBg="1"/>
      <p:bldP spid="93289" grpId="1" animBg="1"/>
      <p:bldP spid="93290" grpId="0" animBg="1"/>
      <p:bldP spid="93290" grpId="1" animBg="1"/>
      <p:bldP spid="93291" grpId="0" animBg="1"/>
      <p:bldP spid="93292" grpId="0" animBg="1"/>
      <p:bldP spid="93292" grpId="1" animBg="1"/>
      <p:bldP spid="93293" grpId="0"/>
      <p:bldP spid="93293" grpId="1"/>
      <p:bldP spid="93294" grpId="0"/>
      <p:bldP spid="93294" grpId="1"/>
      <p:bldP spid="93295" grpId="0"/>
      <p:bldP spid="93295" grpId="1"/>
      <p:bldP spid="93296" grpId="0"/>
      <p:bldP spid="93296" grpId="1"/>
      <p:bldP spid="93296" grpId="2"/>
      <p:bldP spid="93297" grpId="0"/>
      <p:bldP spid="93297" grpId="1"/>
      <p:bldP spid="93298" grpId="0"/>
      <p:bldP spid="93299" grpId="0"/>
      <p:bldP spid="93300" grpId="0"/>
      <p:bldP spid="93300" grpId="1"/>
      <p:bldP spid="93303" grpId="0"/>
      <p:bldP spid="93303" grpId="1"/>
      <p:bldP spid="93304" grpId="0"/>
      <p:bldP spid="93305" grpId="0"/>
      <p:bldP spid="93310" grpId="0"/>
      <p:bldP spid="933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3558450" y="83671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ОЩЕ МАЛКО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276872"/>
            <a:ext cx="361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ТАКА НЯМА ДА РАБОТИ, ЗАЩОТО...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0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2" name="WordArt 4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94220" name="Group 12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4230" name="Group 22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94231" name="Oval 23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32" name="Text Box 24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4237" name="Group 29"/>
          <p:cNvGrpSpPr>
            <a:grpSpLocks/>
          </p:cNvGrpSpPr>
          <p:nvPr/>
        </p:nvGrpSpPr>
        <p:grpSpPr bwMode="auto">
          <a:xfrm>
            <a:off x="201613" y="1778000"/>
            <a:ext cx="3529012" cy="3419475"/>
            <a:chOff x="127" y="1120"/>
            <a:chExt cx="2223" cy="2154"/>
          </a:xfrm>
        </p:grpSpPr>
        <p:sp>
          <p:nvSpPr>
            <p:cNvPr id="94238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127" y="3170"/>
              <a:ext cx="247" cy="1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Cplace</a:t>
              </a:r>
              <a:endPara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1131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941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1513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1896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1705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4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73" y="2268"/>
              <a:ext cx="181" cy="1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Bbeg</a:t>
              </a:r>
              <a:endPara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45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31" y="1850"/>
              <a:ext cx="65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grpSp>
          <p:nvGrpSpPr>
            <p:cNvPr id="94246" name="Group 38"/>
            <p:cNvGrpSpPr>
              <a:grpSpLocks/>
            </p:cNvGrpSpPr>
            <p:nvPr/>
          </p:nvGrpSpPr>
          <p:grpSpPr bwMode="auto">
            <a:xfrm>
              <a:off x="394" y="2194"/>
              <a:ext cx="72" cy="198"/>
              <a:chOff x="746" y="2194"/>
              <a:chExt cx="72" cy="198"/>
            </a:xfrm>
          </p:grpSpPr>
          <p:sp>
            <p:nvSpPr>
              <p:cNvPr id="94247" name="Freeform 39"/>
              <p:cNvSpPr>
                <a:spLocks/>
              </p:cNvSpPr>
              <p:nvPr/>
            </p:nvSpPr>
            <p:spPr bwMode="auto">
              <a:xfrm flipH="1">
                <a:off x="746" y="2194"/>
                <a:ext cx="72" cy="198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48" name="Freeform 40"/>
              <p:cNvSpPr>
                <a:spLocks/>
              </p:cNvSpPr>
              <p:nvPr/>
            </p:nvSpPr>
            <p:spPr bwMode="auto">
              <a:xfrm flipH="1">
                <a:off x="780" y="2261"/>
                <a:ext cx="16" cy="46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49" name="Freeform 41"/>
              <p:cNvSpPr>
                <a:spLocks/>
              </p:cNvSpPr>
              <p:nvPr/>
            </p:nvSpPr>
            <p:spPr bwMode="auto">
              <a:xfrm flipH="1">
                <a:off x="765" y="2261"/>
                <a:ext cx="15" cy="45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0" name="Freeform 42"/>
              <p:cNvSpPr>
                <a:spLocks/>
              </p:cNvSpPr>
              <p:nvPr/>
            </p:nvSpPr>
            <p:spPr bwMode="auto">
              <a:xfrm flipH="1">
                <a:off x="750" y="2263"/>
                <a:ext cx="16" cy="44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94251" name="Group 43"/>
              <p:cNvGrpSpPr>
                <a:grpSpLocks/>
              </p:cNvGrpSpPr>
              <p:nvPr/>
            </p:nvGrpSpPr>
            <p:grpSpPr bwMode="auto">
              <a:xfrm>
                <a:off x="778" y="2281"/>
                <a:ext cx="40" cy="77"/>
                <a:chOff x="1438" y="2430"/>
                <a:chExt cx="113" cy="170"/>
              </a:xfrm>
            </p:grpSpPr>
            <p:sp>
              <p:nvSpPr>
                <p:cNvPr id="94252" name="Freeform 44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2" cy="170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4253" name="Freeform 45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3" cy="166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solidFill>
                  <a:srgbClr val="3333CC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94254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1172" y="1886"/>
              <a:ext cx="66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</a:t>
              </a:r>
              <a:endPara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94255" name="Group 47"/>
            <p:cNvGrpSpPr>
              <a:grpSpLocks/>
            </p:cNvGrpSpPr>
            <p:nvPr/>
          </p:nvGrpSpPr>
          <p:grpSpPr bwMode="auto">
            <a:xfrm>
              <a:off x="389" y="1470"/>
              <a:ext cx="73" cy="198"/>
              <a:chOff x="2130" y="2237"/>
              <a:chExt cx="206" cy="437"/>
            </a:xfrm>
          </p:grpSpPr>
          <p:sp>
            <p:nvSpPr>
              <p:cNvPr id="94256" name="Freeform 48"/>
              <p:cNvSpPr>
                <a:spLocks/>
              </p:cNvSpPr>
              <p:nvPr/>
            </p:nvSpPr>
            <p:spPr bwMode="auto">
              <a:xfrm flipH="1">
                <a:off x="2130" y="2237"/>
                <a:ext cx="205" cy="437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7" name="Freeform 49"/>
              <p:cNvSpPr>
                <a:spLocks/>
              </p:cNvSpPr>
              <p:nvPr/>
            </p:nvSpPr>
            <p:spPr bwMode="auto">
              <a:xfrm flipH="1">
                <a:off x="2228" y="2387"/>
                <a:ext cx="46" cy="99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8" name="Freeform 50"/>
              <p:cNvSpPr>
                <a:spLocks/>
              </p:cNvSpPr>
              <p:nvPr/>
            </p:nvSpPr>
            <p:spPr bwMode="auto">
              <a:xfrm flipH="1">
                <a:off x="2186" y="2386"/>
                <a:ext cx="43" cy="99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59" name="Freeform 51"/>
              <p:cNvSpPr>
                <a:spLocks/>
              </p:cNvSpPr>
              <p:nvPr/>
            </p:nvSpPr>
            <p:spPr bwMode="auto">
              <a:xfrm flipH="1">
                <a:off x="2141" y="2391"/>
                <a:ext cx="46" cy="9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FFBFB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94260" name="Group 52"/>
              <p:cNvGrpSpPr>
                <a:grpSpLocks/>
              </p:cNvGrpSpPr>
              <p:nvPr/>
            </p:nvGrpSpPr>
            <p:grpSpPr bwMode="auto">
              <a:xfrm>
                <a:off x="2223" y="2430"/>
                <a:ext cx="113" cy="170"/>
                <a:chOff x="1438" y="2430"/>
                <a:chExt cx="113" cy="170"/>
              </a:xfrm>
            </p:grpSpPr>
            <p:sp>
              <p:nvSpPr>
                <p:cNvPr id="94261" name="Freeform 53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2" cy="170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4262" name="Freeform 54"/>
                <p:cNvSpPr>
                  <a:spLocks/>
                </p:cNvSpPr>
                <p:nvPr/>
              </p:nvSpPr>
              <p:spPr bwMode="auto">
                <a:xfrm flipH="1">
                  <a:off x="1438" y="2430"/>
                  <a:ext cx="113" cy="166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9426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424" y="1244"/>
              <a:ext cx="149" cy="1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</a:p>
          </p:txBody>
        </p:sp>
        <p:sp>
          <p:nvSpPr>
            <p:cNvPr id="94264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77" y="1540"/>
              <a:ext cx="181" cy="10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А</a:t>
              </a:r>
              <a:r>
                <a:rPr lang="en-GB" sz="9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beg</a:t>
              </a:r>
              <a:endPara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6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401" y="1120"/>
              <a:ext cx="65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94266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993" y="1120"/>
              <a:ext cx="66" cy="7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12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k</a:t>
              </a:r>
              <a:endPara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67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1515" y="1989"/>
              <a:ext cx="148" cy="16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B</a:t>
              </a:r>
              <a:endPara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750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560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373" y="2825"/>
              <a:ext cx="190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322" y="2825"/>
              <a:ext cx="191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4272" name="Group 64"/>
            <p:cNvGrpSpPr>
              <a:grpSpLocks/>
            </p:cNvGrpSpPr>
            <p:nvPr/>
          </p:nvGrpSpPr>
          <p:grpSpPr bwMode="auto">
            <a:xfrm flipH="1">
              <a:off x="418" y="3045"/>
              <a:ext cx="82" cy="229"/>
              <a:chOff x="4328" y="5043"/>
              <a:chExt cx="1512" cy="805"/>
            </a:xfrm>
          </p:grpSpPr>
          <p:sp>
            <p:nvSpPr>
              <p:cNvPr id="94273" name="Freeform 65"/>
              <p:cNvSpPr>
                <a:spLocks/>
              </p:cNvSpPr>
              <p:nvPr/>
            </p:nvSpPr>
            <p:spPr bwMode="auto">
              <a:xfrm>
                <a:off x="4334" y="5043"/>
                <a:ext cx="1506" cy="805"/>
              </a:xfrm>
              <a:custGeom>
                <a:avLst/>
                <a:gdLst>
                  <a:gd name="T0" fmla="*/ 1417 w 1506"/>
                  <a:gd name="T1" fmla="*/ 923 h 2415"/>
                  <a:gd name="T2" fmla="*/ 1506 w 1506"/>
                  <a:gd name="T3" fmla="*/ 1028 h 2415"/>
                  <a:gd name="T4" fmla="*/ 1506 w 1506"/>
                  <a:gd name="T5" fmla="*/ 1578 h 2415"/>
                  <a:gd name="T6" fmla="*/ 1389 w 1506"/>
                  <a:gd name="T7" fmla="*/ 1885 h 2415"/>
                  <a:gd name="T8" fmla="*/ 1362 w 1506"/>
                  <a:gd name="T9" fmla="*/ 1948 h 2415"/>
                  <a:gd name="T10" fmla="*/ 1326 w 1506"/>
                  <a:gd name="T11" fmla="*/ 1982 h 2415"/>
                  <a:gd name="T12" fmla="*/ 1281 w 1506"/>
                  <a:gd name="T13" fmla="*/ 2018 h 2415"/>
                  <a:gd name="T14" fmla="*/ 1235 w 1506"/>
                  <a:gd name="T15" fmla="*/ 2053 h 2415"/>
                  <a:gd name="T16" fmla="*/ 1200 w 1506"/>
                  <a:gd name="T17" fmla="*/ 2415 h 2415"/>
                  <a:gd name="T18" fmla="*/ 428 w 1506"/>
                  <a:gd name="T19" fmla="*/ 2415 h 2415"/>
                  <a:gd name="T20" fmla="*/ 419 w 1506"/>
                  <a:gd name="T21" fmla="*/ 2214 h 2415"/>
                  <a:gd name="T22" fmla="*/ 392 w 1506"/>
                  <a:gd name="T23" fmla="*/ 2137 h 2415"/>
                  <a:gd name="T24" fmla="*/ 360 w 1506"/>
                  <a:gd name="T25" fmla="*/ 2059 h 2415"/>
                  <a:gd name="T26" fmla="*/ 279 w 1506"/>
                  <a:gd name="T27" fmla="*/ 1990 h 2415"/>
                  <a:gd name="T28" fmla="*/ 126 w 1506"/>
                  <a:gd name="T29" fmla="*/ 1906 h 2415"/>
                  <a:gd name="T30" fmla="*/ 0 w 1506"/>
                  <a:gd name="T31" fmla="*/ 1673 h 2415"/>
                  <a:gd name="T32" fmla="*/ 29 w 1506"/>
                  <a:gd name="T33" fmla="*/ 1452 h 2415"/>
                  <a:gd name="T34" fmla="*/ 144 w 1506"/>
                  <a:gd name="T35" fmla="*/ 1275 h 2415"/>
                  <a:gd name="T36" fmla="*/ 144 w 1506"/>
                  <a:gd name="T37" fmla="*/ 97 h 2415"/>
                  <a:gd name="T38" fmla="*/ 148 w 1506"/>
                  <a:gd name="T39" fmla="*/ 50 h 2415"/>
                  <a:gd name="T40" fmla="*/ 166 w 1506"/>
                  <a:gd name="T41" fmla="*/ 27 h 2415"/>
                  <a:gd name="T42" fmla="*/ 202 w 1506"/>
                  <a:gd name="T43" fmla="*/ 5 h 2415"/>
                  <a:gd name="T44" fmla="*/ 271 w 1506"/>
                  <a:gd name="T45" fmla="*/ 0 h 2415"/>
                  <a:gd name="T46" fmla="*/ 335 w 1506"/>
                  <a:gd name="T47" fmla="*/ 1 h 2415"/>
                  <a:gd name="T48" fmla="*/ 387 w 1506"/>
                  <a:gd name="T49" fmla="*/ 11 h 2415"/>
                  <a:gd name="T50" fmla="*/ 413 w 1506"/>
                  <a:gd name="T51" fmla="*/ 24 h 2415"/>
                  <a:gd name="T52" fmla="*/ 426 w 1506"/>
                  <a:gd name="T53" fmla="*/ 43 h 2415"/>
                  <a:gd name="T54" fmla="*/ 428 w 1506"/>
                  <a:gd name="T55" fmla="*/ 97 h 2415"/>
                  <a:gd name="T56" fmla="*/ 463 w 1506"/>
                  <a:gd name="T57" fmla="*/ 923 h 2415"/>
                  <a:gd name="T58" fmla="*/ 1417 w 1506"/>
                  <a:gd name="T59" fmla="*/ 923 h 2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6" h="2415">
                    <a:moveTo>
                      <a:pt x="1417" y="923"/>
                    </a:moveTo>
                    <a:lnTo>
                      <a:pt x="1506" y="1028"/>
                    </a:lnTo>
                    <a:lnTo>
                      <a:pt x="1506" y="1578"/>
                    </a:lnTo>
                    <a:lnTo>
                      <a:pt x="1389" y="1885"/>
                    </a:lnTo>
                    <a:lnTo>
                      <a:pt x="1362" y="1948"/>
                    </a:lnTo>
                    <a:lnTo>
                      <a:pt x="1326" y="1982"/>
                    </a:lnTo>
                    <a:lnTo>
                      <a:pt x="1281" y="2018"/>
                    </a:lnTo>
                    <a:lnTo>
                      <a:pt x="1235" y="2053"/>
                    </a:lnTo>
                    <a:lnTo>
                      <a:pt x="1200" y="2415"/>
                    </a:lnTo>
                    <a:lnTo>
                      <a:pt x="428" y="2415"/>
                    </a:lnTo>
                    <a:lnTo>
                      <a:pt x="419" y="2214"/>
                    </a:lnTo>
                    <a:lnTo>
                      <a:pt x="392" y="2137"/>
                    </a:lnTo>
                    <a:lnTo>
                      <a:pt x="360" y="2059"/>
                    </a:lnTo>
                    <a:lnTo>
                      <a:pt x="279" y="1990"/>
                    </a:lnTo>
                    <a:lnTo>
                      <a:pt x="126" y="1906"/>
                    </a:lnTo>
                    <a:lnTo>
                      <a:pt x="0" y="1673"/>
                    </a:lnTo>
                    <a:lnTo>
                      <a:pt x="29" y="1452"/>
                    </a:lnTo>
                    <a:lnTo>
                      <a:pt x="144" y="1275"/>
                    </a:lnTo>
                    <a:lnTo>
                      <a:pt x="144" y="97"/>
                    </a:lnTo>
                    <a:lnTo>
                      <a:pt x="148" y="50"/>
                    </a:lnTo>
                    <a:lnTo>
                      <a:pt x="166" y="27"/>
                    </a:lnTo>
                    <a:lnTo>
                      <a:pt x="202" y="5"/>
                    </a:lnTo>
                    <a:lnTo>
                      <a:pt x="271" y="0"/>
                    </a:lnTo>
                    <a:lnTo>
                      <a:pt x="335" y="1"/>
                    </a:lnTo>
                    <a:lnTo>
                      <a:pt x="387" y="11"/>
                    </a:lnTo>
                    <a:lnTo>
                      <a:pt x="413" y="24"/>
                    </a:lnTo>
                    <a:lnTo>
                      <a:pt x="426" y="43"/>
                    </a:lnTo>
                    <a:lnTo>
                      <a:pt x="428" y="97"/>
                    </a:lnTo>
                    <a:lnTo>
                      <a:pt x="463" y="923"/>
                    </a:lnTo>
                    <a:lnTo>
                      <a:pt x="1417" y="9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0000"/>
                  </a:gs>
                  <a:gs pos="100000">
                    <a:srgbClr val="800000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74" name="Freeform 66"/>
              <p:cNvSpPr>
                <a:spLocks/>
              </p:cNvSpPr>
              <p:nvPr/>
            </p:nvSpPr>
            <p:spPr bwMode="auto">
              <a:xfrm>
                <a:off x="4781" y="5320"/>
                <a:ext cx="342" cy="181"/>
              </a:xfrm>
              <a:custGeom>
                <a:avLst/>
                <a:gdLst>
                  <a:gd name="T0" fmla="*/ 0 w 342"/>
                  <a:gd name="T1" fmla="*/ 78 h 543"/>
                  <a:gd name="T2" fmla="*/ 14 w 342"/>
                  <a:gd name="T3" fmla="*/ 49 h 543"/>
                  <a:gd name="T4" fmla="*/ 37 w 342"/>
                  <a:gd name="T5" fmla="*/ 31 h 543"/>
                  <a:gd name="T6" fmla="*/ 71 w 342"/>
                  <a:gd name="T7" fmla="*/ 13 h 543"/>
                  <a:gd name="T8" fmla="*/ 146 w 342"/>
                  <a:gd name="T9" fmla="*/ 0 h 543"/>
                  <a:gd name="T10" fmla="*/ 244 w 342"/>
                  <a:gd name="T11" fmla="*/ 0 h 543"/>
                  <a:gd name="T12" fmla="*/ 277 w 342"/>
                  <a:gd name="T13" fmla="*/ 5 h 543"/>
                  <a:gd name="T14" fmla="*/ 312 w 342"/>
                  <a:gd name="T15" fmla="*/ 18 h 543"/>
                  <a:gd name="T16" fmla="*/ 325 w 342"/>
                  <a:gd name="T17" fmla="*/ 31 h 543"/>
                  <a:gd name="T18" fmla="*/ 336 w 342"/>
                  <a:gd name="T19" fmla="*/ 44 h 543"/>
                  <a:gd name="T20" fmla="*/ 336 w 342"/>
                  <a:gd name="T21" fmla="*/ 149 h 543"/>
                  <a:gd name="T22" fmla="*/ 342 w 342"/>
                  <a:gd name="T23" fmla="*/ 396 h 543"/>
                  <a:gd name="T24" fmla="*/ 339 w 342"/>
                  <a:gd name="T25" fmla="*/ 470 h 543"/>
                  <a:gd name="T26" fmla="*/ 329 w 342"/>
                  <a:gd name="T27" fmla="*/ 509 h 543"/>
                  <a:gd name="T28" fmla="*/ 301 w 342"/>
                  <a:gd name="T29" fmla="*/ 536 h 543"/>
                  <a:gd name="T30" fmla="*/ 247 w 342"/>
                  <a:gd name="T31" fmla="*/ 543 h 543"/>
                  <a:gd name="T32" fmla="*/ 159 w 342"/>
                  <a:gd name="T33" fmla="*/ 543 h 543"/>
                  <a:gd name="T34" fmla="*/ 118 w 342"/>
                  <a:gd name="T35" fmla="*/ 536 h 543"/>
                  <a:gd name="T36" fmla="*/ 106 w 342"/>
                  <a:gd name="T37" fmla="*/ 519 h 543"/>
                  <a:gd name="T38" fmla="*/ 85 w 342"/>
                  <a:gd name="T39" fmla="*/ 475 h 543"/>
                  <a:gd name="T40" fmla="*/ 0 w 342"/>
                  <a:gd name="T41" fmla="*/ 78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2" h="543">
                    <a:moveTo>
                      <a:pt x="0" y="78"/>
                    </a:moveTo>
                    <a:lnTo>
                      <a:pt x="14" y="49"/>
                    </a:lnTo>
                    <a:lnTo>
                      <a:pt x="37" y="31"/>
                    </a:lnTo>
                    <a:lnTo>
                      <a:pt x="71" y="13"/>
                    </a:lnTo>
                    <a:lnTo>
                      <a:pt x="146" y="0"/>
                    </a:lnTo>
                    <a:lnTo>
                      <a:pt x="244" y="0"/>
                    </a:lnTo>
                    <a:lnTo>
                      <a:pt x="277" y="5"/>
                    </a:lnTo>
                    <a:lnTo>
                      <a:pt x="312" y="18"/>
                    </a:lnTo>
                    <a:lnTo>
                      <a:pt x="325" y="31"/>
                    </a:lnTo>
                    <a:lnTo>
                      <a:pt x="336" y="44"/>
                    </a:lnTo>
                    <a:lnTo>
                      <a:pt x="336" y="149"/>
                    </a:lnTo>
                    <a:lnTo>
                      <a:pt x="342" y="396"/>
                    </a:lnTo>
                    <a:lnTo>
                      <a:pt x="339" y="470"/>
                    </a:lnTo>
                    <a:lnTo>
                      <a:pt x="329" y="509"/>
                    </a:lnTo>
                    <a:lnTo>
                      <a:pt x="301" y="536"/>
                    </a:lnTo>
                    <a:lnTo>
                      <a:pt x="247" y="543"/>
                    </a:lnTo>
                    <a:lnTo>
                      <a:pt x="159" y="543"/>
                    </a:lnTo>
                    <a:lnTo>
                      <a:pt x="118" y="536"/>
                    </a:lnTo>
                    <a:lnTo>
                      <a:pt x="106" y="519"/>
                    </a:lnTo>
                    <a:lnTo>
                      <a:pt x="85" y="47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75" name="Freeform 67"/>
              <p:cNvSpPr>
                <a:spLocks/>
              </p:cNvSpPr>
              <p:nvPr/>
            </p:nvSpPr>
            <p:spPr bwMode="auto">
              <a:xfrm>
                <a:off x="5110" y="5318"/>
                <a:ext cx="321" cy="181"/>
              </a:xfrm>
              <a:custGeom>
                <a:avLst/>
                <a:gdLst>
                  <a:gd name="T0" fmla="*/ 0 w 321"/>
                  <a:gd name="T1" fmla="*/ 76 h 544"/>
                  <a:gd name="T2" fmla="*/ 13 w 321"/>
                  <a:gd name="T3" fmla="*/ 48 h 544"/>
                  <a:gd name="T4" fmla="*/ 36 w 321"/>
                  <a:gd name="T5" fmla="*/ 29 h 544"/>
                  <a:gd name="T6" fmla="*/ 71 w 321"/>
                  <a:gd name="T7" fmla="*/ 11 h 544"/>
                  <a:gd name="T8" fmla="*/ 124 w 321"/>
                  <a:gd name="T9" fmla="*/ 0 h 544"/>
                  <a:gd name="T10" fmla="*/ 214 w 321"/>
                  <a:gd name="T11" fmla="*/ 0 h 544"/>
                  <a:gd name="T12" fmla="*/ 267 w 321"/>
                  <a:gd name="T13" fmla="*/ 8 h 544"/>
                  <a:gd name="T14" fmla="*/ 297 w 321"/>
                  <a:gd name="T15" fmla="*/ 21 h 544"/>
                  <a:gd name="T16" fmla="*/ 318 w 321"/>
                  <a:gd name="T17" fmla="*/ 42 h 544"/>
                  <a:gd name="T18" fmla="*/ 321 w 321"/>
                  <a:gd name="T19" fmla="*/ 79 h 544"/>
                  <a:gd name="T20" fmla="*/ 321 w 321"/>
                  <a:gd name="T21" fmla="*/ 208 h 544"/>
                  <a:gd name="T22" fmla="*/ 307 w 321"/>
                  <a:gd name="T23" fmla="*/ 421 h 544"/>
                  <a:gd name="T24" fmla="*/ 297 w 321"/>
                  <a:gd name="T25" fmla="*/ 492 h 544"/>
                  <a:gd name="T26" fmla="*/ 278 w 321"/>
                  <a:gd name="T27" fmla="*/ 525 h 544"/>
                  <a:gd name="T28" fmla="*/ 247 w 321"/>
                  <a:gd name="T29" fmla="*/ 538 h 544"/>
                  <a:gd name="T30" fmla="*/ 193 w 321"/>
                  <a:gd name="T31" fmla="*/ 544 h 544"/>
                  <a:gd name="T32" fmla="*/ 98 w 321"/>
                  <a:gd name="T33" fmla="*/ 544 h 544"/>
                  <a:gd name="T34" fmla="*/ 53 w 321"/>
                  <a:gd name="T35" fmla="*/ 525 h 544"/>
                  <a:gd name="T36" fmla="*/ 34 w 321"/>
                  <a:gd name="T37" fmla="*/ 505 h 544"/>
                  <a:gd name="T38" fmla="*/ 20 w 321"/>
                  <a:gd name="T39" fmla="*/ 474 h 544"/>
                  <a:gd name="T40" fmla="*/ 0 w 321"/>
                  <a:gd name="T41" fmla="*/ 7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1" h="544">
                    <a:moveTo>
                      <a:pt x="0" y="76"/>
                    </a:moveTo>
                    <a:lnTo>
                      <a:pt x="13" y="48"/>
                    </a:lnTo>
                    <a:lnTo>
                      <a:pt x="36" y="29"/>
                    </a:lnTo>
                    <a:lnTo>
                      <a:pt x="71" y="11"/>
                    </a:lnTo>
                    <a:lnTo>
                      <a:pt x="124" y="0"/>
                    </a:lnTo>
                    <a:lnTo>
                      <a:pt x="214" y="0"/>
                    </a:lnTo>
                    <a:lnTo>
                      <a:pt x="267" y="8"/>
                    </a:lnTo>
                    <a:lnTo>
                      <a:pt x="297" y="21"/>
                    </a:lnTo>
                    <a:lnTo>
                      <a:pt x="318" y="42"/>
                    </a:lnTo>
                    <a:lnTo>
                      <a:pt x="321" y="79"/>
                    </a:lnTo>
                    <a:lnTo>
                      <a:pt x="321" y="208"/>
                    </a:lnTo>
                    <a:lnTo>
                      <a:pt x="307" y="421"/>
                    </a:lnTo>
                    <a:lnTo>
                      <a:pt x="297" y="492"/>
                    </a:lnTo>
                    <a:lnTo>
                      <a:pt x="278" y="525"/>
                    </a:lnTo>
                    <a:lnTo>
                      <a:pt x="247" y="538"/>
                    </a:lnTo>
                    <a:lnTo>
                      <a:pt x="193" y="544"/>
                    </a:lnTo>
                    <a:lnTo>
                      <a:pt x="98" y="544"/>
                    </a:lnTo>
                    <a:lnTo>
                      <a:pt x="53" y="525"/>
                    </a:lnTo>
                    <a:lnTo>
                      <a:pt x="34" y="505"/>
                    </a:lnTo>
                    <a:lnTo>
                      <a:pt x="20" y="474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4276" name="Freeform 68"/>
              <p:cNvSpPr>
                <a:spLocks/>
              </p:cNvSpPr>
              <p:nvPr/>
            </p:nvSpPr>
            <p:spPr bwMode="auto">
              <a:xfrm>
                <a:off x="5423" y="5326"/>
                <a:ext cx="335" cy="175"/>
              </a:xfrm>
              <a:custGeom>
                <a:avLst/>
                <a:gdLst>
                  <a:gd name="T0" fmla="*/ 335 w 335"/>
                  <a:gd name="T1" fmla="*/ 75 h 524"/>
                  <a:gd name="T2" fmla="*/ 324 w 335"/>
                  <a:gd name="T3" fmla="*/ 48 h 524"/>
                  <a:gd name="T4" fmla="*/ 300 w 335"/>
                  <a:gd name="T5" fmla="*/ 29 h 524"/>
                  <a:gd name="T6" fmla="*/ 266 w 335"/>
                  <a:gd name="T7" fmla="*/ 12 h 524"/>
                  <a:gd name="T8" fmla="*/ 194 w 335"/>
                  <a:gd name="T9" fmla="*/ 0 h 524"/>
                  <a:gd name="T10" fmla="*/ 99 w 335"/>
                  <a:gd name="T11" fmla="*/ 0 h 524"/>
                  <a:gd name="T12" fmla="*/ 67 w 335"/>
                  <a:gd name="T13" fmla="*/ 4 h 524"/>
                  <a:gd name="T14" fmla="*/ 30 w 335"/>
                  <a:gd name="T15" fmla="*/ 17 h 524"/>
                  <a:gd name="T16" fmla="*/ 16 w 335"/>
                  <a:gd name="T17" fmla="*/ 29 h 524"/>
                  <a:gd name="T18" fmla="*/ 7 w 335"/>
                  <a:gd name="T19" fmla="*/ 42 h 524"/>
                  <a:gd name="T20" fmla="*/ 7 w 335"/>
                  <a:gd name="T21" fmla="*/ 144 h 524"/>
                  <a:gd name="T22" fmla="*/ 0 w 335"/>
                  <a:gd name="T23" fmla="*/ 383 h 524"/>
                  <a:gd name="T24" fmla="*/ 0 w 335"/>
                  <a:gd name="T25" fmla="*/ 450 h 524"/>
                  <a:gd name="T26" fmla="*/ 16 w 335"/>
                  <a:gd name="T27" fmla="*/ 489 h 524"/>
                  <a:gd name="T28" fmla="*/ 50 w 335"/>
                  <a:gd name="T29" fmla="*/ 518 h 524"/>
                  <a:gd name="T30" fmla="*/ 96 w 335"/>
                  <a:gd name="T31" fmla="*/ 524 h 524"/>
                  <a:gd name="T32" fmla="*/ 181 w 335"/>
                  <a:gd name="T33" fmla="*/ 524 h 524"/>
                  <a:gd name="T34" fmla="*/ 222 w 335"/>
                  <a:gd name="T35" fmla="*/ 518 h 524"/>
                  <a:gd name="T36" fmla="*/ 241 w 335"/>
                  <a:gd name="T37" fmla="*/ 501 h 524"/>
                  <a:gd name="T38" fmla="*/ 258 w 335"/>
                  <a:gd name="T39" fmla="*/ 458 h 524"/>
                  <a:gd name="T40" fmla="*/ 335 w 335"/>
                  <a:gd name="T41" fmla="*/ 75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5" h="524">
                    <a:moveTo>
                      <a:pt x="335" y="75"/>
                    </a:moveTo>
                    <a:lnTo>
                      <a:pt x="324" y="48"/>
                    </a:lnTo>
                    <a:lnTo>
                      <a:pt x="300" y="29"/>
                    </a:lnTo>
                    <a:lnTo>
                      <a:pt x="266" y="12"/>
                    </a:lnTo>
                    <a:lnTo>
                      <a:pt x="194" y="0"/>
                    </a:lnTo>
                    <a:lnTo>
                      <a:pt x="99" y="0"/>
                    </a:lnTo>
                    <a:lnTo>
                      <a:pt x="67" y="4"/>
                    </a:lnTo>
                    <a:lnTo>
                      <a:pt x="30" y="17"/>
                    </a:lnTo>
                    <a:lnTo>
                      <a:pt x="16" y="29"/>
                    </a:lnTo>
                    <a:lnTo>
                      <a:pt x="7" y="42"/>
                    </a:lnTo>
                    <a:lnTo>
                      <a:pt x="7" y="144"/>
                    </a:lnTo>
                    <a:lnTo>
                      <a:pt x="0" y="383"/>
                    </a:lnTo>
                    <a:lnTo>
                      <a:pt x="0" y="450"/>
                    </a:lnTo>
                    <a:lnTo>
                      <a:pt x="16" y="489"/>
                    </a:lnTo>
                    <a:lnTo>
                      <a:pt x="50" y="518"/>
                    </a:lnTo>
                    <a:lnTo>
                      <a:pt x="96" y="524"/>
                    </a:lnTo>
                    <a:lnTo>
                      <a:pt x="181" y="524"/>
                    </a:lnTo>
                    <a:lnTo>
                      <a:pt x="222" y="518"/>
                    </a:lnTo>
                    <a:lnTo>
                      <a:pt x="241" y="501"/>
                    </a:lnTo>
                    <a:lnTo>
                      <a:pt x="258" y="458"/>
                    </a:lnTo>
                    <a:lnTo>
                      <a:pt x="335" y="75"/>
                    </a:lnTo>
                    <a:close/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94277" name="Group 69"/>
              <p:cNvGrpSpPr>
                <a:grpSpLocks/>
              </p:cNvGrpSpPr>
              <p:nvPr/>
            </p:nvGrpSpPr>
            <p:grpSpPr bwMode="auto">
              <a:xfrm>
                <a:off x="4328" y="5398"/>
                <a:ext cx="827" cy="313"/>
                <a:chOff x="4328" y="5398"/>
                <a:chExt cx="827" cy="313"/>
              </a:xfrm>
            </p:grpSpPr>
            <p:sp>
              <p:nvSpPr>
                <p:cNvPr id="94278" name="Freeform 70"/>
                <p:cNvSpPr>
                  <a:spLocks/>
                </p:cNvSpPr>
                <p:nvPr/>
              </p:nvSpPr>
              <p:spPr bwMode="auto">
                <a:xfrm>
                  <a:off x="4337" y="5398"/>
                  <a:ext cx="818" cy="313"/>
                </a:xfrm>
                <a:custGeom>
                  <a:avLst/>
                  <a:gdLst>
                    <a:gd name="T0" fmla="*/ 137 w 818"/>
                    <a:gd name="T1" fmla="*/ 223 h 938"/>
                    <a:gd name="T2" fmla="*/ 197 w 818"/>
                    <a:gd name="T3" fmla="*/ 113 h 938"/>
                    <a:gd name="T4" fmla="*/ 518 w 818"/>
                    <a:gd name="T5" fmla="*/ 28 h 938"/>
                    <a:gd name="T6" fmla="*/ 698 w 818"/>
                    <a:gd name="T7" fmla="*/ 0 h 938"/>
                    <a:gd name="T8" fmla="*/ 734 w 818"/>
                    <a:gd name="T9" fmla="*/ 8 h 938"/>
                    <a:gd name="T10" fmla="*/ 770 w 818"/>
                    <a:gd name="T11" fmla="*/ 28 h 938"/>
                    <a:gd name="T12" fmla="*/ 787 w 818"/>
                    <a:gd name="T13" fmla="*/ 50 h 938"/>
                    <a:gd name="T14" fmla="*/ 807 w 818"/>
                    <a:gd name="T15" fmla="*/ 84 h 938"/>
                    <a:gd name="T16" fmla="*/ 818 w 818"/>
                    <a:gd name="T17" fmla="*/ 129 h 938"/>
                    <a:gd name="T18" fmla="*/ 815 w 818"/>
                    <a:gd name="T19" fmla="*/ 169 h 938"/>
                    <a:gd name="T20" fmla="*/ 804 w 818"/>
                    <a:gd name="T21" fmla="*/ 200 h 938"/>
                    <a:gd name="T22" fmla="*/ 780 w 818"/>
                    <a:gd name="T23" fmla="*/ 233 h 938"/>
                    <a:gd name="T24" fmla="*/ 481 w 818"/>
                    <a:gd name="T25" fmla="*/ 344 h 938"/>
                    <a:gd name="T26" fmla="*/ 410 w 818"/>
                    <a:gd name="T27" fmla="*/ 617 h 938"/>
                    <a:gd name="T28" fmla="*/ 518 w 818"/>
                    <a:gd name="T29" fmla="*/ 662 h 938"/>
                    <a:gd name="T30" fmla="*/ 601 w 818"/>
                    <a:gd name="T31" fmla="*/ 760 h 938"/>
                    <a:gd name="T32" fmla="*/ 530 w 818"/>
                    <a:gd name="T33" fmla="*/ 893 h 938"/>
                    <a:gd name="T34" fmla="*/ 430 w 818"/>
                    <a:gd name="T35" fmla="*/ 938 h 938"/>
                    <a:gd name="T36" fmla="*/ 289 w 818"/>
                    <a:gd name="T37" fmla="*/ 919 h 938"/>
                    <a:gd name="T38" fmla="*/ 130 w 818"/>
                    <a:gd name="T39" fmla="*/ 844 h 938"/>
                    <a:gd name="T40" fmla="*/ 0 w 818"/>
                    <a:gd name="T41" fmla="*/ 610 h 938"/>
                    <a:gd name="T42" fmla="*/ 30 w 818"/>
                    <a:gd name="T43" fmla="*/ 384 h 938"/>
                    <a:gd name="T44" fmla="*/ 137 w 818"/>
                    <a:gd name="T45" fmla="*/ 223 h 9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18" h="938">
                      <a:moveTo>
                        <a:pt x="137" y="223"/>
                      </a:moveTo>
                      <a:lnTo>
                        <a:pt x="197" y="113"/>
                      </a:lnTo>
                      <a:lnTo>
                        <a:pt x="518" y="28"/>
                      </a:lnTo>
                      <a:lnTo>
                        <a:pt x="698" y="0"/>
                      </a:lnTo>
                      <a:lnTo>
                        <a:pt x="734" y="8"/>
                      </a:lnTo>
                      <a:lnTo>
                        <a:pt x="770" y="28"/>
                      </a:lnTo>
                      <a:lnTo>
                        <a:pt x="787" y="50"/>
                      </a:lnTo>
                      <a:lnTo>
                        <a:pt x="807" y="84"/>
                      </a:lnTo>
                      <a:lnTo>
                        <a:pt x="818" y="129"/>
                      </a:lnTo>
                      <a:lnTo>
                        <a:pt x="815" y="169"/>
                      </a:lnTo>
                      <a:lnTo>
                        <a:pt x="804" y="200"/>
                      </a:lnTo>
                      <a:lnTo>
                        <a:pt x="780" y="233"/>
                      </a:lnTo>
                      <a:lnTo>
                        <a:pt x="481" y="344"/>
                      </a:lnTo>
                      <a:lnTo>
                        <a:pt x="410" y="617"/>
                      </a:lnTo>
                      <a:lnTo>
                        <a:pt x="518" y="662"/>
                      </a:lnTo>
                      <a:lnTo>
                        <a:pt x="601" y="760"/>
                      </a:lnTo>
                      <a:lnTo>
                        <a:pt x="530" y="893"/>
                      </a:lnTo>
                      <a:lnTo>
                        <a:pt x="430" y="938"/>
                      </a:lnTo>
                      <a:lnTo>
                        <a:pt x="289" y="919"/>
                      </a:lnTo>
                      <a:lnTo>
                        <a:pt x="130" y="844"/>
                      </a:lnTo>
                      <a:lnTo>
                        <a:pt x="0" y="610"/>
                      </a:lnTo>
                      <a:lnTo>
                        <a:pt x="30" y="384"/>
                      </a:lnTo>
                      <a:lnTo>
                        <a:pt x="137" y="22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94279" name="Freeform 71"/>
                <p:cNvSpPr>
                  <a:spLocks/>
                </p:cNvSpPr>
                <p:nvPr/>
              </p:nvSpPr>
              <p:spPr bwMode="auto">
                <a:xfrm>
                  <a:off x="4328" y="5398"/>
                  <a:ext cx="824" cy="305"/>
                </a:xfrm>
                <a:custGeom>
                  <a:avLst/>
                  <a:gdLst>
                    <a:gd name="T0" fmla="*/ 273 w 824"/>
                    <a:gd name="T1" fmla="*/ 915 h 915"/>
                    <a:gd name="T2" fmla="*/ 126 w 824"/>
                    <a:gd name="T3" fmla="*/ 841 h 915"/>
                    <a:gd name="T4" fmla="*/ 0 w 824"/>
                    <a:gd name="T5" fmla="*/ 606 h 915"/>
                    <a:gd name="T6" fmla="*/ 37 w 824"/>
                    <a:gd name="T7" fmla="*/ 383 h 915"/>
                    <a:gd name="T8" fmla="*/ 207 w 824"/>
                    <a:gd name="T9" fmla="*/ 113 h 915"/>
                    <a:gd name="T10" fmla="*/ 486 w 824"/>
                    <a:gd name="T11" fmla="*/ 39 h 915"/>
                    <a:gd name="T12" fmla="*/ 669 w 824"/>
                    <a:gd name="T13" fmla="*/ 3 h 915"/>
                    <a:gd name="T14" fmla="*/ 709 w 824"/>
                    <a:gd name="T15" fmla="*/ 0 h 915"/>
                    <a:gd name="T16" fmla="*/ 753 w 824"/>
                    <a:gd name="T17" fmla="*/ 11 h 915"/>
                    <a:gd name="T18" fmla="*/ 781 w 824"/>
                    <a:gd name="T19" fmla="*/ 32 h 915"/>
                    <a:gd name="T20" fmla="*/ 804 w 824"/>
                    <a:gd name="T21" fmla="*/ 66 h 915"/>
                    <a:gd name="T22" fmla="*/ 821 w 824"/>
                    <a:gd name="T23" fmla="*/ 116 h 915"/>
                    <a:gd name="T24" fmla="*/ 824 w 824"/>
                    <a:gd name="T25" fmla="*/ 150 h 915"/>
                    <a:gd name="T26" fmla="*/ 818 w 824"/>
                    <a:gd name="T27" fmla="*/ 193 h 915"/>
                    <a:gd name="T28" fmla="*/ 800 w 824"/>
                    <a:gd name="T29" fmla="*/ 216 h 915"/>
                    <a:gd name="T30" fmla="*/ 774 w 824"/>
                    <a:gd name="T31" fmla="*/ 237 h 915"/>
                    <a:gd name="T32" fmla="*/ 488 w 824"/>
                    <a:gd name="T33" fmla="*/ 344 h 915"/>
                    <a:gd name="T34" fmla="*/ 418 w 824"/>
                    <a:gd name="T35" fmla="*/ 615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24" h="915">
                      <a:moveTo>
                        <a:pt x="273" y="915"/>
                      </a:moveTo>
                      <a:lnTo>
                        <a:pt x="126" y="841"/>
                      </a:lnTo>
                      <a:lnTo>
                        <a:pt x="0" y="606"/>
                      </a:lnTo>
                      <a:lnTo>
                        <a:pt x="37" y="383"/>
                      </a:lnTo>
                      <a:lnTo>
                        <a:pt x="207" y="113"/>
                      </a:lnTo>
                      <a:lnTo>
                        <a:pt x="486" y="39"/>
                      </a:lnTo>
                      <a:lnTo>
                        <a:pt x="669" y="3"/>
                      </a:lnTo>
                      <a:lnTo>
                        <a:pt x="709" y="0"/>
                      </a:lnTo>
                      <a:lnTo>
                        <a:pt x="753" y="11"/>
                      </a:lnTo>
                      <a:lnTo>
                        <a:pt x="781" y="32"/>
                      </a:lnTo>
                      <a:lnTo>
                        <a:pt x="804" y="66"/>
                      </a:lnTo>
                      <a:lnTo>
                        <a:pt x="821" y="116"/>
                      </a:lnTo>
                      <a:lnTo>
                        <a:pt x="824" y="150"/>
                      </a:lnTo>
                      <a:lnTo>
                        <a:pt x="818" y="193"/>
                      </a:lnTo>
                      <a:lnTo>
                        <a:pt x="800" y="216"/>
                      </a:lnTo>
                      <a:lnTo>
                        <a:pt x="774" y="237"/>
                      </a:lnTo>
                      <a:lnTo>
                        <a:pt x="488" y="344"/>
                      </a:lnTo>
                      <a:lnTo>
                        <a:pt x="418" y="615"/>
                      </a:lnTo>
                    </a:path>
                  </a:pathLst>
                </a:custGeom>
                <a:solidFill>
                  <a:srgbClr val="3333CC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sp>
          <p:nvSpPr>
            <p:cNvPr id="94280" name="Text Box 72"/>
            <p:cNvSpPr txBox="1">
              <a:spLocks noChangeArrowheads="1"/>
            </p:cNvSpPr>
            <p:nvPr/>
          </p:nvSpPr>
          <p:spPr bwMode="auto">
            <a:xfrm>
              <a:off x="53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1</a:t>
              </a:r>
              <a:endParaRPr lang="en-US" altLang="bg-BG" sz="1200"/>
            </a:p>
          </p:txBody>
        </p:sp>
        <p:sp>
          <p:nvSpPr>
            <p:cNvPr id="94281" name="Text Box 73"/>
            <p:cNvSpPr txBox="1">
              <a:spLocks noChangeArrowheads="1"/>
            </p:cNvSpPr>
            <p:nvPr/>
          </p:nvSpPr>
          <p:spPr bwMode="auto">
            <a:xfrm>
              <a:off x="35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1</a:t>
              </a:r>
              <a:endParaRPr lang="en-US" altLang="bg-BG" sz="1200"/>
            </a:p>
          </p:txBody>
        </p:sp>
        <p:sp>
          <p:nvSpPr>
            <p:cNvPr id="94282" name="Text Box 74"/>
            <p:cNvSpPr txBox="1">
              <a:spLocks noChangeArrowheads="1"/>
            </p:cNvSpPr>
            <p:nvPr/>
          </p:nvSpPr>
          <p:spPr bwMode="auto">
            <a:xfrm>
              <a:off x="71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4</a:t>
              </a:r>
              <a:endParaRPr lang="en-US" altLang="bg-BG" sz="1200"/>
            </a:p>
          </p:txBody>
        </p:sp>
        <p:sp>
          <p:nvSpPr>
            <p:cNvPr id="94283" name="Text Box 75"/>
            <p:cNvSpPr txBox="1">
              <a:spLocks noChangeArrowheads="1"/>
            </p:cNvSpPr>
            <p:nvPr/>
          </p:nvSpPr>
          <p:spPr bwMode="auto">
            <a:xfrm>
              <a:off x="896" y="1284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5</a:t>
              </a:r>
              <a:endParaRPr lang="en-US" altLang="bg-BG" sz="1200"/>
            </a:p>
          </p:txBody>
        </p:sp>
        <p:sp>
          <p:nvSpPr>
            <p:cNvPr id="94284" name="Text Box 76"/>
            <p:cNvSpPr txBox="1">
              <a:spLocks noChangeArrowheads="1"/>
            </p:cNvSpPr>
            <p:nvPr/>
          </p:nvSpPr>
          <p:spPr bwMode="auto">
            <a:xfrm>
              <a:off x="37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2</a:t>
              </a:r>
              <a:endParaRPr lang="en-US" altLang="bg-BG" sz="1200"/>
            </a:p>
          </p:txBody>
        </p:sp>
        <p:sp>
          <p:nvSpPr>
            <p:cNvPr id="94285" name="Text Box 77"/>
            <p:cNvSpPr txBox="1">
              <a:spLocks noChangeArrowheads="1"/>
            </p:cNvSpPr>
            <p:nvPr/>
          </p:nvSpPr>
          <p:spPr bwMode="auto">
            <a:xfrm>
              <a:off x="55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4</a:t>
              </a:r>
              <a:endParaRPr lang="en-US" altLang="bg-BG" sz="1200"/>
            </a:p>
          </p:txBody>
        </p:sp>
        <p:sp>
          <p:nvSpPr>
            <p:cNvPr id="94286" name="Text Box 78"/>
            <p:cNvSpPr txBox="1">
              <a:spLocks noChangeArrowheads="1"/>
            </p:cNvSpPr>
            <p:nvPr/>
          </p:nvSpPr>
          <p:spPr bwMode="auto">
            <a:xfrm>
              <a:off x="73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6</a:t>
              </a:r>
              <a:endParaRPr lang="en-US" altLang="bg-BG" sz="1200"/>
            </a:p>
          </p:txBody>
        </p:sp>
        <p:sp>
          <p:nvSpPr>
            <p:cNvPr id="94287" name="Text Box 79"/>
            <p:cNvSpPr txBox="1">
              <a:spLocks noChangeArrowheads="1"/>
            </p:cNvSpPr>
            <p:nvPr/>
          </p:nvSpPr>
          <p:spPr bwMode="auto">
            <a:xfrm>
              <a:off x="91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8</a:t>
              </a:r>
              <a:endParaRPr lang="en-US" altLang="bg-BG" sz="1200"/>
            </a:p>
          </p:txBody>
        </p:sp>
        <p:sp>
          <p:nvSpPr>
            <p:cNvPr id="94288" name="Text Box 80"/>
            <p:cNvSpPr txBox="1">
              <a:spLocks noChangeArrowheads="1"/>
            </p:cNvSpPr>
            <p:nvPr/>
          </p:nvSpPr>
          <p:spPr bwMode="auto">
            <a:xfrm>
              <a:off x="1094" y="1992"/>
              <a:ext cx="1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bg-BG" altLang="bg-BG" sz="1200"/>
                <a:t>9</a:t>
              </a:r>
              <a:endParaRPr lang="en-US" altLang="bg-BG" sz="1200"/>
            </a:p>
          </p:txBody>
        </p:sp>
        <p:sp>
          <p:nvSpPr>
            <p:cNvPr id="94289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2171" y="2835"/>
              <a:ext cx="179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С</a:t>
              </a:r>
            </a:p>
          </p:txBody>
        </p:sp>
      </p:grpSp>
      <p:sp>
        <p:nvSpPr>
          <p:cNvPr id="94290" name="Line 82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91" name="Line 83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4292" name="Text Box 84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94293" name="Text Box 85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94295" name="Text Box 87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94296" name="Text Box 88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94297" name="Text Box 89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1" name="WordArt 4"/>
          <p:cNvSpPr>
            <a:spLocks noChangeArrowheads="1" noChangeShapeType="1" noTextEdit="1"/>
          </p:cNvSpPr>
          <p:nvPr/>
        </p:nvSpPr>
        <p:spPr bwMode="auto">
          <a:xfrm>
            <a:off x="339784" y="171451"/>
            <a:ext cx="3433962" cy="40401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Нашата програма за сливане слива така: </a:t>
            </a:r>
            <a:endParaRPr lang="bg-BG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36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6" name="WordArt 4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95244" name="Group 12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5254" name="Group 22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56" name="Text Box 24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 dirty="0" err="1">
                  <a:solidFill>
                    <a:srgbClr val="FF0000"/>
                  </a:solidFill>
                  <a:latin typeface="Times New Roman" pitchFamily="18" charset="0"/>
                </a:rPr>
                <a:t>Abeg</a:t>
              </a:r>
              <a:r>
                <a:rPr lang="en-US" altLang="bg-BG" sz="900" dirty="0">
                  <a:solidFill>
                    <a:srgbClr val="FF0000"/>
                  </a:solidFill>
                  <a:latin typeface="Times New Roman" pitchFamily="18" charset="0"/>
                </a:rPr>
                <a:t> &lt; </a:t>
              </a:r>
              <a:r>
                <a:rPr lang="en-US" altLang="bg-BG" sz="900" u="sng" dirty="0" smtClean="0">
                  <a:solidFill>
                    <a:srgbClr val="FF0000"/>
                  </a:solidFill>
                  <a:latin typeface="Times New Roman" pitchFamily="18" charset="0"/>
                </a:rPr>
                <a:t>k+1</a:t>
              </a:r>
              <a:r>
                <a:rPr lang="bg-BG" altLang="bg-BG" sz="900" dirty="0" smtClean="0">
                  <a:solidFill>
                    <a:srgbClr val="FF0000"/>
                  </a:solidFill>
                  <a:latin typeface="Times New Roman" pitchFamily="18" charset="0"/>
                </a:rPr>
                <a:t>?</a:t>
              </a:r>
              <a:endParaRPr lang="en-US" altLang="bg-BG" sz="900" dirty="0">
                <a:solidFill>
                  <a:srgbClr val="FF0000"/>
                </a:solidFill>
              </a:endParaRPr>
            </a:p>
            <a:p>
              <a:pPr algn="l"/>
              <a:r>
                <a:rPr lang="en-US" altLang="bg-BG" sz="900" dirty="0">
                  <a:solidFill>
                    <a:srgbClr val="FF0000"/>
                  </a:solidFill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 dirty="0" err="1">
                  <a:solidFill>
                    <a:srgbClr val="FF0000"/>
                  </a:solidFill>
                </a:rPr>
                <a:t>Bbeg</a:t>
              </a:r>
              <a:r>
                <a:rPr lang="en-US" altLang="bg-BG" sz="900" dirty="0">
                  <a:solidFill>
                    <a:srgbClr val="FF0000"/>
                  </a:solidFill>
                </a:rPr>
                <a:t> &lt; </a:t>
              </a:r>
              <a:r>
                <a:rPr lang="en-US" altLang="bg-BG" sz="900" u="sng" dirty="0" smtClean="0">
                  <a:solidFill>
                    <a:srgbClr val="FF0000"/>
                  </a:solidFill>
                </a:rPr>
                <a:t>m+1</a:t>
              </a:r>
              <a:r>
                <a:rPr lang="bg-BG" altLang="bg-BG" sz="900" dirty="0" smtClean="0">
                  <a:solidFill>
                    <a:srgbClr val="FF0000"/>
                  </a:solidFill>
                </a:rPr>
                <a:t>?</a:t>
              </a:r>
              <a:endParaRPr lang="en-US" altLang="bg-BG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 dirty="0"/>
              <a:t>C[</a:t>
            </a:r>
            <a:r>
              <a:rPr lang="en-US" altLang="bg-BG" sz="900" dirty="0" err="1"/>
              <a:t>Cplace</a:t>
            </a:r>
            <a:r>
              <a:rPr lang="en-US" altLang="bg-BG" sz="900" dirty="0"/>
              <a:t>]:=</a:t>
            </a:r>
            <a:r>
              <a:rPr lang="en-US" altLang="bg-BG" sz="900" b="1" dirty="0">
                <a:solidFill>
                  <a:srgbClr val="FF0000"/>
                </a:solidFill>
              </a:rPr>
              <a:t>B</a:t>
            </a:r>
            <a:r>
              <a:rPr lang="en-US" altLang="bg-BG" sz="900" dirty="0"/>
              <a:t>[</a:t>
            </a:r>
            <a:r>
              <a:rPr lang="en-US" altLang="bg-BG" sz="900" dirty="0" err="1"/>
              <a:t>Bbeg</a:t>
            </a:r>
            <a:r>
              <a:rPr lang="en-US" altLang="bg-BG" sz="900" dirty="0"/>
              <a:t>]</a:t>
            </a:r>
          </a:p>
          <a:p>
            <a:r>
              <a:rPr lang="en-US" altLang="bg-BG" sz="900" dirty="0" err="1">
                <a:latin typeface="Times New Roman" pitchFamily="18" charset="0"/>
              </a:rPr>
              <a:t>Инкремент</a:t>
            </a:r>
            <a:r>
              <a:rPr lang="en-US" altLang="bg-BG" sz="900" dirty="0">
                <a:latin typeface="Times New Roman" pitchFamily="18" charset="0"/>
              </a:rPr>
              <a:t> </a:t>
            </a:r>
            <a:r>
              <a:rPr lang="en-US" altLang="bg-BG" sz="900" dirty="0" err="1">
                <a:latin typeface="Times New Roman" pitchFamily="18" charset="0"/>
              </a:rPr>
              <a:t>на</a:t>
            </a:r>
            <a:r>
              <a:rPr lang="en-US" altLang="bg-BG" sz="900" dirty="0">
                <a:latin typeface="Times New Roman" pitchFamily="18" charset="0"/>
              </a:rPr>
              <a:t> </a:t>
            </a:r>
            <a:r>
              <a:rPr lang="en-US" altLang="bg-BG" sz="900" dirty="0" err="1">
                <a:latin typeface="Times New Roman" pitchFamily="18" charset="0"/>
              </a:rPr>
              <a:t>B</a:t>
            </a:r>
            <a:r>
              <a:rPr lang="en-US" altLang="bg-BG" sz="900" dirty="0" err="1"/>
              <a:t>beg</a:t>
            </a:r>
            <a:endParaRPr lang="en-US" altLang="bg-BG" sz="900" dirty="0"/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5802313" y="4697413"/>
            <a:ext cx="25400" cy="186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5254625" y="4167188"/>
            <a:ext cx="1312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dirty="0" err="1"/>
              <a:t>За</a:t>
            </a:r>
            <a:r>
              <a:rPr lang="en-US" altLang="bg-BG" sz="1200" dirty="0"/>
              <a:t>  i </a:t>
            </a:r>
            <a:r>
              <a:rPr lang="en-US" altLang="bg-BG" sz="1200" dirty="0" err="1"/>
              <a:t>от</a:t>
            </a:r>
            <a:r>
              <a:rPr lang="en-US" altLang="bg-BG" sz="1200" dirty="0"/>
              <a:t> </a:t>
            </a:r>
            <a:r>
              <a:rPr lang="en-US" altLang="bg-BG" sz="1200" dirty="0" err="1"/>
              <a:t>Аbeg</a:t>
            </a:r>
            <a:r>
              <a:rPr lang="en-US" altLang="bg-BG" sz="1200" dirty="0"/>
              <a:t> </a:t>
            </a:r>
            <a:r>
              <a:rPr lang="en-US" altLang="bg-BG" sz="1200" dirty="0" err="1">
                <a:solidFill>
                  <a:srgbClr val="FF0000"/>
                </a:solidFill>
              </a:rPr>
              <a:t>до</a:t>
            </a:r>
            <a:r>
              <a:rPr lang="en-US" altLang="bg-BG" sz="1200" dirty="0">
                <a:solidFill>
                  <a:srgbClr val="FF0000"/>
                </a:solidFill>
              </a:rPr>
              <a:t> </a:t>
            </a:r>
            <a:r>
              <a:rPr lang="fr-FR" altLang="bg-BG" sz="1200" dirty="0">
                <a:solidFill>
                  <a:srgbClr val="FF0000"/>
                </a:solidFill>
              </a:rPr>
              <a:t>k</a:t>
            </a:r>
            <a:r>
              <a:rPr lang="en-US" altLang="bg-BG" sz="1200" dirty="0"/>
              <a:t>,</a:t>
            </a:r>
          </a:p>
        </p:txBody>
      </p: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 dirty="0" err="1"/>
              <a:t>За</a:t>
            </a:r>
            <a:r>
              <a:rPr lang="en-US" altLang="bg-BG" sz="1200" dirty="0"/>
              <a:t>  i </a:t>
            </a:r>
            <a:r>
              <a:rPr lang="en-US" altLang="bg-BG" sz="1200" dirty="0" err="1"/>
              <a:t>от</a:t>
            </a:r>
            <a:r>
              <a:rPr lang="en-US" altLang="bg-BG" sz="1200" dirty="0"/>
              <a:t> </a:t>
            </a:r>
            <a:r>
              <a:rPr lang="en-US" altLang="bg-BG" sz="1200" dirty="0" err="1"/>
              <a:t>Bbeg</a:t>
            </a:r>
            <a:r>
              <a:rPr lang="en-US" altLang="bg-BG" sz="1200" dirty="0"/>
              <a:t> </a:t>
            </a:r>
            <a:r>
              <a:rPr lang="en-US" altLang="bg-BG" sz="1200" dirty="0" err="1">
                <a:solidFill>
                  <a:srgbClr val="FF0000"/>
                </a:solidFill>
              </a:rPr>
              <a:t>до</a:t>
            </a:r>
            <a:r>
              <a:rPr lang="en-US" altLang="bg-BG" sz="1200" dirty="0">
                <a:solidFill>
                  <a:srgbClr val="FF0000"/>
                </a:solidFill>
              </a:rPr>
              <a:t> </a:t>
            </a:r>
            <a:r>
              <a:rPr lang="fr-FR" altLang="bg-BG" sz="1200" dirty="0">
                <a:solidFill>
                  <a:srgbClr val="FF0000"/>
                </a:solidFill>
              </a:rPr>
              <a:t>m</a:t>
            </a:r>
            <a:r>
              <a:rPr lang="en-US" altLang="bg-BG" sz="1200" dirty="0"/>
              <a:t>, </a:t>
            </a:r>
          </a:p>
        </p:txBody>
      </p:sp>
      <p:grpSp>
        <p:nvGrpSpPr>
          <p:cNvPr id="95270" name="Group 38"/>
          <p:cNvGrpSpPr>
            <a:grpSpLocks/>
          </p:cNvGrpSpPr>
          <p:nvPr/>
        </p:nvGrpSpPr>
        <p:grpSpPr bwMode="auto">
          <a:xfrm>
            <a:off x="2399596" y="1978025"/>
            <a:ext cx="1970492" cy="319087"/>
            <a:chOff x="3240" y="6120"/>
            <a:chExt cx="25920" cy="3780"/>
          </a:xfrm>
        </p:grpSpPr>
        <p:sp>
          <p:nvSpPr>
            <p:cNvPr id="95271" name="Rectangle 39"/>
            <p:cNvSpPr>
              <a:spLocks noChangeArrowheads="1"/>
            </p:cNvSpPr>
            <p:nvPr/>
          </p:nvSpPr>
          <p:spPr bwMode="auto">
            <a:xfrm>
              <a:off x="3240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2" name="Rectangle 40"/>
            <p:cNvSpPr>
              <a:spLocks noChangeArrowheads="1"/>
            </p:cNvSpPr>
            <p:nvPr/>
          </p:nvSpPr>
          <p:spPr bwMode="auto">
            <a:xfrm>
              <a:off x="6943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3" name="Rectangle 41"/>
            <p:cNvSpPr>
              <a:spLocks noChangeArrowheads="1"/>
            </p:cNvSpPr>
            <p:nvPr/>
          </p:nvSpPr>
          <p:spPr bwMode="auto">
            <a:xfrm>
              <a:off x="10646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4" name="Rectangle 42"/>
            <p:cNvSpPr>
              <a:spLocks noChangeArrowheads="1"/>
            </p:cNvSpPr>
            <p:nvPr/>
          </p:nvSpPr>
          <p:spPr bwMode="auto">
            <a:xfrm>
              <a:off x="14349" y="6120"/>
              <a:ext cx="3702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5" name="Rectangle 43"/>
            <p:cNvSpPr>
              <a:spLocks noChangeArrowheads="1"/>
            </p:cNvSpPr>
            <p:nvPr/>
          </p:nvSpPr>
          <p:spPr bwMode="auto">
            <a:xfrm>
              <a:off x="25457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21754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7" name="Rectangle 45"/>
            <p:cNvSpPr>
              <a:spLocks noChangeArrowheads="1"/>
            </p:cNvSpPr>
            <p:nvPr/>
          </p:nvSpPr>
          <p:spPr bwMode="auto">
            <a:xfrm>
              <a:off x="18051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8" name="Oval 46"/>
            <p:cNvSpPr>
              <a:spLocks noChangeArrowheads="1"/>
            </p:cNvSpPr>
            <p:nvPr/>
          </p:nvSpPr>
          <p:spPr bwMode="auto">
            <a:xfrm>
              <a:off x="25663" y="6480"/>
              <a:ext cx="2957" cy="3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9" name="Oval 47"/>
            <p:cNvSpPr>
              <a:spLocks noChangeArrowheads="1"/>
            </p:cNvSpPr>
            <p:nvPr/>
          </p:nvSpPr>
          <p:spPr bwMode="auto">
            <a:xfrm>
              <a:off x="18669" y="7020"/>
              <a:ext cx="2211" cy="22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0" name="Oval 48"/>
            <p:cNvSpPr>
              <a:spLocks noChangeArrowheads="1"/>
            </p:cNvSpPr>
            <p:nvPr/>
          </p:nvSpPr>
          <p:spPr bwMode="auto">
            <a:xfrm>
              <a:off x="21960" y="6840"/>
              <a:ext cx="2880" cy="26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auto">
            <a:xfrm>
              <a:off x="15146" y="7020"/>
              <a:ext cx="1954" cy="189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auto">
            <a:xfrm>
              <a:off x="11700" y="7200"/>
              <a:ext cx="1620" cy="16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auto">
            <a:xfrm>
              <a:off x="8151" y="7560"/>
              <a:ext cx="1029" cy="111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auto">
            <a:xfrm>
              <a:off x="4500" y="7560"/>
              <a:ext cx="797" cy="93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5285" name="Group 53"/>
          <p:cNvGrpSpPr>
            <a:grpSpLocks/>
          </p:cNvGrpSpPr>
          <p:nvPr/>
        </p:nvGrpSpPr>
        <p:grpSpPr bwMode="auto">
          <a:xfrm flipH="1">
            <a:off x="2471584" y="2392363"/>
            <a:ext cx="132684" cy="317500"/>
            <a:chOff x="4328" y="5043"/>
            <a:chExt cx="1512" cy="805"/>
          </a:xfrm>
        </p:grpSpPr>
        <p:sp>
          <p:nvSpPr>
            <p:cNvPr id="95286" name="Freeform 5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7" name="Freeform 5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8" name="Freeform 5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9" name="Freeform 5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5290" name="Group 5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95291" name="Freeform 5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92" name="Freeform 6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chemeClr val="accent2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95293" name="Text Box 61"/>
          <p:cNvSpPr txBox="1">
            <a:spLocks noChangeArrowheads="1"/>
          </p:cNvSpPr>
          <p:nvPr/>
        </p:nvSpPr>
        <p:spPr bwMode="auto">
          <a:xfrm>
            <a:off x="2556276" y="2533650"/>
            <a:ext cx="65636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B</a:t>
            </a:r>
            <a:r>
              <a:rPr lang="en-US" altLang="bg-BG" sz="1400" b="0" baseline="-25000"/>
              <a:t>beg</a:t>
            </a:r>
            <a:endParaRPr lang="en-US" altLang="bg-BG" sz="1400"/>
          </a:p>
        </p:txBody>
      </p:sp>
      <p:sp>
        <p:nvSpPr>
          <p:cNvPr id="95294" name="Text Box 62"/>
          <p:cNvSpPr txBox="1">
            <a:spLocks noChangeArrowheads="1"/>
          </p:cNvSpPr>
          <p:nvPr/>
        </p:nvSpPr>
        <p:spPr bwMode="auto">
          <a:xfrm>
            <a:off x="4068021" y="2309813"/>
            <a:ext cx="38675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di</a:t>
            </a:r>
            <a:endParaRPr lang="en-US" altLang="bg-BG" sz="1400"/>
          </a:p>
        </p:txBody>
      </p:sp>
      <p:grpSp>
        <p:nvGrpSpPr>
          <p:cNvPr id="95296" name="Group 64"/>
          <p:cNvGrpSpPr>
            <a:grpSpLocks/>
          </p:cNvGrpSpPr>
          <p:nvPr/>
        </p:nvGrpSpPr>
        <p:grpSpPr bwMode="auto">
          <a:xfrm>
            <a:off x="375522" y="1978025"/>
            <a:ext cx="1971488" cy="318611"/>
            <a:chOff x="1620" y="7560"/>
            <a:chExt cx="3780" cy="540"/>
          </a:xfrm>
        </p:grpSpPr>
        <p:sp>
          <p:nvSpPr>
            <p:cNvPr id="95297" name="Rectangle 65"/>
            <p:cNvSpPr>
              <a:spLocks noChangeArrowheads="1"/>
            </p:cNvSpPr>
            <p:nvPr/>
          </p:nvSpPr>
          <p:spPr bwMode="auto">
            <a:xfrm>
              <a:off x="162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216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99" name="Rectangle 67"/>
            <p:cNvSpPr>
              <a:spLocks noChangeArrowheads="1"/>
            </p:cNvSpPr>
            <p:nvPr/>
          </p:nvSpPr>
          <p:spPr bwMode="auto">
            <a:xfrm>
              <a:off x="270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0" name="Rectangle 68"/>
            <p:cNvSpPr>
              <a:spLocks noChangeArrowheads="1"/>
            </p:cNvSpPr>
            <p:nvPr/>
          </p:nvSpPr>
          <p:spPr bwMode="auto">
            <a:xfrm>
              <a:off x="324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1" name="Rectangle 69"/>
            <p:cNvSpPr>
              <a:spLocks noChangeArrowheads="1"/>
            </p:cNvSpPr>
            <p:nvPr/>
          </p:nvSpPr>
          <p:spPr bwMode="auto">
            <a:xfrm>
              <a:off x="486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2" name="Rectangle 70"/>
            <p:cNvSpPr>
              <a:spLocks noChangeArrowheads="1"/>
            </p:cNvSpPr>
            <p:nvPr/>
          </p:nvSpPr>
          <p:spPr bwMode="auto">
            <a:xfrm>
              <a:off x="432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3" name="Rectangle 71"/>
            <p:cNvSpPr>
              <a:spLocks noChangeArrowheads="1"/>
            </p:cNvSpPr>
            <p:nvPr/>
          </p:nvSpPr>
          <p:spPr bwMode="auto">
            <a:xfrm>
              <a:off x="378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4" name="Oval 72"/>
            <p:cNvSpPr>
              <a:spLocks noChangeArrowheads="1"/>
            </p:cNvSpPr>
            <p:nvPr/>
          </p:nvSpPr>
          <p:spPr bwMode="auto">
            <a:xfrm>
              <a:off x="4890" y="7590"/>
              <a:ext cx="48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3870" y="7650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4350" y="7620"/>
              <a:ext cx="450" cy="4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7" name="Oval 75"/>
            <p:cNvSpPr>
              <a:spLocks noChangeArrowheads="1"/>
            </p:cNvSpPr>
            <p:nvPr/>
          </p:nvSpPr>
          <p:spPr bwMode="auto">
            <a:xfrm>
              <a:off x="3330" y="7680"/>
              <a:ext cx="330" cy="33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8" name="Oval 76"/>
            <p:cNvSpPr>
              <a:spLocks noChangeArrowheads="1"/>
            </p:cNvSpPr>
            <p:nvPr/>
          </p:nvSpPr>
          <p:spPr bwMode="auto">
            <a:xfrm>
              <a:off x="2820" y="7680"/>
              <a:ext cx="300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9" name="Oval 77"/>
            <p:cNvSpPr>
              <a:spLocks noChangeArrowheads="1"/>
            </p:cNvSpPr>
            <p:nvPr/>
          </p:nvSpPr>
          <p:spPr bwMode="auto">
            <a:xfrm>
              <a:off x="2310" y="77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0" name="Oval 78"/>
            <p:cNvSpPr>
              <a:spLocks noChangeArrowheads="1"/>
            </p:cNvSpPr>
            <p:nvPr/>
          </p:nvSpPr>
          <p:spPr bwMode="auto">
            <a:xfrm>
              <a:off x="1740" y="7770"/>
              <a:ext cx="180" cy="18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5311" name="Group 79"/>
          <p:cNvGrpSpPr>
            <a:grpSpLocks/>
          </p:cNvGrpSpPr>
          <p:nvPr/>
        </p:nvGrpSpPr>
        <p:grpSpPr bwMode="auto">
          <a:xfrm flipH="1">
            <a:off x="434458" y="2402840"/>
            <a:ext cx="128825" cy="318611"/>
            <a:chOff x="4328" y="5043"/>
            <a:chExt cx="1512" cy="805"/>
          </a:xfrm>
        </p:grpSpPr>
        <p:sp>
          <p:nvSpPr>
            <p:cNvPr id="95312" name="Freeform 80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3" name="Freeform 81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4" name="Freeform 82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5" name="Freeform 83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5316" name="Group 84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95317" name="Freeform 85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18" name="Freeform 86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563282" y="2615248"/>
            <a:ext cx="657163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 dirty="0" err="1">
                <a:latin typeface="Times New Roman" pitchFamily="18" charset="0"/>
              </a:rPr>
              <a:t>А</a:t>
            </a:r>
            <a:r>
              <a:rPr lang="en-US" altLang="bg-BG" sz="1400" b="0" baseline="-25000" dirty="0" err="1"/>
              <a:t>beg</a:t>
            </a:r>
            <a:endParaRPr lang="en-US" altLang="bg-BG" sz="1400" dirty="0"/>
          </a:p>
        </p:txBody>
      </p:sp>
      <p:sp>
        <p:nvSpPr>
          <p:cNvPr id="95320" name="Text Box 88"/>
          <p:cNvSpPr txBox="1">
            <a:spLocks noChangeArrowheads="1"/>
          </p:cNvSpPr>
          <p:nvPr/>
        </p:nvSpPr>
        <p:spPr bwMode="auto">
          <a:xfrm>
            <a:off x="0" y="1978025"/>
            <a:ext cx="375522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 dirty="0">
                <a:latin typeface="Times New Roman" pitchFamily="18" charset="0"/>
              </a:rPr>
              <a:t>А</a:t>
            </a:r>
            <a:endParaRPr lang="en-US" altLang="bg-BG" sz="1400" dirty="0"/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4130737" y="3464878"/>
            <a:ext cx="657163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 dirty="0"/>
              <a:t>di</a:t>
            </a:r>
            <a:endParaRPr lang="en-US" altLang="bg-BG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3146266"/>
            <a:ext cx="4318498" cy="318611"/>
            <a:chOff x="0" y="3146266"/>
            <a:chExt cx="4318498" cy="318611"/>
          </a:xfrm>
        </p:grpSpPr>
        <p:grpSp>
          <p:nvGrpSpPr>
            <p:cNvPr id="95326" name="Group 94"/>
            <p:cNvGrpSpPr>
              <a:grpSpLocks/>
            </p:cNvGrpSpPr>
            <p:nvPr/>
          </p:nvGrpSpPr>
          <p:grpSpPr bwMode="auto">
            <a:xfrm>
              <a:off x="2347010" y="3146266"/>
              <a:ext cx="1971488" cy="318611"/>
              <a:chOff x="-1800" y="7560"/>
              <a:chExt cx="28440" cy="4140"/>
            </a:xfrm>
          </p:grpSpPr>
          <p:sp>
            <p:nvSpPr>
              <p:cNvPr id="95327" name="Rectangle 95"/>
              <p:cNvSpPr>
                <a:spLocks noChangeArrowheads="1"/>
              </p:cNvSpPr>
              <p:nvPr/>
            </p:nvSpPr>
            <p:spPr bwMode="auto">
              <a:xfrm>
                <a:off x="-1800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263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29" name="Rectangle 97"/>
              <p:cNvSpPr>
                <a:spLocks noChangeArrowheads="1"/>
              </p:cNvSpPr>
              <p:nvPr/>
            </p:nvSpPr>
            <p:spPr bwMode="auto">
              <a:xfrm>
                <a:off x="6326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0" name="Rectangle 98"/>
              <p:cNvSpPr>
                <a:spLocks noChangeArrowheads="1"/>
              </p:cNvSpPr>
              <p:nvPr/>
            </p:nvSpPr>
            <p:spPr bwMode="auto">
              <a:xfrm>
                <a:off x="10389" y="7560"/>
                <a:ext cx="4062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1" name="Rectangle 99"/>
              <p:cNvSpPr>
                <a:spLocks noChangeArrowheads="1"/>
              </p:cNvSpPr>
              <p:nvPr/>
            </p:nvSpPr>
            <p:spPr bwMode="auto">
              <a:xfrm>
                <a:off x="22577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2" name="Rectangle 100"/>
              <p:cNvSpPr>
                <a:spLocks noChangeArrowheads="1"/>
              </p:cNvSpPr>
              <p:nvPr/>
            </p:nvSpPr>
            <p:spPr bwMode="auto">
              <a:xfrm>
                <a:off x="18514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3" name="Rectangle 101"/>
              <p:cNvSpPr>
                <a:spLocks noChangeArrowheads="1"/>
              </p:cNvSpPr>
              <p:nvPr/>
            </p:nvSpPr>
            <p:spPr bwMode="auto">
              <a:xfrm>
                <a:off x="14451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4" name="Oval 102"/>
              <p:cNvSpPr>
                <a:spLocks noChangeArrowheads="1"/>
              </p:cNvSpPr>
              <p:nvPr/>
            </p:nvSpPr>
            <p:spPr bwMode="auto">
              <a:xfrm>
                <a:off x="22680" y="7740"/>
                <a:ext cx="3780" cy="378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5335" name="Oval 103"/>
            <p:cNvSpPr>
              <a:spLocks noChangeArrowheads="1"/>
            </p:cNvSpPr>
            <p:nvPr/>
          </p:nvSpPr>
          <p:spPr bwMode="auto">
            <a:xfrm>
              <a:off x="3769476" y="3173971"/>
              <a:ext cx="249555" cy="2632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36" name="Oval 104"/>
            <p:cNvSpPr>
              <a:spLocks noChangeArrowheads="1"/>
            </p:cNvSpPr>
            <p:nvPr/>
          </p:nvSpPr>
          <p:spPr bwMode="auto">
            <a:xfrm>
              <a:off x="3494965" y="3187824"/>
              <a:ext cx="237078" cy="235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38" name="Oval 106"/>
            <p:cNvSpPr>
              <a:spLocks noChangeArrowheads="1"/>
            </p:cNvSpPr>
            <p:nvPr/>
          </p:nvSpPr>
          <p:spPr bwMode="auto">
            <a:xfrm>
              <a:off x="3220455" y="3201677"/>
              <a:ext cx="212122" cy="22164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39" name="Oval 107"/>
            <p:cNvSpPr>
              <a:spLocks noChangeArrowheads="1"/>
            </p:cNvSpPr>
            <p:nvPr/>
          </p:nvSpPr>
          <p:spPr bwMode="auto">
            <a:xfrm>
              <a:off x="2958421" y="3201677"/>
              <a:ext cx="187167" cy="20778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40" name="Oval 108"/>
            <p:cNvSpPr>
              <a:spLocks noChangeArrowheads="1"/>
            </p:cNvSpPr>
            <p:nvPr/>
          </p:nvSpPr>
          <p:spPr bwMode="auto">
            <a:xfrm>
              <a:off x="2671433" y="3215530"/>
              <a:ext cx="174689" cy="18008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41" name="Oval 109"/>
            <p:cNvSpPr>
              <a:spLocks noChangeArrowheads="1"/>
            </p:cNvSpPr>
            <p:nvPr/>
          </p:nvSpPr>
          <p:spPr bwMode="auto">
            <a:xfrm>
              <a:off x="2421877" y="3229382"/>
              <a:ext cx="149733" cy="15237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5345" name="Group 113"/>
            <p:cNvGrpSpPr>
              <a:grpSpLocks/>
            </p:cNvGrpSpPr>
            <p:nvPr/>
          </p:nvGrpSpPr>
          <p:grpSpPr bwMode="auto">
            <a:xfrm>
              <a:off x="375522" y="3146266"/>
              <a:ext cx="1971488" cy="318611"/>
              <a:chOff x="4500" y="8100"/>
              <a:chExt cx="27540" cy="4140"/>
            </a:xfrm>
          </p:grpSpPr>
          <p:sp>
            <p:nvSpPr>
              <p:cNvPr id="95346" name="Rectangle 114"/>
              <p:cNvSpPr>
                <a:spLocks noChangeArrowheads="1"/>
              </p:cNvSpPr>
              <p:nvPr/>
            </p:nvSpPr>
            <p:spPr bwMode="auto">
              <a:xfrm>
                <a:off x="4500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47" name="Rectangle 115"/>
              <p:cNvSpPr>
                <a:spLocks noChangeArrowheads="1"/>
              </p:cNvSpPr>
              <p:nvPr/>
            </p:nvSpPr>
            <p:spPr bwMode="auto">
              <a:xfrm>
                <a:off x="8434" y="8100"/>
                <a:ext cx="3935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48" name="Rectangle 116"/>
              <p:cNvSpPr>
                <a:spLocks noChangeArrowheads="1"/>
              </p:cNvSpPr>
              <p:nvPr/>
            </p:nvSpPr>
            <p:spPr bwMode="auto">
              <a:xfrm>
                <a:off x="12369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49" name="Rectangle 117"/>
              <p:cNvSpPr>
                <a:spLocks noChangeArrowheads="1"/>
              </p:cNvSpPr>
              <p:nvPr/>
            </p:nvSpPr>
            <p:spPr bwMode="auto">
              <a:xfrm>
                <a:off x="16303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0" name="Rectangle 118"/>
              <p:cNvSpPr>
                <a:spLocks noChangeArrowheads="1"/>
              </p:cNvSpPr>
              <p:nvPr/>
            </p:nvSpPr>
            <p:spPr bwMode="auto">
              <a:xfrm>
                <a:off x="28106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1" name="Rectangle 119"/>
              <p:cNvSpPr>
                <a:spLocks noChangeArrowheads="1"/>
              </p:cNvSpPr>
              <p:nvPr/>
            </p:nvSpPr>
            <p:spPr bwMode="auto">
              <a:xfrm>
                <a:off x="24171" y="8100"/>
                <a:ext cx="3935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2" name="Rectangle 120"/>
              <p:cNvSpPr>
                <a:spLocks noChangeArrowheads="1"/>
              </p:cNvSpPr>
              <p:nvPr/>
            </p:nvSpPr>
            <p:spPr bwMode="auto">
              <a:xfrm>
                <a:off x="20237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95353" name="Group 121"/>
            <p:cNvGrpSpPr>
              <a:grpSpLocks/>
            </p:cNvGrpSpPr>
            <p:nvPr/>
          </p:nvGrpSpPr>
          <p:grpSpPr bwMode="auto">
            <a:xfrm>
              <a:off x="1573877" y="3215529"/>
              <a:ext cx="708705" cy="166232"/>
              <a:chOff x="21240" y="9000"/>
              <a:chExt cx="9900" cy="2160"/>
            </a:xfrm>
          </p:grpSpPr>
          <p:sp>
            <p:nvSpPr>
              <p:cNvPr id="95354" name="Oval 122"/>
              <p:cNvSpPr>
                <a:spLocks noChangeArrowheads="1"/>
              </p:cNvSpPr>
              <p:nvPr/>
            </p:nvSpPr>
            <p:spPr bwMode="auto">
              <a:xfrm>
                <a:off x="28800" y="9000"/>
                <a:ext cx="2340" cy="21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5" name="Oval 123"/>
              <p:cNvSpPr>
                <a:spLocks noChangeArrowheads="1"/>
              </p:cNvSpPr>
              <p:nvPr/>
            </p:nvSpPr>
            <p:spPr bwMode="auto">
              <a:xfrm>
                <a:off x="25020" y="9180"/>
                <a:ext cx="1980" cy="198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6" name="Oval 124"/>
              <p:cNvSpPr>
                <a:spLocks noChangeArrowheads="1"/>
              </p:cNvSpPr>
              <p:nvPr/>
            </p:nvSpPr>
            <p:spPr bwMode="auto">
              <a:xfrm>
                <a:off x="21240" y="9360"/>
                <a:ext cx="1620" cy="18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5358" name="Oval 126"/>
            <p:cNvSpPr>
              <a:spLocks noChangeArrowheads="1"/>
            </p:cNvSpPr>
            <p:nvPr/>
          </p:nvSpPr>
          <p:spPr bwMode="auto">
            <a:xfrm>
              <a:off x="1303282" y="3243235"/>
              <a:ext cx="103084" cy="1108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59" name="Oval 127"/>
            <p:cNvSpPr>
              <a:spLocks noChangeArrowheads="1"/>
            </p:cNvSpPr>
            <p:nvPr/>
          </p:nvSpPr>
          <p:spPr bwMode="auto">
            <a:xfrm>
              <a:off x="1032685" y="3257088"/>
              <a:ext cx="90199" cy="9696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0" name="Oval 128"/>
            <p:cNvSpPr>
              <a:spLocks noChangeArrowheads="1"/>
            </p:cNvSpPr>
            <p:nvPr/>
          </p:nvSpPr>
          <p:spPr bwMode="auto">
            <a:xfrm>
              <a:off x="749203" y="3257088"/>
              <a:ext cx="77313" cy="831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1" name="Oval 129"/>
            <p:cNvSpPr>
              <a:spLocks noChangeArrowheads="1"/>
            </p:cNvSpPr>
            <p:nvPr/>
          </p:nvSpPr>
          <p:spPr bwMode="auto">
            <a:xfrm>
              <a:off x="465721" y="3284793"/>
              <a:ext cx="64428" cy="6926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2" name="Text Box 130"/>
            <p:cNvSpPr txBox="1">
              <a:spLocks noChangeArrowheads="1"/>
            </p:cNvSpPr>
            <p:nvPr/>
          </p:nvSpPr>
          <p:spPr bwMode="auto">
            <a:xfrm>
              <a:off x="0" y="3146266"/>
              <a:ext cx="375522" cy="31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600" b="0"/>
                <a:t>C</a:t>
              </a:r>
              <a:endParaRPr lang="en-US" altLang="bg-BG" sz="1400"/>
            </a:p>
          </p:txBody>
        </p:sp>
      </p:grpSp>
      <p:sp>
        <p:nvSpPr>
          <p:cNvPr id="95372" name="Text Box 140"/>
          <p:cNvSpPr txBox="1">
            <a:spLocks noChangeArrowheads="1"/>
          </p:cNvSpPr>
          <p:nvPr/>
        </p:nvSpPr>
        <p:spPr bwMode="auto">
          <a:xfrm>
            <a:off x="281641" y="2296636"/>
            <a:ext cx="657163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li</a:t>
            </a:r>
            <a:endParaRPr lang="en-US" altLang="bg-BG" sz="1400"/>
          </a:p>
        </p:txBody>
      </p:sp>
      <p:sp>
        <p:nvSpPr>
          <p:cNvPr id="95373" name="Freeform 141"/>
          <p:cNvSpPr>
            <a:spLocks/>
          </p:cNvSpPr>
          <p:nvPr/>
        </p:nvSpPr>
        <p:spPr bwMode="auto">
          <a:xfrm>
            <a:off x="2347370" y="1785938"/>
            <a:ext cx="73399" cy="777875"/>
          </a:xfrm>
          <a:custGeom>
            <a:avLst/>
            <a:gdLst>
              <a:gd name="T0" fmla="*/ 100 w 140"/>
              <a:gd name="T1" fmla="*/ 0 h 1320"/>
              <a:gd name="T2" fmla="*/ 120 w 140"/>
              <a:gd name="T3" fmla="*/ 100 h 1320"/>
              <a:gd name="T4" fmla="*/ 140 w 140"/>
              <a:gd name="T5" fmla="*/ 160 h 1320"/>
              <a:gd name="T6" fmla="*/ 120 w 140"/>
              <a:gd name="T7" fmla="*/ 240 h 1320"/>
              <a:gd name="T8" fmla="*/ 20 w 140"/>
              <a:gd name="T9" fmla="*/ 500 h 1320"/>
              <a:gd name="T10" fmla="*/ 40 w 140"/>
              <a:gd name="T11" fmla="*/ 600 h 1320"/>
              <a:gd name="T12" fmla="*/ 80 w 140"/>
              <a:gd name="T13" fmla="*/ 660 h 1320"/>
              <a:gd name="T14" fmla="*/ 100 w 140"/>
              <a:gd name="T15" fmla="*/ 740 h 1320"/>
              <a:gd name="T16" fmla="*/ 60 w 140"/>
              <a:gd name="T17" fmla="*/ 860 h 1320"/>
              <a:gd name="T18" fmla="*/ 20 w 140"/>
              <a:gd name="T19" fmla="*/ 920 h 1320"/>
              <a:gd name="T20" fmla="*/ 0 w 140"/>
              <a:gd name="T21" fmla="*/ 980 h 1320"/>
              <a:gd name="T22" fmla="*/ 20 w 140"/>
              <a:gd name="T23" fmla="*/ 1100 h 1320"/>
              <a:gd name="T24" fmla="*/ 60 w 140"/>
              <a:gd name="T25" fmla="*/ 1160 h 1320"/>
              <a:gd name="T26" fmla="*/ 80 w 140"/>
              <a:gd name="T27" fmla="*/ 1240 h 1320"/>
              <a:gd name="T28" fmla="*/ 60 w 140"/>
              <a:gd name="T29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0" h="1320">
                <a:moveTo>
                  <a:pt x="100" y="0"/>
                </a:moveTo>
                <a:cubicBezTo>
                  <a:pt x="107" y="33"/>
                  <a:pt x="112" y="67"/>
                  <a:pt x="120" y="100"/>
                </a:cubicBezTo>
                <a:cubicBezTo>
                  <a:pt x="125" y="120"/>
                  <a:pt x="140" y="139"/>
                  <a:pt x="140" y="160"/>
                </a:cubicBezTo>
                <a:cubicBezTo>
                  <a:pt x="140" y="187"/>
                  <a:pt x="128" y="214"/>
                  <a:pt x="120" y="240"/>
                </a:cubicBezTo>
                <a:cubicBezTo>
                  <a:pt x="94" y="328"/>
                  <a:pt x="71" y="424"/>
                  <a:pt x="20" y="500"/>
                </a:cubicBezTo>
                <a:cubicBezTo>
                  <a:pt x="27" y="533"/>
                  <a:pt x="28" y="568"/>
                  <a:pt x="40" y="600"/>
                </a:cubicBezTo>
                <a:cubicBezTo>
                  <a:pt x="48" y="623"/>
                  <a:pt x="71" y="638"/>
                  <a:pt x="80" y="660"/>
                </a:cubicBezTo>
                <a:cubicBezTo>
                  <a:pt x="91" y="685"/>
                  <a:pt x="93" y="713"/>
                  <a:pt x="100" y="740"/>
                </a:cubicBezTo>
                <a:cubicBezTo>
                  <a:pt x="87" y="780"/>
                  <a:pt x="73" y="820"/>
                  <a:pt x="60" y="860"/>
                </a:cubicBezTo>
                <a:cubicBezTo>
                  <a:pt x="52" y="883"/>
                  <a:pt x="31" y="899"/>
                  <a:pt x="20" y="920"/>
                </a:cubicBezTo>
                <a:cubicBezTo>
                  <a:pt x="11" y="939"/>
                  <a:pt x="7" y="960"/>
                  <a:pt x="0" y="980"/>
                </a:cubicBezTo>
                <a:cubicBezTo>
                  <a:pt x="7" y="1020"/>
                  <a:pt x="7" y="1062"/>
                  <a:pt x="20" y="1100"/>
                </a:cubicBezTo>
                <a:cubicBezTo>
                  <a:pt x="28" y="1123"/>
                  <a:pt x="51" y="1138"/>
                  <a:pt x="60" y="1160"/>
                </a:cubicBezTo>
                <a:cubicBezTo>
                  <a:pt x="71" y="1185"/>
                  <a:pt x="73" y="1213"/>
                  <a:pt x="80" y="1240"/>
                </a:cubicBezTo>
                <a:cubicBezTo>
                  <a:pt x="35" y="1308"/>
                  <a:pt x="23" y="1283"/>
                  <a:pt x="60" y="13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374" name="Text Box 142"/>
          <p:cNvSpPr txBox="1">
            <a:spLocks noChangeArrowheads="1"/>
          </p:cNvSpPr>
          <p:nvPr/>
        </p:nvSpPr>
        <p:spPr bwMode="auto">
          <a:xfrm>
            <a:off x="334193" y="26987"/>
            <a:ext cx="3162300" cy="952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400" b="0" u="sng">
                <a:latin typeface="Times New Roman" pitchFamily="18" charset="0"/>
              </a:rPr>
              <a:t>Изходната позиция на показалците е.</a:t>
            </a:r>
          </a:p>
          <a:p>
            <a:pPr algn="just"/>
            <a:r>
              <a:rPr lang="en-US" altLang="bg-BG" sz="1400" b="0"/>
              <a:t>Abeg = li</a:t>
            </a:r>
          </a:p>
          <a:p>
            <a:pPr algn="just"/>
            <a:r>
              <a:rPr lang="en-US" altLang="bg-BG" sz="1400" b="0"/>
              <a:t>Bbeg = (li+di)div2+1</a:t>
            </a:r>
          </a:p>
          <a:p>
            <a:pPr algn="just"/>
            <a:r>
              <a:rPr lang="en-US" altLang="bg-BG" sz="1400" b="0"/>
              <a:t>Cplace = li</a:t>
            </a:r>
            <a:endParaRPr lang="en-US" altLang="bg-BG" sz="1400"/>
          </a:p>
        </p:txBody>
      </p:sp>
      <p:sp>
        <p:nvSpPr>
          <p:cNvPr id="95375" name="Text Box 143"/>
          <p:cNvSpPr txBox="1">
            <a:spLocks noChangeArrowheads="1"/>
          </p:cNvSpPr>
          <p:nvPr/>
        </p:nvSpPr>
        <p:spPr bwMode="auto">
          <a:xfrm>
            <a:off x="2097118" y="446088"/>
            <a:ext cx="2362200" cy="12096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400" b="0" u="sng" dirty="0" err="1">
                <a:latin typeface="Times New Roman" pitchFamily="18" charset="0"/>
              </a:rPr>
              <a:t>Проверката</a:t>
            </a:r>
            <a:r>
              <a:rPr lang="en-US" altLang="bg-BG" sz="1400" b="0" u="sng" dirty="0">
                <a:latin typeface="Times New Roman" pitchFamily="18" charset="0"/>
              </a:rPr>
              <a:t> </a:t>
            </a:r>
            <a:r>
              <a:rPr lang="en-US" altLang="bg-BG" sz="1400" b="0" u="sng" dirty="0" err="1">
                <a:latin typeface="Times New Roman" pitchFamily="18" charset="0"/>
              </a:rPr>
              <a:t>за</a:t>
            </a:r>
            <a:r>
              <a:rPr lang="en-US" altLang="bg-BG" sz="1400" b="0" u="sng" dirty="0">
                <a:latin typeface="Times New Roman" pitchFamily="18" charset="0"/>
              </a:rPr>
              <a:t> “</a:t>
            </a:r>
            <a:r>
              <a:rPr lang="en-US" altLang="bg-BG" sz="1400" b="0" u="sng" dirty="0" err="1">
                <a:latin typeface="Times New Roman" pitchFamily="18" charset="0"/>
              </a:rPr>
              <a:t>край</a:t>
            </a:r>
            <a:r>
              <a:rPr lang="en-US" altLang="bg-BG" sz="1400" b="0" u="sng" dirty="0">
                <a:latin typeface="Times New Roman" pitchFamily="18" charset="0"/>
              </a:rPr>
              <a:t> </a:t>
            </a:r>
            <a:r>
              <a:rPr lang="en-US" altLang="bg-BG" sz="1400" b="0" u="sng" dirty="0" err="1">
                <a:latin typeface="Times New Roman" pitchFamily="18" charset="0"/>
              </a:rPr>
              <a:t>на</a:t>
            </a:r>
            <a:r>
              <a:rPr lang="en-US" altLang="bg-BG" sz="1400" b="0" u="sng" dirty="0">
                <a:latin typeface="Times New Roman" pitchFamily="18" charset="0"/>
              </a:rPr>
              <a:t> </a:t>
            </a:r>
            <a:r>
              <a:rPr lang="en-US" altLang="bg-BG" sz="1400" b="0" u="sng" dirty="0" err="1">
                <a:latin typeface="Times New Roman" pitchFamily="18" charset="0"/>
              </a:rPr>
              <a:t>обхожданата</a:t>
            </a:r>
            <a:r>
              <a:rPr lang="en-US" altLang="bg-BG" sz="1400" b="0" u="sng" dirty="0">
                <a:latin typeface="Times New Roman" pitchFamily="18" charset="0"/>
              </a:rPr>
              <a:t> </a:t>
            </a:r>
            <a:r>
              <a:rPr lang="en-US" altLang="bg-BG" sz="1400" b="0" u="sng" dirty="0" err="1">
                <a:latin typeface="Times New Roman" pitchFamily="18" charset="0"/>
              </a:rPr>
              <a:t>част</a:t>
            </a:r>
            <a:r>
              <a:rPr lang="en-US" altLang="bg-BG" sz="1400" b="0" u="sng" dirty="0">
                <a:latin typeface="Times New Roman" pitchFamily="18" charset="0"/>
              </a:rPr>
              <a:t>” </a:t>
            </a:r>
            <a:r>
              <a:rPr lang="en-US" altLang="bg-BG" sz="1400" b="0" u="sng" dirty="0" smtClean="0">
                <a:latin typeface="Times New Roman" pitchFamily="18" charset="0"/>
              </a:rPr>
              <a:t>е</a:t>
            </a:r>
            <a:r>
              <a:rPr lang="bg-BG" altLang="bg-BG" sz="1400" b="0" u="sng" dirty="0" smtClean="0">
                <a:latin typeface="Times New Roman" pitchFamily="18" charset="0"/>
              </a:rPr>
              <a:t> дали е станало вече</a:t>
            </a:r>
            <a:r>
              <a:rPr lang="en-US" altLang="bg-BG" sz="1400" b="0" u="sng" dirty="0" smtClean="0">
                <a:latin typeface="Times New Roman" pitchFamily="18" charset="0"/>
              </a:rPr>
              <a:t>: </a:t>
            </a:r>
            <a:endParaRPr lang="en-US" altLang="bg-BG" sz="1400" b="0" u="sng" dirty="0">
              <a:latin typeface="Times New Roman" pitchFamily="18" charset="0"/>
            </a:endParaRPr>
          </a:p>
          <a:p>
            <a:pPr algn="just"/>
            <a:r>
              <a:rPr lang="en-US" altLang="bg-BG" sz="1400" b="0" dirty="0" err="1"/>
              <a:t>Abeg</a:t>
            </a:r>
            <a:r>
              <a:rPr lang="en-US" altLang="bg-BG" sz="1400" b="0" dirty="0"/>
              <a:t> = (</a:t>
            </a:r>
            <a:r>
              <a:rPr lang="en-US" altLang="bg-BG" sz="1400" b="0" dirty="0" err="1" smtClean="0"/>
              <a:t>li+di</a:t>
            </a:r>
            <a:r>
              <a:rPr lang="en-US" altLang="bg-BG" sz="1400" b="0" dirty="0" smtClean="0"/>
              <a:t>)di</a:t>
            </a:r>
            <a:r>
              <a:rPr lang="en-US" altLang="bg-BG" sz="1400" b="0" dirty="0" smtClean="0">
                <a:latin typeface="Times New Roman" pitchFamily="18" charset="0"/>
              </a:rPr>
              <a:t>v2+1</a:t>
            </a:r>
            <a:r>
              <a:rPr lang="bg-BG" altLang="bg-BG" sz="1400" b="0" dirty="0" smtClean="0">
                <a:latin typeface="Times New Roman" pitchFamily="18" charset="0"/>
              </a:rPr>
              <a:t> </a:t>
            </a:r>
            <a:r>
              <a:rPr lang="en-US" altLang="bg-BG" sz="1400" b="0" dirty="0">
                <a:latin typeface="Times New Roman" pitchFamily="18" charset="0"/>
              </a:rPr>
              <a:t>	и </a:t>
            </a:r>
          </a:p>
          <a:p>
            <a:pPr algn="just"/>
            <a:r>
              <a:rPr lang="en-US" altLang="bg-BG" sz="1400" b="0" dirty="0" err="1"/>
              <a:t>Bbeg</a:t>
            </a:r>
            <a:r>
              <a:rPr lang="en-US" altLang="bg-BG" sz="1400" b="0" dirty="0"/>
              <a:t> = di+1 		</a:t>
            </a:r>
            <a:endParaRPr lang="en-US" altLang="bg-BG" sz="1400" dirty="0"/>
          </a:p>
        </p:txBody>
      </p:sp>
      <p:sp>
        <p:nvSpPr>
          <p:cNvPr id="95376" name="Rectangle 144"/>
          <p:cNvSpPr>
            <a:spLocks noChangeArrowheads="1"/>
          </p:cNvSpPr>
          <p:nvPr/>
        </p:nvSpPr>
        <p:spPr bwMode="auto">
          <a:xfrm>
            <a:off x="1117600" y="5626100"/>
            <a:ext cx="2908300" cy="55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bg-BG" sz="1400" b="1">
                <a:latin typeface="Times New Roman" pitchFamily="18" charset="0"/>
              </a:rPr>
              <a:t>Връщане на стойностите, както са наредени в С, обратно в А</a:t>
            </a:r>
            <a:endParaRPr lang="en-US" altLang="bg-BG" sz="1400" b="1"/>
          </a:p>
        </p:txBody>
      </p:sp>
      <p:sp>
        <p:nvSpPr>
          <p:cNvPr id="95377" name="Text Box 145"/>
          <p:cNvSpPr txBox="1">
            <a:spLocks noChangeArrowheads="1"/>
          </p:cNvSpPr>
          <p:nvPr/>
        </p:nvSpPr>
        <p:spPr bwMode="auto">
          <a:xfrm>
            <a:off x="4584700" y="5808663"/>
            <a:ext cx="3116263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1"/>
              <a:t>       </a:t>
            </a:r>
            <a:r>
              <a:rPr lang="bg-BG" altLang="bg-BG" sz="1200" b="1"/>
              <a:t>за</a:t>
            </a:r>
            <a:r>
              <a:rPr lang="en-US" altLang="bg-BG" sz="1200" b="1" i="1"/>
              <a:t>  </a:t>
            </a:r>
            <a:r>
              <a:rPr lang="en-US" altLang="bg-BG" sz="1200" b="1"/>
              <a:t>i </a:t>
            </a:r>
            <a:r>
              <a:rPr lang="bg-BG" altLang="bg-BG" sz="1200" b="1"/>
              <a:t>от </a:t>
            </a:r>
            <a:r>
              <a:rPr lang="en-US" altLang="bg-BG" sz="1200" b="1"/>
              <a:t> li </a:t>
            </a:r>
            <a:r>
              <a:rPr lang="bg-BG" altLang="bg-BG" sz="1200" b="1"/>
              <a:t>до</a:t>
            </a:r>
            <a:r>
              <a:rPr lang="en-US" altLang="bg-BG" sz="1200" b="1"/>
              <a:t> di </a:t>
            </a:r>
            <a:r>
              <a:rPr lang="bg-BG" altLang="bg-BG" sz="1200" b="1"/>
              <a:t>   </a:t>
            </a:r>
            <a:r>
              <a:rPr lang="en-US" altLang="bg-BG" sz="1200" b="1"/>
              <a:t>:    A[I]</a:t>
            </a:r>
            <a:r>
              <a:rPr lang="bg-BG" altLang="bg-BG" sz="1200" b="1"/>
              <a:t> </a:t>
            </a:r>
            <a:r>
              <a:rPr lang="en-US" altLang="bg-BG" sz="1200" b="1">
                <a:sym typeface="Wingdings" pitchFamily="2" charset="2"/>
              </a:rPr>
              <a:t> </a:t>
            </a:r>
            <a:r>
              <a:rPr lang="en-US" altLang="bg-BG" sz="1200" b="1"/>
              <a:t>C[I];</a:t>
            </a:r>
            <a:endParaRPr lang="en-US" altLang="bg-BG" sz="1400" b="1"/>
          </a:p>
        </p:txBody>
      </p:sp>
      <p:sp>
        <p:nvSpPr>
          <p:cNvPr id="95378" name="Oval 146"/>
          <p:cNvSpPr>
            <a:spLocks noChangeArrowheads="1"/>
          </p:cNvSpPr>
          <p:nvPr/>
        </p:nvSpPr>
        <p:spPr bwMode="auto">
          <a:xfrm>
            <a:off x="4411663" y="5838825"/>
            <a:ext cx="3302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Р</a:t>
            </a:r>
            <a:endParaRPr lang="en-US" altLang="bg-BG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98045" y="4471322"/>
            <a:ext cx="39917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Но сливането нареди стойностите в </a:t>
            </a:r>
            <a:r>
              <a:rPr lang="bg-BG" sz="2400" b="1" dirty="0" smtClean="0"/>
              <a:t>С</a:t>
            </a:r>
            <a:r>
              <a:rPr lang="bg-BG" dirty="0" smtClean="0"/>
              <a:t>!</a:t>
            </a:r>
          </a:p>
          <a:p>
            <a:r>
              <a:rPr lang="bg-BG" dirty="0" smtClean="0"/>
              <a:t>Какво да направим?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414639" y="3497739"/>
            <a:ext cx="938804" cy="637222"/>
            <a:chOff x="264834" y="3451025"/>
            <a:chExt cx="938804" cy="637222"/>
          </a:xfrm>
        </p:grpSpPr>
        <p:grpSp>
          <p:nvGrpSpPr>
            <p:cNvPr id="7" name="Group 6"/>
            <p:cNvGrpSpPr/>
            <p:nvPr/>
          </p:nvGrpSpPr>
          <p:grpSpPr>
            <a:xfrm>
              <a:off x="264834" y="3451025"/>
              <a:ext cx="938804" cy="637222"/>
              <a:chOff x="281641" y="3464878"/>
              <a:chExt cx="938804" cy="6372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81641" y="3464878"/>
                <a:ext cx="657163" cy="424814"/>
                <a:chOff x="281641" y="3464878"/>
                <a:chExt cx="657163" cy="424814"/>
              </a:xfrm>
            </p:grpSpPr>
            <p:sp>
              <p:nvSpPr>
                <p:cNvPr id="9532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81641" y="3464878"/>
                  <a:ext cx="657163" cy="318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altLang="bg-BG" sz="1400" b="0" dirty="0"/>
                    <a:t>li</a:t>
                  </a:r>
                  <a:endParaRPr lang="en-US" altLang="bg-BG" sz="1400" dirty="0"/>
                </a:p>
              </p:txBody>
            </p:sp>
            <p:sp>
              <p:nvSpPr>
                <p:cNvPr id="95364" name="Freeform 132"/>
                <p:cNvSpPr>
                  <a:spLocks/>
                </p:cNvSpPr>
                <p:nvPr/>
              </p:nvSpPr>
              <p:spPr bwMode="auto">
                <a:xfrm flipH="1">
                  <a:off x="434458" y="3571081"/>
                  <a:ext cx="128314" cy="318611"/>
                </a:xfrm>
                <a:custGeom>
                  <a:avLst/>
                  <a:gdLst>
                    <a:gd name="T0" fmla="*/ 1417 w 1506"/>
                    <a:gd name="T1" fmla="*/ 923 h 2415"/>
                    <a:gd name="T2" fmla="*/ 1506 w 1506"/>
                    <a:gd name="T3" fmla="*/ 1028 h 2415"/>
                    <a:gd name="T4" fmla="*/ 1506 w 1506"/>
                    <a:gd name="T5" fmla="*/ 1578 h 2415"/>
                    <a:gd name="T6" fmla="*/ 1389 w 1506"/>
                    <a:gd name="T7" fmla="*/ 1885 h 2415"/>
                    <a:gd name="T8" fmla="*/ 1362 w 1506"/>
                    <a:gd name="T9" fmla="*/ 1948 h 2415"/>
                    <a:gd name="T10" fmla="*/ 1326 w 1506"/>
                    <a:gd name="T11" fmla="*/ 1982 h 2415"/>
                    <a:gd name="T12" fmla="*/ 1281 w 1506"/>
                    <a:gd name="T13" fmla="*/ 2018 h 2415"/>
                    <a:gd name="T14" fmla="*/ 1235 w 1506"/>
                    <a:gd name="T15" fmla="*/ 2053 h 2415"/>
                    <a:gd name="T16" fmla="*/ 1200 w 1506"/>
                    <a:gd name="T17" fmla="*/ 2415 h 2415"/>
                    <a:gd name="T18" fmla="*/ 428 w 1506"/>
                    <a:gd name="T19" fmla="*/ 2415 h 2415"/>
                    <a:gd name="T20" fmla="*/ 419 w 1506"/>
                    <a:gd name="T21" fmla="*/ 2214 h 2415"/>
                    <a:gd name="T22" fmla="*/ 392 w 1506"/>
                    <a:gd name="T23" fmla="*/ 2137 h 2415"/>
                    <a:gd name="T24" fmla="*/ 360 w 1506"/>
                    <a:gd name="T25" fmla="*/ 2059 h 2415"/>
                    <a:gd name="T26" fmla="*/ 279 w 1506"/>
                    <a:gd name="T27" fmla="*/ 1990 h 2415"/>
                    <a:gd name="T28" fmla="*/ 126 w 1506"/>
                    <a:gd name="T29" fmla="*/ 1906 h 2415"/>
                    <a:gd name="T30" fmla="*/ 0 w 1506"/>
                    <a:gd name="T31" fmla="*/ 1673 h 2415"/>
                    <a:gd name="T32" fmla="*/ 29 w 1506"/>
                    <a:gd name="T33" fmla="*/ 1452 h 2415"/>
                    <a:gd name="T34" fmla="*/ 144 w 1506"/>
                    <a:gd name="T35" fmla="*/ 1275 h 2415"/>
                    <a:gd name="T36" fmla="*/ 144 w 1506"/>
                    <a:gd name="T37" fmla="*/ 97 h 2415"/>
                    <a:gd name="T38" fmla="*/ 148 w 1506"/>
                    <a:gd name="T39" fmla="*/ 50 h 2415"/>
                    <a:gd name="T40" fmla="*/ 166 w 1506"/>
                    <a:gd name="T41" fmla="*/ 27 h 2415"/>
                    <a:gd name="T42" fmla="*/ 202 w 1506"/>
                    <a:gd name="T43" fmla="*/ 5 h 2415"/>
                    <a:gd name="T44" fmla="*/ 271 w 1506"/>
                    <a:gd name="T45" fmla="*/ 0 h 2415"/>
                    <a:gd name="T46" fmla="*/ 335 w 1506"/>
                    <a:gd name="T47" fmla="*/ 1 h 2415"/>
                    <a:gd name="T48" fmla="*/ 387 w 1506"/>
                    <a:gd name="T49" fmla="*/ 11 h 2415"/>
                    <a:gd name="T50" fmla="*/ 413 w 1506"/>
                    <a:gd name="T51" fmla="*/ 24 h 2415"/>
                    <a:gd name="T52" fmla="*/ 426 w 1506"/>
                    <a:gd name="T53" fmla="*/ 43 h 2415"/>
                    <a:gd name="T54" fmla="*/ 428 w 1506"/>
                    <a:gd name="T55" fmla="*/ 97 h 2415"/>
                    <a:gd name="T56" fmla="*/ 463 w 1506"/>
                    <a:gd name="T57" fmla="*/ 923 h 2415"/>
                    <a:gd name="T58" fmla="*/ 1417 w 1506"/>
                    <a:gd name="T59" fmla="*/ 923 h 2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06" h="2415">
                      <a:moveTo>
                        <a:pt x="1417" y="923"/>
                      </a:moveTo>
                      <a:lnTo>
                        <a:pt x="1506" y="1028"/>
                      </a:lnTo>
                      <a:lnTo>
                        <a:pt x="1506" y="1578"/>
                      </a:lnTo>
                      <a:lnTo>
                        <a:pt x="1389" y="1885"/>
                      </a:lnTo>
                      <a:lnTo>
                        <a:pt x="1362" y="1948"/>
                      </a:lnTo>
                      <a:lnTo>
                        <a:pt x="1326" y="1982"/>
                      </a:lnTo>
                      <a:lnTo>
                        <a:pt x="1281" y="2018"/>
                      </a:lnTo>
                      <a:lnTo>
                        <a:pt x="1235" y="2053"/>
                      </a:lnTo>
                      <a:lnTo>
                        <a:pt x="1200" y="2415"/>
                      </a:lnTo>
                      <a:lnTo>
                        <a:pt x="428" y="2415"/>
                      </a:lnTo>
                      <a:lnTo>
                        <a:pt x="419" y="2214"/>
                      </a:lnTo>
                      <a:lnTo>
                        <a:pt x="392" y="2137"/>
                      </a:lnTo>
                      <a:lnTo>
                        <a:pt x="360" y="2059"/>
                      </a:lnTo>
                      <a:lnTo>
                        <a:pt x="279" y="1990"/>
                      </a:lnTo>
                      <a:lnTo>
                        <a:pt x="126" y="1906"/>
                      </a:lnTo>
                      <a:lnTo>
                        <a:pt x="0" y="1673"/>
                      </a:lnTo>
                      <a:lnTo>
                        <a:pt x="29" y="1452"/>
                      </a:lnTo>
                      <a:lnTo>
                        <a:pt x="144" y="1275"/>
                      </a:lnTo>
                      <a:lnTo>
                        <a:pt x="144" y="97"/>
                      </a:lnTo>
                      <a:lnTo>
                        <a:pt x="148" y="50"/>
                      </a:lnTo>
                      <a:lnTo>
                        <a:pt x="166" y="27"/>
                      </a:lnTo>
                      <a:lnTo>
                        <a:pt x="202" y="5"/>
                      </a:lnTo>
                      <a:lnTo>
                        <a:pt x="271" y="0"/>
                      </a:lnTo>
                      <a:lnTo>
                        <a:pt x="335" y="1"/>
                      </a:lnTo>
                      <a:lnTo>
                        <a:pt x="387" y="11"/>
                      </a:lnTo>
                      <a:lnTo>
                        <a:pt x="413" y="24"/>
                      </a:lnTo>
                      <a:lnTo>
                        <a:pt x="426" y="43"/>
                      </a:lnTo>
                      <a:lnTo>
                        <a:pt x="428" y="97"/>
                      </a:lnTo>
                      <a:lnTo>
                        <a:pt x="463" y="923"/>
                      </a:lnTo>
                      <a:lnTo>
                        <a:pt x="1417" y="9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92821" y="3711586"/>
                <a:ext cx="727624" cy="390514"/>
                <a:chOff x="492821" y="3711586"/>
                <a:chExt cx="727624" cy="390514"/>
              </a:xfrm>
            </p:grpSpPr>
            <p:grpSp>
              <p:nvGrpSpPr>
                <p:cNvPr id="95368" name="Group 136"/>
                <p:cNvGrpSpPr>
                  <a:grpSpLocks/>
                </p:cNvGrpSpPr>
                <p:nvPr/>
              </p:nvGrpSpPr>
              <p:grpSpPr bwMode="auto">
                <a:xfrm flipH="1">
                  <a:off x="492821" y="3711586"/>
                  <a:ext cx="70462" cy="123882"/>
                  <a:chOff x="4328" y="5398"/>
                  <a:chExt cx="827" cy="313"/>
                </a:xfrm>
              </p:grpSpPr>
              <p:sp>
                <p:nvSpPr>
                  <p:cNvPr id="95369" name="Freeform 137"/>
                  <p:cNvSpPr>
                    <a:spLocks/>
                  </p:cNvSpPr>
                  <p:nvPr/>
                </p:nvSpPr>
                <p:spPr bwMode="auto">
                  <a:xfrm>
                    <a:off x="4337" y="5398"/>
                    <a:ext cx="818" cy="313"/>
                  </a:xfrm>
                  <a:custGeom>
                    <a:avLst/>
                    <a:gdLst>
                      <a:gd name="T0" fmla="*/ 137 w 818"/>
                      <a:gd name="T1" fmla="*/ 223 h 938"/>
                      <a:gd name="T2" fmla="*/ 197 w 818"/>
                      <a:gd name="T3" fmla="*/ 113 h 938"/>
                      <a:gd name="T4" fmla="*/ 518 w 818"/>
                      <a:gd name="T5" fmla="*/ 28 h 938"/>
                      <a:gd name="T6" fmla="*/ 698 w 818"/>
                      <a:gd name="T7" fmla="*/ 0 h 938"/>
                      <a:gd name="T8" fmla="*/ 734 w 818"/>
                      <a:gd name="T9" fmla="*/ 8 h 938"/>
                      <a:gd name="T10" fmla="*/ 770 w 818"/>
                      <a:gd name="T11" fmla="*/ 28 h 938"/>
                      <a:gd name="T12" fmla="*/ 787 w 818"/>
                      <a:gd name="T13" fmla="*/ 50 h 938"/>
                      <a:gd name="T14" fmla="*/ 807 w 818"/>
                      <a:gd name="T15" fmla="*/ 84 h 938"/>
                      <a:gd name="T16" fmla="*/ 818 w 818"/>
                      <a:gd name="T17" fmla="*/ 129 h 938"/>
                      <a:gd name="T18" fmla="*/ 815 w 818"/>
                      <a:gd name="T19" fmla="*/ 169 h 938"/>
                      <a:gd name="T20" fmla="*/ 804 w 818"/>
                      <a:gd name="T21" fmla="*/ 200 h 938"/>
                      <a:gd name="T22" fmla="*/ 780 w 818"/>
                      <a:gd name="T23" fmla="*/ 233 h 938"/>
                      <a:gd name="T24" fmla="*/ 481 w 818"/>
                      <a:gd name="T25" fmla="*/ 344 h 938"/>
                      <a:gd name="T26" fmla="*/ 410 w 818"/>
                      <a:gd name="T27" fmla="*/ 617 h 938"/>
                      <a:gd name="T28" fmla="*/ 518 w 818"/>
                      <a:gd name="T29" fmla="*/ 662 h 938"/>
                      <a:gd name="T30" fmla="*/ 601 w 818"/>
                      <a:gd name="T31" fmla="*/ 760 h 938"/>
                      <a:gd name="T32" fmla="*/ 530 w 818"/>
                      <a:gd name="T33" fmla="*/ 893 h 938"/>
                      <a:gd name="T34" fmla="*/ 430 w 818"/>
                      <a:gd name="T35" fmla="*/ 938 h 938"/>
                      <a:gd name="T36" fmla="*/ 289 w 818"/>
                      <a:gd name="T37" fmla="*/ 919 h 938"/>
                      <a:gd name="T38" fmla="*/ 130 w 818"/>
                      <a:gd name="T39" fmla="*/ 844 h 938"/>
                      <a:gd name="T40" fmla="*/ 0 w 818"/>
                      <a:gd name="T41" fmla="*/ 610 h 938"/>
                      <a:gd name="T42" fmla="*/ 30 w 818"/>
                      <a:gd name="T43" fmla="*/ 384 h 938"/>
                      <a:gd name="T44" fmla="*/ 137 w 818"/>
                      <a:gd name="T45" fmla="*/ 223 h 9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818" h="938">
                        <a:moveTo>
                          <a:pt x="137" y="223"/>
                        </a:moveTo>
                        <a:lnTo>
                          <a:pt x="197" y="113"/>
                        </a:lnTo>
                        <a:lnTo>
                          <a:pt x="518" y="28"/>
                        </a:lnTo>
                        <a:lnTo>
                          <a:pt x="698" y="0"/>
                        </a:lnTo>
                        <a:lnTo>
                          <a:pt x="734" y="8"/>
                        </a:lnTo>
                        <a:lnTo>
                          <a:pt x="770" y="28"/>
                        </a:lnTo>
                        <a:lnTo>
                          <a:pt x="787" y="50"/>
                        </a:lnTo>
                        <a:lnTo>
                          <a:pt x="807" y="84"/>
                        </a:lnTo>
                        <a:lnTo>
                          <a:pt x="818" y="129"/>
                        </a:lnTo>
                        <a:lnTo>
                          <a:pt x="815" y="169"/>
                        </a:lnTo>
                        <a:lnTo>
                          <a:pt x="804" y="200"/>
                        </a:lnTo>
                        <a:lnTo>
                          <a:pt x="780" y="233"/>
                        </a:lnTo>
                        <a:lnTo>
                          <a:pt x="481" y="344"/>
                        </a:lnTo>
                        <a:lnTo>
                          <a:pt x="410" y="617"/>
                        </a:lnTo>
                        <a:lnTo>
                          <a:pt x="518" y="662"/>
                        </a:lnTo>
                        <a:lnTo>
                          <a:pt x="601" y="760"/>
                        </a:lnTo>
                        <a:lnTo>
                          <a:pt x="530" y="893"/>
                        </a:lnTo>
                        <a:lnTo>
                          <a:pt x="430" y="938"/>
                        </a:lnTo>
                        <a:lnTo>
                          <a:pt x="289" y="919"/>
                        </a:lnTo>
                        <a:lnTo>
                          <a:pt x="130" y="844"/>
                        </a:lnTo>
                        <a:lnTo>
                          <a:pt x="0" y="610"/>
                        </a:lnTo>
                        <a:lnTo>
                          <a:pt x="30" y="384"/>
                        </a:lnTo>
                        <a:lnTo>
                          <a:pt x="137" y="223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95370" name="Freeform 138"/>
                  <p:cNvSpPr>
                    <a:spLocks/>
                  </p:cNvSpPr>
                  <p:nvPr/>
                </p:nvSpPr>
                <p:spPr bwMode="auto">
                  <a:xfrm>
                    <a:off x="4328" y="5398"/>
                    <a:ext cx="824" cy="305"/>
                  </a:xfrm>
                  <a:custGeom>
                    <a:avLst/>
                    <a:gdLst>
                      <a:gd name="T0" fmla="*/ 273 w 824"/>
                      <a:gd name="T1" fmla="*/ 915 h 915"/>
                      <a:gd name="T2" fmla="*/ 126 w 824"/>
                      <a:gd name="T3" fmla="*/ 841 h 915"/>
                      <a:gd name="T4" fmla="*/ 0 w 824"/>
                      <a:gd name="T5" fmla="*/ 606 h 915"/>
                      <a:gd name="T6" fmla="*/ 37 w 824"/>
                      <a:gd name="T7" fmla="*/ 383 h 915"/>
                      <a:gd name="T8" fmla="*/ 207 w 824"/>
                      <a:gd name="T9" fmla="*/ 113 h 915"/>
                      <a:gd name="T10" fmla="*/ 486 w 824"/>
                      <a:gd name="T11" fmla="*/ 39 h 915"/>
                      <a:gd name="T12" fmla="*/ 669 w 824"/>
                      <a:gd name="T13" fmla="*/ 3 h 915"/>
                      <a:gd name="T14" fmla="*/ 709 w 824"/>
                      <a:gd name="T15" fmla="*/ 0 h 915"/>
                      <a:gd name="T16" fmla="*/ 753 w 824"/>
                      <a:gd name="T17" fmla="*/ 11 h 915"/>
                      <a:gd name="T18" fmla="*/ 781 w 824"/>
                      <a:gd name="T19" fmla="*/ 32 h 915"/>
                      <a:gd name="T20" fmla="*/ 804 w 824"/>
                      <a:gd name="T21" fmla="*/ 66 h 915"/>
                      <a:gd name="T22" fmla="*/ 821 w 824"/>
                      <a:gd name="T23" fmla="*/ 116 h 915"/>
                      <a:gd name="T24" fmla="*/ 824 w 824"/>
                      <a:gd name="T25" fmla="*/ 150 h 915"/>
                      <a:gd name="T26" fmla="*/ 818 w 824"/>
                      <a:gd name="T27" fmla="*/ 193 h 915"/>
                      <a:gd name="T28" fmla="*/ 800 w 824"/>
                      <a:gd name="T29" fmla="*/ 216 h 915"/>
                      <a:gd name="T30" fmla="*/ 774 w 824"/>
                      <a:gd name="T31" fmla="*/ 237 h 915"/>
                      <a:gd name="T32" fmla="*/ 488 w 824"/>
                      <a:gd name="T33" fmla="*/ 344 h 915"/>
                      <a:gd name="T34" fmla="*/ 418 w 824"/>
                      <a:gd name="T35" fmla="*/ 615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24" h="915">
                        <a:moveTo>
                          <a:pt x="273" y="915"/>
                        </a:moveTo>
                        <a:lnTo>
                          <a:pt x="126" y="841"/>
                        </a:lnTo>
                        <a:lnTo>
                          <a:pt x="0" y="606"/>
                        </a:lnTo>
                        <a:lnTo>
                          <a:pt x="37" y="383"/>
                        </a:lnTo>
                        <a:lnTo>
                          <a:pt x="207" y="113"/>
                        </a:lnTo>
                        <a:lnTo>
                          <a:pt x="486" y="39"/>
                        </a:lnTo>
                        <a:lnTo>
                          <a:pt x="669" y="3"/>
                        </a:lnTo>
                        <a:lnTo>
                          <a:pt x="709" y="0"/>
                        </a:lnTo>
                        <a:lnTo>
                          <a:pt x="753" y="11"/>
                        </a:lnTo>
                        <a:lnTo>
                          <a:pt x="781" y="32"/>
                        </a:lnTo>
                        <a:lnTo>
                          <a:pt x="804" y="66"/>
                        </a:lnTo>
                        <a:lnTo>
                          <a:pt x="821" y="116"/>
                        </a:lnTo>
                        <a:lnTo>
                          <a:pt x="824" y="150"/>
                        </a:lnTo>
                        <a:lnTo>
                          <a:pt x="818" y="193"/>
                        </a:lnTo>
                        <a:lnTo>
                          <a:pt x="800" y="216"/>
                        </a:lnTo>
                        <a:lnTo>
                          <a:pt x="774" y="237"/>
                        </a:lnTo>
                        <a:lnTo>
                          <a:pt x="488" y="344"/>
                        </a:lnTo>
                        <a:lnTo>
                          <a:pt x="418" y="61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9537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563282" y="3783489"/>
                  <a:ext cx="657163" cy="318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altLang="bg-BG" sz="1400" b="0" dirty="0" err="1"/>
                    <a:t>C</a:t>
                  </a:r>
                  <a:r>
                    <a:rPr lang="en-US" altLang="bg-BG" sz="1400" b="0" baseline="-25000" dirty="0" err="1"/>
                    <a:t>place</a:t>
                  </a:r>
                  <a:endParaRPr lang="en-US" altLang="bg-BG" sz="1400" dirty="0"/>
                </a:p>
              </p:txBody>
            </p:sp>
          </p:grpSp>
        </p:grpSp>
        <p:sp>
          <p:nvSpPr>
            <p:cNvPr id="95365" name="Freeform 133"/>
            <p:cNvSpPr>
              <a:spLocks/>
            </p:cNvSpPr>
            <p:nvPr/>
          </p:nvSpPr>
          <p:spPr bwMode="auto">
            <a:xfrm flipH="1">
              <a:off x="495548" y="3680715"/>
              <a:ext cx="29139" cy="71638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6" name="Freeform 134"/>
            <p:cNvSpPr>
              <a:spLocks/>
            </p:cNvSpPr>
            <p:nvPr/>
          </p:nvSpPr>
          <p:spPr bwMode="auto">
            <a:xfrm flipH="1">
              <a:off x="469306" y="3679923"/>
              <a:ext cx="27350" cy="71638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7" name="Freeform 135"/>
            <p:cNvSpPr>
              <a:spLocks/>
            </p:cNvSpPr>
            <p:nvPr/>
          </p:nvSpPr>
          <p:spPr bwMode="auto">
            <a:xfrm flipH="1">
              <a:off x="441445" y="3683090"/>
              <a:ext cx="28543" cy="69263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5055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93" grpId="0"/>
      <p:bldP spid="95294" grpId="0"/>
      <p:bldP spid="95319" grpId="0"/>
      <p:bldP spid="95320" grpId="0"/>
      <p:bldP spid="95321" grpId="0"/>
      <p:bldP spid="95372" grpId="0"/>
      <p:bldP spid="95373" grpId="0" animBg="1"/>
      <p:bldP spid="95374" grpId="0" animBg="1"/>
      <p:bldP spid="95375" grpId="0" animBg="1"/>
      <p:bldP spid="95376" grpId="0" animBg="1"/>
      <p:bldP spid="95377" grpId="0" animBg="1"/>
      <p:bldP spid="95378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6" name="WordArt 4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1" name="Oval 9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95244" name="Group 12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5254" name="Group 22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56" name="Text Box 24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 dirty="0" err="1">
                  <a:solidFill>
                    <a:srgbClr val="FF0000"/>
                  </a:solidFill>
                  <a:latin typeface="Times New Roman" pitchFamily="18" charset="0"/>
                </a:rPr>
                <a:t>Abeg</a:t>
              </a:r>
              <a:r>
                <a:rPr lang="en-US" altLang="bg-BG" sz="900" dirty="0">
                  <a:solidFill>
                    <a:srgbClr val="FF0000"/>
                  </a:solidFill>
                  <a:latin typeface="Times New Roman" pitchFamily="18" charset="0"/>
                </a:rPr>
                <a:t> &lt; </a:t>
              </a:r>
              <a:r>
                <a:rPr lang="en-US" altLang="bg-BG" sz="900" u="sng" dirty="0" smtClean="0">
                  <a:solidFill>
                    <a:srgbClr val="FF0000"/>
                  </a:solidFill>
                  <a:latin typeface="Times New Roman" pitchFamily="18" charset="0"/>
                </a:rPr>
                <a:t>k+1</a:t>
              </a:r>
              <a:r>
                <a:rPr lang="bg-BG" altLang="bg-BG" sz="900" dirty="0" smtClean="0">
                  <a:solidFill>
                    <a:srgbClr val="FF0000"/>
                  </a:solidFill>
                  <a:latin typeface="Times New Roman" pitchFamily="18" charset="0"/>
                </a:rPr>
                <a:t>?</a:t>
              </a:r>
              <a:endParaRPr lang="en-US" altLang="bg-BG" sz="900" dirty="0">
                <a:solidFill>
                  <a:srgbClr val="FF0000"/>
                </a:solidFill>
              </a:endParaRPr>
            </a:p>
            <a:p>
              <a:pPr algn="l"/>
              <a:r>
                <a:rPr lang="en-US" altLang="bg-BG" sz="900" dirty="0">
                  <a:solidFill>
                    <a:srgbClr val="FF0000"/>
                  </a:solidFill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 dirty="0" err="1">
                  <a:solidFill>
                    <a:srgbClr val="FF0000"/>
                  </a:solidFill>
                </a:rPr>
                <a:t>Bbeg</a:t>
              </a:r>
              <a:r>
                <a:rPr lang="en-US" altLang="bg-BG" sz="900" dirty="0">
                  <a:solidFill>
                    <a:srgbClr val="FF0000"/>
                  </a:solidFill>
                </a:rPr>
                <a:t> &lt; </a:t>
              </a:r>
              <a:r>
                <a:rPr lang="en-US" altLang="bg-BG" sz="900" u="sng" dirty="0" smtClean="0">
                  <a:solidFill>
                    <a:srgbClr val="FF0000"/>
                  </a:solidFill>
                </a:rPr>
                <a:t>m+1</a:t>
              </a:r>
              <a:r>
                <a:rPr lang="bg-BG" altLang="bg-BG" sz="900" dirty="0" smtClean="0">
                  <a:solidFill>
                    <a:srgbClr val="FF0000"/>
                  </a:solidFill>
                </a:rPr>
                <a:t>?</a:t>
              </a:r>
              <a:endParaRPr lang="en-US" altLang="bg-BG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 dirty="0"/>
              <a:t>C[</a:t>
            </a:r>
            <a:r>
              <a:rPr lang="en-US" altLang="bg-BG" sz="900" dirty="0" err="1"/>
              <a:t>Cplace</a:t>
            </a:r>
            <a:r>
              <a:rPr lang="en-US" altLang="bg-BG" sz="900" dirty="0"/>
              <a:t>]:=</a:t>
            </a:r>
            <a:r>
              <a:rPr lang="en-US" altLang="bg-BG" sz="900" b="1" dirty="0">
                <a:solidFill>
                  <a:srgbClr val="FF0000"/>
                </a:solidFill>
              </a:rPr>
              <a:t>B</a:t>
            </a:r>
            <a:r>
              <a:rPr lang="en-US" altLang="bg-BG" sz="900" dirty="0"/>
              <a:t>[</a:t>
            </a:r>
            <a:r>
              <a:rPr lang="en-US" altLang="bg-BG" sz="900" dirty="0" err="1"/>
              <a:t>Bbeg</a:t>
            </a:r>
            <a:r>
              <a:rPr lang="en-US" altLang="bg-BG" sz="900" dirty="0"/>
              <a:t>]</a:t>
            </a:r>
          </a:p>
          <a:p>
            <a:r>
              <a:rPr lang="en-US" altLang="bg-BG" sz="900" dirty="0" err="1">
                <a:latin typeface="Times New Roman" pitchFamily="18" charset="0"/>
              </a:rPr>
              <a:t>Инкремент</a:t>
            </a:r>
            <a:r>
              <a:rPr lang="en-US" altLang="bg-BG" sz="900" dirty="0">
                <a:latin typeface="Times New Roman" pitchFamily="18" charset="0"/>
              </a:rPr>
              <a:t> </a:t>
            </a:r>
            <a:r>
              <a:rPr lang="en-US" altLang="bg-BG" sz="900" dirty="0" err="1">
                <a:latin typeface="Times New Roman" pitchFamily="18" charset="0"/>
              </a:rPr>
              <a:t>на</a:t>
            </a:r>
            <a:r>
              <a:rPr lang="en-US" altLang="bg-BG" sz="900" dirty="0">
                <a:latin typeface="Times New Roman" pitchFamily="18" charset="0"/>
              </a:rPr>
              <a:t> </a:t>
            </a:r>
            <a:r>
              <a:rPr lang="en-US" altLang="bg-BG" sz="900" dirty="0" err="1">
                <a:latin typeface="Times New Roman" pitchFamily="18" charset="0"/>
              </a:rPr>
              <a:t>B</a:t>
            </a:r>
            <a:r>
              <a:rPr lang="en-US" altLang="bg-BG" sz="900" dirty="0" err="1"/>
              <a:t>beg</a:t>
            </a:r>
            <a:endParaRPr lang="en-US" altLang="bg-BG" sz="900" dirty="0"/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1" name="Line 29"/>
          <p:cNvSpPr>
            <a:spLocks noChangeShapeType="1"/>
          </p:cNvSpPr>
          <p:nvPr/>
        </p:nvSpPr>
        <p:spPr bwMode="auto">
          <a:xfrm>
            <a:off x="5802313" y="4697413"/>
            <a:ext cx="25400" cy="1868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2" name="Line 30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5254625" y="4167188"/>
            <a:ext cx="13121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 dirty="0" err="1"/>
              <a:t>За</a:t>
            </a:r>
            <a:r>
              <a:rPr lang="en-US" altLang="bg-BG" sz="1200" dirty="0"/>
              <a:t>  i </a:t>
            </a:r>
            <a:r>
              <a:rPr lang="en-US" altLang="bg-BG" sz="1200" dirty="0" err="1"/>
              <a:t>от</a:t>
            </a:r>
            <a:r>
              <a:rPr lang="en-US" altLang="bg-BG" sz="1200" dirty="0"/>
              <a:t> </a:t>
            </a:r>
            <a:r>
              <a:rPr lang="en-US" altLang="bg-BG" sz="1200" dirty="0" err="1"/>
              <a:t>Аbeg</a:t>
            </a:r>
            <a:r>
              <a:rPr lang="en-US" altLang="bg-BG" sz="1200" dirty="0"/>
              <a:t> </a:t>
            </a:r>
            <a:r>
              <a:rPr lang="en-US" altLang="bg-BG" sz="1200" dirty="0" err="1">
                <a:solidFill>
                  <a:srgbClr val="FF0000"/>
                </a:solidFill>
              </a:rPr>
              <a:t>до</a:t>
            </a:r>
            <a:r>
              <a:rPr lang="en-US" altLang="bg-BG" sz="1200" dirty="0">
                <a:solidFill>
                  <a:srgbClr val="FF0000"/>
                </a:solidFill>
              </a:rPr>
              <a:t> </a:t>
            </a:r>
            <a:r>
              <a:rPr lang="fr-FR" altLang="bg-BG" sz="1200" dirty="0">
                <a:solidFill>
                  <a:srgbClr val="FF0000"/>
                </a:solidFill>
              </a:rPr>
              <a:t>k</a:t>
            </a:r>
            <a:r>
              <a:rPr lang="en-US" altLang="bg-BG" sz="1200" dirty="0"/>
              <a:t>,</a:t>
            </a:r>
          </a:p>
        </p:txBody>
      </p: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 dirty="0" err="1"/>
              <a:t>За</a:t>
            </a:r>
            <a:r>
              <a:rPr lang="en-US" altLang="bg-BG" sz="1200" dirty="0"/>
              <a:t>  i </a:t>
            </a:r>
            <a:r>
              <a:rPr lang="en-US" altLang="bg-BG" sz="1200" dirty="0" err="1"/>
              <a:t>от</a:t>
            </a:r>
            <a:r>
              <a:rPr lang="en-US" altLang="bg-BG" sz="1200" dirty="0"/>
              <a:t> </a:t>
            </a:r>
            <a:r>
              <a:rPr lang="en-US" altLang="bg-BG" sz="1200" dirty="0" err="1"/>
              <a:t>Bbeg</a:t>
            </a:r>
            <a:r>
              <a:rPr lang="en-US" altLang="bg-BG" sz="1200" dirty="0"/>
              <a:t> </a:t>
            </a:r>
            <a:r>
              <a:rPr lang="en-US" altLang="bg-BG" sz="1200" dirty="0" err="1">
                <a:solidFill>
                  <a:srgbClr val="FF0000"/>
                </a:solidFill>
              </a:rPr>
              <a:t>до</a:t>
            </a:r>
            <a:r>
              <a:rPr lang="en-US" altLang="bg-BG" sz="1200" dirty="0">
                <a:solidFill>
                  <a:srgbClr val="FF0000"/>
                </a:solidFill>
              </a:rPr>
              <a:t> </a:t>
            </a:r>
            <a:r>
              <a:rPr lang="fr-FR" altLang="bg-BG" sz="1200" dirty="0">
                <a:solidFill>
                  <a:srgbClr val="FF0000"/>
                </a:solidFill>
              </a:rPr>
              <a:t>m</a:t>
            </a:r>
            <a:r>
              <a:rPr lang="en-US" altLang="bg-BG" sz="1200" dirty="0"/>
              <a:t>, </a:t>
            </a:r>
          </a:p>
        </p:txBody>
      </p:sp>
      <p:grpSp>
        <p:nvGrpSpPr>
          <p:cNvPr id="95270" name="Group 38"/>
          <p:cNvGrpSpPr>
            <a:grpSpLocks/>
          </p:cNvGrpSpPr>
          <p:nvPr/>
        </p:nvGrpSpPr>
        <p:grpSpPr bwMode="auto">
          <a:xfrm>
            <a:off x="2399596" y="1978025"/>
            <a:ext cx="1970492" cy="319087"/>
            <a:chOff x="3240" y="6120"/>
            <a:chExt cx="25920" cy="3780"/>
          </a:xfrm>
        </p:grpSpPr>
        <p:sp>
          <p:nvSpPr>
            <p:cNvPr id="95271" name="Rectangle 39"/>
            <p:cNvSpPr>
              <a:spLocks noChangeArrowheads="1"/>
            </p:cNvSpPr>
            <p:nvPr/>
          </p:nvSpPr>
          <p:spPr bwMode="auto">
            <a:xfrm>
              <a:off x="3240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2" name="Rectangle 40"/>
            <p:cNvSpPr>
              <a:spLocks noChangeArrowheads="1"/>
            </p:cNvSpPr>
            <p:nvPr/>
          </p:nvSpPr>
          <p:spPr bwMode="auto">
            <a:xfrm>
              <a:off x="6943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3" name="Rectangle 41"/>
            <p:cNvSpPr>
              <a:spLocks noChangeArrowheads="1"/>
            </p:cNvSpPr>
            <p:nvPr/>
          </p:nvSpPr>
          <p:spPr bwMode="auto">
            <a:xfrm>
              <a:off x="10646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4" name="Rectangle 42"/>
            <p:cNvSpPr>
              <a:spLocks noChangeArrowheads="1"/>
            </p:cNvSpPr>
            <p:nvPr/>
          </p:nvSpPr>
          <p:spPr bwMode="auto">
            <a:xfrm>
              <a:off x="14349" y="6120"/>
              <a:ext cx="3702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5" name="Rectangle 43"/>
            <p:cNvSpPr>
              <a:spLocks noChangeArrowheads="1"/>
            </p:cNvSpPr>
            <p:nvPr/>
          </p:nvSpPr>
          <p:spPr bwMode="auto">
            <a:xfrm>
              <a:off x="25457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21754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7" name="Rectangle 45"/>
            <p:cNvSpPr>
              <a:spLocks noChangeArrowheads="1"/>
            </p:cNvSpPr>
            <p:nvPr/>
          </p:nvSpPr>
          <p:spPr bwMode="auto">
            <a:xfrm>
              <a:off x="18051" y="6120"/>
              <a:ext cx="3703" cy="3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8" name="Oval 46"/>
            <p:cNvSpPr>
              <a:spLocks noChangeArrowheads="1"/>
            </p:cNvSpPr>
            <p:nvPr/>
          </p:nvSpPr>
          <p:spPr bwMode="auto">
            <a:xfrm>
              <a:off x="25663" y="6480"/>
              <a:ext cx="2957" cy="3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9" name="Oval 47"/>
            <p:cNvSpPr>
              <a:spLocks noChangeArrowheads="1"/>
            </p:cNvSpPr>
            <p:nvPr/>
          </p:nvSpPr>
          <p:spPr bwMode="auto">
            <a:xfrm>
              <a:off x="18669" y="7020"/>
              <a:ext cx="2211" cy="22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0" name="Oval 48"/>
            <p:cNvSpPr>
              <a:spLocks noChangeArrowheads="1"/>
            </p:cNvSpPr>
            <p:nvPr/>
          </p:nvSpPr>
          <p:spPr bwMode="auto">
            <a:xfrm>
              <a:off x="21960" y="6840"/>
              <a:ext cx="2880" cy="26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auto">
            <a:xfrm>
              <a:off x="15146" y="7020"/>
              <a:ext cx="1954" cy="189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auto">
            <a:xfrm>
              <a:off x="11700" y="7200"/>
              <a:ext cx="1620" cy="16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auto">
            <a:xfrm>
              <a:off x="8151" y="7560"/>
              <a:ext cx="1029" cy="111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auto">
            <a:xfrm>
              <a:off x="4500" y="7560"/>
              <a:ext cx="797" cy="93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5285" name="Group 53"/>
          <p:cNvGrpSpPr>
            <a:grpSpLocks/>
          </p:cNvGrpSpPr>
          <p:nvPr/>
        </p:nvGrpSpPr>
        <p:grpSpPr bwMode="auto">
          <a:xfrm flipH="1">
            <a:off x="2471584" y="2392363"/>
            <a:ext cx="132684" cy="317500"/>
            <a:chOff x="4328" y="5043"/>
            <a:chExt cx="1512" cy="805"/>
          </a:xfrm>
        </p:grpSpPr>
        <p:sp>
          <p:nvSpPr>
            <p:cNvPr id="95286" name="Freeform 5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7" name="Freeform 5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8" name="Freeform 5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9" name="Freeform 5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5290" name="Group 5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95291" name="Freeform 5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292" name="Freeform 6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chemeClr val="accent2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95293" name="Text Box 61"/>
          <p:cNvSpPr txBox="1">
            <a:spLocks noChangeArrowheads="1"/>
          </p:cNvSpPr>
          <p:nvPr/>
        </p:nvSpPr>
        <p:spPr bwMode="auto">
          <a:xfrm>
            <a:off x="2556276" y="2533650"/>
            <a:ext cx="65636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 dirty="0" err="1"/>
              <a:t>B</a:t>
            </a:r>
            <a:r>
              <a:rPr lang="en-US" altLang="bg-BG" sz="1400" b="0" baseline="-25000" dirty="0" err="1"/>
              <a:t>beg</a:t>
            </a:r>
            <a:endParaRPr lang="en-US" altLang="bg-BG" sz="1400" dirty="0"/>
          </a:p>
        </p:txBody>
      </p:sp>
      <p:sp>
        <p:nvSpPr>
          <p:cNvPr id="95294" name="Text Box 62"/>
          <p:cNvSpPr txBox="1">
            <a:spLocks noChangeArrowheads="1"/>
          </p:cNvSpPr>
          <p:nvPr/>
        </p:nvSpPr>
        <p:spPr bwMode="auto">
          <a:xfrm>
            <a:off x="4068021" y="2309813"/>
            <a:ext cx="38675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di</a:t>
            </a:r>
            <a:endParaRPr lang="en-US" altLang="bg-BG" sz="1400"/>
          </a:p>
        </p:txBody>
      </p:sp>
      <p:grpSp>
        <p:nvGrpSpPr>
          <p:cNvPr id="95296" name="Group 64"/>
          <p:cNvGrpSpPr>
            <a:grpSpLocks/>
          </p:cNvGrpSpPr>
          <p:nvPr/>
        </p:nvGrpSpPr>
        <p:grpSpPr bwMode="auto">
          <a:xfrm>
            <a:off x="375522" y="1978025"/>
            <a:ext cx="1971488" cy="318611"/>
            <a:chOff x="1620" y="7560"/>
            <a:chExt cx="3780" cy="540"/>
          </a:xfrm>
        </p:grpSpPr>
        <p:sp>
          <p:nvSpPr>
            <p:cNvPr id="95297" name="Rectangle 65"/>
            <p:cNvSpPr>
              <a:spLocks noChangeArrowheads="1"/>
            </p:cNvSpPr>
            <p:nvPr/>
          </p:nvSpPr>
          <p:spPr bwMode="auto">
            <a:xfrm>
              <a:off x="162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216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99" name="Rectangle 67"/>
            <p:cNvSpPr>
              <a:spLocks noChangeArrowheads="1"/>
            </p:cNvSpPr>
            <p:nvPr/>
          </p:nvSpPr>
          <p:spPr bwMode="auto">
            <a:xfrm>
              <a:off x="270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0" name="Rectangle 68"/>
            <p:cNvSpPr>
              <a:spLocks noChangeArrowheads="1"/>
            </p:cNvSpPr>
            <p:nvPr/>
          </p:nvSpPr>
          <p:spPr bwMode="auto">
            <a:xfrm>
              <a:off x="324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1" name="Rectangle 69"/>
            <p:cNvSpPr>
              <a:spLocks noChangeArrowheads="1"/>
            </p:cNvSpPr>
            <p:nvPr/>
          </p:nvSpPr>
          <p:spPr bwMode="auto">
            <a:xfrm>
              <a:off x="486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2" name="Rectangle 70"/>
            <p:cNvSpPr>
              <a:spLocks noChangeArrowheads="1"/>
            </p:cNvSpPr>
            <p:nvPr/>
          </p:nvSpPr>
          <p:spPr bwMode="auto">
            <a:xfrm>
              <a:off x="432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3" name="Rectangle 71"/>
            <p:cNvSpPr>
              <a:spLocks noChangeArrowheads="1"/>
            </p:cNvSpPr>
            <p:nvPr/>
          </p:nvSpPr>
          <p:spPr bwMode="auto">
            <a:xfrm>
              <a:off x="3780" y="75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4" name="Oval 72"/>
            <p:cNvSpPr>
              <a:spLocks noChangeArrowheads="1"/>
            </p:cNvSpPr>
            <p:nvPr/>
          </p:nvSpPr>
          <p:spPr bwMode="auto">
            <a:xfrm>
              <a:off x="4890" y="7590"/>
              <a:ext cx="480" cy="45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3870" y="7650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4350" y="7620"/>
              <a:ext cx="450" cy="42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7" name="Oval 75"/>
            <p:cNvSpPr>
              <a:spLocks noChangeArrowheads="1"/>
            </p:cNvSpPr>
            <p:nvPr/>
          </p:nvSpPr>
          <p:spPr bwMode="auto">
            <a:xfrm>
              <a:off x="3330" y="7680"/>
              <a:ext cx="330" cy="33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8" name="Oval 76"/>
            <p:cNvSpPr>
              <a:spLocks noChangeArrowheads="1"/>
            </p:cNvSpPr>
            <p:nvPr/>
          </p:nvSpPr>
          <p:spPr bwMode="auto">
            <a:xfrm>
              <a:off x="2820" y="7680"/>
              <a:ext cx="300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9" name="Oval 77"/>
            <p:cNvSpPr>
              <a:spLocks noChangeArrowheads="1"/>
            </p:cNvSpPr>
            <p:nvPr/>
          </p:nvSpPr>
          <p:spPr bwMode="auto">
            <a:xfrm>
              <a:off x="2310" y="77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0" name="Oval 78"/>
            <p:cNvSpPr>
              <a:spLocks noChangeArrowheads="1"/>
            </p:cNvSpPr>
            <p:nvPr/>
          </p:nvSpPr>
          <p:spPr bwMode="auto">
            <a:xfrm>
              <a:off x="1740" y="7770"/>
              <a:ext cx="180" cy="18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5311" name="Group 79"/>
          <p:cNvGrpSpPr>
            <a:grpSpLocks/>
          </p:cNvGrpSpPr>
          <p:nvPr/>
        </p:nvGrpSpPr>
        <p:grpSpPr bwMode="auto">
          <a:xfrm flipH="1">
            <a:off x="434458" y="2402840"/>
            <a:ext cx="128825" cy="318611"/>
            <a:chOff x="4328" y="5043"/>
            <a:chExt cx="1512" cy="805"/>
          </a:xfrm>
        </p:grpSpPr>
        <p:sp>
          <p:nvSpPr>
            <p:cNvPr id="95312" name="Freeform 80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3" name="Freeform 81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4" name="Freeform 82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5" name="Freeform 83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5316" name="Group 84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95317" name="Freeform 85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18" name="Freeform 86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563282" y="2615248"/>
            <a:ext cx="657163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 dirty="0" err="1">
                <a:latin typeface="Times New Roman" pitchFamily="18" charset="0"/>
              </a:rPr>
              <a:t>А</a:t>
            </a:r>
            <a:r>
              <a:rPr lang="en-US" altLang="bg-BG" sz="1400" b="0" baseline="-25000" dirty="0" err="1"/>
              <a:t>beg</a:t>
            </a:r>
            <a:endParaRPr lang="en-US" altLang="bg-BG" sz="1400" dirty="0"/>
          </a:p>
        </p:txBody>
      </p:sp>
      <p:sp>
        <p:nvSpPr>
          <p:cNvPr id="95320" name="Text Box 88"/>
          <p:cNvSpPr txBox="1">
            <a:spLocks noChangeArrowheads="1"/>
          </p:cNvSpPr>
          <p:nvPr/>
        </p:nvSpPr>
        <p:spPr bwMode="auto">
          <a:xfrm>
            <a:off x="0" y="1978025"/>
            <a:ext cx="375522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 dirty="0">
                <a:latin typeface="Times New Roman" pitchFamily="18" charset="0"/>
              </a:rPr>
              <a:t>А</a:t>
            </a:r>
            <a:endParaRPr lang="en-US" altLang="bg-BG" sz="1400" dirty="0"/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4130737" y="3464878"/>
            <a:ext cx="657163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 dirty="0"/>
              <a:t>di</a:t>
            </a:r>
            <a:endParaRPr lang="en-US" altLang="bg-BG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3146266"/>
            <a:ext cx="4318498" cy="318611"/>
            <a:chOff x="0" y="3146266"/>
            <a:chExt cx="4318498" cy="318611"/>
          </a:xfrm>
        </p:grpSpPr>
        <p:grpSp>
          <p:nvGrpSpPr>
            <p:cNvPr id="95326" name="Group 94"/>
            <p:cNvGrpSpPr>
              <a:grpSpLocks/>
            </p:cNvGrpSpPr>
            <p:nvPr/>
          </p:nvGrpSpPr>
          <p:grpSpPr bwMode="auto">
            <a:xfrm>
              <a:off x="2347010" y="3146266"/>
              <a:ext cx="1971488" cy="318611"/>
              <a:chOff x="-1800" y="7560"/>
              <a:chExt cx="28440" cy="4140"/>
            </a:xfrm>
          </p:grpSpPr>
          <p:sp>
            <p:nvSpPr>
              <p:cNvPr id="95327" name="Rectangle 95"/>
              <p:cNvSpPr>
                <a:spLocks noChangeArrowheads="1"/>
              </p:cNvSpPr>
              <p:nvPr/>
            </p:nvSpPr>
            <p:spPr bwMode="auto">
              <a:xfrm>
                <a:off x="-1800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28" name="Rectangle 96"/>
              <p:cNvSpPr>
                <a:spLocks noChangeArrowheads="1"/>
              </p:cNvSpPr>
              <p:nvPr/>
            </p:nvSpPr>
            <p:spPr bwMode="auto">
              <a:xfrm>
                <a:off x="2263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29" name="Rectangle 97"/>
              <p:cNvSpPr>
                <a:spLocks noChangeArrowheads="1"/>
              </p:cNvSpPr>
              <p:nvPr/>
            </p:nvSpPr>
            <p:spPr bwMode="auto">
              <a:xfrm>
                <a:off x="6326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0" name="Rectangle 98"/>
              <p:cNvSpPr>
                <a:spLocks noChangeArrowheads="1"/>
              </p:cNvSpPr>
              <p:nvPr/>
            </p:nvSpPr>
            <p:spPr bwMode="auto">
              <a:xfrm>
                <a:off x="10389" y="7560"/>
                <a:ext cx="4062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1" name="Rectangle 99"/>
              <p:cNvSpPr>
                <a:spLocks noChangeArrowheads="1"/>
              </p:cNvSpPr>
              <p:nvPr/>
            </p:nvSpPr>
            <p:spPr bwMode="auto">
              <a:xfrm>
                <a:off x="22577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2" name="Rectangle 100"/>
              <p:cNvSpPr>
                <a:spLocks noChangeArrowheads="1"/>
              </p:cNvSpPr>
              <p:nvPr/>
            </p:nvSpPr>
            <p:spPr bwMode="auto">
              <a:xfrm>
                <a:off x="18514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3" name="Rectangle 101"/>
              <p:cNvSpPr>
                <a:spLocks noChangeArrowheads="1"/>
              </p:cNvSpPr>
              <p:nvPr/>
            </p:nvSpPr>
            <p:spPr bwMode="auto">
              <a:xfrm>
                <a:off x="14451" y="7560"/>
                <a:ext cx="4063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34" name="Oval 102"/>
              <p:cNvSpPr>
                <a:spLocks noChangeArrowheads="1"/>
              </p:cNvSpPr>
              <p:nvPr/>
            </p:nvSpPr>
            <p:spPr bwMode="auto">
              <a:xfrm>
                <a:off x="22680" y="7740"/>
                <a:ext cx="3780" cy="378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5335" name="Oval 103"/>
            <p:cNvSpPr>
              <a:spLocks noChangeArrowheads="1"/>
            </p:cNvSpPr>
            <p:nvPr/>
          </p:nvSpPr>
          <p:spPr bwMode="auto">
            <a:xfrm>
              <a:off x="3769476" y="3173971"/>
              <a:ext cx="249555" cy="2632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36" name="Oval 104"/>
            <p:cNvSpPr>
              <a:spLocks noChangeArrowheads="1"/>
            </p:cNvSpPr>
            <p:nvPr/>
          </p:nvSpPr>
          <p:spPr bwMode="auto">
            <a:xfrm>
              <a:off x="3494965" y="3187824"/>
              <a:ext cx="237078" cy="235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38" name="Oval 106"/>
            <p:cNvSpPr>
              <a:spLocks noChangeArrowheads="1"/>
            </p:cNvSpPr>
            <p:nvPr/>
          </p:nvSpPr>
          <p:spPr bwMode="auto">
            <a:xfrm>
              <a:off x="3220455" y="3201677"/>
              <a:ext cx="212122" cy="22164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39" name="Oval 107"/>
            <p:cNvSpPr>
              <a:spLocks noChangeArrowheads="1"/>
            </p:cNvSpPr>
            <p:nvPr/>
          </p:nvSpPr>
          <p:spPr bwMode="auto">
            <a:xfrm>
              <a:off x="2958421" y="3201677"/>
              <a:ext cx="187167" cy="20778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40" name="Oval 108"/>
            <p:cNvSpPr>
              <a:spLocks noChangeArrowheads="1"/>
            </p:cNvSpPr>
            <p:nvPr/>
          </p:nvSpPr>
          <p:spPr bwMode="auto">
            <a:xfrm>
              <a:off x="2671433" y="3215530"/>
              <a:ext cx="174689" cy="18008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41" name="Oval 109"/>
            <p:cNvSpPr>
              <a:spLocks noChangeArrowheads="1"/>
            </p:cNvSpPr>
            <p:nvPr/>
          </p:nvSpPr>
          <p:spPr bwMode="auto">
            <a:xfrm>
              <a:off x="2421877" y="3229382"/>
              <a:ext cx="149733" cy="15237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5345" name="Group 113"/>
            <p:cNvGrpSpPr>
              <a:grpSpLocks/>
            </p:cNvGrpSpPr>
            <p:nvPr/>
          </p:nvGrpSpPr>
          <p:grpSpPr bwMode="auto">
            <a:xfrm>
              <a:off x="375522" y="3146266"/>
              <a:ext cx="1971488" cy="318611"/>
              <a:chOff x="4500" y="8100"/>
              <a:chExt cx="27540" cy="4140"/>
            </a:xfrm>
          </p:grpSpPr>
          <p:sp>
            <p:nvSpPr>
              <p:cNvPr id="95346" name="Rectangle 114"/>
              <p:cNvSpPr>
                <a:spLocks noChangeArrowheads="1"/>
              </p:cNvSpPr>
              <p:nvPr/>
            </p:nvSpPr>
            <p:spPr bwMode="auto">
              <a:xfrm>
                <a:off x="4500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47" name="Rectangle 115"/>
              <p:cNvSpPr>
                <a:spLocks noChangeArrowheads="1"/>
              </p:cNvSpPr>
              <p:nvPr/>
            </p:nvSpPr>
            <p:spPr bwMode="auto">
              <a:xfrm>
                <a:off x="8434" y="8100"/>
                <a:ext cx="3935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48" name="Rectangle 116"/>
              <p:cNvSpPr>
                <a:spLocks noChangeArrowheads="1"/>
              </p:cNvSpPr>
              <p:nvPr/>
            </p:nvSpPr>
            <p:spPr bwMode="auto">
              <a:xfrm>
                <a:off x="12369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49" name="Rectangle 117"/>
              <p:cNvSpPr>
                <a:spLocks noChangeArrowheads="1"/>
              </p:cNvSpPr>
              <p:nvPr/>
            </p:nvSpPr>
            <p:spPr bwMode="auto">
              <a:xfrm>
                <a:off x="16303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0" name="Rectangle 118"/>
              <p:cNvSpPr>
                <a:spLocks noChangeArrowheads="1"/>
              </p:cNvSpPr>
              <p:nvPr/>
            </p:nvSpPr>
            <p:spPr bwMode="auto">
              <a:xfrm>
                <a:off x="28106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1" name="Rectangle 119"/>
              <p:cNvSpPr>
                <a:spLocks noChangeArrowheads="1"/>
              </p:cNvSpPr>
              <p:nvPr/>
            </p:nvSpPr>
            <p:spPr bwMode="auto">
              <a:xfrm>
                <a:off x="24171" y="8100"/>
                <a:ext cx="3935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2" name="Rectangle 120"/>
              <p:cNvSpPr>
                <a:spLocks noChangeArrowheads="1"/>
              </p:cNvSpPr>
              <p:nvPr/>
            </p:nvSpPr>
            <p:spPr bwMode="auto">
              <a:xfrm>
                <a:off x="20237" y="8100"/>
                <a:ext cx="3934" cy="4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95353" name="Group 121"/>
            <p:cNvGrpSpPr>
              <a:grpSpLocks/>
            </p:cNvGrpSpPr>
            <p:nvPr/>
          </p:nvGrpSpPr>
          <p:grpSpPr bwMode="auto">
            <a:xfrm>
              <a:off x="1573877" y="3215529"/>
              <a:ext cx="708705" cy="166232"/>
              <a:chOff x="21240" y="9000"/>
              <a:chExt cx="9900" cy="2160"/>
            </a:xfrm>
          </p:grpSpPr>
          <p:sp>
            <p:nvSpPr>
              <p:cNvPr id="95354" name="Oval 122"/>
              <p:cNvSpPr>
                <a:spLocks noChangeArrowheads="1"/>
              </p:cNvSpPr>
              <p:nvPr/>
            </p:nvSpPr>
            <p:spPr bwMode="auto">
              <a:xfrm>
                <a:off x="28800" y="9000"/>
                <a:ext cx="2340" cy="21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5" name="Oval 123"/>
              <p:cNvSpPr>
                <a:spLocks noChangeArrowheads="1"/>
              </p:cNvSpPr>
              <p:nvPr/>
            </p:nvSpPr>
            <p:spPr bwMode="auto">
              <a:xfrm>
                <a:off x="25020" y="9180"/>
                <a:ext cx="1980" cy="198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356" name="Oval 124"/>
              <p:cNvSpPr>
                <a:spLocks noChangeArrowheads="1"/>
              </p:cNvSpPr>
              <p:nvPr/>
            </p:nvSpPr>
            <p:spPr bwMode="auto">
              <a:xfrm>
                <a:off x="21240" y="9360"/>
                <a:ext cx="1620" cy="18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5358" name="Oval 126"/>
            <p:cNvSpPr>
              <a:spLocks noChangeArrowheads="1"/>
            </p:cNvSpPr>
            <p:nvPr/>
          </p:nvSpPr>
          <p:spPr bwMode="auto">
            <a:xfrm>
              <a:off x="1303282" y="3243235"/>
              <a:ext cx="103084" cy="11082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59" name="Oval 127"/>
            <p:cNvSpPr>
              <a:spLocks noChangeArrowheads="1"/>
            </p:cNvSpPr>
            <p:nvPr/>
          </p:nvSpPr>
          <p:spPr bwMode="auto">
            <a:xfrm>
              <a:off x="1032685" y="3257088"/>
              <a:ext cx="90199" cy="9696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0" name="Oval 128"/>
            <p:cNvSpPr>
              <a:spLocks noChangeArrowheads="1"/>
            </p:cNvSpPr>
            <p:nvPr/>
          </p:nvSpPr>
          <p:spPr bwMode="auto">
            <a:xfrm>
              <a:off x="749203" y="3257088"/>
              <a:ext cx="77313" cy="831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1" name="Oval 129"/>
            <p:cNvSpPr>
              <a:spLocks noChangeArrowheads="1"/>
            </p:cNvSpPr>
            <p:nvPr/>
          </p:nvSpPr>
          <p:spPr bwMode="auto">
            <a:xfrm>
              <a:off x="465721" y="3284793"/>
              <a:ext cx="64428" cy="6926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2" name="Text Box 130"/>
            <p:cNvSpPr txBox="1">
              <a:spLocks noChangeArrowheads="1"/>
            </p:cNvSpPr>
            <p:nvPr/>
          </p:nvSpPr>
          <p:spPr bwMode="auto">
            <a:xfrm>
              <a:off x="0" y="3146266"/>
              <a:ext cx="375522" cy="31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600" b="0"/>
                <a:t>C</a:t>
              </a:r>
              <a:endParaRPr lang="en-US" altLang="bg-BG" sz="1400"/>
            </a:p>
          </p:txBody>
        </p:sp>
      </p:grpSp>
      <p:sp>
        <p:nvSpPr>
          <p:cNvPr id="95372" name="Text Box 140"/>
          <p:cNvSpPr txBox="1">
            <a:spLocks noChangeArrowheads="1"/>
          </p:cNvSpPr>
          <p:nvPr/>
        </p:nvSpPr>
        <p:spPr bwMode="auto">
          <a:xfrm>
            <a:off x="281641" y="2296636"/>
            <a:ext cx="657163" cy="31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li</a:t>
            </a:r>
            <a:endParaRPr lang="en-US" altLang="bg-BG" sz="1400"/>
          </a:p>
        </p:txBody>
      </p:sp>
      <p:sp>
        <p:nvSpPr>
          <p:cNvPr id="95376" name="Rectangle 144"/>
          <p:cNvSpPr>
            <a:spLocks noChangeArrowheads="1"/>
          </p:cNvSpPr>
          <p:nvPr/>
        </p:nvSpPr>
        <p:spPr bwMode="auto">
          <a:xfrm>
            <a:off x="4370088" y="6381328"/>
            <a:ext cx="4385197" cy="55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bg-BG" altLang="bg-BG" sz="1400" b="1" dirty="0" smtClean="0">
                <a:latin typeface="Times New Roman" pitchFamily="18" charset="0"/>
              </a:rPr>
              <a:t>А КОЛКО ЕЛЕМЕНТАМЕСТИМ ВИНАГИ?</a:t>
            </a:r>
            <a:endParaRPr lang="en-US" altLang="bg-BG" sz="1400" b="1" dirty="0"/>
          </a:p>
        </p:txBody>
      </p:sp>
      <p:sp>
        <p:nvSpPr>
          <p:cNvPr id="95377" name="Text Box 145"/>
          <p:cNvSpPr txBox="1">
            <a:spLocks noChangeArrowheads="1"/>
          </p:cNvSpPr>
          <p:nvPr/>
        </p:nvSpPr>
        <p:spPr bwMode="auto">
          <a:xfrm>
            <a:off x="4584700" y="5808663"/>
            <a:ext cx="3116263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1" dirty="0"/>
              <a:t>       </a:t>
            </a:r>
            <a:r>
              <a:rPr lang="bg-BG" altLang="bg-BG" sz="1200" b="1" dirty="0"/>
              <a:t>за</a:t>
            </a:r>
            <a:r>
              <a:rPr lang="en-US" altLang="bg-BG" sz="1200" b="1" i="1" dirty="0"/>
              <a:t>  </a:t>
            </a:r>
            <a:r>
              <a:rPr lang="en-US" altLang="bg-BG" sz="1200" b="1" dirty="0"/>
              <a:t>i </a:t>
            </a:r>
            <a:r>
              <a:rPr lang="bg-BG" altLang="bg-BG" sz="1200" b="1" dirty="0"/>
              <a:t>от </a:t>
            </a:r>
            <a:r>
              <a:rPr lang="en-US" altLang="bg-BG" sz="1200" b="1" dirty="0"/>
              <a:t> li </a:t>
            </a:r>
            <a:r>
              <a:rPr lang="bg-BG" altLang="bg-BG" sz="1200" b="1" dirty="0"/>
              <a:t>до</a:t>
            </a:r>
            <a:r>
              <a:rPr lang="en-US" altLang="bg-BG" sz="1200" b="1" dirty="0"/>
              <a:t> di </a:t>
            </a:r>
            <a:r>
              <a:rPr lang="bg-BG" altLang="bg-BG" sz="1200" b="1" dirty="0"/>
              <a:t>   </a:t>
            </a:r>
            <a:r>
              <a:rPr lang="en-US" altLang="bg-BG" sz="1200" b="1" dirty="0"/>
              <a:t>:    A[I]</a:t>
            </a:r>
            <a:r>
              <a:rPr lang="bg-BG" altLang="bg-BG" sz="1200" b="1" dirty="0"/>
              <a:t> </a:t>
            </a:r>
            <a:r>
              <a:rPr lang="en-US" altLang="bg-BG" sz="1200" b="1" dirty="0">
                <a:sym typeface="Wingdings" pitchFamily="2" charset="2"/>
              </a:rPr>
              <a:t> </a:t>
            </a:r>
            <a:r>
              <a:rPr lang="en-US" altLang="bg-BG" sz="1200" b="1" dirty="0"/>
              <a:t>C[I];</a:t>
            </a:r>
            <a:endParaRPr lang="en-US" altLang="bg-BG" sz="1400" b="1" dirty="0"/>
          </a:p>
        </p:txBody>
      </p:sp>
      <p:sp>
        <p:nvSpPr>
          <p:cNvPr id="95378" name="Oval 146"/>
          <p:cNvSpPr>
            <a:spLocks noChangeArrowheads="1"/>
          </p:cNvSpPr>
          <p:nvPr/>
        </p:nvSpPr>
        <p:spPr bwMode="auto">
          <a:xfrm>
            <a:off x="4411663" y="5838825"/>
            <a:ext cx="330200" cy="304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Р</a:t>
            </a:r>
            <a:endParaRPr lang="en-US" altLang="bg-BG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41434" y="6536164"/>
            <a:ext cx="2895600" cy="365125"/>
          </a:xfrm>
        </p:spPr>
        <p:txBody>
          <a:bodyPr/>
          <a:lstStyle/>
          <a:p>
            <a:r>
              <a:rPr lang="bg-BG" dirty="0" smtClean="0"/>
              <a:t>Велина Славова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66286" y="172134"/>
            <a:ext cx="370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КОЛКО НАЙ-МНОГО СРАВНИНИЯ ПРАВИ СЛИВАНЕТО НА </a:t>
            </a:r>
            <a:r>
              <a:rPr lang="fr-FR" dirty="0" smtClean="0"/>
              <a:t>n </a:t>
            </a:r>
            <a:r>
              <a:rPr lang="bg-BG" dirty="0" smtClean="0"/>
              <a:t>ЕЛЕМЕНТА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414639" y="3497739"/>
            <a:ext cx="938804" cy="637222"/>
            <a:chOff x="264834" y="3451025"/>
            <a:chExt cx="938804" cy="637222"/>
          </a:xfrm>
        </p:grpSpPr>
        <p:grpSp>
          <p:nvGrpSpPr>
            <p:cNvPr id="7" name="Group 6"/>
            <p:cNvGrpSpPr/>
            <p:nvPr/>
          </p:nvGrpSpPr>
          <p:grpSpPr>
            <a:xfrm>
              <a:off x="264834" y="3451025"/>
              <a:ext cx="938804" cy="637222"/>
              <a:chOff x="281641" y="3464878"/>
              <a:chExt cx="938804" cy="6372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81641" y="3464878"/>
                <a:ext cx="657163" cy="424814"/>
                <a:chOff x="281641" y="3464878"/>
                <a:chExt cx="657163" cy="424814"/>
              </a:xfrm>
            </p:grpSpPr>
            <p:sp>
              <p:nvSpPr>
                <p:cNvPr id="9532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81641" y="3464878"/>
                  <a:ext cx="657163" cy="318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altLang="bg-BG" sz="1400" b="0" dirty="0"/>
                    <a:t>li</a:t>
                  </a:r>
                  <a:endParaRPr lang="en-US" altLang="bg-BG" sz="1400" dirty="0"/>
                </a:p>
              </p:txBody>
            </p:sp>
            <p:sp>
              <p:nvSpPr>
                <p:cNvPr id="95364" name="Freeform 132"/>
                <p:cNvSpPr>
                  <a:spLocks/>
                </p:cNvSpPr>
                <p:nvPr/>
              </p:nvSpPr>
              <p:spPr bwMode="auto">
                <a:xfrm flipH="1">
                  <a:off x="434458" y="3571081"/>
                  <a:ext cx="128314" cy="318611"/>
                </a:xfrm>
                <a:custGeom>
                  <a:avLst/>
                  <a:gdLst>
                    <a:gd name="T0" fmla="*/ 1417 w 1506"/>
                    <a:gd name="T1" fmla="*/ 923 h 2415"/>
                    <a:gd name="T2" fmla="*/ 1506 w 1506"/>
                    <a:gd name="T3" fmla="*/ 1028 h 2415"/>
                    <a:gd name="T4" fmla="*/ 1506 w 1506"/>
                    <a:gd name="T5" fmla="*/ 1578 h 2415"/>
                    <a:gd name="T6" fmla="*/ 1389 w 1506"/>
                    <a:gd name="T7" fmla="*/ 1885 h 2415"/>
                    <a:gd name="T8" fmla="*/ 1362 w 1506"/>
                    <a:gd name="T9" fmla="*/ 1948 h 2415"/>
                    <a:gd name="T10" fmla="*/ 1326 w 1506"/>
                    <a:gd name="T11" fmla="*/ 1982 h 2415"/>
                    <a:gd name="T12" fmla="*/ 1281 w 1506"/>
                    <a:gd name="T13" fmla="*/ 2018 h 2415"/>
                    <a:gd name="T14" fmla="*/ 1235 w 1506"/>
                    <a:gd name="T15" fmla="*/ 2053 h 2415"/>
                    <a:gd name="T16" fmla="*/ 1200 w 1506"/>
                    <a:gd name="T17" fmla="*/ 2415 h 2415"/>
                    <a:gd name="T18" fmla="*/ 428 w 1506"/>
                    <a:gd name="T19" fmla="*/ 2415 h 2415"/>
                    <a:gd name="T20" fmla="*/ 419 w 1506"/>
                    <a:gd name="T21" fmla="*/ 2214 h 2415"/>
                    <a:gd name="T22" fmla="*/ 392 w 1506"/>
                    <a:gd name="T23" fmla="*/ 2137 h 2415"/>
                    <a:gd name="T24" fmla="*/ 360 w 1506"/>
                    <a:gd name="T25" fmla="*/ 2059 h 2415"/>
                    <a:gd name="T26" fmla="*/ 279 w 1506"/>
                    <a:gd name="T27" fmla="*/ 1990 h 2415"/>
                    <a:gd name="T28" fmla="*/ 126 w 1506"/>
                    <a:gd name="T29" fmla="*/ 1906 h 2415"/>
                    <a:gd name="T30" fmla="*/ 0 w 1506"/>
                    <a:gd name="T31" fmla="*/ 1673 h 2415"/>
                    <a:gd name="T32" fmla="*/ 29 w 1506"/>
                    <a:gd name="T33" fmla="*/ 1452 h 2415"/>
                    <a:gd name="T34" fmla="*/ 144 w 1506"/>
                    <a:gd name="T35" fmla="*/ 1275 h 2415"/>
                    <a:gd name="T36" fmla="*/ 144 w 1506"/>
                    <a:gd name="T37" fmla="*/ 97 h 2415"/>
                    <a:gd name="T38" fmla="*/ 148 w 1506"/>
                    <a:gd name="T39" fmla="*/ 50 h 2415"/>
                    <a:gd name="T40" fmla="*/ 166 w 1506"/>
                    <a:gd name="T41" fmla="*/ 27 h 2415"/>
                    <a:gd name="T42" fmla="*/ 202 w 1506"/>
                    <a:gd name="T43" fmla="*/ 5 h 2415"/>
                    <a:gd name="T44" fmla="*/ 271 w 1506"/>
                    <a:gd name="T45" fmla="*/ 0 h 2415"/>
                    <a:gd name="T46" fmla="*/ 335 w 1506"/>
                    <a:gd name="T47" fmla="*/ 1 h 2415"/>
                    <a:gd name="T48" fmla="*/ 387 w 1506"/>
                    <a:gd name="T49" fmla="*/ 11 h 2415"/>
                    <a:gd name="T50" fmla="*/ 413 w 1506"/>
                    <a:gd name="T51" fmla="*/ 24 h 2415"/>
                    <a:gd name="T52" fmla="*/ 426 w 1506"/>
                    <a:gd name="T53" fmla="*/ 43 h 2415"/>
                    <a:gd name="T54" fmla="*/ 428 w 1506"/>
                    <a:gd name="T55" fmla="*/ 97 h 2415"/>
                    <a:gd name="T56" fmla="*/ 463 w 1506"/>
                    <a:gd name="T57" fmla="*/ 923 h 2415"/>
                    <a:gd name="T58" fmla="*/ 1417 w 1506"/>
                    <a:gd name="T59" fmla="*/ 923 h 2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06" h="2415">
                      <a:moveTo>
                        <a:pt x="1417" y="923"/>
                      </a:moveTo>
                      <a:lnTo>
                        <a:pt x="1506" y="1028"/>
                      </a:lnTo>
                      <a:lnTo>
                        <a:pt x="1506" y="1578"/>
                      </a:lnTo>
                      <a:lnTo>
                        <a:pt x="1389" y="1885"/>
                      </a:lnTo>
                      <a:lnTo>
                        <a:pt x="1362" y="1948"/>
                      </a:lnTo>
                      <a:lnTo>
                        <a:pt x="1326" y="1982"/>
                      </a:lnTo>
                      <a:lnTo>
                        <a:pt x="1281" y="2018"/>
                      </a:lnTo>
                      <a:lnTo>
                        <a:pt x="1235" y="2053"/>
                      </a:lnTo>
                      <a:lnTo>
                        <a:pt x="1200" y="2415"/>
                      </a:lnTo>
                      <a:lnTo>
                        <a:pt x="428" y="2415"/>
                      </a:lnTo>
                      <a:lnTo>
                        <a:pt x="419" y="2214"/>
                      </a:lnTo>
                      <a:lnTo>
                        <a:pt x="392" y="2137"/>
                      </a:lnTo>
                      <a:lnTo>
                        <a:pt x="360" y="2059"/>
                      </a:lnTo>
                      <a:lnTo>
                        <a:pt x="279" y="1990"/>
                      </a:lnTo>
                      <a:lnTo>
                        <a:pt x="126" y="1906"/>
                      </a:lnTo>
                      <a:lnTo>
                        <a:pt x="0" y="1673"/>
                      </a:lnTo>
                      <a:lnTo>
                        <a:pt x="29" y="1452"/>
                      </a:lnTo>
                      <a:lnTo>
                        <a:pt x="144" y="1275"/>
                      </a:lnTo>
                      <a:lnTo>
                        <a:pt x="144" y="97"/>
                      </a:lnTo>
                      <a:lnTo>
                        <a:pt x="148" y="50"/>
                      </a:lnTo>
                      <a:lnTo>
                        <a:pt x="166" y="27"/>
                      </a:lnTo>
                      <a:lnTo>
                        <a:pt x="202" y="5"/>
                      </a:lnTo>
                      <a:lnTo>
                        <a:pt x="271" y="0"/>
                      </a:lnTo>
                      <a:lnTo>
                        <a:pt x="335" y="1"/>
                      </a:lnTo>
                      <a:lnTo>
                        <a:pt x="387" y="11"/>
                      </a:lnTo>
                      <a:lnTo>
                        <a:pt x="413" y="24"/>
                      </a:lnTo>
                      <a:lnTo>
                        <a:pt x="426" y="43"/>
                      </a:lnTo>
                      <a:lnTo>
                        <a:pt x="428" y="97"/>
                      </a:lnTo>
                      <a:lnTo>
                        <a:pt x="463" y="923"/>
                      </a:lnTo>
                      <a:lnTo>
                        <a:pt x="1417" y="923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92821" y="3711586"/>
                <a:ext cx="727624" cy="390514"/>
                <a:chOff x="492821" y="3711586"/>
                <a:chExt cx="727624" cy="390514"/>
              </a:xfrm>
            </p:grpSpPr>
            <p:grpSp>
              <p:nvGrpSpPr>
                <p:cNvPr id="95368" name="Group 136"/>
                <p:cNvGrpSpPr>
                  <a:grpSpLocks/>
                </p:cNvGrpSpPr>
                <p:nvPr/>
              </p:nvGrpSpPr>
              <p:grpSpPr bwMode="auto">
                <a:xfrm flipH="1">
                  <a:off x="492821" y="3711586"/>
                  <a:ext cx="70462" cy="123882"/>
                  <a:chOff x="4328" y="5398"/>
                  <a:chExt cx="827" cy="313"/>
                </a:xfrm>
              </p:grpSpPr>
              <p:sp>
                <p:nvSpPr>
                  <p:cNvPr id="95369" name="Freeform 137"/>
                  <p:cNvSpPr>
                    <a:spLocks/>
                  </p:cNvSpPr>
                  <p:nvPr/>
                </p:nvSpPr>
                <p:spPr bwMode="auto">
                  <a:xfrm>
                    <a:off x="4337" y="5398"/>
                    <a:ext cx="818" cy="313"/>
                  </a:xfrm>
                  <a:custGeom>
                    <a:avLst/>
                    <a:gdLst>
                      <a:gd name="T0" fmla="*/ 137 w 818"/>
                      <a:gd name="T1" fmla="*/ 223 h 938"/>
                      <a:gd name="T2" fmla="*/ 197 w 818"/>
                      <a:gd name="T3" fmla="*/ 113 h 938"/>
                      <a:gd name="T4" fmla="*/ 518 w 818"/>
                      <a:gd name="T5" fmla="*/ 28 h 938"/>
                      <a:gd name="T6" fmla="*/ 698 w 818"/>
                      <a:gd name="T7" fmla="*/ 0 h 938"/>
                      <a:gd name="T8" fmla="*/ 734 w 818"/>
                      <a:gd name="T9" fmla="*/ 8 h 938"/>
                      <a:gd name="T10" fmla="*/ 770 w 818"/>
                      <a:gd name="T11" fmla="*/ 28 h 938"/>
                      <a:gd name="T12" fmla="*/ 787 w 818"/>
                      <a:gd name="T13" fmla="*/ 50 h 938"/>
                      <a:gd name="T14" fmla="*/ 807 w 818"/>
                      <a:gd name="T15" fmla="*/ 84 h 938"/>
                      <a:gd name="T16" fmla="*/ 818 w 818"/>
                      <a:gd name="T17" fmla="*/ 129 h 938"/>
                      <a:gd name="T18" fmla="*/ 815 w 818"/>
                      <a:gd name="T19" fmla="*/ 169 h 938"/>
                      <a:gd name="T20" fmla="*/ 804 w 818"/>
                      <a:gd name="T21" fmla="*/ 200 h 938"/>
                      <a:gd name="T22" fmla="*/ 780 w 818"/>
                      <a:gd name="T23" fmla="*/ 233 h 938"/>
                      <a:gd name="T24" fmla="*/ 481 w 818"/>
                      <a:gd name="T25" fmla="*/ 344 h 938"/>
                      <a:gd name="T26" fmla="*/ 410 w 818"/>
                      <a:gd name="T27" fmla="*/ 617 h 938"/>
                      <a:gd name="T28" fmla="*/ 518 w 818"/>
                      <a:gd name="T29" fmla="*/ 662 h 938"/>
                      <a:gd name="T30" fmla="*/ 601 w 818"/>
                      <a:gd name="T31" fmla="*/ 760 h 938"/>
                      <a:gd name="T32" fmla="*/ 530 w 818"/>
                      <a:gd name="T33" fmla="*/ 893 h 938"/>
                      <a:gd name="T34" fmla="*/ 430 w 818"/>
                      <a:gd name="T35" fmla="*/ 938 h 938"/>
                      <a:gd name="T36" fmla="*/ 289 w 818"/>
                      <a:gd name="T37" fmla="*/ 919 h 938"/>
                      <a:gd name="T38" fmla="*/ 130 w 818"/>
                      <a:gd name="T39" fmla="*/ 844 h 938"/>
                      <a:gd name="T40" fmla="*/ 0 w 818"/>
                      <a:gd name="T41" fmla="*/ 610 h 938"/>
                      <a:gd name="T42" fmla="*/ 30 w 818"/>
                      <a:gd name="T43" fmla="*/ 384 h 938"/>
                      <a:gd name="T44" fmla="*/ 137 w 818"/>
                      <a:gd name="T45" fmla="*/ 223 h 9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818" h="938">
                        <a:moveTo>
                          <a:pt x="137" y="223"/>
                        </a:moveTo>
                        <a:lnTo>
                          <a:pt x="197" y="113"/>
                        </a:lnTo>
                        <a:lnTo>
                          <a:pt x="518" y="28"/>
                        </a:lnTo>
                        <a:lnTo>
                          <a:pt x="698" y="0"/>
                        </a:lnTo>
                        <a:lnTo>
                          <a:pt x="734" y="8"/>
                        </a:lnTo>
                        <a:lnTo>
                          <a:pt x="770" y="28"/>
                        </a:lnTo>
                        <a:lnTo>
                          <a:pt x="787" y="50"/>
                        </a:lnTo>
                        <a:lnTo>
                          <a:pt x="807" y="84"/>
                        </a:lnTo>
                        <a:lnTo>
                          <a:pt x="818" y="129"/>
                        </a:lnTo>
                        <a:lnTo>
                          <a:pt x="815" y="169"/>
                        </a:lnTo>
                        <a:lnTo>
                          <a:pt x="804" y="200"/>
                        </a:lnTo>
                        <a:lnTo>
                          <a:pt x="780" y="233"/>
                        </a:lnTo>
                        <a:lnTo>
                          <a:pt x="481" y="344"/>
                        </a:lnTo>
                        <a:lnTo>
                          <a:pt x="410" y="617"/>
                        </a:lnTo>
                        <a:lnTo>
                          <a:pt x="518" y="662"/>
                        </a:lnTo>
                        <a:lnTo>
                          <a:pt x="601" y="760"/>
                        </a:lnTo>
                        <a:lnTo>
                          <a:pt x="530" y="893"/>
                        </a:lnTo>
                        <a:lnTo>
                          <a:pt x="430" y="938"/>
                        </a:lnTo>
                        <a:lnTo>
                          <a:pt x="289" y="919"/>
                        </a:lnTo>
                        <a:lnTo>
                          <a:pt x="130" y="844"/>
                        </a:lnTo>
                        <a:lnTo>
                          <a:pt x="0" y="610"/>
                        </a:lnTo>
                        <a:lnTo>
                          <a:pt x="30" y="384"/>
                        </a:lnTo>
                        <a:lnTo>
                          <a:pt x="137" y="223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95370" name="Freeform 138"/>
                  <p:cNvSpPr>
                    <a:spLocks/>
                  </p:cNvSpPr>
                  <p:nvPr/>
                </p:nvSpPr>
                <p:spPr bwMode="auto">
                  <a:xfrm>
                    <a:off x="4328" y="5398"/>
                    <a:ext cx="824" cy="305"/>
                  </a:xfrm>
                  <a:custGeom>
                    <a:avLst/>
                    <a:gdLst>
                      <a:gd name="T0" fmla="*/ 273 w 824"/>
                      <a:gd name="T1" fmla="*/ 915 h 915"/>
                      <a:gd name="T2" fmla="*/ 126 w 824"/>
                      <a:gd name="T3" fmla="*/ 841 h 915"/>
                      <a:gd name="T4" fmla="*/ 0 w 824"/>
                      <a:gd name="T5" fmla="*/ 606 h 915"/>
                      <a:gd name="T6" fmla="*/ 37 w 824"/>
                      <a:gd name="T7" fmla="*/ 383 h 915"/>
                      <a:gd name="T8" fmla="*/ 207 w 824"/>
                      <a:gd name="T9" fmla="*/ 113 h 915"/>
                      <a:gd name="T10" fmla="*/ 486 w 824"/>
                      <a:gd name="T11" fmla="*/ 39 h 915"/>
                      <a:gd name="T12" fmla="*/ 669 w 824"/>
                      <a:gd name="T13" fmla="*/ 3 h 915"/>
                      <a:gd name="T14" fmla="*/ 709 w 824"/>
                      <a:gd name="T15" fmla="*/ 0 h 915"/>
                      <a:gd name="T16" fmla="*/ 753 w 824"/>
                      <a:gd name="T17" fmla="*/ 11 h 915"/>
                      <a:gd name="T18" fmla="*/ 781 w 824"/>
                      <a:gd name="T19" fmla="*/ 32 h 915"/>
                      <a:gd name="T20" fmla="*/ 804 w 824"/>
                      <a:gd name="T21" fmla="*/ 66 h 915"/>
                      <a:gd name="T22" fmla="*/ 821 w 824"/>
                      <a:gd name="T23" fmla="*/ 116 h 915"/>
                      <a:gd name="T24" fmla="*/ 824 w 824"/>
                      <a:gd name="T25" fmla="*/ 150 h 915"/>
                      <a:gd name="T26" fmla="*/ 818 w 824"/>
                      <a:gd name="T27" fmla="*/ 193 h 915"/>
                      <a:gd name="T28" fmla="*/ 800 w 824"/>
                      <a:gd name="T29" fmla="*/ 216 h 915"/>
                      <a:gd name="T30" fmla="*/ 774 w 824"/>
                      <a:gd name="T31" fmla="*/ 237 h 915"/>
                      <a:gd name="T32" fmla="*/ 488 w 824"/>
                      <a:gd name="T33" fmla="*/ 344 h 915"/>
                      <a:gd name="T34" fmla="*/ 418 w 824"/>
                      <a:gd name="T35" fmla="*/ 615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824" h="915">
                        <a:moveTo>
                          <a:pt x="273" y="915"/>
                        </a:moveTo>
                        <a:lnTo>
                          <a:pt x="126" y="841"/>
                        </a:lnTo>
                        <a:lnTo>
                          <a:pt x="0" y="606"/>
                        </a:lnTo>
                        <a:lnTo>
                          <a:pt x="37" y="383"/>
                        </a:lnTo>
                        <a:lnTo>
                          <a:pt x="207" y="113"/>
                        </a:lnTo>
                        <a:lnTo>
                          <a:pt x="486" y="39"/>
                        </a:lnTo>
                        <a:lnTo>
                          <a:pt x="669" y="3"/>
                        </a:lnTo>
                        <a:lnTo>
                          <a:pt x="709" y="0"/>
                        </a:lnTo>
                        <a:lnTo>
                          <a:pt x="753" y="11"/>
                        </a:lnTo>
                        <a:lnTo>
                          <a:pt x="781" y="32"/>
                        </a:lnTo>
                        <a:lnTo>
                          <a:pt x="804" y="66"/>
                        </a:lnTo>
                        <a:lnTo>
                          <a:pt x="821" y="116"/>
                        </a:lnTo>
                        <a:lnTo>
                          <a:pt x="824" y="150"/>
                        </a:lnTo>
                        <a:lnTo>
                          <a:pt x="818" y="193"/>
                        </a:lnTo>
                        <a:lnTo>
                          <a:pt x="800" y="216"/>
                        </a:lnTo>
                        <a:lnTo>
                          <a:pt x="774" y="237"/>
                        </a:lnTo>
                        <a:lnTo>
                          <a:pt x="488" y="344"/>
                        </a:lnTo>
                        <a:lnTo>
                          <a:pt x="418" y="61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9537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563282" y="3783489"/>
                  <a:ext cx="657163" cy="318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l"/>
                  <a:r>
                    <a:rPr lang="en-US" altLang="bg-BG" sz="1400" b="0" dirty="0" err="1"/>
                    <a:t>C</a:t>
                  </a:r>
                  <a:r>
                    <a:rPr lang="en-US" altLang="bg-BG" sz="1400" b="0" baseline="-25000" dirty="0" err="1"/>
                    <a:t>place</a:t>
                  </a:r>
                  <a:endParaRPr lang="en-US" altLang="bg-BG" sz="1400" dirty="0"/>
                </a:p>
              </p:txBody>
            </p:sp>
          </p:grpSp>
        </p:grpSp>
        <p:sp>
          <p:nvSpPr>
            <p:cNvPr id="95365" name="Freeform 133"/>
            <p:cNvSpPr>
              <a:spLocks/>
            </p:cNvSpPr>
            <p:nvPr/>
          </p:nvSpPr>
          <p:spPr bwMode="auto">
            <a:xfrm flipH="1">
              <a:off x="495548" y="3680715"/>
              <a:ext cx="29139" cy="71638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6" name="Freeform 134"/>
            <p:cNvSpPr>
              <a:spLocks/>
            </p:cNvSpPr>
            <p:nvPr/>
          </p:nvSpPr>
          <p:spPr bwMode="auto">
            <a:xfrm flipH="1">
              <a:off x="469306" y="3679923"/>
              <a:ext cx="27350" cy="71638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7" name="Freeform 135"/>
            <p:cNvSpPr>
              <a:spLocks/>
            </p:cNvSpPr>
            <p:nvPr/>
          </p:nvSpPr>
          <p:spPr bwMode="auto">
            <a:xfrm flipH="1">
              <a:off x="441445" y="3683090"/>
              <a:ext cx="28543" cy="69263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788336" y="807160"/>
            <a:ext cx="57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n</a:t>
            </a:r>
            <a:endParaRPr lang="bg-BG" sz="4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16342" y="4127955"/>
            <a:ext cx="370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КОЛКО НАЙ-МАЛКО СРАВНИНИЯ ПРАВИ СЛИВАНЕТО НА </a:t>
            </a:r>
            <a:r>
              <a:rPr lang="fr-FR" dirty="0" smtClean="0"/>
              <a:t>n </a:t>
            </a:r>
            <a:r>
              <a:rPr lang="bg-BG" dirty="0" smtClean="0"/>
              <a:t>ЕЛЕМЕНТА</a:t>
            </a:r>
            <a:endParaRPr lang="bg-BG" dirty="0"/>
          </a:p>
        </p:txBody>
      </p:sp>
      <p:sp>
        <p:nvSpPr>
          <p:cNvPr id="145" name="TextBox 144"/>
          <p:cNvSpPr txBox="1"/>
          <p:nvPr/>
        </p:nvSpPr>
        <p:spPr>
          <a:xfrm>
            <a:off x="1573877" y="4767849"/>
            <a:ext cx="158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bg-BG" dirty="0" smtClean="0"/>
              <a:t> върху две</a:t>
            </a:r>
            <a:endParaRPr lang="bg-B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112034"/>
              </p:ext>
            </p:extLst>
          </p:nvPr>
        </p:nvGraphicFramePr>
        <p:xfrm>
          <a:off x="891863" y="5252504"/>
          <a:ext cx="2855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091880" imgH="228600" progId="Equation.3">
                  <p:embed/>
                </p:oleObj>
              </mc:Choice>
              <mc:Fallback>
                <p:oleObj name="Equation" r:id="rId3" imgW="10918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63" y="5252504"/>
                        <a:ext cx="2855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5400000">
            <a:off x="2220752" y="-184409"/>
            <a:ext cx="326634" cy="4003802"/>
          </a:xfrm>
          <a:prstGeom prst="leftBrace">
            <a:avLst>
              <a:gd name="adj1" fmla="val 8333"/>
              <a:gd name="adj2" fmla="val 491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TextBox 147"/>
          <p:cNvSpPr txBox="1"/>
          <p:nvPr/>
        </p:nvSpPr>
        <p:spPr>
          <a:xfrm>
            <a:off x="2482703" y="1299437"/>
            <a:ext cx="30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96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53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76" grpId="0" animBg="1"/>
      <p:bldP spid="95377" grpId="0" animBg="1"/>
      <p:bldP spid="3" grpId="0"/>
      <p:bldP spid="143" grpId="0"/>
      <p:bldP spid="144" grpId="0"/>
      <p:bldP spid="145" grpId="0"/>
      <p:bldP spid="10" grpId="0" animBg="1"/>
      <p:bldP spid="1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1109663" y="6370638"/>
            <a:ext cx="5094287" cy="409575"/>
            <a:chOff x="900" y="13983"/>
            <a:chExt cx="6300" cy="720"/>
          </a:xfrm>
        </p:grpSpPr>
        <p:sp>
          <p:nvSpPr>
            <p:cNvPr id="96259" name="Text Box 3"/>
            <p:cNvSpPr txBox="1">
              <a:spLocks noChangeArrowheads="1"/>
            </p:cNvSpPr>
            <p:nvPr/>
          </p:nvSpPr>
          <p:spPr bwMode="auto">
            <a:xfrm>
              <a:off x="144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0" name="Text Box 4"/>
            <p:cNvSpPr txBox="1">
              <a:spLocks noChangeArrowheads="1"/>
            </p:cNvSpPr>
            <p:nvPr/>
          </p:nvSpPr>
          <p:spPr bwMode="auto">
            <a:xfrm>
              <a:off x="216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288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360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432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504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576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480" y="13983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900" y="14163"/>
              <a:ext cx="7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600" b="0"/>
                <a:t>C:</a:t>
              </a:r>
              <a:endParaRPr lang="en-US" altLang="bg-BG" sz="1400"/>
            </a:p>
          </p:txBody>
        </p:sp>
      </p:grp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330325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1890713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2451100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011488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4973638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534025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6094413" y="26939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6654800" y="26939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998538" y="274955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4646613" y="276860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76993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1330325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419100" y="4830763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273208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3292475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2381250" y="4830763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4692650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525303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6794500" y="4737100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7354888" y="4737100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4348163" y="4792663"/>
            <a:ext cx="560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6443663" y="4830763"/>
            <a:ext cx="560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1751013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2311400" y="111442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292" name="Text Box 36"/>
          <p:cNvSpPr txBox="1">
            <a:spLocks noChangeArrowheads="1"/>
          </p:cNvSpPr>
          <p:nvPr/>
        </p:nvSpPr>
        <p:spPr bwMode="auto">
          <a:xfrm>
            <a:off x="2871788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3432175" y="111442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3992563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4552950" y="111442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5113338" y="111442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5673725" y="1114425"/>
            <a:ext cx="56197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1381125" y="1208088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/>
              <a:t>C:</a:t>
            </a:r>
            <a:endParaRPr lang="en-US" altLang="bg-BG" sz="1400"/>
          </a:p>
        </p:txBody>
      </p:sp>
      <p:sp>
        <p:nvSpPr>
          <p:cNvPr id="96299" name="Line 43"/>
          <p:cNvSpPr>
            <a:spLocks noChangeShapeType="1"/>
          </p:cNvSpPr>
          <p:nvPr/>
        </p:nvSpPr>
        <p:spPr bwMode="auto">
          <a:xfrm flipV="1">
            <a:off x="2171700" y="1485900"/>
            <a:ext cx="1400175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00" name="Line 44"/>
          <p:cNvSpPr>
            <a:spLocks noChangeShapeType="1"/>
          </p:cNvSpPr>
          <p:nvPr/>
        </p:nvSpPr>
        <p:spPr bwMode="auto">
          <a:xfrm flipH="1" flipV="1">
            <a:off x="4273550" y="1485900"/>
            <a:ext cx="1820863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01" name="Text Box 45"/>
          <p:cNvSpPr txBox="1">
            <a:spLocks noChangeArrowheads="1"/>
          </p:cNvSpPr>
          <p:nvPr/>
        </p:nvSpPr>
        <p:spPr bwMode="auto">
          <a:xfrm>
            <a:off x="3011488" y="1579563"/>
            <a:ext cx="1962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600" i="1"/>
              <a:t>Merge</a:t>
            </a:r>
            <a:endParaRPr lang="en-US" altLang="bg-BG" sz="1400"/>
          </a:p>
        </p:txBody>
      </p:sp>
      <p:sp>
        <p:nvSpPr>
          <p:cNvPr id="96302" name="AutoShape 46"/>
          <p:cNvSpPr>
            <a:spLocks noChangeArrowheads="1"/>
          </p:cNvSpPr>
          <p:nvPr/>
        </p:nvSpPr>
        <p:spPr bwMode="auto">
          <a:xfrm>
            <a:off x="6796088" y="1114425"/>
            <a:ext cx="1820862" cy="650875"/>
          </a:xfrm>
          <a:prstGeom prst="wedgeRoundRectCallout">
            <a:avLst>
              <a:gd name="adj1" fmla="val -82093"/>
              <a:gd name="adj2" fmla="val -40477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i="1">
                <a:latin typeface="Times New Roman" pitchFamily="18" charset="0"/>
              </a:rPr>
              <a:t>Това е състоянието на С </a:t>
            </a:r>
            <a:r>
              <a:rPr lang="bg-BG" altLang="bg-BG" sz="1000" i="1">
                <a:latin typeface="Times New Roman" pitchFamily="18" charset="0"/>
              </a:rPr>
              <a:t>на</a:t>
            </a:r>
            <a:r>
              <a:rPr lang="en-US" altLang="bg-BG" sz="1000" i="1">
                <a:latin typeface="Times New Roman" pitchFamily="18" charset="0"/>
              </a:rPr>
              <a:t> края на процеса на изплуване</a:t>
            </a:r>
            <a:endParaRPr lang="en-US" altLang="bg-BG" sz="1400"/>
          </a:p>
        </p:txBody>
      </p:sp>
      <p:sp>
        <p:nvSpPr>
          <p:cNvPr id="96303" name="Text Box 47"/>
          <p:cNvSpPr txBox="1">
            <a:spLocks noChangeArrowheads="1"/>
          </p:cNvSpPr>
          <p:nvPr/>
        </p:nvSpPr>
        <p:spPr bwMode="auto">
          <a:xfrm>
            <a:off x="1330325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304" name="Text Box 48"/>
          <p:cNvSpPr txBox="1">
            <a:spLocks noChangeArrowheads="1"/>
          </p:cNvSpPr>
          <p:nvPr/>
        </p:nvSpPr>
        <p:spPr bwMode="auto">
          <a:xfrm>
            <a:off x="1890713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305" name="Text Box 49"/>
          <p:cNvSpPr txBox="1">
            <a:spLocks noChangeArrowheads="1"/>
          </p:cNvSpPr>
          <p:nvPr/>
        </p:nvSpPr>
        <p:spPr bwMode="auto">
          <a:xfrm>
            <a:off x="2451100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306" name="Text Box 50"/>
          <p:cNvSpPr txBox="1">
            <a:spLocks noChangeArrowheads="1"/>
          </p:cNvSpPr>
          <p:nvPr/>
        </p:nvSpPr>
        <p:spPr bwMode="auto">
          <a:xfrm>
            <a:off x="3011488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307" name="Text Box 51"/>
          <p:cNvSpPr txBox="1">
            <a:spLocks noChangeArrowheads="1"/>
          </p:cNvSpPr>
          <p:nvPr/>
        </p:nvSpPr>
        <p:spPr bwMode="auto">
          <a:xfrm>
            <a:off x="4973638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308" name="Text Box 52"/>
          <p:cNvSpPr txBox="1">
            <a:spLocks noChangeArrowheads="1"/>
          </p:cNvSpPr>
          <p:nvPr/>
        </p:nvSpPr>
        <p:spPr bwMode="auto">
          <a:xfrm>
            <a:off x="5534025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309" name="Text Box 53"/>
          <p:cNvSpPr txBox="1">
            <a:spLocks noChangeArrowheads="1"/>
          </p:cNvSpPr>
          <p:nvPr/>
        </p:nvSpPr>
        <p:spPr bwMode="auto">
          <a:xfrm>
            <a:off x="6094413" y="195103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310" name="Text Box 54"/>
          <p:cNvSpPr txBox="1">
            <a:spLocks noChangeArrowheads="1"/>
          </p:cNvSpPr>
          <p:nvPr/>
        </p:nvSpPr>
        <p:spPr bwMode="auto">
          <a:xfrm>
            <a:off x="6654800" y="195103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311" name="Text Box 55"/>
          <p:cNvSpPr txBox="1">
            <a:spLocks noChangeArrowheads="1"/>
          </p:cNvSpPr>
          <p:nvPr/>
        </p:nvSpPr>
        <p:spPr bwMode="auto">
          <a:xfrm>
            <a:off x="884238" y="1951038"/>
            <a:ext cx="5603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12" name="Text Box 56"/>
          <p:cNvSpPr txBox="1">
            <a:spLocks noChangeArrowheads="1"/>
          </p:cNvSpPr>
          <p:nvPr/>
        </p:nvSpPr>
        <p:spPr bwMode="auto">
          <a:xfrm>
            <a:off x="4627563" y="1989138"/>
            <a:ext cx="5603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13" name="Freeform 57"/>
          <p:cNvSpPr>
            <a:spLocks/>
          </p:cNvSpPr>
          <p:nvPr/>
        </p:nvSpPr>
        <p:spPr bwMode="auto">
          <a:xfrm>
            <a:off x="2452688" y="2322513"/>
            <a:ext cx="3175" cy="363537"/>
          </a:xfrm>
          <a:custGeom>
            <a:avLst/>
            <a:gdLst>
              <a:gd name="T0" fmla="*/ 5 w 5"/>
              <a:gd name="T1" fmla="*/ 705 h 705"/>
              <a:gd name="T2" fmla="*/ 0 w 5"/>
              <a:gd name="T3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705">
                <a:moveTo>
                  <a:pt x="5" y="705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14" name="Line 58"/>
          <p:cNvSpPr>
            <a:spLocks noChangeShapeType="1"/>
          </p:cNvSpPr>
          <p:nvPr/>
        </p:nvSpPr>
        <p:spPr bwMode="auto">
          <a:xfrm flipV="1">
            <a:off x="6094413" y="2322513"/>
            <a:ext cx="0" cy="371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15" name="Oval 59"/>
          <p:cNvSpPr>
            <a:spLocks noChangeArrowheads="1"/>
          </p:cNvSpPr>
          <p:nvPr/>
        </p:nvSpPr>
        <p:spPr bwMode="auto">
          <a:xfrm>
            <a:off x="2590800" y="2341563"/>
            <a:ext cx="319088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16" name="Oval 60"/>
          <p:cNvSpPr>
            <a:spLocks noChangeArrowheads="1"/>
          </p:cNvSpPr>
          <p:nvPr/>
        </p:nvSpPr>
        <p:spPr bwMode="auto">
          <a:xfrm>
            <a:off x="6234113" y="2341563"/>
            <a:ext cx="3444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17" name="Text Box 61"/>
          <p:cNvSpPr txBox="1">
            <a:spLocks noChangeArrowheads="1"/>
          </p:cNvSpPr>
          <p:nvPr/>
        </p:nvSpPr>
        <p:spPr bwMode="auto">
          <a:xfrm>
            <a:off x="1751013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318" name="Text Box 62"/>
          <p:cNvSpPr txBox="1">
            <a:spLocks noChangeArrowheads="1"/>
          </p:cNvSpPr>
          <p:nvPr/>
        </p:nvSpPr>
        <p:spPr bwMode="auto">
          <a:xfrm>
            <a:off x="2311400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319" name="Text Box 63"/>
          <p:cNvSpPr txBox="1">
            <a:spLocks noChangeArrowheads="1"/>
          </p:cNvSpPr>
          <p:nvPr/>
        </p:nvSpPr>
        <p:spPr bwMode="auto">
          <a:xfrm>
            <a:off x="2871788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320" name="Text Box 64"/>
          <p:cNvSpPr txBox="1">
            <a:spLocks noChangeArrowheads="1"/>
          </p:cNvSpPr>
          <p:nvPr/>
        </p:nvSpPr>
        <p:spPr bwMode="auto">
          <a:xfrm>
            <a:off x="3432175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321" name="Text Box 65"/>
          <p:cNvSpPr txBox="1">
            <a:spLocks noChangeArrowheads="1"/>
          </p:cNvSpPr>
          <p:nvPr/>
        </p:nvSpPr>
        <p:spPr bwMode="auto">
          <a:xfrm>
            <a:off x="3992563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322" name="Text Box 66"/>
          <p:cNvSpPr txBox="1">
            <a:spLocks noChangeArrowheads="1"/>
          </p:cNvSpPr>
          <p:nvPr/>
        </p:nvSpPr>
        <p:spPr bwMode="auto">
          <a:xfrm>
            <a:off x="4552950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323" name="Text Box 67"/>
          <p:cNvSpPr txBox="1">
            <a:spLocks noChangeArrowheads="1"/>
          </p:cNvSpPr>
          <p:nvPr/>
        </p:nvSpPr>
        <p:spPr bwMode="auto">
          <a:xfrm>
            <a:off x="5113338" y="371475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324" name="Text Box 68"/>
          <p:cNvSpPr txBox="1">
            <a:spLocks noChangeArrowheads="1"/>
          </p:cNvSpPr>
          <p:nvPr/>
        </p:nvSpPr>
        <p:spPr bwMode="auto">
          <a:xfrm>
            <a:off x="5673725" y="371475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325" name="Text Box 69"/>
          <p:cNvSpPr txBox="1">
            <a:spLocks noChangeArrowheads="1"/>
          </p:cNvSpPr>
          <p:nvPr/>
        </p:nvSpPr>
        <p:spPr bwMode="auto">
          <a:xfrm>
            <a:off x="1381125" y="371475"/>
            <a:ext cx="5603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26" name="Line 70"/>
          <p:cNvSpPr>
            <a:spLocks noChangeShapeType="1"/>
          </p:cNvSpPr>
          <p:nvPr/>
        </p:nvSpPr>
        <p:spPr bwMode="auto">
          <a:xfrm flipV="1">
            <a:off x="3992563" y="742950"/>
            <a:ext cx="0" cy="371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27" name="Oval 71"/>
          <p:cNvSpPr>
            <a:spLocks noChangeArrowheads="1"/>
          </p:cNvSpPr>
          <p:nvPr/>
        </p:nvSpPr>
        <p:spPr bwMode="auto">
          <a:xfrm>
            <a:off x="4183063" y="787400"/>
            <a:ext cx="3063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28" name="Text Box 72"/>
          <p:cNvSpPr txBox="1">
            <a:spLocks noChangeArrowheads="1"/>
          </p:cNvSpPr>
          <p:nvPr/>
        </p:nvSpPr>
        <p:spPr bwMode="auto">
          <a:xfrm>
            <a:off x="76993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3</a:t>
            </a:r>
            <a:endParaRPr lang="en-US" altLang="bg-BG" sz="1400"/>
          </a:p>
        </p:txBody>
      </p:sp>
      <p:sp>
        <p:nvSpPr>
          <p:cNvPr id="96329" name="Text Box 73"/>
          <p:cNvSpPr txBox="1">
            <a:spLocks noChangeArrowheads="1"/>
          </p:cNvSpPr>
          <p:nvPr/>
        </p:nvSpPr>
        <p:spPr bwMode="auto">
          <a:xfrm>
            <a:off x="1330325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8</a:t>
            </a:r>
            <a:endParaRPr lang="en-US" altLang="bg-BG" sz="1400"/>
          </a:p>
        </p:txBody>
      </p:sp>
      <p:sp>
        <p:nvSpPr>
          <p:cNvPr id="96330" name="Text Box 74"/>
          <p:cNvSpPr txBox="1">
            <a:spLocks noChangeArrowheads="1"/>
          </p:cNvSpPr>
          <p:nvPr/>
        </p:nvSpPr>
        <p:spPr bwMode="auto">
          <a:xfrm>
            <a:off x="400050" y="3994150"/>
            <a:ext cx="560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31" name="Text Box 75"/>
          <p:cNvSpPr txBox="1">
            <a:spLocks noChangeArrowheads="1"/>
          </p:cNvSpPr>
          <p:nvPr/>
        </p:nvSpPr>
        <p:spPr bwMode="auto">
          <a:xfrm>
            <a:off x="273208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6</a:t>
            </a:r>
            <a:endParaRPr lang="en-US" altLang="bg-BG" sz="1400"/>
          </a:p>
        </p:txBody>
      </p:sp>
      <p:sp>
        <p:nvSpPr>
          <p:cNvPr id="96332" name="Text Box 76"/>
          <p:cNvSpPr txBox="1">
            <a:spLocks noChangeArrowheads="1"/>
          </p:cNvSpPr>
          <p:nvPr/>
        </p:nvSpPr>
        <p:spPr bwMode="auto">
          <a:xfrm>
            <a:off x="3292475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12</a:t>
            </a:r>
            <a:endParaRPr lang="en-US" altLang="bg-BG" sz="1400"/>
          </a:p>
        </p:txBody>
      </p:sp>
      <p:sp>
        <p:nvSpPr>
          <p:cNvPr id="96333" name="Text Box 77"/>
          <p:cNvSpPr txBox="1">
            <a:spLocks noChangeArrowheads="1"/>
          </p:cNvSpPr>
          <p:nvPr/>
        </p:nvSpPr>
        <p:spPr bwMode="auto">
          <a:xfrm>
            <a:off x="2381250" y="3994150"/>
            <a:ext cx="5603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34" name="Text Box 78"/>
          <p:cNvSpPr txBox="1">
            <a:spLocks noChangeArrowheads="1"/>
          </p:cNvSpPr>
          <p:nvPr/>
        </p:nvSpPr>
        <p:spPr bwMode="auto">
          <a:xfrm>
            <a:off x="4692650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</a:t>
            </a:r>
            <a:endParaRPr lang="en-US" altLang="bg-BG" sz="1400"/>
          </a:p>
        </p:txBody>
      </p:sp>
      <p:sp>
        <p:nvSpPr>
          <p:cNvPr id="96335" name="Text Box 79"/>
          <p:cNvSpPr txBox="1">
            <a:spLocks noChangeArrowheads="1"/>
          </p:cNvSpPr>
          <p:nvPr/>
        </p:nvSpPr>
        <p:spPr bwMode="auto">
          <a:xfrm>
            <a:off x="525303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4</a:t>
            </a:r>
            <a:endParaRPr lang="en-US" altLang="bg-BG" sz="1400"/>
          </a:p>
        </p:txBody>
      </p:sp>
      <p:sp>
        <p:nvSpPr>
          <p:cNvPr id="96336" name="Text Box 80"/>
          <p:cNvSpPr txBox="1">
            <a:spLocks noChangeArrowheads="1"/>
          </p:cNvSpPr>
          <p:nvPr/>
        </p:nvSpPr>
        <p:spPr bwMode="auto">
          <a:xfrm>
            <a:off x="6794500" y="3900488"/>
            <a:ext cx="560388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2</a:t>
            </a:r>
            <a:endParaRPr lang="en-US" altLang="bg-BG" sz="1400"/>
          </a:p>
        </p:txBody>
      </p:sp>
      <p:sp>
        <p:nvSpPr>
          <p:cNvPr id="96337" name="Text Box 81"/>
          <p:cNvSpPr txBox="1">
            <a:spLocks noChangeArrowheads="1"/>
          </p:cNvSpPr>
          <p:nvPr/>
        </p:nvSpPr>
        <p:spPr bwMode="auto">
          <a:xfrm>
            <a:off x="7354888" y="3900488"/>
            <a:ext cx="560387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2000" b="0"/>
              <a:t>13</a:t>
            </a:r>
            <a:endParaRPr lang="en-US" altLang="bg-BG" sz="1400"/>
          </a:p>
        </p:txBody>
      </p:sp>
      <p:sp>
        <p:nvSpPr>
          <p:cNvPr id="96338" name="Text Box 82"/>
          <p:cNvSpPr txBox="1">
            <a:spLocks noChangeArrowheads="1"/>
          </p:cNvSpPr>
          <p:nvPr/>
        </p:nvSpPr>
        <p:spPr bwMode="auto">
          <a:xfrm>
            <a:off x="4348163" y="399415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39" name="Text Box 83"/>
          <p:cNvSpPr txBox="1">
            <a:spLocks noChangeArrowheads="1"/>
          </p:cNvSpPr>
          <p:nvPr/>
        </p:nvSpPr>
        <p:spPr bwMode="auto">
          <a:xfrm>
            <a:off x="6481763" y="3994150"/>
            <a:ext cx="560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600" b="0">
                <a:latin typeface="Times New Roman" pitchFamily="18" charset="0"/>
              </a:rPr>
              <a:t>А:</a:t>
            </a:r>
            <a:endParaRPr lang="en-US" altLang="bg-BG" sz="1400"/>
          </a:p>
        </p:txBody>
      </p:sp>
      <p:sp>
        <p:nvSpPr>
          <p:cNvPr id="96340" name="Line 84"/>
          <p:cNvSpPr>
            <a:spLocks noChangeShapeType="1"/>
          </p:cNvSpPr>
          <p:nvPr/>
        </p:nvSpPr>
        <p:spPr bwMode="auto">
          <a:xfrm flipV="1">
            <a:off x="5253038" y="4271963"/>
            <a:ext cx="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1" name="Line 85"/>
          <p:cNvSpPr>
            <a:spLocks noChangeShapeType="1"/>
          </p:cNvSpPr>
          <p:nvPr/>
        </p:nvSpPr>
        <p:spPr bwMode="auto">
          <a:xfrm flipV="1">
            <a:off x="7354888" y="4271963"/>
            <a:ext cx="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2" name="Line 86"/>
          <p:cNvSpPr>
            <a:spLocks noChangeShapeType="1"/>
          </p:cNvSpPr>
          <p:nvPr/>
        </p:nvSpPr>
        <p:spPr bwMode="auto">
          <a:xfrm flipV="1">
            <a:off x="3292475" y="4271963"/>
            <a:ext cx="0" cy="465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3" name="Freeform 87"/>
          <p:cNvSpPr>
            <a:spLocks/>
          </p:cNvSpPr>
          <p:nvPr/>
        </p:nvSpPr>
        <p:spPr bwMode="auto">
          <a:xfrm>
            <a:off x="1331913" y="4271963"/>
            <a:ext cx="3175" cy="455612"/>
          </a:xfrm>
          <a:custGeom>
            <a:avLst/>
            <a:gdLst>
              <a:gd name="T0" fmla="*/ 5 w 5"/>
              <a:gd name="T1" fmla="*/ 882 h 882"/>
              <a:gd name="T2" fmla="*/ 0 w 5"/>
              <a:gd name="T3" fmla="*/ 0 h 8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882">
                <a:moveTo>
                  <a:pt x="5" y="882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diamond" w="lg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4" name="Oval 88"/>
          <p:cNvSpPr>
            <a:spLocks noChangeArrowheads="1"/>
          </p:cNvSpPr>
          <p:nvPr/>
        </p:nvSpPr>
        <p:spPr bwMode="auto">
          <a:xfrm>
            <a:off x="1470025" y="4384675"/>
            <a:ext cx="319088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5" name="Oval 89"/>
          <p:cNvSpPr>
            <a:spLocks noChangeArrowheads="1"/>
          </p:cNvSpPr>
          <p:nvPr/>
        </p:nvSpPr>
        <p:spPr bwMode="auto">
          <a:xfrm>
            <a:off x="3432175" y="4384675"/>
            <a:ext cx="319088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6" name="Oval 90"/>
          <p:cNvSpPr>
            <a:spLocks noChangeArrowheads="1"/>
          </p:cNvSpPr>
          <p:nvPr/>
        </p:nvSpPr>
        <p:spPr bwMode="auto">
          <a:xfrm>
            <a:off x="5392738" y="4384675"/>
            <a:ext cx="3317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7" name="Oval 91"/>
          <p:cNvSpPr>
            <a:spLocks noChangeArrowheads="1"/>
          </p:cNvSpPr>
          <p:nvPr/>
        </p:nvSpPr>
        <p:spPr bwMode="auto">
          <a:xfrm>
            <a:off x="7494588" y="4384675"/>
            <a:ext cx="357187" cy="279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bg-BG" sz="1200" b="0"/>
              <a:t>P</a:t>
            </a:r>
            <a:endParaRPr lang="en-US" altLang="bg-BG" sz="1400"/>
          </a:p>
        </p:txBody>
      </p:sp>
      <p:sp>
        <p:nvSpPr>
          <p:cNvPr id="96348" name="Line 92"/>
          <p:cNvSpPr>
            <a:spLocks noChangeShapeType="1"/>
          </p:cNvSpPr>
          <p:nvPr/>
        </p:nvSpPr>
        <p:spPr bwMode="auto">
          <a:xfrm flipV="1">
            <a:off x="1330325" y="3065463"/>
            <a:ext cx="11207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49" name="Line 93"/>
          <p:cNvSpPr>
            <a:spLocks noChangeShapeType="1"/>
          </p:cNvSpPr>
          <p:nvPr/>
        </p:nvSpPr>
        <p:spPr bwMode="auto">
          <a:xfrm flipH="1" flipV="1">
            <a:off x="2451100" y="3065463"/>
            <a:ext cx="8413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50" name="Line 94"/>
          <p:cNvSpPr>
            <a:spLocks noChangeShapeType="1"/>
          </p:cNvSpPr>
          <p:nvPr/>
        </p:nvSpPr>
        <p:spPr bwMode="auto">
          <a:xfrm flipV="1">
            <a:off x="5254625" y="3065463"/>
            <a:ext cx="839788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51" name="Line 95"/>
          <p:cNvSpPr>
            <a:spLocks noChangeShapeType="1"/>
          </p:cNvSpPr>
          <p:nvPr/>
        </p:nvSpPr>
        <p:spPr bwMode="auto">
          <a:xfrm flipH="1" flipV="1">
            <a:off x="6094413" y="3065463"/>
            <a:ext cx="12604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352" name="Text Box 96"/>
          <p:cNvSpPr txBox="1">
            <a:spLocks noChangeArrowheads="1"/>
          </p:cNvSpPr>
          <p:nvPr/>
        </p:nvSpPr>
        <p:spPr bwMode="auto">
          <a:xfrm>
            <a:off x="5254625" y="3436938"/>
            <a:ext cx="19605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600" i="1"/>
              <a:t>Merge</a:t>
            </a:r>
            <a:endParaRPr lang="en-US" altLang="bg-BG" sz="1400"/>
          </a:p>
        </p:txBody>
      </p:sp>
      <p:sp>
        <p:nvSpPr>
          <p:cNvPr id="96353" name="Text Box 97"/>
          <p:cNvSpPr txBox="1">
            <a:spLocks noChangeArrowheads="1"/>
          </p:cNvSpPr>
          <p:nvPr/>
        </p:nvSpPr>
        <p:spPr bwMode="auto">
          <a:xfrm>
            <a:off x="1330325" y="3436938"/>
            <a:ext cx="1962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600" i="1"/>
              <a:t>Merge</a:t>
            </a:r>
            <a:endParaRPr lang="en-US" altLang="bg-BG" sz="1400"/>
          </a:p>
        </p:txBody>
      </p:sp>
      <p:sp>
        <p:nvSpPr>
          <p:cNvPr id="96354" name="AutoShape 98"/>
          <p:cNvSpPr>
            <a:spLocks noChangeArrowheads="1"/>
          </p:cNvSpPr>
          <p:nvPr/>
        </p:nvSpPr>
        <p:spPr bwMode="auto">
          <a:xfrm rot="-5400000">
            <a:off x="6511131" y="3715544"/>
            <a:ext cx="3868738" cy="4508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ИЗПЛУВАНЕ</a:t>
            </a:r>
            <a:endParaRPr lang="en-US" altLang="bg-BG" sz="1400"/>
          </a:p>
        </p:txBody>
      </p:sp>
      <p:sp>
        <p:nvSpPr>
          <p:cNvPr id="96355" name="AutoShape 99"/>
          <p:cNvSpPr>
            <a:spLocks noChangeArrowheads="1"/>
          </p:cNvSpPr>
          <p:nvPr/>
        </p:nvSpPr>
        <p:spPr bwMode="auto">
          <a:xfrm rot="-5400000">
            <a:off x="-1709738" y="3684588"/>
            <a:ext cx="3870325" cy="4508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200" b="0">
                <a:latin typeface="Times New Roman" pitchFamily="18" charset="0"/>
              </a:rPr>
              <a:t>ИЗПЛУВАНЕ</a:t>
            </a:r>
            <a:endParaRPr lang="en-US" altLang="bg-BG" sz="1400"/>
          </a:p>
        </p:txBody>
      </p:sp>
      <p:sp>
        <p:nvSpPr>
          <p:cNvPr id="96356" name="Rectangle 100"/>
          <p:cNvSpPr>
            <a:spLocks noChangeArrowheads="1"/>
          </p:cNvSpPr>
          <p:nvPr/>
        </p:nvSpPr>
        <p:spPr bwMode="auto">
          <a:xfrm>
            <a:off x="1128713" y="771525"/>
            <a:ext cx="5295900" cy="3095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57" name="Rectangle 101"/>
          <p:cNvSpPr>
            <a:spLocks noChangeArrowheads="1"/>
          </p:cNvSpPr>
          <p:nvPr/>
        </p:nvSpPr>
        <p:spPr bwMode="auto">
          <a:xfrm>
            <a:off x="419100" y="3873500"/>
            <a:ext cx="786765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58" name="Rectangle 102"/>
          <p:cNvSpPr>
            <a:spLocks noChangeArrowheads="1"/>
          </p:cNvSpPr>
          <p:nvPr/>
        </p:nvSpPr>
        <p:spPr bwMode="auto">
          <a:xfrm>
            <a:off x="966788" y="1079500"/>
            <a:ext cx="5448300" cy="839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59" name="Rectangle 103"/>
          <p:cNvSpPr>
            <a:spLocks noChangeArrowheads="1"/>
          </p:cNvSpPr>
          <p:nvPr/>
        </p:nvSpPr>
        <p:spPr bwMode="auto">
          <a:xfrm>
            <a:off x="666750" y="2676525"/>
            <a:ext cx="75247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360" name="Rectangle 104"/>
          <p:cNvSpPr>
            <a:spLocks noChangeArrowheads="1"/>
          </p:cNvSpPr>
          <p:nvPr/>
        </p:nvSpPr>
        <p:spPr bwMode="auto">
          <a:xfrm>
            <a:off x="800100" y="1924050"/>
            <a:ext cx="7067550" cy="7477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96361" name="Group 105"/>
          <p:cNvGrpSpPr>
            <a:grpSpLocks/>
          </p:cNvGrpSpPr>
          <p:nvPr/>
        </p:nvGrpSpPr>
        <p:grpSpPr bwMode="auto">
          <a:xfrm>
            <a:off x="69850" y="5108575"/>
            <a:ext cx="8405813" cy="1208088"/>
            <a:chOff x="540" y="11283"/>
            <a:chExt cx="10800" cy="2340"/>
          </a:xfrm>
        </p:grpSpPr>
        <p:sp>
          <p:nvSpPr>
            <p:cNvPr id="96362" name="Line 106"/>
            <p:cNvSpPr>
              <a:spLocks noChangeShapeType="1"/>
            </p:cNvSpPr>
            <p:nvPr/>
          </p:nvSpPr>
          <p:spPr bwMode="auto">
            <a:xfrm>
              <a:off x="720" y="13263"/>
              <a:ext cx="10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6363" name="Group 107"/>
            <p:cNvGrpSpPr>
              <a:grpSpLocks/>
            </p:cNvGrpSpPr>
            <p:nvPr/>
          </p:nvGrpSpPr>
          <p:grpSpPr bwMode="auto">
            <a:xfrm>
              <a:off x="540" y="11283"/>
              <a:ext cx="10620" cy="2340"/>
              <a:chOff x="540" y="11283"/>
              <a:chExt cx="10620" cy="2340"/>
            </a:xfrm>
          </p:grpSpPr>
          <p:sp>
            <p:nvSpPr>
              <p:cNvPr id="96364" name="Text Box 108"/>
              <p:cNvSpPr txBox="1">
                <a:spLocks noChangeArrowheads="1"/>
              </p:cNvSpPr>
              <p:nvPr/>
            </p:nvSpPr>
            <p:spPr bwMode="auto">
              <a:xfrm>
                <a:off x="108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8</a:t>
                </a:r>
                <a:endParaRPr lang="en-US" altLang="bg-BG" sz="1400"/>
              </a:p>
            </p:txBody>
          </p:sp>
          <p:sp>
            <p:nvSpPr>
              <p:cNvPr id="96365" name="Text Box 109"/>
              <p:cNvSpPr txBox="1">
                <a:spLocks noChangeArrowheads="1"/>
              </p:cNvSpPr>
              <p:nvPr/>
            </p:nvSpPr>
            <p:spPr bwMode="auto">
              <a:xfrm>
                <a:off x="252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3</a:t>
                </a:r>
                <a:endParaRPr lang="en-US" altLang="bg-BG" sz="1400"/>
              </a:p>
            </p:txBody>
          </p:sp>
          <p:sp>
            <p:nvSpPr>
              <p:cNvPr id="96366" name="Text Box 110"/>
              <p:cNvSpPr txBox="1">
                <a:spLocks noChangeArrowheads="1"/>
              </p:cNvSpPr>
              <p:nvPr/>
            </p:nvSpPr>
            <p:spPr bwMode="auto">
              <a:xfrm>
                <a:off x="360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6</a:t>
                </a:r>
                <a:endParaRPr lang="en-US" altLang="bg-BG" sz="1400"/>
              </a:p>
            </p:txBody>
          </p:sp>
          <p:sp>
            <p:nvSpPr>
              <p:cNvPr id="96367" name="Text Box 111"/>
              <p:cNvSpPr txBox="1">
                <a:spLocks noChangeArrowheads="1"/>
              </p:cNvSpPr>
              <p:nvPr/>
            </p:nvSpPr>
            <p:spPr bwMode="auto">
              <a:xfrm>
                <a:off x="504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12</a:t>
                </a:r>
                <a:endParaRPr lang="en-US" altLang="bg-BG" sz="1400"/>
              </a:p>
            </p:txBody>
          </p:sp>
          <p:sp>
            <p:nvSpPr>
              <p:cNvPr id="96368" name="Text Box 112"/>
              <p:cNvSpPr txBox="1">
                <a:spLocks noChangeArrowheads="1"/>
              </p:cNvSpPr>
              <p:nvPr/>
            </p:nvSpPr>
            <p:spPr bwMode="auto">
              <a:xfrm>
                <a:off x="612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4</a:t>
                </a:r>
                <a:endParaRPr lang="en-US" altLang="bg-BG" sz="1400"/>
              </a:p>
            </p:txBody>
          </p:sp>
          <p:sp>
            <p:nvSpPr>
              <p:cNvPr id="96369" name="Text Box 113"/>
              <p:cNvSpPr txBox="1">
                <a:spLocks noChangeArrowheads="1"/>
              </p:cNvSpPr>
              <p:nvPr/>
            </p:nvSpPr>
            <p:spPr bwMode="auto">
              <a:xfrm>
                <a:off x="756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1</a:t>
                </a:r>
                <a:endParaRPr lang="en-US" altLang="bg-BG" sz="1400"/>
              </a:p>
            </p:txBody>
          </p:sp>
          <p:sp>
            <p:nvSpPr>
              <p:cNvPr id="96370" name="Text Box 114"/>
              <p:cNvSpPr txBox="1">
                <a:spLocks noChangeArrowheads="1"/>
              </p:cNvSpPr>
              <p:nvPr/>
            </p:nvSpPr>
            <p:spPr bwMode="auto">
              <a:xfrm>
                <a:off x="882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2</a:t>
                </a:r>
                <a:endParaRPr lang="en-US" altLang="bg-BG" sz="1400"/>
              </a:p>
            </p:txBody>
          </p:sp>
          <p:sp>
            <p:nvSpPr>
              <p:cNvPr id="96371" name="Text Box 115"/>
              <p:cNvSpPr txBox="1">
                <a:spLocks noChangeArrowheads="1"/>
              </p:cNvSpPr>
              <p:nvPr/>
            </p:nvSpPr>
            <p:spPr bwMode="auto">
              <a:xfrm>
                <a:off x="10260" y="12543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2000" b="0"/>
                  <a:t>13</a:t>
                </a:r>
                <a:endParaRPr lang="en-US" altLang="bg-BG" sz="1400"/>
              </a:p>
            </p:txBody>
          </p:sp>
          <p:sp>
            <p:nvSpPr>
              <p:cNvPr id="96372" name="Line 116"/>
              <p:cNvSpPr>
                <a:spLocks noChangeShapeType="1"/>
              </p:cNvSpPr>
              <p:nvPr/>
            </p:nvSpPr>
            <p:spPr bwMode="auto">
              <a:xfrm flipV="1">
                <a:off x="144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3" name="Line 117"/>
              <p:cNvSpPr>
                <a:spLocks noChangeShapeType="1"/>
              </p:cNvSpPr>
              <p:nvPr/>
            </p:nvSpPr>
            <p:spPr bwMode="auto">
              <a:xfrm flipH="1" flipV="1">
                <a:off x="216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4" name="Line 118"/>
              <p:cNvSpPr>
                <a:spLocks noChangeShapeType="1"/>
              </p:cNvSpPr>
              <p:nvPr/>
            </p:nvSpPr>
            <p:spPr bwMode="auto">
              <a:xfrm flipV="1">
                <a:off x="396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5" name="Line 119"/>
              <p:cNvSpPr>
                <a:spLocks noChangeShapeType="1"/>
              </p:cNvSpPr>
              <p:nvPr/>
            </p:nvSpPr>
            <p:spPr bwMode="auto">
              <a:xfrm flipH="1" flipV="1">
                <a:off x="468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6" name="Line 120"/>
              <p:cNvSpPr>
                <a:spLocks noChangeShapeType="1"/>
              </p:cNvSpPr>
              <p:nvPr/>
            </p:nvSpPr>
            <p:spPr bwMode="auto">
              <a:xfrm flipV="1">
                <a:off x="648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7" name="Line 121"/>
              <p:cNvSpPr>
                <a:spLocks noChangeShapeType="1"/>
              </p:cNvSpPr>
              <p:nvPr/>
            </p:nvSpPr>
            <p:spPr bwMode="auto">
              <a:xfrm flipH="1" flipV="1">
                <a:off x="720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8" name="Line 122"/>
              <p:cNvSpPr>
                <a:spLocks noChangeShapeType="1"/>
              </p:cNvSpPr>
              <p:nvPr/>
            </p:nvSpPr>
            <p:spPr bwMode="auto">
              <a:xfrm flipV="1">
                <a:off x="918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79" name="Line 123"/>
              <p:cNvSpPr>
                <a:spLocks noChangeShapeType="1"/>
              </p:cNvSpPr>
              <p:nvPr/>
            </p:nvSpPr>
            <p:spPr bwMode="auto">
              <a:xfrm flipH="1" flipV="1">
                <a:off x="9900" y="11283"/>
                <a:ext cx="72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80" name="Text Box 124"/>
              <p:cNvSpPr txBox="1">
                <a:spLocks noChangeArrowheads="1"/>
              </p:cNvSpPr>
              <p:nvPr/>
            </p:nvSpPr>
            <p:spPr bwMode="auto">
              <a:xfrm>
                <a:off x="90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1" name="Text Box 125"/>
              <p:cNvSpPr txBox="1">
                <a:spLocks noChangeArrowheads="1"/>
              </p:cNvSpPr>
              <p:nvPr/>
            </p:nvSpPr>
            <p:spPr bwMode="auto">
              <a:xfrm>
                <a:off x="864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2" name="Text Box 126"/>
              <p:cNvSpPr txBox="1">
                <a:spLocks noChangeArrowheads="1"/>
              </p:cNvSpPr>
              <p:nvPr/>
            </p:nvSpPr>
            <p:spPr bwMode="auto">
              <a:xfrm>
                <a:off x="594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3" name="Text Box 127"/>
              <p:cNvSpPr txBox="1">
                <a:spLocks noChangeArrowheads="1"/>
              </p:cNvSpPr>
              <p:nvPr/>
            </p:nvSpPr>
            <p:spPr bwMode="auto">
              <a:xfrm>
                <a:off x="3420" y="11823"/>
                <a:ext cx="25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600" i="1"/>
                  <a:t>Merge</a:t>
                </a:r>
                <a:endParaRPr lang="en-US" altLang="bg-BG" sz="1400"/>
              </a:p>
            </p:txBody>
          </p:sp>
          <p:sp>
            <p:nvSpPr>
              <p:cNvPr id="96384" name="Rectangle 128"/>
              <p:cNvSpPr>
                <a:spLocks noChangeArrowheads="1"/>
              </p:cNvSpPr>
              <p:nvPr/>
            </p:nvSpPr>
            <p:spPr bwMode="auto">
              <a:xfrm>
                <a:off x="900" y="13263"/>
                <a:ext cx="10260" cy="36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6385" name="Text Box 129"/>
              <p:cNvSpPr txBox="1">
                <a:spLocks noChangeArrowheads="1"/>
              </p:cNvSpPr>
              <p:nvPr/>
            </p:nvSpPr>
            <p:spPr bwMode="auto">
              <a:xfrm>
                <a:off x="540" y="12723"/>
                <a:ext cx="72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600" b="0">
                    <a:latin typeface="Times New Roman" pitchFamily="18" charset="0"/>
                  </a:rPr>
                  <a:t>А:</a:t>
                </a:r>
                <a:endParaRPr lang="en-US" altLang="bg-BG" sz="1400"/>
              </a:p>
            </p:txBody>
          </p:sp>
        </p:grpSp>
      </p:grpSp>
      <p:sp>
        <p:nvSpPr>
          <p:cNvPr id="96386" name="Rectangle 130"/>
          <p:cNvSpPr>
            <a:spLocks noChangeArrowheads="1"/>
          </p:cNvSpPr>
          <p:nvPr/>
        </p:nvSpPr>
        <p:spPr bwMode="auto">
          <a:xfrm>
            <a:off x="438150" y="4705350"/>
            <a:ext cx="7867650" cy="103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96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6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6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6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6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02" grpId="0" animBg="1"/>
      <p:bldP spid="96356" grpId="0" animBg="1"/>
      <p:bldP spid="96357" grpId="0" animBg="1"/>
      <p:bldP spid="96358" grpId="0" animBg="1"/>
      <p:bldP spid="96359" grpId="0" animBg="1"/>
      <p:bldP spid="96360" grpId="0" animBg="1"/>
      <p:bldP spid="963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141277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И така, можем да правим </a:t>
            </a:r>
            <a:r>
              <a:rPr lang="bg-BG" dirty="0" smtClean="0"/>
              <a:t>Сливане </a:t>
            </a:r>
            <a:r>
              <a:rPr lang="bg-BG" dirty="0" smtClean="0"/>
              <a:t>на два наредени </a:t>
            </a:r>
            <a:r>
              <a:rPr lang="bg-BG" dirty="0" smtClean="0"/>
              <a:t>масива в трети, който да се палучи нареден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5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4860925" y="2406650"/>
            <a:ext cx="3455988" cy="3302000"/>
            <a:chOff x="2295" y="1934"/>
            <a:chExt cx="6813" cy="4509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153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668" y="2483"/>
              <a:ext cx="516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4184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4699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4527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5042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2810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3325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638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497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355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5214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6759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7274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7789" y="2483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8304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6415" y="396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6930" y="3968"/>
              <a:ext cx="516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6244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7102" y="5288"/>
              <a:ext cx="515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 flipV="1">
              <a:off x="2982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H="1" flipV="1">
              <a:off x="3325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4699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 flipH="1" flipV="1">
              <a:off x="5042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 flipV="1">
              <a:off x="6587" y="4463"/>
              <a:ext cx="343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 flipH="1" flipV="1">
              <a:off x="6930" y="4463"/>
              <a:ext cx="344" cy="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3" name="Line 31"/>
            <p:cNvSpPr>
              <a:spLocks noChangeShapeType="1"/>
            </p:cNvSpPr>
            <p:nvPr/>
          </p:nvSpPr>
          <p:spPr bwMode="auto">
            <a:xfrm flipV="1">
              <a:off x="3325" y="2978"/>
              <a:ext cx="859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 flipH="1" flipV="1">
              <a:off x="4184" y="2978"/>
              <a:ext cx="858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 flipV="1">
              <a:off x="6930" y="2978"/>
              <a:ext cx="859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 flipH="1" flipV="1">
              <a:off x="7789" y="2978"/>
              <a:ext cx="858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67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8304" y="3143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68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295" y="4628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69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810" y="3143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70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3668" y="4628"/>
              <a:ext cx="805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71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5729" y="4628"/>
              <a:ext cx="804" cy="32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672" name="Freeform 40"/>
            <p:cNvSpPr>
              <a:spLocks/>
            </p:cNvSpPr>
            <p:nvPr/>
          </p:nvSpPr>
          <p:spPr bwMode="auto">
            <a:xfrm>
              <a:off x="2295" y="4628"/>
              <a:ext cx="6524" cy="1815"/>
            </a:xfrm>
            <a:custGeom>
              <a:avLst/>
              <a:gdLst>
                <a:gd name="T0" fmla="*/ 0 w 6840"/>
                <a:gd name="T1" fmla="*/ 1440 h 1980"/>
                <a:gd name="T2" fmla="*/ 5760 w 6840"/>
                <a:gd name="T3" fmla="*/ 1440 h 1980"/>
                <a:gd name="T4" fmla="*/ 5760 w 6840"/>
                <a:gd name="T5" fmla="*/ 0 h 1980"/>
                <a:gd name="T6" fmla="*/ 6840 w 6840"/>
                <a:gd name="T7" fmla="*/ 0 h 1980"/>
                <a:gd name="T8" fmla="*/ 6840 w 6840"/>
                <a:gd name="T9" fmla="*/ 1980 h 1980"/>
                <a:gd name="T10" fmla="*/ 0 w 6840"/>
                <a:gd name="T11" fmla="*/ 1980 h 1980"/>
                <a:gd name="T12" fmla="*/ 0 w 6840"/>
                <a:gd name="T13" fmla="*/ 144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40" h="1980">
                  <a:moveTo>
                    <a:pt x="0" y="1440"/>
                  </a:moveTo>
                  <a:lnTo>
                    <a:pt x="5760" y="1440"/>
                  </a:lnTo>
                  <a:lnTo>
                    <a:pt x="5760" y="0"/>
                  </a:lnTo>
                  <a:lnTo>
                    <a:pt x="6840" y="0"/>
                  </a:lnTo>
                  <a:lnTo>
                    <a:pt x="6840" y="1980"/>
                  </a:lnTo>
                  <a:lnTo>
                    <a:pt x="0" y="1980"/>
                  </a:lnTo>
                  <a:lnTo>
                    <a:pt x="0" y="144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3" name="Line 41"/>
            <p:cNvSpPr>
              <a:spLocks noChangeShapeType="1"/>
            </p:cNvSpPr>
            <p:nvPr/>
          </p:nvSpPr>
          <p:spPr bwMode="auto">
            <a:xfrm flipV="1">
              <a:off x="4800" y="1949"/>
              <a:ext cx="51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 flipH="1" flipV="1">
              <a:off x="6570" y="1934"/>
              <a:ext cx="765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69675" name="Group 43"/>
          <p:cNvGrpSpPr>
            <a:grpSpLocks/>
          </p:cNvGrpSpPr>
          <p:nvPr/>
        </p:nvGrpSpPr>
        <p:grpSpPr bwMode="auto">
          <a:xfrm>
            <a:off x="706438" y="989013"/>
            <a:ext cx="3600450" cy="4437062"/>
            <a:chOff x="2185" y="239"/>
            <a:chExt cx="3348" cy="3587"/>
          </a:xfrm>
        </p:grpSpPr>
        <p:sp>
          <p:nvSpPr>
            <p:cNvPr id="69676" name="Rectangle 44"/>
            <p:cNvSpPr>
              <a:spLocks noChangeArrowheads="1"/>
            </p:cNvSpPr>
            <p:nvPr/>
          </p:nvSpPr>
          <p:spPr bwMode="auto">
            <a:xfrm>
              <a:off x="2963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7" name="Rectangle 45"/>
            <p:cNvSpPr>
              <a:spLocks noChangeArrowheads="1"/>
            </p:cNvSpPr>
            <p:nvPr/>
          </p:nvSpPr>
          <p:spPr bwMode="auto">
            <a:xfrm>
              <a:off x="3196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8" name="Rectangle 46"/>
            <p:cNvSpPr>
              <a:spLocks noChangeArrowheads="1"/>
            </p:cNvSpPr>
            <p:nvPr/>
          </p:nvSpPr>
          <p:spPr bwMode="auto">
            <a:xfrm>
              <a:off x="3429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79" name="Rectangle 47"/>
            <p:cNvSpPr>
              <a:spLocks noChangeArrowheads="1"/>
            </p:cNvSpPr>
            <p:nvPr/>
          </p:nvSpPr>
          <p:spPr bwMode="auto">
            <a:xfrm>
              <a:off x="3896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0" name="Rectangle 48"/>
            <p:cNvSpPr>
              <a:spLocks noChangeArrowheads="1"/>
            </p:cNvSpPr>
            <p:nvPr/>
          </p:nvSpPr>
          <p:spPr bwMode="auto">
            <a:xfrm>
              <a:off x="3662" y="771"/>
              <a:ext cx="234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4129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2" name="Rectangle 50"/>
            <p:cNvSpPr>
              <a:spLocks noChangeArrowheads="1"/>
            </p:cNvSpPr>
            <p:nvPr/>
          </p:nvSpPr>
          <p:spPr bwMode="auto">
            <a:xfrm>
              <a:off x="4362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3" name="Rectangle 51"/>
            <p:cNvSpPr>
              <a:spLocks noChangeArrowheads="1"/>
            </p:cNvSpPr>
            <p:nvPr/>
          </p:nvSpPr>
          <p:spPr bwMode="auto">
            <a:xfrm>
              <a:off x="4595" y="771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2574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5" name="Rectangle 53"/>
            <p:cNvSpPr>
              <a:spLocks noChangeArrowheads="1"/>
            </p:cNvSpPr>
            <p:nvPr/>
          </p:nvSpPr>
          <p:spPr bwMode="auto">
            <a:xfrm>
              <a:off x="2807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3040" y="1789"/>
              <a:ext cx="234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7" name="Rectangle 55"/>
            <p:cNvSpPr>
              <a:spLocks noChangeArrowheads="1"/>
            </p:cNvSpPr>
            <p:nvPr/>
          </p:nvSpPr>
          <p:spPr bwMode="auto">
            <a:xfrm>
              <a:off x="3274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8" name="Rectangle 56"/>
            <p:cNvSpPr>
              <a:spLocks noChangeArrowheads="1"/>
            </p:cNvSpPr>
            <p:nvPr/>
          </p:nvSpPr>
          <p:spPr bwMode="auto">
            <a:xfrm>
              <a:off x="3196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89" name="Rectangle 57"/>
            <p:cNvSpPr>
              <a:spLocks noChangeArrowheads="1"/>
            </p:cNvSpPr>
            <p:nvPr/>
          </p:nvSpPr>
          <p:spPr bwMode="auto">
            <a:xfrm>
              <a:off x="3429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0" name="Rectangle 58"/>
            <p:cNvSpPr>
              <a:spLocks noChangeArrowheads="1"/>
            </p:cNvSpPr>
            <p:nvPr/>
          </p:nvSpPr>
          <p:spPr bwMode="auto">
            <a:xfrm>
              <a:off x="2419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2652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2341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3" name="Rectangle 61"/>
            <p:cNvSpPr>
              <a:spLocks noChangeArrowheads="1"/>
            </p:cNvSpPr>
            <p:nvPr/>
          </p:nvSpPr>
          <p:spPr bwMode="auto">
            <a:xfrm>
              <a:off x="2730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4" name="Rectangle 62"/>
            <p:cNvSpPr>
              <a:spLocks noChangeArrowheads="1"/>
            </p:cNvSpPr>
            <p:nvPr/>
          </p:nvSpPr>
          <p:spPr bwMode="auto">
            <a:xfrm>
              <a:off x="3118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3507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4206" y="1789"/>
              <a:ext cx="234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4440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4673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4906" y="1789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4828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5061" y="2706"/>
              <a:ext cx="234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2" name="Rectangle 70"/>
            <p:cNvSpPr>
              <a:spLocks noChangeArrowheads="1"/>
            </p:cNvSpPr>
            <p:nvPr/>
          </p:nvSpPr>
          <p:spPr bwMode="auto">
            <a:xfrm>
              <a:off x="4051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3" name="Rectangle 71"/>
            <p:cNvSpPr>
              <a:spLocks noChangeArrowheads="1"/>
            </p:cNvSpPr>
            <p:nvPr/>
          </p:nvSpPr>
          <p:spPr bwMode="auto">
            <a:xfrm>
              <a:off x="4284" y="2706"/>
              <a:ext cx="233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4" name="Rectangle 72"/>
            <p:cNvSpPr>
              <a:spLocks noChangeArrowheads="1"/>
            </p:cNvSpPr>
            <p:nvPr/>
          </p:nvSpPr>
          <p:spPr bwMode="auto">
            <a:xfrm>
              <a:off x="3973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5" name="Rectangle 73"/>
            <p:cNvSpPr>
              <a:spLocks noChangeArrowheads="1"/>
            </p:cNvSpPr>
            <p:nvPr/>
          </p:nvSpPr>
          <p:spPr bwMode="auto">
            <a:xfrm>
              <a:off x="4362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6" name="Rectangle 74"/>
            <p:cNvSpPr>
              <a:spLocks noChangeArrowheads="1"/>
            </p:cNvSpPr>
            <p:nvPr/>
          </p:nvSpPr>
          <p:spPr bwMode="auto">
            <a:xfrm>
              <a:off x="4751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7" name="Rectangle 75"/>
            <p:cNvSpPr>
              <a:spLocks noChangeArrowheads="1"/>
            </p:cNvSpPr>
            <p:nvPr/>
          </p:nvSpPr>
          <p:spPr bwMode="auto">
            <a:xfrm>
              <a:off x="5139" y="3520"/>
              <a:ext cx="233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708" name="Line 76"/>
            <p:cNvSpPr>
              <a:spLocks noChangeShapeType="1"/>
            </p:cNvSpPr>
            <p:nvPr/>
          </p:nvSpPr>
          <p:spPr bwMode="auto">
            <a:xfrm flipV="1">
              <a:off x="2496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09" name="Line 77"/>
            <p:cNvSpPr>
              <a:spLocks noChangeShapeType="1"/>
            </p:cNvSpPr>
            <p:nvPr/>
          </p:nvSpPr>
          <p:spPr bwMode="auto">
            <a:xfrm flipH="1" flipV="1">
              <a:off x="2652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0" name="Line 78"/>
            <p:cNvSpPr>
              <a:spLocks noChangeShapeType="1"/>
            </p:cNvSpPr>
            <p:nvPr/>
          </p:nvSpPr>
          <p:spPr bwMode="auto">
            <a:xfrm flipV="1">
              <a:off x="3274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1" name="Line 79"/>
            <p:cNvSpPr>
              <a:spLocks noChangeShapeType="1"/>
            </p:cNvSpPr>
            <p:nvPr/>
          </p:nvSpPr>
          <p:spPr bwMode="auto">
            <a:xfrm flipH="1" flipV="1">
              <a:off x="3429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2" name="Line 80"/>
            <p:cNvSpPr>
              <a:spLocks noChangeShapeType="1"/>
            </p:cNvSpPr>
            <p:nvPr/>
          </p:nvSpPr>
          <p:spPr bwMode="auto">
            <a:xfrm flipV="1">
              <a:off x="4129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3" name="Line 81"/>
            <p:cNvSpPr>
              <a:spLocks noChangeShapeType="1"/>
            </p:cNvSpPr>
            <p:nvPr/>
          </p:nvSpPr>
          <p:spPr bwMode="auto">
            <a:xfrm flipH="1" flipV="1">
              <a:off x="4284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4" name="Line 82"/>
            <p:cNvSpPr>
              <a:spLocks noChangeShapeType="1"/>
            </p:cNvSpPr>
            <p:nvPr/>
          </p:nvSpPr>
          <p:spPr bwMode="auto">
            <a:xfrm flipV="1">
              <a:off x="4906" y="3011"/>
              <a:ext cx="155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5" name="Line 83"/>
            <p:cNvSpPr>
              <a:spLocks noChangeShapeType="1"/>
            </p:cNvSpPr>
            <p:nvPr/>
          </p:nvSpPr>
          <p:spPr bwMode="auto">
            <a:xfrm flipH="1" flipV="1">
              <a:off x="5061" y="3011"/>
              <a:ext cx="156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6" name="Line 84"/>
            <p:cNvSpPr>
              <a:spLocks noChangeShapeType="1"/>
            </p:cNvSpPr>
            <p:nvPr/>
          </p:nvSpPr>
          <p:spPr bwMode="auto">
            <a:xfrm flipV="1">
              <a:off x="2652" y="2095"/>
              <a:ext cx="388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7" name="Line 85"/>
            <p:cNvSpPr>
              <a:spLocks noChangeShapeType="1"/>
            </p:cNvSpPr>
            <p:nvPr/>
          </p:nvSpPr>
          <p:spPr bwMode="auto">
            <a:xfrm flipH="1" flipV="1">
              <a:off x="3040" y="2095"/>
              <a:ext cx="389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8" name="Line 86"/>
            <p:cNvSpPr>
              <a:spLocks noChangeShapeType="1"/>
            </p:cNvSpPr>
            <p:nvPr/>
          </p:nvSpPr>
          <p:spPr bwMode="auto">
            <a:xfrm flipV="1">
              <a:off x="4284" y="2095"/>
              <a:ext cx="389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19" name="Line 87"/>
            <p:cNvSpPr>
              <a:spLocks noChangeShapeType="1"/>
            </p:cNvSpPr>
            <p:nvPr/>
          </p:nvSpPr>
          <p:spPr bwMode="auto">
            <a:xfrm flipH="1" flipV="1">
              <a:off x="4673" y="2095"/>
              <a:ext cx="388" cy="6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20" name="Line 88"/>
            <p:cNvSpPr>
              <a:spLocks noChangeShapeType="1"/>
            </p:cNvSpPr>
            <p:nvPr/>
          </p:nvSpPr>
          <p:spPr bwMode="auto">
            <a:xfrm flipV="1">
              <a:off x="3040" y="1076"/>
              <a:ext cx="856" cy="7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21" name="Line 89"/>
            <p:cNvSpPr>
              <a:spLocks noChangeShapeType="1"/>
            </p:cNvSpPr>
            <p:nvPr/>
          </p:nvSpPr>
          <p:spPr bwMode="auto">
            <a:xfrm flipH="1" flipV="1">
              <a:off x="3896" y="1076"/>
              <a:ext cx="777" cy="7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972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3040" y="1280"/>
              <a:ext cx="365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906" y="2196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2185" y="3113"/>
              <a:ext cx="365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5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419" y="2196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6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2975" y="3095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384" y="3095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5169" y="3113"/>
              <a:ext cx="364" cy="19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972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2710" y="239"/>
              <a:ext cx="2410" cy="2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"изплуване" със сливане</a:t>
              </a:r>
            </a:p>
          </p:txBody>
        </p:sp>
      </p:grpSp>
      <p:sp>
        <p:nvSpPr>
          <p:cNvPr id="69730" name="Rectangle 98"/>
          <p:cNvSpPr>
            <a:spLocks noChangeArrowheads="1"/>
          </p:cNvSpPr>
          <p:nvPr/>
        </p:nvSpPr>
        <p:spPr bwMode="auto">
          <a:xfrm>
            <a:off x="762000" y="5448300"/>
            <a:ext cx="3670300" cy="342900"/>
          </a:xfrm>
          <a:prstGeom prst="rect">
            <a:avLst/>
          </a:prstGeom>
          <a:solidFill>
            <a:srgbClr val="F8FC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3351456" y="0"/>
            <a:ext cx="13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СЛОЖНОСТ</a:t>
            </a:r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651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603250" y="874713"/>
            <a:ext cx="6940550" cy="4325937"/>
            <a:chOff x="720" y="8277"/>
            <a:chExt cx="9710" cy="4991"/>
          </a:xfrm>
        </p:grpSpPr>
        <p:grpSp>
          <p:nvGrpSpPr>
            <p:cNvPr id="70661" name="Group 5"/>
            <p:cNvGrpSpPr>
              <a:grpSpLocks/>
            </p:cNvGrpSpPr>
            <p:nvPr/>
          </p:nvGrpSpPr>
          <p:grpSpPr bwMode="auto">
            <a:xfrm>
              <a:off x="720" y="8277"/>
              <a:ext cx="9296" cy="4527"/>
              <a:chOff x="720" y="1980"/>
              <a:chExt cx="9296" cy="4527"/>
            </a:xfrm>
          </p:grpSpPr>
          <p:sp>
            <p:nvSpPr>
              <p:cNvPr id="70662" name="Rectangle 6"/>
              <p:cNvSpPr>
                <a:spLocks noChangeArrowheads="1"/>
              </p:cNvSpPr>
              <p:nvPr/>
            </p:nvSpPr>
            <p:spPr bwMode="auto">
              <a:xfrm>
                <a:off x="4603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3" name="Rectangle 7"/>
              <p:cNvSpPr>
                <a:spLocks noChangeArrowheads="1"/>
              </p:cNvSpPr>
              <p:nvPr/>
            </p:nvSpPr>
            <p:spPr bwMode="auto">
              <a:xfrm>
                <a:off x="5019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4" name="Rectangle 8"/>
              <p:cNvSpPr>
                <a:spLocks noChangeArrowheads="1"/>
              </p:cNvSpPr>
              <p:nvPr/>
            </p:nvSpPr>
            <p:spPr bwMode="auto">
              <a:xfrm>
                <a:off x="5436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5" name="Rectangle 9"/>
              <p:cNvSpPr>
                <a:spLocks noChangeArrowheads="1"/>
              </p:cNvSpPr>
              <p:nvPr/>
            </p:nvSpPr>
            <p:spPr bwMode="auto">
              <a:xfrm>
                <a:off x="5852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6" name="Rectangle 10"/>
              <p:cNvSpPr>
                <a:spLocks noChangeArrowheads="1"/>
              </p:cNvSpPr>
              <p:nvPr/>
            </p:nvSpPr>
            <p:spPr bwMode="auto">
              <a:xfrm>
                <a:off x="6268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7" name="Rectangle 11"/>
              <p:cNvSpPr>
                <a:spLocks noChangeArrowheads="1"/>
              </p:cNvSpPr>
              <p:nvPr/>
            </p:nvSpPr>
            <p:spPr bwMode="auto">
              <a:xfrm>
                <a:off x="6685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8" name="Rectangle 12"/>
              <p:cNvSpPr>
                <a:spLocks noChangeArrowheads="1"/>
              </p:cNvSpPr>
              <p:nvPr/>
            </p:nvSpPr>
            <p:spPr bwMode="auto">
              <a:xfrm>
                <a:off x="7101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69" name="Rectangle 13"/>
              <p:cNvSpPr>
                <a:spLocks noChangeArrowheads="1"/>
              </p:cNvSpPr>
              <p:nvPr/>
            </p:nvSpPr>
            <p:spPr bwMode="auto">
              <a:xfrm>
                <a:off x="7518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0" name="Rectangle 14"/>
              <p:cNvSpPr>
                <a:spLocks noChangeArrowheads="1"/>
              </p:cNvSpPr>
              <p:nvPr/>
            </p:nvSpPr>
            <p:spPr bwMode="auto">
              <a:xfrm>
                <a:off x="7934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1" name="Rectangle 15"/>
              <p:cNvSpPr>
                <a:spLocks noChangeArrowheads="1"/>
              </p:cNvSpPr>
              <p:nvPr/>
            </p:nvSpPr>
            <p:spPr bwMode="auto">
              <a:xfrm>
                <a:off x="8350" y="2238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2" name="Rectangle 16"/>
              <p:cNvSpPr>
                <a:spLocks noChangeArrowheads="1"/>
              </p:cNvSpPr>
              <p:nvPr/>
            </p:nvSpPr>
            <p:spPr bwMode="auto">
              <a:xfrm>
                <a:off x="8767" y="2238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3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2" y="1980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674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906" y="1980"/>
                <a:ext cx="208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11</a:t>
                </a:r>
              </a:p>
            </p:txBody>
          </p:sp>
          <p:sp>
            <p:nvSpPr>
              <p:cNvPr id="70675" name="WordArt 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6407" y="1980"/>
                <a:ext cx="852" cy="16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GB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div 2</a:t>
                </a:r>
                <a:endPara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0676" name="Rectangle 20"/>
              <p:cNvSpPr>
                <a:spLocks noChangeArrowheads="1"/>
              </p:cNvSpPr>
              <p:nvPr/>
            </p:nvSpPr>
            <p:spPr bwMode="auto">
              <a:xfrm>
                <a:off x="3631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7" name="Rectangle 21"/>
              <p:cNvSpPr>
                <a:spLocks noChangeArrowheads="1"/>
              </p:cNvSpPr>
              <p:nvPr/>
            </p:nvSpPr>
            <p:spPr bwMode="auto">
              <a:xfrm>
                <a:off x="4048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8" name="Rectangle 22"/>
              <p:cNvSpPr>
                <a:spLocks noChangeArrowheads="1"/>
              </p:cNvSpPr>
              <p:nvPr/>
            </p:nvSpPr>
            <p:spPr bwMode="auto">
              <a:xfrm>
                <a:off x="4464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79" name="Rectangle 23"/>
              <p:cNvSpPr>
                <a:spLocks noChangeArrowheads="1"/>
              </p:cNvSpPr>
              <p:nvPr/>
            </p:nvSpPr>
            <p:spPr bwMode="auto">
              <a:xfrm>
                <a:off x="4881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0" name="Rectangle 24"/>
              <p:cNvSpPr>
                <a:spLocks noChangeArrowheads="1"/>
              </p:cNvSpPr>
              <p:nvPr/>
            </p:nvSpPr>
            <p:spPr bwMode="auto">
              <a:xfrm>
                <a:off x="5297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1" name="Rectangle 25"/>
              <p:cNvSpPr>
                <a:spLocks noChangeArrowheads="1"/>
              </p:cNvSpPr>
              <p:nvPr/>
            </p:nvSpPr>
            <p:spPr bwMode="auto">
              <a:xfrm>
                <a:off x="5713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2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0" y="3013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683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87" y="3013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70684" name="Rectangle 28"/>
              <p:cNvSpPr>
                <a:spLocks noChangeArrowheads="1"/>
              </p:cNvSpPr>
              <p:nvPr/>
            </p:nvSpPr>
            <p:spPr bwMode="auto">
              <a:xfrm>
                <a:off x="7656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5" name="Rectangle 29"/>
              <p:cNvSpPr>
                <a:spLocks noChangeArrowheads="1"/>
              </p:cNvSpPr>
              <p:nvPr/>
            </p:nvSpPr>
            <p:spPr bwMode="auto">
              <a:xfrm>
                <a:off x="8073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6" name="Rectangle 30"/>
              <p:cNvSpPr>
                <a:spLocks noChangeArrowheads="1"/>
              </p:cNvSpPr>
              <p:nvPr/>
            </p:nvSpPr>
            <p:spPr bwMode="auto">
              <a:xfrm>
                <a:off x="8489" y="3272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7" name="Rectangle 31"/>
              <p:cNvSpPr>
                <a:spLocks noChangeArrowheads="1"/>
              </p:cNvSpPr>
              <p:nvPr/>
            </p:nvSpPr>
            <p:spPr bwMode="auto">
              <a:xfrm>
                <a:off x="8906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8" name="Rectangle 32"/>
              <p:cNvSpPr>
                <a:spLocks noChangeArrowheads="1"/>
              </p:cNvSpPr>
              <p:nvPr/>
            </p:nvSpPr>
            <p:spPr bwMode="auto">
              <a:xfrm>
                <a:off x="9322" y="3272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89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9461" y="3013"/>
                <a:ext cx="208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11</a:t>
                </a:r>
              </a:p>
            </p:txBody>
          </p:sp>
          <p:sp>
            <p:nvSpPr>
              <p:cNvPr id="70690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95" y="3013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70691" name="Rectangle 35"/>
              <p:cNvSpPr>
                <a:spLocks noChangeArrowheads="1"/>
              </p:cNvSpPr>
              <p:nvPr/>
            </p:nvSpPr>
            <p:spPr bwMode="auto">
              <a:xfrm>
                <a:off x="3493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2" name="Rectangle 36"/>
              <p:cNvSpPr>
                <a:spLocks noChangeArrowheads="1"/>
              </p:cNvSpPr>
              <p:nvPr/>
            </p:nvSpPr>
            <p:spPr bwMode="auto">
              <a:xfrm>
                <a:off x="3909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3" name="Rectangle 37"/>
              <p:cNvSpPr>
                <a:spLocks noChangeArrowheads="1"/>
              </p:cNvSpPr>
              <p:nvPr/>
            </p:nvSpPr>
            <p:spPr bwMode="auto">
              <a:xfrm>
                <a:off x="4325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4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31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695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9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70696" name="Rectangle 40"/>
              <p:cNvSpPr>
                <a:spLocks noChangeArrowheads="1"/>
              </p:cNvSpPr>
              <p:nvPr/>
            </p:nvSpPr>
            <p:spPr bwMode="auto">
              <a:xfrm>
                <a:off x="5019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7" name="Rectangle 41"/>
              <p:cNvSpPr>
                <a:spLocks noChangeArrowheads="1"/>
              </p:cNvSpPr>
              <p:nvPr/>
            </p:nvSpPr>
            <p:spPr bwMode="auto">
              <a:xfrm>
                <a:off x="5436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8" name="Rectangle 42"/>
              <p:cNvSpPr>
                <a:spLocks noChangeArrowheads="1"/>
              </p:cNvSpPr>
              <p:nvPr/>
            </p:nvSpPr>
            <p:spPr bwMode="auto">
              <a:xfrm>
                <a:off x="5852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699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8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70700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26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70701" name="Rectangle 45"/>
              <p:cNvSpPr>
                <a:spLocks noChangeArrowheads="1"/>
              </p:cNvSpPr>
              <p:nvPr/>
            </p:nvSpPr>
            <p:spPr bwMode="auto">
              <a:xfrm>
                <a:off x="3215" y="5467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2" name="Rectangle 46"/>
              <p:cNvSpPr>
                <a:spLocks noChangeArrowheads="1"/>
              </p:cNvSpPr>
              <p:nvPr/>
            </p:nvSpPr>
            <p:spPr bwMode="auto">
              <a:xfrm>
                <a:off x="3631" y="5467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3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54" y="5209"/>
                <a:ext cx="104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70704" name="Rectangle 48"/>
              <p:cNvSpPr>
                <a:spLocks noChangeArrowheads="1"/>
              </p:cNvSpPr>
              <p:nvPr/>
            </p:nvSpPr>
            <p:spPr bwMode="auto">
              <a:xfrm>
                <a:off x="4325" y="5467"/>
                <a:ext cx="417" cy="3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5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70" y="5209"/>
                <a:ext cx="104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  <p:sp>
            <p:nvSpPr>
              <p:cNvPr id="70706" name="Rectangle 50"/>
              <p:cNvSpPr>
                <a:spLocks noChangeArrowheads="1"/>
              </p:cNvSpPr>
              <p:nvPr/>
            </p:nvSpPr>
            <p:spPr bwMode="auto">
              <a:xfrm>
                <a:off x="3215" y="6113"/>
                <a:ext cx="416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7" name="Rectangle 51"/>
              <p:cNvSpPr>
                <a:spLocks noChangeArrowheads="1"/>
              </p:cNvSpPr>
              <p:nvPr/>
            </p:nvSpPr>
            <p:spPr bwMode="auto">
              <a:xfrm>
                <a:off x="3770" y="6113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8" name="Rectangle 52"/>
              <p:cNvSpPr>
                <a:spLocks noChangeArrowheads="1"/>
              </p:cNvSpPr>
              <p:nvPr/>
            </p:nvSpPr>
            <p:spPr bwMode="auto">
              <a:xfrm>
                <a:off x="5019" y="5467"/>
                <a:ext cx="417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09" name="Rectangle 53"/>
              <p:cNvSpPr>
                <a:spLocks noChangeArrowheads="1"/>
              </p:cNvSpPr>
              <p:nvPr/>
            </p:nvSpPr>
            <p:spPr bwMode="auto">
              <a:xfrm>
                <a:off x="5436" y="5467"/>
                <a:ext cx="416" cy="3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0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58" y="5209"/>
                <a:ext cx="104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70711" name="Rectangle 55"/>
              <p:cNvSpPr>
                <a:spLocks noChangeArrowheads="1"/>
              </p:cNvSpPr>
              <p:nvPr/>
            </p:nvSpPr>
            <p:spPr bwMode="auto">
              <a:xfrm>
                <a:off x="6130" y="5467"/>
                <a:ext cx="416" cy="3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2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574" y="5209"/>
                <a:ext cx="105" cy="19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  <p:sp>
            <p:nvSpPr>
              <p:cNvPr id="70713" name="Rectangle 57"/>
              <p:cNvSpPr>
                <a:spLocks noChangeArrowheads="1"/>
              </p:cNvSpPr>
              <p:nvPr/>
            </p:nvSpPr>
            <p:spPr bwMode="auto">
              <a:xfrm>
                <a:off x="5019" y="6113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4" name="Rectangle 58"/>
              <p:cNvSpPr>
                <a:spLocks noChangeArrowheads="1"/>
              </p:cNvSpPr>
              <p:nvPr/>
            </p:nvSpPr>
            <p:spPr bwMode="auto">
              <a:xfrm>
                <a:off x="5574" y="6113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5" name="Rectangle 59"/>
              <p:cNvSpPr>
                <a:spLocks noChangeArrowheads="1"/>
              </p:cNvSpPr>
              <p:nvPr/>
            </p:nvSpPr>
            <p:spPr bwMode="auto">
              <a:xfrm>
                <a:off x="7379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6" name="Rectangle 60"/>
              <p:cNvSpPr>
                <a:spLocks noChangeArrowheads="1"/>
              </p:cNvSpPr>
              <p:nvPr/>
            </p:nvSpPr>
            <p:spPr bwMode="auto">
              <a:xfrm>
                <a:off x="7795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7" name="Rectangle 61"/>
              <p:cNvSpPr>
                <a:spLocks noChangeArrowheads="1"/>
              </p:cNvSpPr>
              <p:nvPr/>
            </p:nvSpPr>
            <p:spPr bwMode="auto">
              <a:xfrm>
                <a:off x="8212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18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518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70719" name="Rectangle 63"/>
              <p:cNvSpPr>
                <a:spLocks noChangeArrowheads="1"/>
              </p:cNvSpPr>
              <p:nvPr/>
            </p:nvSpPr>
            <p:spPr bwMode="auto">
              <a:xfrm>
                <a:off x="9183" y="4305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0" name="Rectangle 64"/>
              <p:cNvSpPr>
                <a:spLocks noChangeArrowheads="1"/>
              </p:cNvSpPr>
              <p:nvPr/>
            </p:nvSpPr>
            <p:spPr bwMode="auto">
              <a:xfrm>
                <a:off x="9600" y="4305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1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38" y="4046"/>
                <a:ext cx="209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11</a:t>
                </a:r>
              </a:p>
            </p:txBody>
          </p:sp>
          <p:sp>
            <p:nvSpPr>
              <p:cNvPr id="70722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22" y="4046"/>
                <a:ext cx="208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10</a:t>
                </a:r>
              </a:p>
            </p:txBody>
          </p:sp>
          <p:sp>
            <p:nvSpPr>
              <p:cNvPr id="70723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8350" y="4046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9</a:t>
                </a:r>
              </a:p>
            </p:txBody>
          </p:sp>
          <p:sp>
            <p:nvSpPr>
              <p:cNvPr id="70724" name="Rectangle 68"/>
              <p:cNvSpPr>
                <a:spLocks noChangeArrowheads="1"/>
              </p:cNvSpPr>
              <p:nvPr/>
            </p:nvSpPr>
            <p:spPr bwMode="auto">
              <a:xfrm>
                <a:off x="7240" y="5479"/>
                <a:ext cx="416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5" name="Rectangle 69"/>
              <p:cNvSpPr>
                <a:spLocks noChangeArrowheads="1"/>
              </p:cNvSpPr>
              <p:nvPr/>
            </p:nvSpPr>
            <p:spPr bwMode="auto">
              <a:xfrm>
                <a:off x="7656" y="5479"/>
                <a:ext cx="417" cy="3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6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79" y="5220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7</a:t>
                </a:r>
              </a:p>
            </p:txBody>
          </p:sp>
          <p:sp>
            <p:nvSpPr>
              <p:cNvPr id="70727" name="Rectangle 71"/>
              <p:cNvSpPr>
                <a:spLocks noChangeArrowheads="1"/>
              </p:cNvSpPr>
              <p:nvPr/>
            </p:nvSpPr>
            <p:spPr bwMode="auto">
              <a:xfrm>
                <a:off x="8350" y="5479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28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95" y="5220"/>
                <a:ext cx="104" cy="19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  <p:sp>
            <p:nvSpPr>
              <p:cNvPr id="70729" name="Rectangle 73"/>
              <p:cNvSpPr>
                <a:spLocks noChangeArrowheads="1"/>
              </p:cNvSpPr>
              <p:nvPr/>
            </p:nvSpPr>
            <p:spPr bwMode="auto">
              <a:xfrm>
                <a:off x="7200" y="6120"/>
                <a:ext cx="416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0" name="Rectangle 74"/>
              <p:cNvSpPr>
                <a:spLocks noChangeArrowheads="1"/>
              </p:cNvSpPr>
              <p:nvPr/>
            </p:nvSpPr>
            <p:spPr bwMode="auto">
              <a:xfrm>
                <a:off x="7795" y="6120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1" name="Rectangle 75"/>
              <p:cNvSpPr>
                <a:spLocks noChangeArrowheads="1"/>
              </p:cNvSpPr>
              <p:nvPr/>
            </p:nvSpPr>
            <p:spPr bwMode="auto">
              <a:xfrm>
                <a:off x="9044" y="5479"/>
                <a:ext cx="417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2" name="Rectangle 76"/>
              <p:cNvSpPr>
                <a:spLocks noChangeArrowheads="1"/>
              </p:cNvSpPr>
              <p:nvPr/>
            </p:nvSpPr>
            <p:spPr bwMode="auto">
              <a:xfrm>
                <a:off x="9600" y="5479"/>
                <a:ext cx="416" cy="38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3" name="Freeform 77"/>
              <p:cNvSpPr>
                <a:spLocks/>
              </p:cNvSpPr>
              <p:nvPr/>
            </p:nvSpPr>
            <p:spPr bwMode="auto">
              <a:xfrm>
                <a:off x="2362" y="2246"/>
                <a:ext cx="2246" cy="1"/>
              </a:xfrm>
              <a:custGeom>
                <a:avLst/>
                <a:gdLst>
                  <a:gd name="T0" fmla="*/ 2246 w 2246"/>
                  <a:gd name="T1" fmla="*/ 0 h 1"/>
                  <a:gd name="T2" fmla="*/ 0 w 224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46" h="1">
                    <a:moveTo>
                      <a:pt x="2246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4" name="Freeform 78"/>
              <p:cNvSpPr>
                <a:spLocks/>
              </p:cNvSpPr>
              <p:nvPr/>
            </p:nvSpPr>
            <p:spPr bwMode="auto">
              <a:xfrm>
                <a:off x="2518" y="2281"/>
                <a:ext cx="5" cy="4202"/>
              </a:xfrm>
              <a:custGeom>
                <a:avLst/>
                <a:gdLst>
                  <a:gd name="T0" fmla="*/ 5 w 5"/>
                  <a:gd name="T1" fmla="*/ 0 h 4202"/>
                  <a:gd name="T2" fmla="*/ 0 w 5"/>
                  <a:gd name="T3" fmla="*/ 4202 h 4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4202">
                    <a:moveTo>
                      <a:pt x="5" y="0"/>
                    </a:moveTo>
                    <a:lnTo>
                      <a:pt x="0" y="420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0735" name="Text Box 79"/>
              <p:cNvSpPr txBox="1">
                <a:spLocks noChangeArrowheads="1"/>
              </p:cNvSpPr>
              <p:nvPr/>
            </p:nvSpPr>
            <p:spPr bwMode="auto">
              <a:xfrm>
                <a:off x="720" y="3240"/>
                <a:ext cx="1620" cy="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bg-BG" sz="1400" b="0" i="1">
                    <a:latin typeface="Times New Roman" pitchFamily="18" charset="0"/>
                  </a:rPr>
                  <a:t>Разделяне на масива на равни части при потъване</a:t>
                </a:r>
                <a:endParaRPr lang="en-US" altLang="bg-BG" sz="1400"/>
              </a:p>
            </p:txBody>
          </p:sp>
        </p:grpSp>
        <p:sp>
          <p:nvSpPr>
            <p:cNvPr id="70736" name="Freeform 80"/>
            <p:cNvSpPr>
              <a:spLocks/>
            </p:cNvSpPr>
            <p:nvPr/>
          </p:nvSpPr>
          <p:spPr bwMode="auto">
            <a:xfrm>
              <a:off x="2665" y="12155"/>
              <a:ext cx="7765" cy="1113"/>
            </a:xfrm>
            <a:custGeom>
              <a:avLst/>
              <a:gdLst>
                <a:gd name="T0" fmla="*/ 320 w 7765"/>
                <a:gd name="T1" fmla="*/ 685 h 1113"/>
                <a:gd name="T2" fmla="*/ 1325 w 7765"/>
                <a:gd name="T3" fmla="*/ 715 h 1113"/>
                <a:gd name="T4" fmla="*/ 1700 w 7765"/>
                <a:gd name="T5" fmla="*/ 520 h 1113"/>
                <a:gd name="T6" fmla="*/ 1805 w 7765"/>
                <a:gd name="T7" fmla="*/ 145 h 1113"/>
                <a:gd name="T8" fmla="*/ 2075 w 7765"/>
                <a:gd name="T9" fmla="*/ 70 h 1113"/>
                <a:gd name="T10" fmla="*/ 2180 w 7765"/>
                <a:gd name="T11" fmla="*/ 355 h 1113"/>
                <a:gd name="T12" fmla="*/ 2300 w 7765"/>
                <a:gd name="T13" fmla="*/ 685 h 1113"/>
                <a:gd name="T14" fmla="*/ 3050 w 7765"/>
                <a:gd name="T15" fmla="*/ 730 h 1113"/>
                <a:gd name="T16" fmla="*/ 3455 w 7765"/>
                <a:gd name="T17" fmla="*/ 595 h 1113"/>
                <a:gd name="T18" fmla="*/ 3515 w 7765"/>
                <a:gd name="T19" fmla="*/ 235 h 1113"/>
                <a:gd name="T20" fmla="*/ 3740 w 7765"/>
                <a:gd name="T21" fmla="*/ 25 h 1113"/>
                <a:gd name="T22" fmla="*/ 4145 w 7765"/>
                <a:gd name="T23" fmla="*/ 115 h 1113"/>
                <a:gd name="T24" fmla="*/ 4340 w 7765"/>
                <a:gd name="T25" fmla="*/ 715 h 1113"/>
                <a:gd name="T26" fmla="*/ 5525 w 7765"/>
                <a:gd name="T27" fmla="*/ 730 h 1113"/>
                <a:gd name="T28" fmla="*/ 5780 w 7765"/>
                <a:gd name="T29" fmla="*/ 505 h 1113"/>
                <a:gd name="T30" fmla="*/ 5810 w 7765"/>
                <a:gd name="T31" fmla="*/ 160 h 1113"/>
                <a:gd name="T32" fmla="*/ 6725 w 7765"/>
                <a:gd name="T33" fmla="*/ 130 h 1113"/>
                <a:gd name="T34" fmla="*/ 7385 w 7765"/>
                <a:gd name="T35" fmla="*/ 130 h 1113"/>
                <a:gd name="T36" fmla="*/ 7415 w 7765"/>
                <a:gd name="T37" fmla="*/ 535 h 1113"/>
                <a:gd name="T38" fmla="*/ 7355 w 7765"/>
                <a:gd name="T39" fmla="*/ 820 h 1113"/>
                <a:gd name="T40" fmla="*/ 4955 w 7765"/>
                <a:gd name="T41" fmla="*/ 1030 h 1113"/>
                <a:gd name="T42" fmla="*/ 2480 w 7765"/>
                <a:gd name="T43" fmla="*/ 985 h 1113"/>
                <a:gd name="T44" fmla="*/ 575 w 7765"/>
                <a:gd name="T45" fmla="*/ 1090 h 1113"/>
                <a:gd name="T46" fmla="*/ 50 w 7765"/>
                <a:gd name="T47" fmla="*/ 850 h 1113"/>
                <a:gd name="T48" fmla="*/ 320 w 7765"/>
                <a:gd name="T49" fmla="*/ 685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5" h="1113">
                  <a:moveTo>
                    <a:pt x="320" y="685"/>
                  </a:moveTo>
                  <a:cubicBezTo>
                    <a:pt x="532" y="663"/>
                    <a:pt x="1095" y="743"/>
                    <a:pt x="1325" y="715"/>
                  </a:cubicBezTo>
                  <a:cubicBezTo>
                    <a:pt x="1555" y="687"/>
                    <a:pt x="1620" y="615"/>
                    <a:pt x="1700" y="520"/>
                  </a:cubicBezTo>
                  <a:cubicBezTo>
                    <a:pt x="1780" y="425"/>
                    <a:pt x="1743" y="220"/>
                    <a:pt x="1805" y="145"/>
                  </a:cubicBezTo>
                  <a:cubicBezTo>
                    <a:pt x="1867" y="70"/>
                    <a:pt x="2013" y="35"/>
                    <a:pt x="2075" y="70"/>
                  </a:cubicBezTo>
                  <a:cubicBezTo>
                    <a:pt x="2137" y="105"/>
                    <a:pt x="2143" y="253"/>
                    <a:pt x="2180" y="355"/>
                  </a:cubicBezTo>
                  <a:cubicBezTo>
                    <a:pt x="2217" y="457"/>
                    <a:pt x="2155" y="623"/>
                    <a:pt x="2300" y="685"/>
                  </a:cubicBezTo>
                  <a:cubicBezTo>
                    <a:pt x="2445" y="747"/>
                    <a:pt x="2858" y="745"/>
                    <a:pt x="3050" y="730"/>
                  </a:cubicBezTo>
                  <a:cubicBezTo>
                    <a:pt x="3242" y="715"/>
                    <a:pt x="3377" y="678"/>
                    <a:pt x="3455" y="595"/>
                  </a:cubicBezTo>
                  <a:cubicBezTo>
                    <a:pt x="3533" y="512"/>
                    <a:pt x="3468" y="330"/>
                    <a:pt x="3515" y="235"/>
                  </a:cubicBezTo>
                  <a:cubicBezTo>
                    <a:pt x="3562" y="140"/>
                    <a:pt x="3635" y="45"/>
                    <a:pt x="3740" y="25"/>
                  </a:cubicBezTo>
                  <a:cubicBezTo>
                    <a:pt x="3845" y="5"/>
                    <a:pt x="4045" y="0"/>
                    <a:pt x="4145" y="115"/>
                  </a:cubicBezTo>
                  <a:cubicBezTo>
                    <a:pt x="4245" y="230"/>
                    <a:pt x="4110" y="613"/>
                    <a:pt x="4340" y="715"/>
                  </a:cubicBezTo>
                  <a:cubicBezTo>
                    <a:pt x="4570" y="817"/>
                    <a:pt x="5285" y="765"/>
                    <a:pt x="5525" y="730"/>
                  </a:cubicBezTo>
                  <a:cubicBezTo>
                    <a:pt x="5765" y="695"/>
                    <a:pt x="5733" y="600"/>
                    <a:pt x="5780" y="505"/>
                  </a:cubicBezTo>
                  <a:cubicBezTo>
                    <a:pt x="5827" y="410"/>
                    <a:pt x="5653" y="222"/>
                    <a:pt x="5810" y="160"/>
                  </a:cubicBezTo>
                  <a:cubicBezTo>
                    <a:pt x="5967" y="98"/>
                    <a:pt x="6463" y="135"/>
                    <a:pt x="6725" y="130"/>
                  </a:cubicBezTo>
                  <a:cubicBezTo>
                    <a:pt x="6987" y="125"/>
                    <a:pt x="7270" y="63"/>
                    <a:pt x="7385" y="130"/>
                  </a:cubicBezTo>
                  <a:cubicBezTo>
                    <a:pt x="7500" y="197"/>
                    <a:pt x="7420" y="420"/>
                    <a:pt x="7415" y="535"/>
                  </a:cubicBezTo>
                  <a:cubicBezTo>
                    <a:pt x="7410" y="650"/>
                    <a:pt x="7765" y="737"/>
                    <a:pt x="7355" y="820"/>
                  </a:cubicBezTo>
                  <a:cubicBezTo>
                    <a:pt x="6945" y="903"/>
                    <a:pt x="5767" y="1003"/>
                    <a:pt x="4955" y="1030"/>
                  </a:cubicBezTo>
                  <a:cubicBezTo>
                    <a:pt x="4143" y="1057"/>
                    <a:pt x="3210" y="975"/>
                    <a:pt x="2480" y="985"/>
                  </a:cubicBezTo>
                  <a:cubicBezTo>
                    <a:pt x="1750" y="995"/>
                    <a:pt x="980" y="1113"/>
                    <a:pt x="575" y="1090"/>
                  </a:cubicBezTo>
                  <a:cubicBezTo>
                    <a:pt x="170" y="1067"/>
                    <a:pt x="100" y="920"/>
                    <a:pt x="50" y="850"/>
                  </a:cubicBezTo>
                  <a:cubicBezTo>
                    <a:pt x="0" y="780"/>
                    <a:pt x="108" y="707"/>
                    <a:pt x="320" y="685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69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79" name="Object 99"/>
          <p:cNvGraphicFramePr>
            <a:graphicFrameLocks noChangeAspect="1"/>
          </p:cNvGraphicFramePr>
          <p:nvPr/>
        </p:nvGraphicFramePr>
        <p:xfrm>
          <a:off x="438150" y="331788"/>
          <a:ext cx="5191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Уравнение" r:id="rId3" imgW="4216400" imgH="419100" progId="Equation.3">
                  <p:embed/>
                </p:oleObj>
              </mc:Choice>
              <mc:Fallback>
                <p:oleObj name="Уравнение" r:id="rId3" imgW="4216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1788"/>
                        <a:ext cx="51911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308225" y="1139825"/>
            <a:ext cx="5438775" cy="4732338"/>
            <a:chOff x="720" y="11132"/>
            <a:chExt cx="4500" cy="5068"/>
          </a:xfrm>
        </p:grpSpPr>
        <p:sp>
          <p:nvSpPr>
            <p:cNvPr id="71778" name="Oval 98"/>
            <p:cNvSpPr>
              <a:spLocks noChangeArrowheads="1"/>
            </p:cNvSpPr>
            <p:nvPr/>
          </p:nvSpPr>
          <p:spPr bwMode="auto">
            <a:xfrm>
              <a:off x="2747" y="11379"/>
              <a:ext cx="724" cy="6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7" name="Oval 97"/>
            <p:cNvSpPr>
              <a:spLocks noChangeArrowheads="1"/>
            </p:cNvSpPr>
            <p:nvPr/>
          </p:nvSpPr>
          <p:spPr bwMode="auto">
            <a:xfrm>
              <a:off x="1589" y="12821"/>
              <a:ext cx="482" cy="4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6" name="Oval 96"/>
            <p:cNvSpPr>
              <a:spLocks noChangeArrowheads="1"/>
            </p:cNvSpPr>
            <p:nvPr/>
          </p:nvSpPr>
          <p:spPr bwMode="auto">
            <a:xfrm>
              <a:off x="1010" y="14057"/>
              <a:ext cx="193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5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3036" y="11132"/>
              <a:ext cx="184" cy="20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4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1589" y="12615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n/2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3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865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2" name="Oval 92"/>
            <p:cNvSpPr>
              <a:spLocks noChangeArrowheads="1"/>
            </p:cNvSpPr>
            <p:nvPr/>
          </p:nvSpPr>
          <p:spPr bwMode="auto">
            <a:xfrm>
              <a:off x="4146" y="12821"/>
              <a:ext cx="483" cy="4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71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146" y="12615"/>
              <a:ext cx="435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n/2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70" name="Oval 90"/>
            <p:cNvSpPr>
              <a:spLocks noChangeArrowheads="1"/>
            </p:cNvSpPr>
            <p:nvPr/>
          </p:nvSpPr>
          <p:spPr bwMode="auto">
            <a:xfrm>
              <a:off x="2312" y="14057"/>
              <a:ext cx="194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9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168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8" name="Oval 88"/>
            <p:cNvSpPr>
              <a:spLocks noChangeArrowheads="1"/>
            </p:cNvSpPr>
            <p:nvPr/>
          </p:nvSpPr>
          <p:spPr bwMode="auto">
            <a:xfrm>
              <a:off x="3615" y="14057"/>
              <a:ext cx="193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7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3471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6" name="Oval 86"/>
            <p:cNvSpPr>
              <a:spLocks noChangeArrowheads="1"/>
            </p:cNvSpPr>
            <p:nvPr/>
          </p:nvSpPr>
          <p:spPr bwMode="auto">
            <a:xfrm>
              <a:off x="4918" y="14057"/>
              <a:ext cx="193" cy="1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774" y="13851"/>
              <a:ext cx="434" cy="1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n/4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4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2892" y="12461"/>
              <a:ext cx="446" cy="1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3" name="AutoShape 83"/>
            <p:cNvSpPr>
              <a:spLocks noChangeArrowheads="1"/>
            </p:cNvSpPr>
            <p:nvPr/>
          </p:nvSpPr>
          <p:spPr bwMode="auto">
            <a:xfrm>
              <a:off x="3036" y="11997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2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195" y="13728"/>
              <a:ext cx="446" cy="1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61" name="AutoShape 81"/>
            <p:cNvSpPr>
              <a:spLocks noChangeArrowheads="1"/>
            </p:cNvSpPr>
            <p:nvPr/>
          </p:nvSpPr>
          <p:spPr bwMode="auto">
            <a:xfrm>
              <a:off x="4339" y="13233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60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865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9" name="AutoShape 79"/>
            <p:cNvSpPr>
              <a:spLocks noChangeArrowheads="1"/>
            </p:cNvSpPr>
            <p:nvPr/>
          </p:nvSpPr>
          <p:spPr bwMode="auto">
            <a:xfrm>
              <a:off x="1010" y="14346"/>
              <a:ext cx="144" cy="371"/>
            </a:xfrm>
            <a:prstGeom prst="upArrow">
              <a:avLst>
                <a:gd name="adj1" fmla="val 50000"/>
                <a:gd name="adj2" fmla="val 6441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2168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7" name="AutoShape 77"/>
            <p:cNvSpPr>
              <a:spLocks noChangeArrowheads="1"/>
            </p:cNvSpPr>
            <p:nvPr/>
          </p:nvSpPr>
          <p:spPr bwMode="auto">
            <a:xfrm>
              <a:off x="2312" y="14346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6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471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5" name="AutoShape 75"/>
            <p:cNvSpPr>
              <a:spLocks noChangeArrowheads="1"/>
            </p:cNvSpPr>
            <p:nvPr/>
          </p:nvSpPr>
          <p:spPr bwMode="auto">
            <a:xfrm>
              <a:off x="3615" y="14346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4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4774" y="14840"/>
              <a:ext cx="446" cy="15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53" name="AutoShape 73"/>
            <p:cNvSpPr>
              <a:spLocks noChangeArrowheads="1"/>
            </p:cNvSpPr>
            <p:nvPr/>
          </p:nvSpPr>
          <p:spPr bwMode="auto">
            <a:xfrm>
              <a:off x="4918" y="14346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2" name="AutoShape 72"/>
            <p:cNvSpPr>
              <a:spLocks noChangeArrowheads="1"/>
            </p:cNvSpPr>
            <p:nvPr/>
          </p:nvSpPr>
          <p:spPr bwMode="auto">
            <a:xfrm>
              <a:off x="720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1" name="AutoShape 71"/>
            <p:cNvSpPr>
              <a:spLocks noChangeArrowheads="1"/>
            </p:cNvSpPr>
            <p:nvPr/>
          </p:nvSpPr>
          <p:spPr bwMode="auto">
            <a:xfrm>
              <a:off x="1010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50" name="AutoShape 70"/>
            <p:cNvSpPr>
              <a:spLocks noChangeArrowheads="1"/>
            </p:cNvSpPr>
            <p:nvPr/>
          </p:nvSpPr>
          <p:spPr bwMode="auto">
            <a:xfrm>
              <a:off x="1299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9" name="AutoShape 69"/>
            <p:cNvSpPr>
              <a:spLocks noChangeArrowheads="1"/>
            </p:cNvSpPr>
            <p:nvPr/>
          </p:nvSpPr>
          <p:spPr bwMode="auto">
            <a:xfrm>
              <a:off x="1589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8" name="AutoShape 68"/>
            <p:cNvSpPr>
              <a:spLocks noChangeArrowheads="1"/>
            </p:cNvSpPr>
            <p:nvPr/>
          </p:nvSpPr>
          <p:spPr bwMode="auto">
            <a:xfrm>
              <a:off x="1878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7" name="AutoShape 67"/>
            <p:cNvSpPr>
              <a:spLocks noChangeArrowheads="1"/>
            </p:cNvSpPr>
            <p:nvPr/>
          </p:nvSpPr>
          <p:spPr bwMode="auto">
            <a:xfrm>
              <a:off x="2168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6" name="AutoShape 66"/>
            <p:cNvSpPr>
              <a:spLocks noChangeArrowheads="1"/>
            </p:cNvSpPr>
            <p:nvPr/>
          </p:nvSpPr>
          <p:spPr bwMode="auto">
            <a:xfrm>
              <a:off x="2457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5" name="AutoShape 65"/>
            <p:cNvSpPr>
              <a:spLocks noChangeArrowheads="1"/>
            </p:cNvSpPr>
            <p:nvPr/>
          </p:nvSpPr>
          <p:spPr bwMode="auto">
            <a:xfrm>
              <a:off x="2747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4" name="AutoShape 64"/>
            <p:cNvSpPr>
              <a:spLocks noChangeArrowheads="1"/>
            </p:cNvSpPr>
            <p:nvPr/>
          </p:nvSpPr>
          <p:spPr bwMode="auto">
            <a:xfrm>
              <a:off x="3036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3" name="AutoShape 63"/>
            <p:cNvSpPr>
              <a:spLocks noChangeArrowheads="1"/>
            </p:cNvSpPr>
            <p:nvPr/>
          </p:nvSpPr>
          <p:spPr bwMode="auto">
            <a:xfrm>
              <a:off x="3326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2" name="AutoShape 62"/>
            <p:cNvSpPr>
              <a:spLocks noChangeArrowheads="1"/>
            </p:cNvSpPr>
            <p:nvPr/>
          </p:nvSpPr>
          <p:spPr bwMode="auto">
            <a:xfrm>
              <a:off x="3615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1" name="AutoShape 61"/>
            <p:cNvSpPr>
              <a:spLocks noChangeArrowheads="1"/>
            </p:cNvSpPr>
            <p:nvPr/>
          </p:nvSpPr>
          <p:spPr bwMode="auto">
            <a:xfrm>
              <a:off x="3905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40" name="AutoShape 60"/>
            <p:cNvSpPr>
              <a:spLocks noChangeArrowheads="1"/>
            </p:cNvSpPr>
            <p:nvPr/>
          </p:nvSpPr>
          <p:spPr bwMode="auto">
            <a:xfrm>
              <a:off x="4195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9" name="AutoShape 59"/>
            <p:cNvSpPr>
              <a:spLocks noChangeArrowheads="1"/>
            </p:cNvSpPr>
            <p:nvPr/>
          </p:nvSpPr>
          <p:spPr bwMode="auto">
            <a:xfrm>
              <a:off x="4484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8" name="AutoShape 58"/>
            <p:cNvSpPr>
              <a:spLocks noChangeArrowheads="1"/>
            </p:cNvSpPr>
            <p:nvPr/>
          </p:nvSpPr>
          <p:spPr bwMode="auto">
            <a:xfrm>
              <a:off x="4774" y="15088"/>
              <a:ext cx="144" cy="370"/>
            </a:xfrm>
            <a:prstGeom prst="upArrow">
              <a:avLst>
                <a:gd name="adj1" fmla="val 50000"/>
                <a:gd name="adj2" fmla="val 64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7" name="AutoShape 57"/>
            <p:cNvSpPr>
              <a:spLocks noChangeArrowheads="1"/>
            </p:cNvSpPr>
            <p:nvPr/>
          </p:nvSpPr>
          <p:spPr bwMode="auto">
            <a:xfrm>
              <a:off x="5063" y="15088"/>
              <a:ext cx="145" cy="370"/>
            </a:xfrm>
            <a:prstGeom prst="upArrow">
              <a:avLst>
                <a:gd name="adj1" fmla="val 50000"/>
                <a:gd name="adj2" fmla="val 6379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736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589" y="13728"/>
              <a:ext cx="446" cy="1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GB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merge</a:t>
              </a:r>
              <a:endParaRPr lang="bg-BG" sz="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1735" name="AutoShape 55"/>
            <p:cNvSpPr>
              <a:spLocks noChangeArrowheads="1"/>
            </p:cNvSpPr>
            <p:nvPr/>
          </p:nvSpPr>
          <p:spPr bwMode="auto">
            <a:xfrm>
              <a:off x="1733" y="13233"/>
              <a:ext cx="145" cy="371"/>
            </a:xfrm>
            <a:prstGeom prst="upArrow">
              <a:avLst>
                <a:gd name="adj1" fmla="val 50000"/>
                <a:gd name="adj2" fmla="val 639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1732" name="Group 52"/>
            <p:cNvGrpSpPr>
              <a:grpSpLocks/>
            </p:cNvGrpSpPr>
            <p:nvPr/>
          </p:nvGrpSpPr>
          <p:grpSpPr bwMode="auto">
            <a:xfrm>
              <a:off x="720" y="15829"/>
              <a:ext cx="145" cy="371"/>
              <a:chOff x="720" y="7380"/>
              <a:chExt cx="180" cy="540"/>
            </a:xfrm>
          </p:grpSpPr>
          <p:sp>
            <p:nvSpPr>
              <p:cNvPr id="71734" name="Rectangle 54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33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9" name="Group 49"/>
            <p:cNvGrpSpPr>
              <a:grpSpLocks/>
            </p:cNvGrpSpPr>
            <p:nvPr/>
          </p:nvGrpSpPr>
          <p:grpSpPr bwMode="auto">
            <a:xfrm>
              <a:off x="1010" y="15829"/>
              <a:ext cx="144" cy="371"/>
              <a:chOff x="720" y="7380"/>
              <a:chExt cx="180" cy="540"/>
            </a:xfrm>
          </p:grpSpPr>
          <p:sp>
            <p:nvSpPr>
              <p:cNvPr id="71731" name="Rectangle 51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30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6" name="Group 46"/>
            <p:cNvGrpSpPr>
              <a:grpSpLocks/>
            </p:cNvGrpSpPr>
            <p:nvPr/>
          </p:nvGrpSpPr>
          <p:grpSpPr bwMode="auto">
            <a:xfrm>
              <a:off x="1299" y="15706"/>
              <a:ext cx="145" cy="370"/>
              <a:chOff x="720" y="7380"/>
              <a:chExt cx="180" cy="540"/>
            </a:xfrm>
          </p:grpSpPr>
          <p:sp>
            <p:nvSpPr>
              <p:cNvPr id="71728" name="Rectangle 48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27" name="WordArt 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3" name="Group 43"/>
            <p:cNvGrpSpPr>
              <a:grpSpLocks/>
            </p:cNvGrpSpPr>
            <p:nvPr/>
          </p:nvGrpSpPr>
          <p:grpSpPr bwMode="auto">
            <a:xfrm>
              <a:off x="1589" y="15829"/>
              <a:ext cx="144" cy="371"/>
              <a:chOff x="720" y="7380"/>
              <a:chExt cx="180" cy="540"/>
            </a:xfrm>
          </p:grpSpPr>
          <p:sp>
            <p:nvSpPr>
              <p:cNvPr id="71725" name="Rectangle 45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24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20" name="Group 40"/>
            <p:cNvGrpSpPr>
              <a:grpSpLocks/>
            </p:cNvGrpSpPr>
            <p:nvPr/>
          </p:nvGrpSpPr>
          <p:grpSpPr bwMode="auto">
            <a:xfrm>
              <a:off x="1878" y="15706"/>
              <a:ext cx="145" cy="370"/>
              <a:chOff x="720" y="7380"/>
              <a:chExt cx="180" cy="540"/>
            </a:xfrm>
          </p:grpSpPr>
          <p:sp>
            <p:nvSpPr>
              <p:cNvPr id="71722" name="Rectangle 42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21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17" name="Group 37"/>
            <p:cNvGrpSpPr>
              <a:grpSpLocks/>
            </p:cNvGrpSpPr>
            <p:nvPr/>
          </p:nvGrpSpPr>
          <p:grpSpPr bwMode="auto">
            <a:xfrm>
              <a:off x="2168" y="15706"/>
              <a:ext cx="144" cy="370"/>
              <a:chOff x="720" y="7380"/>
              <a:chExt cx="180" cy="540"/>
            </a:xfrm>
          </p:grpSpPr>
          <p:sp>
            <p:nvSpPr>
              <p:cNvPr id="71719" name="Rectangle 39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18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14" name="Group 34"/>
            <p:cNvGrpSpPr>
              <a:grpSpLocks/>
            </p:cNvGrpSpPr>
            <p:nvPr/>
          </p:nvGrpSpPr>
          <p:grpSpPr bwMode="auto">
            <a:xfrm>
              <a:off x="2457" y="15706"/>
              <a:ext cx="145" cy="370"/>
              <a:chOff x="720" y="7380"/>
              <a:chExt cx="180" cy="540"/>
            </a:xfrm>
          </p:grpSpPr>
          <p:sp>
            <p:nvSpPr>
              <p:cNvPr id="71716" name="Rectangle 36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15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11" name="Group 31"/>
            <p:cNvGrpSpPr>
              <a:grpSpLocks/>
            </p:cNvGrpSpPr>
            <p:nvPr/>
          </p:nvGrpSpPr>
          <p:grpSpPr bwMode="auto">
            <a:xfrm>
              <a:off x="2747" y="15829"/>
              <a:ext cx="145" cy="371"/>
              <a:chOff x="720" y="7380"/>
              <a:chExt cx="180" cy="540"/>
            </a:xfrm>
          </p:grpSpPr>
          <p:sp>
            <p:nvSpPr>
              <p:cNvPr id="71713" name="Rectangle 33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12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08" name="Group 28"/>
            <p:cNvGrpSpPr>
              <a:grpSpLocks/>
            </p:cNvGrpSpPr>
            <p:nvPr/>
          </p:nvGrpSpPr>
          <p:grpSpPr bwMode="auto">
            <a:xfrm>
              <a:off x="3036" y="15706"/>
              <a:ext cx="145" cy="370"/>
              <a:chOff x="720" y="7380"/>
              <a:chExt cx="180" cy="540"/>
            </a:xfrm>
          </p:grpSpPr>
          <p:sp>
            <p:nvSpPr>
              <p:cNvPr id="71710" name="Rectangle 30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9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05" name="Group 25"/>
            <p:cNvGrpSpPr>
              <a:grpSpLocks/>
            </p:cNvGrpSpPr>
            <p:nvPr/>
          </p:nvGrpSpPr>
          <p:grpSpPr bwMode="auto">
            <a:xfrm>
              <a:off x="3326" y="15829"/>
              <a:ext cx="145" cy="371"/>
              <a:chOff x="720" y="7380"/>
              <a:chExt cx="180" cy="540"/>
            </a:xfrm>
          </p:grpSpPr>
          <p:sp>
            <p:nvSpPr>
              <p:cNvPr id="71707" name="Rectangle 27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6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702" name="Group 22"/>
            <p:cNvGrpSpPr>
              <a:grpSpLocks/>
            </p:cNvGrpSpPr>
            <p:nvPr/>
          </p:nvGrpSpPr>
          <p:grpSpPr bwMode="auto">
            <a:xfrm>
              <a:off x="3615" y="15829"/>
              <a:ext cx="145" cy="371"/>
              <a:chOff x="720" y="7380"/>
              <a:chExt cx="180" cy="540"/>
            </a:xfrm>
          </p:grpSpPr>
          <p:sp>
            <p:nvSpPr>
              <p:cNvPr id="71704" name="Rectangle 24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3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9" name="Group 19"/>
            <p:cNvGrpSpPr>
              <a:grpSpLocks/>
            </p:cNvGrpSpPr>
            <p:nvPr/>
          </p:nvGrpSpPr>
          <p:grpSpPr bwMode="auto">
            <a:xfrm>
              <a:off x="3905" y="15829"/>
              <a:ext cx="145" cy="371"/>
              <a:chOff x="720" y="7380"/>
              <a:chExt cx="180" cy="540"/>
            </a:xfrm>
          </p:grpSpPr>
          <p:sp>
            <p:nvSpPr>
              <p:cNvPr id="71701" name="Rectangle 21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700" name="WordArt 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6" name="Group 16"/>
            <p:cNvGrpSpPr>
              <a:grpSpLocks/>
            </p:cNvGrpSpPr>
            <p:nvPr/>
          </p:nvGrpSpPr>
          <p:grpSpPr bwMode="auto">
            <a:xfrm>
              <a:off x="4195" y="15706"/>
              <a:ext cx="144" cy="370"/>
              <a:chOff x="720" y="7380"/>
              <a:chExt cx="180" cy="540"/>
            </a:xfrm>
          </p:grpSpPr>
          <p:sp>
            <p:nvSpPr>
              <p:cNvPr id="71698" name="Rectangle 18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97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3" name="Group 13"/>
            <p:cNvGrpSpPr>
              <a:grpSpLocks/>
            </p:cNvGrpSpPr>
            <p:nvPr/>
          </p:nvGrpSpPr>
          <p:grpSpPr bwMode="auto">
            <a:xfrm>
              <a:off x="4484" y="15706"/>
              <a:ext cx="145" cy="370"/>
              <a:chOff x="720" y="7380"/>
              <a:chExt cx="180" cy="540"/>
            </a:xfrm>
          </p:grpSpPr>
          <p:sp>
            <p:nvSpPr>
              <p:cNvPr id="71695" name="Rectangle 15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94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90" name="Group 10"/>
            <p:cNvGrpSpPr>
              <a:grpSpLocks/>
            </p:cNvGrpSpPr>
            <p:nvPr/>
          </p:nvGrpSpPr>
          <p:grpSpPr bwMode="auto">
            <a:xfrm>
              <a:off x="4774" y="15829"/>
              <a:ext cx="144" cy="371"/>
              <a:chOff x="720" y="7380"/>
              <a:chExt cx="180" cy="540"/>
            </a:xfrm>
          </p:grpSpPr>
          <p:sp>
            <p:nvSpPr>
              <p:cNvPr id="71692" name="Rectangle 12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91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71687" name="Group 7"/>
            <p:cNvGrpSpPr>
              <a:grpSpLocks/>
            </p:cNvGrpSpPr>
            <p:nvPr/>
          </p:nvGrpSpPr>
          <p:grpSpPr bwMode="auto">
            <a:xfrm>
              <a:off x="5063" y="15706"/>
              <a:ext cx="145" cy="370"/>
              <a:chOff x="720" y="7380"/>
              <a:chExt cx="180" cy="540"/>
            </a:xfrm>
          </p:grpSpPr>
          <p:sp>
            <p:nvSpPr>
              <p:cNvPr id="71689" name="Rectangle 9"/>
              <p:cNvSpPr>
                <a:spLocks noChangeArrowheads="1"/>
              </p:cNvSpPr>
              <p:nvPr/>
            </p:nvSpPr>
            <p:spPr bwMode="auto">
              <a:xfrm>
                <a:off x="720" y="7380"/>
                <a:ext cx="18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688" name="WordArt 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0" y="7695"/>
                <a:ext cx="105" cy="22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bg-BG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57300" y="1884363"/>
            <a:ext cx="1419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algn="ctr" eaLnBrk="0" hangingPunct="0"/>
            <a:r>
              <a:rPr lang="bg-BG" altLang="bg-BG" sz="1200" b="0">
                <a:cs typeface="Times New Roman" pitchFamily="18" charset="0"/>
              </a:rPr>
              <a:t> </a:t>
            </a:r>
            <a:endParaRPr lang="bg-BG" altLang="bg-BG" b="0"/>
          </a:p>
        </p:txBody>
      </p:sp>
      <p:sp>
        <p:nvSpPr>
          <p:cNvPr id="71780" name="AutoShape 100"/>
          <p:cNvSpPr>
            <a:spLocks/>
          </p:cNvSpPr>
          <p:nvPr/>
        </p:nvSpPr>
        <p:spPr bwMode="auto">
          <a:xfrm rot="-5454621">
            <a:off x="1784350" y="-554037"/>
            <a:ext cx="257175" cy="2825750"/>
          </a:xfrm>
          <a:prstGeom prst="leftBrace">
            <a:avLst>
              <a:gd name="adj1" fmla="val 9156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0" y="647700"/>
            <a:ext cx="69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 algn="l"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bg-BG" altLang="bg-BG" sz="1400" b="0">
                <a:cs typeface="Times New Roman" pitchFamily="18" charset="0"/>
              </a:rPr>
              <a:t> </a:t>
            </a:r>
            <a:endParaRPr lang="en-US" altLang="bg-BG" sz="1100" b="0"/>
          </a:p>
          <a:p>
            <a:pPr eaLnBrk="0" hangingPunct="0"/>
            <a:endParaRPr lang="en-US" altLang="bg-BG" b="0"/>
          </a:p>
        </p:txBody>
      </p:sp>
      <p:sp>
        <p:nvSpPr>
          <p:cNvPr id="71782" name="Rectangle 102"/>
          <p:cNvSpPr>
            <a:spLocks noChangeArrowheads="1"/>
          </p:cNvSpPr>
          <p:nvPr/>
        </p:nvSpPr>
        <p:spPr bwMode="auto">
          <a:xfrm>
            <a:off x="0" y="122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71783" name="Rectangle 103"/>
          <p:cNvSpPr>
            <a:spLocks noChangeArrowheads="1"/>
          </p:cNvSpPr>
          <p:nvPr/>
        </p:nvSpPr>
        <p:spPr bwMode="auto">
          <a:xfrm>
            <a:off x="0" y="1731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71784" name="Rectangle 104"/>
          <p:cNvSpPr>
            <a:spLocks noChangeArrowheads="1"/>
          </p:cNvSpPr>
          <p:nvPr/>
        </p:nvSpPr>
        <p:spPr bwMode="auto">
          <a:xfrm>
            <a:off x="0" y="173196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bg-BG" altLang="bg-BG" sz="1000" b="0" dirty="0">
                <a:cs typeface="Times New Roman" pitchFamily="18" charset="0"/>
              </a:rPr>
              <a:t>брой нива –</a:t>
            </a:r>
            <a:endParaRPr lang="en-US" altLang="bg-BG" sz="1100" b="0" dirty="0"/>
          </a:p>
          <a:p>
            <a:pPr algn="l" eaLnBrk="0" hangingPunct="0"/>
            <a:endParaRPr lang="en-US" altLang="bg-BG" b="0" dirty="0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676400" y="1033463"/>
          <a:ext cx="47783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Уравнение" r:id="rId5" imgW="406048" imgH="215713" progId="Equation.3">
                  <p:embed/>
                </p:oleObj>
              </mc:Choice>
              <mc:Fallback>
                <p:oleObj name="Уравнение" r:id="rId5" imgW="40604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33463"/>
                        <a:ext cx="477838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066925" y="908050"/>
            <a:ext cx="5276850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2760663" y="3638550"/>
            <a:ext cx="444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V="1">
            <a:off x="3038475" y="1052513"/>
            <a:ext cx="0" cy="287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3736" name="Freeform 8"/>
          <p:cNvSpPr>
            <a:spLocks/>
          </p:cNvSpPr>
          <p:nvPr/>
        </p:nvSpPr>
        <p:spPr bwMode="auto">
          <a:xfrm>
            <a:off x="3054350" y="2605088"/>
            <a:ext cx="3540125" cy="1031875"/>
          </a:xfrm>
          <a:custGeom>
            <a:avLst/>
            <a:gdLst>
              <a:gd name="T0" fmla="*/ 0 w 4831"/>
              <a:gd name="T1" fmla="*/ 1292 h 1292"/>
              <a:gd name="T2" fmla="*/ 4831 w 4831"/>
              <a:gd name="T3" fmla="*/ 0 h 12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31" h="1292">
                <a:moveTo>
                  <a:pt x="0" y="1292"/>
                </a:moveTo>
                <a:cubicBezTo>
                  <a:pt x="740" y="371"/>
                  <a:pt x="2593" y="167"/>
                  <a:pt x="483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5882"/>
                        <a:invGamma/>
                      </a:srgbClr>
                    </a:gs>
                  </a:gsLst>
                  <a:lin ang="2700000" scaled="1"/>
                </a:gra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4573588" y="2344738"/>
            <a:ext cx="1250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0"/>
              <a:t>n.log</a:t>
            </a:r>
            <a:r>
              <a:rPr lang="en-US" altLang="bg-BG" sz="1400" b="0" baseline="-25000"/>
              <a:t>2</a:t>
            </a:r>
            <a:r>
              <a:rPr lang="en-US" altLang="bg-BG" sz="1400" b="0"/>
              <a:t>n</a:t>
            </a:r>
            <a:endParaRPr lang="en-US" altLang="bg-BG"/>
          </a:p>
        </p:txBody>
      </p:sp>
      <p:sp>
        <p:nvSpPr>
          <p:cNvPr id="73738" name="WordArt 10"/>
          <p:cNvSpPr>
            <a:spLocks noChangeArrowheads="1" noChangeShapeType="1" noTextEdit="1"/>
          </p:cNvSpPr>
          <p:nvPr/>
        </p:nvSpPr>
        <p:spPr bwMode="auto">
          <a:xfrm>
            <a:off x="2205038" y="1052513"/>
            <a:ext cx="730250" cy="5746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Т(</a:t>
            </a:r>
            <a:r>
              <a:rPr lang="en-GB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</a:p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брой </a:t>
            </a:r>
          </a:p>
          <a:p>
            <a:r>
              <a:rPr lang="bg-BG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сравнения</a:t>
            </a:r>
          </a:p>
        </p:txBody>
      </p:sp>
      <p:sp>
        <p:nvSpPr>
          <p:cNvPr id="73739" name="WordArt 11"/>
          <p:cNvSpPr>
            <a:spLocks noChangeArrowheads="1" noChangeShapeType="1" noTextEdit="1"/>
          </p:cNvSpPr>
          <p:nvPr/>
        </p:nvSpPr>
        <p:spPr bwMode="auto">
          <a:xfrm>
            <a:off x="6372225" y="3783013"/>
            <a:ext cx="693738" cy="4302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размер </a:t>
            </a:r>
          </a:p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на входа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865211"/>
              </p:ext>
            </p:extLst>
          </p:nvPr>
        </p:nvGraphicFramePr>
        <p:xfrm>
          <a:off x="2762250" y="4872038"/>
          <a:ext cx="3617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872038"/>
                        <a:ext cx="36179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8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0099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70668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8856" name="WordArt 8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57" name="WordArt 9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78858" name="Group 10"/>
          <p:cNvGrpSpPr>
            <a:grpSpLocks/>
          </p:cNvGrpSpPr>
          <p:nvPr/>
        </p:nvGrpSpPr>
        <p:grpSpPr bwMode="auto">
          <a:xfrm>
            <a:off x="625475" y="3482975"/>
            <a:ext cx="114300" cy="314325"/>
            <a:chOff x="746" y="2194"/>
            <a:chExt cx="72" cy="198"/>
          </a:xfrm>
        </p:grpSpPr>
        <p:sp>
          <p:nvSpPr>
            <p:cNvPr id="78859" name="Freeform 11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0" name="Freeform 12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1" name="Freeform 13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2" name="Freeform 14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8863" name="Group 15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78864" name="Freeform 1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8865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8866" name="WordArt 18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8867" name="Group 19"/>
          <p:cNvGrpSpPr>
            <a:grpSpLocks/>
          </p:cNvGrpSpPr>
          <p:nvPr/>
        </p:nvGrpSpPr>
        <p:grpSpPr bwMode="auto">
          <a:xfrm>
            <a:off x="617538" y="2333625"/>
            <a:ext cx="115887" cy="314325"/>
            <a:chOff x="2130" y="2237"/>
            <a:chExt cx="206" cy="437"/>
          </a:xfrm>
        </p:grpSpPr>
        <p:sp>
          <p:nvSpPr>
            <p:cNvPr id="78868" name="Freeform 20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69" name="Freeform 21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70" name="Freeform 22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71" name="Freeform 23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8872" name="Group 24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78873" name="Freeform 25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8874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8875" name="WordArt 27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78876" name="WordArt 28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77" name="WordArt 29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8878" name="WordArt 30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79" name="WordArt 31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6" name="WordArt 38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1" name="Oval 43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8892" name="Line 44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78894" name="Group 46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78895" name="Oval 47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896" name="Oval 48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78897" name="Line 49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8" name="Line 50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899" name="Line 51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0" name="Line 52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1" name="Line 53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2" name="Line 54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03" name="Line 55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78904" name="Group 56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78905" name="Oval 57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06" name="Text Box 58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78907" name="Text Box 59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78908" name="Text Box 60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78909" name="Text Box 61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78910" name="Group 62"/>
          <p:cNvGrpSpPr>
            <a:grpSpLocks/>
          </p:cNvGrpSpPr>
          <p:nvPr/>
        </p:nvGrpSpPr>
        <p:grpSpPr bwMode="auto">
          <a:xfrm flipH="1">
            <a:off x="663575" y="4833938"/>
            <a:ext cx="130175" cy="363537"/>
            <a:chOff x="4328" y="5043"/>
            <a:chExt cx="1512" cy="805"/>
          </a:xfrm>
        </p:grpSpPr>
        <p:sp>
          <p:nvSpPr>
            <p:cNvPr id="78911" name="Freeform 63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12" name="Freeform 64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13" name="Freeform 65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914" name="Freeform 66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8915" name="Group 67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78916" name="Freeform 68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8917" name="Freeform 69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8918" name="Text Box 70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8919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8920" name="Text Box 72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8921" name="Text Box 73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78922" name="Text Box 74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78923" name="Text Box 75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78925" name="Text Box 77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78926" name="Text Box 78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78927" name="Line 79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28" name="Text Box 80"/>
          <p:cNvSpPr txBox="1">
            <a:spLocks noChangeArrowheads="1"/>
          </p:cNvSpPr>
          <p:nvPr/>
        </p:nvSpPr>
        <p:spPr bwMode="auto">
          <a:xfrm>
            <a:off x="60166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8929" name="WordArt 81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78930" name="Line 82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31" name="Line 83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8932" name="Text Box 84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78933" name="Text Box 85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78934" name="Text Box 86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78935" name="Text Box 87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78936" name="Text Box 88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78937" name="Text Box 89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4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88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89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89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9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9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88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89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89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89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89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78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4.44444E-6 L 0.02639 -4.44444E-6 " pathEditMode="relative" ptsTypes="AA">
                                      <p:cBhvr>
                                        <p:cTn id="47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89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89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0.00139 L 0.03125 0.0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7" grpId="0" animBg="1"/>
      <p:bldP spid="78891" grpId="0" animBg="1"/>
      <p:bldP spid="78893" grpId="0" animBg="1"/>
      <p:bldP spid="78907" grpId="0" animBg="1"/>
      <p:bldP spid="78909" grpId="0"/>
      <p:bldP spid="78919" grpId="0" animBg="1"/>
      <p:bldP spid="78922" grpId="0" animBg="1"/>
      <p:bldP spid="789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877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9881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882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625475" y="3482975"/>
            <a:ext cx="114300" cy="314325"/>
            <a:chOff x="746" y="2194"/>
            <a:chExt cx="72" cy="198"/>
          </a:xfrm>
        </p:grpSpPr>
        <p:sp>
          <p:nvSpPr>
            <p:cNvPr id="79884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85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86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87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9888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79889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9890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9891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9892" name="Group 20"/>
          <p:cNvGrpSpPr>
            <a:grpSpLocks/>
          </p:cNvGrpSpPr>
          <p:nvPr/>
        </p:nvGrpSpPr>
        <p:grpSpPr bwMode="auto">
          <a:xfrm>
            <a:off x="874713" y="2327275"/>
            <a:ext cx="115887" cy="314325"/>
            <a:chOff x="2130" y="2237"/>
            <a:chExt cx="206" cy="437"/>
          </a:xfrm>
        </p:grpSpPr>
        <p:sp>
          <p:nvSpPr>
            <p:cNvPr id="79893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94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95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896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9897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79898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9899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9900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79901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902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9903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904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1" name="WordArt 39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6" name="Oval 44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18" name="Text Box 46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79920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21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79922" name="Line 50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7" name="Line 55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79929" name="Group 57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79930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1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79933" name="Text Box 61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79934" name="Text Box 62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79935" name="Group 63"/>
          <p:cNvGrpSpPr>
            <a:grpSpLocks/>
          </p:cNvGrpSpPr>
          <p:nvPr/>
        </p:nvGrpSpPr>
        <p:grpSpPr bwMode="auto">
          <a:xfrm flipH="1">
            <a:off x="952500" y="4846638"/>
            <a:ext cx="130175" cy="363537"/>
            <a:chOff x="4328" y="5043"/>
            <a:chExt cx="1512" cy="805"/>
          </a:xfrm>
        </p:grpSpPr>
        <p:sp>
          <p:nvSpPr>
            <p:cNvPr id="79936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7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8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939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9940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79941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9942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9943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44" name="Text Box 72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45" name="Text Box 73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9946" name="Text Box 74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79947" name="Text Box 75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79948" name="Text Box 76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79949" name="Text Box 77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79950" name="Text Box 78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79951" name="Text Box 79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79952" name="Line 80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53" name="Text Box 81"/>
          <p:cNvSpPr txBox="1">
            <a:spLocks noChangeArrowheads="1"/>
          </p:cNvSpPr>
          <p:nvPr/>
        </p:nvSpPr>
        <p:spPr bwMode="auto">
          <a:xfrm>
            <a:off x="59531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54" name="Text Box 82"/>
          <p:cNvSpPr txBox="1">
            <a:spLocks noChangeArrowheads="1"/>
          </p:cNvSpPr>
          <p:nvPr/>
        </p:nvSpPr>
        <p:spPr bwMode="auto">
          <a:xfrm>
            <a:off x="89376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79955" name="Line 83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56" name="Line 84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9957" name="Text Box 85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79958" name="Text Box 86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79959" name="Text Box 87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79960" name="Text Box 88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79961" name="Text Box 89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79962" name="Text Box 90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8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99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99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99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99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99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99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9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9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99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1.48148E-6 L 0.03055 1.48148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99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2222E-6 -1.85185E-6 L 0.0312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79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6" grpId="0" animBg="1"/>
      <p:bldP spid="79918" grpId="0" animBg="1"/>
      <p:bldP spid="79932" grpId="0" animBg="1"/>
      <p:bldP spid="79934" grpId="0"/>
      <p:bldP spid="79944" grpId="0" animBg="1"/>
      <p:bldP spid="79947" grpId="0" animBg="1"/>
      <p:bldP spid="79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1154113" y="2333625"/>
            <a:ext cx="115887" cy="314325"/>
            <a:chOff x="2130" y="2237"/>
            <a:chExt cx="206" cy="437"/>
          </a:xfrm>
        </p:grpSpPr>
        <p:sp>
          <p:nvSpPr>
            <p:cNvPr id="80899" name="Freeform 3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00" name="Freeform 4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01" name="Freeform 5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02" name="Freeform 6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0903" name="Group 7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0904" name="Freeform 8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0905" name="Freeform 9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0906" name="WordArt 10"/>
          <p:cNvSpPr>
            <a:spLocks noChangeArrowheads="1" noChangeShapeType="1" noTextEdit="1"/>
          </p:cNvSpPr>
          <p:nvPr/>
        </p:nvSpPr>
        <p:spPr bwMode="auto">
          <a:xfrm>
            <a:off x="192088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7859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4843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09" name="WordArt 13"/>
          <p:cNvSpPr>
            <a:spLocks noChangeArrowheads="1" noChangeShapeType="1" noTextEdit="1"/>
          </p:cNvSpPr>
          <p:nvPr/>
        </p:nvSpPr>
        <p:spPr bwMode="auto">
          <a:xfrm>
            <a:off x="3436938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239236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29908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26876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0913" name="WordArt 17"/>
          <p:cNvSpPr>
            <a:spLocks noChangeArrowheads="1" noChangeShapeType="1" noTextEdit="1"/>
          </p:cNvSpPr>
          <p:nvPr/>
        </p:nvSpPr>
        <p:spPr bwMode="auto">
          <a:xfrm>
            <a:off x="265113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14" name="WordArt 18"/>
          <p:cNvSpPr>
            <a:spLocks noChangeArrowheads="1" noChangeShapeType="1" noTextEdit="1"/>
          </p:cNvSpPr>
          <p:nvPr/>
        </p:nvSpPr>
        <p:spPr bwMode="auto">
          <a:xfrm>
            <a:off x="674688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0915" name="WordArt 19"/>
          <p:cNvSpPr>
            <a:spLocks noChangeArrowheads="1" noChangeShapeType="1" noTextEdit="1"/>
          </p:cNvSpPr>
          <p:nvPr/>
        </p:nvSpPr>
        <p:spPr bwMode="auto">
          <a:xfrm>
            <a:off x="1851025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0916" name="Group 20"/>
          <p:cNvGrpSpPr>
            <a:grpSpLocks/>
          </p:cNvGrpSpPr>
          <p:nvPr/>
        </p:nvGrpSpPr>
        <p:grpSpPr bwMode="auto">
          <a:xfrm>
            <a:off x="627063" y="3495675"/>
            <a:ext cx="115887" cy="314325"/>
            <a:chOff x="2130" y="2237"/>
            <a:chExt cx="206" cy="437"/>
          </a:xfrm>
        </p:grpSpPr>
        <p:sp>
          <p:nvSpPr>
            <p:cNvPr id="80917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18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19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20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0921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0922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0923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0924" name="WordArt 28"/>
          <p:cNvSpPr>
            <a:spLocks noChangeArrowheads="1" noChangeShapeType="1" noTextEdit="1"/>
          </p:cNvSpPr>
          <p:nvPr/>
        </p:nvSpPr>
        <p:spPr bwMode="auto">
          <a:xfrm>
            <a:off x="2251075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0925" name="WordArt 29"/>
          <p:cNvSpPr>
            <a:spLocks noChangeArrowheads="1" noChangeShapeType="1" noTextEdit="1"/>
          </p:cNvSpPr>
          <p:nvPr/>
        </p:nvSpPr>
        <p:spPr bwMode="auto">
          <a:xfrm>
            <a:off x="271463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26" name="WordArt 30"/>
          <p:cNvSpPr>
            <a:spLocks noChangeArrowheads="1" noChangeShapeType="1" noTextEdit="1"/>
          </p:cNvSpPr>
          <p:nvPr/>
        </p:nvSpPr>
        <p:spPr bwMode="auto">
          <a:xfrm>
            <a:off x="627063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0927" name="WordArt 31"/>
          <p:cNvSpPr>
            <a:spLocks noChangeArrowheads="1" noChangeShapeType="1" noTextEdit="1"/>
          </p:cNvSpPr>
          <p:nvPr/>
        </p:nvSpPr>
        <p:spPr bwMode="auto">
          <a:xfrm>
            <a:off x="1566863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28" name="WordArt 32"/>
          <p:cNvSpPr>
            <a:spLocks noChangeArrowheads="1" noChangeShapeType="1" noTextEdit="1"/>
          </p:cNvSpPr>
          <p:nvPr/>
        </p:nvSpPr>
        <p:spPr bwMode="auto">
          <a:xfrm>
            <a:off x="2395538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11811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879475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5826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20891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3" name="Line 37"/>
          <p:cNvSpPr>
            <a:spLocks noChangeShapeType="1"/>
          </p:cNvSpPr>
          <p:nvPr/>
        </p:nvSpPr>
        <p:spPr bwMode="auto">
          <a:xfrm flipV="1">
            <a:off x="4738688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H="1">
            <a:off x="7432675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5" name="WordArt 39"/>
          <p:cNvSpPr>
            <a:spLocks noChangeArrowheads="1" noChangeShapeType="1" noTextEdit="1"/>
          </p:cNvSpPr>
          <p:nvPr/>
        </p:nvSpPr>
        <p:spPr bwMode="auto">
          <a:xfrm>
            <a:off x="4697413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0936" name="Text Box 40"/>
          <p:cNvSpPr txBox="1">
            <a:spLocks noChangeArrowheads="1"/>
          </p:cNvSpPr>
          <p:nvPr/>
        </p:nvSpPr>
        <p:spPr bwMode="auto">
          <a:xfrm>
            <a:off x="4892675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0937" name="Line 41"/>
          <p:cNvSpPr>
            <a:spLocks noChangeShapeType="1"/>
          </p:cNvSpPr>
          <p:nvPr/>
        </p:nvSpPr>
        <p:spPr bwMode="auto">
          <a:xfrm>
            <a:off x="5792788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5792788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>
            <a:off x="5792788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0" name="Oval 44"/>
          <p:cNvSpPr>
            <a:spLocks noChangeArrowheads="1"/>
          </p:cNvSpPr>
          <p:nvPr/>
        </p:nvSpPr>
        <p:spPr bwMode="auto">
          <a:xfrm>
            <a:off x="5600700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>
            <a:off x="5792788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2" name="Text Box 46"/>
          <p:cNvSpPr txBox="1">
            <a:spLocks noChangeArrowheads="1"/>
          </p:cNvSpPr>
          <p:nvPr/>
        </p:nvSpPr>
        <p:spPr bwMode="auto">
          <a:xfrm>
            <a:off x="5140325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0943" name="Group 47"/>
          <p:cNvGrpSpPr>
            <a:grpSpLocks/>
          </p:cNvGrpSpPr>
          <p:nvPr/>
        </p:nvGrpSpPr>
        <p:grpSpPr bwMode="auto">
          <a:xfrm>
            <a:off x="5697538" y="3417888"/>
            <a:ext cx="190500" cy="161925"/>
            <a:chOff x="720" y="11700"/>
            <a:chExt cx="2340" cy="2340"/>
          </a:xfrm>
        </p:grpSpPr>
        <p:sp>
          <p:nvSpPr>
            <p:cNvPr id="80944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45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0946" name="Line 50"/>
          <p:cNvSpPr>
            <a:spLocks noChangeShapeType="1"/>
          </p:cNvSpPr>
          <p:nvPr/>
        </p:nvSpPr>
        <p:spPr bwMode="auto">
          <a:xfrm>
            <a:off x="5792788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7" name="Line 51"/>
          <p:cNvSpPr>
            <a:spLocks noChangeShapeType="1"/>
          </p:cNvSpPr>
          <p:nvPr/>
        </p:nvSpPr>
        <p:spPr bwMode="auto">
          <a:xfrm>
            <a:off x="6846888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5613400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49" name="Line 53"/>
          <p:cNvSpPr>
            <a:spLocks noChangeShapeType="1"/>
          </p:cNvSpPr>
          <p:nvPr/>
        </p:nvSpPr>
        <p:spPr bwMode="auto">
          <a:xfrm flipH="1">
            <a:off x="5792788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 flipH="1" flipV="1">
            <a:off x="4738688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 flipV="1">
            <a:off x="4738688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 flipH="1">
            <a:off x="5792788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0953" name="Group 57"/>
          <p:cNvGrpSpPr>
            <a:grpSpLocks/>
          </p:cNvGrpSpPr>
          <p:nvPr/>
        </p:nvGrpSpPr>
        <p:grpSpPr bwMode="auto">
          <a:xfrm>
            <a:off x="5600700" y="935038"/>
            <a:ext cx="2146300" cy="484187"/>
            <a:chOff x="3534" y="589"/>
            <a:chExt cx="1352" cy="305"/>
          </a:xfrm>
        </p:grpSpPr>
        <p:sp>
          <p:nvSpPr>
            <p:cNvPr id="80954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55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5121275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0957" name="Text Box 61"/>
          <p:cNvSpPr txBox="1">
            <a:spLocks noChangeArrowheads="1"/>
          </p:cNvSpPr>
          <p:nvPr/>
        </p:nvSpPr>
        <p:spPr bwMode="auto">
          <a:xfrm>
            <a:off x="5991225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0958" name="Text Box 62"/>
          <p:cNvSpPr txBox="1">
            <a:spLocks noChangeArrowheads="1"/>
          </p:cNvSpPr>
          <p:nvPr/>
        </p:nvSpPr>
        <p:spPr bwMode="auto">
          <a:xfrm>
            <a:off x="5924550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0959" name="Group 63"/>
          <p:cNvGrpSpPr>
            <a:grpSpLocks/>
          </p:cNvGrpSpPr>
          <p:nvPr/>
        </p:nvGrpSpPr>
        <p:grpSpPr bwMode="auto">
          <a:xfrm flipH="1">
            <a:off x="1219200" y="4833938"/>
            <a:ext cx="130175" cy="363537"/>
            <a:chOff x="4328" y="5043"/>
            <a:chExt cx="1512" cy="805"/>
          </a:xfrm>
        </p:grpSpPr>
        <p:sp>
          <p:nvSpPr>
            <p:cNvPr id="80960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61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62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963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0964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0965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0966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0967" name="Text Box 71"/>
          <p:cNvSpPr txBox="1">
            <a:spLocks noChangeArrowheads="1"/>
          </p:cNvSpPr>
          <p:nvPr/>
        </p:nvSpPr>
        <p:spPr bwMode="auto">
          <a:xfrm>
            <a:off x="5556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68" name="Text Box 72"/>
          <p:cNvSpPr txBox="1">
            <a:spLocks noChangeArrowheads="1"/>
          </p:cNvSpPr>
          <p:nvPr/>
        </p:nvSpPr>
        <p:spPr bwMode="auto">
          <a:xfrm>
            <a:off x="8413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69" name="Text Box 73"/>
          <p:cNvSpPr txBox="1">
            <a:spLocks noChangeArrowheads="1"/>
          </p:cNvSpPr>
          <p:nvPr/>
        </p:nvSpPr>
        <p:spPr bwMode="auto">
          <a:xfrm>
            <a:off x="11271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0970" name="Text Box 74"/>
          <p:cNvSpPr txBox="1">
            <a:spLocks noChangeArrowheads="1"/>
          </p:cNvSpPr>
          <p:nvPr/>
        </p:nvSpPr>
        <p:spPr bwMode="auto">
          <a:xfrm>
            <a:off x="14128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0971" name="Text Box 75"/>
          <p:cNvSpPr txBox="1">
            <a:spLocks noChangeArrowheads="1"/>
          </p:cNvSpPr>
          <p:nvPr/>
        </p:nvSpPr>
        <p:spPr bwMode="auto">
          <a:xfrm>
            <a:off x="584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0972" name="Text Box 76"/>
          <p:cNvSpPr txBox="1">
            <a:spLocks noChangeArrowheads="1"/>
          </p:cNvSpPr>
          <p:nvPr/>
        </p:nvSpPr>
        <p:spPr bwMode="auto">
          <a:xfrm>
            <a:off x="8699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0973" name="Text Box 77"/>
          <p:cNvSpPr txBox="1">
            <a:spLocks noChangeArrowheads="1"/>
          </p:cNvSpPr>
          <p:nvPr/>
        </p:nvSpPr>
        <p:spPr bwMode="auto">
          <a:xfrm>
            <a:off x="11557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0974" name="Text Box 78"/>
          <p:cNvSpPr txBox="1">
            <a:spLocks noChangeArrowheads="1"/>
          </p:cNvSpPr>
          <p:nvPr/>
        </p:nvSpPr>
        <p:spPr bwMode="auto">
          <a:xfrm>
            <a:off x="14414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0975" name="Text Box 79"/>
          <p:cNvSpPr txBox="1">
            <a:spLocks noChangeArrowheads="1"/>
          </p:cNvSpPr>
          <p:nvPr/>
        </p:nvSpPr>
        <p:spPr bwMode="auto">
          <a:xfrm>
            <a:off x="1727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0976" name="Line 80"/>
          <p:cNvSpPr>
            <a:spLocks noChangeShapeType="1"/>
          </p:cNvSpPr>
          <p:nvPr/>
        </p:nvSpPr>
        <p:spPr bwMode="auto">
          <a:xfrm>
            <a:off x="5613400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77" name="Text Box 81"/>
          <p:cNvSpPr txBox="1">
            <a:spLocks noChangeArrowheads="1"/>
          </p:cNvSpPr>
          <p:nvPr/>
        </p:nvSpPr>
        <p:spPr bwMode="auto">
          <a:xfrm>
            <a:off x="58578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78" name="Text Box 82"/>
          <p:cNvSpPr txBox="1">
            <a:spLocks noChangeArrowheads="1"/>
          </p:cNvSpPr>
          <p:nvPr/>
        </p:nvSpPr>
        <p:spPr bwMode="auto">
          <a:xfrm>
            <a:off x="88423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0979" name="Text Box 83"/>
          <p:cNvSpPr txBox="1">
            <a:spLocks noChangeArrowheads="1"/>
          </p:cNvSpPr>
          <p:nvPr/>
        </p:nvSpPr>
        <p:spPr bwMode="auto">
          <a:xfrm>
            <a:off x="118268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0980" name="Line 84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81" name="Line 85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0982" name="Text Box 86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0983" name="Text Box 87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0984" name="Text Box 88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0985" name="Text Box 89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0986" name="Text Box 90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0987" name="Text Box 91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78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09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09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09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09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09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09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09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09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09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09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4.44444E-6 L 0.02639 -4.44444E-6 " pathEditMode="relative" ptsTypes="AA">
                                      <p:cBhvr>
                                        <p:cTn id="34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09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09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09 0.00417 L 0.03334 0.0041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0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0" grpId="0" animBg="1"/>
      <p:bldP spid="80956" grpId="0" animBg="1"/>
      <p:bldP spid="80957" grpId="0" animBg="1"/>
      <p:bldP spid="80958" grpId="0"/>
      <p:bldP spid="80969" grpId="0" animBg="1"/>
      <p:bldP spid="80971" grpId="0" animBg="1"/>
      <p:bldP spid="809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154113" y="2333625"/>
            <a:ext cx="115887" cy="314325"/>
            <a:chOff x="2130" y="2237"/>
            <a:chExt cx="206" cy="437"/>
          </a:xfrm>
        </p:grpSpPr>
        <p:sp>
          <p:nvSpPr>
            <p:cNvPr id="81923" name="Freeform 3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24" name="Freeform 4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25" name="Freeform 5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26" name="Freeform 6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1930" name="WordArt 10"/>
          <p:cNvSpPr>
            <a:spLocks noChangeArrowheads="1" noChangeShapeType="1" noTextEdit="1"/>
          </p:cNvSpPr>
          <p:nvPr/>
        </p:nvSpPr>
        <p:spPr bwMode="auto">
          <a:xfrm>
            <a:off x="192088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7859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4843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33" name="WordArt 13"/>
          <p:cNvSpPr>
            <a:spLocks noChangeArrowheads="1" noChangeShapeType="1" noTextEdit="1"/>
          </p:cNvSpPr>
          <p:nvPr/>
        </p:nvSpPr>
        <p:spPr bwMode="auto">
          <a:xfrm>
            <a:off x="3436938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239236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29908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2687638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1937" name="WordArt 17"/>
          <p:cNvSpPr>
            <a:spLocks noChangeArrowheads="1" noChangeShapeType="1" noTextEdit="1"/>
          </p:cNvSpPr>
          <p:nvPr/>
        </p:nvSpPr>
        <p:spPr bwMode="auto">
          <a:xfrm>
            <a:off x="265113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38" name="WordArt 18"/>
          <p:cNvSpPr>
            <a:spLocks noChangeArrowheads="1" noChangeShapeType="1" noTextEdit="1"/>
          </p:cNvSpPr>
          <p:nvPr/>
        </p:nvSpPr>
        <p:spPr bwMode="auto">
          <a:xfrm>
            <a:off x="674688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1939" name="WordArt 19"/>
          <p:cNvSpPr>
            <a:spLocks noChangeArrowheads="1" noChangeShapeType="1" noTextEdit="1"/>
          </p:cNvSpPr>
          <p:nvPr/>
        </p:nvSpPr>
        <p:spPr bwMode="auto">
          <a:xfrm>
            <a:off x="1851025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903288" y="3495675"/>
            <a:ext cx="115887" cy="314325"/>
            <a:chOff x="2130" y="2237"/>
            <a:chExt cx="206" cy="437"/>
          </a:xfrm>
        </p:grpSpPr>
        <p:sp>
          <p:nvSpPr>
            <p:cNvPr id="81941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1948" name="WordArt 28"/>
          <p:cNvSpPr>
            <a:spLocks noChangeArrowheads="1" noChangeShapeType="1" noTextEdit="1"/>
          </p:cNvSpPr>
          <p:nvPr/>
        </p:nvSpPr>
        <p:spPr bwMode="auto">
          <a:xfrm>
            <a:off x="2251075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1949" name="WordArt 29"/>
          <p:cNvSpPr>
            <a:spLocks noChangeArrowheads="1" noChangeShapeType="1" noTextEdit="1"/>
          </p:cNvSpPr>
          <p:nvPr/>
        </p:nvSpPr>
        <p:spPr bwMode="auto">
          <a:xfrm>
            <a:off x="271463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50" name="WordArt 30"/>
          <p:cNvSpPr>
            <a:spLocks noChangeArrowheads="1" noChangeShapeType="1" noTextEdit="1"/>
          </p:cNvSpPr>
          <p:nvPr/>
        </p:nvSpPr>
        <p:spPr bwMode="auto">
          <a:xfrm>
            <a:off x="627063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1951" name="WordArt 31"/>
          <p:cNvSpPr>
            <a:spLocks noChangeArrowheads="1" noChangeShapeType="1" noTextEdit="1"/>
          </p:cNvSpPr>
          <p:nvPr/>
        </p:nvSpPr>
        <p:spPr bwMode="auto">
          <a:xfrm>
            <a:off x="1566863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52" name="WordArt 32"/>
          <p:cNvSpPr>
            <a:spLocks noChangeArrowheads="1" noChangeShapeType="1" noTextEdit="1"/>
          </p:cNvSpPr>
          <p:nvPr/>
        </p:nvSpPr>
        <p:spPr bwMode="auto">
          <a:xfrm>
            <a:off x="2395538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118110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879475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582613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2089150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 flipV="1">
            <a:off x="4738688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 flipH="1">
            <a:off x="7432675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59" name="WordArt 39"/>
          <p:cNvSpPr>
            <a:spLocks noChangeArrowheads="1" noChangeShapeType="1" noTextEdit="1"/>
          </p:cNvSpPr>
          <p:nvPr/>
        </p:nvSpPr>
        <p:spPr bwMode="auto">
          <a:xfrm>
            <a:off x="4697413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4892675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>
            <a:off x="5792788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>
            <a:off x="5792788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>
            <a:off x="5792788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4" name="Oval 44"/>
          <p:cNvSpPr>
            <a:spLocks noChangeArrowheads="1"/>
          </p:cNvSpPr>
          <p:nvPr/>
        </p:nvSpPr>
        <p:spPr bwMode="auto">
          <a:xfrm>
            <a:off x="5600700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>
            <a:off x="5792788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6" name="Text Box 46"/>
          <p:cNvSpPr txBox="1">
            <a:spLocks noChangeArrowheads="1"/>
          </p:cNvSpPr>
          <p:nvPr/>
        </p:nvSpPr>
        <p:spPr bwMode="auto">
          <a:xfrm>
            <a:off x="5140325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1967" name="Group 47"/>
          <p:cNvGrpSpPr>
            <a:grpSpLocks/>
          </p:cNvGrpSpPr>
          <p:nvPr/>
        </p:nvGrpSpPr>
        <p:grpSpPr bwMode="auto">
          <a:xfrm>
            <a:off x="5697538" y="3417888"/>
            <a:ext cx="190500" cy="161925"/>
            <a:chOff x="720" y="11700"/>
            <a:chExt cx="2340" cy="2340"/>
          </a:xfrm>
        </p:grpSpPr>
        <p:sp>
          <p:nvSpPr>
            <p:cNvPr id="81968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69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1970" name="Line 50"/>
          <p:cNvSpPr>
            <a:spLocks noChangeShapeType="1"/>
          </p:cNvSpPr>
          <p:nvPr/>
        </p:nvSpPr>
        <p:spPr bwMode="auto">
          <a:xfrm>
            <a:off x="5792788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1" name="Line 51"/>
          <p:cNvSpPr>
            <a:spLocks noChangeShapeType="1"/>
          </p:cNvSpPr>
          <p:nvPr/>
        </p:nvSpPr>
        <p:spPr bwMode="auto">
          <a:xfrm>
            <a:off x="6846888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2" name="Line 52"/>
          <p:cNvSpPr>
            <a:spLocks noChangeShapeType="1"/>
          </p:cNvSpPr>
          <p:nvPr/>
        </p:nvSpPr>
        <p:spPr bwMode="auto">
          <a:xfrm>
            <a:off x="5613400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 flipH="1">
            <a:off x="5792788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4" name="Line 54"/>
          <p:cNvSpPr>
            <a:spLocks noChangeShapeType="1"/>
          </p:cNvSpPr>
          <p:nvPr/>
        </p:nvSpPr>
        <p:spPr bwMode="auto">
          <a:xfrm flipH="1" flipV="1">
            <a:off x="4738688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5" name="Line 55"/>
          <p:cNvSpPr>
            <a:spLocks noChangeShapeType="1"/>
          </p:cNvSpPr>
          <p:nvPr/>
        </p:nvSpPr>
        <p:spPr bwMode="auto">
          <a:xfrm flipV="1">
            <a:off x="4738688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5792788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1977" name="Group 57"/>
          <p:cNvGrpSpPr>
            <a:grpSpLocks/>
          </p:cNvGrpSpPr>
          <p:nvPr/>
        </p:nvGrpSpPr>
        <p:grpSpPr bwMode="auto">
          <a:xfrm>
            <a:off x="5600700" y="935038"/>
            <a:ext cx="2146300" cy="484187"/>
            <a:chOff x="3534" y="589"/>
            <a:chExt cx="1352" cy="305"/>
          </a:xfrm>
        </p:grpSpPr>
        <p:sp>
          <p:nvSpPr>
            <p:cNvPr id="81978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79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1980" name="Text Box 60"/>
          <p:cNvSpPr txBox="1">
            <a:spLocks noChangeArrowheads="1"/>
          </p:cNvSpPr>
          <p:nvPr/>
        </p:nvSpPr>
        <p:spPr bwMode="auto">
          <a:xfrm>
            <a:off x="5121275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1981" name="Text Box 61"/>
          <p:cNvSpPr txBox="1">
            <a:spLocks noChangeArrowheads="1"/>
          </p:cNvSpPr>
          <p:nvPr/>
        </p:nvSpPr>
        <p:spPr bwMode="auto">
          <a:xfrm>
            <a:off x="5991225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1982" name="Text Box 62"/>
          <p:cNvSpPr txBox="1">
            <a:spLocks noChangeArrowheads="1"/>
          </p:cNvSpPr>
          <p:nvPr/>
        </p:nvSpPr>
        <p:spPr bwMode="auto">
          <a:xfrm>
            <a:off x="5924550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1983" name="Group 63"/>
          <p:cNvGrpSpPr>
            <a:grpSpLocks/>
          </p:cNvGrpSpPr>
          <p:nvPr/>
        </p:nvGrpSpPr>
        <p:grpSpPr bwMode="auto">
          <a:xfrm flipH="1">
            <a:off x="1514475" y="4833938"/>
            <a:ext cx="130175" cy="363537"/>
            <a:chOff x="4328" y="5043"/>
            <a:chExt cx="1512" cy="805"/>
          </a:xfrm>
        </p:grpSpPr>
        <p:sp>
          <p:nvSpPr>
            <p:cNvPr id="81984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85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86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987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1988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1989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1990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1991" name="Text Box 71"/>
          <p:cNvSpPr txBox="1">
            <a:spLocks noChangeArrowheads="1"/>
          </p:cNvSpPr>
          <p:nvPr/>
        </p:nvSpPr>
        <p:spPr bwMode="auto">
          <a:xfrm>
            <a:off x="5556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1992" name="Text Box 72"/>
          <p:cNvSpPr txBox="1">
            <a:spLocks noChangeArrowheads="1"/>
          </p:cNvSpPr>
          <p:nvPr/>
        </p:nvSpPr>
        <p:spPr bwMode="auto">
          <a:xfrm>
            <a:off x="8413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1993" name="Text Box 73"/>
          <p:cNvSpPr txBox="1">
            <a:spLocks noChangeArrowheads="1"/>
          </p:cNvSpPr>
          <p:nvPr/>
        </p:nvSpPr>
        <p:spPr bwMode="auto">
          <a:xfrm>
            <a:off x="112712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1994" name="Text Box 74"/>
          <p:cNvSpPr txBox="1">
            <a:spLocks noChangeArrowheads="1"/>
          </p:cNvSpPr>
          <p:nvPr/>
        </p:nvSpPr>
        <p:spPr bwMode="auto">
          <a:xfrm>
            <a:off x="1412875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1995" name="Text Box 75"/>
          <p:cNvSpPr txBox="1">
            <a:spLocks noChangeArrowheads="1"/>
          </p:cNvSpPr>
          <p:nvPr/>
        </p:nvSpPr>
        <p:spPr bwMode="auto">
          <a:xfrm>
            <a:off x="584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1996" name="Text Box 76"/>
          <p:cNvSpPr txBox="1">
            <a:spLocks noChangeArrowheads="1"/>
          </p:cNvSpPr>
          <p:nvPr/>
        </p:nvSpPr>
        <p:spPr bwMode="auto">
          <a:xfrm>
            <a:off x="8699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1997" name="Text Box 77"/>
          <p:cNvSpPr txBox="1">
            <a:spLocks noChangeArrowheads="1"/>
          </p:cNvSpPr>
          <p:nvPr/>
        </p:nvSpPr>
        <p:spPr bwMode="auto">
          <a:xfrm>
            <a:off x="11557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auto">
          <a:xfrm>
            <a:off x="144145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auto">
          <a:xfrm>
            <a:off x="1727200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2000" name="Line 80"/>
          <p:cNvSpPr>
            <a:spLocks noChangeShapeType="1"/>
          </p:cNvSpPr>
          <p:nvPr/>
        </p:nvSpPr>
        <p:spPr bwMode="auto">
          <a:xfrm>
            <a:off x="5613400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auto">
          <a:xfrm>
            <a:off x="58578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auto">
          <a:xfrm>
            <a:off x="884238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auto">
          <a:xfrm>
            <a:off x="1173163" y="44894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auto">
          <a:xfrm>
            <a:off x="1489075" y="4491038"/>
            <a:ext cx="285750" cy="28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2005" name="Line 85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006" name="Line 86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007" name="Text Box 87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2008" name="Text Box 88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2009" name="Text Box 89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2010" name="Text Box 90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2011" name="Text Box 91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2012" name="Text Box 92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87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19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19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19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19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19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19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19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19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4.44444E-6 L 0.02639 -4.44444E-6 " pathEditMode="relative" ptsTypes="AA">
                                      <p:cBhvr>
                                        <p:cTn id="34" dur="500" fill="hold"/>
                                        <p:tgtEl>
                                          <p:spTgt spid="81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1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1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4" grpId="0" animBg="1"/>
      <p:bldP spid="81980" grpId="0" animBg="1"/>
      <p:bldP spid="81981" grpId="0" animBg="1"/>
      <p:bldP spid="81982" grpId="0"/>
      <p:bldP spid="81993" grpId="0" animBg="1"/>
      <p:bldP spid="81996" grpId="0" animBg="1"/>
      <p:bldP spid="820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49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53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54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2955" name="Group 11"/>
          <p:cNvGrpSpPr>
            <a:grpSpLocks/>
          </p:cNvGrpSpPr>
          <p:nvPr/>
        </p:nvGrpSpPr>
        <p:grpSpPr bwMode="auto">
          <a:xfrm>
            <a:off x="1206500" y="3482975"/>
            <a:ext cx="114300" cy="314325"/>
            <a:chOff x="746" y="2194"/>
            <a:chExt cx="72" cy="198"/>
          </a:xfrm>
        </p:grpSpPr>
        <p:sp>
          <p:nvSpPr>
            <p:cNvPr id="82956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58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59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960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2961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962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2963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1169988" y="2327275"/>
            <a:ext cx="115887" cy="314325"/>
            <a:chOff x="2130" y="2237"/>
            <a:chExt cx="206" cy="437"/>
          </a:xfrm>
        </p:grpSpPr>
        <p:sp>
          <p:nvSpPr>
            <p:cNvPr id="82965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66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67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68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969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2970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971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2972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2973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74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2975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76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1" name="Line 37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2" name="Line 38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3" name="WordArt 39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6" name="Line 42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88" name="Oval 44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89" name="Line 45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0" name="Text Box 46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2991" name="Group 47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2992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993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994" name="Line 50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5" name="Line 51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6" name="Line 52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7" name="Line 53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8" name="Line 54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999" name="Line 55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00" name="Line 56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3001" name="Group 57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3002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03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3005" name="Text Box 61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3006" name="Text Box 62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3007" name="Group 63"/>
          <p:cNvGrpSpPr>
            <a:grpSpLocks/>
          </p:cNvGrpSpPr>
          <p:nvPr/>
        </p:nvGrpSpPr>
        <p:grpSpPr bwMode="auto">
          <a:xfrm flipH="1">
            <a:off x="1847850" y="4846638"/>
            <a:ext cx="130175" cy="363537"/>
            <a:chOff x="4328" y="5043"/>
            <a:chExt cx="1512" cy="805"/>
          </a:xfrm>
        </p:grpSpPr>
        <p:sp>
          <p:nvSpPr>
            <p:cNvPr id="83008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09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10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011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3012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3013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3014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3015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16" name="Text Box 72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18" name="Text Box 74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3019" name="Text Box 75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3020" name="Text Box 76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21" name="Text Box 77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3022" name="Text Box 78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3023" name="Text Box 79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3024" name="Line 80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25" name="Text Box 81"/>
          <p:cNvSpPr txBox="1">
            <a:spLocks noChangeArrowheads="1"/>
          </p:cNvSpPr>
          <p:nvPr/>
        </p:nvSpPr>
        <p:spPr bwMode="auto">
          <a:xfrm>
            <a:off x="595313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26" name="Text Box 82"/>
          <p:cNvSpPr txBox="1">
            <a:spLocks noChangeArrowheads="1"/>
          </p:cNvSpPr>
          <p:nvPr/>
        </p:nvSpPr>
        <p:spPr bwMode="auto">
          <a:xfrm>
            <a:off x="90328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3027" name="Text Box 83"/>
          <p:cNvSpPr txBox="1">
            <a:spLocks noChangeArrowheads="1"/>
          </p:cNvSpPr>
          <p:nvPr/>
        </p:nvSpPr>
        <p:spPr bwMode="auto">
          <a:xfrm>
            <a:off x="120173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3028" name="Text Box 84"/>
          <p:cNvSpPr txBox="1">
            <a:spLocks noChangeArrowheads="1"/>
          </p:cNvSpPr>
          <p:nvPr/>
        </p:nvSpPr>
        <p:spPr bwMode="auto">
          <a:xfrm>
            <a:off x="1812925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29" name="Text Box 85"/>
          <p:cNvSpPr txBox="1">
            <a:spLocks noChangeArrowheads="1"/>
          </p:cNvSpPr>
          <p:nvPr/>
        </p:nvSpPr>
        <p:spPr bwMode="auto">
          <a:xfrm>
            <a:off x="1498600" y="448627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3030" name="Line 86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31" name="Line 87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032" name="Text Box 88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3033" name="Text Box 89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3034" name="Text Box 90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3035" name="Text Box 91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3036" name="Text Box 92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3037" name="Text Box 93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13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30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30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29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30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30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30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30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2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1.48148E-6 L 0.03055 1.48148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30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8" grpId="0" animBg="1"/>
      <p:bldP spid="82990" grpId="0" animBg="1"/>
      <p:bldP spid="83004" grpId="0" animBg="1"/>
      <p:bldP spid="83006" grpId="0"/>
      <p:bldP spid="83016" grpId="0" animBg="1"/>
      <p:bldP spid="83019" grpId="0" animBg="1"/>
      <p:bldP spid="830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WordArt 2"/>
          <p:cNvSpPr>
            <a:spLocks noChangeArrowheads="1" noChangeShapeType="1" noTextEdit="1"/>
          </p:cNvSpPr>
          <p:nvPr/>
        </p:nvSpPr>
        <p:spPr bwMode="auto">
          <a:xfrm>
            <a:off x="201613" y="5032375"/>
            <a:ext cx="392112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Cplace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7954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4938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973" name="WordArt 5"/>
          <p:cNvSpPr>
            <a:spLocks noChangeArrowheads="1" noChangeShapeType="1" noTextEdit="1"/>
          </p:cNvSpPr>
          <p:nvPr/>
        </p:nvSpPr>
        <p:spPr bwMode="auto">
          <a:xfrm>
            <a:off x="3446463" y="4500563"/>
            <a:ext cx="284162" cy="2460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40188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30003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697163" y="4484688"/>
            <a:ext cx="303212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3977" name="WordArt 9"/>
          <p:cNvSpPr>
            <a:spLocks noChangeArrowheads="1" noChangeShapeType="1" noTextEdit="1"/>
          </p:cNvSpPr>
          <p:nvPr/>
        </p:nvSpPr>
        <p:spPr bwMode="auto">
          <a:xfrm>
            <a:off x="274638" y="3600450"/>
            <a:ext cx="287337" cy="165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978" name="WordArt 10"/>
          <p:cNvSpPr>
            <a:spLocks noChangeArrowheads="1" noChangeShapeType="1" noTextEdit="1"/>
          </p:cNvSpPr>
          <p:nvPr/>
        </p:nvSpPr>
        <p:spPr bwMode="auto">
          <a:xfrm>
            <a:off x="684213" y="2936875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3979" name="Group 11"/>
          <p:cNvGrpSpPr>
            <a:grpSpLocks/>
          </p:cNvGrpSpPr>
          <p:nvPr/>
        </p:nvGrpSpPr>
        <p:grpSpPr bwMode="auto">
          <a:xfrm>
            <a:off x="1206500" y="3482975"/>
            <a:ext cx="114300" cy="314325"/>
            <a:chOff x="746" y="2194"/>
            <a:chExt cx="72" cy="198"/>
          </a:xfrm>
        </p:grpSpPr>
        <p:sp>
          <p:nvSpPr>
            <p:cNvPr id="83980" name="Freeform 12"/>
            <p:cNvSpPr>
              <a:spLocks/>
            </p:cNvSpPr>
            <p:nvPr/>
          </p:nvSpPr>
          <p:spPr bwMode="auto">
            <a:xfrm flipH="1">
              <a:off x="746" y="2194"/>
              <a:ext cx="72" cy="198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81" name="Freeform 13"/>
            <p:cNvSpPr>
              <a:spLocks/>
            </p:cNvSpPr>
            <p:nvPr/>
          </p:nvSpPr>
          <p:spPr bwMode="auto">
            <a:xfrm flipH="1">
              <a:off x="780" y="2261"/>
              <a:ext cx="16" cy="46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82" name="Freeform 14"/>
            <p:cNvSpPr>
              <a:spLocks/>
            </p:cNvSpPr>
            <p:nvPr/>
          </p:nvSpPr>
          <p:spPr bwMode="auto">
            <a:xfrm flipH="1">
              <a:off x="765" y="2261"/>
              <a:ext cx="15" cy="45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83" name="Freeform 15"/>
            <p:cNvSpPr>
              <a:spLocks/>
            </p:cNvSpPr>
            <p:nvPr/>
          </p:nvSpPr>
          <p:spPr bwMode="auto">
            <a:xfrm flipH="1">
              <a:off x="750" y="2263"/>
              <a:ext cx="16" cy="44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3984" name="Group 16"/>
            <p:cNvGrpSpPr>
              <a:grpSpLocks/>
            </p:cNvGrpSpPr>
            <p:nvPr/>
          </p:nvGrpSpPr>
          <p:grpSpPr bwMode="auto">
            <a:xfrm>
              <a:off x="778" y="2281"/>
              <a:ext cx="40" cy="77"/>
              <a:chOff x="1438" y="2430"/>
              <a:chExt cx="113" cy="170"/>
            </a:xfrm>
          </p:grpSpPr>
          <p:sp>
            <p:nvSpPr>
              <p:cNvPr id="83985" name="Freeform 17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3986" name="Freeform 18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3987" name="WordArt 19"/>
          <p:cNvSpPr>
            <a:spLocks noChangeArrowheads="1" noChangeShapeType="1" noTextEdit="1"/>
          </p:cNvSpPr>
          <p:nvPr/>
        </p:nvSpPr>
        <p:spPr bwMode="auto">
          <a:xfrm>
            <a:off x="1860550" y="2994025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83988" name="Group 20"/>
          <p:cNvGrpSpPr>
            <a:grpSpLocks/>
          </p:cNvGrpSpPr>
          <p:nvPr/>
        </p:nvGrpSpPr>
        <p:grpSpPr bwMode="auto">
          <a:xfrm>
            <a:off x="1474788" y="2327275"/>
            <a:ext cx="115887" cy="314325"/>
            <a:chOff x="2130" y="2237"/>
            <a:chExt cx="206" cy="437"/>
          </a:xfrm>
        </p:grpSpPr>
        <p:sp>
          <p:nvSpPr>
            <p:cNvPr id="83989" name="Freeform 21"/>
            <p:cNvSpPr>
              <a:spLocks/>
            </p:cNvSpPr>
            <p:nvPr/>
          </p:nvSpPr>
          <p:spPr bwMode="auto">
            <a:xfrm flipH="1">
              <a:off x="2130" y="2237"/>
              <a:ext cx="205" cy="437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90" name="Freeform 22"/>
            <p:cNvSpPr>
              <a:spLocks/>
            </p:cNvSpPr>
            <p:nvPr/>
          </p:nvSpPr>
          <p:spPr bwMode="auto">
            <a:xfrm flipH="1">
              <a:off x="2228" y="2387"/>
              <a:ext cx="46" cy="99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91" name="Freeform 23"/>
            <p:cNvSpPr>
              <a:spLocks/>
            </p:cNvSpPr>
            <p:nvPr/>
          </p:nvSpPr>
          <p:spPr bwMode="auto">
            <a:xfrm flipH="1">
              <a:off x="2186" y="2386"/>
              <a:ext cx="43" cy="99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992" name="Freeform 24"/>
            <p:cNvSpPr>
              <a:spLocks/>
            </p:cNvSpPr>
            <p:nvPr/>
          </p:nvSpPr>
          <p:spPr bwMode="auto">
            <a:xfrm flipH="1">
              <a:off x="2141" y="2391"/>
              <a:ext cx="46" cy="9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FFBFB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3993" name="Group 25"/>
            <p:cNvGrpSpPr>
              <a:grpSpLocks/>
            </p:cNvGrpSpPr>
            <p:nvPr/>
          </p:nvGrpSpPr>
          <p:grpSpPr bwMode="auto">
            <a:xfrm>
              <a:off x="2223" y="2430"/>
              <a:ext cx="113" cy="170"/>
              <a:chOff x="1438" y="2430"/>
              <a:chExt cx="113" cy="170"/>
            </a:xfrm>
          </p:grpSpPr>
          <p:sp>
            <p:nvSpPr>
              <p:cNvPr id="83994" name="Freeform 26"/>
              <p:cNvSpPr>
                <a:spLocks/>
              </p:cNvSpPr>
              <p:nvPr/>
            </p:nvSpPr>
            <p:spPr bwMode="auto">
              <a:xfrm flipH="1">
                <a:off x="1438" y="2430"/>
                <a:ext cx="112" cy="170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F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3995" name="Freeform 27"/>
              <p:cNvSpPr>
                <a:spLocks/>
              </p:cNvSpPr>
              <p:nvPr/>
            </p:nvSpPr>
            <p:spPr bwMode="auto">
              <a:xfrm flipH="1">
                <a:off x="1438" y="2430"/>
                <a:ext cx="113" cy="166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3996" name="WordArt 28"/>
          <p:cNvSpPr>
            <a:spLocks noChangeArrowheads="1" noChangeShapeType="1" noTextEdit="1"/>
          </p:cNvSpPr>
          <p:nvPr/>
        </p:nvSpPr>
        <p:spPr bwMode="auto">
          <a:xfrm>
            <a:off x="2260600" y="1974850"/>
            <a:ext cx="236538" cy="258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</a:p>
        </p:txBody>
      </p:sp>
      <p:sp>
        <p:nvSpPr>
          <p:cNvPr id="83997" name="WordArt 29"/>
          <p:cNvSpPr>
            <a:spLocks noChangeArrowheads="1" noChangeShapeType="1" noTextEdit="1"/>
          </p:cNvSpPr>
          <p:nvPr/>
        </p:nvSpPr>
        <p:spPr bwMode="auto">
          <a:xfrm>
            <a:off x="280988" y="2444750"/>
            <a:ext cx="287337" cy="163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lang="en-GB" sz="9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beg</a:t>
            </a:r>
            <a:endParaRPr lang="bg-BG" sz="9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998" name="WordArt 30"/>
          <p:cNvSpPr>
            <a:spLocks noChangeArrowheads="1" noChangeShapeType="1" noTextEdit="1"/>
          </p:cNvSpPr>
          <p:nvPr/>
        </p:nvSpPr>
        <p:spPr bwMode="auto">
          <a:xfrm>
            <a:off x="636588" y="1778000"/>
            <a:ext cx="103187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83999" name="WordArt 31"/>
          <p:cNvSpPr>
            <a:spLocks noChangeArrowheads="1" noChangeShapeType="1" noTextEdit="1"/>
          </p:cNvSpPr>
          <p:nvPr/>
        </p:nvSpPr>
        <p:spPr bwMode="auto">
          <a:xfrm>
            <a:off x="1576388" y="1778000"/>
            <a:ext cx="104775" cy="1158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lang="bg-BG" sz="12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000" name="WordArt 32"/>
          <p:cNvSpPr>
            <a:spLocks noChangeArrowheads="1" noChangeShapeType="1" noTextEdit="1"/>
          </p:cNvSpPr>
          <p:nvPr/>
        </p:nvSpPr>
        <p:spPr bwMode="auto">
          <a:xfrm>
            <a:off x="2405063" y="3157538"/>
            <a:ext cx="234950" cy="2603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lang="bg-BG" sz="14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119062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889000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592138" y="4484688"/>
            <a:ext cx="301625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2098675" y="4484688"/>
            <a:ext cx="303213" cy="296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 flipV="1">
            <a:off x="4748213" y="1141413"/>
            <a:ext cx="862012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H="1">
            <a:off x="7442200" y="1854200"/>
            <a:ext cx="0" cy="1304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07" name="WordArt 39"/>
          <p:cNvSpPr>
            <a:spLocks noChangeArrowheads="1" noChangeShapeType="1" noTextEdit="1"/>
          </p:cNvSpPr>
          <p:nvPr/>
        </p:nvSpPr>
        <p:spPr bwMode="auto">
          <a:xfrm>
            <a:off x="4706938" y="257175"/>
            <a:ext cx="2266950" cy="1889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схема на управление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4902200" y="655638"/>
            <a:ext cx="1819275" cy="242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900">
                <a:latin typeface="Times New Roman" pitchFamily="18" charset="0"/>
              </a:rPr>
              <a:t>Показалци - изходна позиция</a:t>
            </a:r>
            <a:endParaRPr lang="en-US" altLang="bg-BG" sz="900"/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5802313" y="495300"/>
            <a:ext cx="0" cy="160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>
            <a:off x="5802313" y="898525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>
            <a:off x="5802313" y="1382713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2" name="Oval 44"/>
          <p:cNvSpPr>
            <a:spLocks noChangeArrowheads="1"/>
          </p:cNvSpPr>
          <p:nvPr/>
        </p:nvSpPr>
        <p:spPr bwMode="auto">
          <a:xfrm>
            <a:off x="5610225" y="1544638"/>
            <a:ext cx="384175" cy="3222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4013" name="Line 45"/>
          <p:cNvSpPr>
            <a:spLocks noChangeShapeType="1"/>
          </p:cNvSpPr>
          <p:nvPr/>
        </p:nvSpPr>
        <p:spPr bwMode="auto">
          <a:xfrm>
            <a:off x="5802313" y="1866900"/>
            <a:ext cx="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5149850" y="2028825"/>
            <a:ext cx="1333500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C[Cplace]:=A[Abeg]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А</a:t>
            </a:r>
            <a:r>
              <a:rPr lang="en-US" altLang="bg-BG" sz="900"/>
              <a:t>beg</a:t>
            </a:r>
          </a:p>
        </p:txBody>
      </p:sp>
      <p:grpSp>
        <p:nvGrpSpPr>
          <p:cNvPr id="84015" name="Group 47"/>
          <p:cNvGrpSpPr>
            <a:grpSpLocks/>
          </p:cNvGrpSpPr>
          <p:nvPr/>
        </p:nvGrpSpPr>
        <p:grpSpPr bwMode="auto">
          <a:xfrm>
            <a:off x="5707063" y="3417888"/>
            <a:ext cx="190500" cy="161925"/>
            <a:chOff x="720" y="11700"/>
            <a:chExt cx="2340" cy="2340"/>
          </a:xfrm>
        </p:grpSpPr>
        <p:sp>
          <p:nvSpPr>
            <p:cNvPr id="84016" name="Oval 48"/>
            <p:cNvSpPr>
              <a:spLocks noChangeArrowheads="1"/>
            </p:cNvSpPr>
            <p:nvPr/>
          </p:nvSpPr>
          <p:spPr bwMode="auto">
            <a:xfrm>
              <a:off x="720" y="11700"/>
              <a:ext cx="2340" cy="23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17" name="Oval 49"/>
            <p:cNvSpPr>
              <a:spLocks noChangeArrowheads="1"/>
            </p:cNvSpPr>
            <p:nvPr/>
          </p:nvSpPr>
          <p:spPr bwMode="auto">
            <a:xfrm>
              <a:off x="1260" y="12240"/>
              <a:ext cx="1260" cy="12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4018" name="Line 50"/>
          <p:cNvSpPr>
            <a:spLocks noChangeShapeType="1"/>
          </p:cNvSpPr>
          <p:nvPr/>
        </p:nvSpPr>
        <p:spPr bwMode="auto">
          <a:xfrm>
            <a:off x="5802313" y="2351088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856413" y="2028825"/>
            <a:ext cx="0" cy="852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0" name="Line 52"/>
          <p:cNvSpPr>
            <a:spLocks noChangeShapeType="1"/>
          </p:cNvSpPr>
          <p:nvPr/>
        </p:nvSpPr>
        <p:spPr bwMode="auto">
          <a:xfrm>
            <a:off x="5622925" y="1654175"/>
            <a:ext cx="1233488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1" name="Line 53"/>
          <p:cNvSpPr>
            <a:spLocks noChangeShapeType="1"/>
          </p:cNvSpPr>
          <p:nvPr/>
        </p:nvSpPr>
        <p:spPr bwMode="auto">
          <a:xfrm flipH="1">
            <a:off x="5802313" y="2878138"/>
            <a:ext cx="1054100" cy="161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2" name="Line 54"/>
          <p:cNvSpPr>
            <a:spLocks noChangeShapeType="1"/>
          </p:cNvSpPr>
          <p:nvPr/>
        </p:nvSpPr>
        <p:spPr bwMode="auto">
          <a:xfrm flipH="1" flipV="1">
            <a:off x="4748213" y="3255963"/>
            <a:ext cx="958850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 flipV="1">
            <a:off x="4748213" y="1463675"/>
            <a:ext cx="0" cy="1792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 flipH="1">
            <a:off x="5802313" y="3159125"/>
            <a:ext cx="1643062" cy="48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4025" name="Group 57"/>
          <p:cNvGrpSpPr>
            <a:grpSpLocks/>
          </p:cNvGrpSpPr>
          <p:nvPr/>
        </p:nvGrpSpPr>
        <p:grpSpPr bwMode="auto">
          <a:xfrm>
            <a:off x="5610225" y="935038"/>
            <a:ext cx="2146300" cy="484187"/>
            <a:chOff x="3534" y="589"/>
            <a:chExt cx="1352" cy="305"/>
          </a:xfrm>
        </p:grpSpPr>
        <p:sp>
          <p:nvSpPr>
            <p:cNvPr id="84026" name="Oval 58"/>
            <p:cNvSpPr>
              <a:spLocks noChangeArrowheads="1"/>
            </p:cNvSpPr>
            <p:nvPr/>
          </p:nvSpPr>
          <p:spPr bwMode="auto">
            <a:xfrm>
              <a:off x="3534" y="656"/>
              <a:ext cx="242" cy="2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27" name="Text Box 59"/>
            <p:cNvSpPr txBox="1">
              <a:spLocks noChangeArrowheads="1"/>
            </p:cNvSpPr>
            <p:nvPr/>
          </p:nvSpPr>
          <p:spPr bwMode="auto">
            <a:xfrm>
              <a:off x="3860" y="589"/>
              <a:ext cx="102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900">
                  <a:latin typeface="Times New Roman" pitchFamily="18" charset="0"/>
                </a:rPr>
                <a:t>Abeg &lt; k+1</a:t>
              </a:r>
              <a:endParaRPr lang="en-US" altLang="bg-BG" sz="900"/>
            </a:p>
            <a:p>
              <a:pPr algn="l"/>
              <a:r>
                <a:rPr lang="en-US" altLang="bg-BG" sz="900">
                  <a:latin typeface="Times New Roman" pitchFamily="18" charset="0"/>
                </a:rPr>
                <a:t>и</a:t>
              </a:r>
            </a:p>
            <a:p>
              <a:pPr algn="l"/>
              <a:r>
                <a:rPr lang="en-US" altLang="bg-BG" sz="900"/>
                <a:t>Bbeg &lt; m+1</a:t>
              </a:r>
            </a:p>
          </p:txBody>
        </p:sp>
      </p:grp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5130800" y="3095625"/>
            <a:ext cx="1438275" cy="214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>
                <a:latin typeface="Times New Roman" pitchFamily="18" charset="0"/>
              </a:rPr>
              <a:t>Инкремент на </a:t>
            </a:r>
            <a:r>
              <a:rPr lang="en-US" altLang="bg-BG" sz="900"/>
              <a:t>Cplace</a:t>
            </a: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6000750" y="2424113"/>
            <a:ext cx="1343025" cy="322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/>
              <a:t>C[Cplace]:=B[Bbeg]</a:t>
            </a:r>
          </a:p>
          <a:p>
            <a:r>
              <a:rPr lang="en-US" altLang="bg-BG" sz="900">
                <a:latin typeface="Times New Roman" pitchFamily="18" charset="0"/>
              </a:rPr>
              <a:t>Инкремент на B</a:t>
            </a:r>
            <a:r>
              <a:rPr lang="en-US" altLang="bg-BG" sz="900"/>
              <a:t>beg</a:t>
            </a: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5934075" y="1570038"/>
            <a:ext cx="14192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800">
                <a:latin typeface="Times New Roman" pitchFamily="18" charset="0"/>
              </a:rPr>
              <a:t>А[Abeg]&lt;B[Bbeg]</a:t>
            </a:r>
          </a:p>
        </p:txBody>
      </p:sp>
      <p:grpSp>
        <p:nvGrpSpPr>
          <p:cNvPr id="84031" name="Group 63"/>
          <p:cNvGrpSpPr>
            <a:grpSpLocks/>
          </p:cNvGrpSpPr>
          <p:nvPr/>
        </p:nvGrpSpPr>
        <p:grpSpPr bwMode="auto">
          <a:xfrm flipH="1">
            <a:off x="2143125" y="4846638"/>
            <a:ext cx="130175" cy="363537"/>
            <a:chOff x="4328" y="5043"/>
            <a:chExt cx="1512" cy="805"/>
          </a:xfrm>
        </p:grpSpPr>
        <p:sp>
          <p:nvSpPr>
            <p:cNvPr id="84032" name="Freeform 64"/>
            <p:cNvSpPr>
              <a:spLocks/>
            </p:cNvSpPr>
            <p:nvPr/>
          </p:nvSpPr>
          <p:spPr bwMode="auto">
            <a:xfrm>
              <a:off x="4334" y="5043"/>
              <a:ext cx="1506" cy="805"/>
            </a:xfrm>
            <a:custGeom>
              <a:avLst/>
              <a:gdLst>
                <a:gd name="T0" fmla="*/ 1417 w 1506"/>
                <a:gd name="T1" fmla="*/ 923 h 2415"/>
                <a:gd name="T2" fmla="*/ 1506 w 1506"/>
                <a:gd name="T3" fmla="*/ 1028 h 2415"/>
                <a:gd name="T4" fmla="*/ 1506 w 1506"/>
                <a:gd name="T5" fmla="*/ 1578 h 2415"/>
                <a:gd name="T6" fmla="*/ 1389 w 1506"/>
                <a:gd name="T7" fmla="*/ 1885 h 2415"/>
                <a:gd name="T8" fmla="*/ 1362 w 1506"/>
                <a:gd name="T9" fmla="*/ 1948 h 2415"/>
                <a:gd name="T10" fmla="*/ 1326 w 1506"/>
                <a:gd name="T11" fmla="*/ 1982 h 2415"/>
                <a:gd name="T12" fmla="*/ 1281 w 1506"/>
                <a:gd name="T13" fmla="*/ 2018 h 2415"/>
                <a:gd name="T14" fmla="*/ 1235 w 1506"/>
                <a:gd name="T15" fmla="*/ 2053 h 2415"/>
                <a:gd name="T16" fmla="*/ 1200 w 1506"/>
                <a:gd name="T17" fmla="*/ 2415 h 2415"/>
                <a:gd name="T18" fmla="*/ 428 w 1506"/>
                <a:gd name="T19" fmla="*/ 2415 h 2415"/>
                <a:gd name="T20" fmla="*/ 419 w 1506"/>
                <a:gd name="T21" fmla="*/ 2214 h 2415"/>
                <a:gd name="T22" fmla="*/ 392 w 1506"/>
                <a:gd name="T23" fmla="*/ 2137 h 2415"/>
                <a:gd name="T24" fmla="*/ 360 w 1506"/>
                <a:gd name="T25" fmla="*/ 2059 h 2415"/>
                <a:gd name="T26" fmla="*/ 279 w 1506"/>
                <a:gd name="T27" fmla="*/ 1990 h 2415"/>
                <a:gd name="T28" fmla="*/ 126 w 1506"/>
                <a:gd name="T29" fmla="*/ 1906 h 2415"/>
                <a:gd name="T30" fmla="*/ 0 w 1506"/>
                <a:gd name="T31" fmla="*/ 1673 h 2415"/>
                <a:gd name="T32" fmla="*/ 29 w 1506"/>
                <a:gd name="T33" fmla="*/ 1452 h 2415"/>
                <a:gd name="T34" fmla="*/ 144 w 1506"/>
                <a:gd name="T35" fmla="*/ 1275 h 2415"/>
                <a:gd name="T36" fmla="*/ 144 w 1506"/>
                <a:gd name="T37" fmla="*/ 97 h 2415"/>
                <a:gd name="T38" fmla="*/ 148 w 1506"/>
                <a:gd name="T39" fmla="*/ 50 h 2415"/>
                <a:gd name="T40" fmla="*/ 166 w 1506"/>
                <a:gd name="T41" fmla="*/ 27 h 2415"/>
                <a:gd name="T42" fmla="*/ 202 w 1506"/>
                <a:gd name="T43" fmla="*/ 5 h 2415"/>
                <a:gd name="T44" fmla="*/ 271 w 1506"/>
                <a:gd name="T45" fmla="*/ 0 h 2415"/>
                <a:gd name="T46" fmla="*/ 335 w 1506"/>
                <a:gd name="T47" fmla="*/ 1 h 2415"/>
                <a:gd name="T48" fmla="*/ 387 w 1506"/>
                <a:gd name="T49" fmla="*/ 11 h 2415"/>
                <a:gd name="T50" fmla="*/ 413 w 1506"/>
                <a:gd name="T51" fmla="*/ 24 h 2415"/>
                <a:gd name="T52" fmla="*/ 426 w 1506"/>
                <a:gd name="T53" fmla="*/ 43 h 2415"/>
                <a:gd name="T54" fmla="*/ 428 w 1506"/>
                <a:gd name="T55" fmla="*/ 97 h 2415"/>
                <a:gd name="T56" fmla="*/ 463 w 1506"/>
                <a:gd name="T57" fmla="*/ 923 h 2415"/>
                <a:gd name="T58" fmla="*/ 1417 w 1506"/>
                <a:gd name="T59" fmla="*/ 923 h 2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06" h="2415">
                  <a:moveTo>
                    <a:pt x="1417" y="923"/>
                  </a:moveTo>
                  <a:lnTo>
                    <a:pt x="1506" y="1028"/>
                  </a:lnTo>
                  <a:lnTo>
                    <a:pt x="1506" y="1578"/>
                  </a:lnTo>
                  <a:lnTo>
                    <a:pt x="1389" y="1885"/>
                  </a:lnTo>
                  <a:lnTo>
                    <a:pt x="1362" y="1948"/>
                  </a:lnTo>
                  <a:lnTo>
                    <a:pt x="1326" y="1982"/>
                  </a:lnTo>
                  <a:lnTo>
                    <a:pt x="1281" y="2018"/>
                  </a:lnTo>
                  <a:lnTo>
                    <a:pt x="1235" y="2053"/>
                  </a:lnTo>
                  <a:lnTo>
                    <a:pt x="1200" y="2415"/>
                  </a:lnTo>
                  <a:lnTo>
                    <a:pt x="428" y="2415"/>
                  </a:lnTo>
                  <a:lnTo>
                    <a:pt x="419" y="2214"/>
                  </a:lnTo>
                  <a:lnTo>
                    <a:pt x="392" y="2137"/>
                  </a:lnTo>
                  <a:lnTo>
                    <a:pt x="360" y="2059"/>
                  </a:lnTo>
                  <a:lnTo>
                    <a:pt x="279" y="1990"/>
                  </a:lnTo>
                  <a:lnTo>
                    <a:pt x="126" y="1906"/>
                  </a:lnTo>
                  <a:lnTo>
                    <a:pt x="0" y="1673"/>
                  </a:lnTo>
                  <a:lnTo>
                    <a:pt x="29" y="1452"/>
                  </a:lnTo>
                  <a:lnTo>
                    <a:pt x="144" y="1275"/>
                  </a:lnTo>
                  <a:lnTo>
                    <a:pt x="144" y="97"/>
                  </a:lnTo>
                  <a:lnTo>
                    <a:pt x="148" y="50"/>
                  </a:lnTo>
                  <a:lnTo>
                    <a:pt x="166" y="27"/>
                  </a:lnTo>
                  <a:lnTo>
                    <a:pt x="202" y="5"/>
                  </a:lnTo>
                  <a:lnTo>
                    <a:pt x="271" y="0"/>
                  </a:lnTo>
                  <a:lnTo>
                    <a:pt x="335" y="1"/>
                  </a:lnTo>
                  <a:lnTo>
                    <a:pt x="387" y="11"/>
                  </a:lnTo>
                  <a:lnTo>
                    <a:pt x="413" y="24"/>
                  </a:lnTo>
                  <a:lnTo>
                    <a:pt x="426" y="43"/>
                  </a:lnTo>
                  <a:lnTo>
                    <a:pt x="428" y="97"/>
                  </a:lnTo>
                  <a:lnTo>
                    <a:pt x="463" y="923"/>
                  </a:lnTo>
                  <a:lnTo>
                    <a:pt x="1417" y="923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33" name="Freeform 65"/>
            <p:cNvSpPr>
              <a:spLocks/>
            </p:cNvSpPr>
            <p:nvPr/>
          </p:nvSpPr>
          <p:spPr bwMode="auto">
            <a:xfrm>
              <a:off x="4781" y="5320"/>
              <a:ext cx="342" cy="181"/>
            </a:xfrm>
            <a:custGeom>
              <a:avLst/>
              <a:gdLst>
                <a:gd name="T0" fmla="*/ 0 w 342"/>
                <a:gd name="T1" fmla="*/ 78 h 543"/>
                <a:gd name="T2" fmla="*/ 14 w 342"/>
                <a:gd name="T3" fmla="*/ 49 h 543"/>
                <a:gd name="T4" fmla="*/ 37 w 342"/>
                <a:gd name="T5" fmla="*/ 31 h 543"/>
                <a:gd name="T6" fmla="*/ 71 w 342"/>
                <a:gd name="T7" fmla="*/ 13 h 543"/>
                <a:gd name="T8" fmla="*/ 146 w 342"/>
                <a:gd name="T9" fmla="*/ 0 h 543"/>
                <a:gd name="T10" fmla="*/ 244 w 342"/>
                <a:gd name="T11" fmla="*/ 0 h 543"/>
                <a:gd name="T12" fmla="*/ 277 w 342"/>
                <a:gd name="T13" fmla="*/ 5 h 543"/>
                <a:gd name="T14" fmla="*/ 312 w 342"/>
                <a:gd name="T15" fmla="*/ 18 h 543"/>
                <a:gd name="T16" fmla="*/ 325 w 342"/>
                <a:gd name="T17" fmla="*/ 31 h 543"/>
                <a:gd name="T18" fmla="*/ 336 w 342"/>
                <a:gd name="T19" fmla="*/ 44 h 543"/>
                <a:gd name="T20" fmla="*/ 336 w 342"/>
                <a:gd name="T21" fmla="*/ 149 h 543"/>
                <a:gd name="T22" fmla="*/ 342 w 342"/>
                <a:gd name="T23" fmla="*/ 396 h 543"/>
                <a:gd name="T24" fmla="*/ 339 w 342"/>
                <a:gd name="T25" fmla="*/ 470 h 543"/>
                <a:gd name="T26" fmla="*/ 329 w 342"/>
                <a:gd name="T27" fmla="*/ 509 h 543"/>
                <a:gd name="T28" fmla="*/ 301 w 342"/>
                <a:gd name="T29" fmla="*/ 536 h 543"/>
                <a:gd name="T30" fmla="*/ 247 w 342"/>
                <a:gd name="T31" fmla="*/ 543 h 543"/>
                <a:gd name="T32" fmla="*/ 159 w 342"/>
                <a:gd name="T33" fmla="*/ 543 h 543"/>
                <a:gd name="T34" fmla="*/ 118 w 342"/>
                <a:gd name="T35" fmla="*/ 536 h 543"/>
                <a:gd name="T36" fmla="*/ 106 w 342"/>
                <a:gd name="T37" fmla="*/ 519 h 543"/>
                <a:gd name="T38" fmla="*/ 85 w 342"/>
                <a:gd name="T39" fmla="*/ 475 h 543"/>
                <a:gd name="T40" fmla="*/ 0 w 342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2" h="543">
                  <a:moveTo>
                    <a:pt x="0" y="78"/>
                  </a:moveTo>
                  <a:lnTo>
                    <a:pt x="14" y="49"/>
                  </a:lnTo>
                  <a:lnTo>
                    <a:pt x="37" y="31"/>
                  </a:lnTo>
                  <a:lnTo>
                    <a:pt x="71" y="13"/>
                  </a:lnTo>
                  <a:lnTo>
                    <a:pt x="146" y="0"/>
                  </a:lnTo>
                  <a:lnTo>
                    <a:pt x="244" y="0"/>
                  </a:lnTo>
                  <a:lnTo>
                    <a:pt x="277" y="5"/>
                  </a:lnTo>
                  <a:lnTo>
                    <a:pt x="312" y="18"/>
                  </a:lnTo>
                  <a:lnTo>
                    <a:pt x="325" y="31"/>
                  </a:lnTo>
                  <a:lnTo>
                    <a:pt x="336" y="44"/>
                  </a:lnTo>
                  <a:lnTo>
                    <a:pt x="336" y="149"/>
                  </a:lnTo>
                  <a:lnTo>
                    <a:pt x="342" y="396"/>
                  </a:lnTo>
                  <a:lnTo>
                    <a:pt x="339" y="470"/>
                  </a:lnTo>
                  <a:lnTo>
                    <a:pt x="329" y="509"/>
                  </a:lnTo>
                  <a:lnTo>
                    <a:pt x="301" y="536"/>
                  </a:lnTo>
                  <a:lnTo>
                    <a:pt x="247" y="543"/>
                  </a:lnTo>
                  <a:lnTo>
                    <a:pt x="159" y="543"/>
                  </a:lnTo>
                  <a:lnTo>
                    <a:pt x="118" y="536"/>
                  </a:lnTo>
                  <a:lnTo>
                    <a:pt x="106" y="519"/>
                  </a:lnTo>
                  <a:lnTo>
                    <a:pt x="85" y="4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34" name="Freeform 66"/>
            <p:cNvSpPr>
              <a:spLocks/>
            </p:cNvSpPr>
            <p:nvPr/>
          </p:nvSpPr>
          <p:spPr bwMode="auto">
            <a:xfrm>
              <a:off x="5110" y="5318"/>
              <a:ext cx="321" cy="181"/>
            </a:xfrm>
            <a:custGeom>
              <a:avLst/>
              <a:gdLst>
                <a:gd name="T0" fmla="*/ 0 w 321"/>
                <a:gd name="T1" fmla="*/ 76 h 544"/>
                <a:gd name="T2" fmla="*/ 13 w 321"/>
                <a:gd name="T3" fmla="*/ 48 h 544"/>
                <a:gd name="T4" fmla="*/ 36 w 321"/>
                <a:gd name="T5" fmla="*/ 29 h 544"/>
                <a:gd name="T6" fmla="*/ 71 w 321"/>
                <a:gd name="T7" fmla="*/ 11 h 544"/>
                <a:gd name="T8" fmla="*/ 124 w 321"/>
                <a:gd name="T9" fmla="*/ 0 h 544"/>
                <a:gd name="T10" fmla="*/ 214 w 321"/>
                <a:gd name="T11" fmla="*/ 0 h 544"/>
                <a:gd name="T12" fmla="*/ 267 w 321"/>
                <a:gd name="T13" fmla="*/ 8 h 544"/>
                <a:gd name="T14" fmla="*/ 297 w 321"/>
                <a:gd name="T15" fmla="*/ 21 h 544"/>
                <a:gd name="T16" fmla="*/ 318 w 321"/>
                <a:gd name="T17" fmla="*/ 42 h 544"/>
                <a:gd name="T18" fmla="*/ 321 w 321"/>
                <a:gd name="T19" fmla="*/ 79 h 544"/>
                <a:gd name="T20" fmla="*/ 321 w 321"/>
                <a:gd name="T21" fmla="*/ 208 h 544"/>
                <a:gd name="T22" fmla="*/ 307 w 321"/>
                <a:gd name="T23" fmla="*/ 421 h 544"/>
                <a:gd name="T24" fmla="*/ 297 w 321"/>
                <a:gd name="T25" fmla="*/ 492 h 544"/>
                <a:gd name="T26" fmla="*/ 278 w 321"/>
                <a:gd name="T27" fmla="*/ 525 h 544"/>
                <a:gd name="T28" fmla="*/ 247 w 321"/>
                <a:gd name="T29" fmla="*/ 538 h 544"/>
                <a:gd name="T30" fmla="*/ 193 w 321"/>
                <a:gd name="T31" fmla="*/ 544 h 544"/>
                <a:gd name="T32" fmla="*/ 98 w 321"/>
                <a:gd name="T33" fmla="*/ 544 h 544"/>
                <a:gd name="T34" fmla="*/ 53 w 321"/>
                <a:gd name="T35" fmla="*/ 525 h 544"/>
                <a:gd name="T36" fmla="*/ 34 w 321"/>
                <a:gd name="T37" fmla="*/ 505 h 544"/>
                <a:gd name="T38" fmla="*/ 20 w 321"/>
                <a:gd name="T39" fmla="*/ 474 h 544"/>
                <a:gd name="T40" fmla="*/ 0 w 321"/>
                <a:gd name="T41" fmla="*/ 76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544">
                  <a:moveTo>
                    <a:pt x="0" y="76"/>
                  </a:moveTo>
                  <a:lnTo>
                    <a:pt x="13" y="48"/>
                  </a:lnTo>
                  <a:lnTo>
                    <a:pt x="36" y="29"/>
                  </a:lnTo>
                  <a:lnTo>
                    <a:pt x="71" y="11"/>
                  </a:lnTo>
                  <a:lnTo>
                    <a:pt x="124" y="0"/>
                  </a:lnTo>
                  <a:lnTo>
                    <a:pt x="214" y="0"/>
                  </a:lnTo>
                  <a:lnTo>
                    <a:pt x="267" y="8"/>
                  </a:lnTo>
                  <a:lnTo>
                    <a:pt x="297" y="21"/>
                  </a:lnTo>
                  <a:lnTo>
                    <a:pt x="318" y="42"/>
                  </a:lnTo>
                  <a:lnTo>
                    <a:pt x="321" y="79"/>
                  </a:lnTo>
                  <a:lnTo>
                    <a:pt x="321" y="208"/>
                  </a:lnTo>
                  <a:lnTo>
                    <a:pt x="307" y="421"/>
                  </a:lnTo>
                  <a:lnTo>
                    <a:pt x="297" y="492"/>
                  </a:lnTo>
                  <a:lnTo>
                    <a:pt x="278" y="525"/>
                  </a:lnTo>
                  <a:lnTo>
                    <a:pt x="247" y="538"/>
                  </a:lnTo>
                  <a:lnTo>
                    <a:pt x="193" y="544"/>
                  </a:lnTo>
                  <a:lnTo>
                    <a:pt x="98" y="544"/>
                  </a:lnTo>
                  <a:lnTo>
                    <a:pt x="53" y="525"/>
                  </a:lnTo>
                  <a:lnTo>
                    <a:pt x="34" y="505"/>
                  </a:lnTo>
                  <a:lnTo>
                    <a:pt x="20" y="47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4035" name="Freeform 67"/>
            <p:cNvSpPr>
              <a:spLocks/>
            </p:cNvSpPr>
            <p:nvPr/>
          </p:nvSpPr>
          <p:spPr bwMode="auto">
            <a:xfrm>
              <a:off x="5423" y="5326"/>
              <a:ext cx="335" cy="175"/>
            </a:xfrm>
            <a:custGeom>
              <a:avLst/>
              <a:gdLst>
                <a:gd name="T0" fmla="*/ 335 w 335"/>
                <a:gd name="T1" fmla="*/ 75 h 524"/>
                <a:gd name="T2" fmla="*/ 324 w 335"/>
                <a:gd name="T3" fmla="*/ 48 h 524"/>
                <a:gd name="T4" fmla="*/ 300 w 335"/>
                <a:gd name="T5" fmla="*/ 29 h 524"/>
                <a:gd name="T6" fmla="*/ 266 w 335"/>
                <a:gd name="T7" fmla="*/ 12 h 524"/>
                <a:gd name="T8" fmla="*/ 194 w 335"/>
                <a:gd name="T9" fmla="*/ 0 h 524"/>
                <a:gd name="T10" fmla="*/ 99 w 335"/>
                <a:gd name="T11" fmla="*/ 0 h 524"/>
                <a:gd name="T12" fmla="*/ 67 w 335"/>
                <a:gd name="T13" fmla="*/ 4 h 524"/>
                <a:gd name="T14" fmla="*/ 30 w 335"/>
                <a:gd name="T15" fmla="*/ 17 h 524"/>
                <a:gd name="T16" fmla="*/ 16 w 335"/>
                <a:gd name="T17" fmla="*/ 29 h 524"/>
                <a:gd name="T18" fmla="*/ 7 w 335"/>
                <a:gd name="T19" fmla="*/ 42 h 524"/>
                <a:gd name="T20" fmla="*/ 7 w 335"/>
                <a:gd name="T21" fmla="*/ 144 h 524"/>
                <a:gd name="T22" fmla="*/ 0 w 335"/>
                <a:gd name="T23" fmla="*/ 383 h 524"/>
                <a:gd name="T24" fmla="*/ 0 w 335"/>
                <a:gd name="T25" fmla="*/ 450 h 524"/>
                <a:gd name="T26" fmla="*/ 16 w 335"/>
                <a:gd name="T27" fmla="*/ 489 h 524"/>
                <a:gd name="T28" fmla="*/ 50 w 335"/>
                <a:gd name="T29" fmla="*/ 518 h 524"/>
                <a:gd name="T30" fmla="*/ 96 w 335"/>
                <a:gd name="T31" fmla="*/ 524 h 524"/>
                <a:gd name="T32" fmla="*/ 181 w 335"/>
                <a:gd name="T33" fmla="*/ 524 h 524"/>
                <a:gd name="T34" fmla="*/ 222 w 335"/>
                <a:gd name="T35" fmla="*/ 518 h 524"/>
                <a:gd name="T36" fmla="*/ 241 w 335"/>
                <a:gd name="T37" fmla="*/ 501 h 524"/>
                <a:gd name="T38" fmla="*/ 258 w 335"/>
                <a:gd name="T39" fmla="*/ 458 h 524"/>
                <a:gd name="T40" fmla="*/ 335 w 335"/>
                <a:gd name="T41" fmla="*/ 75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" h="524">
                  <a:moveTo>
                    <a:pt x="335" y="75"/>
                  </a:moveTo>
                  <a:lnTo>
                    <a:pt x="324" y="48"/>
                  </a:lnTo>
                  <a:lnTo>
                    <a:pt x="300" y="29"/>
                  </a:lnTo>
                  <a:lnTo>
                    <a:pt x="266" y="12"/>
                  </a:lnTo>
                  <a:lnTo>
                    <a:pt x="194" y="0"/>
                  </a:lnTo>
                  <a:lnTo>
                    <a:pt x="99" y="0"/>
                  </a:lnTo>
                  <a:lnTo>
                    <a:pt x="67" y="4"/>
                  </a:lnTo>
                  <a:lnTo>
                    <a:pt x="30" y="17"/>
                  </a:lnTo>
                  <a:lnTo>
                    <a:pt x="16" y="29"/>
                  </a:lnTo>
                  <a:lnTo>
                    <a:pt x="7" y="42"/>
                  </a:lnTo>
                  <a:lnTo>
                    <a:pt x="7" y="144"/>
                  </a:lnTo>
                  <a:lnTo>
                    <a:pt x="0" y="383"/>
                  </a:lnTo>
                  <a:lnTo>
                    <a:pt x="0" y="450"/>
                  </a:lnTo>
                  <a:lnTo>
                    <a:pt x="16" y="489"/>
                  </a:lnTo>
                  <a:lnTo>
                    <a:pt x="50" y="518"/>
                  </a:lnTo>
                  <a:lnTo>
                    <a:pt x="96" y="524"/>
                  </a:lnTo>
                  <a:lnTo>
                    <a:pt x="181" y="524"/>
                  </a:lnTo>
                  <a:lnTo>
                    <a:pt x="222" y="518"/>
                  </a:lnTo>
                  <a:lnTo>
                    <a:pt x="241" y="501"/>
                  </a:lnTo>
                  <a:lnTo>
                    <a:pt x="258" y="458"/>
                  </a:lnTo>
                  <a:lnTo>
                    <a:pt x="335" y="75"/>
                  </a:lnTo>
                  <a:close/>
                </a:path>
              </a:pathLst>
            </a:custGeom>
            <a:solidFill>
              <a:srgbClr val="3333CC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4036" name="Group 68"/>
            <p:cNvGrpSpPr>
              <a:grpSpLocks/>
            </p:cNvGrpSpPr>
            <p:nvPr/>
          </p:nvGrpSpPr>
          <p:grpSpPr bwMode="auto">
            <a:xfrm>
              <a:off x="4328" y="5398"/>
              <a:ext cx="827" cy="313"/>
              <a:chOff x="4328" y="5398"/>
              <a:chExt cx="827" cy="313"/>
            </a:xfrm>
          </p:grpSpPr>
          <p:sp>
            <p:nvSpPr>
              <p:cNvPr id="84037" name="Freeform 69"/>
              <p:cNvSpPr>
                <a:spLocks/>
              </p:cNvSpPr>
              <p:nvPr/>
            </p:nvSpPr>
            <p:spPr bwMode="auto">
              <a:xfrm>
                <a:off x="4337" y="5398"/>
                <a:ext cx="818" cy="313"/>
              </a:xfrm>
              <a:custGeom>
                <a:avLst/>
                <a:gdLst>
                  <a:gd name="T0" fmla="*/ 137 w 818"/>
                  <a:gd name="T1" fmla="*/ 223 h 938"/>
                  <a:gd name="T2" fmla="*/ 197 w 818"/>
                  <a:gd name="T3" fmla="*/ 113 h 938"/>
                  <a:gd name="T4" fmla="*/ 518 w 818"/>
                  <a:gd name="T5" fmla="*/ 28 h 938"/>
                  <a:gd name="T6" fmla="*/ 698 w 818"/>
                  <a:gd name="T7" fmla="*/ 0 h 938"/>
                  <a:gd name="T8" fmla="*/ 734 w 818"/>
                  <a:gd name="T9" fmla="*/ 8 h 938"/>
                  <a:gd name="T10" fmla="*/ 770 w 818"/>
                  <a:gd name="T11" fmla="*/ 28 h 938"/>
                  <a:gd name="T12" fmla="*/ 787 w 818"/>
                  <a:gd name="T13" fmla="*/ 50 h 938"/>
                  <a:gd name="T14" fmla="*/ 807 w 818"/>
                  <a:gd name="T15" fmla="*/ 84 h 938"/>
                  <a:gd name="T16" fmla="*/ 818 w 818"/>
                  <a:gd name="T17" fmla="*/ 129 h 938"/>
                  <a:gd name="T18" fmla="*/ 815 w 818"/>
                  <a:gd name="T19" fmla="*/ 169 h 938"/>
                  <a:gd name="T20" fmla="*/ 804 w 818"/>
                  <a:gd name="T21" fmla="*/ 200 h 938"/>
                  <a:gd name="T22" fmla="*/ 780 w 818"/>
                  <a:gd name="T23" fmla="*/ 233 h 938"/>
                  <a:gd name="T24" fmla="*/ 481 w 818"/>
                  <a:gd name="T25" fmla="*/ 344 h 938"/>
                  <a:gd name="T26" fmla="*/ 410 w 818"/>
                  <a:gd name="T27" fmla="*/ 617 h 938"/>
                  <a:gd name="T28" fmla="*/ 518 w 818"/>
                  <a:gd name="T29" fmla="*/ 662 h 938"/>
                  <a:gd name="T30" fmla="*/ 601 w 818"/>
                  <a:gd name="T31" fmla="*/ 760 h 938"/>
                  <a:gd name="T32" fmla="*/ 530 w 818"/>
                  <a:gd name="T33" fmla="*/ 893 h 938"/>
                  <a:gd name="T34" fmla="*/ 430 w 818"/>
                  <a:gd name="T35" fmla="*/ 938 h 938"/>
                  <a:gd name="T36" fmla="*/ 289 w 818"/>
                  <a:gd name="T37" fmla="*/ 919 h 938"/>
                  <a:gd name="T38" fmla="*/ 130 w 818"/>
                  <a:gd name="T39" fmla="*/ 844 h 938"/>
                  <a:gd name="T40" fmla="*/ 0 w 818"/>
                  <a:gd name="T41" fmla="*/ 610 h 938"/>
                  <a:gd name="T42" fmla="*/ 30 w 818"/>
                  <a:gd name="T43" fmla="*/ 384 h 938"/>
                  <a:gd name="T44" fmla="*/ 137 w 818"/>
                  <a:gd name="T45" fmla="*/ 223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8" h="938">
                    <a:moveTo>
                      <a:pt x="137" y="223"/>
                    </a:moveTo>
                    <a:lnTo>
                      <a:pt x="197" y="113"/>
                    </a:lnTo>
                    <a:lnTo>
                      <a:pt x="518" y="28"/>
                    </a:lnTo>
                    <a:lnTo>
                      <a:pt x="698" y="0"/>
                    </a:lnTo>
                    <a:lnTo>
                      <a:pt x="734" y="8"/>
                    </a:lnTo>
                    <a:lnTo>
                      <a:pt x="770" y="28"/>
                    </a:lnTo>
                    <a:lnTo>
                      <a:pt x="787" y="50"/>
                    </a:lnTo>
                    <a:lnTo>
                      <a:pt x="807" y="84"/>
                    </a:lnTo>
                    <a:lnTo>
                      <a:pt x="818" y="129"/>
                    </a:lnTo>
                    <a:lnTo>
                      <a:pt x="815" y="169"/>
                    </a:lnTo>
                    <a:lnTo>
                      <a:pt x="804" y="200"/>
                    </a:lnTo>
                    <a:lnTo>
                      <a:pt x="780" y="233"/>
                    </a:lnTo>
                    <a:lnTo>
                      <a:pt x="481" y="344"/>
                    </a:lnTo>
                    <a:lnTo>
                      <a:pt x="410" y="617"/>
                    </a:lnTo>
                    <a:lnTo>
                      <a:pt x="518" y="662"/>
                    </a:lnTo>
                    <a:lnTo>
                      <a:pt x="601" y="760"/>
                    </a:lnTo>
                    <a:lnTo>
                      <a:pt x="530" y="893"/>
                    </a:lnTo>
                    <a:lnTo>
                      <a:pt x="430" y="938"/>
                    </a:lnTo>
                    <a:lnTo>
                      <a:pt x="289" y="919"/>
                    </a:lnTo>
                    <a:lnTo>
                      <a:pt x="130" y="844"/>
                    </a:lnTo>
                    <a:lnTo>
                      <a:pt x="0" y="610"/>
                    </a:lnTo>
                    <a:lnTo>
                      <a:pt x="30" y="384"/>
                    </a:lnTo>
                    <a:lnTo>
                      <a:pt x="137" y="22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4038" name="Freeform 70"/>
              <p:cNvSpPr>
                <a:spLocks/>
              </p:cNvSpPr>
              <p:nvPr/>
            </p:nvSpPr>
            <p:spPr bwMode="auto">
              <a:xfrm>
                <a:off x="4328" y="5398"/>
                <a:ext cx="824" cy="305"/>
              </a:xfrm>
              <a:custGeom>
                <a:avLst/>
                <a:gdLst>
                  <a:gd name="T0" fmla="*/ 273 w 824"/>
                  <a:gd name="T1" fmla="*/ 915 h 915"/>
                  <a:gd name="T2" fmla="*/ 126 w 824"/>
                  <a:gd name="T3" fmla="*/ 841 h 915"/>
                  <a:gd name="T4" fmla="*/ 0 w 824"/>
                  <a:gd name="T5" fmla="*/ 606 h 915"/>
                  <a:gd name="T6" fmla="*/ 37 w 824"/>
                  <a:gd name="T7" fmla="*/ 383 h 915"/>
                  <a:gd name="T8" fmla="*/ 207 w 824"/>
                  <a:gd name="T9" fmla="*/ 113 h 915"/>
                  <a:gd name="T10" fmla="*/ 486 w 824"/>
                  <a:gd name="T11" fmla="*/ 39 h 915"/>
                  <a:gd name="T12" fmla="*/ 669 w 824"/>
                  <a:gd name="T13" fmla="*/ 3 h 915"/>
                  <a:gd name="T14" fmla="*/ 709 w 824"/>
                  <a:gd name="T15" fmla="*/ 0 h 915"/>
                  <a:gd name="T16" fmla="*/ 753 w 824"/>
                  <a:gd name="T17" fmla="*/ 11 h 915"/>
                  <a:gd name="T18" fmla="*/ 781 w 824"/>
                  <a:gd name="T19" fmla="*/ 32 h 915"/>
                  <a:gd name="T20" fmla="*/ 804 w 824"/>
                  <a:gd name="T21" fmla="*/ 66 h 915"/>
                  <a:gd name="T22" fmla="*/ 821 w 824"/>
                  <a:gd name="T23" fmla="*/ 116 h 915"/>
                  <a:gd name="T24" fmla="*/ 824 w 824"/>
                  <a:gd name="T25" fmla="*/ 150 h 915"/>
                  <a:gd name="T26" fmla="*/ 818 w 824"/>
                  <a:gd name="T27" fmla="*/ 193 h 915"/>
                  <a:gd name="T28" fmla="*/ 800 w 824"/>
                  <a:gd name="T29" fmla="*/ 216 h 915"/>
                  <a:gd name="T30" fmla="*/ 774 w 824"/>
                  <a:gd name="T31" fmla="*/ 237 h 915"/>
                  <a:gd name="T32" fmla="*/ 488 w 824"/>
                  <a:gd name="T33" fmla="*/ 344 h 915"/>
                  <a:gd name="T34" fmla="*/ 418 w 824"/>
                  <a:gd name="T35" fmla="*/ 615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4" h="915">
                    <a:moveTo>
                      <a:pt x="273" y="915"/>
                    </a:moveTo>
                    <a:lnTo>
                      <a:pt x="126" y="841"/>
                    </a:lnTo>
                    <a:lnTo>
                      <a:pt x="0" y="606"/>
                    </a:lnTo>
                    <a:lnTo>
                      <a:pt x="37" y="383"/>
                    </a:lnTo>
                    <a:lnTo>
                      <a:pt x="207" y="113"/>
                    </a:lnTo>
                    <a:lnTo>
                      <a:pt x="486" y="39"/>
                    </a:lnTo>
                    <a:lnTo>
                      <a:pt x="669" y="3"/>
                    </a:lnTo>
                    <a:lnTo>
                      <a:pt x="709" y="0"/>
                    </a:lnTo>
                    <a:lnTo>
                      <a:pt x="753" y="11"/>
                    </a:lnTo>
                    <a:lnTo>
                      <a:pt x="781" y="32"/>
                    </a:lnTo>
                    <a:lnTo>
                      <a:pt x="804" y="66"/>
                    </a:lnTo>
                    <a:lnTo>
                      <a:pt x="821" y="116"/>
                    </a:lnTo>
                    <a:lnTo>
                      <a:pt x="824" y="150"/>
                    </a:lnTo>
                    <a:lnTo>
                      <a:pt x="818" y="193"/>
                    </a:lnTo>
                    <a:lnTo>
                      <a:pt x="800" y="216"/>
                    </a:lnTo>
                    <a:lnTo>
                      <a:pt x="774" y="237"/>
                    </a:lnTo>
                    <a:lnTo>
                      <a:pt x="488" y="344"/>
                    </a:lnTo>
                    <a:lnTo>
                      <a:pt x="418" y="615"/>
                    </a:lnTo>
                  </a:path>
                </a:pathLst>
              </a:custGeom>
              <a:solidFill>
                <a:srgbClr val="3333CC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84039" name="Text Box 71"/>
          <p:cNvSpPr txBox="1">
            <a:spLocks noChangeArrowheads="1"/>
          </p:cNvSpPr>
          <p:nvPr/>
        </p:nvSpPr>
        <p:spPr bwMode="auto">
          <a:xfrm>
            <a:off x="5651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40" name="Text Box 72"/>
          <p:cNvSpPr txBox="1">
            <a:spLocks noChangeArrowheads="1"/>
          </p:cNvSpPr>
          <p:nvPr/>
        </p:nvSpPr>
        <p:spPr bwMode="auto">
          <a:xfrm>
            <a:off x="14224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4041" name="Text Box 73"/>
          <p:cNvSpPr txBox="1">
            <a:spLocks noChangeArrowheads="1"/>
          </p:cNvSpPr>
          <p:nvPr/>
        </p:nvSpPr>
        <p:spPr bwMode="auto">
          <a:xfrm>
            <a:off x="85090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42" name="Text Box 74"/>
          <p:cNvSpPr txBox="1">
            <a:spLocks noChangeArrowheads="1"/>
          </p:cNvSpPr>
          <p:nvPr/>
        </p:nvSpPr>
        <p:spPr bwMode="auto">
          <a:xfrm>
            <a:off x="1136650" y="203835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43" name="Text Box 75"/>
          <p:cNvSpPr txBox="1">
            <a:spLocks noChangeArrowheads="1"/>
          </p:cNvSpPr>
          <p:nvPr/>
        </p:nvSpPr>
        <p:spPr bwMode="auto">
          <a:xfrm>
            <a:off x="11652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6</a:t>
            </a:r>
            <a:endParaRPr lang="en-US" altLang="bg-BG" sz="1200"/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8794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45" name="Text Box 77"/>
          <p:cNvSpPr txBox="1">
            <a:spLocks noChangeArrowheads="1"/>
          </p:cNvSpPr>
          <p:nvPr/>
        </p:nvSpPr>
        <p:spPr bwMode="auto">
          <a:xfrm>
            <a:off x="593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145097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8</a:t>
            </a:r>
            <a:endParaRPr lang="en-US" altLang="bg-BG" sz="1200"/>
          </a:p>
        </p:txBody>
      </p:sp>
      <p:sp>
        <p:nvSpPr>
          <p:cNvPr id="84047" name="Text Box 79"/>
          <p:cNvSpPr txBox="1">
            <a:spLocks noChangeArrowheads="1"/>
          </p:cNvSpPr>
          <p:nvPr/>
        </p:nvSpPr>
        <p:spPr bwMode="auto">
          <a:xfrm>
            <a:off x="1736725" y="3162300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9</a:t>
            </a:r>
            <a:endParaRPr lang="en-US" altLang="bg-BG" sz="1200"/>
          </a:p>
        </p:txBody>
      </p:sp>
      <p:sp>
        <p:nvSpPr>
          <p:cNvPr id="84048" name="Line 80"/>
          <p:cNvSpPr>
            <a:spLocks noChangeShapeType="1"/>
          </p:cNvSpPr>
          <p:nvPr/>
        </p:nvSpPr>
        <p:spPr bwMode="auto">
          <a:xfrm>
            <a:off x="5622925" y="1141413"/>
            <a:ext cx="1806575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595313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50" name="Text Box 82"/>
          <p:cNvSpPr txBox="1">
            <a:spLocks noChangeArrowheads="1"/>
          </p:cNvSpPr>
          <p:nvPr/>
        </p:nvSpPr>
        <p:spPr bwMode="auto">
          <a:xfrm>
            <a:off x="90328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1</a:t>
            </a:r>
            <a:endParaRPr lang="en-US" altLang="bg-BG" sz="1200"/>
          </a:p>
        </p:txBody>
      </p:sp>
      <p:sp>
        <p:nvSpPr>
          <p:cNvPr id="84051" name="Text Box 83"/>
          <p:cNvSpPr txBox="1">
            <a:spLocks noChangeArrowheads="1"/>
          </p:cNvSpPr>
          <p:nvPr/>
        </p:nvSpPr>
        <p:spPr bwMode="auto">
          <a:xfrm>
            <a:off x="1201738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2</a:t>
            </a:r>
            <a:endParaRPr lang="en-US" altLang="bg-BG" sz="1200"/>
          </a:p>
        </p:txBody>
      </p:sp>
      <p:sp>
        <p:nvSpPr>
          <p:cNvPr id="84052" name="Text Box 84"/>
          <p:cNvSpPr txBox="1">
            <a:spLocks noChangeArrowheads="1"/>
          </p:cNvSpPr>
          <p:nvPr/>
        </p:nvSpPr>
        <p:spPr bwMode="auto">
          <a:xfrm>
            <a:off x="2108200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5</a:t>
            </a:r>
            <a:endParaRPr lang="en-US" altLang="bg-BG" sz="1200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1498600" y="4486275"/>
            <a:ext cx="295275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1803400" y="4486275"/>
            <a:ext cx="285750" cy="284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altLang="bg-BG" sz="1200"/>
              <a:t>4</a:t>
            </a:r>
            <a:endParaRPr lang="en-US" altLang="bg-BG" sz="1200"/>
          </a:p>
        </p:txBody>
      </p:sp>
      <p:sp>
        <p:nvSpPr>
          <p:cNvPr id="84055" name="Line 87"/>
          <p:cNvSpPr>
            <a:spLocks noChangeShapeType="1"/>
          </p:cNvSpPr>
          <p:nvPr/>
        </p:nvSpPr>
        <p:spPr bwMode="auto">
          <a:xfrm>
            <a:off x="5802313" y="4697413"/>
            <a:ext cx="0" cy="129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56" name="Line 88"/>
          <p:cNvSpPr>
            <a:spLocks noChangeShapeType="1"/>
          </p:cNvSpPr>
          <p:nvPr/>
        </p:nvSpPr>
        <p:spPr bwMode="auto">
          <a:xfrm>
            <a:off x="5802313" y="3643313"/>
            <a:ext cx="0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4057" name="Text Box 89"/>
          <p:cNvSpPr txBox="1">
            <a:spLocks noChangeArrowheads="1"/>
          </p:cNvSpPr>
          <p:nvPr/>
        </p:nvSpPr>
        <p:spPr bwMode="auto">
          <a:xfrm>
            <a:off x="4575175" y="3979863"/>
            <a:ext cx="3070225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А</a:t>
            </a:r>
          </a:p>
          <a:p>
            <a:endParaRPr lang="en-US" altLang="bg-BG" sz="1200"/>
          </a:p>
          <a:p>
            <a:r>
              <a:rPr lang="en-US" altLang="bg-BG" sz="1200"/>
              <a:t>C[Cplace</a:t>
            </a:r>
            <a:r>
              <a:rPr lang="en-US" altLang="bg-BG" sz="1200">
                <a:latin typeface="Times New Roman" pitchFamily="18" charset="0"/>
              </a:rPr>
              <a:t>] </a:t>
            </a:r>
            <a:r>
              <a:rPr lang="en-US" altLang="bg-BG" sz="1200"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altLang="bg-BG" sz="1200">
                <a:latin typeface="Times New Roman" pitchFamily="18" charset="0"/>
              </a:rPr>
              <a:t>А[</a:t>
            </a:r>
            <a:r>
              <a:rPr lang="en-US" altLang="bg-BG" sz="1200"/>
              <a:t>i]; Инкремент на Cplace</a:t>
            </a:r>
          </a:p>
          <a:p>
            <a:endParaRPr lang="en-US" altLang="bg-BG" sz="1200"/>
          </a:p>
        </p:txBody>
      </p:sp>
      <p:sp>
        <p:nvSpPr>
          <p:cNvPr id="84058" name="Text Box 90"/>
          <p:cNvSpPr txBox="1">
            <a:spLocks noChangeArrowheads="1"/>
          </p:cNvSpPr>
          <p:nvPr/>
        </p:nvSpPr>
        <p:spPr bwMode="auto">
          <a:xfrm>
            <a:off x="4565650" y="4865688"/>
            <a:ext cx="3070225" cy="800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Прехвърляне на остатъка от B</a:t>
            </a:r>
          </a:p>
          <a:p>
            <a:endParaRPr lang="en-US" altLang="bg-BG" sz="1200"/>
          </a:p>
          <a:p>
            <a:endParaRPr lang="en-US" altLang="bg-BG" sz="1200"/>
          </a:p>
        </p:txBody>
      </p:sp>
      <p:sp>
        <p:nvSpPr>
          <p:cNvPr id="84059" name="Text Box 91"/>
          <p:cNvSpPr txBox="1">
            <a:spLocks noChangeArrowheads="1"/>
          </p:cNvSpPr>
          <p:nvPr/>
        </p:nvSpPr>
        <p:spPr bwMode="auto">
          <a:xfrm>
            <a:off x="5864225" y="5286375"/>
            <a:ext cx="1752600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>
                <a:latin typeface="Times New Roman" pitchFamily="18" charset="0"/>
              </a:rPr>
              <a:t>Инкремент на </a:t>
            </a:r>
            <a:r>
              <a:rPr lang="en-US" altLang="bg-BG" sz="1200"/>
              <a:t>Cplace</a:t>
            </a:r>
          </a:p>
        </p:txBody>
      </p:sp>
      <p:sp>
        <p:nvSpPr>
          <p:cNvPr id="84060" name="Text Box 92"/>
          <p:cNvSpPr txBox="1">
            <a:spLocks noChangeArrowheads="1"/>
          </p:cNvSpPr>
          <p:nvPr/>
        </p:nvSpPr>
        <p:spPr bwMode="auto">
          <a:xfrm>
            <a:off x="4572000" y="5281613"/>
            <a:ext cx="1390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C[Cplace] </a:t>
            </a:r>
            <a:r>
              <a:rPr lang="en-US" altLang="bg-BG" sz="1200">
                <a:sym typeface="Wingdings" pitchFamily="2" charset="2"/>
              </a:rPr>
              <a:t></a:t>
            </a:r>
            <a:r>
              <a:rPr lang="en-US" altLang="bg-BG" sz="1200"/>
              <a:t>А[i];</a:t>
            </a:r>
          </a:p>
        </p:txBody>
      </p:sp>
      <p:sp>
        <p:nvSpPr>
          <p:cNvPr id="84061" name="Text Box 93"/>
          <p:cNvSpPr txBox="1">
            <a:spLocks noChangeArrowheads="1"/>
          </p:cNvSpPr>
          <p:nvPr/>
        </p:nvSpPr>
        <p:spPr bwMode="auto">
          <a:xfrm>
            <a:off x="5254625" y="4167188"/>
            <a:ext cx="153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bg-BG" sz="1200"/>
              <a:t>За  i от Аbeg до </a:t>
            </a:r>
            <a:r>
              <a:rPr lang="fr-FR" altLang="bg-BG" sz="1200"/>
              <a:t>k</a:t>
            </a:r>
            <a:r>
              <a:rPr lang="en-US" altLang="bg-BG" sz="1200"/>
              <a:t>,</a:t>
            </a:r>
          </a:p>
        </p:txBody>
      </p:sp>
      <p:sp>
        <p:nvSpPr>
          <p:cNvPr id="84062" name="Text Box 94"/>
          <p:cNvSpPr txBox="1">
            <a:spLocks noChangeArrowheads="1"/>
          </p:cNvSpPr>
          <p:nvPr/>
        </p:nvSpPr>
        <p:spPr bwMode="auto">
          <a:xfrm>
            <a:off x="5073650" y="5081588"/>
            <a:ext cx="18145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bg-BG" sz="1200"/>
              <a:t>За  i от Bbeg до </a:t>
            </a:r>
            <a:r>
              <a:rPr lang="fr-FR" altLang="bg-BG" sz="1200"/>
              <a:t>m</a:t>
            </a:r>
            <a:r>
              <a:rPr lang="en-US" altLang="bg-BG" sz="1200"/>
              <a:t>,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8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40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4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40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40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40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840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1.48148E-6 L 0.03055 1.48148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84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1.85185E-6 L 0.0375 -1.85185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84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2" grpId="0" animBg="1"/>
      <p:bldP spid="84014" grpId="0" animBg="1"/>
      <p:bldP spid="84028" grpId="0" animBg="1"/>
      <p:bldP spid="84030" grpId="0"/>
      <p:bldP spid="84040" grpId="0" animBg="1"/>
      <p:bldP spid="84043" grpId="0" animBg="1"/>
      <p:bldP spid="840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2328</Words>
  <Application>Microsoft Office PowerPoint</Application>
  <PresentationFormat>On-screen Show (4:3)</PresentationFormat>
  <Paragraphs>944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Уравнение</vt:lpstr>
      <vt:lpstr>Microsoft Equation 3.0</vt:lpstr>
      <vt:lpstr>Тема 4 - продължение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5 2018</dc:title>
  <dc:creator>USER</dc:creator>
  <cp:lastModifiedBy>Dell</cp:lastModifiedBy>
  <cp:revision>18</cp:revision>
  <dcterms:created xsi:type="dcterms:W3CDTF">2018-11-01T09:47:06Z</dcterms:created>
  <dcterms:modified xsi:type="dcterms:W3CDTF">2020-10-29T22:02:11Z</dcterms:modified>
</cp:coreProperties>
</file>