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2BDFD-7A4D-469A-B689-0BC6D39539FC}" type="datetimeFigureOut">
              <a:rPr lang="bg-BG" smtClean="0"/>
              <a:t>27.11.2020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69625-CD1C-4335-A83C-FB7AB8AE321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768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4F25-683E-430B-B437-843AC3F21285}" type="datetime1">
              <a:rPr lang="bg-BG" smtClean="0"/>
              <a:t>27.11.2020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C1FD-50EF-465F-A7BB-F2CB03C187B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824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E3AD-66D5-4390-BD6E-AF2103AD1C24}" type="datetime1">
              <a:rPr lang="bg-BG" smtClean="0"/>
              <a:t>27.11.2020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C1FD-50EF-465F-A7BB-F2CB03C187B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672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396-1C83-4184-B8CF-8F7C77559FDC}" type="datetime1">
              <a:rPr lang="bg-BG" smtClean="0"/>
              <a:t>27.11.2020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C1FD-50EF-465F-A7BB-F2CB03C187B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352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ED1A-94FE-461F-8648-67A75DD08BD5}" type="datetime1">
              <a:rPr lang="bg-BG" smtClean="0"/>
              <a:t>27.11.2020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C1FD-50EF-465F-A7BB-F2CB03C187B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383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D14-78B2-4961-8801-3BB0FBF2349B}" type="datetime1">
              <a:rPr lang="bg-BG" smtClean="0"/>
              <a:t>27.11.2020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C1FD-50EF-465F-A7BB-F2CB03C187B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042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80B9-E6C9-4B4E-89FD-635C3209914B}" type="datetime1">
              <a:rPr lang="bg-BG" smtClean="0"/>
              <a:t>27.11.2020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C1FD-50EF-465F-A7BB-F2CB03C187B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125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0FC1-2B2E-46A6-A33D-832EE9BD6887}" type="datetime1">
              <a:rPr lang="bg-BG" smtClean="0"/>
              <a:t>27.11.2020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C1FD-50EF-465F-A7BB-F2CB03C187B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819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209F-F47E-47C8-9018-DBAEEA716665}" type="datetime1">
              <a:rPr lang="bg-BG" smtClean="0"/>
              <a:t>27.11.2020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C1FD-50EF-465F-A7BB-F2CB03C187B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350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2108-C91E-40FC-986A-7F88FAD70670}" type="datetime1">
              <a:rPr lang="bg-BG" smtClean="0"/>
              <a:t>27.11.2020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C1FD-50EF-465F-A7BB-F2CB03C187B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786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B4B-0B9D-45C6-82D6-A40A31974A5C}" type="datetime1">
              <a:rPr lang="bg-BG" smtClean="0"/>
              <a:t>27.11.2020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C1FD-50EF-465F-A7BB-F2CB03C187B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837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C51D-F291-4D65-BB04-CAB39F39540E}" type="datetime1">
              <a:rPr lang="bg-BG" smtClean="0"/>
              <a:t>27.11.2020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C1FD-50EF-465F-A7BB-F2CB03C187B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670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2C34-C75E-40EE-B797-25B5827D0115}" type="datetime1">
              <a:rPr lang="bg-BG" smtClean="0"/>
              <a:t>27.11.2020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CC1FD-50EF-465F-A7BB-F2CB03C187B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0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2019 8 в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/>
              <a:t>Идеалнобалансирано двоично дърво</a:t>
            </a:r>
          </a:p>
          <a:p>
            <a:r>
              <a:rPr lang="bg-BG" dirty="0" smtClean="0"/>
              <a:t>(то не е за претърсване, то само е най-ниско)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1367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610" name="Group 2"/>
          <p:cNvGrpSpPr>
            <a:grpSpLocks/>
          </p:cNvGrpSpPr>
          <p:nvPr/>
        </p:nvGrpSpPr>
        <p:grpSpPr bwMode="auto">
          <a:xfrm>
            <a:off x="263525" y="5605463"/>
            <a:ext cx="1225550" cy="1244600"/>
            <a:chOff x="166" y="3531"/>
            <a:chExt cx="772" cy="784"/>
          </a:xfrm>
        </p:grpSpPr>
        <p:sp>
          <p:nvSpPr>
            <p:cNvPr id="452611" name="Line 3"/>
            <p:cNvSpPr>
              <a:spLocks noChangeShapeType="1"/>
            </p:cNvSpPr>
            <p:nvPr/>
          </p:nvSpPr>
          <p:spPr bwMode="auto">
            <a:xfrm>
              <a:off x="650" y="4103"/>
              <a:ext cx="0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12" name="Line 4"/>
            <p:cNvSpPr>
              <a:spLocks noChangeShapeType="1"/>
            </p:cNvSpPr>
            <p:nvPr/>
          </p:nvSpPr>
          <p:spPr bwMode="auto">
            <a:xfrm>
              <a:off x="305" y="4103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13" name="Oval 5"/>
            <p:cNvSpPr>
              <a:spLocks noChangeArrowheads="1"/>
            </p:cNvSpPr>
            <p:nvPr/>
          </p:nvSpPr>
          <p:spPr bwMode="auto">
            <a:xfrm>
              <a:off x="249" y="3708"/>
              <a:ext cx="165" cy="1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14" name="Text Box 6"/>
            <p:cNvSpPr txBox="1">
              <a:spLocks noChangeArrowheads="1"/>
            </p:cNvSpPr>
            <p:nvPr/>
          </p:nvSpPr>
          <p:spPr bwMode="auto">
            <a:xfrm>
              <a:off x="166" y="3531"/>
              <a:ext cx="331" cy="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52615" name="Line 7"/>
            <p:cNvSpPr>
              <a:spLocks noChangeShapeType="1"/>
            </p:cNvSpPr>
            <p:nvPr/>
          </p:nvSpPr>
          <p:spPr bwMode="auto">
            <a:xfrm>
              <a:off x="331" y="3637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16" name="Line 8"/>
            <p:cNvSpPr>
              <a:spLocks noChangeShapeType="1"/>
            </p:cNvSpPr>
            <p:nvPr/>
          </p:nvSpPr>
          <p:spPr bwMode="auto">
            <a:xfrm>
              <a:off x="249" y="3754"/>
              <a:ext cx="401" cy="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17" name="Freeform 9"/>
            <p:cNvSpPr>
              <a:spLocks/>
            </p:cNvSpPr>
            <p:nvPr/>
          </p:nvSpPr>
          <p:spPr bwMode="auto">
            <a:xfrm>
              <a:off x="299" y="4245"/>
              <a:ext cx="341" cy="32"/>
            </a:xfrm>
            <a:custGeom>
              <a:avLst/>
              <a:gdLst>
                <a:gd name="T0" fmla="*/ 1065 w 1065"/>
                <a:gd name="T1" fmla="*/ 0 h 105"/>
                <a:gd name="T2" fmla="*/ 0 w 1065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5" h="105">
                  <a:moveTo>
                    <a:pt x="1065" y="0"/>
                  </a:moveTo>
                  <a:lnTo>
                    <a:pt x="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18" name="Line 10"/>
            <p:cNvSpPr>
              <a:spLocks noChangeShapeType="1"/>
            </p:cNvSpPr>
            <p:nvPr/>
          </p:nvSpPr>
          <p:spPr bwMode="auto">
            <a:xfrm>
              <a:off x="305" y="3885"/>
              <a:ext cx="0" cy="16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19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246" y="3559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2620" name="Text Box 12"/>
            <p:cNvSpPr txBox="1">
              <a:spLocks noChangeArrowheads="1"/>
            </p:cNvSpPr>
            <p:nvPr/>
          </p:nvSpPr>
          <p:spPr bwMode="auto">
            <a:xfrm>
              <a:off x="477" y="3940"/>
              <a:ext cx="461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ibd</a:t>
              </a:r>
              <a:endParaRPr lang="en-US" altLang="bg-BG" sz="800"/>
            </a:p>
          </p:txBody>
        </p:sp>
        <p:sp>
          <p:nvSpPr>
            <p:cNvPr id="452621" name="Text Box 13"/>
            <p:cNvSpPr txBox="1">
              <a:spLocks noChangeArrowheads="1"/>
            </p:cNvSpPr>
            <p:nvPr/>
          </p:nvSpPr>
          <p:spPr bwMode="auto">
            <a:xfrm>
              <a:off x="353" y="3940"/>
              <a:ext cx="124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grpSp>
          <p:nvGrpSpPr>
            <p:cNvPr id="452622" name="Group 14"/>
            <p:cNvGrpSpPr>
              <a:grpSpLocks/>
            </p:cNvGrpSpPr>
            <p:nvPr/>
          </p:nvGrpSpPr>
          <p:grpSpPr bwMode="auto">
            <a:xfrm flipH="1">
              <a:off x="823" y="4103"/>
              <a:ext cx="58" cy="54"/>
              <a:chOff x="4860" y="14760"/>
              <a:chExt cx="540" cy="540"/>
            </a:xfrm>
          </p:grpSpPr>
          <p:sp>
            <p:nvSpPr>
              <p:cNvPr id="452623" name="Oval 15"/>
              <p:cNvSpPr>
                <a:spLocks noChangeArrowheads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624" name="Line 16"/>
              <p:cNvSpPr>
                <a:spLocks noChangeShapeType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625" name="Line 17"/>
              <p:cNvSpPr>
                <a:spLocks noChangeShapeType="1"/>
              </p:cNvSpPr>
              <p:nvPr/>
            </p:nvSpPr>
            <p:spPr bwMode="auto">
              <a:xfrm flipV="1"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2626" name="Line 18"/>
            <p:cNvSpPr>
              <a:spLocks noChangeShapeType="1"/>
            </p:cNvSpPr>
            <p:nvPr/>
          </p:nvSpPr>
          <p:spPr bwMode="auto">
            <a:xfrm>
              <a:off x="650" y="421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27" name="Freeform 19"/>
            <p:cNvSpPr>
              <a:spLocks/>
            </p:cNvSpPr>
            <p:nvPr/>
          </p:nvSpPr>
          <p:spPr bwMode="auto">
            <a:xfrm>
              <a:off x="640" y="4212"/>
              <a:ext cx="1" cy="41"/>
            </a:xfrm>
            <a:custGeom>
              <a:avLst/>
              <a:gdLst>
                <a:gd name="T0" fmla="*/ 0 w 1"/>
                <a:gd name="T1" fmla="*/ 0 h 135"/>
                <a:gd name="T2" fmla="*/ 0 w 1"/>
                <a:gd name="T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5">
                  <a:moveTo>
                    <a:pt x="0" y="0"/>
                  </a:moveTo>
                  <a:lnTo>
                    <a:pt x="0" y="13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2628" name="Group 20"/>
          <p:cNvGrpSpPr>
            <a:grpSpLocks/>
          </p:cNvGrpSpPr>
          <p:nvPr/>
        </p:nvGrpSpPr>
        <p:grpSpPr bwMode="auto">
          <a:xfrm>
            <a:off x="3354388" y="0"/>
            <a:ext cx="1830387" cy="2287588"/>
            <a:chOff x="2113" y="0"/>
            <a:chExt cx="1153" cy="1441"/>
          </a:xfrm>
        </p:grpSpPr>
        <p:sp>
          <p:nvSpPr>
            <p:cNvPr id="452629" name="Line 21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30" name="Text Box 22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52631" name="Line 23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32" name="Line 24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33" name="Line 25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34" name="Oval 26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35" name="Text Box 27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52636" name="Line 28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37" name="Text Box 29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52638" name="Text Box 30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52639" name="Line 31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40" name="Oval 32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52641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52642" name="Line 34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43" name="Freeform 35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44" name="Oval 36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45" name="Line 37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46" name="Rectangle 38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47" name="Rectangle 39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48" name="Rectangle 40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49" name="Freeform 41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50" name="Text Box 42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52651" name="Text Box 43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52652" name="Text Box 44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52653" name="Group 45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452654" name="Rectangle 46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655" name="Rectangle 47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656" name="Rectangle 48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2657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52658" name="Line 50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59" name="Freeform 51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60" name="Oval 52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61" name="Line 53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62" name="Text Box 54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52663" name="Freeform 55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64" name="Line 56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65" name="Line 57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66" name="Text Box 58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52667" name="Line 59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68" name="Freeform 60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69" name="Line 61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70" name="WordArt 62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2671" name="WordArt 63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2672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2673" name="Text Box 65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52674" name="Text Box 66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52675" name="Text Box 67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52676" name="Text Box 68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452677" name="Group 69"/>
          <p:cNvGrpSpPr>
            <a:grpSpLocks/>
          </p:cNvGrpSpPr>
          <p:nvPr/>
        </p:nvGrpSpPr>
        <p:grpSpPr bwMode="auto">
          <a:xfrm>
            <a:off x="2166938" y="1770063"/>
            <a:ext cx="2103437" cy="2414587"/>
            <a:chOff x="1365" y="1115"/>
            <a:chExt cx="1325" cy="1521"/>
          </a:xfrm>
        </p:grpSpPr>
        <p:sp>
          <p:nvSpPr>
            <p:cNvPr id="452678" name="Line 70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79" name="Line 71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80" name="Line 72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81" name="Line 73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82" name="Oval 74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83" name="Text Box 75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52684" name="Line 76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85" name="Text Box 77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52686" name="Text Box 78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52687" name="Line 79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88" name="Oval 80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52689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52690" name="Line 82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91" name="Freeform 83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92" name="Oval 84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93" name="Line 85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94" name="Rectangle 86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95" name="Rectangle 87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96" name="Rectangle 88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97" name="Freeform 89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98" name="Text Box 90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52699" name="Text Box 91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52700" name="Text Box 92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          ibd</a:t>
              </a:r>
              <a:endParaRPr lang="en-US" altLang="bg-BG" sz="800"/>
            </a:p>
          </p:txBody>
        </p:sp>
        <p:grpSp>
          <p:nvGrpSpPr>
            <p:cNvPr id="452701" name="Group 93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452702" name="Rectangle 94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703" name="Rectangle 95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704" name="Rectangle 96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2705" name="WordArt 97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52706" name="Line 98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07" name="Freeform 99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08" name="Oval 100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09" name="Line 101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10" name="Text Box 102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52711" name="Freeform 103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12" name="Line 104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13" name="Line 105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14" name="Text Box 106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52715" name="Text Box 107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52716" name="Line 108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17" name="Line 109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18" name="Line 110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19" name="Rectangle 111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20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2721" name="WordArt 113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2722" name="WordArt 114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2723" name="Text Box 115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52724" name="Text Box 116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52725" name="Text Box 117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52726" name="Text Box 118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452727" name="AutoShape 119"/>
          <p:cNvSpPr>
            <a:spLocks noChangeArrowheads="1"/>
          </p:cNvSpPr>
          <p:nvPr/>
        </p:nvSpPr>
        <p:spPr bwMode="auto">
          <a:xfrm flipH="1">
            <a:off x="2716213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2728" name="AutoShape 120"/>
          <p:cNvSpPr>
            <a:spLocks noChangeArrowheads="1"/>
          </p:cNvSpPr>
          <p:nvPr/>
        </p:nvSpPr>
        <p:spPr bwMode="auto">
          <a:xfrm flipH="1">
            <a:off x="541338" y="5124450"/>
            <a:ext cx="731837" cy="601663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2729" name="AutoShape 121"/>
          <p:cNvSpPr>
            <a:spLocks noChangeArrowheads="1"/>
          </p:cNvSpPr>
          <p:nvPr/>
        </p:nvSpPr>
        <p:spPr bwMode="auto">
          <a:xfrm>
            <a:off x="2130425" y="5219700"/>
            <a:ext cx="1004888" cy="515938"/>
          </a:xfrm>
          <a:custGeom>
            <a:avLst/>
            <a:gdLst>
              <a:gd name="G0" fmla="+- -276834 0 0"/>
              <a:gd name="G1" fmla="+- -10518548 0 0"/>
              <a:gd name="G2" fmla="+- -276834 0 -10518548"/>
              <a:gd name="G3" fmla="+- 10800 0 0"/>
              <a:gd name="G4" fmla="+- 0 0 -2768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602 0 0"/>
              <a:gd name="G9" fmla="+- 0 0 -10518548"/>
              <a:gd name="G10" fmla="+- 7602 0 2700"/>
              <a:gd name="G11" fmla="cos G10 -276834"/>
              <a:gd name="G12" fmla="sin G10 -276834"/>
              <a:gd name="G13" fmla="cos 13500 -276834"/>
              <a:gd name="G14" fmla="sin 13500 -276834"/>
              <a:gd name="G15" fmla="+- G11 10800 0"/>
              <a:gd name="G16" fmla="+- G12 10800 0"/>
              <a:gd name="G17" fmla="+- G13 10800 0"/>
              <a:gd name="G18" fmla="+- G14 10800 0"/>
              <a:gd name="G19" fmla="*/ 7602 1 2"/>
              <a:gd name="G20" fmla="+- G19 5400 0"/>
              <a:gd name="G21" fmla="cos G20 -276834"/>
              <a:gd name="G22" fmla="sin G20 -276834"/>
              <a:gd name="G23" fmla="+- G21 10800 0"/>
              <a:gd name="G24" fmla="+- G12 G23 G22"/>
              <a:gd name="G25" fmla="+- G22 G23 G11"/>
              <a:gd name="G26" fmla="cos 10800 -276834"/>
              <a:gd name="G27" fmla="sin 10800 -276834"/>
              <a:gd name="G28" fmla="cos 7602 -276834"/>
              <a:gd name="G29" fmla="sin 7602 -2768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518548"/>
              <a:gd name="G36" fmla="sin G34 -10518548"/>
              <a:gd name="G37" fmla="+/ -10518548 -2768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602 G39"/>
              <a:gd name="G43" fmla="sin 7602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2235 w 21600"/>
              <a:gd name="T5" fmla="*/ 95 h 21600"/>
              <a:gd name="T6" fmla="*/ 2126 w 21600"/>
              <a:gd name="T7" fmla="*/ 7728 h 21600"/>
              <a:gd name="T8" fmla="*/ 11810 w 21600"/>
              <a:gd name="T9" fmla="*/ 3265 h 21600"/>
              <a:gd name="T10" fmla="*/ 24263 w 21600"/>
              <a:gd name="T11" fmla="*/ 9805 h 21600"/>
              <a:gd name="T12" fmla="*/ 20292 w 21600"/>
              <a:gd name="T13" fmla="*/ 14410 h 21600"/>
              <a:gd name="T14" fmla="*/ 15688 w 21600"/>
              <a:gd name="T15" fmla="*/ 10438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381" y="10240"/>
                </a:moveTo>
                <a:cubicBezTo>
                  <a:pt x="18088" y="6269"/>
                  <a:pt x="14781" y="3198"/>
                  <a:pt x="10800" y="3198"/>
                </a:cubicBezTo>
                <a:cubicBezTo>
                  <a:pt x="7579" y="3197"/>
                  <a:pt x="4708" y="5226"/>
                  <a:pt x="3634" y="8262"/>
                </a:cubicBezTo>
                <a:lnTo>
                  <a:pt x="619" y="7194"/>
                </a:lnTo>
                <a:cubicBezTo>
                  <a:pt x="2146" y="2882"/>
                  <a:pt x="6225" y="-1"/>
                  <a:pt x="10800" y="0"/>
                </a:cubicBezTo>
                <a:cubicBezTo>
                  <a:pt x="16456" y="0"/>
                  <a:pt x="21154" y="4363"/>
                  <a:pt x="21570" y="10004"/>
                </a:cubicBezTo>
                <a:lnTo>
                  <a:pt x="24263" y="9805"/>
                </a:lnTo>
                <a:lnTo>
                  <a:pt x="20292" y="14410"/>
                </a:lnTo>
                <a:lnTo>
                  <a:pt x="15688" y="10438"/>
                </a:lnTo>
                <a:lnTo>
                  <a:pt x="18381" y="1024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2732" name="Freeform 124"/>
          <p:cNvSpPr>
            <a:spLocks/>
          </p:cNvSpPr>
          <p:nvPr/>
        </p:nvSpPr>
        <p:spPr bwMode="auto">
          <a:xfrm>
            <a:off x="1031875" y="6081713"/>
            <a:ext cx="0" cy="150812"/>
          </a:xfrm>
          <a:custGeom>
            <a:avLst/>
            <a:gdLst>
              <a:gd name="T0" fmla="*/ 0 w 1"/>
              <a:gd name="T1" fmla="*/ 0 h 315"/>
              <a:gd name="T2" fmla="*/ 0 w 1"/>
              <a:gd name="T3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5">
                <a:moveTo>
                  <a:pt x="0" y="0"/>
                </a:moveTo>
                <a:lnTo>
                  <a:pt x="0" y="31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52733" name="Group 125"/>
          <p:cNvGrpSpPr>
            <a:grpSpLocks/>
          </p:cNvGrpSpPr>
          <p:nvPr/>
        </p:nvGrpSpPr>
        <p:grpSpPr bwMode="auto">
          <a:xfrm rot="-19004097">
            <a:off x="1125538" y="6343650"/>
            <a:ext cx="260350" cy="107950"/>
            <a:chOff x="3168" y="12163"/>
            <a:chExt cx="397" cy="127"/>
          </a:xfrm>
        </p:grpSpPr>
        <p:sp>
          <p:nvSpPr>
            <p:cNvPr id="452734" name="Line 126"/>
            <p:cNvSpPr>
              <a:spLocks noChangeShapeType="1"/>
            </p:cNvSpPr>
            <p:nvPr/>
          </p:nvSpPr>
          <p:spPr bwMode="auto">
            <a:xfrm rot="470287">
              <a:off x="3168" y="12175"/>
              <a:ext cx="0" cy="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35" name="Freeform 127"/>
            <p:cNvSpPr>
              <a:spLocks/>
            </p:cNvSpPr>
            <p:nvPr/>
          </p:nvSpPr>
          <p:spPr bwMode="auto">
            <a:xfrm rot="470287">
              <a:off x="3168" y="12163"/>
              <a:ext cx="181" cy="127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36" name="Oval 128"/>
            <p:cNvSpPr>
              <a:spLocks noChangeArrowheads="1"/>
            </p:cNvSpPr>
            <p:nvPr/>
          </p:nvSpPr>
          <p:spPr bwMode="auto">
            <a:xfrm rot="470287">
              <a:off x="3203" y="12185"/>
              <a:ext cx="73" cy="8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37" name="Line 129"/>
            <p:cNvSpPr>
              <a:spLocks noChangeShapeType="1"/>
            </p:cNvSpPr>
            <p:nvPr/>
          </p:nvSpPr>
          <p:spPr bwMode="auto">
            <a:xfrm rot="470287">
              <a:off x="3275" y="12251"/>
              <a:ext cx="2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2738" name="Group 130"/>
          <p:cNvGrpSpPr>
            <a:grpSpLocks/>
          </p:cNvGrpSpPr>
          <p:nvPr/>
        </p:nvGrpSpPr>
        <p:grpSpPr bwMode="auto">
          <a:xfrm>
            <a:off x="866775" y="3614738"/>
            <a:ext cx="1985963" cy="2640012"/>
            <a:chOff x="546" y="2277"/>
            <a:chExt cx="1251" cy="1663"/>
          </a:xfrm>
        </p:grpSpPr>
        <p:sp>
          <p:nvSpPr>
            <p:cNvPr id="452739" name="Freeform 131"/>
            <p:cNvSpPr>
              <a:spLocks/>
            </p:cNvSpPr>
            <p:nvPr/>
          </p:nvSpPr>
          <p:spPr bwMode="auto">
            <a:xfrm>
              <a:off x="1516" y="3179"/>
              <a:ext cx="2" cy="602"/>
            </a:xfrm>
            <a:custGeom>
              <a:avLst/>
              <a:gdLst>
                <a:gd name="T0" fmla="*/ 8 w 8"/>
                <a:gd name="T1" fmla="*/ 0 h 1995"/>
                <a:gd name="T2" fmla="*/ 0 w 8"/>
                <a:gd name="T3" fmla="*/ 1995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995">
                  <a:moveTo>
                    <a:pt x="8" y="0"/>
                  </a:moveTo>
                  <a:lnTo>
                    <a:pt x="0" y="199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40" name="Line 132"/>
            <p:cNvSpPr>
              <a:spLocks noChangeShapeType="1"/>
            </p:cNvSpPr>
            <p:nvPr/>
          </p:nvSpPr>
          <p:spPr bwMode="auto">
            <a:xfrm>
              <a:off x="1023" y="3728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41" name="Line 133"/>
            <p:cNvSpPr>
              <a:spLocks noChangeShapeType="1"/>
            </p:cNvSpPr>
            <p:nvPr/>
          </p:nvSpPr>
          <p:spPr bwMode="auto">
            <a:xfrm>
              <a:off x="1023" y="2840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42" name="Line 134"/>
            <p:cNvSpPr>
              <a:spLocks noChangeShapeType="1"/>
            </p:cNvSpPr>
            <p:nvPr/>
          </p:nvSpPr>
          <p:spPr bwMode="auto">
            <a:xfrm>
              <a:off x="1023" y="307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43" name="Oval 135"/>
            <p:cNvSpPr>
              <a:spLocks noChangeArrowheads="1"/>
            </p:cNvSpPr>
            <p:nvPr/>
          </p:nvSpPr>
          <p:spPr bwMode="auto">
            <a:xfrm>
              <a:off x="940" y="2567"/>
              <a:ext cx="166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44" name="Text Box 136"/>
            <p:cNvSpPr txBox="1">
              <a:spLocks noChangeArrowheads="1"/>
            </p:cNvSpPr>
            <p:nvPr/>
          </p:nvSpPr>
          <p:spPr bwMode="auto">
            <a:xfrm>
              <a:off x="858" y="239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52745" name="Line 137"/>
            <p:cNvSpPr>
              <a:spLocks noChangeShapeType="1"/>
            </p:cNvSpPr>
            <p:nvPr/>
          </p:nvSpPr>
          <p:spPr bwMode="auto">
            <a:xfrm>
              <a:off x="1023" y="249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46" name="Text Box 138"/>
            <p:cNvSpPr txBox="1">
              <a:spLocks noChangeArrowheads="1"/>
            </p:cNvSpPr>
            <p:nvPr/>
          </p:nvSpPr>
          <p:spPr bwMode="auto">
            <a:xfrm>
              <a:off x="775" y="2745"/>
              <a:ext cx="537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52747" name="Text Box 139"/>
            <p:cNvSpPr txBox="1">
              <a:spLocks noChangeArrowheads="1"/>
            </p:cNvSpPr>
            <p:nvPr/>
          </p:nvSpPr>
          <p:spPr bwMode="auto">
            <a:xfrm>
              <a:off x="775" y="2912"/>
              <a:ext cx="537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52748" name="Line 140"/>
            <p:cNvSpPr>
              <a:spLocks noChangeShapeType="1"/>
            </p:cNvSpPr>
            <p:nvPr/>
          </p:nvSpPr>
          <p:spPr bwMode="auto">
            <a:xfrm>
              <a:off x="1023" y="269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49" name="Oval 141"/>
            <p:cNvSpPr>
              <a:spLocks noChangeArrowheads="1"/>
            </p:cNvSpPr>
            <p:nvPr/>
          </p:nvSpPr>
          <p:spPr bwMode="auto">
            <a:xfrm>
              <a:off x="1189" y="2946"/>
              <a:ext cx="82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52750" name="WordArt 142"/>
            <p:cNvSpPr>
              <a:spLocks noChangeArrowheads="1" noChangeShapeType="1" noTextEdit="1"/>
            </p:cNvSpPr>
            <p:nvPr/>
          </p:nvSpPr>
          <p:spPr bwMode="auto">
            <a:xfrm>
              <a:off x="1202" y="2959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452751" name="Line 143"/>
            <p:cNvSpPr>
              <a:spLocks noChangeShapeType="1"/>
            </p:cNvSpPr>
            <p:nvPr/>
          </p:nvSpPr>
          <p:spPr bwMode="auto">
            <a:xfrm rot="470287">
              <a:off x="858" y="2945"/>
              <a:ext cx="0" cy="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52" name="Freeform 144"/>
            <p:cNvSpPr>
              <a:spLocks/>
            </p:cNvSpPr>
            <p:nvPr/>
          </p:nvSpPr>
          <p:spPr bwMode="auto">
            <a:xfrm rot="470287">
              <a:off x="858" y="2942"/>
              <a:ext cx="57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53" name="Oval 145"/>
            <p:cNvSpPr>
              <a:spLocks noChangeArrowheads="1"/>
            </p:cNvSpPr>
            <p:nvPr/>
          </p:nvSpPr>
          <p:spPr bwMode="auto">
            <a:xfrm rot="470287">
              <a:off x="869" y="2949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54" name="Line 146"/>
            <p:cNvSpPr>
              <a:spLocks noChangeShapeType="1"/>
            </p:cNvSpPr>
            <p:nvPr/>
          </p:nvSpPr>
          <p:spPr bwMode="auto">
            <a:xfrm rot="470287">
              <a:off x="892" y="2969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55" name="Rectangle 147"/>
            <p:cNvSpPr>
              <a:spLocks noChangeArrowheads="1"/>
            </p:cNvSpPr>
            <p:nvPr/>
          </p:nvSpPr>
          <p:spPr bwMode="auto">
            <a:xfrm>
              <a:off x="981" y="2946"/>
              <a:ext cx="125" cy="1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56" name="Rectangle 148"/>
            <p:cNvSpPr>
              <a:spLocks noChangeArrowheads="1"/>
            </p:cNvSpPr>
            <p:nvPr/>
          </p:nvSpPr>
          <p:spPr bwMode="auto">
            <a:xfrm>
              <a:off x="981" y="3000"/>
              <a:ext cx="62" cy="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57" name="Rectangle 149"/>
            <p:cNvSpPr>
              <a:spLocks noChangeArrowheads="1"/>
            </p:cNvSpPr>
            <p:nvPr/>
          </p:nvSpPr>
          <p:spPr bwMode="auto">
            <a:xfrm>
              <a:off x="1043" y="3000"/>
              <a:ext cx="63" cy="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58" name="Freeform 150"/>
            <p:cNvSpPr>
              <a:spLocks/>
            </p:cNvSpPr>
            <p:nvPr/>
          </p:nvSpPr>
          <p:spPr bwMode="auto">
            <a:xfrm>
              <a:off x="1064" y="2957"/>
              <a:ext cx="125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59" name="Text Box 151"/>
            <p:cNvSpPr txBox="1">
              <a:spLocks noChangeArrowheads="1"/>
            </p:cNvSpPr>
            <p:nvPr/>
          </p:nvSpPr>
          <p:spPr bwMode="auto">
            <a:xfrm>
              <a:off x="650" y="2912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52760" name="Text Box 152"/>
            <p:cNvSpPr txBox="1">
              <a:spLocks noChangeArrowheads="1"/>
            </p:cNvSpPr>
            <p:nvPr/>
          </p:nvSpPr>
          <p:spPr bwMode="auto">
            <a:xfrm>
              <a:off x="650" y="274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52761" name="Text Box 153"/>
            <p:cNvSpPr txBox="1">
              <a:spLocks noChangeArrowheads="1"/>
            </p:cNvSpPr>
            <p:nvPr/>
          </p:nvSpPr>
          <p:spPr bwMode="auto">
            <a:xfrm>
              <a:off x="775" y="3149"/>
              <a:ext cx="537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          ibd</a:t>
              </a:r>
              <a:endParaRPr lang="en-US" altLang="bg-BG" sz="800"/>
            </a:p>
          </p:txBody>
        </p:sp>
        <p:grpSp>
          <p:nvGrpSpPr>
            <p:cNvPr id="452762" name="Group 154"/>
            <p:cNvGrpSpPr>
              <a:grpSpLocks/>
            </p:cNvGrpSpPr>
            <p:nvPr/>
          </p:nvGrpSpPr>
          <p:grpSpPr bwMode="auto">
            <a:xfrm>
              <a:off x="981" y="3185"/>
              <a:ext cx="125" cy="105"/>
              <a:chOff x="3240" y="13680"/>
              <a:chExt cx="1080" cy="720"/>
            </a:xfrm>
          </p:grpSpPr>
          <p:sp>
            <p:nvSpPr>
              <p:cNvPr id="452763" name="Rectangle 155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764" name="Rectangle 156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765" name="Rectangle 157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2766" name="WordArt 158"/>
            <p:cNvSpPr>
              <a:spLocks noChangeArrowheads="1" noChangeShapeType="1" noTextEdit="1"/>
            </p:cNvSpPr>
            <p:nvPr/>
          </p:nvSpPr>
          <p:spPr bwMode="auto">
            <a:xfrm>
              <a:off x="1017" y="3200"/>
              <a:ext cx="53" cy="3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452767" name="Line 159"/>
            <p:cNvSpPr>
              <a:spLocks noChangeShapeType="1"/>
            </p:cNvSpPr>
            <p:nvPr/>
          </p:nvSpPr>
          <p:spPr bwMode="auto">
            <a:xfrm rot="470287">
              <a:off x="858" y="318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68" name="Freeform 160"/>
            <p:cNvSpPr>
              <a:spLocks/>
            </p:cNvSpPr>
            <p:nvPr/>
          </p:nvSpPr>
          <p:spPr bwMode="auto">
            <a:xfrm rot="470287">
              <a:off x="858" y="3180"/>
              <a:ext cx="57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69" name="Oval 161"/>
            <p:cNvSpPr>
              <a:spLocks noChangeArrowheads="1"/>
            </p:cNvSpPr>
            <p:nvPr/>
          </p:nvSpPr>
          <p:spPr bwMode="auto">
            <a:xfrm rot="470287">
              <a:off x="869" y="318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70" name="Line 162"/>
            <p:cNvSpPr>
              <a:spLocks noChangeShapeType="1"/>
            </p:cNvSpPr>
            <p:nvPr/>
          </p:nvSpPr>
          <p:spPr bwMode="auto">
            <a:xfrm rot="470287">
              <a:off x="892" y="320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71" name="Text Box 163"/>
            <p:cNvSpPr txBox="1">
              <a:spLocks noChangeArrowheads="1"/>
            </p:cNvSpPr>
            <p:nvPr/>
          </p:nvSpPr>
          <p:spPr bwMode="auto">
            <a:xfrm>
              <a:off x="650" y="314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52772" name="Freeform 164"/>
            <p:cNvSpPr>
              <a:spLocks/>
            </p:cNvSpPr>
            <p:nvPr/>
          </p:nvSpPr>
          <p:spPr bwMode="auto">
            <a:xfrm>
              <a:off x="917" y="3264"/>
              <a:ext cx="97" cy="38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73" name="Line 165"/>
            <p:cNvSpPr>
              <a:spLocks noChangeShapeType="1"/>
            </p:cNvSpPr>
            <p:nvPr/>
          </p:nvSpPr>
          <p:spPr bwMode="auto">
            <a:xfrm>
              <a:off x="1023" y="332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74" name="Text Box 166"/>
            <p:cNvSpPr txBox="1">
              <a:spLocks noChangeArrowheads="1"/>
            </p:cNvSpPr>
            <p:nvPr/>
          </p:nvSpPr>
          <p:spPr bwMode="auto">
            <a:xfrm>
              <a:off x="1465" y="3084"/>
              <a:ext cx="332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52775" name="Text Box 167"/>
            <p:cNvSpPr txBox="1">
              <a:spLocks noChangeArrowheads="1"/>
            </p:cNvSpPr>
            <p:nvPr/>
          </p:nvSpPr>
          <p:spPr bwMode="auto">
            <a:xfrm>
              <a:off x="1342" y="3084"/>
              <a:ext cx="123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52776" name="Freeform 168"/>
            <p:cNvSpPr>
              <a:spLocks/>
            </p:cNvSpPr>
            <p:nvPr/>
          </p:nvSpPr>
          <p:spPr bwMode="auto">
            <a:xfrm>
              <a:off x="940" y="2613"/>
              <a:ext cx="581" cy="174"/>
            </a:xfrm>
            <a:custGeom>
              <a:avLst/>
              <a:gdLst>
                <a:gd name="T0" fmla="*/ 0 w 1814"/>
                <a:gd name="T1" fmla="*/ 0 h 575"/>
                <a:gd name="T2" fmla="*/ 1814 w 1814"/>
                <a:gd name="T3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14" h="575">
                  <a:moveTo>
                    <a:pt x="0" y="0"/>
                  </a:moveTo>
                  <a:lnTo>
                    <a:pt x="1814" y="57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77" name="Freeform 169"/>
            <p:cNvSpPr>
              <a:spLocks/>
            </p:cNvSpPr>
            <p:nvPr/>
          </p:nvSpPr>
          <p:spPr bwMode="auto">
            <a:xfrm>
              <a:off x="1515" y="2799"/>
              <a:ext cx="0" cy="303"/>
            </a:xfrm>
            <a:custGeom>
              <a:avLst/>
              <a:gdLst>
                <a:gd name="T0" fmla="*/ 0 w 1"/>
                <a:gd name="T1" fmla="*/ 0 h 1005"/>
                <a:gd name="T2" fmla="*/ 0 w 1"/>
                <a:gd name="T3" fmla="*/ 100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05">
                  <a:moveTo>
                    <a:pt x="0" y="0"/>
                  </a:moveTo>
                  <a:lnTo>
                    <a:pt x="0" y="10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78" name="Freeform 170"/>
            <p:cNvSpPr>
              <a:spLocks/>
            </p:cNvSpPr>
            <p:nvPr/>
          </p:nvSpPr>
          <p:spPr bwMode="auto">
            <a:xfrm>
              <a:off x="1023" y="3789"/>
              <a:ext cx="504" cy="94"/>
            </a:xfrm>
            <a:custGeom>
              <a:avLst/>
              <a:gdLst>
                <a:gd name="T0" fmla="*/ 1577 w 1577"/>
                <a:gd name="T1" fmla="*/ 0 h 313"/>
                <a:gd name="T2" fmla="*/ 0 w 1577"/>
                <a:gd name="T3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77" h="313">
                  <a:moveTo>
                    <a:pt x="1577" y="0"/>
                  </a:moveTo>
                  <a:lnTo>
                    <a:pt x="0" y="31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79" name="WordArt 171"/>
            <p:cNvSpPr>
              <a:spLocks noChangeArrowheads="1" noChangeShapeType="1" noTextEdit="1"/>
            </p:cNvSpPr>
            <p:nvPr/>
          </p:nvSpPr>
          <p:spPr bwMode="auto">
            <a:xfrm>
              <a:off x="1106" y="2760"/>
              <a:ext cx="123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2780" name="WordArt 172"/>
            <p:cNvSpPr>
              <a:spLocks noChangeArrowheads="1" noChangeShapeType="1" noTextEdit="1"/>
            </p:cNvSpPr>
            <p:nvPr/>
          </p:nvSpPr>
          <p:spPr bwMode="auto">
            <a:xfrm>
              <a:off x="858" y="2760"/>
              <a:ext cx="123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2781" name="Text Box 173"/>
            <p:cNvSpPr txBox="1">
              <a:spLocks noChangeArrowheads="1"/>
            </p:cNvSpPr>
            <p:nvPr/>
          </p:nvSpPr>
          <p:spPr bwMode="auto">
            <a:xfrm>
              <a:off x="775" y="3396"/>
              <a:ext cx="537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            ibd</a:t>
              </a:r>
              <a:endParaRPr lang="en-US" altLang="bg-BG" sz="800"/>
            </a:p>
          </p:txBody>
        </p:sp>
        <p:grpSp>
          <p:nvGrpSpPr>
            <p:cNvPr id="452782" name="Group 174"/>
            <p:cNvGrpSpPr>
              <a:grpSpLocks/>
            </p:cNvGrpSpPr>
            <p:nvPr/>
          </p:nvGrpSpPr>
          <p:grpSpPr bwMode="auto">
            <a:xfrm>
              <a:off x="981" y="3432"/>
              <a:ext cx="125" cy="106"/>
              <a:chOff x="3240" y="13680"/>
              <a:chExt cx="1080" cy="720"/>
            </a:xfrm>
          </p:grpSpPr>
          <p:sp>
            <p:nvSpPr>
              <p:cNvPr id="452783" name="Rectangle 175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784" name="Rectangle 176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785" name="Rectangle 177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2786" name="WordArt 178"/>
            <p:cNvSpPr>
              <a:spLocks noChangeArrowheads="1" noChangeShapeType="1" noTextEdit="1"/>
            </p:cNvSpPr>
            <p:nvPr/>
          </p:nvSpPr>
          <p:spPr bwMode="auto">
            <a:xfrm>
              <a:off x="1017" y="3448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452787" name="Line 179"/>
            <p:cNvSpPr>
              <a:spLocks noChangeShapeType="1"/>
            </p:cNvSpPr>
            <p:nvPr/>
          </p:nvSpPr>
          <p:spPr bwMode="auto">
            <a:xfrm rot="470287">
              <a:off x="858" y="3431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88" name="Freeform 180"/>
            <p:cNvSpPr>
              <a:spLocks/>
            </p:cNvSpPr>
            <p:nvPr/>
          </p:nvSpPr>
          <p:spPr bwMode="auto">
            <a:xfrm rot="470287">
              <a:off x="858" y="3427"/>
              <a:ext cx="57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89" name="Oval 181"/>
            <p:cNvSpPr>
              <a:spLocks noChangeArrowheads="1"/>
            </p:cNvSpPr>
            <p:nvPr/>
          </p:nvSpPr>
          <p:spPr bwMode="auto">
            <a:xfrm rot="470287">
              <a:off x="869" y="343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90" name="Line 182"/>
            <p:cNvSpPr>
              <a:spLocks noChangeShapeType="1"/>
            </p:cNvSpPr>
            <p:nvPr/>
          </p:nvSpPr>
          <p:spPr bwMode="auto">
            <a:xfrm rot="470287">
              <a:off x="892" y="3454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91" name="Text Box 183"/>
            <p:cNvSpPr txBox="1">
              <a:spLocks noChangeArrowheads="1"/>
            </p:cNvSpPr>
            <p:nvPr/>
          </p:nvSpPr>
          <p:spPr bwMode="auto">
            <a:xfrm>
              <a:off x="650" y="3396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  <p:sp>
          <p:nvSpPr>
            <p:cNvPr id="452792" name="Freeform 184"/>
            <p:cNvSpPr>
              <a:spLocks/>
            </p:cNvSpPr>
            <p:nvPr/>
          </p:nvSpPr>
          <p:spPr bwMode="auto">
            <a:xfrm>
              <a:off x="1072" y="3512"/>
              <a:ext cx="75" cy="43"/>
            </a:xfrm>
            <a:custGeom>
              <a:avLst/>
              <a:gdLst>
                <a:gd name="T0" fmla="*/ 0 w 233"/>
                <a:gd name="T1" fmla="*/ 0 h 142"/>
                <a:gd name="T2" fmla="*/ 233 w 233"/>
                <a:gd name="T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3" h="142">
                  <a:moveTo>
                    <a:pt x="0" y="0"/>
                  </a:moveTo>
                  <a:lnTo>
                    <a:pt x="233" y="14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93" name="Line 185"/>
            <p:cNvSpPr>
              <a:spLocks noChangeShapeType="1"/>
            </p:cNvSpPr>
            <p:nvPr/>
          </p:nvSpPr>
          <p:spPr bwMode="auto">
            <a:xfrm>
              <a:off x="1023" y="3573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94" name="Text Box 186"/>
            <p:cNvSpPr txBox="1">
              <a:spLocks noChangeArrowheads="1"/>
            </p:cNvSpPr>
            <p:nvPr/>
          </p:nvSpPr>
          <p:spPr bwMode="auto">
            <a:xfrm>
              <a:off x="766" y="361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ibd</a:t>
              </a:r>
              <a:endParaRPr lang="en-US" altLang="bg-BG" sz="800"/>
            </a:p>
          </p:txBody>
        </p:sp>
        <p:sp>
          <p:nvSpPr>
            <p:cNvPr id="452795" name="Rectangle 187"/>
            <p:cNvSpPr>
              <a:spLocks noChangeArrowheads="1"/>
            </p:cNvSpPr>
            <p:nvPr/>
          </p:nvSpPr>
          <p:spPr bwMode="auto">
            <a:xfrm>
              <a:off x="972" y="3649"/>
              <a:ext cx="125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96" name="Rectangle 188"/>
            <p:cNvSpPr>
              <a:spLocks noChangeArrowheads="1"/>
            </p:cNvSpPr>
            <p:nvPr/>
          </p:nvSpPr>
          <p:spPr bwMode="auto">
            <a:xfrm>
              <a:off x="972" y="3702"/>
              <a:ext cx="62" cy="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97" name="Rectangle 189"/>
            <p:cNvSpPr>
              <a:spLocks noChangeArrowheads="1"/>
            </p:cNvSpPr>
            <p:nvPr/>
          </p:nvSpPr>
          <p:spPr bwMode="auto">
            <a:xfrm>
              <a:off x="1034" y="3702"/>
              <a:ext cx="63" cy="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98" name="WordArt 190"/>
            <p:cNvSpPr>
              <a:spLocks noChangeArrowheads="1" noChangeShapeType="1" noTextEdit="1"/>
            </p:cNvSpPr>
            <p:nvPr/>
          </p:nvSpPr>
          <p:spPr bwMode="auto">
            <a:xfrm>
              <a:off x="1008" y="3664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452799" name="Line 191"/>
            <p:cNvSpPr>
              <a:spLocks noChangeShapeType="1"/>
            </p:cNvSpPr>
            <p:nvPr/>
          </p:nvSpPr>
          <p:spPr bwMode="auto">
            <a:xfrm rot="470287">
              <a:off x="849" y="3648"/>
              <a:ext cx="0" cy="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00" name="Freeform 192"/>
            <p:cNvSpPr>
              <a:spLocks/>
            </p:cNvSpPr>
            <p:nvPr/>
          </p:nvSpPr>
          <p:spPr bwMode="auto">
            <a:xfrm rot="470287">
              <a:off x="849" y="3645"/>
              <a:ext cx="57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01" name="Oval 193"/>
            <p:cNvSpPr>
              <a:spLocks noChangeArrowheads="1"/>
            </p:cNvSpPr>
            <p:nvPr/>
          </p:nvSpPr>
          <p:spPr bwMode="auto">
            <a:xfrm rot="470287">
              <a:off x="859" y="3651"/>
              <a:ext cx="24" cy="2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02" name="Line 194"/>
            <p:cNvSpPr>
              <a:spLocks noChangeShapeType="1"/>
            </p:cNvSpPr>
            <p:nvPr/>
          </p:nvSpPr>
          <p:spPr bwMode="auto">
            <a:xfrm rot="470287">
              <a:off x="883" y="3672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03" name="Text Box 195"/>
            <p:cNvSpPr txBox="1">
              <a:spLocks noChangeArrowheads="1"/>
            </p:cNvSpPr>
            <p:nvPr/>
          </p:nvSpPr>
          <p:spPr bwMode="auto">
            <a:xfrm>
              <a:off x="641" y="3613"/>
              <a:ext cx="125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52804" name="Freeform 196"/>
            <p:cNvSpPr>
              <a:spLocks/>
            </p:cNvSpPr>
            <p:nvPr/>
          </p:nvSpPr>
          <p:spPr bwMode="auto">
            <a:xfrm>
              <a:off x="1061" y="3725"/>
              <a:ext cx="77" cy="47"/>
            </a:xfrm>
            <a:custGeom>
              <a:avLst/>
              <a:gdLst>
                <a:gd name="T0" fmla="*/ 0 w 242"/>
                <a:gd name="T1" fmla="*/ 0 h 157"/>
                <a:gd name="T2" fmla="*/ 242 w 242"/>
                <a:gd name="T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2" h="157">
                  <a:moveTo>
                    <a:pt x="0" y="0"/>
                  </a:moveTo>
                  <a:lnTo>
                    <a:pt x="242" y="15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05" name="Freeform 197"/>
            <p:cNvSpPr>
              <a:spLocks/>
            </p:cNvSpPr>
            <p:nvPr/>
          </p:nvSpPr>
          <p:spPr bwMode="auto">
            <a:xfrm>
              <a:off x="914" y="3725"/>
              <a:ext cx="89" cy="36"/>
            </a:xfrm>
            <a:custGeom>
              <a:avLst/>
              <a:gdLst>
                <a:gd name="T0" fmla="*/ 278 w 278"/>
                <a:gd name="T1" fmla="*/ 0 h 120"/>
                <a:gd name="T2" fmla="*/ 0 w 278"/>
                <a:gd name="T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8" h="120">
                  <a:moveTo>
                    <a:pt x="278" y="0"/>
                  </a:moveTo>
                  <a:lnTo>
                    <a:pt x="0" y="12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06" name="Rectangle 198"/>
            <p:cNvSpPr>
              <a:spLocks noChangeArrowheads="1"/>
            </p:cNvSpPr>
            <p:nvPr/>
          </p:nvSpPr>
          <p:spPr bwMode="auto">
            <a:xfrm>
              <a:off x="546" y="2277"/>
              <a:ext cx="704" cy="1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07" name="WordArt 199"/>
            <p:cNvSpPr>
              <a:spLocks noChangeArrowheads="1" noChangeShapeType="1" noTextEdit="1"/>
            </p:cNvSpPr>
            <p:nvPr/>
          </p:nvSpPr>
          <p:spPr bwMode="auto">
            <a:xfrm>
              <a:off x="938" y="2365"/>
              <a:ext cx="126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452808" name="Group 200"/>
          <p:cNvGrpSpPr>
            <a:grpSpLocks/>
          </p:cNvGrpSpPr>
          <p:nvPr/>
        </p:nvGrpSpPr>
        <p:grpSpPr bwMode="auto">
          <a:xfrm>
            <a:off x="2768600" y="5614988"/>
            <a:ext cx="1227138" cy="1243012"/>
            <a:chOff x="1744" y="3537"/>
            <a:chExt cx="773" cy="783"/>
          </a:xfrm>
        </p:grpSpPr>
        <p:sp>
          <p:nvSpPr>
            <p:cNvPr id="452809" name="Line 201"/>
            <p:cNvSpPr>
              <a:spLocks noChangeShapeType="1"/>
            </p:cNvSpPr>
            <p:nvPr/>
          </p:nvSpPr>
          <p:spPr bwMode="auto">
            <a:xfrm>
              <a:off x="1883" y="4108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10" name="Oval 202"/>
            <p:cNvSpPr>
              <a:spLocks noChangeArrowheads="1"/>
            </p:cNvSpPr>
            <p:nvPr/>
          </p:nvSpPr>
          <p:spPr bwMode="auto">
            <a:xfrm>
              <a:off x="1827" y="3714"/>
              <a:ext cx="166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11" name="Text Box 203"/>
            <p:cNvSpPr txBox="1">
              <a:spLocks noChangeArrowheads="1"/>
            </p:cNvSpPr>
            <p:nvPr/>
          </p:nvSpPr>
          <p:spPr bwMode="auto">
            <a:xfrm>
              <a:off x="1744" y="3537"/>
              <a:ext cx="332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52812" name="Line 204"/>
            <p:cNvSpPr>
              <a:spLocks noChangeShapeType="1"/>
            </p:cNvSpPr>
            <p:nvPr/>
          </p:nvSpPr>
          <p:spPr bwMode="auto">
            <a:xfrm>
              <a:off x="1910" y="364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13" name="Line 205"/>
            <p:cNvSpPr>
              <a:spLocks noChangeShapeType="1"/>
            </p:cNvSpPr>
            <p:nvPr/>
          </p:nvSpPr>
          <p:spPr bwMode="auto">
            <a:xfrm>
              <a:off x="1827" y="3760"/>
              <a:ext cx="402" cy="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14" name="Freeform 206"/>
            <p:cNvSpPr>
              <a:spLocks/>
            </p:cNvSpPr>
            <p:nvPr/>
          </p:nvSpPr>
          <p:spPr bwMode="auto">
            <a:xfrm>
              <a:off x="2229" y="3836"/>
              <a:ext cx="0" cy="95"/>
            </a:xfrm>
            <a:custGeom>
              <a:avLst/>
              <a:gdLst>
                <a:gd name="T0" fmla="*/ 0 w 1"/>
                <a:gd name="T1" fmla="*/ 0 h 315"/>
                <a:gd name="T2" fmla="*/ 0 w 1"/>
                <a:gd name="T3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5">
                  <a:moveTo>
                    <a:pt x="0" y="0"/>
                  </a:moveTo>
                  <a:lnTo>
                    <a:pt x="0" y="3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15" name="Freeform 207"/>
            <p:cNvSpPr>
              <a:spLocks/>
            </p:cNvSpPr>
            <p:nvPr/>
          </p:nvSpPr>
          <p:spPr bwMode="auto">
            <a:xfrm>
              <a:off x="1879" y="4250"/>
              <a:ext cx="340" cy="32"/>
            </a:xfrm>
            <a:custGeom>
              <a:avLst/>
              <a:gdLst>
                <a:gd name="T0" fmla="*/ 1065 w 1065"/>
                <a:gd name="T1" fmla="*/ 0 h 105"/>
                <a:gd name="T2" fmla="*/ 0 w 1065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5" h="105">
                  <a:moveTo>
                    <a:pt x="1065" y="0"/>
                  </a:moveTo>
                  <a:lnTo>
                    <a:pt x="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16" name="Line 208"/>
            <p:cNvSpPr>
              <a:spLocks noChangeShapeType="1"/>
            </p:cNvSpPr>
            <p:nvPr/>
          </p:nvSpPr>
          <p:spPr bwMode="auto">
            <a:xfrm>
              <a:off x="1883" y="3890"/>
              <a:ext cx="0" cy="16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17" name="WordArt 209"/>
            <p:cNvSpPr>
              <a:spLocks noChangeArrowheads="1" noChangeShapeType="1" noTextEdit="1"/>
            </p:cNvSpPr>
            <p:nvPr/>
          </p:nvSpPr>
          <p:spPr bwMode="auto">
            <a:xfrm>
              <a:off x="1826" y="3564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2818" name="Text Box 210"/>
            <p:cNvSpPr txBox="1">
              <a:spLocks noChangeArrowheads="1"/>
            </p:cNvSpPr>
            <p:nvPr/>
          </p:nvSpPr>
          <p:spPr bwMode="auto">
            <a:xfrm>
              <a:off x="2056" y="3945"/>
              <a:ext cx="461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ibd</a:t>
              </a:r>
              <a:endParaRPr lang="en-US" altLang="bg-BG" sz="800"/>
            </a:p>
          </p:txBody>
        </p:sp>
        <p:sp>
          <p:nvSpPr>
            <p:cNvPr id="452819" name="Text Box 211"/>
            <p:cNvSpPr txBox="1">
              <a:spLocks noChangeArrowheads="1"/>
            </p:cNvSpPr>
            <p:nvPr/>
          </p:nvSpPr>
          <p:spPr bwMode="auto">
            <a:xfrm>
              <a:off x="1932" y="3945"/>
              <a:ext cx="124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52820" name="Freeform 212"/>
            <p:cNvSpPr>
              <a:spLocks/>
            </p:cNvSpPr>
            <p:nvPr/>
          </p:nvSpPr>
          <p:spPr bwMode="auto">
            <a:xfrm>
              <a:off x="2219" y="4217"/>
              <a:ext cx="0" cy="41"/>
            </a:xfrm>
            <a:custGeom>
              <a:avLst/>
              <a:gdLst>
                <a:gd name="T0" fmla="*/ 0 w 1"/>
                <a:gd name="T1" fmla="*/ 0 h 135"/>
                <a:gd name="T2" fmla="*/ 0 w 1"/>
                <a:gd name="T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5">
                  <a:moveTo>
                    <a:pt x="0" y="0"/>
                  </a:moveTo>
                  <a:lnTo>
                    <a:pt x="0" y="13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52821" name="Group 213"/>
            <p:cNvGrpSpPr>
              <a:grpSpLocks/>
            </p:cNvGrpSpPr>
            <p:nvPr/>
          </p:nvGrpSpPr>
          <p:grpSpPr bwMode="auto">
            <a:xfrm rot="-19004097">
              <a:off x="2262" y="4008"/>
              <a:ext cx="163" cy="69"/>
              <a:chOff x="3168" y="12163"/>
              <a:chExt cx="397" cy="127"/>
            </a:xfrm>
          </p:grpSpPr>
          <p:sp>
            <p:nvSpPr>
              <p:cNvPr id="452822" name="Line 214"/>
              <p:cNvSpPr>
                <a:spLocks noChangeShapeType="1"/>
              </p:cNvSpPr>
              <p:nvPr/>
            </p:nvSpPr>
            <p:spPr bwMode="auto">
              <a:xfrm rot="470287">
                <a:off x="3168" y="12175"/>
                <a:ext cx="0" cy="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823" name="Freeform 215"/>
              <p:cNvSpPr>
                <a:spLocks/>
              </p:cNvSpPr>
              <p:nvPr/>
            </p:nvSpPr>
            <p:spPr bwMode="auto">
              <a:xfrm rot="470287">
                <a:off x="3168" y="12163"/>
                <a:ext cx="181" cy="12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824" name="Oval 216"/>
              <p:cNvSpPr>
                <a:spLocks noChangeArrowheads="1"/>
              </p:cNvSpPr>
              <p:nvPr/>
            </p:nvSpPr>
            <p:spPr bwMode="auto">
              <a:xfrm rot="470287">
                <a:off x="3203" y="12185"/>
                <a:ext cx="73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825" name="Line 217"/>
              <p:cNvSpPr>
                <a:spLocks noChangeShapeType="1"/>
              </p:cNvSpPr>
              <p:nvPr/>
            </p:nvSpPr>
            <p:spPr bwMode="auto">
              <a:xfrm rot="470287">
                <a:off x="3275" y="12251"/>
                <a:ext cx="29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452826" name="Group 218"/>
            <p:cNvGrpSpPr>
              <a:grpSpLocks/>
            </p:cNvGrpSpPr>
            <p:nvPr/>
          </p:nvGrpSpPr>
          <p:grpSpPr bwMode="auto">
            <a:xfrm flipH="1">
              <a:off x="2376" y="4115"/>
              <a:ext cx="57" cy="55"/>
              <a:chOff x="4860" y="14760"/>
              <a:chExt cx="540" cy="540"/>
            </a:xfrm>
          </p:grpSpPr>
          <p:sp>
            <p:nvSpPr>
              <p:cNvPr id="452827" name="Oval 219"/>
              <p:cNvSpPr>
                <a:spLocks noChangeArrowheads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828" name="Line 220"/>
              <p:cNvSpPr>
                <a:spLocks noChangeShapeType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829" name="Line 221"/>
              <p:cNvSpPr>
                <a:spLocks noChangeShapeType="1"/>
              </p:cNvSpPr>
              <p:nvPr/>
            </p:nvSpPr>
            <p:spPr bwMode="auto">
              <a:xfrm flipV="1"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452830" name="Group 222"/>
          <p:cNvGrpSpPr>
            <a:grpSpLocks/>
          </p:cNvGrpSpPr>
          <p:nvPr/>
        </p:nvGrpSpPr>
        <p:grpSpPr bwMode="auto">
          <a:xfrm>
            <a:off x="7112000" y="660400"/>
            <a:ext cx="1460500" cy="1600200"/>
            <a:chOff x="4480" y="416"/>
            <a:chExt cx="920" cy="1008"/>
          </a:xfrm>
        </p:grpSpPr>
        <p:sp>
          <p:nvSpPr>
            <p:cNvPr id="452831" name="Text Box 223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800"/>
                <a:t>X = 1</a:t>
              </a:r>
              <a:endParaRPr lang="en-US" altLang="bg-BG"/>
            </a:p>
          </p:txBody>
        </p:sp>
        <p:sp>
          <p:nvSpPr>
            <p:cNvPr id="452832" name="Text Box 22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52833" name="Text Box 22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52834" name="Freeform 226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35" name="Oval 227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36" name="Freeform 228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37" name="Oval 229"/>
            <p:cNvSpPr>
              <a:spLocks noChangeArrowheads="1"/>
            </p:cNvSpPr>
            <p:nvPr/>
          </p:nvSpPr>
          <p:spPr bwMode="auto">
            <a:xfrm>
              <a:off x="4480" y="704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2</a:t>
              </a:r>
              <a:endParaRPr lang="en-US" altLang="bg-BG"/>
            </a:p>
          </p:txBody>
        </p:sp>
        <p:sp>
          <p:nvSpPr>
            <p:cNvPr id="452838" name="Oval 230"/>
            <p:cNvSpPr>
              <a:spLocks noChangeArrowheads="1"/>
            </p:cNvSpPr>
            <p:nvPr/>
          </p:nvSpPr>
          <p:spPr bwMode="auto">
            <a:xfrm>
              <a:off x="4912" y="1208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3</a:t>
              </a:r>
              <a:endParaRPr lang="en-US" altLang="bg-BG"/>
            </a:p>
          </p:txBody>
        </p:sp>
        <p:sp>
          <p:nvSpPr>
            <p:cNvPr id="452839" name="Line 231"/>
            <p:cNvSpPr>
              <a:spLocks noChangeShapeType="1"/>
            </p:cNvSpPr>
            <p:nvPr/>
          </p:nvSpPr>
          <p:spPr bwMode="auto">
            <a:xfrm flipH="1">
              <a:off x="4768" y="1064"/>
              <a:ext cx="194" cy="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lg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40" name="Text Box 232"/>
            <p:cNvSpPr txBox="1">
              <a:spLocks noChangeArrowheads="1"/>
            </p:cNvSpPr>
            <p:nvPr/>
          </p:nvSpPr>
          <p:spPr bwMode="auto">
            <a:xfrm>
              <a:off x="4680" y="41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52841" name="Group 233"/>
          <p:cNvGrpSpPr>
            <a:grpSpLocks/>
          </p:cNvGrpSpPr>
          <p:nvPr/>
        </p:nvGrpSpPr>
        <p:grpSpPr bwMode="auto">
          <a:xfrm>
            <a:off x="5854700" y="2374900"/>
            <a:ext cx="1495425" cy="1485900"/>
            <a:chOff x="3688" y="1496"/>
            <a:chExt cx="942" cy="936"/>
          </a:xfrm>
        </p:grpSpPr>
        <p:sp>
          <p:nvSpPr>
            <p:cNvPr id="452842" name="Text Box 234"/>
            <p:cNvSpPr txBox="1">
              <a:spLocks noChangeArrowheads="1"/>
            </p:cNvSpPr>
            <p:nvPr/>
          </p:nvSpPr>
          <p:spPr bwMode="auto">
            <a:xfrm>
              <a:off x="4048" y="1784"/>
              <a:ext cx="582" cy="1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600"/>
                <a:t>X = 2</a:t>
              </a:r>
              <a:endParaRPr lang="en-US" altLang="bg-BG"/>
            </a:p>
          </p:txBody>
        </p:sp>
        <p:sp>
          <p:nvSpPr>
            <p:cNvPr id="452843" name="Text Box 235"/>
            <p:cNvSpPr txBox="1">
              <a:spLocks noChangeArrowheads="1"/>
            </p:cNvSpPr>
            <p:nvPr/>
          </p:nvSpPr>
          <p:spPr bwMode="auto">
            <a:xfrm>
              <a:off x="4339" y="1960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52844" name="Text Box 236"/>
            <p:cNvSpPr txBox="1">
              <a:spLocks noChangeArrowheads="1"/>
            </p:cNvSpPr>
            <p:nvPr/>
          </p:nvSpPr>
          <p:spPr bwMode="auto">
            <a:xfrm>
              <a:off x="4048" y="1960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52845" name="Line 237"/>
            <p:cNvSpPr>
              <a:spLocks noChangeShapeType="1"/>
            </p:cNvSpPr>
            <p:nvPr/>
          </p:nvSpPr>
          <p:spPr bwMode="auto">
            <a:xfrm flipH="1">
              <a:off x="4000" y="2077"/>
              <a:ext cx="194" cy="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lg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46" name="Freeform 238"/>
            <p:cNvSpPr>
              <a:spLocks/>
            </p:cNvSpPr>
            <p:nvPr/>
          </p:nvSpPr>
          <p:spPr bwMode="auto">
            <a:xfrm rot="13225233" flipH="1">
              <a:off x="3798" y="1571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47" name="Oval 239"/>
            <p:cNvSpPr>
              <a:spLocks noChangeArrowheads="1"/>
            </p:cNvSpPr>
            <p:nvPr/>
          </p:nvSpPr>
          <p:spPr bwMode="auto">
            <a:xfrm rot="13225233" flipH="1">
              <a:off x="3828" y="1575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48" name="Freeform 240"/>
            <p:cNvSpPr>
              <a:spLocks/>
            </p:cNvSpPr>
            <p:nvPr/>
          </p:nvSpPr>
          <p:spPr bwMode="auto">
            <a:xfrm>
              <a:off x="3874" y="1615"/>
              <a:ext cx="170" cy="143"/>
            </a:xfrm>
            <a:custGeom>
              <a:avLst/>
              <a:gdLst>
                <a:gd name="T0" fmla="*/ 0 w 425"/>
                <a:gd name="T1" fmla="*/ 0 h 358"/>
                <a:gd name="T2" fmla="*/ 425 w 42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5" h="358">
                  <a:moveTo>
                    <a:pt x="0" y="0"/>
                  </a:moveTo>
                  <a:lnTo>
                    <a:pt x="42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49" name="Oval 241"/>
            <p:cNvSpPr>
              <a:spLocks noChangeArrowheads="1"/>
            </p:cNvSpPr>
            <p:nvPr/>
          </p:nvSpPr>
          <p:spPr bwMode="auto">
            <a:xfrm>
              <a:off x="3688" y="1712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2</a:t>
              </a:r>
              <a:endParaRPr lang="en-US" altLang="bg-BG"/>
            </a:p>
          </p:txBody>
        </p:sp>
        <p:sp>
          <p:nvSpPr>
            <p:cNvPr id="452850" name="Oval 242"/>
            <p:cNvSpPr>
              <a:spLocks noChangeArrowheads="1"/>
            </p:cNvSpPr>
            <p:nvPr/>
          </p:nvSpPr>
          <p:spPr bwMode="auto">
            <a:xfrm>
              <a:off x="4120" y="2216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3</a:t>
              </a:r>
              <a:endParaRPr lang="en-US" altLang="bg-BG"/>
            </a:p>
          </p:txBody>
        </p:sp>
        <p:sp>
          <p:nvSpPr>
            <p:cNvPr id="452851" name="Text Box 243"/>
            <p:cNvSpPr txBox="1">
              <a:spLocks noChangeArrowheads="1"/>
            </p:cNvSpPr>
            <p:nvPr/>
          </p:nvSpPr>
          <p:spPr bwMode="auto">
            <a:xfrm>
              <a:off x="3960" y="149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52852" name="Group 244"/>
          <p:cNvGrpSpPr>
            <a:grpSpLocks/>
          </p:cNvGrpSpPr>
          <p:nvPr/>
        </p:nvGrpSpPr>
        <p:grpSpPr bwMode="auto">
          <a:xfrm>
            <a:off x="5035550" y="5457825"/>
            <a:ext cx="228600" cy="228600"/>
            <a:chOff x="3780" y="10260"/>
            <a:chExt cx="540" cy="540"/>
          </a:xfrm>
        </p:grpSpPr>
        <p:sp>
          <p:nvSpPr>
            <p:cNvPr id="452853" name="Oval 245"/>
            <p:cNvSpPr>
              <a:spLocks noChangeArrowheads="1"/>
            </p:cNvSpPr>
            <p:nvPr/>
          </p:nvSpPr>
          <p:spPr bwMode="auto">
            <a:xfrm>
              <a:off x="3780" y="10260"/>
              <a:ext cx="540" cy="54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54" name="Line 246"/>
            <p:cNvSpPr>
              <a:spLocks noChangeShapeType="1"/>
            </p:cNvSpPr>
            <p:nvPr/>
          </p:nvSpPr>
          <p:spPr bwMode="auto">
            <a:xfrm>
              <a:off x="3780" y="1026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55" name="Line 247"/>
            <p:cNvSpPr>
              <a:spLocks noChangeShapeType="1"/>
            </p:cNvSpPr>
            <p:nvPr/>
          </p:nvSpPr>
          <p:spPr bwMode="auto">
            <a:xfrm flipV="1">
              <a:off x="3780" y="1026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2856" name="Group 248"/>
          <p:cNvGrpSpPr>
            <a:grpSpLocks/>
          </p:cNvGrpSpPr>
          <p:nvPr/>
        </p:nvGrpSpPr>
        <p:grpSpPr bwMode="auto">
          <a:xfrm>
            <a:off x="6130925" y="5514975"/>
            <a:ext cx="228600" cy="228600"/>
            <a:chOff x="3780" y="10260"/>
            <a:chExt cx="540" cy="540"/>
          </a:xfrm>
        </p:grpSpPr>
        <p:sp>
          <p:nvSpPr>
            <p:cNvPr id="452857" name="Oval 249"/>
            <p:cNvSpPr>
              <a:spLocks noChangeArrowheads="1"/>
            </p:cNvSpPr>
            <p:nvPr/>
          </p:nvSpPr>
          <p:spPr bwMode="auto">
            <a:xfrm>
              <a:off x="3780" y="10260"/>
              <a:ext cx="540" cy="54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58" name="Line 250"/>
            <p:cNvSpPr>
              <a:spLocks noChangeShapeType="1"/>
            </p:cNvSpPr>
            <p:nvPr/>
          </p:nvSpPr>
          <p:spPr bwMode="auto">
            <a:xfrm>
              <a:off x="3780" y="1026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59" name="Line 251"/>
            <p:cNvSpPr>
              <a:spLocks noChangeShapeType="1"/>
            </p:cNvSpPr>
            <p:nvPr/>
          </p:nvSpPr>
          <p:spPr bwMode="auto">
            <a:xfrm flipV="1">
              <a:off x="3780" y="1026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2863" name="Group 255"/>
          <p:cNvGrpSpPr>
            <a:grpSpLocks/>
          </p:cNvGrpSpPr>
          <p:nvPr/>
        </p:nvGrpSpPr>
        <p:grpSpPr bwMode="auto">
          <a:xfrm>
            <a:off x="4826000" y="4089400"/>
            <a:ext cx="1381125" cy="1485900"/>
            <a:chOff x="3040" y="2576"/>
            <a:chExt cx="870" cy="936"/>
          </a:xfrm>
        </p:grpSpPr>
        <p:sp>
          <p:nvSpPr>
            <p:cNvPr id="452864" name="Text Box 256"/>
            <p:cNvSpPr txBox="1">
              <a:spLocks noChangeArrowheads="1"/>
            </p:cNvSpPr>
            <p:nvPr/>
          </p:nvSpPr>
          <p:spPr bwMode="auto">
            <a:xfrm>
              <a:off x="3328" y="2864"/>
              <a:ext cx="582" cy="1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600"/>
                <a:t>X = 3</a:t>
              </a:r>
              <a:endParaRPr lang="en-US" altLang="bg-BG"/>
            </a:p>
          </p:txBody>
        </p:sp>
        <p:sp>
          <p:nvSpPr>
            <p:cNvPr id="452865" name="Text Box 257"/>
            <p:cNvSpPr txBox="1">
              <a:spLocks noChangeArrowheads="1"/>
            </p:cNvSpPr>
            <p:nvPr/>
          </p:nvSpPr>
          <p:spPr bwMode="auto">
            <a:xfrm>
              <a:off x="3619" y="3040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52866" name="Text Box 258"/>
            <p:cNvSpPr txBox="1">
              <a:spLocks noChangeArrowheads="1"/>
            </p:cNvSpPr>
            <p:nvPr/>
          </p:nvSpPr>
          <p:spPr bwMode="auto">
            <a:xfrm>
              <a:off x="3328" y="3040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52867" name="Line 259"/>
            <p:cNvSpPr>
              <a:spLocks noChangeShapeType="1"/>
            </p:cNvSpPr>
            <p:nvPr/>
          </p:nvSpPr>
          <p:spPr bwMode="auto">
            <a:xfrm flipH="1">
              <a:off x="3256" y="3138"/>
              <a:ext cx="216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lg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68" name="Freeform 260"/>
            <p:cNvSpPr>
              <a:spLocks/>
            </p:cNvSpPr>
            <p:nvPr/>
          </p:nvSpPr>
          <p:spPr bwMode="auto">
            <a:xfrm rot="13225233" flipH="1">
              <a:off x="3109" y="2662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69" name="Oval 261"/>
            <p:cNvSpPr>
              <a:spLocks noChangeArrowheads="1"/>
            </p:cNvSpPr>
            <p:nvPr/>
          </p:nvSpPr>
          <p:spPr bwMode="auto">
            <a:xfrm rot="13225233" flipH="1">
              <a:off x="3139" y="2666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70" name="Freeform 262"/>
            <p:cNvSpPr>
              <a:spLocks/>
            </p:cNvSpPr>
            <p:nvPr/>
          </p:nvSpPr>
          <p:spPr bwMode="auto">
            <a:xfrm>
              <a:off x="3184" y="2706"/>
              <a:ext cx="170" cy="144"/>
            </a:xfrm>
            <a:custGeom>
              <a:avLst/>
              <a:gdLst>
                <a:gd name="T0" fmla="*/ 0 w 425"/>
                <a:gd name="T1" fmla="*/ 0 h 358"/>
                <a:gd name="T2" fmla="*/ 425 w 42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5" h="358">
                  <a:moveTo>
                    <a:pt x="0" y="0"/>
                  </a:moveTo>
                  <a:lnTo>
                    <a:pt x="42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71" name="Oval 263"/>
            <p:cNvSpPr>
              <a:spLocks noChangeArrowheads="1"/>
            </p:cNvSpPr>
            <p:nvPr/>
          </p:nvSpPr>
          <p:spPr bwMode="auto">
            <a:xfrm>
              <a:off x="3040" y="2864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2</a:t>
              </a:r>
              <a:endParaRPr lang="en-US" altLang="bg-BG"/>
            </a:p>
          </p:txBody>
        </p:sp>
        <p:sp>
          <p:nvSpPr>
            <p:cNvPr id="452872" name="Oval 264"/>
            <p:cNvSpPr>
              <a:spLocks noChangeArrowheads="1"/>
            </p:cNvSpPr>
            <p:nvPr/>
          </p:nvSpPr>
          <p:spPr bwMode="auto">
            <a:xfrm>
              <a:off x="3400" y="3296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3</a:t>
              </a:r>
              <a:endParaRPr lang="en-US" altLang="bg-BG"/>
            </a:p>
          </p:txBody>
        </p:sp>
        <p:sp>
          <p:nvSpPr>
            <p:cNvPr id="452873" name="Text Box 265"/>
            <p:cNvSpPr txBox="1">
              <a:spLocks noChangeArrowheads="1"/>
            </p:cNvSpPr>
            <p:nvPr/>
          </p:nvSpPr>
          <p:spPr bwMode="auto">
            <a:xfrm>
              <a:off x="3240" y="257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452874" name="AutoShape 266"/>
          <p:cNvSpPr>
            <a:spLocks noChangeArrowheads="1"/>
          </p:cNvSpPr>
          <p:nvPr/>
        </p:nvSpPr>
        <p:spPr bwMode="auto">
          <a:xfrm flipH="1">
            <a:off x="1527175" y="3235325"/>
            <a:ext cx="731838" cy="604838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52875" name="Group 267"/>
          <p:cNvGrpSpPr>
            <a:grpSpLocks/>
          </p:cNvGrpSpPr>
          <p:nvPr/>
        </p:nvGrpSpPr>
        <p:grpSpPr bwMode="auto">
          <a:xfrm rot="-16624878">
            <a:off x="5364957" y="3963193"/>
            <a:ext cx="914400" cy="220663"/>
            <a:chOff x="1691" y="2557"/>
            <a:chExt cx="144" cy="32"/>
          </a:xfrm>
        </p:grpSpPr>
        <p:sp>
          <p:nvSpPr>
            <p:cNvPr id="452876" name="Line 268"/>
            <p:cNvSpPr>
              <a:spLocks noChangeShapeType="1"/>
            </p:cNvSpPr>
            <p:nvPr/>
          </p:nvSpPr>
          <p:spPr bwMode="auto">
            <a:xfrm rot="470287">
              <a:off x="1691" y="2560"/>
              <a:ext cx="0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77" name="Freeform 269"/>
            <p:cNvSpPr>
              <a:spLocks/>
            </p:cNvSpPr>
            <p:nvPr/>
          </p:nvSpPr>
          <p:spPr bwMode="auto">
            <a:xfrm rot="470287">
              <a:off x="1691" y="2557"/>
              <a:ext cx="65" cy="3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78" name="Oval 270"/>
            <p:cNvSpPr>
              <a:spLocks noChangeArrowheads="1"/>
            </p:cNvSpPr>
            <p:nvPr/>
          </p:nvSpPr>
          <p:spPr bwMode="auto">
            <a:xfrm rot="470287">
              <a:off x="1704" y="2562"/>
              <a:ext cx="26" cy="2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79" name="Line 271"/>
            <p:cNvSpPr>
              <a:spLocks noChangeShapeType="1"/>
            </p:cNvSpPr>
            <p:nvPr/>
          </p:nvSpPr>
          <p:spPr bwMode="auto">
            <a:xfrm rot="470287">
              <a:off x="1730" y="2579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52880" name="Line 272"/>
          <p:cNvSpPr>
            <a:spLocks noChangeShapeType="1"/>
          </p:cNvSpPr>
          <p:nvPr/>
        </p:nvSpPr>
        <p:spPr bwMode="auto">
          <a:xfrm>
            <a:off x="5969000" y="4981575"/>
            <a:ext cx="231775" cy="55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52881" name="Freeform 273"/>
          <p:cNvSpPr>
            <a:spLocks/>
          </p:cNvSpPr>
          <p:nvPr/>
        </p:nvSpPr>
        <p:spPr bwMode="auto">
          <a:xfrm>
            <a:off x="668338" y="2992438"/>
            <a:ext cx="2011362" cy="3265487"/>
          </a:xfrm>
          <a:custGeom>
            <a:avLst/>
            <a:gdLst>
              <a:gd name="T0" fmla="*/ 874 w 1954"/>
              <a:gd name="T1" fmla="*/ 3237 h 3237"/>
              <a:gd name="T2" fmla="*/ 187 w 1954"/>
              <a:gd name="T3" fmla="*/ 2157 h 3237"/>
              <a:gd name="T4" fmla="*/ 127 w 1954"/>
              <a:gd name="T5" fmla="*/ 817 h 3237"/>
              <a:gd name="T6" fmla="*/ 907 w 1954"/>
              <a:gd name="T7" fmla="*/ 37 h 3237"/>
              <a:gd name="T8" fmla="*/ 1954 w 1954"/>
              <a:gd name="T9" fmla="*/ 357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4" h="3237">
                <a:moveTo>
                  <a:pt x="874" y="3237"/>
                </a:moveTo>
                <a:cubicBezTo>
                  <a:pt x="759" y="3057"/>
                  <a:pt x="311" y="2560"/>
                  <a:pt x="187" y="2157"/>
                </a:cubicBezTo>
                <a:cubicBezTo>
                  <a:pt x="0" y="1577"/>
                  <a:pt x="60" y="1184"/>
                  <a:pt x="127" y="817"/>
                </a:cubicBezTo>
                <a:cubicBezTo>
                  <a:pt x="194" y="450"/>
                  <a:pt x="617" y="74"/>
                  <a:pt x="907" y="37"/>
                </a:cubicBezTo>
                <a:cubicBezTo>
                  <a:pt x="1197" y="0"/>
                  <a:pt x="1736" y="290"/>
                  <a:pt x="1954" y="35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52882" name="Rectangle 274"/>
          <p:cNvSpPr>
            <a:spLocks noChangeArrowheads="1"/>
          </p:cNvSpPr>
          <p:nvPr/>
        </p:nvSpPr>
        <p:spPr bwMode="auto">
          <a:xfrm>
            <a:off x="5537200" y="32797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600"/>
              <a:t>ibd</a:t>
            </a:r>
            <a:endParaRPr lang="en-US" altLang="bg-BG" sz="1600"/>
          </a:p>
        </p:txBody>
      </p:sp>
      <p:sp>
        <p:nvSpPr>
          <p:cNvPr id="452883" name="Oval 275"/>
          <p:cNvSpPr>
            <a:spLocks noChangeArrowheads="1"/>
          </p:cNvSpPr>
          <p:nvPr/>
        </p:nvSpPr>
        <p:spPr bwMode="auto">
          <a:xfrm>
            <a:off x="5292725" y="3727450"/>
            <a:ext cx="3429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/>
              <a:t>5</a:t>
            </a:r>
            <a:endParaRPr lang="en-US" altLang="bg-BG"/>
          </a:p>
        </p:txBody>
      </p:sp>
      <p:sp>
        <p:nvSpPr>
          <p:cNvPr id="452731" name="Freeform 123"/>
          <p:cNvSpPr>
            <a:spLocks/>
          </p:cNvSpPr>
          <p:nvPr/>
        </p:nvSpPr>
        <p:spPr bwMode="auto">
          <a:xfrm>
            <a:off x="39688" y="5040313"/>
            <a:ext cx="1239837" cy="1817687"/>
          </a:xfrm>
          <a:custGeom>
            <a:avLst/>
            <a:gdLst>
              <a:gd name="T0" fmla="*/ 874 w 1954"/>
              <a:gd name="T1" fmla="*/ 3237 h 3237"/>
              <a:gd name="T2" fmla="*/ 187 w 1954"/>
              <a:gd name="T3" fmla="*/ 2157 h 3237"/>
              <a:gd name="T4" fmla="*/ 127 w 1954"/>
              <a:gd name="T5" fmla="*/ 817 h 3237"/>
              <a:gd name="T6" fmla="*/ 907 w 1954"/>
              <a:gd name="T7" fmla="*/ 37 h 3237"/>
              <a:gd name="T8" fmla="*/ 1954 w 1954"/>
              <a:gd name="T9" fmla="*/ 357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4" h="3237">
                <a:moveTo>
                  <a:pt x="874" y="3237"/>
                </a:moveTo>
                <a:cubicBezTo>
                  <a:pt x="759" y="3057"/>
                  <a:pt x="311" y="2560"/>
                  <a:pt x="187" y="2157"/>
                </a:cubicBezTo>
                <a:cubicBezTo>
                  <a:pt x="0" y="1577"/>
                  <a:pt x="60" y="1184"/>
                  <a:pt x="127" y="817"/>
                </a:cubicBezTo>
                <a:cubicBezTo>
                  <a:pt x="194" y="450"/>
                  <a:pt x="617" y="74"/>
                  <a:pt x="907" y="37"/>
                </a:cubicBezTo>
                <a:cubicBezTo>
                  <a:pt x="1197" y="0"/>
                  <a:pt x="1736" y="290"/>
                  <a:pt x="1954" y="35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52730" name="Freeform 122"/>
          <p:cNvSpPr>
            <a:spLocks/>
          </p:cNvSpPr>
          <p:nvPr/>
        </p:nvSpPr>
        <p:spPr bwMode="auto">
          <a:xfrm>
            <a:off x="1816100" y="5591175"/>
            <a:ext cx="1227138" cy="1266825"/>
          </a:xfrm>
          <a:custGeom>
            <a:avLst/>
            <a:gdLst>
              <a:gd name="T0" fmla="*/ 1800 w 1800"/>
              <a:gd name="T1" fmla="*/ 2010 h 2010"/>
              <a:gd name="T2" fmla="*/ 1153 w 1800"/>
              <a:gd name="T3" fmla="*/ 1650 h 2010"/>
              <a:gd name="T4" fmla="*/ 833 w 1800"/>
              <a:gd name="T5" fmla="*/ 270 h 2010"/>
              <a:gd name="T6" fmla="*/ 0 w 1800"/>
              <a:gd name="T7" fmla="*/ 3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0" h="2010">
                <a:moveTo>
                  <a:pt x="1800" y="2010"/>
                </a:moveTo>
                <a:cubicBezTo>
                  <a:pt x="1692" y="1950"/>
                  <a:pt x="1314" y="1940"/>
                  <a:pt x="1153" y="1650"/>
                </a:cubicBezTo>
                <a:cubicBezTo>
                  <a:pt x="992" y="1360"/>
                  <a:pt x="1025" y="540"/>
                  <a:pt x="833" y="270"/>
                </a:cubicBezTo>
                <a:cubicBezTo>
                  <a:pt x="641" y="0"/>
                  <a:pt x="174" y="80"/>
                  <a:pt x="0" y="3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51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5729 -0.09305 " pathEditMode="relative" ptsTypes="AA">
                                      <p:cBhvr>
                                        <p:cTn id="6" dur="2000" fill="hold"/>
                                        <p:tgtEl>
                                          <p:spTgt spid="4528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5729 -0.09305 " pathEditMode="relative" ptsTypes="AA">
                                      <p:cBhvr>
                                        <p:cTn id="8" dur="2000" fill="hold"/>
                                        <p:tgtEl>
                                          <p:spTgt spid="4528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5729 -0.09305 " pathEditMode="relative" ptsTypes="AA">
                                      <p:cBhvr>
                                        <p:cTn id="10" dur="2000" fill="hold"/>
                                        <p:tgtEl>
                                          <p:spTgt spid="4528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5729 -0.09305 " pathEditMode="relative" ptsTypes="AA">
                                      <p:cBhvr>
                                        <p:cTn id="12" dur="2000" fill="hold"/>
                                        <p:tgtEl>
                                          <p:spTgt spid="4528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5729 -0.09305 " pathEditMode="relative" ptsTypes="AA">
                                      <p:cBhvr>
                                        <p:cTn id="14" dur="2000" fill="hold"/>
                                        <p:tgtEl>
                                          <p:spTgt spid="4528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5729 -0.09305 " pathEditMode="relative" ptsTypes="AA">
                                      <p:cBhvr>
                                        <p:cTn id="16" dur="2000" fill="hold"/>
                                        <p:tgtEl>
                                          <p:spTgt spid="4528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5729 -0.09305 " pathEditMode="relative" ptsTypes="AA">
                                      <p:cBhvr>
                                        <p:cTn id="18" dur="2000" fill="hold"/>
                                        <p:tgtEl>
                                          <p:spTgt spid="452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880" grpId="0" animBg="1"/>
      <p:bldP spid="452882" grpId="0"/>
      <p:bldP spid="4528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ChangeArrowheads="1"/>
          </p:cNvSpPr>
          <p:nvPr/>
        </p:nvSpPr>
        <p:spPr bwMode="auto">
          <a:xfrm>
            <a:off x="681038" y="681038"/>
            <a:ext cx="7610475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 algn="l"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bg-BG" altLang="bg-BG" sz="1200" i="1"/>
              <a:t>За упражнението</a:t>
            </a:r>
            <a:endParaRPr lang="en-US" altLang="bg-BG" sz="1200" i="1"/>
          </a:p>
          <a:p>
            <a:endParaRPr lang="en-US" altLang="bg-BG" sz="1200"/>
          </a:p>
          <a:p>
            <a:r>
              <a:rPr lang="bg-BG" altLang="bg-BG" sz="1200"/>
              <a:t>Съставете програма за построяване на ИБД с </a:t>
            </a:r>
            <a:r>
              <a:rPr lang="en-US" altLang="bg-BG" sz="1200"/>
              <a:t>n</a:t>
            </a:r>
            <a:r>
              <a:rPr lang="bg-BG" altLang="bg-BG" sz="1200"/>
              <a:t> възела, която след като построи дървото го обхожда с операцията “разпечатване на полето с данни”. Как да бъдат подредени данните (в какъв ред?), така, че да се получи следното дърво</a:t>
            </a:r>
          </a:p>
          <a:p>
            <a:r>
              <a:rPr lang="bg-BG" altLang="bg-BG" sz="1200"/>
              <a:t>И което, като обходите инфиксно, да разпечатате в следния вид:</a:t>
            </a:r>
          </a:p>
          <a:p>
            <a:r>
              <a:rPr lang="bg-BG" altLang="bg-BG" sz="1200"/>
              <a:t>((а)+(b))</a:t>
            </a:r>
            <a:r>
              <a:rPr lang="en-US" altLang="bg-BG" sz="1200"/>
              <a:t>/((c)-(d))</a:t>
            </a:r>
            <a:endParaRPr lang="bg-BG" altLang="bg-BG" sz="1200"/>
          </a:p>
          <a:p>
            <a:r>
              <a:rPr lang="bg-BG" altLang="bg-BG" sz="1200"/>
              <a:t>Внимавайте със скобите, коя се поставя на потъване и коя на изплуване. </a:t>
            </a:r>
            <a:endParaRPr lang="en-US" altLang="bg-BG" sz="1200"/>
          </a:p>
          <a:p>
            <a:r>
              <a:rPr lang="bg-BG" altLang="bg-BG" sz="1200" b="0"/>
              <a:t> </a:t>
            </a:r>
            <a:endParaRPr lang="en-US" altLang="bg-BG" sz="1200" b="0"/>
          </a:p>
        </p:txBody>
      </p:sp>
      <p:grpSp>
        <p:nvGrpSpPr>
          <p:cNvPr id="485379" name="Group 3"/>
          <p:cNvGrpSpPr>
            <a:grpSpLocks/>
          </p:cNvGrpSpPr>
          <p:nvPr/>
        </p:nvGrpSpPr>
        <p:grpSpPr bwMode="auto">
          <a:xfrm>
            <a:off x="1260475" y="3705225"/>
            <a:ext cx="2911475" cy="1381125"/>
            <a:chOff x="3684" y="2066"/>
            <a:chExt cx="1834" cy="870"/>
          </a:xfrm>
        </p:grpSpPr>
        <p:sp>
          <p:nvSpPr>
            <p:cNvPr id="485380" name="AutoShape 4"/>
            <p:cNvSpPr>
              <a:spLocks noChangeArrowheads="1"/>
            </p:cNvSpPr>
            <p:nvPr/>
          </p:nvSpPr>
          <p:spPr bwMode="auto">
            <a:xfrm>
              <a:off x="4453" y="2192"/>
              <a:ext cx="956" cy="532"/>
            </a:xfrm>
            <a:prstGeom prst="triangle">
              <a:avLst>
                <a:gd name="adj" fmla="val 50000"/>
              </a:avLst>
            </a:prstGeom>
            <a:solidFill>
              <a:srgbClr val="FBECB7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81" name="Oval 5"/>
            <p:cNvSpPr>
              <a:spLocks noChangeArrowheads="1"/>
            </p:cNvSpPr>
            <p:nvPr/>
          </p:nvSpPr>
          <p:spPr bwMode="auto">
            <a:xfrm>
              <a:off x="4911" y="2223"/>
              <a:ext cx="41" cy="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82" name="Freeform 6"/>
            <p:cNvSpPr>
              <a:spLocks/>
            </p:cNvSpPr>
            <p:nvPr/>
          </p:nvSpPr>
          <p:spPr bwMode="auto">
            <a:xfrm>
              <a:off x="4929" y="2066"/>
              <a:ext cx="0" cy="153"/>
            </a:xfrm>
            <a:custGeom>
              <a:avLst/>
              <a:gdLst>
                <a:gd name="T0" fmla="*/ 0 w 1"/>
                <a:gd name="T1" fmla="*/ 880 h 880"/>
                <a:gd name="T2" fmla="*/ 0 w 1"/>
                <a:gd name="T3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880">
                  <a:moveTo>
                    <a:pt x="0" y="88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5383" name="WordArt 7"/>
            <p:cNvSpPr>
              <a:spLocks noChangeArrowheads="1" noChangeShapeType="1" noTextEdit="1"/>
            </p:cNvSpPr>
            <p:nvPr/>
          </p:nvSpPr>
          <p:spPr bwMode="auto">
            <a:xfrm>
              <a:off x="4745" y="2505"/>
              <a:ext cx="373" cy="1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ИБД</a:t>
              </a:r>
            </a:p>
          </p:txBody>
        </p:sp>
        <p:sp>
          <p:nvSpPr>
            <p:cNvPr id="485384" name="AutoShape 8"/>
            <p:cNvSpPr>
              <a:spLocks noChangeArrowheads="1"/>
            </p:cNvSpPr>
            <p:nvPr/>
          </p:nvSpPr>
          <p:spPr bwMode="auto">
            <a:xfrm rot="5400000">
              <a:off x="3810" y="2504"/>
              <a:ext cx="282" cy="533"/>
            </a:xfrm>
            <a:prstGeom prst="flowChartDelay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85" name="Oval 9"/>
            <p:cNvSpPr>
              <a:spLocks noChangeArrowheads="1"/>
            </p:cNvSpPr>
            <p:nvPr/>
          </p:nvSpPr>
          <p:spPr bwMode="auto">
            <a:xfrm rot="14858">
              <a:off x="3684" y="2536"/>
              <a:ext cx="532" cy="1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86" name="Oval 10"/>
            <p:cNvSpPr>
              <a:spLocks noChangeArrowheads="1"/>
            </p:cNvSpPr>
            <p:nvPr/>
          </p:nvSpPr>
          <p:spPr bwMode="auto">
            <a:xfrm>
              <a:off x="3921" y="2442"/>
              <a:ext cx="118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87" name="WordArt 11"/>
            <p:cNvSpPr>
              <a:spLocks noChangeArrowheads="1" noChangeShapeType="1" noTextEdit="1"/>
            </p:cNvSpPr>
            <p:nvPr/>
          </p:nvSpPr>
          <p:spPr bwMode="auto">
            <a:xfrm rot="14858">
              <a:off x="3753" y="2757"/>
              <a:ext cx="405" cy="6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Down">
                <a:avLst>
                  <a:gd name="adj" fmla="val 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 </a:t>
              </a:r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данни</a:t>
              </a:r>
            </a:p>
          </p:txBody>
        </p:sp>
        <p:sp>
          <p:nvSpPr>
            <p:cNvPr id="485388" name="Oval 12"/>
            <p:cNvSpPr>
              <a:spLocks noChangeArrowheads="1"/>
            </p:cNvSpPr>
            <p:nvPr/>
          </p:nvSpPr>
          <p:spPr bwMode="auto">
            <a:xfrm>
              <a:off x="3980" y="2489"/>
              <a:ext cx="118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89" name="Oval 13"/>
            <p:cNvSpPr>
              <a:spLocks noChangeArrowheads="1"/>
            </p:cNvSpPr>
            <p:nvPr/>
          </p:nvSpPr>
          <p:spPr bwMode="auto">
            <a:xfrm>
              <a:off x="3802" y="2489"/>
              <a:ext cx="119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90" name="Oval 14"/>
            <p:cNvSpPr>
              <a:spLocks noChangeArrowheads="1"/>
            </p:cNvSpPr>
            <p:nvPr/>
          </p:nvSpPr>
          <p:spPr bwMode="auto">
            <a:xfrm>
              <a:off x="3743" y="2536"/>
              <a:ext cx="119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91" name="Oval 15"/>
            <p:cNvSpPr>
              <a:spLocks noChangeArrowheads="1"/>
            </p:cNvSpPr>
            <p:nvPr/>
          </p:nvSpPr>
          <p:spPr bwMode="auto">
            <a:xfrm>
              <a:off x="3684" y="2583"/>
              <a:ext cx="118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92" name="Oval 16"/>
            <p:cNvSpPr>
              <a:spLocks noChangeArrowheads="1"/>
            </p:cNvSpPr>
            <p:nvPr/>
          </p:nvSpPr>
          <p:spPr bwMode="auto">
            <a:xfrm>
              <a:off x="4039" y="2536"/>
              <a:ext cx="119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93" name="Oval 17"/>
            <p:cNvSpPr>
              <a:spLocks noChangeArrowheads="1"/>
            </p:cNvSpPr>
            <p:nvPr/>
          </p:nvSpPr>
          <p:spPr bwMode="auto">
            <a:xfrm>
              <a:off x="4098" y="2583"/>
              <a:ext cx="119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94" name="Oval 18"/>
            <p:cNvSpPr>
              <a:spLocks noChangeArrowheads="1"/>
            </p:cNvSpPr>
            <p:nvPr/>
          </p:nvSpPr>
          <p:spPr bwMode="auto">
            <a:xfrm>
              <a:off x="3862" y="2536"/>
              <a:ext cx="118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95" name="Oval 19"/>
            <p:cNvSpPr>
              <a:spLocks noChangeArrowheads="1"/>
            </p:cNvSpPr>
            <p:nvPr/>
          </p:nvSpPr>
          <p:spPr bwMode="auto">
            <a:xfrm>
              <a:off x="3921" y="2536"/>
              <a:ext cx="118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96" name="Oval 20"/>
            <p:cNvSpPr>
              <a:spLocks noChangeArrowheads="1"/>
            </p:cNvSpPr>
            <p:nvPr/>
          </p:nvSpPr>
          <p:spPr bwMode="auto">
            <a:xfrm>
              <a:off x="3862" y="2583"/>
              <a:ext cx="118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97" name="Oval 21"/>
            <p:cNvSpPr>
              <a:spLocks noChangeArrowheads="1"/>
            </p:cNvSpPr>
            <p:nvPr/>
          </p:nvSpPr>
          <p:spPr bwMode="auto">
            <a:xfrm>
              <a:off x="3802" y="2583"/>
              <a:ext cx="119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98" name="Oval 22"/>
            <p:cNvSpPr>
              <a:spLocks noChangeArrowheads="1"/>
            </p:cNvSpPr>
            <p:nvPr/>
          </p:nvSpPr>
          <p:spPr bwMode="auto">
            <a:xfrm>
              <a:off x="3980" y="2583"/>
              <a:ext cx="118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99" name="Oval 23"/>
            <p:cNvSpPr>
              <a:spLocks noChangeArrowheads="1"/>
            </p:cNvSpPr>
            <p:nvPr/>
          </p:nvSpPr>
          <p:spPr bwMode="auto">
            <a:xfrm>
              <a:off x="3802" y="2630"/>
              <a:ext cx="119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400" name="Oval 24"/>
            <p:cNvSpPr>
              <a:spLocks noChangeArrowheads="1"/>
            </p:cNvSpPr>
            <p:nvPr/>
          </p:nvSpPr>
          <p:spPr bwMode="auto">
            <a:xfrm>
              <a:off x="3921" y="2630"/>
              <a:ext cx="118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485401" name="Group 25"/>
            <p:cNvGrpSpPr>
              <a:grpSpLocks/>
            </p:cNvGrpSpPr>
            <p:nvPr/>
          </p:nvGrpSpPr>
          <p:grpSpPr bwMode="auto">
            <a:xfrm>
              <a:off x="4454" y="2557"/>
              <a:ext cx="309" cy="379"/>
              <a:chOff x="8100" y="6300"/>
              <a:chExt cx="1727" cy="2876"/>
            </a:xfrm>
          </p:grpSpPr>
          <p:pic>
            <p:nvPicPr>
              <p:cNvPr id="485402" name="Picture 26" descr="RIBNAWRD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0" y="6300"/>
                <a:ext cx="1727" cy="2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5403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8820" y="6660"/>
                <a:ext cx="180" cy="54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</p:grpSp>
        <p:sp>
          <p:nvSpPr>
            <p:cNvPr id="485404" name="Line 28"/>
            <p:cNvSpPr>
              <a:spLocks noChangeShapeType="1"/>
            </p:cNvSpPr>
            <p:nvPr/>
          </p:nvSpPr>
          <p:spPr bwMode="auto">
            <a:xfrm>
              <a:off x="4926" y="2724"/>
              <a:ext cx="5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5405" name="Freeform 29"/>
            <p:cNvSpPr>
              <a:spLocks/>
            </p:cNvSpPr>
            <p:nvPr/>
          </p:nvSpPr>
          <p:spPr bwMode="auto">
            <a:xfrm>
              <a:off x="4920" y="2197"/>
              <a:ext cx="591" cy="0"/>
            </a:xfrm>
            <a:custGeom>
              <a:avLst/>
              <a:gdLst>
                <a:gd name="T0" fmla="*/ 0 w 1800"/>
                <a:gd name="T1" fmla="*/ 0 h 1"/>
                <a:gd name="T2" fmla="*/ 1800 w 180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0" h="1">
                  <a:moveTo>
                    <a:pt x="0" y="0"/>
                  </a:moveTo>
                  <a:lnTo>
                    <a:pt x="180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5406" name="Freeform 30"/>
            <p:cNvSpPr>
              <a:spLocks/>
            </p:cNvSpPr>
            <p:nvPr/>
          </p:nvSpPr>
          <p:spPr bwMode="auto">
            <a:xfrm>
              <a:off x="5459" y="2196"/>
              <a:ext cx="2" cy="528"/>
            </a:xfrm>
            <a:custGeom>
              <a:avLst/>
              <a:gdLst>
                <a:gd name="T0" fmla="*/ 5 w 5"/>
                <a:gd name="T1" fmla="*/ 0 h 2022"/>
                <a:gd name="T2" fmla="*/ 0 w 5"/>
                <a:gd name="T3" fmla="*/ 202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2022">
                  <a:moveTo>
                    <a:pt x="5" y="0"/>
                  </a:moveTo>
                  <a:lnTo>
                    <a:pt x="0" y="202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5407" name="AutoShape 31"/>
            <p:cNvSpPr>
              <a:spLocks noChangeArrowheads="1"/>
            </p:cNvSpPr>
            <p:nvPr/>
          </p:nvSpPr>
          <p:spPr bwMode="auto">
            <a:xfrm>
              <a:off x="4039" y="2254"/>
              <a:ext cx="506" cy="402"/>
            </a:xfrm>
            <a:custGeom>
              <a:avLst/>
              <a:gdLst>
                <a:gd name="G0" fmla="+- -4703046 0 0"/>
                <a:gd name="G1" fmla="+- -11796480 0 0"/>
                <a:gd name="G2" fmla="+- -4703046 0 -11796480"/>
                <a:gd name="G3" fmla="+- 10800 0 0"/>
                <a:gd name="G4" fmla="+- 0 0 -470304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6505 0 0"/>
                <a:gd name="G9" fmla="+- 0 0 -11796480"/>
                <a:gd name="G10" fmla="+- 6505 0 2700"/>
                <a:gd name="G11" fmla="cos G10 -4703046"/>
                <a:gd name="G12" fmla="sin G10 -4703046"/>
                <a:gd name="G13" fmla="cos 13500 -4703046"/>
                <a:gd name="G14" fmla="sin 13500 -4703046"/>
                <a:gd name="G15" fmla="+- G11 10800 0"/>
                <a:gd name="G16" fmla="+- G12 10800 0"/>
                <a:gd name="G17" fmla="+- G13 10800 0"/>
                <a:gd name="G18" fmla="+- G14 10800 0"/>
                <a:gd name="G19" fmla="*/ 6505 1 2"/>
                <a:gd name="G20" fmla="+- G19 5400 0"/>
                <a:gd name="G21" fmla="cos G20 -4703046"/>
                <a:gd name="G22" fmla="sin G20 -4703046"/>
                <a:gd name="G23" fmla="+- G21 10800 0"/>
                <a:gd name="G24" fmla="+- G12 G23 G22"/>
                <a:gd name="G25" fmla="+- G22 G23 G11"/>
                <a:gd name="G26" fmla="cos 10800 -4703046"/>
                <a:gd name="G27" fmla="sin 10800 -4703046"/>
                <a:gd name="G28" fmla="cos 6505 -4703046"/>
                <a:gd name="G29" fmla="sin 6505 -470304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-470304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6505 G39"/>
                <a:gd name="G43" fmla="sin 6505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470 w 21600"/>
                <a:gd name="T5" fmla="*/ 2049 h 21600"/>
                <a:gd name="T6" fmla="*/ 2147 w 21600"/>
                <a:gd name="T7" fmla="*/ 10800 h 21600"/>
                <a:gd name="T8" fmla="*/ 6987 w 21600"/>
                <a:gd name="T9" fmla="*/ 5529 h 21600"/>
                <a:gd name="T10" fmla="*/ 15024 w 21600"/>
                <a:gd name="T11" fmla="*/ -2022 h 21600"/>
                <a:gd name="T12" fmla="*/ 18112 w 21600"/>
                <a:gd name="T13" fmla="*/ 4098 h 21600"/>
                <a:gd name="T14" fmla="*/ 11990 w 21600"/>
                <a:gd name="T15" fmla="*/ 7186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2835" y="4621"/>
                  </a:moveTo>
                  <a:cubicBezTo>
                    <a:pt x="12178" y="4405"/>
                    <a:pt x="11491" y="4295"/>
                    <a:pt x="10800" y="4295"/>
                  </a:cubicBezTo>
                  <a:cubicBezTo>
                    <a:pt x="7207" y="4295"/>
                    <a:pt x="4295" y="7207"/>
                    <a:pt x="4295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1948" y="0"/>
                    <a:pt x="13089" y="183"/>
                    <a:pt x="14179" y="542"/>
                  </a:cubicBezTo>
                  <a:lnTo>
                    <a:pt x="15024" y="-2022"/>
                  </a:lnTo>
                  <a:lnTo>
                    <a:pt x="18112" y="4098"/>
                  </a:lnTo>
                  <a:lnTo>
                    <a:pt x="11990" y="7186"/>
                  </a:lnTo>
                  <a:lnTo>
                    <a:pt x="12835" y="46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85409" name="Group 33"/>
          <p:cNvGrpSpPr>
            <a:grpSpLocks/>
          </p:cNvGrpSpPr>
          <p:nvPr/>
        </p:nvGrpSpPr>
        <p:grpSpPr bwMode="auto">
          <a:xfrm>
            <a:off x="5454650" y="3438525"/>
            <a:ext cx="2724150" cy="1647825"/>
            <a:chOff x="2340" y="12420"/>
            <a:chExt cx="4680" cy="3060"/>
          </a:xfrm>
        </p:grpSpPr>
        <p:sp>
          <p:nvSpPr>
            <p:cNvPr id="485410" name="Line 34"/>
            <p:cNvSpPr>
              <a:spLocks noChangeShapeType="1"/>
            </p:cNvSpPr>
            <p:nvPr/>
          </p:nvSpPr>
          <p:spPr bwMode="auto">
            <a:xfrm>
              <a:off x="4680" y="1242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5411" name="Freeform 35"/>
            <p:cNvSpPr>
              <a:spLocks/>
            </p:cNvSpPr>
            <p:nvPr/>
          </p:nvSpPr>
          <p:spPr bwMode="auto">
            <a:xfrm>
              <a:off x="3860" y="13500"/>
              <a:ext cx="640" cy="480"/>
            </a:xfrm>
            <a:custGeom>
              <a:avLst/>
              <a:gdLst>
                <a:gd name="T0" fmla="*/ 640 w 640"/>
                <a:gd name="T1" fmla="*/ 0 h 480"/>
                <a:gd name="T2" fmla="*/ 0 w 640"/>
                <a:gd name="T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0" h="480">
                  <a:moveTo>
                    <a:pt x="640" y="0"/>
                  </a:moveTo>
                  <a:lnTo>
                    <a:pt x="0" y="4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5412" name="Line 36"/>
            <p:cNvSpPr>
              <a:spLocks noChangeShapeType="1"/>
            </p:cNvSpPr>
            <p:nvPr/>
          </p:nvSpPr>
          <p:spPr bwMode="auto">
            <a:xfrm>
              <a:off x="4860" y="13500"/>
              <a:ext cx="7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5413" name="Oval 37"/>
            <p:cNvSpPr>
              <a:spLocks noChangeArrowheads="1"/>
            </p:cNvSpPr>
            <p:nvPr/>
          </p:nvSpPr>
          <p:spPr bwMode="auto">
            <a:xfrm>
              <a:off x="4320" y="1296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bg-BG" altLang="bg-BG" sz="1600" b="0"/>
                <a:t>/</a:t>
              </a:r>
              <a:endParaRPr lang="bg-BG" altLang="bg-BG"/>
            </a:p>
          </p:txBody>
        </p:sp>
        <p:sp>
          <p:nvSpPr>
            <p:cNvPr id="485414" name="Oval 38"/>
            <p:cNvSpPr>
              <a:spLocks noChangeArrowheads="1"/>
            </p:cNvSpPr>
            <p:nvPr/>
          </p:nvSpPr>
          <p:spPr bwMode="auto">
            <a:xfrm>
              <a:off x="2340" y="1476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bg-BG" altLang="bg-BG" sz="1600" b="0"/>
                <a:t>а</a:t>
              </a:r>
              <a:endParaRPr lang="bg-BG" altLang="bg-BG"/>
            </a:p>
          </p:txBody>
        </p:sp>
        <p:sp>
          <p:nvSpPr>
            <p:cNvPr id="485415" name="Oval 39"/>
            <p:cNvSpPr>
              <a:spLocks noChangeArrowheads="1"/>
            </p:cNvSpPr>
            <p:nvPr/>
          </p:nvSpPr>
          <p:spPr bwMode="auto">
            <a:xfrm>
              <a:off x="3960" y="1476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bg-BG" altLang="bg-BG" sz="1600" b="0"/>
                <a:t>b</a:t>
              </a:r>
              <a:endParaRPr lang="bg-BG" altLang="bg-BG"/>
            </a:p>
          </p:txBody>
        </p:sp>
        <p:sp>
          <p:nvSpPr>
            <p:cNvPr id="485416" name="Oval 40"/>
            <p:cNvSpPr>
              <a:spLocks noChangeArrowheads="1"/>
            </p:cNvSpPr>
            <p:nvPr/>
          </p:nvSpPr>
          <p:spPr bwMode="auto">
            <a:xfrm>
              <a:off x="4860" y="1476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bg-BG" altLang="bg-BG" sz="1600" b="0"/>
                <a:t>c</a:t>
              </a:r>
              <a:endParaRPr lang="bg-BG" altLang="bg-BG"/>
            </a:p>
          </p:txBody>
        </p:sp>
        <p:sp>
          <p:nvSpPr>
            <p:cNvPr id="485417" name="Oval 41"/>
            <p:cNvSpPr>
              <a:spLocks noChangeArrowheads="1"/>
            </p:cNvSpPr>
            <p:nvPr/>
          </p:nvSpPr>
          <p:spPr bwMode="auto">
            <a:xfrm>
              <a:off x="6300" y="1476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bg-BG" altLang="bg-BG" sz="1600" b="0"/>
                <a:t>d</a:t>
              </a:r>
              <a:endParaRPr lang="bg-BG" altLang="bg-BG"/>
            </a:p>
          </p:txBody>
        </p:sp>
        <p:sp>
          <p:nvSpPr>
            <p:cNvPr id="485418" name="Freeform 42"/>
            <p:cNvSpPr>
              <a:spLocks/>
            </p:cNvSpPr>
            <p:nvPr/>
          </p:nvSpPr>
          <p:spPr bwMode="auto">
            <a:xfrm>
              <a:off x="3780" y="14400"/>
              <a:ext cx="440" cy="440"/>
            </a:xfrm>
            <a:custGeom>
              <a:avLst/>
              <a:gdLst>
                <a:gd name="T0" fmla="*/ 0 w 440"/>
                <a:gd name="T1" fmla="*/ 0 h 440"/>
                <a:gd name="T2" fmla="*/ 440 w 440"/>
                <a:gd name="T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0" h="440">
                  <a:moveTo>
                    <a:pt x="0" y="0"/>
                  </a:moveTo>
                  <a:lnTo>
                    <a:pt x="440" y="4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5419" name="Freeform 43"/>
            <p:cNvSpPr>
              <a:spLocks/>
            </p:cNvSpPr>
            <p:nvPr/>
          </p:nvSpPr>
          <p:spPr bwMode="auto">
            <a:xfrm>
              <a:off x="6120" y="14400"/>
              <a:ext cx="360" cy="420"/>
            </a:xfrm>
            <a:custGeom>
              <a:avLst/>
              <a:gdLst>
                <a:gd name="T0" fmla="*/ 0 w 360"/>
                <a:gd name="T1" fmla="*/ 0 h 420"/>
                <a:gd name="T2" fmla="*/ 360 w 360"/>
                <a:gd name="T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0" h="420">
                  <a:moveTo>
                    <a:pt x="0" y="0"/>
                  </a:moveTo>
                  <a:lnTo>
                    <a:pt x="360" y="42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5420" name="Line 44"/>
            <p:cNvSpPr>
              <a:spLocks noChangeShapeType="1"/>
            </p:cNvSpPr>
            <p:nvPr/>
          </p:nvSpPr>
          <p:spPr bwMode="auto">
            <a:xfrm flipH="1">
              <a:off x="2880" y="14400"/>
              <a:ext cx="5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5421" name="Line 45"/>
            <p:cNvSpPr>
              <a:spLocks noChangeShapeType="1"/>
            </p:cNvSpPr>
            <p:nvPr/>
          </p:nvSpPr>
          <p:spPr bwMode="auto">
            <a:xfrm flipH="1">
              <a:off x="5400" y="1440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5422" name="Oval 46"/>
            <p:cNvSpPr>
              <a:spLocks noChangeArrowheads="1"/>
            </p:cNvSpPr>
            <p:nvPr/>
          </p:nvSpPr>
          <p:spPr bwMode="auto">
            <a:xfrm>
              <a:off x="5580" y="1386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bg-BG" altLang="bg-BG" sz="1600" b="0"/>
                <a:t>-</a:t>
              </a:r>
              <a:endParaRPr lang="bg-BG" altLang="bg-BG"/>
            </a:p>
          </p:txBody>
        </p:sp>
        <p:sp>
          <p:nvSpPr>
            <p:cNvPr id="485423" name="Oval 47"/>
            <p:cNvSpPr>
              <a:spLocks noChangeArrowheads="1"/>
            </p:cNvSpPr>
            <p:nvPr/>
          </p:nvSpPr>
          <p:spPr bwMode="auto">
            <a:xfrm>
              <a:off x="3240" y="1386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bg-BG" altLang="bg-BG" sz="1600" b="0"/>
                <a:t>+</a:t>
              </a:r>
              <a:endParaRPr lang="bg-BG" altLang="bg-BG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88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Line 2"/>
          <p:cNvSpPr>
            <a:spLocks noChangeShapeType="1"/>
          </p:cNvSpPr>
          <p:nvPr/>
        </p:nvSpPr>
        <p:spPr bwMode="auto">
          <a:xfrm flipH="1">
            <a:off x="2254250" y="3511550"/>
            <a:ext cx="539750" cy="519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89475" name="Line 3"/>
          <p:cNvSpPr>
            <a:spLocks noChangeShapeType="1"/>
          </p:cNvSpPr>
          <p:nvPr/>
        </p:nvSpPr>
        <p:spPr bwMode="auto">
          <a:xfrm flipH="1">
            <a:off x="1720850" y="4159250"/>
            <a:ext cx="444500" cy="690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89476" name="Line 4"/>
          <p:cNvSpPr>
            <a:spLocks noChangeShapeType="1"/>
          </p:cNvSpPr>
          <p:nvPr/>
        </p:nvSpPr>
        <p:spPr bwMode="auto">
          <a:xfrm>
            <a:off x="3065463" y="3544888"/>
            <a:ext cx="482600" cy="500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477" name="Line 5"/>
          <p:cNvSpPr>
            <a:spLocks noChangeShapeType="1"/>
          </p:cNvSpPr>
          <p:nvPr/>
        </p:nvSpPr>
        <p:spPr bwMode="auto">
          <a:xfrm>
            <a:off x="3541713" y="4192588"/>
            <a:ext cx="463550" cy="614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478" name="Rectangle 6"/>
          <p:cNvSpPr>
            <a:spLocks noChangeArrowheads="1"/>
          </p:cNvSpPr>
          <p:nvPr/>
        </p:nvSpPr>
        <p:spPr bwMode="auto">
          <a:xfrm>
            <a:off x="2255838" y="342900"/>
            <a:ext cx="478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bg-BG" altLang="bg-BG" sz="1600" i="1"/>
              <a:t>Идеално балансирани двоични дървета</a:t>
            </a:r>
          </a:p>
        </p:txBody>
      </p:sp>
      <p:sp>
        <p:nvSpPr>
          <p:cNvPr id="489479" name="Rectangle 7"/>
          <p:cNvSpPr>
            <a:spLocks noChangeArrowheads="1"/>
          </p:cNvSpPr>
          <p:nvPr/>
        </p:nvSpPr>
        <p:spPr bwMode="auto">
          <a:xfrm>
            <a:off x="57150" y="2703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grpSp>
        <p:nvGrpSpPr>
          <p:cNvPr id="489480" name="Group 8"/>
          <p:cNvGrpSpPr>
            <a:grpSpLocks/>
          </p:cNvGrpSpPr>
          <p:nvPr/>
        </p:nvGrpSpPr>
        <p:grpSpPr bwMode="auto">
          <a:xfrm>
            <a:off x="0" y="1441450"/>
            <a:ext cx="403225" cy="1409700"/>
            <a:chOff x="0" y="740"/>
            <a:chExt cx="254" cy="888"/>
          </a:xfrm>
        </p:grpSpPr>
        <p:sp>
          <p:nvSpPr>
            <p:cNvPr id="489481" name="Rectangle 9"/>
            <p:cNvSpPr>
              <a:spLocks noChangeArrowheads="1"/>
            </p:cNvSpPr>
            <p:nvPr/>
          </p:nvSpPr>
          <p:spPr bwMode="auto">
            <a:xfrm>
              <a:off x="0" y="740"/>
              <a:ext cx="254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82" name="Oval 10"/>
            <p:cNvSpPr>
              <a:spLocks noChangeArrowheads="1"/>
            </p:cNvSpPr>
            <p:nvPr/>
          </p:nvSpPr>
          <p:spPr bwMode="auto">
            <a:xfrm>
              <a:off x="85" y="796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89483" name="Group 11"/>
          <p:cNvGrpSpPr>
            <a:grpSpLocks/>
          </p:cNvGrpSpPr>
          <p:nvPr/>
        </p:nvGrpSpPr>
        <p:grpSpPr bwMode="auto">
          <a:xfrm>
            <a:off x="403225" y="1441450"/>
            <a:ext cx="538163" cy="1409700"/>
            <a:chOff x="254" y="740"/>
            <a:chExt cx="339" cy="888"/>
          </a:xfrm>
        </p:grpSpPr>
        <p:sp>
          <p:nvSpPr>
            <p:cNvPr id="489484" name="Rectangle 12"/>
            <p:cNvSpPr>
              <a:spLocks noChangeArrowheads="1"/>
            </p:cNvSpPr>
            <p:nvPr/>
          </p:nvSpPr>
          <p:spPr bwMode="auto">
            <a:xfrm>
              <a:off x="254" y="740"/>
              <a:ext cx="339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85" name="Line 13"/>
            <p:cNvSpPr>
              <a:spLocks noChangeShapeType="1"/>
            </p:cNvSpPr>
            <p:nvPr/>
          </p:nvSpPr>
          <p:spPr bwMode="auto">
            <a:xfrm flipH="1">
              <a:off x="339" y="851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86" name="Oval 14"/>
            <p:cNvSpPr>
              <a:spLocks noChangeArrowheads="1"/>
            </p:cNvSpPr>
            <p:nvPr/>
          </p:nvSpPr>
          <p:spPr bwMode="auto">
            <a:xfrm>
              <a:off x="423" y="796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87" name="Oval 15"/>
            <p:cNvSpPr>
              <a:spLocks noChangeArrowheads="1"/>
            </p:cNvSpPr>
            <p:nvPr/>
          </p:nvSpPr>
          <p:spPr bwMode="auto">
            <a:xfrm>
              <a:off x="296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89488" name="Group 16"/>
          <p:cNvGrpSpPr>
            <a:grpSpLocks/>
          </p:cNvGrpSpPr>
          <p:nvPr/>
        </p:nvGrpSpPr>
        <p:grpSpPr bwMode="auto">
          <a:xfrm>
            <a:off x="941388" y="1441450"/>
            <a:ext cx="671512" cy="1409700"/>
            <a:chOff x="593" y="740"/>
            <a:chExt cx="423" cy="888"/>
          </a:xfrm>
        </p:grpSpPr>
        <p:sp>
          <p:nvSpPr>
            <p:cNvPr id="489489" name="Rectangle 17"/>
            <p:cNvSpPr>
              <a:spLocks noChangeArrowheads="1"/>
            </p:cNvSpPr>
            <p:nvPr/>
          </p:nvSpPr>
          <p:spPr bwMode="auto">
            <a:xfrm>
              <a:off x="593" y="740"/>
              <a:ext cx="423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90" name="Line 18"/>
            <p:cNvSpPr>
              <a:spLocks noChangeShapeType="1"/>
            </p:cNvSpPr>
            <p:nvPr/>
          </p:nvSpPr>
          <p:spPr bwMode="auto">
            <a:xfrm flipH="1">
              <a:off x="677" y="851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91" name="Line 19"/>
            <p:cNvSpPr>
              <a:spLocks noChangeShapeType="1"/>
            </p:cNvSpPr>
            <p:nvPr/>
          </p:nvSpPr>
          <p:spPr bwMode="auto">
            <a:xfrm>
              <a:off x="804" y="851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92" name="Oval 20"/>
            <p:cNvSpPr>
              <a:spLocks noChangeArrowheads="1"/>
            </p:cNvSpPr>
            <p:nvPr/>
          </p:nvSpPr>
          <p:spPr bwMode="auto">
            <a:xfrm>
              <a:off x="762" y="796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93" name="Oval 21"/>
            <p:cNvSpPr>
              <a:spLocks noChangeArrowheads="1"/>
            </p:cNvSpPr>
            <p:nvPr/>
          </p:nvSpPr>
          <p:spPr bwMode="auto">
            <a:xfrm>
              <a:off x="635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94" name="Oval 22"/>
            <p:cNvSpPr>
              <a:spLocks noChangeArrowheads="1"/>
            </p:cNvSpPr>
            <p:nvPr/>
          </p:nvSpPr>
          <p:spPr bwMode="auto">
            <a:xfrm>
              <a:off x="889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89495" name="Group 23"/>
          <p:cNvGrpSpPr>
            <a:grpSpLocks/>
          </p:cNvGrpSpPr>
          <p:nvPr/>
        </p:nvGrpSpPr>
        <p:grpSpPr bwMode="auto">
          <a:xfrm>
            <a:off x="1612900" y="1441450"/>
            <a:ext cx="874713" cy="1409700"/>
            <a:chOff x="1016" y="740"/>
            <a:chExt cx="551" cy="888"/>
          </a:xfrm>
        </p:grpSpPr>
        <p:sp>
          <p:nvSpPr>
            <p:cNvPr id="489496" name="Rectangle 24"/>
            <p:cNvSpPr>
              <a:spLocks noChangeArrowheads="1"/>
            </p:cNvSpPr>
            <p:nvPr/>
          </p:nvSpPr>
          <p:spPr bwMode="auto">
            <a:xfrm>
              <a:off x="1016" y="740"/>
              <a:ext cx="551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97" name="Line 25"/>
            <p:cNvSpPr>
              <a:spLocks noChangeShapeType="1"/>
            </p:cNvSpPr>
            <p:nvPr/>
          </p:nvSpPr>
          <p:spPr bwMode="auto">
            <a:xfrm flipH="1">
              <a:off x="1101" y="851"/>
              <a:ext cx="254" cy="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98" name="Line 26"/>
            <p:cNvSpPr>
              <a:spLocks noChangeShapeType="1"/>
            </p:cNvSpPr>
            <p:nvPr/>
          </p:nvSpPr>
          <p:spPr bwMode="auto">
            <a:xfrm>
              <a:off x="1355" y="851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99" name="Oval 27"/>
            <p:cNvSpPr>
              <a:spLocks noChangeArrowheads="1"/>
            </p:cNvSpPr>
            <p:nvPr/>
          </p:nvSpPr>
          <p:spPr bwMode="auto">
            <a:xfrm>
              <a:off x="1313" y="796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00" name="Oval 28"/>
            <p:cNvSpPr>
              <a:spLocks noChangeArrowheads="1"/>
            </p:cNvSpPr>
            <p:nvPr/>
          </p:nvSpPr>
          <p:spPr bwMode="auto">
            <a:xfrm>
              <a:off x="1186" y="1018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01" name="Oval 29"/>
            <p:cNvSpPr>
              <a:spLocks noChangeArrowheads="1"/>
            </p:cNvSpPr>
            <p:nvPr/>
          </p:nvSpPr>
          <p:spPr bwMode="auto">
            <a:xfrm>
              <a:off x="1440" y="1018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02" name="Oval 30"/>
            <p:cNvSpPr>
              <a:spLocks noChangeArrowheads="1"/>
            </p:cNvSpPr>
            <p:nvPr/>
          </p:nvSpPr>
          <p:spPr bwMode="auto">
            <a:xfrm>
              <a:off x="1059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89503" name="Group 31"/>
          <p:cNvGrpSpPr>
            <a:grpSpLocks/>
          </p:cNvGrpSpPr>
          <p:nvPr/>
        </p:nvGrpSpPr>
        <p:grpSpPr bwMode="auto">
          <a:xfrm>
            <a:off x="2487613" y="1441450"/>
            <a:ext cx="873125" cy="1409700"/>
            <a:chOff x="1567" y="740"/>
            <a:chExt cx="550" cy="888"/>
          </a:xfrm>
        </p:grpSpPr>
        <p:sp>
          <p:nvSpPr>
            <p:cNvPr id="489504" name="Rectangle 32"/>
            <p:cNvSpPr>
              <a:spLocks noChangeArrowheads="1"/>
            </p:cNvSpPr>
            <p:nvPr/>
          </p:nvSpPr>
          <p:spPr bwMode="auto">
            <a:xfrm>
              <a:off x="1567" y="740"/>
              <a:ext cx="550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05" name="Line 33"/>
            <p:cNvSpPr>
              <a:spLocks noChangeShapeType="1"/>
            </p:cNvSpPr>
            <p:nvPr/>
          </p:nvSpPr>
          <p:spPr bwMode="auto">
            <a:xfrm flipH="1">
              <a:off x="1905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06" name="Line 34"/>
            <p:cNvSpPr>
              <a:spLocks noChangeShapeType="1"/>
            </p:cNvSpPr>
            <p:nvPr/>
          </p:nvSpPr>
          <p:spPr bwMode="auto">
            <a:xfrm flipH="1">
              <a:off x="1651" y="851"/>
              <a:ext cx="254" cy="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07" name="Line 35"/>
            <p:cNvSpPr>
              <a:spLocks noChangeShapeType="1"/>
            </p:cNvSpPr>
            <p:nvPr/>
          </p:nvSpPr>
          <p:spPr bwMode="auto">
            <a:xfrm>
              <a:off x="1905" y="851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08" name="Oval 36"/>
            <p:cNvSpPr>
              <a:spLocks noChangeArrowheads="1"/>
            </p:cNvSpPr>
            <p:nvPr/>
          </p:nvSpPr>
          <p:spPr bwMode="auto">
            <a:xfrm>
              <a:off x="1863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09" name="Oval 37"/>
            <p:cNvSpPr>
              <a:spLocks noChangeArrowheads="1"/>
            </p:cNvSpPr>
            <p:nvPr/>
          </p:nvSpPr>
          <p:spPr bwMode="auto">
            <a:xfrm>
              <a:off x="1863" y="796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10" name="Oval 38"/>
            <p:cNvSpPr>
              <a:spLocks noChangeArrowheads="1"/>
            </p:cNvSpPr>
            <p:nvPr/>
          </p:nvSpPr>
          <p:spPr bwMode="auto">
            <a:xfrm>
              <a:off x="1736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11" name="Oval 39"/>
            <p:cNvSpPr>
              <a:spLocks noChangeArrowheads="1"/>
            </p:cNvSpPr>
            <p:nvPr/>
          </p:nvSpPr>
          <p:spPr bwMode="auto">
            <a:xfrm>
              <a:off x="1990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12" name="Oval 40"/>
            <p:cNvSpPr>
              <a:spLocks noChangeArrowheads="1"/>
            </p:cNvSpPr>
            <p:nvPr/>
          </p:nvSpPr>
          <p:spPr bwMode="auto">
            <a:xfrm>
              <a:off x="1609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89513" name="Group 41"/>
          <p:cNvGrpSpPr>
            <a:grpSpLocks/>
          </p:cNvGrpSpPr>
          <p:nvPr/>
        </p:nvGrpSpPr>
        <p:grpSpPr bwMode="auto">
          <a:xfrm>
            <a:off x="4437063" y="1441450"/>
            <a:ext cx="1344612" cy="1409700"/>
            <a:chOff x="2795" y="740"/>
            <a:chExt cx="847" cy="888"/>
          </a:xfrm>
        </p:grpSpPr>
        <p:sp>
          <p:nvSpPr>
            <p:cNvPr id="489514" name="Rectangle 42"/>
            <p:cNvSpPr>
              <a:spLocks noChangeArrowheads="1"/>
            </p:cNvSpPr>
            <p:nvPr/>
          </p:nvSpPr>
          <p:spPr bwMode="auto">
            <a:xfrm>
              <a:off x="2795" y="740"/>
              <a:ext cx="847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15" name="Freeform 43"/>
            <p:cNvSpPr>
              <a:spLocks/>
            </p:cNvSpPr>
            <p:nvPr/>
          </p:nvSpPr>
          <p:spPr bwMode="auto">
            <a:xfrm>
              <a:off x="2880" y="851"/>
              <a:ext cx="635" cy="444"/>
            </a:xfrm>
            <a:custGeom>
              <a:avLst/>
              <a:gdLst>
                <a:gd name="T0" fmla="*/ 0 w 2700"/>
                <a:gd name="T1" fmla="*/ 1440 h 1440"/>
                <a:gd name="T2" fmla="*/ 540 w 2700"/>
                <a:gd name="T3" fmla="*/ 720 h 1440"/>
                <a:gd name="T4" fmla="*/ 1440 w 2700"/>
                <a:gd name="T5" fmla="*/ 0 h 1440"/>
                <a:gd name="T6" fmla="*/ 2160 w 2700"/>
                <a:gd name="T7" fmla="*/ 720 h 1440"/>
                <a:gd name="T8" fmla="*/ 2700 w 2700"/>
                <a:gd name="T9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0" h="1440">
                  <a:moveTo>
                    <a:pt x="0" y="1440"/>
                  </a:moveTo>
                  <a:lnTo>
                    <a:pt x="540" y="720"/>
                  </a:lnTo>
                  <a:lnTo>
                    <a:pt x="1440" y="0"/>
                  </a:lnTo>
                  <a:lnTo>
                    <a:pt x="2160" y="720"/>
                  </a:lnTo>
                  <a:lnTo>
                    <a:pt x="2700" y="14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0"/>
                          <a:invGamma/>
                        </a:srgbClr>
                      </a:gs>
                    </a:gsLst>
                    <a:lin ang="2700000" scaled="1"/>
                  </a:gra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9516" name="Line 44"/>
            <p:cNvSpPr>
              <a:spLocks noChangeShapeType="1"/>
            </p:cNvSpPr>
            <p:nvPr/>
          </p:nvSpPr>
          <p:spPr bwMode="auto">
            <a:xfrm>
              <a:off x="3007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17" name="Line 45"/>
            <p:cNvSpPr>
              <a:spLocks noChangeShapeType="1"/>
            </p:cNvSpPr>
            <p:nvPr/>
          </p:nvSpPr>
          <p:spPr bwMode="auto">
            <a:xfrm flipH="1">
              <a:off x="3261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18" name="Oval 46"/>
            <p:cNvSpPr>
              <a:spLocks noChangeArrowheads="1"/>
            </p:cNvSpPr>
            <p:nvPr/>
          </p:nvSpPr>
          <p:spPr bwMode="auto">
            <a:xfrm>
              <a:off x="3091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19" name="Oval 47"/>
            <p:cNvSpPr>
              <a:spLocks noChangeArrowheads="1"/>
            </p:cNvSpPr>
            <p:nvPr/>
          </p:nvSpPr>
          <p:spPr bwMode="auto">
            <a:xfrm>
              <a:off x="3176" y="796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20" name="Oval 48"/>
            <p:cNvSpPr>
              <a:spLocks noChangeArrowheads="1"/>
            </p:cNvSpPr>
            <p:nvPr/>
          </p:nvSpPr>
          <p:spPr bwMode="auto">
            <a:xfrm>
              <a:off x="2964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21" name="Oval 49"/>
            <p:cNvSpPr>
              <a:spLocks noChangeArrowheads="1"/>
            </p:cNvSpPr>
            <p:nvPr/>
          </p:nvSpPr>
          <p:spPr bwMode="auto">
            <a:xfrm>
              <a:off x="2837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22" name="Oval 50"/>
            <p:cNvSpPr>
              <a:spLocks noChangeArrowheads="1"/>
            </p:cNvSpPr>
            <p:nvPr/>
          </p:nvSpPr>
          <p:spPr bwMode="auto">
            <a:xfrm>
              <a:off x="3473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23" name="Oval 51"/>
            <p:cNvSpPr>
              <a:spLocks noChangeArrowheads="1"/>
            </p:cNvSpPr>
            <p:nvPr/>
          </p:nvSpPr>
          <p:spPr bwMode="auto">
            <a:xfrm>
              <a:off x="3346" y="1018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24" name="Oval 52"/>
            <p:cNvSpPr>
              <a:spLocks noChangeArrowheads="1"/>
            </p:cNvSpPr>
            <p:nvPr/>
          </p:nvSpPr>
          <p:spPr bwMode="auto">
            <a:xfrm>
              <a:off x="3219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89525" name="Group 53"/>
          <p:cNvGrpSpPr>
            <a:grpSpLocks/>
          </p:cNvGrpSpPr>
          <p:nvPr/>
        </p:nvGrpSpPr>
        <p:grpSpPr bwMode="auto">
          <a:xfrm>
            <a:off x="3360738" y="1441450"/>
            <a:ext cx="1076325" cy="1409700"/>
            <a:chOff x="2117" y="740"/>
            <a:chExt cx="678" cy="888"/>
          </a:xfrm>
        </p:grpSpPr>
        <p:sp>
          <p:nvSpPr>
            <p:cNvPr id="489526" name="Rectangle 54"/>
            <p:cNvSpPr>
              <a:spLocks noChangeArrowheads="1"/>
            </p:cNvSpPr>
            <p:nvPr/>
          </p:nvSpPr>
          <p:spPr bwMode="auto">
            <a:xfrm>
              <a:off x="2117" y="740"/>
              <a:ext cx="678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27" name="Freeform 55"/>
            <p:cNvSpPr>
              <a:spLocks/>
            </p:cNvSpPr>
            <p:nvPr/>
          </p:nvSpPr>
          <p:spPr bwMode="auto">
            <a:xfrm>
              <a:off x="2202" y="851"/>
              <a:ext cx="508" cy="444"/>
            </a:xfrm>
            <a:custGeom>
              <a:avLst/>
              <a:gdLst>
                <a:gd name="T0" fmla="*/ 0 w 2160"/>
                <a:gd name="T1" fmla="*/ 1440 h 1440"/>
                <a:gd name="T2" fmla="*/ 540 w 2160"/>
                <a:gd name="T3" fmla="*/ 720 h 1440"/>
                <a:gd name="T4" fmla="*/ 1440 w 2160"/>
                <a:gd name="T5" fmla="*/ 0 h 1440"/>
                <a:gd name="T6" fmla="*/ 2160 w 2160"/>
                <a:gd name="T7" fmla="*/ 72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" h="1440">
                  <a:moveTo>
                    <a:pt x="0" y="1440"/>
                  </a:moveTo>
                  <a:lnTo>
                    <a:pt x="540" y="720"/>
                  </a:lnTo>
                  <a:lnTo>
                    <a:pt x="1440" y="0"/>
                  </a:lnTo>
                  <a:lnTo>
                    <a:pt x="2160" y="72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0"/>
                          <a:invGamma/>
                        </a:srgbClr>
                      </a:gs>
                    </a:gsLst>
                    <a:lin ang="2700000" scaled="1"/>
                  </a:gra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9528" name="Line 56"/>
            <p:cNvSpPr>
              <a:spLocks noChangeShapeType="1"/>
            </p:cNvSpPr>
            <p:nvPr/>
          </p:nvSpPr>
          <p:spPr bwMode="auto">
            <a:xfrm>
              <a:off x="2329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29" name="Line 57"/>
            <p:cNvSpPr>
              <a:spLocks noChangeShapeType="1"/>
            </p:cNvSpPr>
            <p:nvPr/>
          </p:nvSpPr>
          <p:spPr bwMode="auto">
            <a:xfrm flipH="1">
              <a:off x="2583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30" name="Oval 58"/>
            <p:cNvSpPr>
              <a:spLocks noChangeArrowheads="1"/>
            </p:cNvSpPr>
            <p:nvPr/>
          </p:nvSpPr>
          <p:spPr bwMode="auto">
            <a:xfrm>
              <a:off x="2414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31" name="Oval 59"/>
            <p:cNvSpPr>
              <a:spLocks noChangeArrowheads="1"/>
            </p:cNvSpPr>
            <p:nvPr/>
          </p:nvSpPr>
          <p:spPr bwMode="auto">
            <a:xfrm>
              <a:off x="2499" y="796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32" name="Oval 60"/>
            <p:cNvSpPr>
              <a:spLocks noChangeArrowheads="1"/>
            </p:cNvSpPr>
            <p:nvPr/>
          </p:nvSpPr>
          <p:spPr bwMode="auto">
            <a:xfrm>
              <a:off x="2287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33" name="Oval 61"/>
            <p:cNvSpPr>
              <a:spLocks noChangeArrowheads="1"/>
            </p:cNvSpPr>
            <p:nvPr/>
          </p:nvSpPr>
          <p:spPr bwMode="auto">
            <a:xfrm>
              <a:off x="2160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34" name="Oval 62"/>
            <p:cNvSpPr>
              <a:spLocks noChangeArrowheads="1"/>
            </p:cNvSpPr>
            <p:nvPr/>
          </p:nvSpPr>
          <p:spPr bwMode="auto">
            <a:xfrm>
              <a:off x="2668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35" name="Oval 63"/>
            <p:cNvSpPr>
              <a:spLocks noChangeArrowheads="1"/>
            </p:cNvSpPr>
            <p:nvPr/>
          </p:nvSpPr>
          <p:spPr bwMode="auto">
            <a:xfrm>
              <a:off x="2541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89536" name="Group 64"/>
          <p:cNvGrpSpPr>
            <a:grpSpLocks/>
          </p:cNvGrpSpPr>
          <p:nvPr/>
        </p:nvGrpSpPr>
        <p:grpSpPr bwMode="auto">
          <a:xfrm>
            <a:off x="5781675" y="1441450"/>
            <a:ext cx="1681163" cy="1409700"/>
            <a:chOff x="3642" y="740"/>
            <a:chExt cx="1059" cy="888"/>
          </a:xfrm>
        </p:grpSpPr>
        <p:sp>
          <p:nvSpPr>
            <p:cNvPr id="489537" name="Rectangle 65"/>
            <p:cNvSpPr>
              <a:spLocks noChangeArrowheads="1"/>
            </p:cNvSpPr>
            <p:nvPr/>
          </p:nvSpPr>
          <p:spPr bwMode="auto">
            <a:xfrm>
              <a:off x="3642" y="740"/>
              <a:ext cx="1059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38" name="Freeform 66"/>
            <p:cNvSpPr>
              <a:spLocks/>
            </p:cNvSpPr>
            <p:nvPr/>
          </p:nvSpPr>
          <p:spPr bwMode="auto">
            <a:xfrm>
              <a:off x="3854" y="851"/>
              <a:ext cx="635" cy="444"/>
            </a:xfrm>
            <a:custGeom>
              <a:avLst/>
              <a:gdLst>
                <a:gd name="T0" fmla="*/ 0 w 2700"/>
                <a:gd name="T1" fmla="*/ 1440 h 1440"/>
                <a:gd name="T2" fmla="*/ 540 w 2700"/>
                <a:gd name="T3" fmla="*/ 720 h 1440"/>
                <a:gd name="T4" fmla="*/ 1440 w 2700"/>
                <a:gd name="T5" fmla="*/ 0 h 1440"/>
                <a:gd name="T6" fmla="*/ 2160 w 2700"/>
                <a:gd name="T7" fmla="*/ 720 h 1440"/>
                <a:gd name="T8" fmla="*/ 2700 w 2700"/>
                <a:gd name="T9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0" h="1440">
                  <a:moveTo>
                    <a:pt x="0" y="1440"/>
                  </a:moveTo>
                  <a:lnTo>
                    <a:pt x="540" y="720"/>
                  </a:lnTo>
                  <a:lnTo>
                    <a:pt x="1440" y="0"/>
                  </a:lnTo>
                  <a:lnTo>
                    <a:pt x="2160" y="720"/>
                  </a:lnTo>
                  <a:lnTo>
                    <a:pt x="2700" y="14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0"/>
                          <a:invGamma/>
                        </a:srgbClr>
                      </a:gs>
                    </a:gsLst>
                    <a:lin ang="2700000" scaled="1"/>
                  </a:gra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9539" name="Line 67"/>
            <p:cNvSpPr>
              <a:spLocks noChangeShapeType="1"/>
            </p:cNvSpPr>
            <p:nvPr/>
          </p:nvSpPr>
          <p:spPr bwMode="auto">
            <a:xfrm>
              <a:off x="3981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40" name="Line 68"/>
            <p:cNvSpPr>
              <a:spLocks noChangeShapeType="1"/>
            </p:cNvSpPr>
            <p:nvPr/>
          </p:nvSpPr>
          <p:spPr bwMode="auto">
            <a:xfrm flipH="1">
              <a:off x="4235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41" name="Oval 69"/>
            <p:cNvSpPr>
              <a:spLocks noChangeArrowheads="1"/>
            </p:cNvSpPr>
            <p:nvPr/>
          </p:nvSpPr>
          <p:spPr bwMode="auto">
            <a:xfrm>
              <a:off x="4066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42" name="Oval 70"/>
            <p:cNvSpPr>
              <a:spLocks noChangeArrowheads="1"/>
            </p:cNvSpPr>
            <p:nvPr/>
          </p:nvSpPr>
          <p:spPr bwMode="auto">
            <a:xfrm>
              <a:off x="4150" y="796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43" name="Oval 71"/>
            <p:cNvSpPr>
              <a:spLocks noChangeArrowheads="1"/>
            </p:cNvSpPr>
            <p:nvPr/>
          </p:nvSpPr>
          <p:spPr bwMode="auto">
            <a:xfrm>
              <a:off x="3939" y="1018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44" name="Oval 72"/>
            <p:cNvSpPr>
              <a:spLocks noChangeArrowheads="1"/>
            </p:cNvSpPr>
            <p:nvPr/>
          </p:nvSpPr>
          <p:spPr bwMode="auto">
            <a:xfrm>
              <a:off x="4447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45" name="Oval 73"/>
            <p:cNvSpPr>
              <a:spLocks noChangeArrowheads="1"/>
            </p:cNvSpPr>
            <p:nvPr/>
          </p:nvSpPr>
          <p:spPr bwMode="auto">
            <a:xfrm>
              <a:off x="4320" y="1018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46" name="Oval 74"/>
            <p:cNvSpPr>
              <a:spLocks noChangeArrowheads="1"/>
            </p:cNvSpPr>
            <p:nvPr/>
          </p:nvSpPr>
          <p:spPr bwMode="auto">
            <a:xfrm>
              <a:off x="4193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47" name="Line 75"/>
            <p:cNvSpPr>
              <a:spLocks noChangeShapeType="1"/>
            </p:cNvSpPr>
            <p:nvPr/>
          </p:nvSpPr>
          <p:spPr bwMode="auto">
            <a:xfrm flipH="1">
              <a:off x="3727" y="1295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9548" name="Oval 76"/>
            <p:cNvSpPr>
              <a:spLocks noChangeArrowheads="1"/>
            </p:cNvSpPr>
            <p:nvPr/>
          </p:nvSpPr>
          <p:spPr bwMode="auto">
            <a:xfrm>
              <a:off x="3684" y="1462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49" name="Oval 77"/>
            <p:cNvSpPr>
              <a:spLocks noChangeArrowheads="1"/>
            </p:cNvSpPr>
            <p:nvPr/>
          </p:nvSpPr>
          <p:spPr bwMode="auto">
            <a:xfrm>
              <a:off x="3811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89550" name="Group 78"/>
          <p:cNvGrpSpPr>
            <a:grpSpLocks/>
          </p:cNvGrpSpPr>
          <p:nvPr/>
        </p:nvGrpSpPr>
        <p:grpSpPr bwMode="auto">
          <a:xfrm>
            <a:off x="7462838" y="1441450"/>
            <a:ext cx="1681162" cy="1409700"/>
            <a:chOff x="4701" y="740"/>
            <a:chExt cx="1059" cy="888"/>
          </a:xfrm>
        </p:grpSpPr>
        <p:sp>
          <p:nvSpPr>
            <p:cNvPr id="489551" name="Rectangle 79"/>
            <p:cNvSpPr>
              <a:spLocks noChangeArrowheads="1"/>
            </p:cNvSpPr>
            <p:nvPr/>
          </p:nvSpPr>
          <p:spPr bwMode="auto">
            <a:xfrm>
              <a:off x="4701" y="740"/>
              <a:ext cx="1059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52" name="Freeform 80"/>
            <p:cNvSpPr>
              <a:spLocks/>
            </p:cNvSpPr>
            <p:nvPr/>
          </p:nvSpPr>
          <p:spPr bwMode="auto">
            <a:xfrm>
              <a:off x="4913" y="851"/>
              <a:ext cx="635" cy="444"/>
            </a:xfrm>
            <a:custGeom>
              <a:avLst/>
              <a:gdLst>
                <a:gd name="T0" fmla="*/ 0 w 2700"/>
                <a:gd name="T1" fmla="*/ 1440 h 1440"/>
                <a:gd name="T2" fmla="*/ 540 w 2700"/>
                <a:gd name="T3" fmla="*/ 720 h 1440"/>
                <a:gd name="T4" fmla="*/ 1440 w 2700"/>
                <a:gd name="T5" fmla="*/ 0 h 1440"/>
                <a:gd name="T6" fmla="*/ 2160 w 2700"/>
                <a:gd name="T7" fmla="*/ 720 h 1440"/>
                <a:gd name="T8" fmla="*/ 2700 w 2700"/>
                <a:gd name="T9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0" h="1440">
                  <a:moveTo>
                    <a:pt x="0" y="1440"/>
                  </a:moveTo>
                  <a:lnTo>
                    <a:pt x="540" y="720"/>
                  </a:lnTo>
                  <a:lnTo>
                    <a:pt x="1440" y="0"/>
                  </a:lnTo>
                  <a:lnTo>
                    <a:pt x="2160" y="720"/>
                  </a:lnTo>
                  <a:lnTo>
                    <a:pt x="2700" y="14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0"/>
                          <a:invGamma/>
                        </a:srgbClr>
                      </a:gs>
                    </a:gsLst>
                    <a:lin ang="2700000" scaled="1"/>
                  </a:gra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9553" name="Line 81"/>
            <p:cNvSpPr>
              <a:spLocks noChangeShapeType="1"/>
            </p:cNvSpPr>
            <p:nvPr/>
          </p:nvSpPr>
          <p:spPr bwMode="auto">
            <a:xfrm>
              <a:off x="5040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54" name="Line 82"/>
            <p:cNvSpPr>
              <a:spLocks noChangeShapeType="1"/>
            </p:cNvSpPr>
            <p:nvPr/>
          </p:nvSpPr>
          <p:spPr bwMode="auto">
            <a:xfrm flipH="1">
              <a:off x="5294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55" name="Oval 83"/>
            <p:cNvSpPr>
              <a:spLocks noChangeArrowheads="1"/>
            </p:cNvSpPr>
            <p:nvPr/>
          </p:nvSpPr>
          <p:spPr bwMode="auto">
            <a:xfrm>
              <a:off x="5125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56" name="Oval 84"/>
            <p:cNvSpPr>
              <a:spLocks noChangeArrowheads="1"/>
            </p:cNvSpPr>
            <p:nvPr/>
          </p:nvSpPr>
          <p:spPr bwMode="auto">
            <a:xfrm>
              <a:off x="5209" y="796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57" name="Oval 85"/>
            <p:cNvSpPr>
              <a:spLocks noChangeArrowheads="1"/>
            </p:cNvSpPr>
            <p:nvPr/>
          </p:nvSpPr>
          <p:spPr bwMode="auto">
            <a:xfrm>
              <a:off x="4998" y="1018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58" name="Oval 86"/>
            <p:cNvSpPr>
              <a:spLocks noChangeArrowheads="1"/>
            </p:cNvSpPr>
            <p:nvPr/>
          </p:nvSpPr>
          <p:spPr bwMode="auto">
            <a:xfrm>
              <a:off x="5506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59" name="Oval 87"/>
            <p:cNvSpPr>
              <a:spLocks noChangeArrowheads="1"/>
            </p:cNvSpPr>
            <p:nvPr/>
          </p:nvSpPr>
          <p:spPr bwMode="auto">
            <a:xfrm>
              <a:off x="5379" y="1018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60" name="Line 88"/>
            <p:cNvSpPr>
              <a:spLocks noChangeShapeType="1"/>
            </p:cNvSpPr>
            <p:nvPr/>
          </p:nvSpPr>
          <p:spPr bwMode="auto">
            <a:xfrm flipH="1">
              <a:off x="4786" y="1295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9561" name="Oval 89"/>
            <p:cNvSpPr>
              <a:spLocks noChangeArrowheads="1"/>
            </p:cNvSpPr>
            <p:nvPr/>
          </p:nvSpPr>
          <p:spPr bwMode="auto">
            <a:xfrm>
              <a:off x="4743" y="1462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62" name="Oval 90"/>
            <p:cNvSpPr>
              <a:spLocks noChangeArrowheads="1"/>
            </p:cNvSpPr>
            <p:nvPr/>
          </p:nvSpPr>
          <p:spPr bwMode="auto">
            <a:xfrm>
              <a:off x="4870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63" name="Line 91"/>
            <p:cNvSpPr>
              <a:spLocks noChangeShapeType="1"/>
            </p:cNvSpPr>
            <p:nvPr/>
          </p:nvSpPr>
          <p:spPr bwMode="auto">
            <a:xfrm flipH="1">
              <a:off x="5167" y="1295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9564" name="Oval 92"/>
            <p:cNvSpPr>
              <a:spLocks noChangeArrowheads="1"/>
            </p:cNvSpPr>
            <p:nvPr/>
          </p:nvSpPr>
          <p:spPr bwMode="auto">
            <a:xfrm>
              <a:off x="5125" y="1462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65" name="Oval 93"/>
            <p:cNvSpPr>
              <a:spLocks noChangeArrowheads="1"/>
            </p:cNvSpPr>
            <p:nvPr/>
          </p:nvSpPr>
          <p:spPr bwMode="auto">
            <a:xfrm>
              <a:off x="5252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89566" name="Line 94"/>
          <p:cNvSpPr>
            <a:spLocks noChangeShapeType="1"/>
          </p:cNvSpPr>
          <p:nvPr/>
        </p:nvSpPr>
        <p:spPr bwMode="auto">
          <a:xfrm>
            <a:off x="2189163" y="4135438"/>
            <a:ext cx="444500" cy="690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567" name="Line 95"/>
          <p:cNvSpPr>
            <a:spLocks noChangeShapeType="1"/>
          </p:cNvSpPr>
          <p:nvPr/>
        </p:nvSpPr>
        <p:spPr bwMode="auto">
          <a:xfrm flipH="1">
            <a:off x="3076575" y="4135438"/>
            <a:ext cx="444500" cy="690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568" name="Oval 96"/>
          <p:cNvSpPr>
            <a:spLocks noChangeArrowheads="1"/>
          </p:cNvSpPr>
          <p:nvPr/>
        </p:nvSpPr>
        <p:spPr bwMode="auto">
          <a:xfrm>
            <a:off x="2486025" y="4654550"/>
            <a:ext cx="293688" cy="344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569" name="Oval 97"/>
          <p:cNvSpPr>
            <a:spLocks noChangeArrowheads="1"/>
          </p:cNvSpPr>
          <p:nvPr/>
        </p:nvSpPr>
        <p:spPr bwMode="auto">
          <a:xfrm>
            <a:off x="2779713" y="3273425"/>
            <a:ext cx="296862" cy="344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570" name="Oval 98"/>
          <p:cNvSpPr>
            <a:spLocks noChangeArrowheads="1"/>
          </p:cNvSpPr>
          <p:nvPr/>
        </p:nvSpPr>
        <p:spPr bwMode="auto">
          <a:xfrm>
            <a:off x="2043113" y="3963988"/>
            <a:ext cx="293687" cy="3444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571" name="Oval 99"/>
          <p:cNvSpPr>
            <a:spLocks noChangeArrowheads="1"/>
          </p:cNvSpPr>
          <p:nvPr/>
        </p:nvSpPr>
        <p:spPr bwMode="auto">
          <a:xfrm>
            <a:off x="3817938" y="4654550"/>
            <a:ext cx="296862" cy="344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572" name="Oval 100"/>
          <p:cNvSpPr>
            <a:spLocks noChangeArrowheads="1"/>
          </p:cNvSpPr>
          <p:nvPr/>
        </p:nvSpPr>
        <p:spPr bwMode="auto">
          <a:xfrm>
            <a:off x="3373438" y="3963988"/>
            <a:ext cx="293687" cy="3444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573" name="Line 101"/>
          <p:cNvSpPr>
            <a:spLocks noChangeShapeType="1"/>
          </p:cNvSpPr>
          <p:nvPr/>
        </p:nvSpPr>
        <p:spPr bwMode="auto">
          <a:xfrm flipH="1">
            <a:off x="1301750" y="4826000"/>
            <a:ext cx="444500" cy="690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89574" name="Oval 102"/>
          <p:cNvSpPr>
            <a:spLocks noChangeArrowheads="1"/>
          </p:cNvSpPr>
          <p:nvPr/>
        </p:nvSpPr>
        <p:spPr bwMode="auto">
          <a:xfrm>
            <a:off x="1150938" y="5345113"/>
            <a:ext cx="298450" cy="3444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575" name="Oval 103"/>
          <p:cNvSpPr>
            <a:spLocks noChangeArrowheads="1"/>
          </p:cNvSpPr>
          <p:nvPr/>
        </p:nvSpPr>
        <p:spPr bwMode="auto">
          <a:xfrm>
            <a:off x="1595438" y="4654550"/>
            <a:ext cx="296862" cy="344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576" name="Line 104"/>
          <p:cNvSpPr>
            <a:spLocks noChangeShapeType="1"/>
          </p:cNvSpPr>
          <p:nvPr/>
        </p:nvSpPr>
        <p:spPr bwMode="auto">
          <a:xfrm flipH="1">
            <a:off x="2633663" y="4826000"/>
            <a:ext cx="442912" cy="690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89577" name="Oval 105"/>
          <p:cNvSpPr>
            <a:spLocks noChangeArrowheads="1"/>
          </p:cNvSpPr>
          <p:nvPr/>
        </p:nvSpPr>
        <p:spPr bwMode="auto">
          <a:xfrm>
            <a:off x="2486025" y="5345113"/>
            <a:ext cx="293688" cy="3444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578" name="Oval 106"/>
          <p:cNvSpPr>
            <a:spLocks noChangeArrowheads="1"/>
          </p:cNvSpPr>
          <p:nvPr/>
        </p:nvSpPr>
        <p:spPr bwMode="auto">
          <a:xfrm>
            <a:off x="2930525" y="4654550"/>
            <a:ext cx="293688" cy="344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579" name="Text Box 107"/>
          <p:cNvSpPr txBox="1">
            <a:spLocks noChangeArrowheads="1"/>
          </p:cNvSpPr>
          <p:nvPr/>
        </p:nvSpPr>
        <p:spPr bwMode="auto">
          <a:xfrm>
            <a:off x="606425" y="800100"/>
            <a:ext cx="8251825" cy="552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400" b="0"/>
              <a:t>Df</a:t>
            </a:r>
            <a:r>
              <a:rPr lang="en-US" altLang="bg-BG" sz="1400" b="0">
                <a:latin typeface="Times New Roman" pitchFamily="18" charset="0"/>
              </a:rPr>
              <a:t>: ИБД е двоично дърво, за всеки възел на което е в сила следното: </a:t>
            </a:r>
            <a:endParaRPr lang="bg-BG" altLang="bg-BG" sz="1400" b="0">
              <a:latin typeface="Times New Roman" pitchFamily="18" charset="0"/>
            </a:endParaRPr>
          </a:p>
          <a:p>
            <a:pPr algn="l"/>
            <a:r>
              <a:rPr lang="en-US" altLang="bg-BG" sz="1400" b="0">
                <a:latin typeface="Times New Roman" pitchFamily="18" charset="0"/>
              </a:rPr>
              <a:t>броят на възлите в лявото поддърво се различава от броя на възлите в дясното поддърво </a:t>
            </a:r>
            <a:r>
              <a:rPr lang="en-US" altLang="bg-BG" sz="1400" b="0" u="sng">
                <a:latin typeface="Times New Roman" pitchFamily="18" charset="0"/>
              </a:rPr>
              <a:t>най-много с 1</a:t>
            </a:r>
            <a:r>
              <a:rPr lang="en-US" altLang="bg-BG" sz="1400" b="0" u="sng"/>
              <a:t>.</a:t>
            </a:r>
            <a:r>
              <a:rPr lang="en-US" altLang="bg-BG" sz="1400" b="0"/>
              <a:t>  </a:t>
            </a:r>
          </a:p>
          <a:p>
            <a:endParaRPr lang="en-US" altLang="bg-BG" sz="1600"/>
          </a:p>
        </p:txBody>
      </p:sp>
      <p:grpSp>
        <p:nvGrpSpPr>
          <p:cNvPr id="489580" name="Group 108"/>
          <p:cNvGrpSpPr>
            <a:grpSpLocks/>
          </p:cNvGrpSpPr>
          <p:nvPr/>
        </p:nvGrpSpPr>
        <p:grpSpPr bwMode="auto">
          <a:xfrm>
            <a:off x="4930775" y="3143250"/>
            <a:ext cx="3486150" cy="2781300"/>
            <a:chOff x="720" y="8460"/>
            <a:chExt cx="3780" cy="2880"/>
          </a:xfrm>
        </p:grpSpPr>
        <p:sp>
          <p:nvSpPr>
            <p:cNvPr id="489581" name="Rectangle 109"/>
            <p:cNvSpPr>
              <a:spLocks noChangeArrowheads="1"/>
            </p:cNvSpPr>
            <p:nvPr/>
          </p:nvSpPr>
          <p:spPr bwMode="auto">
            <a:xfrm>
              <a:off x="720" y="8460"/>
              <a:ext cx="3780" cy="28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489582" name="Group 110"/>
            <p:cNvGrpSpPr>
              <a:grpSpLocks/>
            </p:cNvGrpSpPr>
            <p:nvPr/>
          </p:nvGrpSpPr>
          <p:grpSpPr bwMode="auto">
            <a:xfrm>
              <a:off x="900" y="8640"/>
              <a:ext cx="3420" cy="2160"/>
              <a:chOff x="0" y="9576"/>
              <a:chExt cx="7560" cy="4284"/>
            </a:xfrm>
          </p:grpSpPr>
          <p:sp>
            <p:nvSpPr>
              <p:cNvPr id="489583" name="Freeform 111"/>
              <p:cNvSpPr>
                <a:spLocks/>
              </p:cNvSpPr>
              <p:nvPr/>
            </p:nvSpPr>
            <p:spPr bwMode="auto">
              <a:xfrm flipV="1">
                <a:off x="1440" y="10440"/>
                <a:ext cx="4680" cy="180"/>
              </a:xfrm>
              <a:custGeom>
                <a:avLst/>
                <a:gdLst>
                  <a:gd name="T0" fmla="*/ 1490 w 1490"/>
                  <a:gd name="T1" fmla="*/ 0 h 46"/>
                  <a:gd name="T2" fmla="*/ 749 w 1490"/>
                  <a:gd name="T3" fmla="*/ 0 h 46"/>
                  <a:gd name="T4" fmla="*/ 0 w 1490"/>
                  <a:gd name="T5" fmla="*/ 0 h 46"/>
                  <a:gd name="T6" fmla="*/ 0 w 1490"/>
                  <a:gd name="T7" fmla="*/ 46 h 46"/>
                  <a:gd name="T8" fmla="*/ 749 w 1490"/>
                  <a:gd name="T9" fmla="*/ 46 h 46"/>
                  <a:gd name="T10" fmla="*/ 1490 w 1490"/>
                  <a:gd name="T11" fmla="*/ 46 h 46"/>
                  <a:gd name="T12" fmla="*/ 1490 w 1490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0" h="46">
                    <a:moveTo>
                      <a:pt x="1490" y="0"/>
                    </a:moveTo>
                    <a:lnTo>
                      <a:pt x="749" y="0"/>
                    </a:lnTo>
                    <a:lnTo>
                      <a:pt x="0" y="0"/>
                    </a:lnTo>
                    <a:lnTo>
                      <a:pt x="0" y="46"/>
                    </a:lnTo>
                    <a:lnTo>
                      <a:pt x="749" y="46"/>
                    </a:lnTo>
                    <a:lnTo>
                      <a:pt x="1490" y="46"/>
                    </a:lnTo>
                    <a:lnTo>
                      <a:pt x="149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84" name="Rectangle 112"/>
              <p:cNvSpPr>
                <a:spLocks noChangeArrowheads="1"/>
              </p:cNvSpPr>
              <p:nvPr/>
            </p:nvSpPr>
            <p:spPr bwMode="auto">
              <a:xfrm>
                <a:off x="3681" y="9576"/>
                <a:ext cx="97" cy="58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85" name="Rectangle 113"/>
              <p:cNvSpPr>
                <a:spLocks noChangeArrowheads="1"/>
              </p:cNvSpPr>
              <p:nvPr/>
            </p:nvSpPr>
            <p:spPr bwMode="auto">
              <a:xfrm>
                <a:off x="3681" y="10952"/>
                <a:ext cx="97" cy="36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86" name="Freeform 114"/>
              <p:cNvSpPr>
                <a:spLocks/>
              </p:cNvSpPr>
              <p:nvPr/>
            </p:nvSpPr>
            <p:spPr bwMode="auto">
              <a:xfrm>
                <a:off x="3018" y="11267"/>
                <a:ext cx="1407" cy="2593"/>
              </a:xfrm>
              <a:custGeom>
                <a:avLst/>
                <a:gdLst>
                  <a:gd name="T0" fmla="*/ 501 w 700"/>
                  <a:gd name="T1" fmla="*/ 1209 h 1283"/>
                  <a:gd name="T2" fmla="*/ 501 w 700"/>
                  <a:gd name="T3" fmla="*/ 1135 h 1283"/>
                  <a:gd name="T4" fmla="*/ 468 w 700"/>
                  <a:gd name="T5" fmla="*/ 1135 h 1283"/>
                  <a:gd name="T6" fmla="*/ 468 w 700"/>
                  <a:gd name="T7" fmla="*/ 0 h 1283"/>
                  <a:gd name="T8" fmla="*/ 423 w 700"/>
                  <a:gd name="T9" fmla="*/ 0 h 1283"/>
                  <a:gd name="T10" fmla="*/ 423 w 700"/>
                  <a:gd name="T11" fmla="*/ 1135 h 1283"/>
                  <a:gd name="T12" fmla="*/ 378 w 700"/>
                  <a:gd name="T13" fmla="*/ 1135 h 1283"/>
                  <a:gd name="T14" fmla="*/ 378 w 700"/>
                  <a:gd name="T15" fmla="*/ 116 h 1283"/>
                  <a:gd name="T16" fmla="*/ 330 w 700"/>
                  <a:gd name="T17" fmla="*/ 116 h 1283"/>
                  <a:gd name="T18" fmla="*/ 330 w 700"/>
                  <a:gd name="T19" fmla="*/ 1135 h 1283"/>
                  <a:gd name="T20" fmla="*/ 285 w 700"/>
                  <a:gd name="T21" fmla="*/ 1135 h 1283"/>
                  <a:gd name="T22" fmla="*/ 285 w 700"/>
                  <a:gd name="T23" fmla="*/ 0 h 1283"/>
                  <a:gd name="T24" fmla="*/ 240 w 700"/>
                  <a:gd name="T25" fmla="*/ 0 h 1283"/>
                  <a:gd name="T26" fmla="*/ 240 w 700"/>
                  <a:gd name="T27" fmla="*/ 1135 h 1283"/>
                  <a:gd name="T28" fmla="*/ 208 w 700"/>
                  <a:gd name="T29" fmla="*/ 1135 h 1283"/>
                  <a:gd name="T30" fmla="*/ 208 w 700"/>
                  <a:gd name="T31" fmla="*/ 1209 h 1283"/>
                  <a:gd name="T32" fmla="*/ 0 w 700"/>
                  <a:gd name="T33" fmla="*/ 1209 h 1283"/>
                  <a:gd name="T34" fmla="*/ 0 w 700"/>
                  <a:gd name="T35" fmla="*/ 1283 h 1283"/>
                  <a:gd name="T36" fmla="*/ 700 w 700"/>
                  <a:gd name="T37" fmla="*/ 1283 h 1283"/>
                  <a:gd name="T38" fmla="*/ 700 w 700"/>
                  <a:gd name="T39" fmla="*/ 1209 h 1283"/>
                  <a:gd name="T40" fmla="*/ 501 w 700"/>
                  <a:gd name="T41" fmla="*/ 1209 h 1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0" h="1283">
                    <a:moveTo>
                      <a:pt x="501" y="1209"/>
                    </a:moveTo>
                    <a:lnTo>
                      <a:pt x="501" y="1135"/>
                    </a:lnTo>
                    <a:lnTo>
                      <a:pt x="468" y="1135"/>
                    </a:lnTo>
                    <a:lnTo>
                      <a:pt x="468" y="0"/>
                    </a:lnTo>
                    <a:lnTo>
                      <a:pt x="423" y="0"/>
                    </a:lnTo>
                    <a:lnTo>
                      <a:pt x="423" y="1135"/>
                    </a:lnTo>
                    <a:lnTo>
                      <a:pt x="378" y="1135"/>
                    </a:lnTo>
                    <a:lnTo>
                      <a:pt x="378" y="116"/>
                    </a:lnTo>
                    <a:lnTo>
                      <a:pt x="330" y="116"/>
                    </a:lnTo>
                    <a:lnTo>
                      <a:pt x="330" y="1135"/>
                    </a:lnTo>
                    <a:lnTo>
                      <a:pt x="285" y="1135"/>
                    </a:lnTo>
                    <a:lnTo>
                      <a:pt x="285" y="0"/>
                    </a:lnTo>
                    <a:lnTo>
                      <a:pt x="240" y="0"/>
                    </a:lnTo>
                    <a:lnTo>
                      <a:pt x="240" y="1135"/>
                    </a:lnTo>
                    <a:lnTo>
                      <a:pt x="208" y="1135"/>
                    </a:lnTo>
                    <a:lnTo>
                      <a:pt x="208" y="1209"/>
                    </a:lnTo>
                    <a:lnTo>
                      <a:pt x="0" y="1209"/>
                    </a:lnTo>
                    <a:lnTo>
                      <a:pt x="0" y="1283"/>
                    </a:lnTo>
                    <a:lnTo>
                      <a:pt x="700" y="1283"/>
                    </a:lnTo>
                    <a:lnTo>
                      <a:pt x="700" y="1209"/>
                    </a:lnTo>
                    <a:lnTo>
                      <a:pt x="501" y="12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87" name="Rectangle 115"/>
              <p:cNvSpPr>
                <a:spLocks noChangeArrowheads="1"/>
              </p:cNvSpPr>
              <p:nvPr/>
            </p:nvSpPr>
            <p:spPr bwMode="auto">
              <a:xfrm>
                <a:off x="3532" y="11459"/>
                <a:ext cx="395" cy="9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88" name="AutoShape 116"/>
              <p:cNvSpPr>
                <a:spLocks noChangeArrowheads="1"/>
              </p:cNvSpPr>
              <p:nvPr/>
            </p:nvSpPr>
            <p:spPr bwMode="auto">
              <a:xfrm>
                <a:off x="4320" y="10620"/>
                <a:ext cx="3240" cy="234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89" name="AutoShape 117"/>
              <p:cNvSpPr>
                <a:spLocks noChangeArrowheads="1"/>
              </p:cNvSpPr>
              <p:nvPr/>
            </p:nvSpPr>
            <p:spPr bwMode="auto">
              <a:xfrm>
                <a:off x="0" y="10620"/>
                <a:ext cx="3240" cy="234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90" name="Oval 118"/>
              <p:cNvSpPr>
                <a:spLocks noChangeArrowheads="1"/>
              </p:cNvSpPr>
              <p:nvPr/>
            </p:nvSpPr>
            <p:spPr bwMode="auto">
              <a:xfrm>
                <a:off x="468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91" name="Oval 119"/>
              <p:cNvSpPr>
                <a:spLocks noChangeArrowheads="1"/>
              </p:cNvSpPr>
              <p:nvPr/>
            </p:nvSpPr>
            <p:spPr bwMode="auto">
              <a:xfrm>
                <a:off x="504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92" name="Oval 120"/>
              <p:cNvSpPr>
                <a:spLocks noChangeArrowheads="1"/>
              </p:cNvSpPr>
              <p:nvPr/>
            </p:nvSpPr>
            <p:spPr bwMode="auto">
              <a:xfrm>
                <a:off x="540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93" name="Oval 121"/>
              <p:cNvSpPr>
                <a:spLocks noChangeArrowheads="1"/>
              </p:cNvSpPr>
              <p:nvPr/>
            </p:nvSpPr>
            <p:spPr bwMode="auto">
              <a:xfrm>
                <a:off x="576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94" name="Oval 122"/>
              <p:cNvSpPr>
                <a:spLocks noChangeArrowheads="1"/>
              </p:cNvSpPr>
              <p:nvPr/>
            </p:nvSpPr>
            <p:spPr bwMode="auto">
              <a:xfrm>
                <a:off x="612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95" name="Oval 123"/>
              <p:cNvSpPr>
                <a:spLocks noChangeArrowheads="1"/>
              </p:cNvSpPr>
              <p:nvPr/>
            </p:nvSpPr>
            <p:spPr bwMode="auto">
              <a:xfrm>
                <a:off x="648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96" name="Oval 124"/>
              <p:cNvSpPr>
                <a:spLocks noChangeArrowheads="1"/>
              </p:cNvSpPr>
              <p:nvPr/>
            </p:nvSpPr>
            <p:spPr bwMode="auto">
              <a:xfrm>
                <a:off x="5400" y="117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97" name="Oval 125"/>
              <p:cNvSpPr>
                <a:spLocks noChangeArrowheads="1"/>
              </p:cNvSpPr>
              <p:nvPr/>
            </p:nvSpPr>
            <p:spPr bwMode="auto">
              <a:xfrm>
                <a:off x="5760" y="117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98" name="Oval 126"/>
              <p:cNvSpPr>
                <a:spLocks noChangeArrowheads="1"/>
              </p:cNvSpPr>
              <p:nvPr/>
            </p:nvSpPr>
            <p:spPr bwMode="auto">
              <a:xfrm>
                <a:off x="6120" y="117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99" name="Oval 127"/>
              <p:cNvSpPr>
                <a:spLocks noChangeArrowheads="1"/>
              </p:cNvSpPr>
              <p:nvPr/>
            </p:nvSpPr>
            <p:spPr bwMode="auto">
              <a:xfrm>
                <a:off x="648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00" name="Oval 128"/>
              <p:cNvSpPr>
                <a:spLocks noChangeArrowheads="1"/>
              </p:cNvSpPr>
              <p:nvPr/>
            </p:nvSpPr>
            <p:spPr bwMode="auto">
              <a:xfrm>
                <a:off x="612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01" name="Oval 129"/>
              <p:cNvSpPr>
                <a:spLocks noChangeArrowheads="1"/>
              </p:cNvSpPr>
              <p:nvPr/>
            </p:nvSpPr>
            <p:spPr bwMode="auto">
              <a:xfrm>
                <a:off x="576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02" name="Oval 130"/>
              <p:cNvSpPr>
                <a:spLocks noChangeArrowheads="1"/>
              </p:cNvSpPr>
              <p:nvPr/>
            </p:nvSpPr>
            <p:spPr bwMode="auto">
              <a:xfrm>
                <a:off x="540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03" name="Oval 131"/>
              <p:cNvSpPr>
                <a:spLocks noChangeArrowheads="1"/>
              </p:cNvSpPr>
              <p:nvPr/>
            </p:nvSpPr>
            <p:spPr bwMode="auto">
              <a:xfrm>
                <a:off x="504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04" name="Oval 132"/>
              <p:cNvSpPr>
                <a:spLocks noChangeArrowheads="1"/>
              </p:cNvSpPr>
              <p:nvPr/>
            </p:nvSpPr>
            <p:spPr bwMode="auto">
              <a:xfrm>
                <a:off x="3240" y="10080"/>
                <a:ext cx="900" cy="90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05" name="Oval 133"/>
              <p:cNvSpPr>
                <a:spLocks noChangeArrowheads="1"/>
              </p:cNvSpPr>
              <p:nvPr/>
            </p:nvSpPr>
            <p:spPr bwMode="auto">
              <a:xfrm>
                <a:off x="5580" y="113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06" name="Oval 134"/>
              <p:cNvSpPr>
                <a:spLocks noChangeArrowheads="1"/>
              </p:cNvSpPr>
              <p:nvPr/>
            </p:nvSpPr>
            <p:spPr bwMode="auto">
              <a:xfrm>
                <a:off x="5760" y="1098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07" name="Oval 135"/>
              <p:cNvSpPr>
                <a:spLocks noChangeArrowheads="1"/>
              </p:cNvSpPr>
              <p:nvPr/>
            </p:nvSpPr>
            <p:spPr bwMode="auto">
              <a:xfrm>
                <a:off x="5940" y="113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08" name="Oval 136"/>
              <p:cNvSpPr>
                <a:spLocks noChangeArrowheads="1"/>
              </p:cNvSpPr>
              <p:nvPr/>
            </p:nvSpPr>
            <p:spPr bwMode="auto">
              <a:xfrm>
                <a:off x="36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09" name="Oval 137"/>
              <p:cNvSpPr>
                <a:spLocks noChangeArrowheads="1"/>
              </p:cNvSpPr>
              <p:nvPr/>
            </p:nvSpPr>
            <p:spPr bwMode="auto">
              <a:xfrm>
                <a:off x="72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10" name="Oval 138"/>
              <p:cNvSpPr>
                <a:spLocks noChangeArrowheads="1"/>
              </p:cNvSpPr>
              <p:nvPr/>
            </p:nvSpPr>
            <p:spPr bwMode="auto">
              <a:xfrm>
                <a:off x="108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11" name="Oval 139"/>
              <p:cNvSpPr>
                <a:spLocks noChangeArrowheads="1"/>
              </p:cNvSpPr>
              <p:nvPr/>
            </p:nvSpPr>
            <p:spPr bwMode="auto">
              <a:xfrm>
                <a:off x="144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12" name="Oval 140"/>
              <p:cNvSpPr>
                <a:spLocks noChangeArrowheads="1"/>
              </p:cNvSpPr>
              <p:nvPr/>
            </p:nvSpPr>
            <p:spPr bwMode="auto">
              <a:xfrm>
                <a:off x="180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13" name="Oval 141"/>
              <p:cNvSpPr>
                <a:spLocks noChangeArrowheads="1"/>
              </p:cNvSpPr>
              <p:nvPr/>
            </p:nvSpPr>
            <p:spPr bwMode="auto">
              <a:xfrm>
                <a:off x="216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14" name="Oval 142"/>
              <p:cNvSpPr>
                <a:spLocks noChangeArrowheads="1"/>
              </p:cNvSpPr>
              <p:nvPr/>
            </p:nvSpPr>
            <p:spPr bwMode="auto">
              <a:xfrm>
                <a:off x="1080" y="117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15" name="Oval 143"/>
              <p:cNvSpPr>
                <a:spLocks noChangeArrowheads="1"/>
              </p:cNvSpPr>
              <p:nvPr/>
            </p:nvSpPr>
            <p:spPr bwMode="auto">
              <a:xfrm>
                <a:off x="1440" y="117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16" name="Oval 144"/>
              <p:cNvSpPr>
                <a:spLocks noChangeArrowheads="1"/>
              </p:cNvSpPr>
              <p:nvPr/>
            </p:nvSpPr>
            <p:spPr bwMode="auto">
              <a:xfrm>
                <a:off x="1800" y="117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17" name="Oval 145"/>
              <p:cNvSpPr>
                <a:spLocks noChangeArrowheads="1"/>
              </p:cNvSpPr>
              <p:nvPr/>
            </p:nvSpPr>
            <p:spPr bwMode="auto">
              <a:xfrm>
                <a:off x="252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18" name="Oval 146"/>
              <p:cNvSpPr>
                <a:spLocks noChangeArrowheads="1"/>
              </p:cNvSpPr>
              <p:nvPr/>
            </p:nvSpPr>
            <p:spPr bwMode="auto">
              <a:xfrm>
                <a:off x="216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19" name="Oval 147"/>
              <p:cNvSpPr>
                <a:spLocks noChangeArrowheads="1"/>
              </p:cNvSpPr>
              <p:nvPr/>
            </p:nvSpPr>
            <p:spPr bwMode="auto">
              <a:xfrm>
                <a:off x="180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20" name="Oval 148"/>
              <p:cNvSpPr>
                <a:spLocks noChangeArrowheads="1"/>
              </p:cNvSpPr>
              <p:nvPr/>
            </p:nvSpPr>
            <p:spPr bwMode="auto">
              <a:xfrm>
                <a:off x="144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21" name="Oval 149"/>
              <p:cNvSpPr>
                <a:spLocks noChangeArrowheads="1"/>
              </p:cNvSpPr>
              <p:nvPr/>
            </p:nvSpPr>
            <p:spPr bwMode="auto">
              <a:xfrm>
                <a:off x="108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22" name="Oval 150"/>
              <p:cNvSpPr>
                <a:spLocks noChangeArrowheads="1"/>
              </p:cNvSpPr>
              <p:nvPr/>
            </p:nvSpPr>
            <p:spPr bwMode="auto">
              <a:xfrm>
                <a:off x="72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23" name="Oval 151"/>
              <p:cNvSpPr>
                <a:spLocks noChangeArrowheads="1"/>
              </p:cNvSpPr>
              <p:nvPr/>
            </p:nvSpPr>
            <p:spPr bwMode="auto">
              <a:xfrm>
                <a:off x="1260" y="113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24" name="Oval 152"/>
              <p:cNvSpPr>
                <a:spLocks noChangeArrowheads="1"/>
              </p:cNvSpPr>
              <p:nvPr/>
            </p:nvSpPr>
            <p:spPr bwMode="auto">
              <a:xfrm>
                <a:off x="1440" y="1098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25" name="Oval 153"/>
              <p:cNvSpPr>
                <a:spLocks noChangeArrowheads="1"/>
              </p:cNvSpPr>
              <p:nvPr/>
            </p:nvSpPr>
            <p:spPr bwMode="auto">
              <a:xfrm>
                <a:off x="1620" y="113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109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4" grpId="0" animBg="1"/>
      <p:bldP spid="489475" grpId="0" animBg="1"/>
      <p:bldP spid="489476" grpId="0" animBg="1"/>
      <p:bldP spid="489477" grpId="0" animBg="1"/>
      <p:bldP spid="489566" grpId="0" animBg="1"/>
      <p:bldP spid="489567" grpId="0" animBg="1"/>
      <p:bldP spid="489568" grpId="0" animBg="1"/>
      <p:bldP spid="489569" grpId="0" animBg="1"/>
      <p:bldP spid="489570" grpId="0" animBg="1"/>
      <p:bldP spid="489571" grpId="0" animBg="1"/>
      <p:bldP spid="489572" grpId="0" animBg="1"/>
      <p:bldP spid="489573" grpId="0" animBg="1"/>
      <p:bldP spid="489574" grpId="0" animBg="1"/>
      <p:bldP spid="489575" grpId="0" animBg="1"/>
      <p:bldP spid="489576" grpId="0" animBg="1"/>
      <p:bldP spid="489577" grpId="0" animBg="1"/>
      <p:bldP spid="4895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Text Box 2"/>
          <p:cNvSpPr txBox="1">
            <a:spLocks noChangeArrowheads="1"/>
          </p:cNvSpPr>
          <p:nvPr/>
        </p:nvSpPr>
        <p:spPr bwMode="auto">
          <a:xfrm>
            <a:off x="1101725" y="1428750"/>
            <a:ext cx="6515100" cy="2286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>
                <a:latin typeface="Times New Roman" pitchFamily="18" charset="0"/>
              </a:rPr>
              <a:t>Структурата има поддървета, които могат да изглеждат единствено и само така: </a:t>
            </a:r>
          </a:p>
          <a:p>
            <a:pPr algn="l"/>
            <a:endParaRPr lang="en-US" altLang="bg-BG" sz="1600" b="0"/>
          </a:p>
          <a:p>
            <a:pPr algn="l"/>
            <a:endParaRPr lang="en-US" altLang="bg-BG" sz="1600" b="0"/>
          </a:p>
          <a:p>
            <a:pPr algn="l"/>
            <a:endParaRPr lang="en-US" altLang="bg-BG" sz="1600" b="0"/>
          </a:p>
          <a:p>
            <a:pPr algn="l"/>
            <a:endParaRPr lang="en-US" altLang="bg-BG" sz="1600" b="0"/>
          </a:p>
          <a:p>
            <a:pPr algn="l"/>
            <a:endParaRPr lang="en-US" altLang="bg-BG" sz="1600" b="0"/>
          </a:p>
          <a:p>
            <a:pPr algn="l"/>
            <a:endParaRPr lang="en-US" altLang="bg-BG" sz="1600" b="0"/>
          </a:p>
          <a:p>
            <a:pPr algn="l"/>
            <a:endParaRPr lang="en-US" altLang="bg-BG" sz="1600" b="0"/>
          </a:p>
          <a:p>
            <a:pPr algn="l"/>
            <a:r>
              <a:rPr lang="en-US" altLang="bg-BG" sz="1200" b="0">
                <a:latin typeface="Times New Roman" pitchFamily="18" charset="0"/>
              </a:rPr>
              <a:t>Това са ИБД-та с различен брой възли.</a:t>
            </a:r>
            <a:endParaRPr lang="en-US" altLang="bg-BG" sz="1600"/>
          </a:p>
        </p:txBody>
      </p:sp>
      <p:grpSp>
        <p:nvGrpSpPr>
          <p:cNvPr id="490499" name="Group 3"/>
          <p:cNvGrpSpPr>
            <a:grpSpLocks/>
          </p:cNvGrpSpPr>
          <p:nvPr/>
        </p:nvGrpSpPr>
        <p:grpSpPr bwMode="auto">
          <a:xfrm>
            <a:off x="1322388" y="1866900"/>
            <a:ext cx="6073775" cy="800100"/>
            <a:chOff x="-11880" y="3600"/>
            <a:chExt cx="24480" cy="2880"/>
          </a:xfrm>
        </p:grpSpPr>
        <p:grpSp>
          <p:nvGrpSpPr>
            <p:cNvPr id="490500" name="Group 4"/>
            <p:cNvGrpSpPr>
              <a:grpSpLocks/>
            </p:cNvGrpSpPr>
            <p:nvPr/>
          </p:nvGrpSpPr>
          <p:grpSpPr bwMode="auto">
            <a:xfrm>
              <a:off x="-11880" y="3600"/>
              <a:ext cx="15480" cy="2880"/>
              <a:chOff x="1080" y="6840"/>
              <a:chExt cx="15480" cy="2880"/>
            </a:xfrm>
          </p:grpSpPr>
          <p:sp>
            <p:nvSpPr>
              <p:cNvPr id="490501" name="Rectangle 5"/>
              <p:cNvSpPr>
                <a:spLocks noChangeArrowheads="1"/>
              </p:cNvSpPr>
              <p:nvPr/>
            </p:nvSpPr>
            <p:spPr bwMode="auto">
              <a:xfrm>
                <a:off x="12960" y="6840"/>
                <a:ext cx="3600" cy="2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02" name="Rectangle 6"/>
              <p:cNvSpPr>
                <a:spLocks noChangeArrowheads="1"/>
              </p:cNvSpPr>
              <p:nvPr/>
            </p:nvSpPr>
            <p:spPr bwMode="auto">
              <a:xfrm>
                <a:off x="10080" y="6840"/>
                <a:ext cx="2880" cy="2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03" name="Freeform 7"/>
              <p:cNvSpPr>
                <a:spLocks/>
              </p:cNvSpPr>
              <p:nvPr/>
            </p:nvSpPr>
            <p:spPr bwMode="auto">
              <a:xfrm>
                <a:off x="13320" y="7200"/>
                <a:ext cx="2700" cy="1440"/>
              </a:xfrm>
              <a:custGeom>
                <a:avLst/>
                <a:gdLst>
                  <a:gd name="T0" fmla="*/ 0 w 2700"/>
                  <a:gd name="T1" fmla="*/ 1440 h 1440"/>
                  <a:gd name="T2" fmla="*/ 540 w 2700"/>
                  <a:gd name="T3" fmla="*/ 720 h 1440"/>
                  <a:gd name="T4" fmla="*/ 1440 w 2700"/>
                  <a:gd name="T5" fmla="*/ 0 h 1440"/>
                  <a:gd name="T6" fmla="*/ 2160 w 2700"/>
                  <a:gd name="T7" fmla="*/ 720 h 1440"/>
                  <a:gd name="T8" fmla="*/ 2700 w 2700"/>
                  <a:gd name="T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0" h="1440">
                    <a:moveTo>
                      <a:pt x="0" y="1440"/>
                    </a:moveTo>
                    <a:lnTo>
                      <a:pt x="540" y="720"/>
                    </a:lnTo>
                    <a:lnTo>
                      <a:pt x="1440" y="0"/>
                    </a:lnTo>
                    <a:lnTo>
                      <a:pt x="2160" y="720"/>
                    </a:lnTo>
                    <a:lnTo>
                      <a:pt x="2700" y="144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04" name="Line 8"/>
              <p:cNvSpPr>
                <a:spLocks noChangeShapeType="1"/>
              </p:cNvSpPr>
              <p:nvPr/>
            </p:nvSpPr>
            <p:spPr bwMode="auto">
              <a:xfrm>
                <a:off x="13860" y="792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05" name="Line 9"/>
              <p:cNvSpPr>
                <a:spLocks noChangeShapeType="1"/>
              </p:cNvSpPr>
              <p:nvPr/>
            </p:nvSpPr>
            <p:spPr bwMode="auto">
              <a:xfrm flipH="1">
                <a:off x="14940" y="792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06" name="Freeform 10"/>
              <p:cNvSpPr>
                <a:spLocks/>
              </p:cNvSpPr>
              <p:nvPr/>
            </p:nvSpPr>
            <p:spPr bwMode="auto">
              <a:xfrm>
                <a:off x="10440" y="7200"/>
                <a:ext cx="2160" cy="1440"/>
              </a:xfrm>
              <a:custGeom>
                <a:avLst/>
                <a:gdLst>
                  <a:gd name="T0" fmla="*/ 0 w 2160"/>
                  <a:gd name="T1" fmla="*/ 1440 h 1440"/>
                  <a:gd name="T2" fmla="*/ 540 w 2160"/>
                  <a:gd name="T3" fmla="*/ 720 h 1440"/>
                  <a:gd name="T4" fmla="*/ 1440 w 2160"/>
                  <a:gd name="T5" fmla="*/ 0 h 1440"/>
                  <a:gd name="T6" fmla="*/ 2160 w 2160"/>
                  <a:gd name="T7" fmla="*/ 72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" h="1440">
                    <a:moveTo>
                      <a:pt x="0" y="1440"/>
                    </a:moveTo>
                    <a:lnTo>
                      <a:pt x="540" y="720"/>
                    </a:lnTo>
                    <a:lnTo>
                      <a:pt x="1440" y="0"/>
                    </a:lnTo>
                    <a:lnTo>
                      <a:pt x="2160" y="72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07" name="Line 11"/>
              <p:cNvSpPr>
                <a:spLocks noChangeShapeType="1"/>
              </p:cNvSpPr>
              <p:nvPr/>
            </p:nvSpPr>
            <p:spPr bwMode="auto">
              <a:xfrm>
                <a:off x="10980" y="792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08" name="Line 12"/>
              <p:cNvSpPr>
                <a:spLocks noChangeShapeType="1"/>
              </p:cNvSpPr>
              <p:nvPr/>
            </p:nvSpPr>
            <p:spPr bwMode="auto">
              <a:xfrm flipH="1">
                <a:off x="12060" y="792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490509" name="Group 13"/>
              <p:cNvGrpSpPr>
                <a:grpSpLocks/>
              </p:cNvGrpSpPr>
              <p:nvPr/>
            </p:nvGrpSpPr>
            <p:grpSpPr bwMode="auto">
              <a:xfrm>
                <a:off x="1080" y="6840"/>
                <a:ext cx="9000" cy="2880"/>
                <a:chOff x="1080" y="6840"/>
                <a:chExt cx="9000" cy="2880"/>
              </a:xfrm>
            </p:grpSpPr>
            <p:sp>
              <p:nvSpPr>
                <p:cNvPr id="490510" name="Rectangle 14"/>
                <p:cNvSpPr>
                  <a:spLocks noChangeArrowheads="1"/>
                </p:cNvSpPr>
                <p:nvPr/>
              </p:nvSpPr>
              <p:spPr bwMode="auto">
                <a:xfrm>
                  <a:off x="1080" y="6840"/>
                  <a:ext cx="1080" cy="28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11" name="Rectangle 15"/>
                <p:cNvSpPr>
                  <a:spLocks noChangeArrowheads="1"/>
                </p:cNvSpPr>
                <p:nvPr/>
              </p:nvSpPr>
              <p:spPr bwMode="auto">
                <a:xfrm>
                  <a:off x="2160" y="6840"/>
                  <a:ext cx="1440" cy="28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12" name="Rectangle 16"/>
                <p:cNvSpPr>
                  <a:spLocks noChangeArrowheads="1"/>
                </p:cNvSpPr>
                <p:nvPr/>
              </p:nvSpPr>
              <p:spPr bwMode="auto">
                <a:xfrm>
                  <a:off x="5400" y="6840"/>
                  <a:ext cx="2340" cy="28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13" name="Rectangle 17"/>
                <p:cNvSpPr>
                  <a:spLocks noChangeArrowheads="1"/>
                </p:cNvSpPr>
                <p:nvPr/>
              </p:nvSpPr>
              <p:spPr bwMode="auto">
                <a:xfrm>
                  <a:off x="7740" y="6840"/>
                  <a:ext cx="2340" cy="28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14" name="Rectangle 18"/>
                <p:cNvSpPr>
                  <a:spLocks noChangeArrowheads="1"/>
                </p:cNvSpPr>
                <p:nvPr/>
              </p:nvSpPr>
              <p:spPr bwMode="auto">
                <a:xfrm>
                  <a:off x="3600" y="6840"/>
                  <a:ext cx="1800" cy="28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15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9180" y="7920"/>
                  <a:ext cx="54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16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960" y="7200"/>
                  <a:ext cx="54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17" name="Line 21"/>
                <p:cNvSpPr>
                  <a:spLocks noChangeShapeType="1"/>
                </p:cNvSpPr>
                <p:nvPr/>
              </p:nvSpPr>
              <p:spPr bwMode="auto">
                <a:xfrm>
                  <a:off x="4500" y="7200"/>
                  <a:ext cx="54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18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2520" y="7200"/>
                  <a:ext cx="54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19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5760" y="7200"/>
                  <a:ext cx="1080" cy="14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20" name="Line 24"/>
                <p:cNvSpPr>
                  <a:spLocks noChangeShapeType="1"/>
                </p:cNvSpPr>
                <p:nvPr/>
              </p:nvSpPr>
              <p:spPr bwMode="auto">
                <a:xfrm>
                  <a:off x="6840" y="7200"/>
                  <a:ext cx="54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21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8100" y="7200"/>
                  <a:ext cx="1080" cy="14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22" name="Line 26"/>
                <p:cNvSpPr>
                  <a:spLocks noChangeShapeType="1"/>
                </p:cNvSpPr>
                <p:nvPr/>
              </p:nvSpPr>
              <p:spPr bwMode="auto">
                <a:xfrm>
                  <a:off x="9180" y="7200"/>
                  <a:ext cx="54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23" name="Oval 27"/>
                <p:cNvSpPr>
                  <a:spLocks noChangeArrowheads="1"/>
                </p:cNvSpPr>
                <p:nvPr/>
              </p:nvSpPr>
              <p:spPr bwMode="auto">
                <a:xfrm>
                  <a:off x="1440" y="702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24" name="Oval 28"/>
                <p:cNvSpPr>
                  <a:spLocks noChangeArrowheads="1"/>
                </p:cNvSpPr>
                <p:nvPr/>
              </p:nvSpPr>
              <p:spPr bwMode="auto">
                <a:xfrm>
                  <a:off x="2880" y="702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25" name="Oval 29"/>
                <p:cNvSpPr>
                  <a:spLocks noChangeArrowheads="1"/>
                </p:cNvSpPr>
                <p:nvPr/>
              </p:nvSpPr>
              <p:spPr bwMode="auto">
                <a:xfrm>
                  <a:off x="2340" y="774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26" name="Oval 30"/>
                <p:cNvSpPr>
                  <a:spLocks noChangeArrowheads="1"/>
                </p:cNvSpPr>
                <p:nvPr/>
              </p:nvSpPr>
              <p:spPr bwMode="auto">
                <a:xfrm>
                  <a:off x="4320" y="702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27" name="Oval 31"/>
                <p:cNvSpPr>
                  <a:spLocks noChangeArrowheads="1"/>
                </p:cNvSpPr>
                <p:nvPr/>
              </p:nvSpPr>
              <p:spPr bwMode="auto">
                <a:xfrm>
                  <a:off x="3780" y="774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28" name="Oval 32"/>
                <p:cNvSpPr>
                  <a:spLocks noChangeArrowheads="1"/>
                </p:cNvSpPr>
                <p:nvPr/>
              </p:nvSpPr>
              <p:spPr bwMode="auto">
                <a:xfrm>
                  <a:off x="4860" y="774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29" name="Oval 33"/>
                <p:cNvSpPr>
                  <a:spLocks noChangeArrowheads="1"/>
                </p:cNvSpPr>
                <p:nvPr/>
              </p:nvSpPr>
              <p:spPr bwMode="auto">
                <a:xfrm>
                  <a:off x="9000" y="846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30" name="Oval 34"/>
                <p:cNvSpPr>
                  <a:spLocks noChangeArrowheads="1"/>
                </p:cNvSpPr>
                <p:nvPr/>
              </p:nvSpPr>
              <p:spPr bwMode="auto">
                <a:xfrm>
                  <a:off x="6660" y="702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31" name="Oval 35"/>
                <p:cNvSpPr>
                  <a:spLocks noChangeArrowheads="1"/>
                </p:cNvSpPr>
                <p:nvPr/>
              </p:nvSpPr>
              <p:spPr bwMode="auto">
                <a:xfrm>
                  <a:off x="6120" y="774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32" name="Oval 36"/>
                <p:cNvSpPr>
                  <a:spLocks noChangeArrowheads="1"/>
                </p:cNvSpPr>
                <p:nvPr/>
              </p:nvSpPr>
              <p:spPr bwMode="auto">
                <a:xfrm>
                  <a:off x="7200" y="774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33" name="Oval 37"/>
                <p:cNvSpPr>
                  <a:spLocks noChangeArrowheads="1"/>
                </p:cNvSpPr>
                <p:nvPr/>
              </p:nvSpPr>
              <p:spPr bwMode="auto">
                <a:xfrm>
                  <a:off x="5580" y="846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34" name="Oval 38"/>
                <p:cNvSpPr>
                  <a:spLocks noChangeArrowheads="1"/>
                </p:cNvSpPr>
                <p:nvPr/>
              </p:nvSpPr>
              <p:spPr bwMode="auto">
                <a:xfrm>
                  <a:off x="9000" y="702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35" name="Oval 39"/>
                <p:cNvSpPr>
                  <a:spLocks noChangeArrowheads="1"/>
                </p:cNvSpPr>
                <p:nvPr/>
              </p:nvSpPr>
              <p:spPr bwMode="auto">
                <a:xfrm>
                  <a:off x="8460" y="774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36" name="Oval 40"/>
                <p:cNvSpPr>
                  <a:spLocks noChangeArrowheads="1"/>
                </p:cNvSpPr>
                <p:nvPr/>
              </p:nvSpPr>
              <p:spPr bwMode="auto">
                <a:xfrm>
                  <a:off x="9540" y="774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37" name="Oval 41"/>
                <p:cNvSpPr>
                  <a:spLocks noChangeArrowheads="1"/>
                </p:cNvSpPr>
                <p:nvPr/>
              </p:nvSpPr>
              <p:spPr bwMode="auto">
                <a:xfrm>
                  <a:off x="7920" y="846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490538" name="Oval 42"/>
              <p:cNvSpPr>
                <a:spLocks noChangeArrowheads="1"/>
              </p:cNvSpPr>
              <p:nvPr/>
            </p:nvSpPr>
            <p:spPr bwMode="auto">
              <a:xfrm>
                <a:off x="14220" y="84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39" name="Oval 43"/>
              <p:cNvSpPr>
                <a:spLocks noChangeArrowheads="1"/>
              </p:cNvSpPr>
              <p:nvPr/>
            </p:nvSpPr>
            <p:spPr bwMode="auto">
              <a:xfrm>
                <a:off x="14580" y="70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40" name="Oval 44"/>
              <p:cNvSpPr>
                <a:spLocks noChangeArrowheads="1"/>
              </p:cNvSpPr>
              <p:nvPr/>
            </p:nvSpPr>
            <p:spPr bwMode="auto">
              <a:xfrm>
                <a:off x="13680" y="77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41" name="Oval 45"/>
              <p:cNvSpPr>
                <a:spLocks noChangeArrowheads="1"/>
              </p:cNvSpPr>
              <p:nvPr/>
            </p:nvSpPr>
            <p:spPr bwMode="auto">
              <a:xfrm>
                <a:off x="13140" y="84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42" name="Oval 46"/>
              <p:cNvSpPr>
                <a:spLocks noChangeArrowheads="1"/>
              </p:cNvSpPr>
              <p:nvPr/>
            </p:nvSpPr>
            <p:spPr bwMode="auto">
              <a:xfrm>
                <a:off x="15840" y="84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43" name="Oval 47"/>
              <p:cNvSpPr>
                <a:spLocks noChangeArrowheads="1"/>
              </p:cNvSpPr>
              <p:nvPr/>
            </p:nvSpPr>
            <p:spPr bwMode="auto">
              <a:xfrm>
                <a:off x="15300" y="77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44" name="Oval 48"/>
              <p:cNvSpPr>
                <a:spLocks noChangeArrowheads="1"/>
              </p:cNvSpPr>
              <p:nvPr/>
            </p:nvSpPr>
            <p:spPr bwMode="auto">
              <a:xfrm>
                <a:off x="14760" y="84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45" name="Oval 49"/>
              <p:cNvSpPr>
                <a:spLocks noChangeArrowheads="1"/>
              </p:cNvSpPr>
              <p:nvPr/>
            </p:nvSpPr>
            <p:spPr bwMode="auto">
              <a:xfrm>
                <a:off x="11340" y="84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46" name="Oval 50"/>
              <p:cNvSpPr>
                <a:spLocks noChangeArrowheads="1"/>
              </p:cNvSpPr>
              <p:nvPr/>
            </p:nvSpPr>
            <p:spPr bwMode="auto">
              <a:xfrm>
                <a:off x="11700" y="70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47" name="Oval 51"/>
              <p:cNvSpPr>
                <a:spLocks noChangeArrowheads="1"/>
              </p:cNvSpPr>
              <p:nvPr/>
            </p:nvSpPr>
            <p:spPr bwMode="auto">
              <a:xfrm>
                <a:off x="10800" y="77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48" name="Oval 52"/>
              <p:cNvSpPr>
                <a:spLocks noChangeArrowheads="1"/>
              </p:cNvSpPr>
              <p:nvPr/>
            </p:nvSpPr>
            <p:spPr bwMode="auto">
              <a:xfrm>
                <a:off x="10260" y="84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49" name="Oval 53"/>
              <p:cNvSpPr>
                <a:spLocks noChangeArrowheads="1"/>
              </p:cNvSpPr>
              <p:nvPr/>
            </p:nvSpPr>
            <p:spPr bwMode="auto">
              <a:xfrm>
                <a:off x="12420" y="77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50" name="Oval 54"/>
              <p:cNvSpPr>
                <a:spLocks noChangeArrowheads="1"/>
              </p:cNvSpPr>
              <p:nvPr/>
            </p:nvSpPr>
            <p:spPr bwMode="auto">
              <a:xfrm>
                <a:off x="11880" y="84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490551" name="Group 55"/>
            <p:cNvGrpSpPr>
              <a:grpSpLocks/>
            </p:cNvGrpSpPr>
            <p:nvPr/>
          </p:nvGrpSpPr>
          <p:grpSpPr bwMode="auto">
            <a:xfrm>
              <a:off x="3600" y="3600"/>
              <a:ext cx="9000" cy="2880"/>
              <a:chOff x="3600" y="3600"/>
              <a:chExt cx="9000" cy="2880"/>
            </a:xfrm>
          </p:grpSpPr>
          <p:sp>
            <p:nvSpPr>
              <p:cNvPr id="490552" name="Rectangle 56"/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4500" cy="2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53" name="Freeform 57"/>
              <p:cNvSpPr>
                <a:spLocks/>
              </p:cNvSpPr>
              <p:nvPr/>
            </p:nvSpPr>
            <p:spPr bwMode="auto">
              <a:xfrm>
                <a:off x="4500" y="3960"/>
                <a:ext cx="2700" cy="1440"/>
              </a:xfrm>
              <a:custGeom>
                <a:avLst/>
                <a:gdLst>
                  <a:gd name="T0" fmla="*/ 0 w 2700"/>
                  <a:gd name="T1" fmla="*/ 1440 h 1440"/>
                  <a:gd name="T2" fmla="*/ 540 w 2700"/>
                  <a:gd name="T3" fmla="*/ 720 h 1440"/>
                  <a:gd name="T4" fmla="*/ 1440 w 2700"/>
                  <a:gd name="T5" fmla="*/ 0 h 1440"/>
                  <a:gd name="T6" fmla="*/ 2160 w 2700"/>
                  <a:gd name="T7" fmla="*/ 720 h 1440"/>
                  <a:gd name="T8" fmla="*/ 2700 w 2700"/>
                  <a:gd name="T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0" h="1440">
                    <a:moveTo>
                      <a:pt x="0" y="1440"/>
                    </a:moveTo>
                    <a:lnTo>
                      <a:pt x="540" y="720"/>
                    </a:lnTo>
                    <a:lnTo>
                      <a:pt x="1440" y="0"/>
                    </a:lnTo>
                    <a:lnTo>
                      <a:pt x="2160" y="720"/>
                    </a:lnTo>
                    <a:lnTo>
                      <a:pt x="2700" y="144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54" name="Line 58"/>
              <p:cNvSpPr>
                <a:spLocks noChangeShapeType="1"/>
              </p:cNvSpPr>
              <p:nvPr/>
            </p:nvSpPr>
            <p:spPr bwMode="auto">
              <a:xfrm>
                <a:off x="5040" y="468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55" name="Line 59"/>
              <p:cNvSpPr>
                <a:spLocks noChangeShapeType="1"/>
              </p:cNvSpPr>
              <p:nvPr/>
            </p:nvSpPr>
            <p:spPr bwMode="auto">
              <a:xfrm flipH="1">
                <a:off x="6120" y="468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56" name="Oval 60"/>
              <p:cNvSpPr>
                <a:spLocks noChangeArrowheads="1"/>
              </p:cNvSpPr>
              <p:nvPr/>
            </p:nvSpPr>
            <p:spPr bwMode="auto">
              <a:xfrm>
                <a:off x="540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57" name="Oval 61"/>
              <p:cNvSpPr>
                <a:spLocks noChangeArrowheads="1"/>
              </p:cNvSpPr>
              <p:nvPr/>
            </p:nvSpPr>
            <p:spPr bwMode="auto">
              <a:xfrm>
                <a:off x="5760" y="378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58" name="Oval 62"/>
              <p:cNvSpPr>
                <a:spLocks noChangeArrowheads="1"/>
              </p:cNvSpPr>
              <p:nvPr/>
            </p:nvSpPr>
            <p:spPr bwMode="auto">
              <a:xfrm>
                <a:off x="4860" y="45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59" name="Oval 63"/>
              <p:cNvSpPr>
                <a:spLocks noChangeArrowheads="1"/>
              </p:cNvSpPr>
              <p:nvPr/>
            </p:nvSpPr>
            <p:spPr bwMode="auto">
              <a:xfrm>
                <a:off x="702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60" name="Oval 64"/>
              <p:cNvSpPr>
                <a:spLocks noChangeArrowheads="1"/>
              </p:cNvSpPr>
              <p:nvPr/>
            </p:nvSpPr>
            <p:spPr bwMode="auto">
              <a:xfrm>
                <a:off x="6480" y="45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61" name="Oval 65"/>
              <p:cNvSpPr>
                <a:spLocks noChangeArrowheads="1"/>
              </p:cNvSpPr>
              <p:nvPr/>
            </p:nvSpPr>
            <p:spPr bwMode="auto">
              <a:xfrm>
                <a:off x="594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62" name="Line 66"/>
              <p:cNvSpPr>
                <a:spLocks noChangeShapeType="1"/>
              </p:cNvSpPr>
              <p:nvPr/>
            </p:nvSpPr>
            <p:spPr bwMode="auto">
              <a:xfrm flipH="1">
                <a:off x="3960" y="540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63" name="Oval 67"/>
              <p:cNvSpPr>
                <a:spLocks noChangeArrowheads="1"/>
              </p:cNvSpPr>
              <p:nvPr/>
            </p:nvSpPr>
            <p:spPr bwMode="auto">
              <a:xfrm>
                <a:off x="3780" y="59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64" name="Oval 68"/>
              <p:cNvSpPr>
                <a:spLocks noChangeArrowheads="1"/>
              </p:cNvSpPr>
              <p:nvPr/>
            </p:nvSpPr>
            <p:spPr bwMode="auto">
              <a:xfrm>
                <a:off x="432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65" name="Rectangle 69"/>
              <p:cNvSpPr>
                <a:spLocks noChangeArrowheads="1"/>
              </p:cNvSpPr>
              <p:nvPr/>
            </p:nvSpPr>
            <p:spPr bwMode="auto">
              <a:xfrm>
                <a:off x="8100" y="3600"/>
                <a:ext cx="4500" cy="2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66" name="Freeform 70"/>
              <p:cNvSpPr>
                <a:spLocks/>
              </p:cNvSpPr>
              <p:nvPr/>
            </p:nvSpPr>
            <p:spPr bwMode="auto">
              <a:xfrm>
                <a:off x="9000" y="3960"/>
                <a:ext cx="2700" cy="1440"/>
              </a:xfrm>
              <a:custGeom>
                <a:avLst/>
                <a:gdLst>
                  <a:gd name="T0" fmla="*/ 0 w 2700"/>
                  <a:gd name="T1" fmla="*/ 1440 h 1440"/>
                  <a:gd name="T2" fmla="*/ 540 w 2700"/>
                  <a:gd name="T3" fmla="*/ 720 h 1440"/>
                  <a:gd name="T4" fmla="*/ 1440 w 2700"/>
                  <a:gd name="T5" fmla="*/ 0 h 1440"/>
                  <a:gd name="T6" fmla="*/ 2160 w 2700"/>
                  <a:gd name="T7" fmla="*/ 720 h 1440"/>
                  <a:gd name="T8" fmla="*/ 2700 w 2700"/>
                  <a:gd name="T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0" h="1440">
                    <a:moveTo>
                      <a:pt x="0" y="1440"/>
                    </a:moveTo>
                    <a:lnTo>
                      <a:pt x="540" y="720"/>
                    </a:lnTo>
                    <a:lnTo>
                      <a:pt x="1440" y="0"/>
                    </a:lnTo>
                    <a:lnTo>
                      <a:pt x="2160" y="720"/>
                    </a:lnTo>
                    <a:lnTo>
                      <a:pt x="2700" y="144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67" name="Line 71"/>
              <p:cNvSpPr>
                <a:spLocks noChangeShapeType="1"/>
              </p:cNvSpPr>
              <p:nvPr/>
            </p:nvSpPr>
            <p:spPr bwMode="auto">
              <a:xfrm>
                <a:off x="9540" y="468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68" name="Line 72"/>
              <p:cNvSpPr>
                <a:spLocks noChangeShapeType="1"/>
              </p:cNvSpPr>
              <p:nvPr/>
            </p:nvSpPr>
            <p:spPr bwMode="auto">
              <a:xfrm flipH="1">
                <a:off x="10620" y="468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69" name="Oval 73"/>
              <p:cNvSpPr>
                <a:spLocks noChangeArrowheads="1"/>
              </p:cNvSpPr>
              <p:nvPr/>
            </p:nvSpPr>
            <p:spPr bwMode="auto">
              <a:xfrm>
                <a:off x="990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70" name="Oval 74"/>
              <p:cNvSpPr>
                <a:spLocks noChangeArrowheads="1"/>
              </p:cNvSpPr>
              <p:nvPr/>
            </p:nvSpPr>
            <p:spPr bwMode="auto">
              <a:xfrm>
                <a:off x="10260" y="378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71" name="Oval 75"/>
              <p:cNvSpPr>
                <a:spLocks noChangeArrowheads="1"/>
              </p:cNvSpPr>
              <p:nvPr/>
            </p:nvSpPr>
            <p:spPr bwMode="auto">
              <a:xfrm>
                <a:off x="9360" y="45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72" name="Oval 76"/>
              <p:cNvSpPr>
                <a:spLocks noChangeArrowheads="1"/>
              </p:cNvSpPr>
              <p:nvPr/>
            </p:nvSpPr>
            <p:spPr bwMode="auto">
              <a:xfrm>
                <a:off x="1152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73" name="Oval 77"/>
              <p:cNvSpPr>
                <a:spLocks noChangeArrowheads="1"/>
              </p:cNvSpPr>
              <p:nvPr/>
            </p:nvSpPr>
            <p:spPr bwMode="auto">
              <a:xfrm>
                <a:off x="10980" y="45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74" name="Line 78"/>
              <p:cNvSpPr>
                <a:spLocks noChangeShapeType="1"/>
              </p:cNvSpPr>
              <p:nvPr/>
            </p:nvSpPr>
            <p:spPr bwMode="auto">
              <a:xfrm flipH="1">
                <a:off x="8460" y="540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75" name="Oval 79"/>
              <p:cNvSpPr>
                <a:spLocks noChangeArrowheads="1"/>
              </p:cNvSpPr>
              <p:nvPr/>
            </p:nvSpPr>
            <p:spPr bwMode="auto">
              <a:xfrm>
                <a:off x="8280" y="59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76" name="Oval 80"/>
              <p:cNvSpPr>
                <a:spLocks noChangeArrowheads="1"/>
              </p:cNvSpPr>
              <p:nvPr/>
            </p:nvSpPr>
            <p:spPr bwMode="auto">
              <a:xfrm>
                <a:off x="882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77" name="Line 81"/>
              <p:cNvSpPr>
                <a:spLocks noChangeShapeType="1"/>
              </p:cNvSpPr>
              <p:nvPr/>
            </p:nvSpPr>
            <p:spPr bwMode="auto">
              <a:xfrm flipH="1">
                <a:off x="10080" y="540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78" name="Oval 82"/>
              <p:cNvSpPr>
                <a:spLocks noChangeArrowheads="1"/>
              </p:cNvSpPr>
              <p:nvPr/>
            </p:nvSpPr>
            <p:spPr bwMode="auto">
              <a:xfrm>
                <a:off x="9900" y="59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79" name="Oval 83"/>
              <p:cNvSpPr>
                <a:spLocks noChangeArrowheads="1"/>
              </p:cNvSpPr>
              <p:nvPr/>
            </p:nvSpPr>
            <p:spPr bwMode="auto">
              <a:xfrm>
                <a:off x="1044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490580" name="Text Box 84"/>
          <p:cNvSpPr txBox="1">
            <a:spLocks noChangeArrowheads="1"/>
          </p:cNvSpPr>
          <p:nvPr/>
        </p:nvSpPr>
        <p:spPr bwMode="auto">
          <a:xfrm>
            <a:off x="1322388" y="2724150"/>
            <a:ext cx="6073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200" b="0"/>
              <a:t>1      2       3          4             5               6                7                      8                       9    </a:t>
            </a:r>
            <a:endParaRPr lang="en-US" altLang="bg-BG" sz="16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69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22" name="Group 2"/>
          <p:cNvGrpSpPr>
            <a:grpSpLocks/>
          </p:cNvGrpSpPr>
          <p:nvPr/>
        </p:nvGrpSpPr>
        <p:grpSpPr bwMode="auto">
          <a:xfrm>
            <a:off x="1968500" y="3848100"/>
            <a:ext cx="6024563" cy="1828800"/>
            <a:chOff x="1447" y="3963"/>
            <a:chExt cx="9488" cy="2880"/>
          </a:xfrm>
        </p:grpSpPr>
        <p:sp>
          <p:nvSpPr>
            <p:cNvPr id="491523" name="Oval 3"/>
            <p:cNvSpPr>
              <a:spLocks noChangeArrowheads="1"/>
            </p:cNvSpPr>
            <p:nvPr/>
          </p:nvSpPr>
          <p:spPr bwMode="auto">
            <a:xfrm>
              <a:off x="2707" y="4188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24" name="AutoShape 4"/>
            <p:cNvSpPr>
              <a:spLocks noChangeArrowheads="1"/>
            </p:cNvSpPr>
            <p:nvPr/>
          </p:nvSpPr>
          <p:spPr bwMode="auto">
            <a:xfrm>
              <a:off x="1447" y="4751"/>
              <a:ext cx="2520" cy="1012"/>
            </a:xfrm>
            <a:prstGeom prst="cube">
              <a:avLst>
                <a:gd name="adj" fmla="val 7185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25" name="Oval 5"/>
            <p:cNvSpPr>
              <a:spLocks noChangeArrowheads="1"/>
            </p:cNvSpPr>
            <p:nvPr/>
          </p:nvSpPr>
          <p:spPr bwMode="auto">
            <a:xfrm>
              <a:off x="2392" y="3963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26" name="Oval 6"/>
            <p:cNvSpPr>
              <a:spLocks noChangeArrowheads="1"/>
            </p:cNvSpPr>
            <p:nvPr/>
          </p:nvSpPr>
          <p:spPr bwMode="auto">
            <a:xfrm>
              <a:off x="2182" y="4301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27" name="Oval 7"/>
            <p:cNvSpPr>
              <a:spLocks noChangeArrowheads="1"/>
            </p:cNvSpPr>
            <p:nvPr/>
          </p:nvSpPr>
          <p:spPr bwMode="auto">
            <a:xfrm>
              <a:off x="2497" y="4301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28" name="Oval 8"/>
            <p:cNvSpPr>
              <a:spLocks noChangeArrowheads="1"/>
            </p:cNvSpPr>
            <p:nvPr/>
          </p:nvSpPr>
          <p:spPr bwMode="auto">
            <a:xfrm>
              <a:off x="1867" y="4638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29" name="Oval 9"/>
            <p:cNvSpPr>
              <a:spLocks noChangeArrowheads="1"/>
            </p:cNvSpPr>
            <p:nvPr/>
          </p:nvSpPr>
          <p:spPr bwMode="auto">
            <a:xfrm>
              <a:off x="2182" y="4638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30" name="Oval 10"/>
            <p:cNvSpPr>
              <a:spLocks noChangeArrowheads="1"/>
            </p:cNvSpPr>
            <p:nvPr/>
          </p:nvSpPr>
          <p:spPr bwMode="auto">
            <a:xfrm>
              <a:off x="3022" y="4413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31" name="Oval 11"/>
            <p:cNvSpPr>
              <a:spLocks noChangeArrowheads="1"/>
            </p:cNvSpPr>
            <p:nvPr/>
          </p:nvSpPr>
          <p:spPr bwMode="auto">
            <a:xfrm>
              <a:off x="1972" y="4976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32" name="Oval 12"/>
            <p:cNvSpPr>
              <a:spLocks noChangeArrowheads="1"/>
            </p:cNvSpPr>
            <p:nvPr/>
          </p:nvSpPr>
          <p:spPr bwMode="auto">
            <a:xfrm>
              <a:off x="1552" y="4976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33" name="Oval 13"/>
            <p:cNvSpPr>
              <a:spLocks noChangeArrowheads="1"/>
            </p:cNvSpPr>
            <p:nvPr/>
          </p:nvSpPr>
          <p:spPr bwMode="auto">
            <a:xfrm>
              <a:off x="3442" y="4526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34" name="Oval 14"/>
            <p:cNvSpPr>
              <a:spLocks noChangeArrowheads="1"/>
            </p:cNvSpPr>
            <p:nvPr/>
          </p:nvSpPr>
          <p:spPr bwMode="auto">
            <a:xfrm>
              <a:off x="2812" y="4526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35" name="Oval 15"/>
            <p:cNvSpPr>
              <a:spLocks noChangeArrowheads="1"/>
            </p:cNvSpPr>
            <p:nvPr/>
          </p:nvSpPr>
          <p:spPr bwMode="auto">
            <a:xfrm>
              <a:off x="3127" y="4751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36" name="Oval 16"/>
            <p:cNvSpPr>
              <a:spLocks noChangeArrowheads="1"/>
            </p:cNvSpPr>
            <p:nvPr/>
          </p:nvSpPr>
          <p:spPr bwMode="auto">
            <a:xfrm>
              <a:off x="2812" y="4976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37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1972" y="5538"/>
              <a:ext cx="735" cy="19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данни</a:t>
              </a:r>
            </a:p>
          </p:txBody>
        </p:sp>
        <p:sp>
          <p:nvSpPr>
            <p:cNvPr id="491538" name="Oval 18"/>
            <p:cNvSpPr>
              <a:spLocks noChangeArrowheads="1"/>
            </p:cNvSpPr>
            <p:nvPr/>
          </p:nvSpPr>
          <p:spPr bwMode="auto">
            <a:xfrm>
              <a:off x="2497" y="4638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39" name="Oval 19"/>
            <p:cNvSpPr>
              <a:spLocks noChangeArrowheads="1"/>
            </p:cNvSpPr>
            <p:nvPr/>
          </p:nvSpPr>
          <p:spPr bwMode="auto">
            <a:xfrm>
              <a:off x="2392" y="4976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40" name="AutoShape 20"/>
            <p:cNvSpPr>
              <a:spLocks noChangeArrowheads="1"/>
            </p:cNvSpPr>
            <p:nvPr/>
          </p:nvSpPr>
          <p:spPr bwMode="auto">
            <a:xfrm>
              <a:off x="3247" y="3963"/>
              <a:ext cx="3600" cy="1620"/>
            </a:xfrm>
            <a:custGeom>
              <a:avLst/>
              <a:gdLst>
                <a:gd name="G0" fmla="+- -4469463 0 0"/>
                <a:gd name="G1" fmla="+- -9190299 0 0"/>
                <a:gd name="G2" fmla="+- -4469463 0 -9190299"/>
                <a:gd name="G3" fmla="+- 10800 0 0"/>
                <a:gd name="G4" fmla="+- 0 0 -446946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754 0 0"/>
                <a:gd name="G9" fmla="+- 0 0 -9190299"/>
                <a:gd name="G10" fmla="+- 7754 0 2700"/>
                <a:gd name="G11" fmla="cos G10 -4469463"/>
                <a:gd name="G12" fmla="sin G10 -4469463"/>
                <a:gd name="G13" fmla="cos 13500 -4469463"/>
                <a:gd name="G14" fmla="sin 13500 -4469463"/>
                <a:gd name="G15" fmla="+- G11 10800 0"/>
                <a:gd name="G16" fmla="+- G12 10800 0"/>
                <a:gd name="G17" fmla="+- G13 10800 0"/>
                <a:gd name="G18" fmla="+- G14 10800 0"/>
                <a:gd name="G19" fmla="*/ 7754 1 2"/>
                <a:gd name="G20" fmla="+- G19 5400 0"/>
                <a:gd name="G21" fmla="cos G20 -4469463"/>
                <a:gd name="G22" fmla="sin G20 -4469463"/>
                <a:gd name="G23" fmla="+- G21 10800 0"/>
                <a:gd name="G24" fmla="+- G12 G23 G22"/>
                <a:gd name="G25" fmla="+- G22 G23 G11"/>
                <a:gd name="G26" fmla="cos 10800 -4469463"/>
                <a:gd name="G27" fmla="sin 10800 -4469463"/>
                <a:gd name="G28" fmla="cos 7754 -4469463"/>
                <a:gd name="G29" fmla="sin 7754 -446946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190299"/>
                <a:gd name="G36" fmla="sin G34 -9190299"/>
                <a:gd name="G37" fmla="+/ -9190299 -446946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754 G39"/>
                <a:gd name="G43" fmla="sin 7754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147 w 21600"/>
                <a:gd name="T5" fmla="*/ 330 h 21600"/>
                <a:gd name="T6" fmla="*/ 3669 w 21600"/>
                <a:gd name="T7" fmla="*/ 4865 h 21600"/>
                <a:gd name="T8" fmla="*/ 8895 w 21600"/>
                <a:gd name="T9" fmla="*/ 3283 h 21600"/>
                <a:gd name="T10" fmla="*/ 15813 w 21600"/>
                <a:gd name="T11" fmla="*/ -1735 h 21600"/>
                <a:gd name="T12" fmla="*/ 18166 w 21600"/>
                <a:gd name="T13" fmla="*/ 3754 h 21600"/>
                <a:gd name="T14" fmla="*/ 12677 w 21600"/>
                <a:gd name="T15" fmla="*/ 6107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679" y="3600"/>
                  </a:moveTo>
                  <a:cubicBezTo>
                    <a:pt x="12763" y="3234"/>
                    <a:pt x="11786" y="3046"/>
                    <a:pt x="10800" y="3046"/>
                  </a:cubicBezTo>
                  <a:cubicBezTo>
                    <a:pt x="8496" y="3045"/>
                    <a:pt x="6313" y="4069"/>
                    <a:pt x="4839" y="5840"/>
                  </a:cubicBezTo>
                  <a:lnTo>
                    <a:pt x="2498" y="3891"/>
                  </a:lnTo>
                  <a:cubicBezTo>
                    <a:pt x="4550" y="1425"/>
                    <a:pt x="7592" y="-1"/>
                    <a:pt x="10800" y="0"/>
                  </a:cubicBezTo>
                  <a:cubicBezTo>
                    <a:pt x="12173" y="0"/>
                    <a:pt x="13535" y="262"/>
                    <a:pt x="14811" y="772"/>
                  </a:cubicBezTo>
                  <a:lnTo>
                    <a:pt x="15813" y="-1735"/>
                  </a:lnTo>
                  <a:lnTo>
                    <a:pt x="18166" y="3754"/>
                  </a:lnTo>
                  <a:lnTo>
                    <a:pt x="12677" y="6107"/>
                  </a:lnTo>
                  <a:lnTo>
                    <a:pt x="13679" y="36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41" name="AutoShape 21"/>
            <p:cNvSpPr>
              <a:spLocks noChangeArrowheads="1"/>
            </p:cNvSpPr>
            <p:nvPr/>
          </p:nvSpPr>
          <p:spPr bwMode="auto">
            <a:xfrm>
              <a:off x="4867" y="4512"/>
              <a:ext cx="3420" cy="2331"/>
            </a:xfrm>
            <a:prstGeom prst="triangle">
              <a:avLst>
                <a:gd name="adj" fmla="val 50000"/>
              </a:avLst>
            </a:prstGeom>
            <a:solidFill>
              <a:srgbClr val="FFE0A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42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5947" y="5883"/>
              <a:ext cx="1268" cy="68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ИБД</a:t>
              </a:r>
            </a:p>
          </p:txBody>
        </p:sp>
        <p:grpSp>
          <p:nvGrpSpPr>
            <p:cNvPr id="491543" name="Group 23"/>
            <p:cNvGrpSpPr>
              <a:grpSpLocks/>
            </p:cNvGrpSpPr>
            <p:nvPr/>
          </p:nvGrpSpPr>
          <p:grpSpPr bwMode="auto">
            <a:xfrm rot="5398379">
              <a:off x="6112" y="4338"/>
              <a:ext cx="930" cy="180"/>
              <a:chOff x="3240" y="13500"/>
              <a:chExt cx="1980" cy="560"/>
            </a:xfrm>
          </p:grpSpPr>
          <p:sp>
            <p:nvSpPr>
              <p:cNvPr id="491544" name="Line 24"/>
              <p:cNvSpPr>
                <a:spLocks noChangeShapeType="1"/>
              </p:cNvSpPr>
              <p:nvPr/>
            </p:nvSpPr>
            <p:spPr bwMode="auto">
              <a:xfrm>
                <a:off x="3240" y="1361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1545" name="Freeform 25"/>
              <p:cNvSpPr>
                <a:spLocks/>
              </p:cNvSpPr>
              <p:nvPr/>
            </p:nvSpPr>
            <p:spPr bwMode="auto">
              <a:xfrm>
                <a:off x="3240" y="13500"/>
                <a:ext cx="900" cy="560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1546" name="Oval 26"/>
              <p:cNvSpPr>
                <a:spLocks noChangeArrowheads="1"/>
              </p:cNvSpPr>
              <p:nvPr/>
            </p:nvSpPr>
            <p:spPr bwMode="auto">
              <a:xfrm>
                <a:off x="3420" y="13610"/>
                <a:ext cx="360" cy="3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1547" name="Line 27"/>
              <p:cNvSpPr>
                <a:spLocks noChangeShapeType="1"/>
              </p:cNvSpPr>
              <p:nvPr/>
            </p:nvSpPr>
            <p:spPr bwMode="auto">
              <a:xfrm>
                <a:off x="3780" y="13790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1548" name="Line 28"/>
            <p:cNvSpPr>
              <a:spLocks noChangeShapeType="1"/>
            </p:cNvSpPr>
            <p:nvPr/>
          </p:nvSpPr>
          <p:spPr bwMode="auto">
            <a:xfrm>
              <a:off x="6487" y="4503"/>
              <a:ext cx="3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1549" name="Line 29"/>
            <p:cNvSpPr>
              <a:spLocks noChangeShapeType="1"/>
            </p:cNvSpPr>
            <p:nvPr/>
          </p:nvSpPr>
          <p:spPr bwMode="auto">
            <a:xfrm>
              <a:off x="6667" y="6843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1550" name="Text Box 30"/>
            <p:cNvSpPr txBox="1">
              <a:spLocks noChangeArrowheads="1"/>
            </p:cNvSpPr>
            <p:nvPr/>
          </p:nvSpPr>
          <p:spPr bwMode="auto">
            <a:xfrm>
              <a:off x="9007" y="5403"/>
              <a:ext cx="1928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1551" name="Line 31"/>
            <p:cNvSpPr>
              <a:spLocks noChangeShapeType="1"/>
            </p:cNvSpPr>
            <p:nvPr/>
          </p:nvSpPr>
          <p:spPr bwMode="auto">
            <a:xfrm>
              <a:off x="8827" y="4503"/>
              <a:ext cx="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1552" name="Group 32"/>
          <p:cNvGrpSpPr>
            <a:grpSpLocks/>
          </p:cNvGrpSpPr>
          <p:nvPr/>
        </p:nvGrpSpPr>
        <p:grpSpPr bwMode="auto">
          <a:xfrm>
            <a:off x="1349375" y="874713"/>
            <a:ext cx="5372100" cy="2171700"/>
            <a:chOff x="1087" y="12608"/>
            <a:chExt cx="8460" cy="3419"/>
          </a:xfrm>
        </p:grpSpPr>
        <p:sp>
          <p:nvSpPr>
            <p:cNvPr id="491553" name="Rectangle 33"/>
            <p:cNvSpPr>
              <a:spLocks noChangeArrowheads="1"/>
            </p:cNvSpPr>
            <p:nvPr/>
          </p:nvSpPr>
          <p:spPr bwMode="auto">
            <a:xfrm>
              <a:off x="1087" y="12608"/>
              <a:ext cx="8460" cy="3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54" name="Rectangle 34"/>
            <p:cNvSpPr>
              <a:spLocks noChangeArrowheads="1"/>
            </p:cNvSpPr>
            <p:nvPr/>
          </p:nvSpPr>
          <p:spPr bwMode="auto">
            <a:xfrm>
              <a:off x="1270" y="12771"/>
              <a:ext cx="4598" cy="30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491555" name="Group 35"/>
            <p:cNvGrpSpPr>
              <a:grpSpLocks/>
            </p:cNvGrpSpPr>
            <p:nvPr/>
          </p:nvGrpSpPr>
          <p:grpSpPr bwMode="auto">
            <a:xfrm>
              <a:off x="1455" y="12934"/>
              <a:ext cx="4230" cy="2442"/>
              <a:chOff x="540" y="1080"/>
              <a:chExt cx="4140" cy="2700"/>
            </a:xfrm>
          </p:grpSpPr>
          <p:sp>
            <p:nvSpPr>
              <p:cNvPr id="491556" name="AutoShape 36"/>
              <p:cNvSpPr>
                <a:spLocks noChangeArrowheads="1"/>
              </p:cNvSpPr>
              <p:nvPr/>
            </p:nvSpPr>
            <p:spPr bwMode="auto">
              <a:xfrm>
                <a:off x="540" y="3453"/>
                <a:ext cx="4140" cy="3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491557" name="Group 37"/>
              <p:cNvGrpSpPr>
                <a:grpSpLocks/>
              </p:cNvGrpSpPr>
              <p:nvPr/>
            </p:nvGrpSpPr>
            <p:grpSpPr bwMode="auto">
              <a:xfrm>
                <a:off x="655" y="1080"/>
                <a:ext cx="3910" cy="2618"/>
                <a:chOff x="900" y="720"/>
                <a:chExt cx="12240" cy="5760"/>
              </a:xfrm>
            </p:grpSpPr>
            <p:sp>
              <p:nvSpPr>
                <p:cNvPr id="491558" name="AutoShape 38"/>
                <p:cNvSpPr>
                  <a:spLocks noChangeArrowheads="1"/>
                </p:cNvSpPr>
                <p:nvPr/>
              </p:nvSpPr>
              <p:spPr bwMode="auto">
                <a:xfrm>
                  <a:off x="900" y="720"/>
                  <a:ext cx="12240" cy="522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491559" name="Group 39"/>
                <p:cNvGrpSpPr>
                  <a:grpSpLocks/>
                </p:cNvGrpSpPr>
                <p:nvPr/>
              </p:nvGrpSpPr>
              <p:grpSpPr bwMode="auto">
                <a:xfrm>
                  <a:off x="1440" y="1620"/>
                  <a:ext cx="10980" cy="4860"/>
                  <a:chOff x="-2700" y="1260"/>
                  <a:chExt cx="19080" cy="6840"/>
                </a:xfrm>
              </p:grpSpPr>
              <p:sp>
                <p:nvSpPr>
                  <p:cNvPr id="491560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60" y="1620"/>
                    <a:ext cx="4500" cy="23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49156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6840" y="1620"/>
                    <a:ext cx="4860" cy="23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grpSp>
                <p:nvGrpSpPr>
                  <p:cNvPr id="491562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-2700" y="3780"/>
                    <a:ext cx="9360" cy="4320"/>
                    <a:chOff x="-2700" y="3780"/>
                    <a:chExt cx="9360" cy="4320"/>
                  </a:xfrm>
                </p:grpSpPr>
                <p:sp>
                  <p:nvSpPr>
                    <p:cNvPr id="491563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00" y="558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64" name="Line 4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240" y="558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65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180" y="558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66" name="Line 4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-1440" y="558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67" name="Line 4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-360" y="4140"/>
                      <a:ext cx="2160" cy="14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68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60" y="3960"/>
                      <a:ext cx="2340" cy="16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69" name="Oval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00" y="3780"/>
                      <a:ext cx="540" cy="54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70" name="Oval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540" y="5220"/>
                      <a:ext cx="540" cy="54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71" name="Oval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0" y="5220"/>
                      <a:ext cx="540" cy="54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grpSp>
                  <p:nvGrpSpPr>
                    <p:cNvPr id="491572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2700" y="6480"/>
                      <a:ext cx="4500" cy="1620"/>
                      <a:chOff x="180" y="6300"/>
                      <a:chExt cx="4500" cy="1620"/>
                    </a:xfrm>
                  </p:grpSpPr>
                  <p:sp>
                    <p:nvSpPr>
                      <p:cNvPr id="491573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6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74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6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75" name="Oval 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8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76" name="Oval 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77" name="Oval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78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0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79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0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80" name="Oval 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2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81" name="Oval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2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82" name="Oval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</p:grpSp>
                <p:grpSp>
                  <p:nvGrpSpPr>
                    <p:cNvPr id="491583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0" y="6480"/>
                      <a:ext cx="4500" cy="1620"/>
                      <a:chOff x="180" y="6300"/>
                      <a:chExt cx="4500" cy="1620"/>
                    </a:xfrm>
                  </p:grpSpPr>
                  <p:sp>
                    <p:nvSpPr>
                      <p:cNvPr id="491584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6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85" name="Line 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6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86" name="Oval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8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87" name="Oval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88" name="Oval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89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0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90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0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91" name="Oval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2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92" name="Oval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2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93" name="Oval 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</p:grpSp>
              </p:grpSp>
              <p:grpSp>
                <p:nvGrpSpPr>
                  <p:cNvPr id="491594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7020" y="3780"/>
                    <a:ext cx="9360" cy="4320"/>
                    <a:chOff x="180" y="3600"/>
                    <a:chExt cx="9360" cy="4320"/>
                  </a:xfrm>
                </p:grpSpPr>
                <p:sp>
                  <p:nvSpPr>
                    <p:cNvPr id="491595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80" y="540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96" name="Line 7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120" y="540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97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0" y="540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98" name="Line 7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440" y="540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99" name="Line 7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20" y="3960"/>
                      <a:ext cx="2160" cy="14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600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40" y="3780"/>
                      <a:ext cx="2340" cy="16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601" name="Oval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0" y="3600"/>
                      <a:ext cx="540" cy="54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602" name="Oval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0" y="5040"/>
                      <a:ext cx="540" cy="54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603" name="Oval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0" y="5040"/>
                      <a:ext cx="540" cy="54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grpSp>
                  <p:nvGrpSpPr>
                    <p:cNvPr id="491604" name="Group 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0" y="6300"/>
                      <a:ext cx="4500" cy="1620"/>
                      <a:chOff x="180" y="6300"/>
                      <a:chExt cx="4500" cy="1620"/>
                    </a:xfrm>
                  </p:grpSpPr>
                  <p:sp>
                    <p:nvSpPr>
                      <p:cNvPr id="491605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6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06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6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07" name="Oval 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8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08" name="Oval 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09" name="Oval 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10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0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11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0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12" name="Oval 9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2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13" name="Oval 9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2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14" name="Oval 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</p:grpSp>
                <p:grpSp>
                  <p:nvGrpSpPr>
                    <p:cNvPr id="491615" name="Group 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40" y="6300"/>
                      <a:ext cx="4500" cy="1620"/>
                      <a:chOff x="180" y="6300"/>
                      <a:chExt cx="4500" cy="1620"/>
                    </a:xfrm>
                  </p:grpSpPr>
                  <p:sp>
                    <p:nvSpPr>
                      <p:cNvPr id="491616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6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17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6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18" name="Oval 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8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19" name="Oval 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20" name="Oval 1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21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0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22" name="Line 10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0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23" name="Oval 1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2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24" name="Oval 1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2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25" name="Oval 1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</p:grpSp>
              </p:grpSp>
              <p:sp>
                <p:nvSpPr>
                  <p:cNvPr id="491626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6480" y="1260"/>
                    <a:ext cx="540" cy="5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0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</p:grpSp>
        </p:grpSp>
        <p:sp>
          <p:nvSpPr>
            <p:cNvPr id="491627" name="Line 107"/>
            <p:cNvSpPr>
              <a:spLocks noChangeShapeType="1"/>
            </p:cNvSpPr>
            <p:nvPr/>
          </p:nvSpPr>
          <p:spPr bwMode="auto">
            <a:xfrm>
              <a:off x="6972" y="13259"/>
              <a:ext cx="18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1628" name="Rectangle 108"/>
            <p:cNvSpPr>
              <a:spLocks noChangeArrowheads="1"/>
            </p:cNvSpPr>
            <p:nvPr/>
          </p:nvSpPr>
          <p:spPr bwMode="auto">
            <a:xfrm>
              <a:off x="1455" y="15392"/>
              <a:ext cx="5517" cy="16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1629" name="Rectangle 109"/>
            <p:cNvSpPr>
              <a:spLocks noChangeArrowheads="1"/>
            </p:cNvSpPr>
            <p:nvPr/>
          </p:nvSpPr>
          <p:spPr bwMode="auto">
            <a:xfrm>
              <a:off x="5868" y="12771"/>
              <a:ext cx="1104" cy="309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1630" name="Line 110"/>
            <p:cNvSpPr>
              <a:spLocks noChangeShapeType="1"/>
            </p:cNvSpPr>
            <p:nvPr/>
          </p:nvSpPr>
          <p:spPr bwMode="auto">
            <a:xfrm>
              <a:off x="1455" y="15392"/>
              <a:ext cx="73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1631" name="Line 111"/>
            <p:cNvSpPr>
              <a:spLocks noChangeShapeType="1"/>
            </p:cNvSpPr>
            <p:nvPr/>
          </p:nvSpPr>
          <p:spPr bwMode="auto">
            <a:xfrm>
              <a:off x="7524" y="13259"/>
              <a:ext cx="0" cy="21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1632" name="Text Box 112"/>
            <p:cNvSpPr txBox="1">
              <a:spLocks noChangeArrowheads="1"/>
            </p:cNvSpPr>
            <p:nvPr/>
          </p:nvSpPr>
          <p:spPr bwMode="auto">
            <a:xfrm>
              <a:off x="7648" y="13927"/>
              <a:ext cx="1565" cy="5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1633" name="Text Box 113"/>
            <p:cNvSpPr txBox="1">
              <a:spLocks noChangeArrowheads="1"/>
            </p:cNvSpPr>
            <p:nvPr/>
          </p:nvSpPr>
          <p:spPr bwMode="auto">
            <a:xfrm>
              <a:off x="6094" y="12983"/>
              <a:ext cx="639" cy="2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 altLang="bg-BG"/>
            </a:p>
          </p:txBody>
        </p:sp>
      </p:grpSp>
      <p:graphicFrame>
        <p:nvGraphicFramePr>
          <p:cNvPr id="491634" name="Object 114"/>
          <p:cNvGraphicFramePr>
            <a:graphicFrameLocks noChangeAspect="1"/>
          </p:cNvGraphicFramePr>
          <p:nvPr/>
        </p:nvGraphicFramePr>
        <p:xfrm>
          <a:off x="6778625" y="4862513"/>
          <a:ext cx="7778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Уравнение" r:id="rId3" imgW="634680" imgH="215640" progId="Equation.3">
                  <p:embed/>
                </p:oleObj>
              </mc:Choice>
              <mc:Fallback>
                <p:oleObj name="Уравнение" r:id="rId3" imgW="634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25" y="4862513"/>
                        <a:ext cx="77787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5" name="Object 115"/>
          <p:cNvGraphicFramePr>
            <a:graphicFrameLocks noChangeAspect="1"/>
          </p:cNvGraphicFramePr>
          <p:nvPr/>
        </p:nvGraphicFramePr>
        <p:xfrm>
          <a:off x="5635625" y="1738313"/>
          <a:ext cx="7778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Уравнение" r:id="rId5" imgW="634680" imgH="215640" progId="Equation.3">
                  <p:embed/>
                </p:oleObj>
              </mc:Choice>
              <mc:Fallback>
                <p:oleObj name="Уравнение" r:id="rId5" imgW="634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1738313"/>
                        <a:ext cx="77787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523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AutoShape 2"/>
          <p:cNvSpPr>
            <a:spLocks noChangeArrowheads="1"/>
          </p:cNvSpPr>
          <p:nvPr/>
        </p:nvSpPr>
        <p:spPr bwMode="auto">
          <a:xfrm>
            <a:off x="496888" y="1263650"/>
            <a:ext cx="2428875" cy="1344613"/>
          </a:xfrm>
          <a:prstGeom prst="triangle">
            <a:avLst>
              <a:gd name="adj" fmla="val 50000"/>
            </a:avLst>
          </a:prstGeom>
          <a:solidFill>
            <a:srgbClr val="FFE0A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64227" name="Oval 3"/>
          <p:cNvSpPr>
            <a:spLocks noChangeArrowheads="1"/>
          </p:cNvSpPr>
          <p:nvPr/>
        </p:nvSpPr>
        <p:spPr bwMode="auto">
          <a:xfrm>
            <a:off x="1657350" y="1341438"/>
            <a:ext cx="106363" cy="793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64228" name="Freeform 4"/>
          <p:cNvSpPr>
            <a:spLocks/>
          </p:cNvSpPr>
          <p:nvPr/>
        </p:nvSpPr>
        <p:spPr bwMode="auto">
          <a:xfrm>
            <a:off x="1704975" y="946150"/>
            <a:ext cx="1588" cy="387350"/>
          </a:xfrm>
          <a:custGeom>
            <a:avLst/>
            <a:gdLst>
              <a:gd name="T0" fmla="*/ 0 w 1"/>
              <a:gd name="T1" fmla="*/ 880 h 880"/>
              <a:gd name="T2" fmla="*/ 0 w 1"/>
              <a:gd name="T3" fmla="*/ 0 h 8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880">
                <a:moveTo>
                  <a:pt x="0" y="88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64229" name="WordArt 5"/>
          <p:cNvSpPr>
            <a:spLocks noChangeArrowheads="1" noChangeShapeType="1" noTextEdit="1"/>
          </p:cNvSpPr>
          <p:nvPr/>
        </p:nvSpPr>
        <p:spPr bwMode="auto">
          <a:xfrm>
            <a:off x="1236663" y="2054225"/>
            <a:ext cx="949325" cy="3952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ИБД</a:t>
            </a:r>
          </a:p>
        </p:txBody>
      </p:sp>
      <p:grpSp>
        <p:nvGrpSpPr>
          <p:cNvPr id="564230" name="Group 6"/>
          <p:cNvGrpSpPr>
            <a:grpSpLocks/>
          </p:cNvGrpSpPr>
          <p:nvPr/>
        </p:nvGrpSpPr>
        <p:grpSpPr bwMode="auto">
          <a:xfrm>
            <a:off x="2236788" y="2235200"/>
            <a:ext cx="869950" cy="962025"/>
            <a:chOff x="8100" y="6300"/>
            <a:chExt cx="1727" cy="2876"/>
          </a:xfrm>
        </p:grpSpPr>
        <p:pic>
          <p:nvPicPr>
            <p:cNvPr id="564231" name="Picture 7" descr="RIBNAW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" y="6300"/>
              <a:ext cx="1727" cy="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232" name="WordArt 8"/>
            <p:cNvSpPr>
              <a:spLocks noChangeArrowheads="1" noChangeShapeType="1" noTextEdit="1"/>
            </p:cNvSpPr>
            <p:nvPr/>
          </p:nvSpPr>
          <p:spPr bwMode="auto">
            <a:xfrm>
              <a:off x="8820" y="6660"/>
              <a:ext cx="180" cy="5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564233" name="Text Box 9"/>
          <p:cNvSpPr txBox="1">
            <a:spLocks noChangeArrowheads="1"/>
          </p:cNvSpPr>
          <p:nvPr/>
        </p:nvSpPr>
        <p:spPr bwMode="auto">
          <a:xfrm>
            <a:off x="1809750" y="3665538"/>
            <a:ext cx="3429000" cy="2057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400">
                <a:cs typeface="Times New Roman" pitchFamily="18" charset="0"/>
              </a:rPr>
              <a:t>ИБД с n </a:t>
            </a:r>
            <a:r>
              <a:rPr lang="bg-BG" altLang="bg-BG" sz="1400">
                <a:cs typeface="Times New Roman" pitchFamily="18" charset="0"/>
              </a:rPr>
              <a:t>възела от тип  “О” (кръгче)</a:t>
            </a:r>
            <a:endParaRPr lang="en-US" altLang="bg-BG" sz="1400"/>
          </a:p>
          <a:p>
            <a:pPr algn="l" eaLnBrk="0" hangingPunct="0"/>
            <a:r>
              <a:rPr lang="bg-BG" altLang="bg-BG" sz="1400">
                <a:cs typeface="Times New Roman" pitchFamily="18" charset="0"/>
              </a:rPr>
              <a:t> </a:t>
            </a:r>
            <a:endParaRPr lang="en-US" altLang="bg-BG" sz="1400"/>
          </a:p>
          <a:p>
            <a:pPr algn="l" eaLnBrk="0" hangingPunct="0"/>
            <a:r>
              <a:rPr lang="bg-BG" altLang="bg-BG" sz="1400">
                <a:cs typeface="Times New Roman" pitchFamily="18" charset="0"/>
              </a:rPr>
              <a:t> </a:t>
            </a:r>
            <a:endParaRPr lang="en-US" altLang="bg-BG" sz="1400"/>
          </a:p>
          <a:p>
            <a:pPr algn="l" eaLnBrk="0" hangingPunct="0"/>
            <a:r>
              <a:rPr lang="bg-BG" altLang="bg-BG" sz="1400">
                <a:cs typeface="Times New Roman" pitchFamily="18" charset="0"/>
              </a:rPr>
              <a:t>е:</a:t>
            </a:r>
            <a:endParaRPr lang="bg-BG" altLang="bg-BG" sz="1400"/>
          </a:p>
        </p:txBody>
      </p: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5238750" y="3675063"/>
            <a:ext cx="360045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400">
                <a:cs typeface="Times New Roman" pitchFamily="18" charset="0"/>
              </a:rPr>
              <a:t>1) Празна структура ако </a:t>
            </a:r>
            <a:r>
              <a:rPr lang="en-US" altLang="bg-BG" sz="1400">
                <a:cs typeface="Times New Roman" pitchFamily="18" charset="0"/>
              </a:rPr>
              <a:t>n=0</a:t>
            </a:r>
            <a:r>
              <a:rPr lang="bg-BG" altLang="bg-BG" sz="1400">
                <a:cs typeface="Times New Roman" pitchFamily="18" charset="0"/>
              </a:rPr>
              <a:t> </a:t>
            </a:r>
            <a:endParaRPr lang="bg-BG" altLang="bg-BG" sz="1400"/>
          </a:p>
        </p:txBody>
      </p:sp>
      <p:sp>
        <p:nvSpPr>
          <p:cNvPr id="564235" name="AutoShape 11"/>
          <p:cNvSpPr>
            <a:spLocks noChangeArrowheads="1"/>
          </p:cNvSpPr>
          <p:nvPr/>
        </p:nvSpPr>
        <p:spPr bwMode="auto">
          <a:xfrm>
            <a:off x="2784475" y="3959225"/>
            <a:ext cx="2400300" cy="1600200"/>
          </a:xfrm>
          <a:prstGeom prst="triangle">
            <a:avLst>
              <a:gd name="adj" fmla="val 4996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64236" name="AutoShape 12"/>
          <p:cNvSpPr>
            <a:spLocks noChangeArrowheads="1"/>
          </p:cNvSpPr>
          <p:nvPr/>
        </p:nvSpPr>
        <p:spPr bwMode="auto">
          <a:xfrm flipH="1">
            <a:off x="3135313" y="4611688"/>
            <a:ext cx="835025" cy="833437"/>
          </a:xfrm>
          <a:prstGeom prst="triangle">
            <a:avLst>
              <a:gd name="adj" fmla="val 4849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64237" name="AutoShape 13"/>
          <p:cNvSpPr>
            <a:spLocks noChangeArrowheads="1"/>
          </p:cNvSpPr>
          <p:nvPr/>
        </p:nvSpPr>
        <p:spPr bwMode="auto">
          <a:xfrm>
            <a:off x="3984625" y="4640263"/>
            <a:ext cx="892175" cy="809625"/>
          </a:xfrm>
          <a:prstGeom prst="triangle">
            <a:avLst>
              <a:gd name="adj" fmla="val 4849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64238" name="Freeform 14"/>
          <p:cNvSpPr>
            <a:spLocks/>
          </p:cNvSpPr>
          <p:nvPr/>
        </p:nvSpPr>
        <p:spPr bwMode="auto">
          <a:xfrm>
            <a:off x="3589338" y="4171950"/>
            <a:ext cx="381000" cy="430213"/>
          </a:xfrm>
          <a:custGeom>
            <a:avLst/>
            <a:gdLst>
              <a:gd name="T0" fmla="*/ 0 w 820"/>
              <a:gd name="T1" fmla="*/ 980 h 980"/>
              <a:gd name="T2" fmla="*/ 820 w 820"/>
              <a:gd name="T3" fmla="*/ 0 h 9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20" h="980">
                <a:moveTo>
                  <a:pt x="0" y="980"/>
                </a:moveTo>
                <a:lnTo>
                  <a:pt x="82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64239" name="Freeform 15"/>
          <p:cNvSpPr>
            <a:spLocks/>
          </p:cNvSpPr>
          <p:nvPr/>
        </p:nvSpPr>
        <p:spPr bwMode="auto">
          <a:xfrm>
            <a:off x="4005263" y="4171950"/>
            <a:ext cx="384175" cy="415925"/>
          </a:xfrm>
          <a:custGeom>
            <a:avLst/>
            <a:gdLst>
              <a:gd name="T0" fmla="*/ 820 w 820"/>
              <a:gd name="T1" fmla="*/ 980 h 980"/>
              <a:gd name="T2" fmla="*/ 0 w 820"/>
              <a:gd name="T3" fmla="*/ 0 h 9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20" h="980">
                <a:moveTo>
                  <a:pt x="820" y="98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64240" name="Oval 16"/>
          <p:cNvSpPr>
            <a:spLocks noChangeArrowheads="1"/>
          </p:cNvSpPr>
          <p:nvPr/>
        </p:nvSpPr>
        <p:spPr bwMode="auto">
          <a:xfrm>
            <a:off x="3524250" y="4583113"/>
            <a:ext cx="77788" cy="904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64241" name="Oval 17"/>
          <p:cNvSpPr>
            <a:spLocks noChangeArrowheads="1"/>
          </p:cNvSpPr>
          <p:nvPr/>
        </p:nvSpPr>
        <p:spPr bwMode="auto">
          <a:xfrm>
            <a:off x="4364038" y="4568825"/>
            <a:ext cx="77787" cy="90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64242" name="Oval 18"/>
          <p:cNvSpPr>
            <a:spLocks noChangeArrowheads="1"/>
          </p:cNvSpPr>
          <p:nvPr/>
        </p:nvSpPr>
        <p:spPr bwMode="auto">
          <a:xfrm>
            <a:off x="3922713" y="4064000"/>
            <a:ext cx="130175" cy="1428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64243" name="WordArt 19"/>
          <p:cNvSpPr>
            <a:spLocks noChangeArrowheads="1" noChangeShapeType="1" noTextEdit="1"/>
          </p:cNvSpPr>
          <p:nvPr/>
        </p:nvSpPr>
        <p:spPr bwMode="auto">
          <a:xfrm>
            <a:off x="3365500" y="5197475"/>
            <a:ext cx="336550" cy="187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 div 2</a:t>
            </a:r>
            <a:endParaRPr lang="bg-BG" sz="8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64244" name="WordArt 20"/>
          <p:cNvSpPr>
            <a:spLocks noChangeArrowheads="1" noChangeShapeType="1" noTextEdit="1"/>
          </p:cNvSpPr>
          <p:nvPr/>
        </p:nvSpPr>
        <p:spPr bwMode="auto">
          <a:xfrm>
            <a:off x="4097338" y="5173663"/>
            <a:ext cx="612775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pt-BR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 - n div 2 - 1</a:t>
            </a:r>
            <a:endParaRPr lang="bg-BG" sz="8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64245" name="Text Box 21"/>
          <p:cNvSpPr txBox="1">
            <a:spLocks noChangeArrowheads="1"/>
          </p:cNvSpPr>
          <p:nvPr/>
        </p:nvSpPr>
        <p:spPr bwMode="auto">
          <a:xfrm>
            <a:off x="5238750" y="4330700"/>
            <a:ext cx="3619500" cy="1400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400">
                <a:cs typeface="Times New Roman" pitchFamily="18" charset="0"/>
              </a:rPr>
              <a:t>2) Един възел-корен от тип “О” (кръгче)</a:t>
            </a:r>
            <a:endParaRPr lang="en-US" altLang="bg-BG" sz="1400"/>
          </a:p>
          <a:p>
            <a:pPr algn="l" eaLnBrk="0" hangingPunct="0"/>
            <a:r>
              <a:rPr lang="bg-BG" altLang="bg-BG" sz="1400">
                <a:cs typeface="Times New Roman" pitchFamily="18" charset="0"/>
              </a:rPr>
              <a:t>за който има закачени две ИБД-та</a:t>
            </a:r>
            <a:endParaRPr lang="en-US" altLang="bg-BG" sz="1400"/>
          </a:p>
          <a:p>
            <a:pPr algn="l" eaLnBrk="0" hangingPunct="0"/>
            <a:r>
              <a:rPr lang="bg-BG" altLang="bg-BG" sz="1400">
                <a:cs typeface="Times New Roman" pitchFamily="18" charset="0"/>
              </a:rPr>
              <a:t>ляв ИБД с</a:t>
            </a:r>
            <a:r>
              <a:rPr lang="en-US" altLang="bg-BG" sz="1400">
                <a:cs typeface="Times New Roman" pitchFamily="18" charset="0"/>
              </a:rPr>
              <a:t> n</a:t>
            </a:r>
            <a:r>
              <a:rPr lang="bg-BG" altLang="bg-BG" sz="1400">
                <a:cs typeface="Times New Roman" pitchFamily="18" charset="0"/>
              </a:rPr>
              <a:t> </a:t>
            </a:r>
            <a:r>
              <a:rPr lang="en-US" altLang="bg-BG" sz="1400">
                <a:cs typeface="Times New Roman" pitchFamily="18" charset="0"/>
              </a:rPr>
              <a:t>div</a:t>
            </a:r>
            <a:r>
              <a:rPr lang="bg-BG" altLang="bg-BG" sz="1400">
                <a:cs typeface="Times New Roman" pitchFamily="18" charset="0"/>
              </a:rPr>
              <a:t> 2 възела</a:t>
            </a:r>
            <a:endParaRPr lang="en-US" altLang="bg-BG" sz="1400"/>
          </a:p>
          <a:p>
            <a:pPr algn="l" eaLnBrk="0" hangingPunct="0"/>
            <a:r>
              <a:rPr lang="bg-BG" altLang="bg-BG" sz="1400">
                <a:cs typeface="Times New Roman" pitchFamily="18" charset="0"/>
              </a:rPr>
              <a:t>десен ИБД с </a:t>
            </a:r>
            <a:r>
              <a:rPr lang="en-US" altLang="bg-BG" sz="1400">
                <a:cs typeface="Times New Roman" pitchFamily="18" charset="0"/>
              </a:rPr>
              <a:t>n</a:t>
            </a:r>
            <a:r>
              <a:rPr lang="bg-BG" altLang="bg-BG" sz="1400">
                <a:cs typeface="Times New Roman" pitchFamily="18" charset="0"/>
              </a:rPr>
              <a:t> - </a:t>
            </a:r>
            <a:r>
              <a:rPr lang="en-US" altLang="bg-BG" sz="1400">
                <a:cs typeface="Times New Roman" pitchFamily="18" charset="0"/>
              </a:rPr>
              <a:t>n</a:t>
            </a:r>
            <a:r>
              <a:rPr lang="bg-BG" altLang="bg-BG" sz="1400">
                <a:cs typeface="Times New Roman" pitchFamily="18" charset="0"/>
              </a:rPr>
              <a:t> </a:t>
            </a:r>
            <a:r>
              <a:rPr lang="en-US" altLang="bg-BG" sz="1400">
                <a:cs typeface="Times New Roman" pitchFamily="18" charset="0"/>
              </a:rPr>
              <a:t>div</a:t>
            </a:r>
            <a:r>
              <a:rPr lang="bg-BG" altLang="bg-BG" sz="1400">
                <a:cs typeface="Times New Roman" pitchFamily="18" charset="0"/>
              </a:rPr>
              <a:t> 2 – 1 възела</a:t>
            </a:r>
            <a:endParaRPr lang="en-US" altLang="bg-BG" sz="1400"/>
          </a:p>
          <a:p>
            <a:pPr algn="l" eaLnBrk="0" hangingPunct="0"/>
            <a:r>
              <a:rPr lang="bg-BG" altLang="bg-BG" sz="1400">
                <a:cs typeface="Times New Roman" pitchFamily="18" charset="0"/>
              </a:rPr>
              <a:t> </a:t>
            </a:r>
            <a:endParaRPr lang="bg-BG" altLang="bg-BG" sz="1400"/>
          </a:p>
        </p:txBody>
      </p:sp>
      <p:sp>
        <p:nvSpPr>
          <p:cNvPr id="564246" name="Rectangle 22"/>
          <p:cNvSpPr>
            <a:spLocks noChangeArrowheads="1"/>
          </p:cNvSpPr>
          <p:nvPr/>
        </p:nvSpPr>
        <p:spPr bwMode="auto">
          <a:xfrm>
            <a:off x="57150" y="1325563"/>
            <a:ext cx="6842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 algn="l"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bg-BG" altLang="bg-BG" sz="12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pPr eaLnBrk="0" hangingPunct="0"/>
            <a:endParaRPr lang="en-US" altLang="bg-BG" sz="1800" b="0"/>
          </a:p>
        </p:txBody>
      </p:sp>
      <p:pic>
        <p:nvPicPr>
          <p:cNvPr id="564248" name="Picture 24" descr="IN00953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4195763"/>
            <a:ext cx="154305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4249" name="Rectangle 25"/>
          <p:cNvSpPr>
            <a:spLocks noChangeArrowheads="1"/>
          </p:cNvSpPr>
          <p:nvPr/>
        </p:nvSpPr>
        <p:spPr bwMode="auto">
          <a:xfrm>
            <a:off x="3968750" y="342900"/>
            <a:ext cx="1366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bg-BG" altLang="bg-BG" sz="1600" i="1"/>
              <a:t>Дефиниция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09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9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64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64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5642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6" grpId="0" animBg="1"/>
      <p:bldP spid="564227" grpId="0" animBg="1"/>
      <p:bldP spid="564228" grpId="0" animBg="1"/>
      <p:bldP spid="564229" grpId="0" animBg="1"/>
      <p:bldP spid="564235" grpId="0" animBg="1"/>
      <p:bldP spid="564236" grpId="0" animBg="1"/>
      <p:bldP spid="564237" grpId="0" animBg="1"/>
      <p:bldP spid="564238" grpId="0" animBg="1"/>
      <p:bldP spid="564239" grpId="0" animBg="1"/>
      <p:bldP spid="564240" grpId="0" animBg="1"/>
      <p:bldP spid="564241" grpId="0" animBg="1"/>
      <p:bldP spid="564242" grpId="0" animBg="1"/>
      <p:bldP spid="564243" grpId="0" animBg="1"/>
      <p:bldP spid="5642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ChangeArrowheads="1"/>
          </p:cNvSpPr>
          <p:nvPr/>
        </p:nvSpPr>
        <p:spPr bwMode="auto">
          <a:xfrm>
            <a:off x="1487488" y="528638"/>
            <a:ext cx="80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sz="1400" b="0">
                <a:cs typeface="Times New Roman" pitchFamily="18" charset="0"/>
              </a:rPr>
              <a:t> </a:t>
            </a:r>
            <a:endParaRPr lang="bg-BG" altLang="bg-BG" sz="1800" b="0"/>
          </a:p>
        </p:txBody>
      </p:sp>
      <p:grpSp>
        <p:nvGrpSpPr>
          <p:cNvPr id="492547" name="Group 3"/>
          <p:cNvGrpSpPr>
            <a:grpSpLocks/>
          </p:cNvGrpSpPr>
          <p:nvPr/>
        </p:nvGrpSpPr>
        <p:grpSpPr bwMode="auto">
          <a:xfrm>
            <a:off x="2895600" y="808038"/>
            <a:ext cx="6089650" cy="5073650"/>
            <a:chOff x="1736" y="509"/>
            <a:chExt cx="3820" cy="3196"/>
          </a:xfrm>
        </p:grpSpPr>
        <p:sp>
          <p:nvSpPr>
            <p:cNvPr id="492548" name="Rectangle 4"/>
            <p:cNvSpPr>
              <a:spLocks noChangeArrowheads="1"/>
            </p:cNvSpPr>
            <p:nvPr/>
          </p:nvSpPr>
          <p:spPr bwMode="auto">
            <a:xfrm>
              <a:off x="4488" y="3193"/>
              <a:ext cx="1068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Void main ()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{int n ; Po root;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cin &gt;&gt; n;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root = ibd (n);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}</a:t>
              </a:r>
              <a:endParaRPr lang="en-US" altLang="bg-BG" sz="1800" b="0"/>
            </a:p>
          </p:txBody>
        </p:sp>
        <p:sp>
          <p:nvSpPr>
            <p:cNvPr id="492549" name="Rectangle 5"/>
            <p:cNvSpPr>
              <a:spLocks noChangeArrowheads="1"/>
            </p:cNvSpPr>
            <p:nvPr/>
          </p:nvSpPr>
          <p:spPr bwMode="auto">
            <a:xfrm>
              <a:off x="1736" y="3177"/>
              <a:ext cx="1272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1200" b="0">
                  <a:cs typeface="Times New Roman" pitchFamily="18" charset="0"/>
                </a:rPr>
                <a:t> </a:t>
              </a:r>
              <a:endParaRPr lang="bg-BG" altLang="bg-BG" sz="1800" b="0"/>
            </a:p>
          </p:txBody>
        </p:sp>
        <p:sp>
          <p:nvSpPr>
            <p:cNvPr id="492550" name="Rectangle 6"/>
            <p:cNvSpPr>
              <a:spLocks noChangeArrowheads="1"/>
            </p:cNvSpPr>
            <p:nvPr/>
          </p:nvSpPr>
          <p:spPr bwMode="auto">
            <a:xfrm>
              <a:off x="3060" y="3209"/>
              <a:ext cx="1452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begin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Readln (n);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Root := ibd(n);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End.</a:t>
              </a:r>
              <a:endParaRPr lang="en-US" altLang="bg-BG" sz="1800" b="0"/>
            </a:p>
          </p:txBody>
        </p:sp>
        <p:sp>
          <p:nvSpPr>
            <p:cNvPr id="492551" name="Rectangle 7"/>
            <p:cNvSpPr>
              <a:spLocks noChangeArrowheads="1"/>
            </p:cNvSpPr>
            <p:nvPr/>
          </p:nvSpPr>
          <p:spPr bwMode="auto">
            <a:xfrm>
              <a:off x="4488" y="2103"/>
              <a:ext cx="1068" cy="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if (n&gt;0)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{ 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1)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int nl = n/2, nd = n – nl –1;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2)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 = new node;</a:t>
              </a:r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 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cin &gt;&gt; x;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 -&gt;data = x;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3)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 -&gt; left = ibd (nl);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4)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 -&gt; right = ibd (nd);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5) 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return draj;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} else return NULL;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}</a:t>
              </a:r>
              <a:endParaRPr lang="en-US" altLang="bg-BG" sz="1800" b="0"/>
            </a:p>
          </p:txBody>
        </p:sp>
        <p:sp>
          <p:nvSpPr>
            <p:cNvPr id="492552" name="Rectangle 8"/>
            <p:cNvSpPr>
              <a:spLocks noChangeArrowheads="1"/>
            </p:cNvSpPr>
            <p:nvPr/>
          </p:nvSpPr>
          <p:spPr bwMode="auto">
            <a:xfrm>
              <a:off x="1736" y="2087"/>
              <a:ext cx="1272" cy="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900" b="0"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Условие за дъно.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1) По дефиницията – сметката за nl и nd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2) прочетената данна </a:t>
              </a:r>
              <a:r>
                <a:rPr lang="en-US" altLang="bg-BG" sz="900" b="0">
                  <a:cs typeface="Times New Roman" pitchFamily="18" charset="0"/>
                </a:rPr>
                <a:t>– </a:t>
              </a:r>
              <a:r>
                <a:rPr lang="bg-BG" altLang="bg-BG" sz="900" b="0">
                  <a:cs typeface="Times New Roman" pitchFamily="18" charset="0"/>
                </a:rPr>
                <a:t>в елемент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3) Създаване на ляво поддърво 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4) Създаване на дясно поддърво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5) функцията връща указател към ИБД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6) дъно - Резултатът </a:t>
              </a:r>
              <a:r>
                <a:rPr lang="en-US" altLang="bg-BG" sz="900" b="0">
                  <a:cs typeface="Times New Roman" pitchFamily="18" charset="0"/>
                </a:rPr>
                <a:t>e</a:t>
              </a:r>
              <a:r>
                <a:rPr lang="bg-BG" altLang="bg-BG" sz="900" b="0">
                  <a:cs typeface="Times New Roman" pitchFamily="18" charset="0"/>
                </a:rPr>
                <a:t> </a:t>
              </a:r>
              <a:r>
                <a:rPr lang="bg-BG" altLang="bg-BG" sz="900" b="0"/>
                <a:t>указател </a:t>
              </a:r>
              <a:r>
                <a:rPr lang="en-US" altLang="bg-BG" sz="900" b="0">
                  <a:cs typeface="Times New Roman" pitchFamily="18" charset="0"/>
                </a:rPr>
                <a:t>nil</a:t>
              </a:r>
              <a:r>
                <a:rPr lang="bg-BG" altLang="bg-BG" sz="900" b="0">
                  <a:cs typeface="Times New Roman" pitchFamily="18" charset="0"/>
                </a:rPr>
                <a:t> </a:t>
              </a:r>
              <a:r>
                <a:rPr lang="fr-FR" altLang="bg-BG" sz="900" b="0">
                  <a:cs typeface="Times New Roman" pitchFamily="18" charset="0"/>
                </a:rPr>
                <a:t>NULL</a:t>
              </a:r>
              <a:r>
                <a:rPr lang="bg-BG" altLang="bg-BG" sz="900" b="0">
                  <a:cs typeface="Times New Roman" pitchFamily="18" charset="0"/>
                </a:rPr>
                <a:t>, ако няма възли (</a:t>
              </a:r>
              <a:r>
                <a:rPr lang="en-US" altLang="bg-BG" sz="900" b="0">
                  <a:cs typeface="Times New Roman" pitchFamily="18" charset="0"/>
                </a:rPr>
                <a:t>n</a:t>
              </a:r>
              <a:r>
                <a:rPr lang="bg-BG" altLang="bg-BG" sz="900" b="0">
                  <a:cs typeface="Times New Roman" pitchFamily="18" charset="0"/>
                </a:rPr>
                <a:t>=0) </a:t>
              </a:r>
              <a:endParaRPr lang="bg-BG" altLang="bg-BG" sz="1800" b="0"/>
            </a:p>
          </p:txBody>
        </p:sp>
        <p:sp>
          <p:nvSpPr>
            <p:cNvPr id="492553" name="Rectangle 9"/>
            <p:cNvSpPr>
              <a:spLocks noChangeArrowheads="1"/>
            </p:cNvSpPr>
            <p:nvPr/>
          </p:nvSpPr>
          <p:spPr bwMode="auto">
            <a:xfrm>
              <a:off x="3060" y="2119"/>
              <a:ext cx="1452" cy="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Begin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if n &gt; 0 then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begin 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1) nl:= n div 2; nd:= n- n div 2 – 1;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2) new (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arj); readln (x) 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 ^.data :=x; 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3) 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 ^.left:=ibd(nl);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4) 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 ^.right:=ibd(nd);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5) ibd := 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end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else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6)</a:t>
              </a:r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 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ibd:=nil;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end;</a:t>
              </a:r>
              <a:endParaRPr lang="en-US" altLang="bg-BG" sz="1800" b="0"/>
            </a:p>
          </p:txBody>
        </p:sp>
        <p:sp>
          <p:nvSpPr>
            <p:cNvPr id="492554" name="Rectangle 10"/>
            <p:cNvSpPr>
              <a:spLocks noChangeArrowheads="1"/>
            </p:cNvSpPr>
            <p:nvPr/>
          </p:nvSpPr>
          <p:spPr bwMode="auto">
            <a:xfrm>
              <a:off x="4488" y="1443"/>
              <a:ext cx="1068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Po ibd (int n)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{ Po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arj; DataT x;</a:t>
              </a:r>
              <a:endParaRPr lang="en-US" altLang="bg-BG" sz="1100" b="0"/>
            </a:p>
            <a:p>
              <a:pPr algn="l" eaLnBrk="0" hangingPunct="0"/>
              <a:r>
                <a:rPr lang="bg-BG" altLang="bg-BG" sz="1200" b="0">
                  <a:cs typeface="Times New Roman" pitchFamily="18" charset="0"/>
                </a:rPr>
                <a:t> </a:t>
              </a:r>
              <a:endParaRPr lang="bg-BG" altLang="bg-BG" sz="1800" b="0"/>
            </a:p>
          </p:txBody>
        </p:sp>
        <p:sp>
          <p:nvSpPr>
            <p:cNvPr id="492555" name="Rectangle 11"/>
            <p:cNvSpPr>
              <a:spLocks noChangeArrowheads="1"/>
            </p:cNvSpPr>
            <p:nvPr/>
          </p:nvSpPr>
          <p:spPr bwMode="auto">
            <a:xfrm>
              <a:off x="1736" y="1427"/>
              <a:ext cx="1272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900" b="0">
                  <a:cs typeface="Times New Roman" pitchFamily="18" charset="0"/>
                </a:rPr>
                <a:t>функцията с аргумент </a:t>
              </a:r>
              <a:r>
                <a:rPr lang="en-US" altLang="bg-BG" sz="900" b="0">
                  <a:cs typeface="Times New Roman" pitchFamily="18" charset="0"/>
                </a:rPr>
                <a:t>n (</a:t>
              </a:r>
              <a:r>
                <a:rPr lang="bg-BG" altLang="bg-BG" sz="900" b="0">
                  <a:cs typeface="Times New Roman" pitchFamily="18" charset="0"/>
                </a:rPr>
                <a:t>обмен по стойност</a:t>
              </a:r>
              <a:r>
                <a:rPr lang="en-US" altLang="bg-BG" sz="900" b="0">
                  <a:cs typeface="Times New Roman" pitchFamily="18" charset="0"/>
                </a:rPr>
                <a:t>)</a:t>
              </a:r>
              <a:r>
                <a:rPr lang="bg-BG" altLang="bg-BG" sz="900" b="0"/>
                <a:t>, връща указател към ИБД, </a:t>
              </a:r>
              <a:r>
                <a:rPr lang="bg-BG" altLang="bg-BG" sz="900" b="0">
                  <a:cs typeface="Times New Roman" pitchFamily="18" charset="0"/>
                </a:rPr>
                <a:t>локални променливи, брой възли вляво </a:t>
              </a:r>
              <a:r>
                <a:rPr lang="en-US" altLang="bg-BG" sz="900" b="0">
                  <a:cs typeface="Times New Roman" pitchFamily="18" charset="0"/>
                </a:rPr>
                <a:t>nl</a:t>
              </a:r>
              <a:r>
                <a:rPr lang="bg-BG" altLang="bg-BG" sz="900" b="0">
                  <a:cs typeface="Times New Roman" pitchFamily="18" charset="0"/>
                </a:rPr>
                <a:t>, вдясно</a:t>
              </a:r>
              <a:r>
                <a:rPr lang="en-US" altLang="bg-BG" sz="900" b="0">
                  <a:cs typeface="Times New Roman" pitchFamily="18" charset="0"/>
                </a:rPr>
                <a:t> nd</a:t>
              </a:r>
              <a:endParaRPr lang="en-US" altLang="bg-BG" sz="1100" b="0"/>
            </a:p>
            <a:p>
              <a:pPr algn="l" eaLnBrk="0" hangingPunct="0"/>
              <a:r>
                <a:rPr lang="fr-FR" altLang="bg-BG" sz="900" b="0">
                  <a:cs typeface="Times New Roman" pitchFamily="18" charset="0"/>
                </a:rPr>
                <a:t>‘</a:t>
              </a:r>
              <a:r>
                <a:rPr lang="bg-BG" altLang="bg-BG" sz="900" b="0">
                  <a:cs typeface="Times New Roman" pitchFamily="18" charset="0"/>
                </a:rPr>
                <a:t>държач</a:t>
              </a:r>
              <a:r>
                <a:rPr lang="fr-FR" altLang="bg-BG" sz="900" b="0">
                  <a:cs typeface="Times New Roman" pitchFamily="18" charset="0"/>
                </a:rPr>
                <a:t>’</a:t>
              </a:r>
              <a:r>
                <a:rPr lang="bg-BG" altLang="bg-BG" sz="900" b="0">
                  <a:cs typeface="Times New Roman" pitchFamily="18" charset="0"/>
                </a:rPr>
                <a:t>, за въвеждане на данните в елемент от дървото, 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данна х, която се чете</a:t>
              </a:r>
              <a:endParaRPr lang="bg-BG" altLang="bg-BG" sz="1800" b="0"/>
            </a:p>
          </p:txBody>
        </p:sp>
        <p:sp>
          <p:nvSpPr>
            <p:cNvPr id="492556" name="Rectangle 12"/>
            <p:cNvSpPr>
              <a:spLocks noChangeArrowheads="1"/>
            </p:cNvSpPr>
            <p:nvPr/>
          </p:nvSpPr>
          <p:spPr bwMode="auto">
            <a:xfrm>
              <a:off x="3060" y="1459"/>
              <a:ext cx="1452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Function ibd (n : integer) : po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var nl, dl :integer;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arj: po; 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x</a:t>
              </a:r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 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:</a:t>
              </a:r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 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DataT;</a:t>
              </a:r>
              <a:endParaRPr lang="en-US" altLang="bg-BG" sz="1800" b="0"/>
            </a:p>
          </p:txBody>
        </p:sp>
        <p:sp>
          <p:nvSpPr>
            <p:cNvPr id="492557" name="Rectangle 13"/>
            <p:cNvSpPr>
              <a:spLocks noChangeArrowheads="1"/>
            </p:cNvSpPr>
            <p:nvPr/>
          </p:nvSpPr>
          <p:spPr bwMode="auto">
            <a:xfrm>
              <a:off x="4488" y="525"/>
              <a:ext cx="1068" cy="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typedef  int DataT;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typedef struct node*Po;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struct node { DataT data; Po left; Po right;};</a:t>
              </a:r>
              <a:endParaRPr lang="en-US" altLang="bg-BG" sz="1100" b="0"/>
            </a:p>
            <a:p>
              <a:pPr algn="l" eaLnBrk="0" hangingPunct="0"/>
              <a:r>
                <a:rPr lang="bg-BG" altLang="bg-BG" sz="1200" b="0">
                  <a:cs typeface="Times New Roman" pitchFamily="18" charset="0"/>
                </a:rPr>
                <a:t> </a:t>
              </a:r>
              <a:endParaRPr lang="bg-BG" altLang="bg-BG" sz="1800" b="0"/>
            </a:p>
          </p:txBody>
        </p:sp>
        <p:sp>
          <p:nvSpPr>
            <p:cNvPr id="492558" name="Rectangle 14"/>
            <p:cNvSpPr>
              <a:spLocks noChangeArrowheads="1"/>
            </p:cNvSpPr>
            <p:nvPr/>
          </p:nvSpPr>
          <p:spPr bwMode="auto">
            <a:xfrm>
              <a:off x="1736" y="509"/>
              <a:ext cx="1272" cy="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900" b="0">
                  <a:cs typeface="Times New Roman" pitchFamily="18" charset="0"/>
                </a:rPr>
                <a:t>Среда</a:t>
              </a:r>
              <a:endParaRPr lang="bg-BG" altLang="bg-BG" sz="1800" b="0"/>
            </a:p>
          </p:txBody>
        </p:sp>
        <p:sp>
          <p:nvSpPr>
            <p:cNvPr id="492559" name="Rectangle 15"/>
            <p:cNvSpPr>
              <a:spLocks noChangeArrowheads="1"/>
            </p:cNvSpPr>
            <p:nvPr/>
          </p:nvSpPr>
          <p:spPr bwMode="auto">
            <a:xfrm>
              <a:off x="3060" y="541"/>
              <a:ext cx="1452" cy="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 altLang="bg-BG" sz="900" b="0">
                <a:solidFill>
                  <a:srgbClr val="993300"/>
                </a:solidFill>
                <a:cs typeface="Times New Roman" pitchFamily="18" charset="0"/>
              </a:endParaRPr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Program glawna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Type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Po=^node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    node = record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                data : DataT;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                left</a:t>
              </a:r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: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po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                right:po;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                end;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var root : po;</a:t>
              </a:r>
              <a:endParaRPr lang="en-US" altLang="bg-BG" sz="1800" b="0"/>
            </a:p>
          </p:txBody>
        </p:sp>
        <p:sp>
          <p:nvSpPr>
            <p:cNvPr id="492560" name="Line 16"/>
            <p:cNvSpPr>
              <a:spLocks noChangeShapeType="1"/>
            </p:cNvSpPr>
            <p:nvPr/>
          </p:nvSpPr>
          <p:spPr bwMode="auto">
            <a:xfrm>
              <a:off x="1764" y="533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1" name="Line 17"/>
            <p:cNvSpPr>
              <a:spLocks noChangeShapeType="1"/>
            </p:cNvSpPr>
            <p:nvPr/>
          </p:nvSpPr>
          <p:spPr bwMode="auto">
            <a:xfrm>
              <a:off x="1764" y="3681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2" name="Line 18"/>
            <p:cNvSpPr>
              <a:spLocks noChangeShapeType="1"/>
            </p:cNvSpPr>
            <p:nvPr/>
          </p:nvSpPr>
          <p:spPr bwMode="auto">
            <a:xfrm>
              <a:off x="1764" y="549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3" name="Line 19"/>
            <p:cNvSpPr>
              <a:spLocks noChangeShapeType="1"/>
            </p:cNvSpPr>
            <p:nvPr/>
          </p:nvSpPr>
          <p:spPr bwMode="auto">
            <a:xfrm>
              <a:off x="5556" y="525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4" name="Line 20"/>
            <p:cNvSpPr>
              <a:spLocks noChangeShapeType="1"/>
            </p:cNvSpPr>
            <p:nvPr/>
          </p:nvSpPr>
          <p:spPr bwMode="auto">
            <a:xfrm>
              <a:off x="1764" y="1443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5" name="Line 21"/>
            <p:cNvSpPr>
              <a:spLocks noChangeShapeType="1"/>
            </p:cNvSpPr>
            <p:nvPr/>
          </p:nvSpPr>
          <p:spPr bwMode="auto">
            <a:xfrm>
              <a:off x="4456" y="533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6" name="Line 22"/>
            <p:cNvSpPr>
              <a:spLocks noChangeShapeType="1"/>
            </p:cNvSpPr>
            <p:nvPr/>
          </p:nvSpPr>
          <p:spPr bwMode="auto">
            <a:xfrm>
              <a:off x="3008" y="525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7" name="Line 23"/>
            <p:cNvSpPr>
              <a:spLocks noChangeShapeType="1"/>
            </p:cNvSpPr>
            <p:nvPr/>
          </p:nvSpPr>
          <p:spPr bwMode="auto">
            <a:xfrm>
              <a:off x="1764" y="2103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8" name="Line 24"/>
            <p:cNvSpPr>
              <a:spLocks noChangeShapeType="1"/>
            </p:cNvSpPr>
            <p:nvPr/>
          </p:nvSpPr>
          <p:spPr bwMode="auto">
            <a:xfrm>
              <a:off x="1764" y="3193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2569" name="Rectangle 25"/>
          <p:cNvSpPr>
            <a:spLocks noChangeArrowheads="1"/>
          </p:cNvSpPr>
          <p:nvPr/>
        </p:nvSpPr>
        <p:spPr bwMode="auto">
          <a:xfrm>
            <a:off x="2578100" y="347663"/>
            <a:ext cx="344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i="1"/>
              <a:t>Програма за построяване на ИБД от </a:t>
            </a:r>
            <a:r>
              <a:rPr lang="en-US" altLang="bg-BG" i="1"/>
              <a:t>n</a:t>
            </a:r>
            <a:r>
              <a:rPr lang="bg-BG" altLang="bg-BG" i="1"/>
              <a:t> възела.</a:t>
            </a:r>
            <a:r>
              <a:rPr lang="bg-BG" altLang="bg-BG"/>
              <a:t> </a:t>
            </a:r>
          </a:p>
        </p:txBody>
      </p:sp>
      <p:grpSp>
        <p:nvGrpSpPr>
          <p:cNvPr id="492570" name="Group 26"/>
          <p:cNvGrpSpPr>
            <a:grpSpLocks/>
          </p:cNvGrpSpPr>
          <p:nvPr/>
        </p:nvGrpSpPr>
        <p:grpSpPr bwMode="auto">
          <a:xfrm>
            <a:off x="0" y="2286000"/>
            <a:ext cx="2982913" cy="3117850"/>
            <a:chOff x="0" y="1440"/>
            <a:chExt cx="1879" cy="1964"/>
          </a:xfrm>
        </p:grpSpPr>
        <p:sp>
          <p:nvSpPr>
            <p:cNvPr id="492571" name="Line 27"/>
            <p:cNvSpPr>
              <a:spLocks noChangeShapeType="1"/>
            </p:cNvSpPr>
            <p:nvPr/>
          </p:nvSpPr>
          <p:spPr bwMode="auto">
            <a:xfrm>
              <a:off x="707" y="2091"/>
              <a:ext cx="0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72" name="Line 28"/>
            <p:cNvSpPr>
              <a:spLocks noChangeShapeType="1"/>
            </p:cNvSpPr>
            <p:nvPr/>
          </p:nvSpPr>
          <p:spPr bwMode="auto">
            <a:xfrm>
              <a:off x="707" y="2388"/>
              <a:ext cx="0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73" name="Oval 29"/>
            <p:cNvSpPr>
              <a:spLocks noChangeArrowheads="1"/>
            </p:cNvSpPr>
            <p:nvPr/>
          </p:nvSpPr>
          <p:spPr bwMode="auto">
            <a:xfrm>
              <a:off x="624" y="1756"/>
              <a:ext cx="167" cy="1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2574" name="Text Box 30"/>
            <p:cNvSpPr txBox="1">
              <a:spLocks noChangeArrowheads="1"/>
            </p:cNvSpPr>
            <p:nvPr/>
          </p:nvSpPr>
          <p:spPr bwMode="auto">
            <a:xfrm>
              <a:off x="540" y="1546"/>
              <a:ext cx="335" cy="12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bg-BG" sz="800" b="0">
                  <a:cs typeface="Times New Roman" pitchFamily="18" charset="0"/>
                </a:rPr>
                <a:t>n</a:t>
              </a:r>
              <a:endParaRPr lang="en-US" altLang="bg-BG" sz="800" b="0"/>
            </a:p>
          </p:txBody>
        </p:sp>
        <p:sp>
          <p:nvSpPr>
            <p:cNvPr id="492575" name="Line 31"/>
            <p:cNvSpPr>
              <a:spLocks noChangeShapeType="1"/>
            </p:cNvSpPr>
            <p:nvPr/>
          </p:nvSpPr>
          <p:spPr bwMode="auto">
            <a:xfrm>
              <a:off x="707" y="1673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76" name="Text Box 32"/>
            <p:cNvSpPr txBox="1">
              <a:spLocks noChangeArrowheads="1"/>
            </p:cNvSpPr>
            <p:nvPr/>
          </p:nvSpPr>
          <p:spPr bwMode="auto">
            <a:xfrm>
              <a:off x="456" y="1977"/>
              <a:ext cx="544" cy="1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>
                  <a:cs typeface="Times New Roman" pitchFamily="18" charset="0"/>
                </a:rPr>
                <a:t>nl, nd</a:t>
              </a:r>
              <a:endParaRPr lang="en-US" altLang="bg-BG" sz="800" b="0"/>
            </a:p>
            <a:p>
              <a:pPr eaLnBrk="0" hangingPunct="0"/>
              <a:r>
                <a:rPr lang="en-US" altLang="bg-BG" sz="800" b="0">
                  <a:cs typeface="Times New Roman" pitchFamily="18" charset="0"/>
                </a:rPr>
                <a:t> </a:t>
              </a:r>
              <a:endParaRPr lang="en-US" altLang="bg-BG" sz="800" b="0"/>
            </a:p>
          </p:txBody>
        </p:sp>
        <p:sp>
          <p:nvSpPr>
            <p:cNvPr id="492577" name="Text Box 33"/>
            <p:cNvSpPr txBox="1">
              <a:spLocks noChangeArrowheads="1"/>
            </p:cNvSpPr>
            <p:nvPr/>
          </p:nvSpPr>
          <p:spPr bwMode="auto">
            <a:xfrm>
              <a:off x="456" y="2179"/>
              <a:ext cx="544" cy="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 b="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sp>
          <p:nvSpPr>
            <p:cNvPr id="492578" name="Line 34"/>
            <p:cNvSpPr>
              <a:spLocks noChangeShapeType="1"/>
            </p:cNvSpPr>
            <p:nvPr/>
          </p:nvSpPr>
          <p:spPr bwMode="auto">
            <a:xfrm>
              <a:off x="707" y="192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92579" name="Group 35"/>
            <p:cNvGrpSpPr>
              <a:grpSpLocks/>
            </p:cNvGrpSpPr>
            <p:nvPr/>
          </p:nvGrpSpPr>
          <p:grpSpPr bwMode="auto">
            <a:xfrm>
              <a:off x="875" y="2224"/>
              <a:ext cx="83" cy="85"/>
              <a:chOff x="5940" y="13140"/>
              <a:chExt cx="1080" cy="1080"/>
            </a:xfrm>
          </p:grpSpPr>
          <p:sp>
            <p:nvSpPr>
              <p:cNvPr id="492580" name="Oval 36"/>
              <p:cNvSpPr>
                <a:spLocks noChangeArrowheads="1"/>
              </p:cNvSpPr>
              <p:nvPr/>
            </p:nvSpPr>
            <p:spPr bwMode="auto">
              <a:xfrm>
                <a:off x="5940" y="13140"/>
                <a:ext cx="1080" cy="10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bg-BG" altLang="bg-BG" sz="800" b="0">
                    <a:cs typeface="Times New Roman" pitchFamily="18" charset="0"/>
                  </a:rPr>
                  <a:t> </a:t>
                </a:r>
                <a:endParaRPr lang="bg-BG" altLang="bg-BG" sz="800" b="0"/>
              </a:p>
            </p:txBody>
          </p:sp>
          <p:sp>
            <p:nvSpPr>
              <p:cNvPr id="492581" name="WordArt 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6120" y="13320"/>
                <a:ext cx="720" cy="72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C0C0C0"/>
                    </a:solidFill>
                    <a:latin typeface="Arial Black"/>
                  </a:rPr>
                  <a:t>х</a:t>
                </a:r>
              </a:p>
            </p:txBody>
          </p:sp>
        </p:grpSp>
        <p:grpSp>
          <p:nvGrpSpPr>
            <p:cNvPr id="492582" name="Group 38"/>
            <p:cNvGrpSpPr>
              <a:grpSpLocks/>
            </p:cNvGrpSpPr>
            <p:nvPr/>
          </p:nvGrpSpPr>
          <p:grpSpPr bwMode="auto">
            <a:xfrm rot="470287">
              <a:off x="540" y="2224"/>
              <a:ext cx="129" cy="46"/>
              <a:chOff x="3240" y="13500"/>
              <a:chExt cx="1980" cy="560"/>
            </a:xfrm>
          </p:grpSpPr>
          <p:sp>
            <p:nvSpPr>
              <p:cNvPr id="492583" name="Line 39"/>
              <p:cNvSpPr>
                <a:spLocks noChangeShapeType="1"/>
              </p:cNvSpPr>
              <p:nvPr/>
            </p:nvSpPr>
            <p:spPr bwMode="auto">
              <a:xfrm>
                <a:off x="3240" y="1361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584" name="Freeform 40"/>
              <p:cNvSpPr>
                <a:spLocks/>
              </p:cNvSpPr>
              <p:nvPr/>
            </p:nvSpPr>
            <p:spPr bwMode="auto">
              <a:xfrm>
                <a:off x="3240" y="13500"/>
                <a:ext cx="900" cy="560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585" name="Oval 41"/>
              <p:cNvSpPr>
                <a:spLocks noChangeArrowheads="1"/>
              </p:cNvSpPr>
              <p:nvPr/>
            </p:nvSpPr>
            <p:spPr bwMode="auto">
              <a:xfrm>
                <a:off x="3420" y="13610"/>
                <a:ext cx="360" cy="3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586" name="Line 42"/>
              <p:cNvSpPr>
                <a:spLocks noChangeShapeType="1"/>
              </p:cNvSpPr>
              <p:nvPr/>
            </p:nvSpPr>
            <p:spPr bwMode="auto">
              <a:xfrm>
                <a:off x="3780" y="13790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492587" name="Group 43"/>
            <p:cNvGrpSpPr>
              <a:grpSpLocks/>
            </p:cNvGrpSpPr>
            <p:nvPr/>
          </p:nvGrpSpPr>
          <p:grpSpPr bwMode="auto">
            <a:xfrm>
              <a:off x="665" y="2224"/>
              <a:ext cx="126" cy="128"/>
              <a:chOff x="3240" y="13680"/>
              <a:chExt cx="1080" cy="720"/>
            </a:xfrm>
          </p:grpSpPr>
          <p:sp>
            <p:nvSpPr>
              <p:cNvPr id="492588" name="Rectangle 44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589" name="Rectangle 45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590" name="Rectangle 46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2591" name="Freeform 47"/>
            <p:cNvSpPr>
              <a:spLocks/>
            </p:cNvSpPr>
            <p:nvPr/>
          </p:nvSpPr>
          <p:spPr bwMode="auto">
            <a:xfrm>
              <a:off x="749" y="2236"/>
              <a:ext cx="126" cy="32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92" name="Text Box 48"/>
            <p:cNvSpPr txBox="1">
              <a:spLocks noChangeArrowheads="1"/>
            </p:cNvSpPr>
            <p:nvPr/>
          </p:nvSpPr>
          <p:spPr bwMode="auto">
            <a:xfrm>
              <a:off x="303" y="2179"/>
              <a:ext cx="153" cy="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</a:p>
          </p:txBody>
        </p:sp>
        <p:sp>
          <p:nvSpPr>
            <p:cNvPr id="492593" name="Text Box 49"/>
            <p:cNvSpPr txBox="1">
              <a:spLocks noChangeArrowheads="1"/>
            </p:cNvSpPr>
            <p:nvPr/>
          </p:nvSpPr>
          <p:spPr bwMode="auto">
            <a:xfrm>
              <a:off x="296" y="1977"/>
              <a:ext cx="160" cy="1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>
                  <a:cs typeface="Times New Roman" pitchFamily="18" charset="0"/>
                </a:rPr>
                <a:t>1</a:t>
              </a:r>
              <a:endParaRPr lang="en-US" altLang="bg-BG" sz="800" b="0"/>
            </a:p>
          </p:txBody>
        </p:sp>
        <p:sp>
          <p:nvSpPr>
            <p:cNvPr id="492594" name="Text Box 50"/>
            <p:cNvSpPr txBox="1">
              <a:spLocks noChangeArrowheads="1"/>
            </p:cNvSpPr>
            <p:nvPr/>
          </p:nvSpPr>
          <p:spPr bwMode="auto">
            <a:xfrm>
              <a:off x="456" y="2478"/>
              <a:ext cx="544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 b="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grpSp>
          <p:nvGrpSpPr>
            <p:cNvPr id="492595" name="Group 51"/>
            <p:cNvGrpSpPr>
              <a:grpSpLocks/>
            </p:cNvGrpSpPr>
            <p:nvPr/>
          </p:nvGrpSpPr>
          <p:grpSpPr bwMode="auto">
            <a:xfrm>
              <a:off x="665" y="2521"/>
              <a:ext cx="126" cy="129"/>
              <a:chOff x="7560" y="13500"/>
              <a:chExt cx="1260" cy="1260"/>
            </a:xfrm>
          </p:grpSpPr>
          <p:grpSp>
            <p:nvGrpSpPr>
              <p:cNvPr id="492596" name="Group 52"/>
              <p:cNvGrpSpPr>
                <a:grpSpLocks/>
              </p:cNvGrpSpPr>
              <p:nvPr/>
            </p:nvGrpSpPr>
            <p:grpSpPr bwMode="auto">
              <a:xfrm>
                <a:off x="7560" y="13500"/>
                <a:ext cx="1260" cy="1260"/>
                <a:chOff x="3240" y="13680"/>
                <a:chExt cx="1080" cy="720"/>
              </a:xfrm>
            </p:grpSpPr>
            <p:sp>
              <p:nvSpPr>
                <p:cNvPr id="492597" name="Rectangle 53"/>
                <p:cNvSpPr>
                  <a:spLocks noChangeArrowheads="1"/>
                </p:cNvSpPr>
                <p:nvPr/>
              </p:nvSpPr>
              <p:spPr bwMode="auto">
                <a:xfrm>
                  <a:off x="3240" y="13680"/>
                  <a:ext cx="1080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598" name="Rectangle 54"/>
                <p:cNvSpPr>
                  <a:spLocks noChangeArrowheads="1"/>
                </p:cNvSpPr>
                <p:nvPr/>
              </p:nvSpPr>
              <p:spPr bwMode="auto">
                <a:xfrm>
                  <a:off x="3240" y="1404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599" name="Rectangle 55"/>
                <p:cNvSpPr>
                  <a:spLocks noChangeArrowheads="1"/>
                </p:cNvSpPr>
                <p:nvPr/>
              </p:nvSpPr>
              <p:spPr bwMode="auto">
                <a:xfrm>
                  <a:off x="3780" y="1404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492600" name="WordArt 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7920" y="13680"/>
                <a:ext cx="540" cy="36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C0C0C0"/>
                    </a:solidFill>
                    <a:latin typeface="Arial Black"/>
                  </a:rPr>
                  <a:t>х</a:t>
                </a:r>
              </a:p>
            </p:txBody>
          </p:sp>
        </p:grpSp>
        <p:grpSp>
          <p:nvGrpSpPr>
            <p:cNvPr id="492601" name="Group 57"/>
            <p:cNvGrpSpPr>
              <a:grpSpLocks/>
            </p:cNvGrpSpPr>
            <p:nvPr/>
          </p:nvGrpSpPr>
          <p:grpSpPr bwMode="auto">
            <a:xfrm rot="470287">
              <a:off x="540" y="2521"/>
              <a:ext cx="129" cy="46"/>
              <a:chOff x="3240" y="13500"/>
              <a:chExt cx="1980" cy="560"/>
            </a:xfrm>
          </p:grpSpPr>
          <p:sp>
            <p:nvSpPr>
              <p:cNvPr id="492602" name="Line 58"/>
              <p:cNvSpPr>
                <a:spLocks noChangeShapeType="1"/>
              </p:cNvSpPr>
              <p:nvPr/>
            </p:nvSpPr>
            <p:spPr bwMode="auto">
              <a:xfrm>
                <a:off x="3240" y="1361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03" name="Freeform 59"/>
              <p:cNvSpPr>
                <a:spLocks/>
              </p:cNvSpPr>
              <p:nvPr/>
            </p:nvSpPr>
            <p:spPr bwMode="auto">
              <a:xfrm>
                <a:off x="3240" y="13500"/>
                <a:ext cx="900" cy="560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04" name="Oval 60"/>
              <p:cNvSpPr>
                <a:spLocks noChangeArrowheads="1"/>
              </p:cNvSpPr>
              <p:nvPr/>
            </p:nvSpPr>
            <p:spPr bwMode="auto">
              <a:xfrm>
                <a:off x="3420" y="13610"/>
                <a:ext cx="360" cy="3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05" name="Line 61"/>
              <p:cNvSpPr>
                <a:spLocks noChangeShapeType="1"/>
              </p:cNvSpPr>
              <p:nvPr/>
            </p:nvSpPr>
            <p:spPr bwMode="auto">
              <a:xfrm>
                <a:off x="3780" y="13790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2606" name="Text Box 62"/>
            <p:cNvSpPr txBox="1">
              <a:spLocks noChangeArrowheads="1"/>
            </p:cNvSpPr>
            <p:nvPr/>
          </p:nvSpPr>
          <p:spPr bwMode="auto">
            <a:xfrm>
              <a:off x="300" y="2478"/>
              <a:ext cx="156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>
                  <a:cs typeface="Times New Roman" pitchFamily="18" charset="0"/>
                </a:rPr>
                <a:t>3</a:t>
              </a:r>
              <a:endParaRPr lang="en-US" altLang="bg-BG" sz="800" b="0"/>
            </a:p>
          </p:txBody>
        </p:sp>
        <p:sp>
          <p:nvSpPr>
            <p:cNvPr id="492607" name="Freeform 63"/>
            <p:cNvSpPr>
              <a:spLocks/>
            </p:cNvSpPr>
            <p:nvPr/>
          </p:nvSpPr>
          <p:spPr bwMode="auto">
            <a:xfrm>
              <a:off x="600" y="2620"/>
              <a:ext cx="98" cy="48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08" name="Line 64"/>
            <p:cNvSpPr>
              <a:spLocks noChangeShapeType="1"/>
            </p:cNvSpPr>
            <p:nvPr/>
          </p:nvSpPr>
          <p:spPr bwMode="auto">
            <a:xfrm flipH="1">
              <a:off x="703" y="2698"/>
              <a:ext cx="4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09" name="Text Box 65"/>
            <p:cNvSpPr txBox="1">
              <a:spLocks noChangeArrowheads="1"/>
            </p:cNvSpPr>
            <p:nvPr/>
          </p:nvSpPr>
          <p:spPr bwMode="auto">
            <a:xfrm>
              <a:off x="459" y="2744"/>
              <a:ext cx="543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 b="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grpSp>
          <p:nvGrpSpPr>
            <p:cNvPr id="492610" name="Group 66"/>
            <p:cNvGrpSpPr>
              <a:grpSpLocks/>
            </p:cNvGrpSpPr>
            <p:nvPr/>
          </p:nvGrpSpPr>
          <p:grpSpPr bwMode="auto">
            <a:xfrm>
              <a:off x="668" y="2799"/>
              <a:ext cx="125" cy="128"/>
              <a:chOff x="7560" y="13500"/>
              <a:chExt cx="1260" cy="1260"/>
            </a:xfrm>
          </p:grpSpPr>
          <p:grpSp>
            <p:nvGrpSpPr>
              <p:cNvPr id="492611" name="Group 67"/>
              <p:cNvGrpSpPr>
                <a:grpSpLocks/>
              </p:cNvGrpSpPr>
              <p:nvPr/>
            </p:nvGrpSpPr>
            <p:grpSpPr bwMode="auto">
              <a:xfrm>
                <a:off x="7560" y="13500"/>
                <a:ext cx="1260" cy="1260"/>
                <a:chOff x="3240" y="13680"/>
                <a:chExt cx="1080" cy="720"/>
              </a:xfrm>
            </p:grpSpPr>
            <p:sp>
              <p:nvSpPr>
                <p:cNvPr id="492612" name="Rectangle 68"/>
                <p:cNvSpPr>
                  <a:spLocks noChangeArrowheads="1"/>
                </p:cNvSpPr>
                <p:nvPr/>
              </p:nvSpPr>
              <p:spPr bwMode="auto">
                <a:xfrm>
                  <a:off x="3240" y="13680"/>
                  <a:ext cx="1080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61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40" y="1404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614" name="Rectangle 70"/>
                <p:cNvSpPr>
                  <a:spLocks noChangeArrowheads="1"/>
                </p:cNvSpPr>
                <p:nvPr/>
              </p:nvSpPr>
              <p:spPr bwMode="auto">
                <a:xfrm>
                  <a:off x="3780" y="1404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492615" name="WordArt 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7920" y="13680"/>
                <a:ext cx="540" cy="36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C0C0C0"/>
                    </a:solidFill>
                    <a:latin typeface="Arial Black"/>
                  </a:rPr>
                  <a:t>х</a:t>
                </a:r>
              </a:p>
            </p:txBody>
          </p:sp>
        </p:grpSp>
        <p:grpSp>
          <p:nvGrpSpPr>
            <p:cNvPr id="492616" name="Group 72"/>
            <p:cNvGrpSpPr>
              <a:grpSpLocks/>
            </p:cNvGrpSpPr>
            <p:nvPr/>
          </p:nvGrpSpPr>
          <p:grpSpPr bwMode="auto">
            <a:xfrm rot="470287">
              <a:off x="540" y="2831"/>
              <a:ext cx="129" cy="47"/>
              <a:chOff x="3240" y="13500"/>
              <a:chExt cx="1980" cy="560"/>
            </a:xfrm>
          </p:grpSpPr>
          <p:sp>
            <p:nvSpPr>
              <p:cNvPr id="492617" name="Line 73"/>
              <p:cNvSpPr>
                <a:spLocks noChangeShapeType="1"/>
              </p:cNvSpPr>
              <p:nvPr/>
            </p:nvSpPr>
            <p:spPr bwMode="auto">
              <a:xfrm>
                <a:off x="3240" y="1361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18" name="Freeform 74"/>
              <p:cNvSpPr>
                <a:spLocks/>
              </p:cNvSpPr>
              <p:nvPr/>
            </p:nvSpPr>
            <p:spPr bwMode="auto">
              <a:xfrm>
                <a:off x="3240" y="13500"/>
                <a:ext cx="900" cy="560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19" name="Oval 75"/>
              <p:cNvSpPr>
                <a:spLocks noChangeArrowheads="1"/>
              </p:cNvSpPr>
              <p:nvPr/>
            </p:nvSpPr>
            <p:spPr bwMode="auto">
              <a:xfrm>
                <a:off x="3420" y="13610"/>
                <a:ext cx="360" cy="3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20" name="Line 76"/>
              <p:cNvSpPr>
                <a:spLocks noChangeShapeType="1"/>
              </p:cNvSpPr>
              <p:nvPr/>
            </p:nvSpPr>
            <p:spPr bwMode="auto">
              <a:xfrm>
                <a:off x="3780" y="13790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2621" name="Text Box 77"/>
            <p:cNvSpPr txBox="1">
              <a:spLocks noChangeArrowheads="1"/>
            </p:cNvSpPr>
            <p:nvPr/>
          </p:nvSpPr>
          <p:spPr bwMode="auto">
            <a:xfrm>
              <a:off x="310" y="2743"/>
              <a:ext cx="147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>
                  <a:cs typeface="Times New Roman" pitchFamily="18" charset="0"/>
                </a:rPr>
                <a:t>4</a:t>
              </a:r>
              <a:endParaRPr lang="en-US" altLang="bg-BG" sz="800" b="0"/>
            </a:p>
          </p:txBody>
        </p:sp>
        <p:sp>
          <p:nvSpPr>
            <p:cNvPr id="492622" name="Freeform 78"/>
            <p:cNvSpPr>
              <a:spLocks/>
            </p:cNvSpPr>
            <p:nvPr/>
          </p:nvSpPr>
          <p:spPr bwMode="auto">
            <a:xfrm>
              <a:off x="772" y="2898"/>
              <a:ext cx="75" cy="39"/>
            </a:xfrm>
            <a:custGeom>
              <a:avLst/>
              <a:gdLst>
                <a:gd name="T0" fmla="*/ 0 w 320"/>
                <a:gd name="T1" fmla="*/ 0 h 160"/>
                <a:gd name="T2" fmla="*/ 320 w 320"/>
                <a:gd name="T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0" h="160">
                  <a:moveTo>
                    <a:pt x="0" y="0"/>
                  </a:moveTo>
                  <a:lnTo>
                    <a:pt x="320" y="1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23" name="Line 79"/>
            <p:cNvSpPr>
              <a:spLocks noChangeShapeType="1"/>
            </p:cNvSpPr>
            <p:nvPr/>
          </p:nvSpPr>
          <p:spPr bwMode="auto">
            <a:xfrm>
              <a:off x="710" y="2963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24" name="Text Box 80"/>
            <p:cNvSpPr txBox="1">
              <a:spLocks noChangeArrowheads="1"/>
            </p:cNvSpPr>
            <p:nvPr/>
          </p:nvSpPr>
          <p:spPr bwMode="auto">
            <a:xfrm>
              <a:off x="461" y="3048"/>
              <a:ext cx="544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 b="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grpSp>
          <p:nvGrpSpPr>
            <p:cNvPr id="492625" name="Group 81"/>
            <p:cNvGrpSpPr>
              <a:grpSpLocks/>
            </p:cNvGrpSpPr>
            <p:nvPr/>
          </p:nvGrpSpPr>
          <p:grpSpPr bwMode="auto">
            <a:xfrm>
              <a:off x="851" y="3012"/>
              <a:ext cx="83" cy="215"/>
              <a:chOff x="5580" y="13026"/>
              <a:chExt cx="360" cy="900"/>
            </a:xfrm>
          </p:grpSpPr>
          <p:grpSp>
            <p:nvGrpSpPr>
              <p:cNvPr id="492626" name="Group 82"/>
              <p:cNvGrpSpPr>
                <a:grpSpLocks/>
              </p:cNvGrpSpPr>
              <p:nvPr/>
            </p:nvGrpSpPr>
            <p:grpSpPr bwMode="auto">
              <a:xfrm>
                <a:off x="5580" y="13476"/>
                <a:ext cx="360" cy="450"/>
                <a:chOff x="7560" y="13500"/>
                <a:chExt cx="1260" cy="1260"/>
              </a:xfrm>
            </p:grpSpPr>
            <p:grpSp>
              <p:nvGrpSpPr>
                <p:cNvPr id="492627" name="Group 83"/>
                <p:cNvGrpSpPr>
                  <a:grpSpLocks/>
                </p:cNvGrpSpPr>
                <p:nvPr/>
              </p:nvGrpSpPr>
              <p:grpSpPr bwMode="auto">
                <a:xfrm>
                  <a:off x="7560" y="13500"/>
                  <a:ext cx="1260" cy="1260"/>
                  <a:chOff x="3240" y="13680"/>
                  <a:chExt cx="1080" cy="720"/>
                </a:xfrm>
              </p:grpSpPr>
              <p:sp>
                <p:nvSpPr>
                  <p:cNvPr id="492628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13680"/>
                    <a:ext cx="1080" cy="7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492629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1404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49263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780" y="1404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492631" name="WordArt 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7920" y="13680"/>
                  <a:ext cx="540" cy="360"/>
                </a:xfrm>
                <a:prstGeom prst="rect">
                  <a:avLst/>
                </a:prstGeom>
                <a:extLs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bg-BG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C0C0C0"/>
                      </a:solidFill>
                      <a:latin typeface="Arial Black"/>
                    </a:rPr>
                    <a:t>х</a:t>
                  </a:r>
                </a:p>
              </p:txBody>
            </p:sp>
          </p:grpSp>
          <p:grpSp>
            <p:nvGrpSpPr>
              <p:cNvPr id="492632" name="Group 88"/>
              <p:cNvGrpSpPr>
                <a:grpSpLocks/>
              </p:cNvGrpSpPr>
              <p:nvPr/>
            </p:nvGrpSpPr>
            <p:grpSpPr bwMode="auto">
              <a:xfrm>
                <a:off x="5697" y="13026"/>
                <a:ext cx="130" cy="463"/>
                <a:chOff x="5697" y="13026"/>
                <a:chExt cx="130" cy="463"/>
              </a:xfrm>
            </p:grpSpPr>
            <p:sp>
              <p:nvSpPr>
                <p:cNvPr id="492633" name="Line 89"/>
                <p:cNvSpPr>
                  <a:spLocks noChangeShapeType="1"/>
                </p:cNvSpPr>
                <p:nvPr/>
              </p:nvSpPr>
              <p:spPr bwMode="auto">
                <a:xfrm rot="5340446">
                  <a:off x="5757" y="12984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634" name="Freeform 90"/>
                <p:cNvSpPr>
                  <a:spLocks/>
                </p:cNvSpPr>
                <p:nvPr/>
              </p:nvSpPr>
              <p:spPr bwMode="auto">
                <a:xfrm rot="5340446">
                  <a:off x="5657" y="13066"/>
                  <a:ext cx="210" cy="130"/>
                </a:xfrm>
                <a:custGeom>
                  <a:avLst/>
                  <a:gdLst>
                    <a:gd name="T0" fmla="*/ 0 w 900"/>
                    <a:gd name="T1" fmla="*/ 560 h 560"/>
                    <a:gd name="T2" fmla="*/ 900 w 900"/>
                    <a:gd name="T3" fmla="*/ 560 h 560"/>
                    <a:gd name="T4" fmla="*/ 900 w 900"/>
                    <a:gd name="T5" fmla="*/ 0 h 560"/>
                    <a:gd name="T6" fmla="*/ 0 w 900"/>
                    <a:gd name="T7" fmla="*/ 0 h 560"/>
                    <a:gd name="T8" fmla="*/ 0 w 900"/>
                    <a:gd name="T9" fmla="*/ 56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0" h="560">
                      <a:moveTo>
                        <a:pt x="0" y="560"/>
                      </a:moveTo>
                      <a:lnTo>
                        <a:pt x="900" y="560"/>
                      </a:lnTo>
                      <a:lnTo>
                        <a:pt x="900" y="0"/>
                      </a:lnTo>
                      <a:lnTo>
                        <a:pt x="0" y="0"/>
                      </a:lnTo>
                      <a:lnTo>
                        <a:pt x="0" y="56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635" name="Oval 91"/>
                <p:cNvSpPr>
                  <a:spLocks noChangeArrowheads="1"/>
                </p:cNvSpPr>
                <p:nvPr/>
              </p:nvSpPr>
              <p:spPr bwMode="auto">
                <a:xfrm rot="5340446">
                  <a:off x="5717" y="13068"/>
                  <a:ext cx="84" cy="8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636" name="Line 92"/>
                <p:cNvSpPr>
                  <a:spLocks noChangeShapeType="1"/>
                </p:cNvSpPr>
                <p:nvPr/>
              </p:nvSpPr>
              <p:spPr bwMode="auto">
                <a:xfrm rot="5340446">
                  <a:off x="5595" y="13321"/>
                  <a:ext cx="33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sp>
          <p:nvSpPr>
            <p:cNvPr id="492637" name="Text Box 93"/>
            <p:cNvSpPr txBox="1">
              <a:spLocks noChangeArrowheads="1"/>
            </p:cNvSpPr>
            <p:nvPr/>
          </p:nvSpPr>
          <p:spPr bwMode="auto">
            <a:xfrm>
              <a:off x="303" y="3047"/>
              <a:ext cx="159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5</a:t>
              </a:r>
            </a:p>
          </p:txBody>
        </p:sp>
        <p:sp>
          <p:nvSpPr>
            <p:cNvPr id="492638" name="Text Box 94"/>
            <p:cNvSpPr txBox="1">
              <a:spLocks noChangeArrowheads="1"/>
            </p:cNvSpPr>
            <p:nvPr/>
          </p:nvSpPr>
          <p:spPr bwMode="auto">
            <a:xfrm>
              <a:off x="542" y="3091"/>
              <a:ext cx="33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800" b="0">
                  <a:latin typeface="Times New Roman" pitchFamily="18" charset="0"/>
                  <a:cs typeface="Times New Roman" pitchFamily="18" charset="0"/>
                </a:rPr>
                <a:t>Ibd </a:t>
              </a:r>
              <a:r>
                <a:rPr lang="en-US" altLang="bg-BG" sz="800" b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</a:t>
              </a:r>
              <a:endParaRPr lang="bg-BG" altLang="bg-BG" sz="800" b="0">
                <a:latin typeface="Times New Roman" pitchFamily="18" charset="0"/>
                <a:cs typeface="Times New Roman" pitchFamily="18" charset="0"/>
              </a:endParaRPr>
            </a:p>
            <a:p>
              <a:pPr algn="l" eaLnBrk="0" hangingPunct="0"/>
              <a:endParaRPr lang="bg-BG" altLang="bg-BG" sz="800" b="0"/>
            </a:p>
          </p:txBody>
        </p:sp>
        <p:sp>
          <p:nvSpPr>
            <p:cNvPr id="492639" name="Line 95"/>
            <p:cNvSpPr>
              <a:spLocks noChangeShapeType="1"/>
            </p:cNvSpPr>
            <p:nvPr/>
          </p:nvSpPr>
          <p:spPr bwMode="auto">
            <a:xfrm>
              <a:off x="511" y="3092"/>
              <a:ext cx="0" cy="1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40" name="Text Box 96"/>
            <p:cNvSpPr txBox="1">
              <a:spLocks noChangeArrowheads="1"/>
            </p:cNvSpPr>
            <p:nvPr/>
          </p:nvSpPr>
          <p:spPr bwMode="auto">
            <a:xfrm>
              <a:off x="1335" y="2989"/>
              <a:ext cx="544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sp>
          <p:nvSpPr>
            <p:cNvPr id="492641" name="Text Box 97"/>
            <p:cNvSpPr txBox="1">
              <a:spLocks noChangeArrowheads="1"/>
            </p:cNvSpPr>
            <p:nvPr/>
          </p:nvSpPr>
          <p:spPr bwMode="auto">
            <a:xfrm>
              <a:off x="1146" y="2989"/>
              <a:ext cx="189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>
                  <a:cs typeface="Times New Roman" pitchFamily="18" charset="0"/>
                </a:rPr>
                <a:t>6</a:t>
              </a:r>
              <a:endParaRPr lang="en-US" altLang="bg-BG" sz="800" b="0"/>
            </a:p>
          </p:txBody>
        </p:sp>
        <p:sp>
          <p:nvSpPr>
            <p:cNvPr id="492642" name="Line 98"/>
            <p:cNvSpPr>
              <a:spLocks noChangeShapeType="1"/>
            </p:cNvSpPr>
            <p:nvPr/>
          </p:nvSpPr>
          <p:spPr bwMode="auto">
            <a:xfrm>
              <a:off x="1419" y="3034"/>
              <a:ext cx="209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92643" name="Group 99"/>
            <p:cNvGrpSpPr>
              <a:grpSpLocks/>
            </p:cNvGrpSpPr>
            <p:nvPr/>
          </p:nvGrpSpPr>
          <p:grpSpPr bwMode="auto">
            <a:xfrm>
              <a:off x="1628" y="3079"/>
              <a:ext cx="83" cy="86"/>
              <a:chOff x="4860" y="14760"/>
              <a:chExt cx="540" cy="540"/>
            </a:xfrm>
          </p:grpSpPr>
          <p:sp>
            <p:nvSpPr>
              <p:cNvPr id="492644" name="Oval 100"/>
              <p:cNvSpPr>
                <a:spLocks noChangeArrowheads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45" name="Line 101"/>
              <p:cNvSpPr>
                <a:spLocks noChangeShapeType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46" name="Line 102"/>
              <p:cNvSpPr>
                <a:spLocks noChangeShapeType="1"/>
              </p:cNvSpPr>
              <p:nvPr/>
            </p:nvSpPr>
            <p:spPr bwMode="auto">
              <a:xfrm flipV="1"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2647" name="Line 103"/>
            <p:cNvSpPr>
              <a:spLocks noChangeShapeType="1"/>
            </p:cNvSpPr>
            <p:nvPr/>
          </p:nvSpPr>
          <p:spPr bwMode="auto">
            <a:xfrm>
              <a:off x="624" y="1811"/>
              <a:ext cx="795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48" name="Line 104"/>
            <p:cNvSpPr>
              <a:spLocks noChangeShapeType="1"/>
            </p:cNvSpPr>
            <p:nvPr/>
          </p:nvSpPr>
          <p:spPr bwMode="auto">
            <a:xfrm>
              <a:off x="1419" y="2020"/>
              <a:ext cx="0" cy="9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49" name="Line 105"/>
            <p:cNvSpPr>
              <a:spLocks noChangeShapeType="1"/>
            </p:cNvSpPr>
            <p:nvPr/>
          </p:nvSpPr>
          <p:spPr bwMode="auto">
            <a:xfrm flipH="1">
              <a:off x="695" y="3213"/>
              <a:ext cx="738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50" name="Line 106"/>
            <p:cNvSpPr>
              <a:spLocks noChangeShapeType="1"/>
            </p:cNvSpPr>
            <p:nvPr/>
          </p:nvSpPr>
          <p:spPr bwMode="auto">
            <a:xfrm flipH="1">
              <a:off x="698" y="3251"/>
              <a:ext cx="0" cy="1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51" name="Freeform 107"/>
            <p:cNvSpPr>
              <a:spLocks/>
            </p:cNvSpPr>
            <p:nvPr/>
          </p:nvSpPr>
          <p:spPr bwMode="auto">
            <a:xfrm>
              <a:off x="131" y="1507"/>
              <a:ext cx="404" cy="1095"/>
            </a:xfrm>
            <a:custGeom>
              <a:avLst/>
              <a:gdLst>
                <a:gd name="T0" fmla="*/ 880 w 1740"/>
                <a:gd name="T1" fmla="*/ 4400 h 4400"/>
                <a:gd name="T2" fmla="*/ 0 w 1740"/>
                <a:gd name="T3" fmla="*/ 2720 h 4400"/>
                <a:gd name="T4" fmla="*/ 620 w 1740"/>
                <a:gd name="T5" fmla="*/ 440 h 4400"/>
                <a:gd name="T6" fmla="*/ 1740 w 1740"/>
                <a:gd name="T7" fmla="*/ 80 h 4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0" h="4400">
                  <a:moveTo>
                    <a:pt x="880" y="4400"/>
                  </a:moveTo>
                  <a:cubicBezTo>
                    <a:pt x="733" y="4120"/>
                    <a:pt x="43" y="3380"/>
                    <a:pt x="0" y="2720"/>
                  </a:cubicBezTo>
                  <a:cubicBezTo>
                    <a:pt x="20" y="2050"/>
                    <a:pt x="330" y="880"/>
                    <a:pt x="620" y="440"/>
                  </a:cubicBezTo>
                  <a:cubicBezTo>
                    <a:pt x="910" y="0"/>
                    <a:pt x="1507" y="155"/>
                    <a:pt x="1740" y="8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52" name="Freeform 108"/>
            <p:cNvSpPr>
              <a:spLocks/>
            </p:cNvSpPr>
            <p:nvPr/>
          </p:nvSpPr>
          <p:spPr bwMode="auto">
            <a:xfrm>
              <a:off x="0" y="1440"/>
              <a:ext cx="600" cy="1422"/>
            </a:xfrm>
            <a:custGeom>
              <a:avLst/>
              <a:gdLst>
                <a:gd name="T0" fmla="*/ 1503 w 2443"/>
                <a:gd name="T1" fmla="*/ 5870 h 5870"/>
                <a:gd name="T2" fmla="*/ 23 w 2443"/>
                <a:gd name="T3" fmla="*/ 3690 h 5870"/>
                <a:gd name="T4" fmla="*/ 903 w 2443"/>
                <a:gd name="T5" fmla="*/ 590 h 5870"/>
                <a:gd name="T6" fmla="*/ 2443 w 2443"/>
                <a:gd name="T7" fmla="*/ 150 h 5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3" h="5870">
                  <a:moveTo>
                    <a:pt x="1503" y="5870"/>
                  </a:moveTo>
                  <a:cubicBezTo>
                    <a:pt x="1256" y="5503"/>
                    <a:pt x="123" y="4570"/>
                    <a:pt x="23" y="3690"/>
                  </a:cubicBezTo>
                  <a:cubicBezTo>
                    <a:pt x="0" y="2747"/>
                    <a:pt x="510" y="1160"/>
                    <a:pt x="903" y="590"/>
                  </a:cubicBezTo>
                  <a:cubicBezTo>
                    <a:pt x="1306" y="0"/>
                    <a:pt x="2122" y="242"/>
                    <a:pt x="2443" y="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92653" name="Group 109"/>
            <p:cNvGrpSpPr>
              <a:grpSpLocks/>
            </p:cNvGrpSpPr>
            <p:nvPr/>
          </p:nvGrpSpPr>
          <p:grpSpPr bwMode="auto">
            <a:xfrm rot="3289504">
              <a:off x="542" y="1423"/>
              <a:ext cx="154" cy="236"/>
              <a:chOff x="2191" y="8896"/>
              <a:chExt cx="1319" cy="935"/>
            </a:xfrm>
          </p:grpSpPr>
          <p:sp>
            <p:nvSpPr>
              <p:cNvPr id="492654" name="Freeform 110"/>
              <p:cNvSpPr>
                <a:spLocks/>
              </p:cNvSpPr>
              <p:nvPr/>
            </p:nvSpPr>
            <p:spPr bwMode="auto">
              <a:xfrm>
                <a:off x="2191" y="8896"/>
                <a:ext cx="1319" cy="935"/>
              </a:xfrm>
              <a:custGeom>
                <a:avLst/>
                <a:gdLst>
                  <a:gd name="T0" fmla="*/ 173 w 1319"/>
                  <a:gd name="T1" fmla="*/ 63 h 935"/>
                  <a:gd name="T2" fmla="*/ 148 w 1319"/>
                  <a:gd name="T3" fmla="*/ 32 h 935"/>
                  <a:gd name="T4" fmla="*/ 123 w 1319"/>
                  <a:gd name="T5" fmla="*/ 10 h 935"/>
                  <a:gd name="T6" fmla="*/ 98 w 1319"/>
                  <a:gd name="T7" fmla="*/ 0 h 935"/>
                  <a:gd name="T8" fmla="*/ 58 w 1319"/>
                  <a:gd name="T9" fmla="*/ 14 h 935"/>
                  <a:gd name="T10" fmla="*/ 19 w 1319"/>
                  <a:gd name="T11" fmla="*/ 92 h 935"/>
                  <a:gd name="T12" fmla="*/ 0 w 1319"/>
                  <a:gd name="T13" fmla="*/ 223 h 935"/>
                  <a:gd name="T14" fmla="*/ 6 w 1319"/>
                  <a:gd name="T15" fmla="*/ 394 h 935"/>
                  <a:gd name="T16" fmla="*/ 35 w 1319"/>
                  <a:gd name="T17" fmla="*/ 583 h 935"/>
                  <a:gd name="T18" fmla="*/ 81 w 1319"/>
                  <a:gd name="T19" fmla="*/ 747 h 935"/>
                  <a:gd name="T20" fmla="*/ 138 w 1319"/>
                  <a:gd name="T21" fmla="*/ 867 h 935"/>
                  <a:gd name="T22" fmla="*/ 199 w 1319"/>
                  <a:gd name="T23" fmla="*/ 929 h 935"/>
                  <a:gd name="T24" fmla="*/ 241 w 1319"/>
                  <a:gd name="T25" fmla="*/ 932 h 935"/>
                  <a:gd name="T26" fmla="*/ 259 w 1319"/>
                  <a:gd name="T27" fmla="*/ 916 h 935"/>
                  <a:gd name="T28" fmla="*/ 277 w 1319"/>
                  <a:gd name="T29" fmla="*/ 890 h 935"/>
                  <a:gd name="T30" fmla="*/ 291 w 1319"/>
                  <a:gd name="T31" fmla="*/ 856 h 935"/>
                  <a:gd name="T32" fmla="*/ 294 w 1319"/>
                  <a:gd name="T33" fmla="*/ 835 h 935"/>
                  <a:gd name="T34" fmla="*/ 334 w 1319"/>
                  <a:gd name="T35" fmla="*/ 740 h 935"/>
                  <a:gd name="T36" fmla="*/ 384 w 1319"/>
                  <a:gd name="T37" fmla="*/ 659 h 935"/>
                  <a:gd name="T38" fmla="*/ 441 w 1319"/>
                  <a:gd name="T39" fmla="*/ 593 h 935"/>
                  <a:gd name="T40" fmla="*/ 498 w 1319"/>
                  <a:gd name="T41" fmla="*/ 541 h 935"/>
                  <a:gd name="T42" fmla="*/ 554 w 1319"/>
                  <a:gd name="T43" fmla="*/ 502 h 935"/>
                  <a:gd name="T44" fmla="*/ 603 w 1319"/>
                  <a:gd name="T45" fmla="*/ 473 h 935"/>
                  <a:gd name="T46" fmla="*/ 645 w 1319"/>
                  <a:gd name="T47" fmla="*/ 456 h 935"/>
                  <a:gd name="T48" fmla="*/ 672 w 1319"/>
                  <a:gd name="T49" fmla="*/ 449 h 935"/>
                  <a:gd name="T50" fmla="*/ 708 w 1319"/>
                  <a:gd name="T51" fmla="*/ 443 h 935"/>
                  <a:gd name="T52" fmla="*/ 772 w 1319"/>
                  <a:gd name="T53" fmla="*/ 433 h 935"/>
                  <a:gd name="T54" fmla="*/ 852 w 1319"/>
                  <a:gd name="T55" fmla="*/ 420 h 935"/>
                  <a:gd name="T56" fmla="*/ 943 w 1319"/>
                  <a:gd name="T57" fmla="*/ 407 h 935"/>
                  <a:gd name="T58" fmla="*/ 1034 w 1319"/>
                  <a:gd name="T59" fmla="*/ 392 h 935"/>
                  <a:gd name="T60" fmla="*/ 1119 w 1319"/>
                  <a:gd name="T61" fmla="*/ 379 h 935"/>
                  <a:gd name="T62" fmla="*/ 1185 w 1319"/>
                  <a:gd name="T63" fmla="*/ 369 h 935"/>
                  <a:gd name="T64" fmla="*/ 1228 w 1319"/>
                  <a:gd name="T65" fmla="*/ 362 h 935"/>
                  <a:gd name="T66" fmla="*/ 1255 w 1319"/>
                  <a:gd name="T67" fmla="*/ 392 h 935"/>
                  <a:gd name="T68" fmla="*/ 1290 w 1319"/>
                  <a:gd name="T69" fmla="*/ 401 h 935"/>
                  <a:gd name="T70" fmla="*/ 1314 w 1319"/>
                  <a:gd name="T71" fmla="*/ 371 h 935"/>
                  <a:gd name="T72" fmla="*/ 1314 w 1319"/>
                  <a:gd name="T73" fmla="*/ 288 h 935"/>
                  <a:gd name="T74" fmla="*/ 1287 w 1319"/>
                  <a:gd name="T75" fmla="*/ 211 h 935"/>
                  <a:gd name="T76" fmla="*/ 1251 w 1319"/>
                  <a:gd name="T77" fmla="*/ 189 h 935"/>
                  <a:gd name="T78" fmla="*/ 1221 w 1319"/>
                  <a:gd name="T79" fmla="*/ 209 h 935"/>
                  <a:gd name="T80" fmla="*/ 1211 w 1319"/>
                  <a:gd name="T81" fmla="*/ 249 h 935"/>
                  <a:gd name="T82" fmla="*/ 1167 w 1319"/>
                  <a:gd name="T83" fmla="*/ 257 h 935"/>
                  <a:gd name="T84" fmla="*/ 1101 w 1319"/>
                  <a:gd name="T85" fmla="*/ 267 h 935"/>
                  <a:gd name="T86" fmla="*/ 1016 w 1319"/>
                  <a:gd name="T87" fmla="*/ 280 h 935"/>
                  <a:gd name="T88" fmla="*/ 926 w 1319"/>
                  <a:gd name="T89" fmla="*/ 293 h 935"/>
                  <a:gd name="T90" fmla="*/ 835 w 1319"/>
                  <a:gd name="T91" fmla="*/ 307 h 935"/>
                  <a:gd name="T92" fmla="*/ 754 w 1319"/>
                  <a:gd name="T93" fmla="*/ 319 h 935"/>
                  <a:gd name="T94" fmla="*/ 691 w 1319"/>
                  <a:gd name="T95" fmla="*/ 329 h 935"/>
                  <a:gd name="T96" fmla="*/ 655 w 1319"/>
                  <a:gd name="T97" fmla="*/ 335 h 935"/>
                  <a:gd name="T98" fmla="*/ 626 w 1319"/>
                  <a:gd name="T99" fmla="*/ 336 h 935"/>
                  <a:gd name="T100" fmla="*/ 582 w 1319"/>
                  <a:gd name="T101" fmla="*/ 332 h 935"/>
                  <a:gd name="T102" fmla="*/ 526 w 1319"/>
                  <a:gd name="T103" fmla="*/ 320 h 935"/>
                  <a:gd name="T104" fmla="*/ 461 w 1319"/>
                  <a:gd name="T105" fmla="*/ 299 h 935"/>
                  <a:gd name="T106" fmla="*/ 390 w 1319"/>
                  <a:gd name="T107" fmla="*/ 267 h 935"/>
                  <a:gd name="T108" fmla="*/ 318 w 1319"/>
                  <a:gd name="T109" fmla="*/ 221 h 935"/>
                  <a:gd name="T110" fmla="*/ 246 w 1319"/>
                  <a:gd name="T111" fmla="*/ 160 h 935"/>
                  <a:gd name="T112" fmla="*/ 179 w 1319"/>
                  <a:gd name="T113" fmla="*/ 81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19" h="935">
                    <a:moveTo>
                      <a:pt x="186" y="84"/>
                    </a:moveTo>
                    <a:lnTo>
                      <a:pt x="173" y="63"/>
                    </a:lnTo>
                    <a:lnTo>
                      <a:pt x="161" y="46"/>
                    </a:lnTo>
                    <a:lnTo>
                      <a:pt x="148" y="32"/>
                    </a:lnTo>
                    <a:lnTo>
                      <a:pt x="135" y="19"/>
                    </a:lnTo>
                    <a:lnTo>
                      <a:pt x="123" y="10"/>
                    </a:lnTo>
                    <a:lnTo>
                      <a:pt x="110" y="3"/>
                    </a:lnTo>
                    <a:lnTo>
                      <a:pt x="98" y="0"/>
                    </a:lnTo>
                    <a:lnTo>
                      <a:pt x="85" y="0"/>
                    </a:lnTo>
                    <a:lnTo>
                      <a:pt x="58" y="14"/>
                    </a:lnTo>
                    <a:lnTo>
                      <a:pt x="36" y="46"/>
                    </a:lnTo>
                    <a:lnTo>
                      <a:pt x="19" y="92"/>
                    </a:lnTo>
                    <a:lnTo>
                      <a:pt x="7" y="153"/>
                    </a:lnTo>
                    <a:lnTo>
                      <a:pt x="0" y="223"/>
                    </a:lnTo>
                    <a:lnTo>
                      <a:pt x="0" y="306"/>
                    </a:lnTo>
                    <a:lnTo>
                      <a:pt x="6" y="394"/>
                    </a:lnTo>
                    <a:lnTo>
                      <a:pt x="17" y="489"/>
                    </a:lnTo>
                    <a:lnTo>
                      <a:pt x="35" y="583"/>
                    </a:lnTo>
                    <a:lnTo>
                      <a:pt x="56" y="669"/>
                    </a:lnTo>
                    <a:lnTo>
                      <a:pt x="81" y="747"/>
                    </a:lnTo>
                    <a:lnTo>
                      <a:pt x="108" y="814"/>
                    </a:lnTo>
                    <a:lnTo>
                      <a:pt x="138" y="867"/>
                    </a:lnTo>
                    <a:lnTo>
                      <a:pt x="169" y="906"/>
                    </a:lnTo>
                    <a:lnTo>
                      <a:pt x="199" y="929"/>
                    </a:lnTo>
                    <a:lnTo>
                      <a:pt x="229" y="935"/>
                    </a:lnTo>
                    <a:lnTo>
                      <a:pt x="241" y="932"/>
                    </a:lnTo>
                    <a:lnTo>
                      <a:pt x="251" y="925"/>
                    </a:lnTo>
                    <a:lnTo>
                      <a:pt x="259" y="916"/>
                    </a:lnTo>
                    <a:lnTo>
                      <a:pt x="269" y="905"/>
                    </a:lnTo>
                    <a:lnTo>
                      <a:pt x="277" y="890"/>
                    </a:lnTo>
                    <a:lnTo>
                      <a:pt x="284" y="874"/>
                    </a:lnTo>
                    <a:lnTo>
                      <a:pt x="291" y="856"/>
                    </a:lnTo>
                    <a:lnTo>
                      <a:pt x="297" y="834"/>
                    </a:lnTo>
                    <a:lnTo>
                      <a:pt x="294" y="835"/>
                    </a:lnTo>
                    <a:lnTo>
                      <a:pt x="313" y="785"/>
                    </a:lnTo>
                    <a:lnTo>
                      <a:pt x="334" y="740"/>
                    </a:lnTo>
                    <a:lnTo>
                      <a:pt x="359" y="697"/>
                    </a:lnTo>
                    <a:lnTo>
                      <a:pt x="384" y="659"/>
                    </a:lnTo>
                    <a:lnTo>
                      <a:pt x="412" y="625"/>
                    </a:lnTo>
                    <a:lnTo>
                      <a:pt x="441" y="593"/>
                    </a:lnTo>
                    <a:lnTo>
                      <a:pt x="469" y="565"/>
                    </a:lnTo>
                    <a:lnTo>
                      <a:pt x="498" y="541"/>
                    </a:lnTo>
                    <a:lnTo>
                      <a:pt x="527" y="519"/>
                    </a:lnTo>
                    <a:lnTo>
                      <a:pt x="554" y="502"/>
                    </a:lnTo>
                    <a:lnTo>
                      <a:pt x="580" y="486"/>
                    </a:lnTo>
                    <a:lnTo>
                      <a:pt x="603" y="473"/>
                    </a:lnTo>
                    <a:lnTo>
                      <a:pt x="626" y="464"/>
                    </a:lnTo>
                    <a:lnTo>
                      <a:pt x="645" y="456"/>
                    </a:lnTo>
                    <a:lnTo>
                      <a:pt x="661" y="451"/>
                    </a:lnTo>
                    <a:lnTo>
                      <a:pt x="672" y="449"/>
                    </a:lnTo>
                    <a:lnTo>
                      <a:pt x="687" y="446"/>
                    </a:lnTo>
                    <a:lnTo>
                      <a:pt x="708" y="443"/>
                    </a:lnTo>
                    <a:lnTo>
                      <a:pt x="737" y="439"/>
                    </a:lnTo>
                    <a:lnTo>
                      <a:pt x="772" y="433"/>
                    </a:lnTo>
                    <a:lnTo>
                      <a:pt x="811" y="427"/>
                    </a:lnTo>
                    <a:lnTo>
                      <a:pt x="852" y="420"/>
                    </a:lnTo>
                    <a:lnTo>
                      <a:pt x="897" y="414"/>
                    </a:lnTo>
                    <a:lnTo>
                      <a:pt x="943" y="407"/>
                    </a:lnTo>
                    <a:lnTo>
                      <a:pt x="989" y="400"/>
                    </a:lnTo>
                    <a:lnTo>
                      <a:pt x="1034" y="392"/>
                    </a:lnTo>
                    <a:lnTo>
                      <a:pt x="1078" y="385"/>
                    </a:lnTo>
                    <a:lnTo>
                      <a:pt x="1119" y="379"/>
                    </a:lnTo>
                    <a:lnTo>
                      <a:pt x="1155" y="374"/>
                    </a:lnTo>
                    <a:lnTo>
                      <a:pt x="1185" y="369"/>
                    </a:lnTo>
                    <a:lnTo>
                      <a:pt x="1211" y="365"/>
                    </a:lnTo>
                    <a:lnTo>
                      <a:pt x="1228" y="362"/>
                    </a:lnTo>
                    <a:lnTo>
                      <a:pt x="1239" y="379"/>
                    </a:lnTo>
                    <a:lnTo>
                      <a:pt x="1255" y="392"/>
                    </a:lnTo>
                    <a:lnTo>
                      <a:pt x="1273" y="400"/>
                    </a:lnTo>
                    <a:lnTo>
                      <a:pt x="1290" y="401"/>
                    </a:lnTo>
                    <a:lnTo>
                      <a:pt x="1304" y="391"/>
                    </a:lnTo>
                    <a:lnTo>
                      <a:pt x="1314" y="371"/>
                    </a:lnTo>
                    <a:lnTo>
                      <a:pt x="1319" y="337"/>
                    </a:lnTo>
                    <a:lnTo>
                      <a:pt x="1314" y="288"/>
                    </a:lnTo>
                    <a:lnTo>
                      <a:pt x="1303" y="241"/>
                    </a:lnTo>
                    <a:lnTo>
                      <a:pt x="1287" y="211"/>
                    </a:lnTo>
                    <a:lnTo>
                      <a:pt x="1270" y="193"/>
                    </a:lnTo>
                    <a:lnTo>
                      <a:pt x="1251" y="189"/>
                    </a:lnTo>
                    <a:lnTo>
                      <a:pt x="1235" y="195"/>
                    </a:lnTo>
                    <a:lnTo>
                      <a:pt x="1221" y="209"/>
                    </a:lnTo>
                    <a:lnTo>
                      <a:pt x="1212" y="228"/>
                    </a:lnTo>
                    <a:lnTo>
                      <a:pt x="1211" y="249"/>
                    </a:lnTo>
                    <a:lnTo>
                      <a:pt x="1193" y="252"/>
                    </a:lnTo>
                    <a:lnTo>
                      <a:pt x="1167" y="257"/>
                    </a:lnTo>
                    <a:lnTo>
                      <a:pt x="1137" y="261"/>
                    </a:lnTo>
                    <a:lnTo>
                      <a:pt x="1101" y="267"/>
                    </a:lnTo>
                    <a:lnTo>
                      <a:pt x="1061" y="273"/>
                    </a:lnTo>
                    <a:lnTo>
                      <a:pt x="1016" y="280"/>
                    </a:lnTo>
                    <a:lnTo>
                      <a:pt x="972" y="286"/>
                    </a:lnTo>
                    <a:lnTo>
                      <a:pt x="926" y="293"/>
                    </a:lnTo>
                    <a:lnTo>
                      <a:pt x="880" y="300"/>
                    </a:lnTo>
                    <a:lnTo>
                      <a:pt x="835" y="307"/>
                    </a:lnTo>
                    <a:lnTo>
                      <a:pt x="793" y="313"/>
                    </a:lnTo>
                    <a:lnTo>
                      <a:pt x="754" y="319"/>
                    </a:lnTo>
                    <a:lnTo>
                      <a:pt x="720" y="325"/>
                    </a:lnTo>
                    <a:lnTo>
                      <a:pt x="691" y="329"/>
                    </a:lnTo>
                    <a:lnTo>
                      <a:pt x="669" y="332"/>
                    </a:lnTo>
                    <a:lnTo>
                      <a:pt x="655" y="335"/>
                    </a:lnTo>
                    <a:lnTo>
                      <a:pt x="642" y="336"/>
                    </a:lnTo>
                    <a:lnTo>
                      <a:pt x="626" y="336"/>
                    </a:lnTo>
                    <a:lnTo>
                      <a:pt x="606" y="335"/>
                    </a:lnTo>
                    <a:lnTo>
                      <a:pt x="582" y="332"/>
                    </a:lnTo>
                    <a:lnTo>
                      <a:pt x="556" y="327"/>
                    </a:lnTo>
                    <a:lnTo>
                      <a:pt x="526" y="320"/>
                    </a:lnTo>
                    <a:lnTo>
                      <a:pt x="494" y="312"/>
                    </a:lnTo>
                    <a:lnTo>
                      <a:pt x="461" y="299"/>
                    </a:lnTo>
                    <a:lnTo>
                      <a:pt x="426" y="284"/>
                    </a:lnTo>
                    <a:lnTo>
                      <a:pt x="390" y="267"/>
                    </a:lnTo>
                    <a:lnTo>
                      <a:pt x="354" y="245"/>
                    </a:lnTo>
                    <a:lnTo>
                      <a:pt x="318" y="221"/>
                    </a:lnTo>
                    <a:lnTo>
                      <a:pt x="282" y="192"/>
                    </a:lnTo>
                    <a:lnTo>
                      <a:pt x="246" y="160"/>
                    </a:lnTo>
                    <a:lnTo>
                      <a:pt x="212" y="122"/>
                    </a:lnTo>
                    <a:lnTo>
                      <a:pt x="179" y="81"/>
                    </a:lnTo>
                    <a:lnTo>
                      <a:pt x="186" y="84"/>
                    </a:lnTo>
                    <a:close/>
                  </a:path>
                </a:pathLst>
              </a:custGeom>
              <a:solidFill>
                <a:srgbClr val="FFE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55" name="Freeform 111"/>
              <p:cNvSpPr>
                <a:spLocks/>
              </p:cNvSpPr>
              <p:nvPr/>
            </p:nvSpPr>
            <p:spPr bwMode="auto">
              <a:xfrm>
                <a:off x="2191" y="8896"/>
                <a:ext cx="1319" cy="935"/>
              </a:xfrm>
              <a:custGeom>
                <a:avLst/>
                <a:gdLst>
                  <a:gd name="T0" fmla="*/ 186 w 1319"/>
                  <a:gd name="T1" fmla="*/ 84 h 935"/>
                  <a:gd name="T2" fmla="*/ 161 w 1319"/>
                  <a:gd name="T3" fmla="*/ 46 h 935"/>
                  <a:gd name="T4" fmla="*/ 135 w 1319"/>
                  <a:gd name="T5" fmla="*/ 19 h 935"/>
                  <a:gd name="T6" fmla="*/ 110 w 1319"/>
                  <a:gd name="T7" fmla="*/ 3 h 935"/>
                  <a:gd name="T8" fmla="*/ 85 w 1319"/>
                  <a:gd name="T9" fmla="*/ 0 h 935"/>
                  <a:gd name="T10" fmla="*/ 58 w 1319"/>
                  <a:gd name="T11" fmla="*/ 14 h 935"/>
                  <a:gd name="T12" fmla="*/ 19 w 1319"/>
                  <a:gd name="T13" fmla="*/ 92 h 935"/>
                  <a:gd name="T14" fmla="*/ 0 w 1319"/>
                  <a:gd name="T15" fmla="*/ 223 h 935"/>
                  <a:gd name="T16" fmla="*/ 6 w 1319"/>
                  <a:gd name="T17" fmla="*/ 394 h 935"/>
                  <a:gd name="T18" fmla="*/ 17 w 1319"/>
                  <a:gd name="T19" fmla="*/ 489 h 935"/>
                  <a:gd name="T20" fmla="*/ 56 w 1319"/>
                  <a:gd name="T21" fmla="*/ 669 h 935"/>
                  <a:gd name="T22" fmla="*/ 108 w 1319"/>
                  <a:gd name="T23" fmla="*/ 814 h 935"/>
                  <a:gd name="T24" fmla="*/ 169 w 1319"/>
                  <a:gd name="T25" fmla="*/ 906 h 935"/>
                  <a:gd name="T26" fmla="*/ 229 w 1319"/>
                  <a:gd name="T27" fmla="*/ 935 h 935"/>
                  <a:gd name="T28" fmla="*/ 241 w 1319"/>
                  <a:gd name="T29" fmla="*/ 932 h 935"/>
                  <a:gd name="T30" fmla="*/ 259 w 1319"/>
                  <a:gd name="T31" fmla="*/ 916 h 935"/>
                  <a:gd name="T32" fmla="*/ 277 w 1319"/>
                  <a:gd name="T33" fmla="*/ 890 h 935"/>
                  <a:gd name="T34" fmla="*/ 291 w 1319"/>
                  <a:gd name="T35" fmla="*/ 856 h 935"/>
                  <a:gd name="T36" fmla="*/ 294 w 1319"/>
                  <a:gd name="T37" fmla="*/ 835 h 935"/>
                  <a:gd name="T38" fmla="*/ 313 w 1319"/>
                  <a:gd name="T39" fmla="*/ 785 h 935"/>
                  <a:gd name="T40" fmla="*/ 359 w 1319"/>
                  <a:gd name="T41" fmla="*/ 697 h 935"/>
                  <a:gd name="T42" fmla="*/ 412 w 1319"/>
                  <a:gd name="T43" fmla="*/ 625 h 935"/>
                  <a:gd name="T44" fmla="*/ 469 w 1319"/>
                  <a:gd name="T45" fmla="*/ 565 h 935"/>
                  <a:gd name="T46" fmla="*/ 527 w 1319"/>
                  <a:gd name="T47" fmla="*/ 519 h 935"/>
                  <a:gd name="T48" fmla="*/ 580 w 1319"/>
                  <a:gd name="T49" fmla="*/ 486 h 935"/>
                  <a:gd name="T50" fmla="*/ 626 w 1319"/>
                  <a:gd name="T51" fmla="*/ 464 h 935"/>
                  <a:gd name="T52" fmla="*/ 661 w 1319"/>
                  <a:gd name="T53" fmla="*/ 451 h 935"/>
                  <a:gd name="T54" fmla="*/ 672 w 1319"/>
                  <a:gd name="T55" fmla="*/ 449 h 935"/>
                  <a:gd name="T56" fmla="*/ 708 w 1319"/>
                  <a:gd name="T57" fmla="*/ 443 h 935"/>
                  <a:gd name="T58" fmla="*/ 772 w 1319"/>
                  <a:gd name="T59" fmla="*/ 433 h 935"/>
                  <a:gd name="T60" fmla="*/ 852 w 1319"/>
                  <a:gd name="T61" fmla="*/ 420 h 935"/>
                  <a:gd name="T62" fmla="*/ 943 w 1319"/>
                  <a:gd name="T63" fmla="*/ 407 h 935"/>
                  <a:gd name="T64" fmla="*/ 1034 w 1319"/>
                  <a:gd name="T65" fmla="*/ 392 h 935"/>
                  <a:gd name="T66" fmla="*/ 1119 w 1319"/>
                  <a:gd name="T67" fmla="*/ 379 h 935"/>
                  <a:gd name="T68" fmla="*/ 1185 w 1319"/>
                  <a:gd name="T69" fmla="*/ 369 h 935"/>
                  <a:gd name="T70" fmla="*/ 1228 w 1319"/>
                  <a:gd name="T71" fmla="*/ 362 h 935"/>
                  <a:gd name="T72" fmla="*/ 1239 w 1319"/>
                  <a:gd name="T73" fmla="*/ 379 h 935"/>
                  <a:gd name="T74" fmla="*/ 1273 w 1319"/>
                  <a:gd name="T75" fmla="*/ 400 h 935"/>
                  <a:gd name="T76" fmla="*/ 1304 w 1319"/>
                  <a:gd name="T77" fmla="*/ 391 h 935"/>
                  <a:gd name="T78" fmla="*/ 1319 w 1319"/>
                  <a:gd name="T79" fmla="*/ 337 h 935"/>
                  <a:gd name="T80" fmla="*/ 1314 w 1319"/>
                  <a:gd name="T81" fmla="*/ 288 h 935"/>
                  <a:gd name="T82" fmla="*/ 1287 w 1319"/>
                  <a:gd name="T83" fmla="*/ 211 h 935"/>
                  <a:gd name="T84" fmla="*/ 1251 w 1319"/>
                  <a:gd name="T85" fmla="*/ 189 h 935"/>
                  <a:gd name="T86" fmla="*/ 1221 w 1319"/>
                  <a:gd name="T87" fmla="*/ 209 h 935"/>
                  <a:gd name="T88" fmla="*/ 1211 w 1319"/>
                  <a:gd name="T89" fmla="*/ 249 h 935"/>
                  <a:gd name="T90" fmla="*/ 1193 w 1319"/>
                  <a:gd name="T91" fmla="*/ 252 h 935"/>
                  <a:gd name="T92" fmla="*/ 1137 w 1319"/>
                  <a:gd name="T93" fmla="*/ 261 h 935"/>
                  <a:gd name="T94" fmla="*/ 1061 w 1319"/>
                  <a:gd name="T95" fmla="*/ 273 h 935"/>
                  <a:gd name="T96" fmla="*/ 972 w 1319"/>
                  <a:gd name="T97" fmla="*/ 286 h 935"/>
                  <a:gd name="T98" fmla="*/ 880 w 1319"/>
                  <a:gd name="T99" fmla="*/ 300 h 935"/>
                  <a:gd name="T100" fmla="*/ 793 w 1319"/>
                  <a:gd name="T101" fmla="*/ 313 h 935"/>
                  <a:gd name="T102" fmla="*/ 720 w 1319"/>
                  <a:gd name="T103" fmla="*/ 325 h 935"/>
                  <a:gd name="T104" fmla="*/ 669 w 1319"/>
                  <a:gd name="T105" fmla="*/ 332 h 935"/>
                  <a:gd name="T106" fmla="*/ 655 w 1319"/>
                  <a:gd name="T107" fmla="*/ 335 h 935"/>
                  <a:gd name="T108" fmla="*/ 626 w 1319"/>
                  <a:gd name="T109" fmla="*/ 336 h 935"/>
                  <a:gd name="T110" fmla="*/ 582 w 1319"/>
                  <a:gd name="T111" fmla="*/ 332 h 935"/>
                  <a:gd name="T112" fmla="*/ 526 w 1319"/>
                  <a:gd name="T113" fmla="*/ 320 h 935"/>
                  <a:gd name="T114" fmla="*/ 461 w 1319"/>
                  <a:gd name="T115" fmla="*/ 299 h 935"/>
                  <a:gd name="T116" fmla="*/ 390 w 1319"/>
                  <a:gd name="T117" fmla="*/ 267 h 935"/>
                  <a:gd name="T118" fmla="*/ 318 w 1319"/>
                  <a:gd name="T119" fmla="*/ 221 h 935"/>
                  <a:gd name="T120" fmla="*/ 246 w 1319"/>
                  <a:gd name="T121" fmla="*/ 160 h 935"/>
                  <a:gd name="T122" fmla="*/ 179 w 1319"/>
                  <a:gd name="T123" fmla="*/ 81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19" h="935">
                    <a:moveTo>
                      <a:pt x="186" y="84"/>
                    </a:moveTo>
                    <a:lnTo>
                      <a:pt x="186" y="84"/>
                    </a:lnTo>
                    <a:lnTo>
                      <a:pt x="173" y="63"/>
                    </a:lnTo>
                    <a:lnTo>
                      <a:pt x="161" y="46"/>
                    </a:lnTo>
                    <a:lnTo>
                      <a:pt x="148" y="32"/>
                    </a:lnTo>
                    <a:lnTo>
                      <a:pt x="135" y="19"/>
                    </a:lnTo>
                    <a:lnTo>
                      <a:pt x="123" y="10"/>
                    </a:lnTo>
                    <a:lnTo>
                      <a:pt x="110" y="3"/>
                    </a:lnTo>
                    <a:lnTo>
                      <a:pt x="98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58" y="14"/>
                    </a:lnTo>
                    <a:lnTo>
                      <a:pt x="36" y="46"/>
                    </a:lnTo>
                    <a:lnTo>
                      <a:pt x="19" y="92"/>
                    </a:lnTo>
                    <a:lnTo>
                      <a:pt x="7" y="153"/>
                    </a:lnTo>
                    <a:lnTo>
                      <a:pt x="0" y="223"/>
                    </a:lnTo>
                    <a:lnTo>
                      <a:pt x="0" y="306"/>
                    </a:lnTo>
                    <a:lnTo>
                      <a:pt x="6" y="394"/>
                    </a:lnTo>
                    <a:lnTo>
                      <a:pt x="17" y="489"/>
                    </a:lnTo>
                    <a:lnTo>
                      <a:pt x="17" y="489"/>
                    </a:lnTo>
                    <a:lnTo>
                      <a:pt x="35" y="583"/>
                    </a:lnTo>
                    <a:lnTo>
                      <a:pt x="56" y="669"/>
                    </a:lnTo>
                    <a:lnTo>
                      <a:pt x="81" y="747"/>
                    </a:lnTo>
                    <a:lnTo>
                      <a:pt x="108" y="814"/>
                    </a:lnTo>
                    <a:lnTo>
                      <a:pt x="138" y="867"/>
                    </a:lnTo>
                    <a:lnTo>
                      <a:pt x="169" y="906"/>
                    </a:lnTo>
                    <a:lnTo>
                      <a:pt x="199" y="929"/>
                    </a:lnTo>
                    <a:lnTo>
                      <a:pt x="229" y="935"/>
                    </a:lnTo>
                    <a:lnTo>
                      <a:pt x="229" y="935"/>
                    </a:lnTo>
                    <a:lnTo>
                      <a:pt x="241" y="932"/>
                    </a:lnTo>
                    <a:lnTo>
                      <a:pt x="251" y="925"/>
                    </a:lnTo>
                    <a:lnTo>
                      <a:pt x="259" y="916"/>
                    </a:lnTo>
                    <a:lnTo>
                      <a:pt x="269" y="905"/>
                    </a:lnTo>
                    <a:lnTo>
                      <a:pt x="277" y="890"/>
                    </a:lnTo>
                    <a:lnTo>
                      <a:pt x="284" y="874"/>
                    </a:lnTo>
                    <a:lnTo>
                      <a:pt x="291" y="856"/>
                    </a:lnTo>
                    <a:lnTo>
                      <a:pt x="297" y="834"/>
                    </a:lnTo>
                    <a:lnTo>
                      <a:pt x="294" y="835"/>
                    </a:lnTo>
                    <a:lnTo>
                      <a:pt x="294" y="835"/>
                    </a:lnTo>
                    <a:lnTo>
                      <a:pt x="313" y="785"/>
                    </a:lnTo>
                    <a:lnTo>
                      <a:pt x="334" y="740"/>
                    </a:lnTo>
                    <a:lnTo>
                      <a:pt x="359" y="697"/>
                    </a:lnTo>
                    <a:lnTo>
                      <a:pt x="384" y="659"/>
                    </a:lnTo>
                    <a:lnTo>
                      <a:pt x="412" y="625"/>
                    </a:lnTo>
                    <a:lnTo>
                      <a:pt x="441" y="593"/>
                    </a:lnTo>
                    <a:lnTo>
                      <a:pt x="469" y="565"/>
                    </a:lnTo>
                    <a:lnTo>
                      <a:pt x="498" y="541"/>
                    </a:lnTo>
                    <a:lnTo>
                      <a:pt x="527" y="519"/>
                    </a:lnTo>
                    <a:lnTo>
                      <a:pt x="554" y="502"/>
                    </a:lnTo>
                    <a:lnTo>
                      <a:pt x="580" y="486"/>
                    </a:lnTo>
                    <a:lnTo>
                      <a:pt x="603" y="473"/>
                    </a:lnTo>
                    <a:lnTo>
                      <a:pt x="626" y="464"/>
                    </a:lnTo>
                    <a:lnTo>
                      <a:pt x="645" y="456"/>
                    </a:lnTo>
                    <a:lnTo>
                      <a:pt x="661" y="451"/>
                    </a:lnTo>
                    <a:lnTo>
                      <a:pt x="672" y="449"/>
                    </a:lnTo>
                    <a:lnTo>
                      <a:pt x="672" y="449"/>
                    </a:lnTo>
                    <a:lnTo>
                      <a:pt x="687" y="446"/>
                    </a:lnTo>
                    <a:lnTo>
                      <a:pt x="708" y="443"/>
                    </a:lnTo>
                    <a:lnTo>
                      <a:pt x="737" y="439"/>
                    </a:lnTo>
                    <a:lnTo>
                      <a:pt x="772" y="433"/>
                    </a:lnTo>
                    <a:lnTo>
                      <a:pt x="811" y="427"/>
                    </a:lnTo>
                    <a:lnTo>
                      <a:pt x="852" y="420"/>
                    </a:lnTo>
                    <a:lnTo>
                      <a:pt x="897" y="414"/>
                    </a:lnTo>
                    <a:lnTo>
                      <a:pt x="943" y="407"/>
                    </a:lnTo>
                    <a:lnTo>
                      <a:pt x="989" y="400"/>
                    </a:lnTo>
                    <a:lnTo>
                      <a:pt x="1034" y="392"/>
                    </a:lnTo>
                    <a:lnTo>
                      <a:pt x="1078" y="385"/>
                    </a:lnTo>
                    <a:lnTo>
                      <a:pt x="1119" y="379"/>
                    </a:lnTo>
                    <a:lnTo>
                      <a:pt x="1155" y="374"/>
                    </a:lnTo>
                    <a:lnTo>
                      <a:pt x="1185" y="369"/>
                    </a:lnTo>
                    <a:lnTo>
                      <a:pt x="1211" y="365"/>
                    </a:lnTo>
                    <a:lnTo>
                      <a:pt x="1228" y="362"/>
                    </a:lnTo>
                    <a:lnTo>
                      <a:pt x="1228" y="362"/>
                    </a:lnTo>
                    <a:lnTo>
                      <a:pt x="1239" y="379"/>
                    </a:lnTo>
                    <a:lnTo>
                      <a:pt x="1255" y="392"/>
                    </a:lnTo>
                    <a:lnTo>
                      <a:pt x="1273" y="400"/>
                    </a:lnTo>
                    <a:lnTo>
                      <a:pt x="1290" y="401"/>
                    </a:lnTo>
                    <a:lnTo>
                      <a:pt x="1304" y="391"/>
                    </a:lnTo>
                    <a:lnTo>
                      <a:pt x="1314" y="371"/>
                    </a:lnTo>
                    <a:lnTo>
                      <a:pt x="1319" y="337"/>
                    </a:lnTo>
                    <a:lnTo>
                      <a:pt x="1314" y="288"/>
                    </a:lnTo>
                    <a:lnTo>
                      <a:pt x="1314" y="288"/>
                    </a:lnTo>
                    <a:lnTo>
                      <a:pt x="1303" y="241"/>
                    </a:lnTo>
                    <a:lnTo>
                      <a:pt x="1287" y="211"/>
                    </a:lnTo>
                    <a:lnTo>
                      <a:pt x="1270" y="193"/>
                    </a:lnTo>
                    <a:lnTo>
                      <a:pt x="1251" y="189"/>
                    </a:lnTo>
                    <a:lnTo>
                      <a:pt x="1235" y="195"/>
                    </a:lnTo>
                    <a:lnTo>
                      <a:pt x="1221" y="209"/>
                    </a:lnTo>
                    <a:lnTo>
                      <a:pt x="1212" y="228"/>
                    </a:lnTo>
                    <a:lnTo>
                      <a:pt x="1211" y="249"/>
                    </a:lnTo>
                    <a:lnTo>
                      <a:pt x="1211" y="249"/>
                    </a:lnTo>
                    <a:lnTo>
                      <a:pt x="1193" y="252"/>
                    </a:lnTo>
                    <a:lnTo>
                      <a:pt x="1167" y="257"/>
                    </a:lnTo>
                    <a:lnTo>
                      <a:pt x="1137" y="261"/>
                    </a:lnTo>
                    <a:lnTo>
                      <a:pt x="1101" y="267"/>
                    </a:lnTo>
                    <a:lnTo>
                      <a:pt x="1061" y="273"/>
                    </a:lnTo>
                    <a:lnTo>
                      <a:pt x="1016" y="280"/>
                    </a:lnTo>
                    <a:lnTo>
                      <a:pt x="972" y="286"/>
                    </a:lnTo>
                    <a:lnTo>
                      <a:pt x="926" y="293"/>
                    </a:lnTo>
                    <a:lnTo>
                      <a:pt x="880" y="300"/>
                    </a:lnTo>
                    <a:lnTo>
                      <a:pt x="835" y="307"/>
                    </a:lnTo>
                    <a:lnTo>
                      <a:pt x="793" y="313"/>
                    </a:lnTo>
                    <a:lnTo>
                      <a:pt x="754" y="319"/>
                    </a:lnTo>
                    <a:lnTo>
                      <a:pt x="720" y="325"/>
                    </a:lnTo>
                    <a:lnTo>
                      <a:pt x="691" y="329"/>
                    </a:lnTo>
                    <a:lnTo>
                      <a:pt x="669" y="332"/>
                    </a:lnTo>
                    <a:lnTo>
                      <a:pt x="655" y="335"/>
                    </a:lnTo>
                    <a:lnTo>
                      <a:pt x="655" y="335"/>
                    </a:lnTo>
                    <a:lnTo>
                      <a:pt x="642" y="336"/>
                    </a:lnTo>
                    <a:lnTo>
                      <a:pt x="626" y="336"/>
                    </a:lnTo>
                    <a:lnTo>
                      <a:pt x="606" y="335"/>
                    </a:lnTo>
                    <a:lnTo>
                      <a:pt x="582" y="332"/>
                    </a:lnTo>
                    <a:lnTo>
                      <a:pt x="556" y="327"/>
                    </a:lnTo>
                    <a:lnTo>
                      <a:pt x="526" y="320"/>
                    </a:lnTo>
                    <a:lnTo>
                      <a:pt x="494" y="312"/>
                    </a:lnTo>
                    <a:lnTo>
                      <a:pt x="461" y="299"/>
                    </a:lnTo>
                    <a:lnTo>
                      <a:pt x="426" y="284"/>
                    </a:lnTo>
                    <a:lnTo>
                      <a:pt x="390" y="267"/>
                    </a:lnTo>
                    <a:lnTo>
                      <a:pt x="354" y="245"/>
                    </a:lnTo>
                    <a:lnTo>
                      <a:pt x="318" y="221"/>
                    </a:lnTo>
                    <a:lnTo>
                      <a:pt x="282" y="192"/>
                    </a:lnTo>
                    <a:lnTo>
                      <a:pt x="246" y="160"/>
                    </a:lnTo>
                    <a:lnTo>
                      <a:pt x="212" y="122"/>
                    </a:lnTo>
                    <a:lnTo>
                      <a:pt x="179" y="81"/>
                    </a:lnTo>
                    <a:lnTo>
                      <a:pt x="186" y="8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56" name="Freeform 112"/>
              <p:cNvSpPr>
                <a:spLocks/>
              </p:cNvSpPr>
              <p:nvPr/>
            </p:nvSpPr>
            <p:spPr bwMode="auto">
              <a:xfrm>
                <a:off x="2269" y="9029"/>
                <a:ext cx="151" cy="669"/>
              </a:xfrm>
              <a:custGeom>
                <a:avLst/>
                <a:gdLst>
                  <a:gd name="T0" fmla="*/ 131 w 151"/>
                  <a:gd name="T1" fmla="*/ 669 h 669"/>
                  <a:gd name="T2" fmla="*/ 148 w 151"/>
                  <a:gd name="T3" fmla="*/ 639 h 669"/>
                  <a:gd name="T4" fmla="*/ 151 w 151"/>
                  <a:gd name="T5" fmla="*/ 565 h 669"/>
                  <a:gd name="T6" fmla="*/ 142 w 151"/>
                  <a:gd name="T7" fmla="*/ 457 h 669"/>
                  <a:gd name="T8" fmla="*/ 125 w 151"/>
                  <a:gd name="T9" fmla="*/ 327 h 669"/>
                  <a:gd name="T10" fmla="*/ 114 w 151"/>
                  <a:gd name="T11" fmla="*/ 259 h 669"/>
                  <a:gd name="T12" fmla="*/ 102 w 151"/>
                  <a:gd name="T13" fmla="*/ 197 h 669"/>
                  <a:gd name="T14" fmla="*/ 91 w 151"/>
                  <a:gd name="T15" fmla="*/ 141 h 669"/>
                  <a:gd name="T16" fmla="*/ 79 w 151"/>
                  <a:gd name="T17" fmla="*/ 92 h 669"/>
                  <a:gd name="T18" fmla="*/ 66 w 151"/>
                  <a:gd name="T19" fmla="*/ 52 h 669"/>
                  <a:gd name="T20" fmla="*/ 53 w 151"/>
                  <a:gd name="T21" fmla="*/ 23 h 669"/>
                  <a:gd name="T22" fmla="*/ 40 w 151"/>
                  <a:gd name="T23" fmla="*/ 4 h 669"/>
                  <a:gd name="T24" fmla="*/ 27 w 151"/>
                  <a:gd name="T25" fmla="*/ 0 h 669"/>
                  <a:gd name="T26" fmla="*/ 9 w 151"/>
                  <a:gd name="T27" fmla="*/ 30 h 669"/>
                  <a:gd name="T28" fmla="*/ 0 w 151"/>
                  <a:gd name="T29" fmla="*/ 103 h 669"/>
                  <a:gd name="T30" fmla="*/ 3 w 151"/>
                  <a:gd name="T31" fmla="*/ 212 h 669"/>
                  <a:gd name="T32" fmla="*/ 19 w 151"/>
                  <a:gd name="T33" fmla="*/ 343 h 669"/>
                  <a:gd name="T34" fmla="*/ 30 w 151"/>
                  <a:gd name="T35" fmla="*/ 411 h 669"/>
                  <a:gd name="T36" fmla="*/ 43 w 151"/>
                  <a:gd name="T37" fmla="*/ 473 h 669"/>
                  <a:gd name="T38" fmla="*/ 57 w 151"/>
                  <a:gd name="T39" fmla="*/ 529 h 669"/>
                  <a:gd name="T40" fmla="*/ 72 w 151"/>
                  <a:gd name="T41" fmla="*/ 577 h 669"/>
                  <a:gd name="T42" fmla="*/ 88 w 151"/>
                  <a:gd name="T43" fmla="*/ 617 h 669"/>
                  <a:gd name="T44" fmla="*/ 102 w 151"/>
                  <a:gd name="T45" fmla="*/ 646 h 669"/>
                  <a:gd name="T46" fmla="*/ 118 w 151"/>
                  <a:gd name="T47" fmla="*/ 663 h 669"/>
                  <a:gd name="T48" fmla="*/ 131 w 151"/>
                  <a:gd name="T49" fmla="*/ 669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1" h="669">
                    <a:moveTo>
                      <a:pt x="131" y="669"/>
                    </a:moveTo>
                    <a:lnTo>
                      <a:pt x="148" y="639"/>
                    </a:lnTo>
                    <a:lnTo>
                      <a:pt x="151" y="565"/>
                    </a:lnTo>
                    <a:lnTo>
                      <a:pt x="142" y="457"/>
                    </a:lnTo>
                    <a:lnTo>
                      <a:pt x="125" y="327"/>
                    </a:lnTo>
                    <a:lnTo>
                      <a:pt x="114" y="259"/>
                    </a:lnTo>
                    <a:lnTo>
                      <a:pt x="102" y="197"/>
                    </a:lnTo>
                    <a:lnTo>
                      <a:pt x="91" y="141"/>
                    </a:lnTo>
                    <a:lnTo>
                      <a:pt x="79" y="92"/>
                    </a:lnTo>
                    <a:lnTo>
                      <a:pt x="66" y="52"/>
                    </a:lnTo>
                    <a:lnTo>
                      <a:pt x="53" y="23"/>
                    </a:lnTo>
                    <a:lnTo>
                      <a:pt x="40" y="4"/>
                    </a:lnTo>
                    <a:lnTo>
                      <a:pt x="27" y="0"/>
                    </a:lnTo>
                    <a:lnTo>
                      <a:pt x="9" y="30"/>
                    </a:lnTo>
                    <a:lnTo>
                      <a:pt x="0" y="103"/>
                    </a:lnTo>
                    <a:lnTo>
                      <a:pt x="3" y="212"/>
                    </a:lnTo>
                    <a:lnTo>
                      <a:pt x="19" y="343"/>
                    </a:lnTo>
                    <a:lnTo>
                      <a:pt x="30" y="411"/>
                    </a:lnTo>
                    <a:lnTo>
                      <a:pt x="43" y="473"/>
                    </a:lnTo>
                    <a:lnTo>
                      <a:pt x="57" y="529"/>
                    </a:lnTo>
                    <a:lnTo>
                      <a:pt x="72" y="577"/>
                    </a:lnTo>
                    <a:lnTo>
                      <a:pt x="88" y="617"/>
                    </a:lnTo>
                    <a:lnTo>
                      <a:pt x="102" y="646"/>
                    </a:lnTo>
                    <a:lnTo>
                      <a:pt x="118" y="663"/>
                    </a:lnTo>
                    <a:lnTo>
                      <a:pt x="131" y="669"/>
                    </a:lnTo>
                    <a:close/>
                  </a:path>
                </a:pathLst>
              </a:custGeom>
              <a:solidFill>
                <a:srgbClr val="C1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57" name="Freeform 113"/>
              <p:cNvSpPr>
                <a:spLocks/>
              </p:cNvSpPr>
              <p:nvPr/>
            </p:nvSpPr>
            <p:spPr bwMode="auto">
              <a:xfrm>
                <a:off x="2269" y="9029"/>
                <a:ext cx="151" cy="669"/>
              </a:xfrm>
              <a:custGeom>
                <a:avLst/>
                <a:gdLst>
                  <a:gd name="T0" fmla="*/ 131 w 151"/>
                  <a:gd name="T1" fmla="*/ 669 h 669"/>
                  <a:gd name="T2" fmla="*/ 131 w 151"/>
                  <a:gd name="T3" fmla="*/ 669 h 669"/>
                  <a:gd name="T4" fmla="*/ 148 w 151"/>
                  <a:gd name="T5" fmla="*/ 639 h 669"/>
                  <a:gd name="T6" fmla="*/ 151 w 151"/>
                  <a:gd name="T7" fmla="*/ 565 h 669"/>
                  <a:gd name="T8" fmla="*/ 142 w 151"/>
                  <a:gd name="T9" fmla="*/ 457 h 669"/>
                  <a:gd name="T10" fmla="*/ 125 w 151"/>
                  <a:gd name="T11" fmla="*/ 327 h 669"/>
                  <a:gd name="T12" fmla="*/ 125 w 151"/>
                  <a:gd name="T13" fmla="*/ 327 h 669"/>
                  <a:gd name="T14" fmla="*/ 114 w 151"/>
                  <a:gd name="T15" fmla="*/ 259 h 669"/>
                  <a:gd name="T16" fmla="*/ 102 w 151"/>
                  <a:gd name="T17" fmla="*/ 197 h 669"/>
                  <a:gd name="T18" fmla="*/ 91 w 151"/>
                  <a:gd name="T19" fmla="*/ 141 h 669"/>
                  <a:gd name="T20" fmla="*/ 79 w 151"/>
                  <a:gd name="T21" fmla="*/ 92 h 669"/>
                  <a:gd name="T22" fmla="*/ 66 w 151"/>
                  <a:gd name="T23" fmla="*/ 52 h 669"/>
                  <a:gd name="T24" fmla="*/ 53 w 151"/>
                  <a:gd name="T25" fmla="*/ 23 h 669"/>
                  <a:gd name="T26" fmla="*/ 40 w 151"/>
                  <a:gd name="T27" fmla="*/ 4 h 669"/>
                  <a:gd name="T28" fmla="*/ 27 w 151"/>
                  <a:gd name="T29" fmla="*/ 0 h 669"/>
                  <a:gd name="T30" fmla="*/ 27 w 151"/>
                  <a:gd name="T31" fmla="*/ 0 h 669"/>
                  <a:gd name="T32" fmla="*/ 9 w 151"/>
                  <a:gd name="T33" fmla="*/ 30 h 669"/>
                  <a:gd name="T34" fmla="*/ 0 w 151"/>
                  <a:gd name="T35" fmla="*/ 103 h 669"/>
                  <a:gd name="T36" fmla="*/ 3 w 151"/>
                  <a:gd name="T37" fmla="*/ 212 h 669"/>
                  <a:gd name="T38" fmla="*/ 19 w 151"/>
                  <a:gd name="T39" fmla="*/ 343 h 669"/>
                  <a:gd name="T40" fmla="*/ 19 w 151"/>
                  <a:gd name="T41" fmla="*/ 343 h 669"/>
                  <a:gd name="T42" fmla="*/ 30 w 151"/>
                  <a:gd name="T43" fmla="*/ 411 h 669"/>
                  <a:gd name="T44" fmla="*/ 43 w 151"/>
                  <a:gd name="T45" fmla="*/ 473 h 669"/>
                  <a:gd name="T46" fmla="*/ 57 w 151"/>
                  <a:gd name="T47" fmla="*/ 529 h 669"/>
                  <a:gd name="T48" fmla="*/ 72 w 151"/>
                  <a:gd name="T49" fmla="*/ 577 h 669"/>
                  <a:gd name="T50" fmla="*/ 88 w 151"/>
                  <a:gd name="T51" fmla="*/ 617 h 669"/>
                  <a:gd name="T52" fmla="*/ 102 w 151"/>
                  <a:gd name="T53" fmla="*/ 646 h 669"/>
                  <a:gd name="T54" fmla="*/ 118 w 151"/>
                  <a:gd name="T55" fmla="*/ 663 h 669"/>
                  <a:gd name="T56" fmla="*/ 131 w 151"/>
                  <a:gd name="T57" fmla="*/ 669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1" h="669">
                    <a:moveTo>
                      <a:pt x="131" y="669"/>
                    </a:moveTo>
                    <a:lnTo>
                      <a:pt x="131" y="669"/>
                    </a:lnTo>
                    <a:lnTo>
                      <a:pt x="148" y="639"/>
                    </a:lnTo>
                    <a:lnTo>
                      <a:pt x="151" y="565"/>
                    </a:lnTo>
                    <a:lnTo>
                      <a:pt x="142" y="457"/>
                    </a:lnTo>
                    <a:lnTo>
                      <a:pt x="125" y="327"/>
                    </a:lnTo>
                    <a:lnTo>
                      <a:pt x="125" y="327"/>
                    </a:lnTo>
                    <a:lnTo>
                      <a:pt x="114" y="259"/>
                    </a:lnTo>
                    <a:lnTo>
                      <a:pt x="102" y="197"/>
                    </a:lnTo>
                    <a:lnTo>
                      <a:pt x="91" y="141"/>
                    </a:lnTo>
                    <a:lnTo>
                      <a:pt x="79" y="92"/>
                    </a:lnTo>
                    <a:lnTo>
                      <a:pt x="66" y="52"/>
                    </a:lnTo>
                    <a:lnTo>
                      <a:pt x="53" y="23"/>
                    </a:lnTo>
                    <a:lnTo>
                      <a:pt x="40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9" y="30"/>
                    </a:lnTo>
                    <a:lnTo>
                      <a:pt x="0" y="103"/>
                    </a:lnTo>
                    <a:lnTo>
                      <a:pt x="3" y="212"/>
                    </a:lnTo>
                    <a:lnTo>
                      <a:pt x="19" y="343"/>
                    </a:lnTo>
                    <a:lnTo>
                      <a:pt x="19" y="343"/>
                    </a:lnTo>
                    <a:lnTo>
                      <a:pt x="30" y="411"/>
                    </a:lnTo>
                    <a:lnTo>
                      <a:pt x="43" y="473"/>
                    </a:lnTo>
                    <a:lnTo>
                      <a:pt x="57" y="529"/>
                    </a:lnTo>
                    <a:lnTo>
                      <a:pt x="72" y="577"/>
                    </a:lnTo>
                    <a:lnTo>
                      <a:pt x="88" y="617"/>
                    </a:lnTo>
                    <a:lnTo>
                      <a:pt x="102" y="646"/>
                    </a:lnTo>
                    <a:lnTo>
                      <a:pt x="118" y="663"/>
                    </a:lnTo>
                    <a:lnTo>
                      <a:pt x="131" y="66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58" name="Freeform 114"/>
              <p:cNvSpPr>
                <a:spLocks/>
              </p:cNvSpPr>
              <p:nvPr/>
            </p:nvSpPr>
            <p:spPr bwMode="auto">
              <a:xfrm>
                <a:off x="2488" y="9521"/>
                <a:ext cx="17" cy="209"/>
              </a:xfrm>
              <a:custGeom>
                <a:avLst/>
                <a:gdLst>
                  <a:gd name="T0" fmla="*/ 0 w 17"/>
                  <a:gd name="T1" fmla="*/ 209 h 209"/>
                  <a:gd name="T2" fmla="*/ 0 w 17"/>
                  <a:gd name="T3" fmla="*/ 209 h 209"/>
                  <a:gd name="T4" fmla="*/ 8 w 17"/>
                  <a:gd name="T5" fmla="*/ 164 h 209"/>
                  <a:gd name="T6" fmla="*/ 16 w 17"/>
                  <a:gd name="T7" fmla="*/ 115 h 209"/>
                  <a:gd name="T8" fmla="*/ 17 w 17"/>
                  <a:gd name="T9" fmla="*/ 59 h 209"/>
                  <a:gd name="T10" fmla="*/ 17 w 17"/>
                  <a:gd name="T11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9">
                    <a:moveTo>
                      <a:pt x="0" y="209"/>
                    </a:moveTo>
                    <a:lnTo>
                      <a:pt x="0" y="209"/>
                    </a:lnTo>
                    <a:lnTo>
                      <a:pt x="8" y="164"/>
                    </a:lnTo>
                    <a:lnTo>
                      <a:pt x="16" y="115"/>
                    </a:lnTo>
                    <a:lnTo>
                      <a:pt x="17" y="59"/>
                    </a:lnTo>
                    <a:lnTo>
                      <a:pt x="1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59" name="Freeform 115"/>
              <p:cNvSpPr>
                <a:spLocks/>
              </p:cNvSpPr>
              <p:nvPr/>
            </p:nvSpPr>
            <p:spPr bwMode="auto">
              <a:xfrm>
                <a:off x="2377" y="8980"/>
                <a:ext cx="70" cy="176"/>
              </a:xfrm>
              <a:custGeom>
                <a:avLst/>
                <a:gdLst>
                  <a:gd name="T0" fmla="*/ 70 w 70"/>
                  <a:gd name="T1" fmla="*/ 176 h 176"/>
                  <a:gd name="T2" fmla="*/ 70 w 70"/>
                  <a:gd name="T3" fmla="*/ 176 h 176"/>
                  <a:gd name="T4" fmla="*/ 63 w 70"/>
                  <a:gd name="T5" fmla="*/ 150 h 176"/>
                  <a:gd name="T6" fmla="*/ 55 w 70"/>
                  <a:gd name="T7" fmla="*/ 125 h 176"/>
                  <a:gd name="T8" fmla="*/ 46 w 70"/>
                  <a:gd name="T9" fmla="*/ 101 h 176"/>
                  <a:gd name="T10" fmla="*/ 37 w 70"/>
                  <a:gd name="T11" fmla="*/ 77 h 176"/>
                  <a:gd name="T12" fmla="*/ 29 w 70"/>
                  <a:gd name="T13" fmla="*/ 56 h 176"/>
                  <a:gd name="T14" fmla="*/ 19 w 70"/>
                  <a:gd name="T15" fmla="*/ 36 h 176"/>
                  <a:gd name="T16" fmla="*/ 10 w 70"/>
                  <a:gd name="T17" fmla="*/ 17 h 176"/>
                  <a:gd name="T18" fmla="*/ 0 w 70"/>
                  <a:gd name="T1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176">
                    <a:moveTo>
                      <a:pt x="70" y="176"/>
                    </a:moveTo>
                    <a:lnTo>
                      <a:pt x="70" y="176"/>
                    </a:lnTo>
                    <a:lnTo>
                      <a:pt x="63" y="150"/>
                    </a:lnTo>
                    <a:lnTo>
                      <a:pt x="55" y="125"/>
                    </a:lnTo>
                    <a:lnTo>
                      <a:pt x="46" y="101"/>
                    </a:lnTo>
                    <a:lnTo>
                      <a:pt x="37" y="77"/>
                    </a:lnTo>
                    <a:lnTo>
                      <a:pt x="29" y="56"/>
                    </a:lnTo>
                    <a:lnTo>
                      <a:pt x="19" y="36"/>
                    </a:lnTo>
                    <a:lnTo>
                      <a:pt x="10" y="1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29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ChangeArrowheads="1"/>
          </p:cNvSpPr>
          <p:nvPr/>
        </p:nvSpPr>
        <p:spPr bwMode="auto">
          <a:xfrm>
            <a:off x="1487488" y="528638"/>
            <a:ext cx="80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sz="1400" b="0">
                <a:cs typeface="Times New Roman" pitchFamily="18" charset="0"/>
              </a:rPr>
              <a:t> </a:t>
            </a:r>
            <a:endParaRPr lang="bg-BG" altLang="bg-BG" sz="1800" b="0"/>
          </a:p>
        </p:txBody>
      </p:sp>
      <p:grpSp>
        <p:nvGrpSpPr>
          <p:cNvPr id="493571" name="Group 3"/>
          <p:cNvGrpSpPr>
            <a:grpSpLocks/>
          </p:cNvGrpSpPr>
          <p:nvPr/>
        </p:nvGrpSpPr>
        <p:grpSpPr bwMode="auto">
          <a:xfrm>
            <a:off x="2895600" y="808038"/>
            <a:ext cx="6089650" cy="5073650"/>
            <a:chOff x="1736" y="509"/>
            <a:chExt cx="3820" cy="3196"/>
          </a:xfrm>
        </p:grpSpPr>
        <p:sp>
          <p:nvSpPr>
            <p:cNvPr id="493572" name="Rectangle 4"/>
            <p:cNvSpPr>
              <a:spLocks noChangeArrowheads="1"/>
            </p:cNvSpPr>
            <p:nvPr/>
          </p:nvSpPr>
          <p:spPr bwMode="auto">
            <a:xfrm>
              <a:off x="4488" y="3193"/>
              <a:ext cx="1068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Void main ()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{int n ; Po root;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cin &gt;&gt; n;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root = ibd (n);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}</a:t>
              </a:r>
              <a:endParaRPr lang="en-US" altLang="bg-BG" sz="1800" b="0"/>
            </a:p>
          </p:txBody>
        </p:sp>
        <p:sp>
          <p:nvSpPr>
            <p:cNvPr id="493573" name="Rectangle 5"/>
            <p:cNvSpPr>
              <a:spLocks noChangeArrowheads="1"/>
            </p:cNvSpPr>
            <p:nvPr/>
          </p:nvSpPr>
          <p:spPr bwMode="auto">
            <a:xfrm>
              <a:off x="1736" y="3177"/>
              <a:ext cx="1272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1200" b="0">
                  <a:cs typeface="Times New Roman" pitchFamily="18" charset="0"/>
                </a:rPr>
                <a:t> </a:t>
              </a:r>
              <a:endParaRPr lang="bg-BG" altLang="bg-BG" sz="1800" b="0"/>
            </a:p>
          </p:txBody>
        </p:sp>
        <p:sp>
          <p:nvSpPr>
            <p:cNvPr id="493574" name="Rectangle 6"/>
            <p:cNvSpPr>
              <a:spLocks noChangeArrowheads="1"/>
            </p:cNvSpPr>
            <p:nvPr/>
          </p:nvSpPr>
          <p:spPr bwMode="auto">
            <a:xfrm>
              <a:off x="3060" y="3209"/>
              <a:ext cx="1452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begin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Readln (n);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Root := ibd(n);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End.</a:t>
              </a:r>
              <a:endParaRPr lang="en-US" altLang="bg-BG" sz="1800" b="0"/>
            </a:p>
          </p:txBody>
        </p:sp>
        <p:sp>
          <p:nvSpPr>
            <p:cNvPr id="493575" name="Rectangle 7"/>
            <p:cNvSpPr>
              <a:spLocks noChangeArrowheads="1"/>
            </p:cNvSpPr>
            <p:nvPr/>
          </p:nvSpPr>
          <p:spPr bwMode="auto">
            <a:xfrm>
              <a:off x="4488" y="2103"/>
              <a:ext cx="1068" cy="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if (n&gt;0)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{ 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1)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int nl = n/2, nd = n – nl –1;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2)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 = new node;</a:t>
              </a:r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 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cin &gt;&gt; x;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 -&gt;data = x;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3)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 -&gt; left = ibd (nl);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4)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 -&gt; right = ibd (nd);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5) 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return draj;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} else return NULL;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}</a:t>
              </a:r>
              <a:endParaRPr lang="en-US" altLang="bg-BG" sz="1800" b="0"/>
            </a:p>
          </p:txBody>
        </p:sp>
        <p:sp>
          <p:nvSpPr>
            <p:cNvPr id="493576" name="Rectangle 8"/>
            <p:cNvSpPr>
              <a:spLocks noChangeArrowheads="1"/>
            </p:cNvSpPr>
            <p:nvPr/>
          </p:nvSpPr>
          <p:spPr bwMode="auto">
            <a:xfrm>
              <a:off x="1736" y="2087"/>
              <a:ext cx="1272" cy="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900" b="0"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Условие за дъно.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1) По дефиницията – сметката за nl и nd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2) прочетената данна </a:t>
              </a:r>
              <a:r>
                <a:rPr lang="en-US" altLang="bg-BG" sz="900" b="0">
                  <a:cs typeface="Times New Roman" pitchFamily="18" charset="0"/>
                </a:rPr>
                <a:t>– </a:t>
              </a:r>
              <a:r>
                <a:rPr lang="bg-BG" altLang="bg-BG" sz="900" b="0">
                  <a:cs typeface="Times New Roman" pitchFamily="18" charset="0"/>
                </a:rPr>
                <a:t>в елемент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3) Създаване на ляво поддърво 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4) Създаване на дясно поддърво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5) функцията връща указател към ИБД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6) дъно - Резултатът </a:t>
              </a:r>
              <a:r>
                <a:rPr lang="en-US" altLang="bg-BG" sz="900" b="0">
                  <a:cs typeface="Times New Roman" pitchFamily="18" charset="0"/>
                </a:rPr>
                <a:t>e</a:t>
              </a:r>
              <a:r>
                <a:rPr lang="bg-BG" altLang="bg-BG" sz="900" b="0">
                  <a:cs typeface="Times New Roman" pitchFamily="18" charset="0"/>
                </a:rPr>
                <a:t> </a:t>
              </a:r>
              <a:r>
                <a:rPr lang="bg-BG" altLang="bg-BG" sz="900" b="0"/>
                <a:t>указател </a:t>
              </a:r>
              <a:r>
                <a:rPr lang="en-US" altLang="bg-BG" sz="900" b="0">
                  <a:cs typeface="Times New Roman" pitchFamily="18" charset="0"/>
                </a:rPr>
                <a:t>nil</a:t>
              </a:r>
              <a:r>
                <a:rPr lang="bg-BG" altLang="bg-BG" sz="900" b="0">
                  <a:cs typeface="Times New Roman" pitchFamily="18" charset="0"/>
                </a:rPr>
                <a:t> </a:t>
              </a:r>
              <a:r>
                <a:rPr lang="fr-FR" altLang="bg-BG" sz="900" b="0">
                  <a:cs typeface="Times New Roman" pitchFamily="18" charset="0"/>
                </a:rPr>
                <a:t>NULL</a:t>
              </a:r>
              <a:r>
                <a:rPr lang="bg-BG" altLang="bg-BG" sz="900" b="0">
                  <a:cs typeface="Times New Roman" pitchFamily="18" charset="0"/>
                </a:rPr>
                <a:t>, ако няма възли (</a:t>
              </a:r>
              <a:r>
                <a:rPr lang="en-US" altLang="bg-BG" sz="900" b="0">
                  <a:cs typeface="Times New Roman" pitchFamily="18" charset="0"/>
                </a:rPr>
                <a:t>n</a:t>
              </a:r>
              <a:r>
                <a:rPr lang="bg-BG" altLang="bg-BG" sz="900" b="0">
                  <a:cs typeface="Times New Roman" pitchFamily="18" charset="0"/>
                </a:rPr>
                <a:t>=0) </a:t>
              </a:r>
              <a:endParaRPr lang="bg-BG" altLang="bg-BG" sz="1800" b="0"/>
            </a:p>
          </p:txBody>
        </p:sp>
        <p:sp>
          <p:nvSpPr>
            <p:cNvPr id="493577" name="Rectangle 9"/>
            <p:cNvSpPr>
              <a:spLocks noChangeArrowheads="1"/>
            </p:cNvSpPr>
            <p:nvPr/>
          </p:nvSpPr>
          <p:spPr bwMode="auto">
            <a:xfrm>
              <a:off x="3060" y="2119"/>
              <a:ext cx="1452" cy="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Begin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if n &gt; 0 then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begin 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1) nl:= n div 2; nd:= n- n div 2 – 1;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2) new (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arj); readln (x) 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 ^.data :=x; 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3) 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 ^.left:=ibd(nl);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4) 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 ^.right:=ibd(nd);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5) ibd := 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end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else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6)</a:t>
              </a:r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 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ibd:=nil;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end;</a:t>
              </a:r>
              <a:endParaRPr lang="en-US" altLang="bg-BG" sz="1800" b="0"/>
            </a:p>
          </p:txBody>
        </p:sp>
        <p:sp>
          <p:nvSpPr>
            <p:cNvPr id="493578" name="Rectangle 10"/>
            <p:cNvSpPr>
              <a:spLocks noChangeArrowheads="1"/>
            </p:cNvSpPr>
            <p:nvPr/>
          </p:nvSpPr>
          <p:spPr bwMode="auto">
            <a:xfrm>
              <a:off x="4488" y="1443"/>
              <a:ext cx="1068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Po ibd (int n)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{ Po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arj; DataT x;</a:t>
              </a:r>
              <a:endParaRPr lang="en-US" altLang="bg-BG" sz="1100" b="0"/>
            </a:p>
            <a:p>
              <a:pPr algn="l" eaLnBrk="0" hangingPunct="0"/>
              <a:r>
                <a:rPr lang="bg-BG" altLang="bg-BG" sz="1200" b="0">
                  <a:cs typeface="Times New Roman" pitchFamily="18" charset="0"/>
                </a:rPr>
                <a:t> </a:t>
              </a:r>
              <a:endParaRPr lang="bg-BG" altLang="bg-BG" sz="1800" b="0"/>
            </a:p>
          </p:txBody>
        </p:sp>
        <p:sp>
          <p:nvSpPr>
            <p:cNvPr id="493579" name="Rectangle 11"/>
            <p:cNvSpPr>
              <a:spLocks noChangeArrowheads="1"/>
            </p:cNvSpPr>
            <p:nvPr/>
          </p:nvSpPr>
          <p:spPr bwMode="auto">
            <a:xfrm>
              <a:off x="1736" y="1427"/>
              <a:ext cx="1272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900" b="0">
                  <a:cs typeface="Times New Roman" pitchFamily="18" charset="0"/>
                </a:rPr>
                <a:t>функцията с аргумент </a:t>
              </a:r>
              <a:r>
                <a:rPr lang="en-US" altLang="bg-BG" sz="900" b="0">
                  <a:cs typeface="Times New Roman" pitchFamily="18" charset="0"/>
                </a:rPr>
                <a:t>n (</a:t>
              </a:r>
              <a:r>
                <a:rPr lang="bg-BG" altLang="bg-BG" sz="900" b="0">
                  <a:cs typeface="Times New Roman" pitchFamily="18" charset="0"/>
                </a:rPr>
                <a:t>обмен по стойност</a:t>
              </a:r>
              <a:r>
                <a:rPr lang="en-US" altLang="bg-BG" sz="900" b="0">
                  <a:cs typeface="Times New Roman" pitchFamily="18" charset="0"/>
                </a:rPr>
                <a:t>)</a:t>
              </a:r>
              <a:r>
                <a:rPr lang="bg-BG" altLang="bg-BG" sz="900" b="0"/>
                <a:t>, връща указател към ИБД, </a:t>
              </a:r>
              <a:r>
                <a:rPr lang="bg-BG" altLang="bg-BG" sz="900" b="0">
                  <a:cs typeface="Times New Roman" pitchFamily="18" charset="0"/>
                </a:rPr>
                <a:t>локални променливи, брой възли вляво </a:t>
              </a:r>
              <a:r>
                <a:rPr lang="en-US" altLang="bg-BG" sz="900" b="0">
                  <a:cs typeface="Times New Roman" pitchFamily="18" charset="0"/>
                </a:rPr>
                <a:t>nl</a:t>
              </a:r>
              <a:r>
                <a:rPr lang="bg-BG" altLang="bg-BG" sz="900" b="0">
                  <a:cs typeface="Times New Roman" pitchFamily="18" charset="0"/>
                </a:rPr>
                <a:t>, вдясно</a:t>
              </a:r>
              <a:r>
                <a:rPr lang="en-US" altLang="bg-BG" sz="900" b="0">
                  <a:cs typeface="Times New Roman" pitchFamily="18" charset="0"/>
                </a:rPr>
                <a:t> nd</a:t>
              </a:r>
              <a:endParaRPr lang="en-US" altLang="bg-BG" sz="1100" b="0"/>
            </a:p>
            <a:p>
              <a:pPr algn="l" eaLnBrk="0" hangingPunct="0"/>
              <a:r>
                <a:rPr lang="fr-FR" altLang="bg-BG" sz="900" b="0">
                  <a:cs typeface="Times New Roman" pitchFamily="18" charset="0"/>
                </a:rPr>
                <a:t>‘</a:t>
              </a:r>
              <a:r>
                <a:rPr lang="bg-BG" altLang="bg-BG" sz="900" b="0">
                  <a:cs typeface="Times New Roman" pitchFamily="18" charset="0"/>
                </a:rPr>
                <a:t>държач</a:t>
              </a:r>
              <a:r>
                <a:rPr lang="fr-FR" altLang="bg-BG" sz="900" b="0">
                  <a:cs typeface="Times New Roman" pitchFamily="18" charset="0"/>
                </a:rPr>
                <a:t>’</a:t>
              </a:r>
              <a:r>
                <a:rPr lang="bg-BG" altLang="bg-BG" sz="900" b="0">
                  <a:cs typeface="Times New Roman" pitchFamily="18" charset="0"/>
                </a:rPr>
                <a:t>, за въвеждане на данните в елемент от дървото, 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данна х, която се чете</a:t>
              </a:r>
              <a:endParaRPr lang="bg-BG" altLang="bg-BG" sz="1800" b="0"/>
            </a:p>
          </p:txBody>
        </p:sp>
        <p:sp>
          <p:nvSpPr>
            <p:cNvPr id="493580" name="Rectangle 12"/>
            <p:cNvSpPr>
              <a:spLocks noChangeArrowheads="1"/>
            </p:cNvSpPr>
            <p:nvPr/>
          </p:nvSpPr>
          <p:spPr bwMode="auto">
            <a:xfrm>
              <a:off x="3060" y="1459"/>
              <a:ext cx="1452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Function ibd (n : integer) : po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var nl, dl :integer;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arj: po; 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x</a:t>
              </a:r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 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:</a:t>
              </a:r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 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DataT;</a:t>
              </a:r>
              <a:endParaRPr lang="en-US" altLang="bg-BG" sz="1800" b="0"/>
            </a:p>
          </p:txBody>
        </p:sp>
        <p:sp>
          <p:nvSpPr>
            <p:cNvPr id="493581" name="Rectangle 13"/>
            <p:cNvSpPr>
              <a:spLocks noChangeArrowheads="1"/>
            </p:cNvSpPr>
            <p:nvPr/>
          </p:nvSpPr>
          <p:spPr bwMode="auto">
            <a:xfrm>
              <a:off x="4488" y="525"/>
              <a:ext cx="1068" cy="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typedef  int DataT;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typedef struct node*Po;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struct node { DataT data; Po left; Po right;};</a:t>
              </a:r>
              <a:endParaRPr lang="en-US" altLang="bg-BG" sz="1100" b="0"/>
            </a:p>
            <a:p>
              <a:pPr algn="l" eaLnBrk="0" hangingPunct="0"/>
              <a:r>
                <a:rPr lang="bg-BG" altLang="bg-BG" sz="1200" b="0">
                  <a:cs typeface="Times New Roman" pitchFamily="18" charset="0"/>
                </a:rPr>
                <a:t> </a:t>
              </a:r>
              <a:endParaRPr lang="bg-BG" altLang="bg-BG" sz="1800" b="0"/>
            </a:p>
          </p:txBody>
        </p:sp>
        <p:sp>
          <p:nvSpPr>
            <p:cNvPr id="493582" name="Rectangle 14"/>
            <p:cNvSpPr>
              <a:spLocks noChangeArrowheads="1"/>
            </p:cNvSpPr>
            <p:nvPr/>
          </p:nvSpPr>
          <p:spPr bwMode="auto">
            <a:xfrm>
              <a:off x="1736" y="509"/>
              <a:ext cx="1272" cy="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900" b="0">
                  <a:cs typeface="Times New Roman" pitchFamily="18" charset="0"/>
                </a:rPr>
                <a:t>Среда</a:t>
              </a:r>
              <a:endParaRPr lang="bg-BG" altLang="bg-BG" sz="1800" b="0"/>
            </a:p>
          </p:txBody>
        </p:sp>
        <p:sp>
          <p:nvSpPr>
            <p:cNvPr id="493583" name="Rectangle 15"/>
            <p:cNvSpPr>
              <a:spLocks noChangeArrowheads="1"/>
            </p:cNvSpPr>
            <p:nvPr/>
          </p:nvSpPr>
          <p:spPr bwMode="auto">
            <a:xfrm>
              <a:off x="3060" y="541"/>
              <a:ext cx="1452" cy="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 altLang="bg-BG" sz="900" b="0">
                <a:solidFill>
                  <a:srgbClr val="993300"/>
                </a:solidFill>
                <a:cs typeface="Times New Roman" pitchFamily="18" charset="0"/>
              </a:endParaRPr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Program glawna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Type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Po=^node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    node = record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                data : DataT;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                left</a:t>
              </a:r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: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po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                right:po;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                end;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var root : po;</a:t>
              </a:r>
              <a:endParaRPr lang="en-US" altLang="bg-BG" sz="1800" b="0"/>
            </a:p>
          </p:txBody>
        </p:sp>
        <p:sp>
          <p:nvSpPr>
            <p:cNvPr id="493584" name="Line 16"/>
            <p:cNvSpPr>
              <a:spLocks noChangeShapeType="1"/>
            </p:cNvSpPr>
            <p:nvPr/>
          </p:nvSpPr>
          <p:spPr bwMode="auto">
            <a:xfrm>
              <a:off x="1764" y="533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3585" name="Line 17"/>
            <p:cNvSpPr>
              <a:spLocks noChangeShapeType="1"/>
            </p:cNvSpPr>
            <p:nvPr/>
          </p:nvSpPr>
          <p:spPr bwMode="auto">
            <a:xfrm>
              <a:off x="1764" y="3681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3586" name="Line 18"/>
            <p:cNvSpPr>
              <a:spLocks noChangeShapeType="1"/>
            </p:cNvSpPr>
            <p:nvPr/>
          </p:nvSpPr>
          <p:spPr bwMode="auto">
            <a:xfrm>
              <a:off x="1764" y="549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3587" name="Line 19"/>
            <p:cNvSpPr>
              <a:spLocks noChangeShapeType="1"/>
            </p:cNvSpPr>
            <p:nvPr/>
          </p:nvSpPr>
          <p:spPr bwMode="auto">
            <a:xfrm>
              <a:off x="5556" y="525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3588" name="Line 20"/>
            <p:cNvSpPr>
              <a:spLocks noChangeShapeType="1"/>
            </p:cNvSpPr>
            <p:nvPr/>
          </p:nvSpPr>
          <p:spPr bwMode="auto">
            <a:xfrm>
              <a:off x="1764" y="1443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3589" name="Line 21"/>
            <p:cNvSpPr>
              <a:spLocks noChangeShapeType="1"/>
            </p:cNvSpPr>
            <p:nvPr/>
          </p:nvSpPr>
          <p:spPr bwMode="auto">
            <a:xfrm>
              <a:off x="4456" y="533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3590" name="Line 22"/>
            <p:cNvSpPr>
              <a:spLocks noChangeShapeType="1"/>
            </p:cNvSpPr>
            <p:nvPr/>
          </p:nvSpPr>
          <p:spPr bwMode="auto">
            <a:xfrm>
              <a:off x="3008" y="525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3591" name="Line 23"/>
            <p:cNvSpPr>
              <a:spLocks noChangeShapeType="1"/>
            </p:cNvSpPr>
            <p:nvPr/>
          </p:nvSpPr>
          <p:spPr bwMode="auto">
            <a:xfrm>
              <a:off x="1764" y="2103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3592" name="Line 24"/>
            <p:cNvSpPr>
              <a:spLocks noChangeShapeType="1"/>
            </p:cNvSpPr>
            <p:nvPr/>
          </p:nvSpPr>
          <p:spPr bwMode="auto">
            <a:xfrm>
              <a:off x="1764" y="3193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3593" name="Rectangle 25"/>
          <p:cNvSpPr>
            <a:spLocks noChangeArrowheads="1"/>
          </p:cNvSpPr>
          <p:nvPr/>
        </p:nvSpPr>
        <p:spPr bwMode="auto">
          <a:xfrm>
            <a:off x="2578100" y="347663"/>
            <a:ext cx="344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i="1"/>
              <a:t>Програма за построяване на ИБД от </a:t>
            </a:r>
            <a:r>
              <a:rPr lang="en-US" altLang="bg-BG" i="1"/>
              <a:t>n</a:t>
            </a:r>
            <a:r>
              <a:rPr lang="bg-BG" altLang="bg-BG" i="1"/>
              <a:t> възела.</a:t>
            </a:r>
            <a:r>
              <a:rPr lang="bg-BG" altLang="bg-BG"/>
              <a:t> </a:t>
            </a:r>
          </a:p>
        </p:txBody>
      </p:sp>
      <p:sp>
        <p:nvSpPr>
          <p:cNvPr id="493594" name="Line 26"/>
          <p:cNvSpPr>
            <a:spLocks noChangeShapeType="1"/>
          </p:cNvSpPr>
          <p:nvPr/>
        </p:nvSpPr>
        <p:spPr bwMode="auto">
          <a:xfrm>
            <a:off x="1122363" y="3319463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3595" name="Line 27"/>
          <p:cNvSpPr>
            <a:spLocks noChangeShapeType="1"/>
          </p:cNvSpPr>
          <p:nvPr/>
        </p:nvSpPr>
        <p:spPr bwMode="auto">
          <a:xfrm>
            <a:off x="1122363" y="37909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3596" name="Oval 28"/>
          <p:cNvSpPr>
            <a:spLocks noChangeArrowheads="1"/>
          </p:cNvSpPr>
          <p:nvPr/>
        </p:nvSpPr>
        <p:spPr bwMode="auto">
          <a:xfrm>
            <a:off x="962025" y="2749550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3597" name="Text Box 29"/>
          <p:cNvSpPr txBox="1">
            <a:spLocks noChangeArrowheads="1"/>
          </p:cNvSpPr>
          <p:nvPr/>
        </p:nvSpPr>
        <p:spPr bwMode="auto">
          <a:xfrm>
            <a:off x="600075" y="2435225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 </a:t>
            </a:r>
            <a:r>
              <a:rPr lang="en-US" altLang="bg-BG" sz="1200" b="0">
                <a:solidFill>
                  <a:srgbClr val="993300"/>
                </a:solidFill>
              </a:rPr>
              <a:t>(</a:t>
            </a:r>
            <a:r>
              <a:rPr lang="en-US" altLang="bg-BG" sz="1200" b="0">
                <a:cs typeface="Times New Roman" pitchFamily="18" charset="0"/>
              </a:rPr>
              <a:t>n)</a:t>
            </a:r>
          </a:p>
        </p:txBody>
      </p:sp>
      <p:sp>
        <p:nvSpPr>
          <p:cNvPr id="493598" name="Line 30"/>
          <p:cNvSpPr>
            <a:spLocks noChangeShapeType="1"/>
          </p:cNvSpPr>
          <p:nvPr/>
        </p:nvSpPr>
        <p:spPr bwMode="auto">
          <a:xfrm>
            <a:off x="1122363" y="2655888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3599" name="Text Box 31"/>
          <p:cNvSpPr txBox="1">
            <a:spLocks noChangeArrowheads="1"/>
          </p:cNvSpPr>
          <p:nvPr/>
        </p:nvSpPr>
        <p:spPr bwMode="auto">
          <a:xfrm>
            <a:off x="476250" y="3138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nl:=n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2; nd:=n-n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2–1;</a:t>
            </a:r>
            <a:endParaRPr lang="en-US" altLang="bg-BG" sz="800" b="0"/>
          </a:p>
        </p:txBody>
      </p:sp>
      <p:sp>
        <p:nvSpPr>
          <p:cNvPr id="493600" name="Line 32"/>
          <p:cNvSpPr>
            <a:spLocks noChangeShapeType="1"/>
          </p:cNvSpPr>
          <p:nvPr/>
        </p:nvSpPr>
        <p:spPr bwMode="auto">
          <a:xfrm>
            <a:off x="1122363" y="3051175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93601" name="Group 33"/>
          <p:cNvGrpSpPr>
            <a:grpSpLocks/>
          </p:cNvGrpSpPr>
          <p:nvPr/>
        </p:nvGrpSpPr>
        <p:grpSpPr bwMode="auto">
          <a:xfrm>
            <a:off x="1408113" y="1492250"/>
            <a:ext cx="131762" cy="134938"/>
            <a:chOff x="5940" y="13140"/>
            <a:chExt cx="1080" cy="1080"/>
          </a:xfrm>
        </p:grpSpPr>
        <p:sp>
          <p:nvSpPr>
            <p:cNvPr id="493602" name="Oval 34"/>
            <p:cNvSpPr>
              <a:spLocks noChangeArrowheads="1"/>
            </p:cNvSpPr>
            <p:nvPr/>
          </p:nvSpPr>
          <p:spPr bwMode="auto">
            <a:xfrm>
              <a:off x="5940" y="13140"/>
              <a:ext cx="1080" cy="10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 b="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sp>
          <p:nvSpPr>
            <p:cNvPr id="493603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6120" y="13320"/>
              <a:ext cx="720" cy="72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х</a:t>
              </a:r>
            </a:p>
          </p:txBody>
        </p:sp>
      </p:grpSp>
      <p:grpSp>
        <p:nvGrpSpPr>
          <p:cNvPr id="493604" name="Group 36"/>
          <p:cNvGrpSpPr>
            <a:grpSpLocks/>
          </p:cNvGrpSpPr>
          <p:nvPr/>
        </p:nvGrpSpPr>
        <p:grpSpPr bwMode="auto">
          <a:xfrm rot="470287">
            <a:off x="876300" y="1492250"/>
            <a:ext cx="204788" cy="73025"/>
            <a:chOff x="3240" y="13500"/>
            <a:chExt cx="1980" cy="560"/>
          </a:xfrm>
        </p:grpSpPr>
        <p:sp>
          <p:nvSpPr>
            <p:cNvPr id="493605" name="Line 37"/>
            <p:cNvSpPr>
              <a:spLocks noChangeShapeType="1"/>
            </p:cNvSpPr>
            <p:nvPr/>
          </p:nvSpPr>
          <p:spPr bwMode="auto">
            <a:xfrm>
              <a:off x="3240" y="1361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3606" name="Freeform 38"/>
            <p:cNvSpPr>
              <a:spLocks/>
            </p:cNvSpPr>
            <p:nvPr/>
          </p:nvSpPr>
          <p:spPr bwMode="auto">
            <a:xfrm>
              <a:off x="3240" y="13500"/>
              <a:ext cx="900" cy="560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3607" name="Oval 39"/>
            <p:cNvSpPr>
              <a:spLocks noChangeArrowheads="1"/>
            </p:cNvSpPr>
            <p:nvPr/>
          </p:nvSpPr>
          <p:spPr bwMode="auto">
            <a:xfrm>
              <a:off x="3420" y="13610"/>
              <a:ext cx="360" cy="3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3608" name="Line 40"/>
            <p:cNvSpPr>
              <a:spLocks noChangeShapeType="1"/>
            </p:cNvSpPr>
            <p:nvPr/>
          </p:nvSpPr>
          <p:spPr bwMode="auto">
            <a:xfrm>
              <a:off x="3780" y="13790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3609" name="Group 41"/>
          <p:cNvGrpSpPr>
            <a:grpSpLocks/>
          </p:cNvGrpSpPr>
          <p:nvPr/>
        </p:nvGrpSpPr>
        <p:grpSpPr bwMode="auto">
          <a:xfrm>
            <a:off x="1074738" y="1492250"/>
            <a:ext cx="200025" cy="203200"/>
            <a:chOff x="3240" y="13680"/>
            <a:chExt cx="1080" cy="720"/>
          </a:xfrm>
        </p:grpSpPr>
        <p:sp>
          <p:nvSpPr>
            <p:cNvPr id="493610" name="Rectangle 42"/>
            <p:cNvSpPr>
              <a:spLocks noChangeArrowheads="1"/>
            </p:cNvSpPr>
            <p:nvPr/>
          </p:nvSpPr>
          <p:spPr bwMode="auto">
            <a:xfrm>
              <a:off x="3240" y="13680"/>
              <a:ext cx="108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3611" name="Rectangle 43"/>
            <p:cNvSpPr>
              <a:spLocks noChangeArrowheads="1"/>
            </p:cNvSpPr>
            <p:nvPr/>
          </p:nvSpPr>
          <p:spPr bwMode="auto">
            <a:xfrm>
              <a:off x="3240" y="14040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3612" name="Rectangle 44"/>
            <p:cNvSpPr>
              <a:spLocks noChangeArrowheads="1"/>
            </p:cNvSpPr>
            <p:nvPr/>
          </p:nvSpPr>
          <p:spPr bwMode="auto">
            <a:xfrm>
              <a:off x="3780" y="14040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3613" name="Freeform 45"/>
          <p:cNvSpPr>
            <a:spLocks/>
          </p:cNvSpPr>
          <p:nvPr/>
        </p:nvSpPr>
        <p:spPr bwMode="auto">
          <a:xfrm>
            <a:off x="1208088" y="1511300"/>
            <a:ext cx="200025" cy="50800"/>
          </a:xfrm>
          <a:custGeom>
            <a:avLst/>
            <a:gdLst>
              <a:gd name="T0" fmla="*/ 540 w 540"/>
              <a:gd name="T1" fmla="*/ 70 h 130"/>
              <a:gd name="T2" fmla="*/ 300 w 540"/>
              <a:gd name="T3" fmla="*/ 10 h 130"/>
              <a:gd name="T4" fmla="*/ 0 w 540"/>
              <a:gd name="T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0" h="130">
                <a:moveTo>
                  <a:pt x="540" y="70"/>
                </a:moveTo>
                <a:cubicBezTo>
                  <a:pt x="500" y="60"/>
                  <a:pt x="390" y="0"/>
                  <a:pt x="300" y="10"/>
                </a:cubicBezTo>
                <a:cubicBezTo>
                  <a:pt x="210" y="20"/>
                  <a:pt x="63" y="105"/>
                  <a:pt x="0" y="13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3614" name="Text Box 46"/>
          <p:cNvSpPr txBox="1">
            <a:spLocks noChangeArrowheads="1"/>
          </p:cNvSpPr>
          <p:nvPr/>
        </p:nvSpPr>
        <p:spPr bwMode="auto">
          <a:xfrm>
            <a:off x="233363" y="3459163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2</a:t>
            </a:r>
          </a:p>
        </p:txBody>
      </p:sp>
      <p:sp>
        <p:nvSpPr>
          <p:cNvPr id="493615" name="Text Box 47"/>
          <p:cNvSpPr txBox="1">
            <a:spLocks noChangeArrowheads="1"/>
          </p:cNvSpPr>
          <p:nvPr/>
        </p:nvSpPr>
        <p:spPr bwMode="auto">
          <a:xfrm>
            <a:off x="222250" y="3138488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>
                <a:cs typeface="Times New Roman" pitchFamily="18" charset="0"/>
              </a:rPr>
              <a:t>1</a:t>
            </a:r>
            <a:endParaRPr lang="en-US" altLang="bg-BG" sz="800" b="0"/>
          </a:p>
        </p:txBody>
      </p:sp>
      <p:sp>
        <p:nvSpPr>
          <p:cNvPr id="493616" name="Line 48"/>
          <p:cNvSpPr>
            <a:spLocks noChangeShapeType="1"/>
          </p:cNvSpPr>
          <p:nvPr/>
        </p:nvSpPr>
        <p:spPr bwMode="auto">
          <a:xfrm flipH="1">
            <a:off x="1116013" y="4283075"/>
            <a:ext cx="6350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3617" name="Line 49"/>
          <p:cNvSpPr>
            <a:spLocks noChangeShapeType="1"/>
          </p:cNvSpPr>
          <p:nvPr/>
        </p:nvSpPr>
        <p:spPr bwMode="auto">
          <a:xfrm>
            <a:off x="1127125" y="47037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3618" name="Text Box 50"/>
          <p:cNvSpPr txBox="1">
            <a:spLocks noChangeArrowheads="1"/>
          </p:cNvSpPr>
          <p:nvPr/>
        </p:nvSpPr>
        <p:spPr bwMode="auto">
          <a:xfrm>
            <a:off x="1171575" y="5287963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>
                <a:cs typeface="Times New Roman" pitchFamily="18" charset="0"/>
              </a:rPr>
              <a:t>6</a:t>
            </a:r>
            <a:endParaRPr lang="en-US" altLang="bg-BG" sz="800" b="0"/>
          </a:p>
        </p:txBody>
      </p:sp>
      <p:sp>
        <p:nvSpPr>
          <p:cNvPr id="493619" name="Line 51"/>
          <p:cNvSpPr>
            <a:spLocks noChangeShapeType="1"/>
          </p:cNvSpPr>
          <p:nvPr/>
        </p:nvSpPr>
        <p:spPr bwMode="auto">
          <a:xfrm>
            <a:off x="990600" y="2874963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3620" name="Line 52"/>
          <p:cNvSpPr>
            <a:spLocks noChangeShapeType="1"/>
          </p:cNvSpPr>
          <p:nvPr/>
        </p:nvSpPr>
        <p:spPr bwMode="auto">
          <a:xfrm>
            <a:off x="2252663" y="3111500"/>
            <a:ext cx="9525" cy="2165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3621" name="Line 53"/>
          <p:cNvSpPr>
            <a:spLocks noChangeShapeType="1"/>
          </p:cNvSpPr>
          <p:nvPr/>
        </p:nvSpPr>
        <p:spPr bwMode="auto">
          <a:xfrm flipH="1">
            <a:off x="1131888" y="5538788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3622" name="Line 54"/>
          <p:cNvSpPr>
            <a:spLocks noChangeShapeType="1"/>
          </p:cNvSpPr>
          <p:nvPr/>
        </p:nvSpPr>
        <p:spPr bwMode="auto">
          <a:xfrm>
            <a:off x="1127125" y="5237163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3623" name="Freeform 55"/>
          <p:cNvSpPr>
            <a:spLocks/>
          </p:cNvSpPr>
          <p:nvPr/>
        </p:nvSpPr>
        <p:spPr bwMode="auto">
          <a:xfrm>
            <a:off x="207963" y="2392363"/>
            <a:ext cx="641350" cy="1738312"/>
          </a:xfrm>
          <a:custGeom>
            <a:avLst/>
            <a:gdLst>
              <a:gd name="T0" fmla="*/ 880 w 1740"/>
              <a:gd name="T1" fmla="*/ 4400 h 4400"/>
              <a:gd name="T2" fmla="*/ 0 w 1740"/>
              <a:gd name="T3" fmla="*/ 2720 h 4400"/>
              <a:gd name="T4" fmla="*/ 620 w 1740"/>
              <a:gd name="T5" fmla="*/ 440 h 4400"/>
              <a:gd name="T6" fmla="*/ 1740 w 1740"/>
              <a:gd name="T7" fmla="*/ 80 h 4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40" h="4400">
                <a:moveTo>
                  <a:pt x="880" y="4400"/>
                </a:moveTo>
                <a:cubicBezTo>
                  <a:pt x="733" y="4120"/>
                  <a:pt x="43" y="3380"/>
                  <a:pt x="0" y="2720"/>
                </a:cubicBezTo>
                <a:cubicBezTo>
                  <a:pt x="20" y="2050"/>
                  <a:pt x="330" y="880"/>
                  <a:pt x="620" y="440"/>
                </a:cubicBezTo>
                <a:cubicBezTo>
                  <a:pt x="910" y="0"/>
                  <a:pt x="1507" y="155"/>
                  <a:pt x="1740" y="8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3624" name="Freeform 56"/>
          <p:cNvSpPr>
            <a:spLocks/>
          </p:cNvSpPr>
          <p:nvPr/>
        </p:nvSpPr>
        <p:spPr bwMode="auto">
          <a:xfrm>
            <a:off x="0" y="2286000"/>
            <a:ext cx="952500" cy="2257425"/>
          </a:xfrm>
          <a:custGeom>
            <a:avLst/>
            <a:gdLst>
              <a:gd name="T0" fmla="*/ 1503 w 2443"/>
              <a:gd name="T1" fmla="*/ 5870 h 5870"/>
              <a:gd name="T2" fmla="*/ 23 w 2443"/>
              <a:gd name="T3" fmla="*/ 3690 h 5870"/>
              <a:gd name="T4" fmla="*/ 903 w 2443"/>
              <a:gd name="T5" fmla="*/ 590 h 5870"/>
              <a:gd name="T6" fmla="*/ 2443 w 2443"/>
              <a:gd name="T7" fmla="*/ 150 h 5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3" h="5870">
                <a:moveTo>
                  <a:pt x="1503" y="5870"/>
                </a:moveTo>
                <a:cubicBezTo>
                  <a:pt x="1256" y="5503"/>
                  <a:pt x="123" y="4570"/>
                  <a:pt x="23" y="3690"/>
                </a:cubicBezTo>
                <a:cubicBezTo>
                  <a:pt x="0" y="2747"/>
                  <a:pt x="510" y="1160"/>
                  <a:pt x="903" y="590"/>
                </a:cubicBezTo>
                <a:cubicBezTo>
                  <a:pt x="1306" y="0"/>
                  <a:pt x="2122" y="242"/>
                  <a:pt x="2443" y="15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93625" name="Group 57"/>
          <p:cNvGrpSpPr>
            <a:grpSpLocks/>
          </p:cNvGrpSpPr>
          <p:nvPr/>
        </p:nvGrpSpPr>
        <p:grpSpPr bwMode="auto">
          <a:xfrm rot="3289504">
            <a:off x="860425" y="2259013"/>
            <a:ext cx="244475" cy="374650"/>
            <a:chOff x="2191" y="8896"/>
            <a:chExt cx="1319" cy="935"/>
          </a:xfrm>
        </p:grpSpPr>
        <p:sp>
          <p:nvSpPr>
            <p:cNvPr id="493626" name="Freeform 58"/>
            <p:cNvSpPr>
              <a:spLocks/>
            </p:cNvSpPr>
            <p:nvPr/>
          </p:nvSpPr>
          <p:spPr bwMode="auto">
            <a:xfrm>
              <a:off x="2191" y="8896"/>
              <a:ext cx="1319" cy="935"/>
            </a:xfrm>
            <a:custGeom>
              <a:avLst/>
              <a:gdLst>
                <a:gd name="T0" fmla="*/ 173 w 1319"/>
                <a:gd name="T1" fmla="*/ 63 h 935"/>
                <a:gd name="T2" fmla="*/ 148 w 1319"/>
                <a:gd name="T3" fmla="*/ 32 h 935"/>
                <a:gd name="T4" fmla="*/ 123 w 1319"/>
                <a:gd name="T5" fmla="*/ 10 h 935"/>
                <a:gd name="T6" fmla="*/ 98 w 1319"/>
                <a:gd name="T7" fmla="*/ 0 h 935"/>
                <a:gd name="T8" fmla="*/ 58 w 1319"/>
                <a:gd name="T9" fmla="*/ 14 h 935"/>
                <a:gd name="T10" fmla="*/ 19 w 1319"/>
                <a:gd name="T11" fmla="*/ 92 h 935"/>
                <a:gd name="T12" fmla="*/ 0 w 1319"/>
                <a:gd name="T13" fmla="*/ 223 h 935"/>
                <a:gd name="T14" fmla="*/ 6 w 1319"/>
                <a:gd name="T15" fmla="*/ 394 h 935"/>
                <a:gd name="T16" fmla="*/ 35 w 1319"/>
                <a:gd name="T17" fmla="*/ 583 h 935"/>
                <a:gd name="T18" fmla="*/ 81 w 1319"/>
                <a:gd name="T19" fmla="*/ 747 h 935"/>
                <a:gd name="T20" fmla="*/ 138 w 1319"/>
                <a:gd name="T21" fmla="*/ 867 h 935"/>
                <a:gd name="T22" fmla="*/ 199 w 1319"/>
                <a:gd name="T23" fmla="*/ 929 h 935"/>
                <a:gd name="T24" fmla="*/ 241 w 1319"/>
                <a:gd name="T25" fmla="*/ 932 h 935"/>
                <a:gd name="T26" fmla="*/ 259 w 1319"/>
                <a:gd name="T27" fmla="*/ 916 h 935"/>
                <a:gd name="T28" fmla="*/ 277 w 1319"/>
                <a:gd name="T29" fmla="*/ 890 h 935"/>
                <a:gd name="T30" fmla="*/ 291 w 1319"/>
                <a:gd name="T31" fmla="*/ 856 h 935"/>
                <a:gd name="T32" fmla="*/ 294 w 1319"/>
                <a:gd name="T33" fmla="*/ 835 h 935"/>
                <a:gd name="T34" fmla="*/ 334 w 1319"/>
                <a:gd name="T35" fmla="*/ 740 h 935"/>
                <a:gd name="T36" fmla="*/ 384 w 1319"/>
                <a:gd name="T37" fmla="*/ 659 h 935"/>
                <a:gd name="T38" fmla="*/ 441 w 1319"/>
                <a:gd name="T39" fmla="*/ 593 h 935"/>
                <a:gd name="T40" fmla="*/ 498 w 1319"/>
                <a:gd name="T41" fmla="*/ 541 h 935"/>
                <a:gd name="T42" fmla="*/ 554 w 1319"/>
                <a:gd name="T43" fmla="*/ 502 h 935"/>
                <a:gd name="T44" fmla="*/ 603 w 1319"/>
                <a:gd name="T45" fmla="*/ 473 h 935"/>
                <a:gd name="T46" fmla="*/ 645 w 1319"/>
                <a:gd name="T47" fmla="*/ 456 h 935"/>
                <a:gd name="T48" fmla="*/ 672 w 1319"/>
                <a:gd name="T49" fmla="*/ 449 h 935"/>
                <a:gd name="T50" fmla="*/ 708 w 1319"/>
                <a:gd name="T51" fmla="*/ 443 h 935"/>
                <a:gd name="T52" fmla="*/ 772 w 1319"/>
                <a:gd name="T53" fmla="*/ 433 h 935"/>
                <a:gd name="T54" fmla="*/ 852 w 1319"/>
                <a:gd name="T55" fmla="*/ 420 h 935"/>
                <a:gd name="T56" fmla="*/ 943 w 1319"/>
                <a:gd name="T57" fmla="*/ 407 h 935"/>
                <a:gd name="T58" fmla="*/ 1034 w 1319"/>
                <a:gd name="T59" fmla="*/ 392 h 935"/>
                <a:gd name="T60" fmla="*/ 1119 w 1319"/>
                <a:gd name="T61" fmla="*/ 379 h 935"/>
                <a:gd name="T62" fmla="*/ 1185 w 1319"/>
                <a:gd name="T63" fmla="*/ 369 h 935"/>
                <a:gd name="T64" fmla="*/ 1228 w 1319"/>
                <a:gd name="T65" fmla="*/ 362 h 935"/>
                <a:gd name="T66" fmla="*/ 1255 w 1319"/>
                <a:gd name="T67" fmla="*/ 392 h 935"/>
                <a:gd name="T68" fmla="*/ 1290 w 1319"/>
                <a:gd name="T69" fmla="*/ 401 h 935"/>
                <a:gd name="T70" fmla="*/ 1314 w 1319"/>
                <a:gd name="T71" fmla="*/ 371 h 935"/>
                <a:gd name="T72" fmla="*/ 1314 w 1319"/>
                <a:gd name="T73" fmla="*/ 288 h 935"/>
                <a:gd name="T74" fmla="*/ 1287 w 1319"/>
                <a:gd name="T75" fmla="*/ 211 h 935"/>
                <a:gd name="T76" fmla="*/ 1251 w 1319"/>
                <a:gd name="T77" fmla="*/ 189 h 935"/>
                <a:gd name="T78" fmla="*/ 1221 w 1319"/>
                <a:gd name="T79" fmla="*/ 209 h 935"/>
                <a:gd name="T80" fmla="*/ 1211 w 1319"/>
                <a:gd name="T81" fmla="*/ 249 h 935"/>
                <a:gd name="T82" fmla="*/ 1167 w 1319"/>
                <a:gd name="T83" fmla="*/ 257 h 935"/>
                <a:gd name="T84" fmla="*/ 1101 w 1319"/>
                <a:gd name="T85" fmla="*/ 267 h 935"/>
                <a:gd name="T86" fmla="*/ 1016 w 1319"/>
                <a:gd name="T87" fmla="*/ 280 h 935"/>
                <a:gd name="T88" fmla="*/ 926 w 1319"/>
                <a:gd name="T89" fmla="*/ 293 h 935"/>
                <a:gd name="T90" fmla="*/ 835 w 1319"/>
                <a:gd name="T91" fmla="*/ 307 h 935"/>
                <a:gd name="T92" fmla="*/ 754 w 1319"/>
                <a:gd name="T93" fmla="*/ 319 h 935"/>
                <a:gd name="T94" fmla="*/ 691 w 1319"/>
                <a:gd name="T95" fmla="*/ 329 h 935"/>
                <a:gd name="T96" fmla="*/ 655 w 1319"/>
                <a:gd name="T97" fmla="*/ 335 h 935"/>
                <a:gd name="T98" fmla="*/ 626 w 1319"/>
                <a:gd name="T99" fmla="*/ 336 h 935"/>
                <a:gd name="T100" fmla="*/ 582 w 1319"/>
                <a:gd name="T101" fmla="*/ 332 h 935"/>
                <a:gd name="T102" fmla="*/ 526 w 1319"/>
                <a:gd name="T103" fmla="*/ 320 h 935"/>
                <a:gd name="T104" fmla="*/ 461 w 1319"/>
                <a:gd name="T105" fmla="*/ 299 h 935"/>
                <a:gd name="T106" fmla="*/ 390 w 1319"/>
                <a:gd name="T107" fmla="*/ 267 h 935"/>
                <a:gd name="T108" fmla="*/ 318 w 1319"/>
                <a:gd name="T109" fmla="*/ 221 h 935"/>
                <a:gd name="T110" fmla="*/ 246 w 1319"/>
                <a:gd name="T111" fmla="*/ 160 h 935"/>
                <a:gd name="T112" fmla="*/ 179 w 1319"/>
                <a:gd name="T113" fmla="*/ 81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19" h="935">
                  <a:moveTo>
                    <a:pt x="186" y="84"/>
                  </a:moveTo>
                  <a:lnTo>
                    <a:pt x="173" y="63"/>
                  </a:lnTo>
                  <a:lnTo>
                    <a:pt x="161" y="46"/>
                  </a:lnTo>
                  <a:lnTo>
                    <a:pt x="148" y="32"/>
                  </a:lnTo>
                  <a:lnTo>
                    <a:pt x="135" y="19"/>
                  </a:lnTo>
                  <a:lnTo>
                    <a:pt x="123" y="10"/>
                  </a:lnTo>
                  <a:lnTo>
                    <a:pt x="110" y="3"/>
                  </a:lnTo>
                  <a:lnTo>
                    <a:pt x="98" y="0"/>
                  </a:lnTo>
                  <a:lnTo>
                    <a:pt x="85" y="0"/>
                  </a:lnTo>
                  <a:lnTo>
                    <a:pt x="58" y="14"/>
                  </a:lnTo>
                  <a:lnTo>
                    <a:pt x="36" y="46"/>
                  </a:lnTo>
                  <a:lnTo>
                    <a:pt x="19" y="92"/>
                  </a:lnTo>
                  <a:lnTo>
                    <a:pt x="7" y="153"/>
                  </a:lnTo>
                  <a:lnTo>
                    <a:pt x="0" y="223"/>
                  </a:lnTo>
                  <a:lnTo>
                    <a:pt x="0" y="306"/>
                  </a:lnTo>
                  <a:lnTo>
                    <a:pt x="6" y="394"/>
                  </a:lnTo>
                  <a:lnTo>
                    <a:pt x="17" y="489"/>
                  </a:lnTo>
                  <a:lnTo>
                    <a:pt x="35" y="583"/>
                  </a:lnTo>
                  <a:lnTo>
                    <a:pt x="56" y="669"/>
                  </a:lnTo>
                  <a:lnTo>
                    <a:pt x="81" y="747"/>
                  </a:lnTo>
                  <a:lnTo>
                    <a:pt x="108" y="814"/>
                  </a:lnTo>
                  <a:lnTo>
                    <a:pt x="138" y="867"/>
                  </a:lnTo>
                  <a:lnTo>
                    <a:pt x="169" y="906"/>
                  </a:lnTo>
                  <a:lnTo>
                    <a:pt x="199" y="929"/>
                  </a:lnTo>
                  <a:lnTo>
                    <a:pt x="229" y="935"/>
                  </a:lnTo>
                  <a:lnTo>
                    <a:pt x="241" y="932"/>
                  </a:lnTo>
                  <a:lnTo>
                    <a:pt x="251" y="925"/>
                  </a:lnTo>
                  <a:lnTo>
                    <a:pt x="259" y="916"/>
                  </a:lnTo>
                  <a:lnTo>
                    <a:pt x="269" y="905"/>
                  </a:lnTo>
                  <a:lnTo>
                    <a:pt x="277" y="890"/>
                  </a:lnTo>
                  <a:lnTo>
                    <a:pt x="284" y="874"/>
                  </a:lnTo>
                  <a:lnTo>
                    <a:pt x="291" y="856"/>
                  </a:lnTo>
                  <a:lnTo>
                    <a:pt x="297" y="834"/>
                  </a:lnTo>
                  <a:lnTo>
                    <a:pt x="294" y="835"/>
                  </a:lnTo>
                  <a:lnTo>
                    <a:pt x="313" y="785"/>
                  </a:lnTo>
                  <a:lnTo>
                    <a:pt x="334" y="740"/>
                  </a:lnTo>
                  <a:lnTo>
                    <a:pt x="359" y="697"/>
                  </a:lnTo>
                  <a:lnTo>
                    <a:pt x="384" y="659"/>
                  </a:lnTo>
                  <a:lnTo>
                    <a:pt x="412" y="625"/>
                  </a:lnTo>
                  <a:lnTo>
                    <a:pt x="441" y="593"/>
                  </a:lnTo>
                  <a:lnTo>
                    <a:pt x="469" y="565"/>
                  </a:lnTo>
                  <a:lnTo>
                    <a:pt x="498" y="541"/>
                  </a:lnTo>
                  <a:lnTo>
                    <a:pt x="527" y="519"/>
                  </a:lnTo>
                  <a:lnTo>
                    <a:pt x="554" y="502"/>
                  </a:lnTo>
                  <a:lnTo>
                    <a:pt x="580" y="486"/>
                  </a:lnTo>
                  <a:lnTo>
                    <a:pt x="603" y="473"/>
                  </a:lnTo>
                  <a:lnTo>
                    <a:pt x="626" y="464"/>
                  </a:lnTo>
                  <a:lnTo>
                    <a:pt x="645" y="456"/>
                  </a:lnTo>
                  <a:lnTo>
                    <a:pt x="661" y="451"/>
                  </a:lnTo>
                  <a:lnTo>
                    <a:pt x="672" y="449"/>
                  </a:lnTo>
                  <a:lnTo>
                    <a:pt x="687" y="446"/>
                  </a:lnTo>
                  <a:lnTo>
                    <a:pt x="708" y="443"/>
                  </a:lnTo>
                  <a:lnTo>
                    <a:pt x="737" y="439"/>
                  </a:lnTo>
                  <a:lnTo>
                    <a:pt x="772" y="433"/>
                  </a:lnTo>
                  <a:lnTo>
                    <a:pt x="811" y="427"/>
                  </a:lnTo>
                  <a:lnTo>
                    <a:pt x="852" y="420"/>
                  </a:lnTo>
                  <a:lnTo>
                    <a:pt x="897" y="414"/>
                  </a:lnTo>
                  <a:lnTo>
                    <a:pt x="943" y="407"/>
                  </a:lnTo>
                  <a:lnTo>
                    <a:pt x="989" y="400"/>
                  </a:lnTo>
                  <a:lnTo>
                    <a:pt x="1034" y="392"/>
                  </a:lnTo>
                  <a:lnTo>
                    <a:pt x="1078" y="385"/>
                  </a:lnTo>
                  <a:lnTo>
                    <a:pt x="1119" y="379"/>
                  </a:lnTo>
                  <a:lnTo>
                    <a:pt x="1155" y="374"/>
                  </a:lnTo>
                  <a:lnTo>
                    <a:pt x="1185" y="369"/>
                  </a:lnTo>
                  <a:lnTo>
                    <a:pt x="1211" y="365"/>
                  </a:lnTo>
                  <a:lnTo>
                    <a:pt x="1228" y="362"/>
                  </a:lnTo>
                  <a:lnTo>
                    <a:pt x="1239" y="379"/>
                  </a:lnTo>
                  <a:lnTo>
                    <a:pt x="1255" y="392"/>
                  </a:lnTo>
                  <a:lnTo>
                    <a:pt x="1273" y="400"/>
                  </a:lnTo>
                  <a:lnTo>
                    <a:pt x="1290" y="401"/>
                  </a:lnTo>
                  <a:lnTo>
                    <a:pt x="1304" y="391"/>
                  </a:lnTo>
                  <a:lnTo>
                    <a:pt x="1314" y="371"/>
                  </a:lnTo>
                  <a:lnTo>
                    <a:pt x="1319" y="337"/>
                  </a:lnTo>
                  <a:lnTo>
                    <a:pt x="1314" y="288"/>
                  </a:lnTo>
                  <a:lnTo>
                    <a:pt x="1303" y="241"/>
                  </a:lnTo>
                  <a:lnTo>
                    <a:pt x="1287" y="211"/>
                  </a:lnTo>
                  <a:lnTo>
                    <a:pt x="1270" y="193"/>
                  </a:lnTo>
                  <a:lnTo>
                    <a:pt x="1251" y="189"/>
                  </a:lnTo>
                  <a:lnTo>
                    <a:pt x="1235" y="195"/>
                  </a:lnTo>
                  <a:lnTo>
                    <a:pt x="1221" y="209"/>
                  </a:lnTo>
                  <a:lnTo>
                    <a:pt x="1212" y="228"/>
                  </a:lnTo>
                  <a:lnTo>
                    <a:pt x="1211" y="249"/>
                  </a:lnTo>
                  <a:lnTo>
                    <a:pt x="1193" y="252"/>
                  </a:lnTo>
                  <a:lnTo>
                    <a:pt x="1167" y="257"/>
                  </a:lnTo>
                  <a:lnTo>
                    <a:pt x="1137" y="261"/>
                  </a:lnTo>
                  <a:lnTo>
                    <a:pt x="1101" y="267"/>
                  </a:lnTo>
                  <a:lnTo>
                    <a:pt x="1061" y="273"/>
                  </a:lnTo>
                  <a:lnTo>
                    <a:pt x="1016" y="280"/>
                  </a:lnTo>
                  <a:lnTo>
                    <a:pt x="972" y="286"/>
                  </a:lnTo>
                  <a:lnTo>
                    <a:pt x="926" y="293"/>
                  </a:lnTo>
                  <a:lnTo>
                    <a:pt x="880" y="300"/>
                  </a:lnTo>
                  <a:lnTo>
                    <a:pt x="835" y="307"/>
                  </a:lnTo>
                  <a:lnTo>
                    <a:pt x="793" y="313"/>
                  </a:lnTo>
                  <a:lnTo>
                    <a:pt x="754" y="319"/>
                  </a:lnTo>
                  <a:lnTo>
                    <a:pt x="720" y="325"/>
                  </a:lnTo>
                  <a:lnTo>
                    <a:pt x="691" y="329"/>
                  </a:lnTo>
                  <a:lnTo>
                    <a:pt x="669" y="332"/>
                  </a:lnTo>
                  <a:lnTo>
                    <a:pt x="655" y="335"/>
                  </a:lnTo>
                  <a:lnTo>
                    <a:pt x="642" y="336"/>
                  </a:lnTo>
                  <a:lnTo>
                    <a:pt x="626" y="336"/>
                  </a:lnTo>
                  <a:lnTo>
                    <a:pt x="606" y="335"/>
                  </a:lnTo>
                  <a:lnTo>
                    <a:pt x="582" y="332"/>
                  </a:lnTo>
                  <a:lnTo>
                    <a:pt x="556" y="327"/>
                  </a:lnTo>
                  <a:lnTo>
                    <a:pt x="526" y="320"/>
                  </a:lnTo>
                  <a:lnTo>
                    <a:pt x="494" y="312"/>
                  </a:lnTo>
                  <a:lnTo>
                    <a:pt x="461" y="299"/>
                  </a:lnTo>
                  <a:lnTo>
                    <a:pt x="426" y="284"/>
                  </a:lnTo>
                  <a:lnTo>
                    <a:pt x="390" y="267"/>
                  </a:lnTo>
                  <a:lnTo>
                    <a:pt x="354" y="245"/>
                  </a:lnTo>
                  <a:lnTo>
                    <a:pt x="318" y="221"/>
                  </a:lnTo>
                  <a:lnTo>
                    <a:pt x="282" y="192"/>
                  </a:lnTo>
                  <a:lnTo>
                    <a:pt x="246" y="160"/>
                  </a:lnTo>
                  <a:lnTo>
                    <a:pt x="212" y="122"/>
                  </a:lnTo>
                  <a:lnTo>
                    <a:pt x="179" y="81"/>
                  </a:lnTo>
                  <a:lnTo>
                    <a:pt x="186" y="84"/>
                  </a:lnTo>
                  <a:close/>
                </a:path>
              </a:pathLst>
            </a:custGeom>
            <a:solidFill>
              <a:srgbClr val="FFE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3627" name="Freeform 59"/>
            <p:cNvSpPr>
              <a:spLocks/>
            </p:cNvSpPr>
            <p:nvPr/>
          </p:nvSpPr>
          <p:spPr bwMode="auto">
            <a:xfrm>
              <a:off x="2191" y="8896"/>
              <a:ext cx="1319" cy="935"/>
            </a:xfrm>
            <a:custGeom>
              <a:avLst/>
              <a:gdLst>
                <a:gd name="T0" fmla="*/ 186 w 1319"/>
                <a:gd name="T1" fmla="*/ 84 h 935"/>
                <a:gd name="T2" fmla="*/ 161 w 1319"/>
                <a:gd name="T3" fmla="*/ 46 h 935"/>
                <a:gd name="T4" fmla="*/ 135 w 1319"/>
                <a:gd name="T5" fmla="*/ 19 h 935"/>
                <a:gd name="T6" fmla="*/ 110 w 1319"/>
                <a:gd name="T7" fmla="*/ 3 h 935"/>
                <a:gd name="T8" fmla="*/ 85 w 1319"/>
                <a:gd name="T9" fmla="*/ 0 h 935"/>
                <a:gd name="T10" fmla="*/ 58 w 1319"/>
                <a:gd name="T11" fmla="*/ 14 h 935"/>
                <a:gd name="T12" fmla="*/ 19 w 1319"/>
                <a:gd name="T13" fmla="*/ 92 h 935"/>
                <a:gd name="T14" fmla="*/ 0 w 1319"/>
                <a:gd name="T15" fmla="*/ 223 h 935"/>
                <a:gd name="T16" fmla="*/ 6 w 1319"/>
                <a:gd name="T17" fmla="*/ 394 h 935"/>
                <a:gd name="T18" fmla="*/ 17 w 1319"/>
                <a:gd name="T19" fmla="*/ 489 h 935"/>
                <a:gd name="T20" fmla="*/ 56 w 1319"/>
                <a:gd name="T21" fmla="*/ 669 h 935"/>
                <a:gd name="T22" fmla="*/ 108 w 1319"/>
                <a:gd name="T23" fmla="*/ 814 h 935"/>
                <a:gd name="T24" fmla="*/ 169 w 1319"/>
                <a:gd name="T25" fmla="*/ 906 h 935"/>
                <a:gd name="T26" fmla="*/ 229 w 1319"/>
                <a:gd name="T27" fmla="*/ 935 h 935"/>
                <a:gd name="T28" fmla="*/ 241 w 1319"/>
                <a:gd name="T29" fmla="*/ 932 h 935"/>
                <a:gd name="T30" fmla="*/ 259 w 1319"/>
                <a:gd name="T31" fmla="*/ 916 h 935"/>
                <a:gd name="T32" fmla="*/ 277 w 1319"/>
                <a:gd name="T33" fmla="*/ 890 h 935"/>
                <a:gd name="T34" fmla="*/ 291 w 1319"/>
                <a:gd name="T35" fmla="*/ 856 h 935"/>
                <a:gd name="T36" fmla="*/ 294 w 1319"/>
                <a:gd name="T37" fmla="*/ 835 h 935"/>
                <a:gd name="T38" fmla="*/ 313 w 1319"/>
                <a:gd name="T39" fmla="*/ 785 h 935"/>
                <a:gd name="T40" fmla="*/ 359 w 1319"/>
                <a:gd name="T41" fmla="*/ 697 h 935"/>
                <a:gd name="T42" fmla="*/ 412 w 1319"/>
                <a:gd name="T43" fmla="*/ 625 h 935"/>
                <a:gd name="T44" fmla="*/ 469 w 1319"/>
                <a:gd name="T45" fmla="*/ 565 h 935"/>
                <a:gd name="T46" fmla="*/ 527 w 1319"/>
                <a:gd name="T47" fmla="*/ 519 h 935"/>
                <a:gd name="T48" fmla="*/ 580 w 1319"/>
                <a:gd name="T49" fmla="*/ 486 h 935"/>
                <a:gd name="T50" fmla="*/ 626 w 1319"/>
                <a:gd name="T51" fmla="*/ 464 h 935"/>
                <a:gd name="T52" fmla="*/ 661 w 1319"/>
                <a:gd name="T53" fmla="*/ 451 h 935"/>
                <a:gd name="T54" fmla="*/ 672 w 1319"/>
                <a:gd name="T55" fmla="*/ 449 h 935"/>
                <a:gd name="T56" fmla="*/ 708 w 1319"/>
                <a:gd name="T57" fmla="*/ 443 h 935"/>
                <a:gd name="T58" fmla="*/ 772 w 1319"/>
                <a:gd name="T59" fmla="*/ 433 h 935"/>
                <a:gd name="T60" fmla="*/ 852 w 1319"/>
                <a:gd name="T61" fmla="*/ 420 h 935"/>
                <a:gd name="T62" fmla="*/ 943 w 1319"/>
                <a:gd name="T63" fmla="*/ 407 h 935"/>
                <a:gd name="T64" fmla="*/ 1034 w 1319"/>
                <a:gd name="T65" fmla="*/ 392 h 935"/>
                <a:gd name="T66" fmla="*/ 1119 w 1319"/>
                <a:gd name="T67" fmla="*/ 379 h 935"/>
                <a:gd name="T68" fmla="*/ 1185 w 1319"/>
                <a:gd name="T69" fmla="*/ 369 h 935"/>
                <a:gd name="T70" fmla="*/ 1228 w 1319"/>
                <a:gd name="T71" fmla="*/ 362 h 935"/>
                <a:gd name="T72" fmla="*/ 1239 w 1319"/>
                <a:gd name="T73" fmla="*/ 379 h 935"/>
                <a:gd name="T74" fmla="*/ 1273 w 1319"/>
                <a:gd name="T75" fmla="*/ 400 h 935"/>
                <a:gd name="T76" fmla="*/ 1304 w 1319"/>
                <a:gd name="T77" fmla="*/ 391 h 935"/>
                <a:gd name="T78" fmla="*/ 1319 w 1319"/>
                <a:gd name="T79" fmla="*/ 337 h 935"/>
                <a:gd name="T80" fmla="*/ 1314 w 1319"/>
                <a:gd name="T81" fmla="*/ 288 h 935"/>
                <a:gd name="T82" fmla="*/ 1287 w 1319"/>
                <a:gd name="T83" fmla="*/ 211 h 935"/>
                <a:gd name="T84" fmla="*/ 1251 w 1319"/>
                <a:gd name="T85" fmla="*/ 189 h 935"/>
                <a:gd name="T86" fmla="*/ 1221 w 1319"/>
                <a:gd name="T87" fmla="*/ 209 h 935"/>
                <a:gd name="T88" fmla="*/ 1211 w 1319"/>
                <a:gd name="T89" fmla="*/ 249 h 935"/>
                <a:gd name="T90" fmla="*/ 1193 w 1319"/>
                <a:gd name="T91" fmla="*/ 252 h 935"/>
                <a:gd name="T92" fmla="*/ 1137 w 1319"/>
                <a:gd name="T93" fmla="*/ 261 h 935"/>
                <a:gd name="T94" fmla="*/ 1061 w 1319"/>
                <a:gd name="T95" fmla="*/ 273 h 935"/>
                <a:gd name="T96" fmla="*/ 972 w 1319"/>
                <a:gd name="T97" fmla="*/ 286 h 935"/>
                <a:gd name="T98" fmla="*/ 880 w 1319"/>
                <a:gd name="T99" fmla="*/ 300 h 935"/>
                <a:gd name="T100" fmla="*/ 793 w 1319"/>
                <a:gd name="T101" fmla="*/ 313 h 935"/>
                <a:gd name="T102" fmla="*/ 720 w 1319"/>
                <a:gd name="T103" fmla="*/ 325 h 935"/>
                <a:gd name="T104" fmla="*/ 669 w 1319"/>
                <a:gd name="T105" fmla="*/ 332 h 935"/>
                <a:gd name="T106" fmla="*/ 655 w 1319"/>
                <a:gd name="T107" fmla="*/ 335 h 935"/>
                <a:gd name="T108" fmla="*/ 626 w 1319"/>
                <a:gd name="T109" fmla="*/ 336 h 935"/>
                <a:gd name="T110" fmla="*/ 582 w 1319"/>
                <a:gd name="T111" fmla="*/ 332 h 935"/>
                <a:gd name="T112" fmla="*/ 526 w 1319"/>
                <a:gd name="T113" fmla="*/ 320 h 935"/>
                <a:gd name="T114" fmla="*/ 461 w 1319"/>
                <a:gd name="T115" fmla="*/ 299 h 935"/>
                <a:gd name="T116" fmla="*/ 390 w 1319"/>
                <a:gd name="T117" fmla="*/ 267 h 935"/>
                <a:gd name="T118" fmla="*/ 318 w 1319"/>
                <a:gd name="T119" fmla="*/ 221 h 935"/>
                <a:gd name="T120" fmla="*/ 246 w 1319"/>
                <a:gd name="T121" fmla="*/ 160 h 935"/>
                <a:gd name="T122" fmla="*/ 179 w 1319"/>
                <a:gd name="T123" fmla="*/ 81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19" h="935">
                  <a:moveTo>
                    <a:pt x="186" y="84"/>
                  </a:moveTo>
                  <a:lnTo>
                    <a:pt x="186" y="84"/>
                  </a:lnTo>
                  <a:lnTo>
                    <a:pt x="173" y="63"/>
                  </a:lnTo>
                  <a:lnTo>
                    <a:pt x="161" y="46"/>
                  </a:lnTo>
                  <a:lnTo>
                    <a:pt x="148" y="32"/>
                  </a:lnTo>
                  <a:lnTo>
                    <a:pt x="135" y="19"/>
                  </a:lnTo>
                  <a:lnTo>
                    <a:pt x="123" y="10"/>
                  </a:lnTo>
                  <a:lnTo>
                    <a:pt x="110" y="3"/>
                  </a:lnTo>
                  <a:lnTo>
                    <a:pt x="98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58" y="14"/>
                  </a:lnTo>
                  <a:lnTo>
                    <a:pt x="36" y="46"/>
                  </a:lnTo>
                  <a:lnTo>
                    <a:pt x="19" y="92"/>
                  </a:lnTo>
                  <a:lnTo>
                    <a:pt x="7" y="153"/>
                  </a:lnTo>
                  <a:lnTo>
                    <a:pt x="0" y="223"/>
                  </a:lnTo>
                  <a:lnTo>
                    <a:pt x="0" y="306"/>
                  </a:lnTo>
                  <a:lnTo>
                    <a:pt x="6" y="394"/>
                  </a:lnTo>
                  <a:lnTo>
                    <a:pt x="17" y="489"/>
                  </a:lnTo>
                  <a:lnTo>
                    <a:pt x="17" y="489"/>
                  </a:lnTo>
                  <a:lnTo>
                    <a:pt x="35" y="583"/>
                  </a:lnTo>
                  <a:lnTo>
                    <a:pt x="56" y="669"/>
                  </a:lnTo>
                  <a:lnTo>
                    <a:pt x="81" y="747"/>
                  </a:lnTo>
                  <a:lnTo>
                    <a:pt x="108" y="814"/>
                  </a:lnTo>
                  <a:lnTo>
                    <a:pt x="138" y="867"/>
                  </a:lnTo>
                  <a:lnTo>
                    <a:pt x="169" y="906"/>
                  </a:lnTo>
                  <a:lnTo>
                    <a:pt x="199" y="929"/>
                  </a:lnTo>
                  <a:lnTo>
                    <a:pt x="229" y="935"/>
                  </a:lnTo>
                  <a:lnTo>
                    <a:pt x="229" y="935"/>
                  </a:lnTo>
                  <a:lnTo>
                    <a:pt x="241" y="932"/>
                  </a:lnTo>
                  <a:lnTo>
                    <a:pt x="251" y="925"/>
                  </a:lnTo>
                  <a:lnTo>
                    <a:pt x="259" y="916"/>
                  </a:lnTo>
                  <a:lnTo>
                    <a:pt x="269" y="905"/>
                  </a:lnTo>
                  <a:lnTo>
                    <a:pt x="277" y="890"/>
                  </a:lnTo>
                  <a:lnTo>
                    <a:pt x="284" y="874"/>
                  </a:lnTo>
                  <a:lnTo>
                    <a:pt x="291" y="856"/>
                  </a:lnTo>
                  <a:lnTo>
                    <a:pt x="297" y="834"/>
                  </a:lnTo>
                  <a:lnTo>
                    <a:pt x="294" y="835"/>
                  </a:lnTo>
                  <a:lnTo>
                    <a:pt x="294" y="835"/>
                  </a:lnTo>
                  <a:lnTo>
                    <a:pt x="313" y="785"/>
                  </a:lnTo>
                  <a:lnTo>
                    <a:pt x="334" y="740"/>
                  </a:lnTo>
                  <a:lnTo>
                    <a:pt x="359" y="697"/>
                  </a:lnTo>
                  <a:lnTo>
                    <a:pt x="384" y="659"/>
                  </a:lnTo>
                  <a:lnTo>
                    <a:pt x="412" y="625"/>
                  </a:lnTo>
                  <a:lnTo>
                    <a:pt x="441" y="593"/>
                  </a:lnTo>
                  <a:lnTo>
                    <a:pt x="469" y="565"/>
                  </a:lnTo>
                  <a:lnTo>
                    <a:pt x="498" y="541"/>
                  </a:lnTo>
                  <a:lnTo>
                    <a:pt x="527" y="519"/>
                  </a:lnTo>
                  <a:lnTo>
                    <a:pt x="554" y="502"/>
                  </a:lnTo>
                  <a:lnTo>
                    <a:pt x="580" y="486"/>
                  </a:lnTo>
                  <a:lnTo>
                    <a:pt x="603" y="473"/>
                  </a:lnTo>
                  <a:lnTo>
                    <a:pt x="626" y="464"/>
                  </a:lnTo>
                  <a:lnTo>
                    <a:pt x="645" y="456"/>
                  </a:lnTo>
                  <a:lnTo>
                    <a:pt x="661" y="451"/>
                  </a:lnTo>
                  <a:lnTo>
                    <a:pt x="672" y="449"/>
                  </a:lnTo>
                  <a:lnTo>
                    <a:pt x="672" y="449"/>
                  </a:lnTo>
                  <a:lnTo>
                    <a:pt x="687" y="446"/>
                  </a:lnTo>
                  <a:lnTo>
                    <a:pt x="708" y="443"/>
                  </a:lnTo>
                  <a:lnTo>
                    <a:pt x="737" y="439"/>
                  </a:lnTo>
                  <a:lnTo>
                    <a:pt x="772" y="433"/>
                  </a:lnTo>
                  <a:lnTo>
                    <a:pt x="811" y="427"/>
                  </a:lnTo>
                  <a:lnTo>
                    <a:pt x="852" y="420"/>
                  </a:lnTo>
                  <a:lnTo>
                    <a:pt x="897" y="414"/>
                  </a:lnTo>
                  <a:lnTo>
                    <a:pt x="943" y="407"/>
                  </a:lnTo>
                  <a:lnTo>
                    <a:pt x="989" y="400"/>
                  </a:lnTo>
                  <a:lnTo>
                    <a:pt x="1034" y="392"/>
                  </a:lnTo>
                  <a:lnTo>
                    <a:pt x="1078" y="385"/>
                  </a:lnTo>
                  <a:lnTo>
                    <a:pt x="1119" y="379"/>
                  </a:lnTo>
                  <a:lnTo>
                    <a:pt x="1155" y="374"/>
                  </a:lnTo>
                  <a:lnTo>
                    <a:pt x="1185" y="369"/>
                  </a:lnTo>
                  <a:lnTo>
                    <a:pt x="1211" y="365"/>
                  </a:lnTo>
                  <a:lnTo>
                    <a:pt x="1228" y="362"/>
                  </a:lnTo>
                  <a:lnTo>
                    <a:pt x="1228" y="362"/>
                  </a:lnTo>
                  <a:lnTo>
                    <a:pt x="1239" y="379"/>
                  </a:lnTo>
                  <a:lnTo>
                    <a:pt x="1255" y="392"/>
                  </a:lnTo>
                  <a:lnTo>
                    <a:pt x="1273" y="400"/>
                  </a:lnTo>
                  <a:lnTo>
                    <a:pt x="1290" y="401"/>
                  </a:lnTo>
                  <a:lnTo>
                    <a:pt x="1304" y="391"/>
                  </a:lnTo>
                  <a:lnTo>
                    <a:pt x="1314" y="371"/>
                  </a:lnTo>
                  <a:lnTo>
                    <a:pt x="1319" y="337"/>
                  </a:lnTo>
                  <a:lnTo>
                    <a:pt x="1314" y="288"/>
                  </a:lnTo>
                  <a:lnTo>
                    <a:pt x="1314" y="288"/>
                  </a:lnTo>
                  <a:lnTo>
                    <a:pt x="1303" y="241"/>
                  </a:lnTo>
                  <a:lnTo>
                    <a:pt x="1287" y="211"/>
                  </a:lnTo>
                  <a:lnTo>
                    <a:pt x="1270" y="193"/>
                  </a:lnTo>
                  <a:lnTo>
                    <a:pt x="1251" y="189"/>
                  </a:lnTo>
                  <a:lnTo>
                    <a:pt x="1235" y="195"/>
                  </a:lnTo>
                  <a:lnTo>
                    <a:pt x="1221" y="209"/>
                  </a:lnTo>
                  <a:lnTo>
                    <a:pt x="1212" y="228"/>
                  </a:lnTo>
                  <a:lnTo>
                    <a:pt x="1211" y="249"/>
                  </a:lnTo>
                  <a:lnTo>
                    <a:pt x="1211" y="249"/>
                  </a:lnTo>
                  <a:lnTo>
                    <a:pt x="1193" y="252"/>
                  </a:lnTo>
                  <a:lnTo>
                    <a:pt x="1167" y="257"/>
                  </a:lnTo>
                  <a:lnTo>
                    <a:pt x="1137" y="261"/>
                  </a:lnTo>
                  <a:lnTo>
                    <a:pt x="1101" y="267"/>
                  </a:lnTo>
                  <a:lnTo>
                    <a:pt x="1061" y="273"/>
                  </a:lnTo>
                  <a:lnTo>
                    <a:pt x="1016" y="280"/>
                  </a:lnTo>
                  <a:lnTo>
                    <a:pt x="972" y="286"/>
                  </a:lnTo>
                  <a:lnTo>
                    <a:pt x="926" y="293"/>
                  </a:lnTo>
                  <a:lnTo>
                    <a:pt x="880" y="300"/>
                  </a:lnTo>
                  <a:lnTo>
                    <a:pt x="835" y="307"/>
                  </a:lnTo>
                  <a:lnTo>
                    <a:pt x="793" y="313"/>
                  </a:lnTo>
                  <a:lnTo>
                    <a:pt x="754" y="319"/>
                  </a:lnTo>
                  <a:lnTo>
                    <a:pt x="720" y="325"/>
                  </a:lnTo>
                  <a:lnTo>
                    <a:pt x="691" y="329"/>
                  </a:lnTo>
                  <a:lnTo>
                    <a:pt x="669" y="332"/>
                  </a:lnTo>
                  <a:lnTo>
                    <a:pt x="655" y="335"/>
                  </a:lnTo>
                  <a:lnTo>
                    <a:pt x="655" y="335"/>
                  </a:lnTo>
                  <a:lnTo>
                    <a:pt x="642" y="336"/>
                  </a:lnTo>
                  <a:lnTo>
                    <a:pt x="626" y="336"/>
                  </a:lnTo>
                  <a:lnTo>
                    <a:pt x="606" y="335"/>
                  </a:lnTo>
                  <a:lnTo>
                    <a:pt x="582" y="332"/>
                  </a:lnTo>
                  <a:lnTo>
                    <a:pt x="556" y="327"/>
                  </a:lnTo>
                  <a:lnTo>
                    <a:pt x="526" y="320"/>
                  </a:lnTo>
                  <a:lnTo>
                    <a:pt x="494" y="312"/>
                  </a:lnTo>
                  <a:lnTo>
                    <a:pt x="461" y="299"/>
                  </a:lnTo>
                  <a:lnTo>
                    <a:pt x="426" y="284"/>
                  </a:lnTo>
                  <a:lnTo>
                    <a:pt x="390" y="267"/>
                  </a:lnTo>
                  <a:lnTo>
                    <a:pt x="354" y="245"/>
                  </a:lnTo>
                  <a:lnTo>
                    <a:pt x="318" y="221"/>
                  </a:lnTo>
                  <a:lnTo>
                    <a:pt x="282" y="192"/>
                  </a:lnTo>
                  <a:lnTo>
                    <a:pt x="246" y="160"/>
                  </a:lnTo>
                  <a:lnTo>
                    <a:pt x="212" y="122"/>
                  </a:lnTo>
                  <a:lnTo>
                    <a:pt x="179" y="81"/>
                  </a:lnTo>
                  <a:lnTo>
                    <a:pt x="186" y="8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3628" name="Freeform 60"/>
            <p:cNvSpPr>
              <a:spLocks/>
            </p:cNvSpPr>
            <p:nvPr/>
          </p:nvSpPr>
          <p:spPr bwMode="auto">
            <a:xfrm>
              <a:off x="2269" y="9029"/>
              <a:ext cx="151" cy="669"/>
            </a:xfrm>
            <a:custGeom>
              <a:avLst/>
              <a:gdLst>
                <a:gd name="T0" fmla="*/ 131 w 151"/>
                <a:gd name="T1" fmla="*/ 669 h 669"/>
                <a:gd name="T2" fmla="*/ 148 w 151"/>
                <a:gd name="T3" fmla="*/ 639 h 669"/>
                <a:gd name="T4" fmla="*/ 151 w 151"/>
                <a:gd name="T5" fmla="*/ 565 h 669"/>
                <a:gd name="T6" fmla="*/ 142 w 151"/>
                <a:gd name="T7" fmla="*/ 457 h 669"/>
                <a:gd name="T8" fmla="*/ 125 w 151"/>
                <a:gd name="T9" fmla="*/ 327 h 669"/>
                <a:gd name="T10" fmla="*/ 114 w 151"/>
                <a:gd name="T11" fmla="*/ 259 h 669"/>
                <a:gd name="T12" fmla="*/ 102 w 151"/>
                <a:gd name="T13" fmla="*/ 197 h 669"/>
                <a:gd name="T14" fmla="*/ 91 w 151"/>
                <a:gd name="T15" fmla="*/ 141 h 669"/>
                <a:gd name="T16" fmla="*/ 79 w 151"/>
                <a:gd name="T17" fmla="*/ 92 h 669"/>
                <a:gd name="T18" fmla="*/ 66 w 151"/>
                <a:gd name="T19" fmla="*/ 52 h 669"/>
                <a:gd name="T20" fmla="*/ 53 w 151"/>
                <a:gd name="T21" fmla="*/ 23 h 669"/>
                <a:gd name="T22" fmla="*/ 40 w 151"/>
                <a:gd name="T23" fmla="*/ 4 h 669"/>
                <a:gd name="T24" fmla="*/ 27 w 151"/>
                <a:gd name="T25" fmla="*/ 0 h 669"/>
                <a:gd name="T26" fmla="*/ 9 w 151"/>
                <a:gd name="T27" fmla="*/ 30 h 669"/>
                <a:gd name="T28" fmla="*/ 0 w 151"/>
                <a:gd name="T29" fmla="*/ 103 h 669"/>
                <a:gd name="T30" fmla="*/ 3 w 151"/>
                <a:gd name="T31" fmla="*/ 212 h 669"/>
                <a:gd name="T32" fmla="*/ 19 w 151"/>
                <a:gd name="T33" fmla="*/ 343 h 669"/>
                <a:gd name="T34" fmla="*/ 30 w 151"/>
                <a:gd name="T35" fmla="*/ 411 h 669"/>
                <a:gd name="T36" fmla="*/ 43 w 151"/>
                <a:gd name="T37" fmla="*/ 473 h 669"/>
                <a:gd name="T38" fmla="*/ 57 w 151"/>
                <a:gd name="T39" fmla="*/ 529 h 669"/>
                <a:gd name="T40" fmla="*/ 72 w 151"/>
                <a:gd name="T41" fmla="*/ 577 h 669"/>
                <a:gd name="T42" fmla="*/ 88 w 151"/>
                <a:gd name="T43" fmla="*/ 617 h 669"/>
                <a:gd name="T44" fmla="*/ 102 w 151"/>
                <a:gd name="T45" fmla="*/ 646 h 669"/>
                <a:gd name="T46" fmla="*/ 118 w 151"/>
                <a:gd name="T47" fmla="*/ 663 h 669"/>
                <a:gd name="T48" fmla="*/ 131 w 151"/>
                <a:gd name="T49" fmla="*/ 669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669">
                  <a:moveTo>
                    <a:pt x="131" y="669"/>
                  </a:moveTo>
                  <a:lnTo>
                    <a:pt x="148" y="639"/>
                  </a:lnTo>
                  <a:lnTo>
                    <a:pt x="151" y="565"/>
                  </a:lnTo>
                  <a:lnTo>
                    <a:pt x="142" y="457"/>
                  </a:lnTo>
                  <a:lnTo>
                    <a:pt x="125" y="327"/>
                  </a:lnTo>
                  <a:lnTo>
                    <a:pt x="114" y="259"/>
                  </a:lnTo>
                  <a:lnTo>
                    <a:pt x="102" y="197"/>
                  </a:lnTo>
                  <a:lnTo>
                    <a:pt x="91" y="141"/>
                  </a:lnTo>
                  <a:lnTo>
                    <a:pt x="79" y="92"/>
                  </a:lnTo>
                  <a:lnTo>
                    <a:pt x="66" y="52"/>
                  </a:lnTo>
                  <a:lnTo>
                    <a:pt x="53" y="23"/>
                  </a:lnTo>
                  <a:lnTo>
                    <a:pt x="40" y="4"/>
                  </a:lnTo>
                  <a:lnTo>
                    <a:pt x="27" y="0"/>
                  </a:lnTo>
                  <a:lnTo>
                    <a:pt x="9" y="30"/>
                  </a:lnTo>
                  <a:lnTo>
                    <a:pt x="0" y="103"/>
                  </a:lnTo>
                  <a:lnTo>
                    <a:pt x="3" y="212"/>
                  </a:lnTo>
                  <a:lnTo>
                    <a:pt x="19" y="343"/>
                  </a:lnTo>
                  <a:lnTo>
                    <a:pt x="30" y="411"/>
                  </a:lnTo>
                  <a:lnTo>
                    <a:pt x="43" y="473"/>
                  </a:lnTo>
                  <a:lnTo>
                    <a:pt x="57" y="529"/>
                  </a:lnTo>
                  <a:lnTo>
                    <a:pt x="72" y="577"/>
                  </a:lnTo>
                  <a:lnTo>
                    <a:pt x="88" y="617"/>
                  </a:lnTo>
                  <a:lnTo>
                    <a:pt x="102" y="646"/>
                  </a:lnTo>
                  <a:lnTo>
                    <a:pt x="118" y="663"/>
                  </a:lnTo>
                  <a:lnTo>
                    <a:pt x="131" y="669"/>
                  </a:lnTo>
                  <a:close/>
                </a:path>
              </a:pathLst>
            </a:custGeom>
            <a:solidFill>
              <a:srgbClr val="C1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3629" name="Freeform 61"/>
            <p:cNvSpPr>
              <a:spLocks/>
            </p:cNvSpPr>
            <p:nvPr/>
          </p:nvSpPr>
          <p:spPr bwMode="auto">
            <a:xfrm>
              <a:off x="2269" y="9029"/>
              <a:ext cx="151" cy="669"/>
            </a:xfrm>
            <a:custGeom>
              <a:avLst/>
              <a:gdLst>
                <a:gd name="T0" fmla="*/ 131 w 151"/>
                <a:gd name="T1" fmla="*/ 669 h 669"/>
                <a:gd name="T2" fmla="*/ 131 w 151"/>
                <a:gd name="T3" fmla="*/ 669 h 669"/>
                <a:gd name="T4" fmla="*/ 148 w 151"/>
                <a:gd name="T5" fmla="*/ 639 h 669"/>
                <a:gd name="T6" fmla="*/ 151 w 151"/>
                <a:gd name="T7" fmla="*/ 565 h 669"/>
                <a:gd name="T8" fmla="*/ 142 w 151"/>
                <a:gd name="T9" fmla="*/ 457 h 669"/>
                <a:gd name="T10" fmla="*/ 125 w 151"/>
                <a:gd name="T11" fmla="*/ 327 h 669"/>
                <a:gd name="T12" fmla="*/ 125 w 151"/>
                <a:gd name="T13" fmla="*/ 327 h 669"/>
                <a:gd name="T14" fmla="*/ 114 w 151"/>
                <a:gd name="T15" fmla="*/ 259 h 669"/>
                <a:gd name="T16" fmla="*/ 102 w 151"/>
                <a:gd name="T17" fmla="*/ 197 h 669"/>
                <a:gd name="T18" fmla="*/ 91 w 151"/>
                <a:gd name="T19" fmla="*/ 141 h 669"/>
                <a:gd name="T20" fmla="*/ 79 w 151"/>
                <a:gd name="T21" fmla="*/ 92 h 669"/>
                <a:gd name="T22" fmla="*/ 66 w 151"/>
                <a:gd name="T23" fmla="*/ 52 h 669"/>
                <a:gd name="T24" fmla="*/ 53 w 151"/>
                <a:gd name="T25" fmla="*/ 23 h 669"/>
                <a:gd name="T26" fmla="*/ 40 w 151"/>
                <a:gd name="T27" fmla="*/ 4 h 669"/>
                <a:gd name="T28" fmla="*/ 27 w 151"/>
                <a:gd name="T29" fmla="*/ 0 h 669"/>
                <a:gd name="T30" fmla="*/ 27 w 151"/>
                <a:gd name="T31" fmla="*/ 0 h 669"/>
                <a:gd name="T32" fmla="*/ 9 w 151"/>
                <a:gd name="T33" fmla="*/ 30 h 669"/>
                <a:gd name="T34" fmla="*/ 0 w 151"/>
                <a:gd name="T35" fmla="*/ 103 h 669"/>
                <a:gd name="T36" fmla="*/ 3 w 151"/>
                <a:gd name="T37" fmla="*/ 212 h 669"/>
                <a:gd name="T38" fmla="*/ 19 w 151"/>
                <a:gd name="T39" fmla="*/ 343 h 669"/>
                <a:gd name="T40" fmla="*/ 19 w 151"/>
                <a:gd name="T41" fmla="*/ 343 h 669"/>
                <a:gd name="T42" fmla="*/ 30 w 151"/>
                <a:gd name="T43" fmla="*/ 411 h 669"/>
                <a:gd name="T44" fmla="*/ 43 w 151"/>
                <a:gd name="T45" fmla="*/ 473 h 669"/>
                <a:gd name="T46" fmla="*/ 57 w 151"/>
                <a:gd name="T47" fmla="*/ 529 h 669"/>
                <a:gd name="T48" fmla="*/ 72 w 151"/>
                <a:gd name="T49" fmla="*/ 577 h 669"/>
                <a:gd name="T50" fmla="*/ 88 w 151"/>
                <a:gd name="T51" fmla="*/ 617 h 669"/>
                <a:gd name="T52" fmla="*/ 102 w 151"/>
                <a:gd name="T53" fmla="*/ 646 h 669"/>
                <a:gd name="T54" fmla="*/ 118 w 151"/>
                <a:gd name="T55" fmla="*/ 663 h 669"/>
                <a:gd name="T56" fmla="*/ 131 w 151"/>
                <a:gd name="T57" fmla="*/ 669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1" h="669">
                  <a:moveTo>
                    <a:pt x="131" y="669"/>
                  </a:moveTo>
                  <a:lnTo>
                    <a:pt x="131" y="669"/>
                  </a:lnTo>
                  <a:lnTo>
                    <a:pt x="148" y="639"/>
                  </a:lnTo>
                  <a:lnTo>
                    <a:pt x="151" y="565"/>
                  </a:lnTo>
                  <a:lnTo>
                    <a:pt x="142" y="457"/>
                  </a:lnTo>
                  <a:lnTo>
                    <a:pt x="125" y="327"/>
                  </a:lnTo>
                  <a:lnTo>
                    <a:pt x="125" y="327"/>
                  </a:lnTo>
                  <a:lnTo>
                    <a:pt x="114" y="259"/>
                  </a:lnTo>
                  <a:lnTo>
                    <a:pt x="102" y="197"/>
                  </a:lnTo>
                  <a:lnTo>
                    <a:pt x="91" y="141"/>
                  </a:lnTo>
                  <a:lnTo>
                    <a:pt x="79" y="92"/>
                  </a:lnTo>
                  <a:lnTo>
                    <a:pt x="66" y="52"/>
                  </a:lnTo>
                  <a:lnTo>
                    <a:pt x="53" y="23"/>
                  </a:lnTo>
                  <a:lnTo>
                    <a:pt x="40" y="4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9" y="30"/>
                  </a:lnTo>
                  <a:lnTo>
                    <a:pt x="0" y="103"/>
                  </a:lnTo>
                  <a:lnTo>
                    <a:pt x="3" y="212"/>
                  </a:lnTo>
                  <a:lnTo>
                    <a:pt x="19" y="343"/>
                  </a:lnTo>
                  <a:lnTo>
                    <a:pt x="19" y="343"/>
                  </a:lnTo>
                  <a:lnTo>
                    <a:pt x="30" y="411"/>
                  </a:lnTo>
                  <a:lnTo>
                    <a:pt x="43" y="473"/>
                  </a:lnTo>
                  <a:lnTo>
                    <a:pt x="57" y="529"/>
                  </a:lnTo>
                  <a:lnTo>
                    <a:pt x="72" y="577"/>
                  </a:lnTo>
                  <a:lnTo>
                    <a:pt x="88" y="617"/>
                  </a:lnTo>
                  <a:lnTo>
                    <a:pt x="102" y="646"/>
                  </a:lnTo>
                  <a:lnTo>
                    <a:pt x="118" y="663"/>
                  </a:lnTo>
                  <a:lnTo>
                    <a:pt x="131" y="66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3630" name="Freeform 62"/>
            <p:cNvSpPr>
              <a:spLocks/>
            </p:cNvSpPr>
            <p:nvPr/>
          </p:nvSpPr>
          <p:spPr bwMode="auto">
            <a:xfrm>
              <a:off x="2488" y="9521"/>
              <a:ext cx="17" cy="209"/>
            </a:xfrm>
            <a:custGeom>
              <a:avLst/>
              <a:gdLst>
                <a:gd name="T0" fmla="*/ 0 w 17"/>
                <a:gd name="T1" fmla="*/ 209 h 209"/>
                <a:gd name="T2" fmla="*/ 0 w 17"/>
                <a:gd name="T3" fmla="*/ 209 h 209"/>
                <a:gd name="T4" fmla="*/ 8 w 17"/>
                <a:gd name="T5" fmla="*/ 164 h 209"/>
                <a:gd name="T6" fmla="*/ 16 w 17"/>
                <a:gd name="T7" fmla="*/ 115 h 209"/>
                <a:gd name="T8" fmla="*/ 17 w 17"/>
                <a:gd name="T9" fmla="*/ 59 h 209"/>
                <a:gd name="T10" fmla="*/ 17 w 17"/>
                <a:gd name="T1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09">
                  <a:moveTo>
                    <a:pt x="0" y="209"/>
                  </a:moveTo>
                  <a:lnTo>
                    <a:pt x="0" y="209"/>
                  </a:lnTo>
                  <a:lnTo>
                    <a:pt x="8" y="164"/>
                  </a:lnTo>
                  <a:lnTo>
                    <a:pt x="16" y="115"/>
                  </a:lnTo>
                  <a:lnTo>
                    <a:pt x="17" y="59"/>
                  </a:lnTo>
                  <a:lnTo>
                    <a:pt x="1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3631" name="Freeform 63"/>
            <p:cNvSpPr>
              <a:spLocks/>
            </p:cNvSpPr>
            <p:nvPr/>
          </p:nvSpPr>
          <p:spPr bwMode="auto">
            <a:xfrm>
              <a:off x="2377" y="8980"/>
              <a:ext cx="70" cy="176"/>
            </a:xfrm>
            <a:custGeom>
              <a:avLst/>
              <a:gdLst>
                <a:gd name="T0" fmla="*/ 70 w 70"/>
                <a:gd name="T1" fmla="*/ 176 h 176"/>
                <a:gd name="T2" fmla="*/ 70 w 70"/>
                <a:gd name="T3" fmla="*/ 176 h 176"/>
                <a:gd name="T4" fmla="*/ 63 w 70"/>
                <a:gd name="T5" fmla="*/ 150 h 176"/>
                <a:gd name="T6" fmla="*/ 55 w 70"/>
                <a:gd name="T7" fmla="*/ 125 h 176"/>
                <a:gd name="T8" fmla="*/ 46 w 70"/>
                <a:gd name="T9" fmla="*/ 101 h 176"/>
                <a:gd name="T10" fmla="*/ 37 w 70"/>
                <a:gd name="T11" fmla="*/ 77 h 176"/>
                <a:gd name="T12" fmla="*/ 29 w 70"/>
                <a:gd name="T13" fmla="*/ 56 h 176"/>
                <a:gd name="T14" fmla="*/ 19 w 70"/>
                <a:gd name="T15" fmla="*/ 36 h 176"/>
                <a:gd name="T16" fmla="*/ 10 w 70"/>
                <a:gd name="T17" fmla="*/ 17 h 176"/>
                <a:gd name="T18" fmla="*/ 0 w 70"/>
                <a:gd name="T1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76">
                  <a:moveTo>
                    <a:pt x="70" y="176"/>
                  </a:moveTo>
                  <a:lnTo>
                    <a:pt x="70" y="176"/>
                  </a:lnTo>
                  <a:lnTo>
                    <a:pt x="63" y="150"/>
                  </a:lnTo>
                  <a:lnTo>
                    <a:pt x="55" y="125"/>
                  </a:lnTo>
                  <a:lnTo>
                    <a:pt x="46" y="101"/>
                  </a:lnTo>
                  <a:lnTo>
                    <a:pt x="37" y="77"/>
                  </a:lnTo>
                  <a:lnTo>
                    <a:pt x="29" y="56"/>
                  </a:lnTo>
                  <a:lnTo>
                    <a:pt x="19" y="36"/>
                  </a:lnTo>
                  <a:lnTo>
                    <a:pt x="10" y="1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3632" name="Text Box 64"/>
          <p:cNvSpPr txBox="1">
            <a:spLocks noChangeArrowheads="1"/>
          </p:cNvSpPr>
          <p:nvPr/>
        </p:nvSpPr>
        <p:spPr bwMode="auto">
          <a:xfrm>
            <a:off x="476250" y="3462338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new (</a:t>
            </a:r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arj); readln (x) </a:t>
            </a:r>
            <a:endParaRPr lang="bg-BG" altLang="bg-BG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493633" name="Line 65"/>
          <p:cNvSpPr>
            <a:spLocks noChangeShapeType="1"/>
          </p:cNvSpPr>
          <p:nvPr/>
        </p:nvSpPr>
        <p:spPr bwMode="auto">
          <a:xfrm>
            <a:off x="1122363" y="42291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3634" name="Text Box 66"/>
          <p:cNvSpPr txBox="1">
            <a:spLocks noChangeArrowheads="1"/>
          </p:cNvSpPr>
          <p:nvPr/>
        </p:nvSpPr>
        <p:spPr bwMode="auto">
          <a:xfrm>
            <a:off x="233363" y="3897313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3</a:t>
            </a:r>
            <a:endParaRPr lang="en-US" altLang="bg-BG" sz="800" b="0"/>
          </a:p>
        </p:txBody>
      </p:sp>
      <p:sp>
        <p:nvSpPr>
          <p:cNvPr id="493635" name="Text Box 67"/>
          <p:cNvSpPr txBox="1">
            <a:spLocks noChangeArrowheads="1"/>
          </p:cNvSpPr>
          <p:nvPr/>
        </p:nvSpPr>
        <p:spPr bwMode="auto">
          <a:xfrm>
            <a:off x="476250" y="3900488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493636" name="Line 68"/>
          <p:cNvSpPr>
            <a:spLocks noChangeShapeType="1"/>
          </p:cNvSpPr>
          <p:nvPr/>
        </p:nvSpPr>
        <p:spPr bwMode="auto">
          <a:xfrm flipH="1">
            <a:off x="1125538" y="4740275"/>
            <a:ext cx="6350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3637" name="Line 69"/>
          <p:cNvSpPr>
            <a:spLocks noChangeShapeType="1"/>
          </p:cNvSpPr>
          <p:nvPr/>
        </p:nvSpPr>
        <p:spPr bwMode="auto">
          <a:xfrm>
            <a:off x="1131888" y="46863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3638" name="Text Box 70"/>
          <p:cNvSpPr txBox="1">
            <a:spLocks noChangeArrowheads="1"/>
          </p:cNvSpPr>
          <p:nvPr/>
        </p:nvSpPr>
        <p:spPr bwMode="auto">
          <a:xfrm>
            <a:off x="242888" y="4354513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4</a:t>
            </a:r>
            <a:endParaRPr lang="en-US" altLang="bg-BG" sz="800" b="0"/>
          </a:p>
        </p:txBody>
      </p:sp>
      <p:sp>
        <p:nvSpPr>
          <p:cNvPr id="493639" name="Text Box 71"/>
          <p:cNvSpPr txBox="1">
            <a:spLocks noChangeArrowheads="1"/>
          </p:cNvSpPr>
          <p:nvPr/>
        </p:nvSpPr>
        <p:spPr bwMode="auto">
          <a:xfrm>
            <a:off x="485775" y="4357688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</a:t>
            </a:r>
            <a:r>
              <a:rPr lang="fr-FR" altLang="bg-BG">
                <a:solidFill>
                  <a:srgbClr val="993300"/>
                </a:solidFill>
              </a:rPr>
              <a:t>right </a:t>
            </a:r>
            <a:r>
              <a:rPr lang="en-US" altLang="bg-BG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493640" name="Line 72"/>
          <p:cNvSpPr>
            <a:spLocks noChangeShapeType="1"/>
          </p:cNvSpPr>
          <p:nvPr/>
        </p:nvSpPr>
        <p:spPr bwMode="auto">
          <a:xfrm flipH="1">
            <a:off x="1135063" y="5216525"/>
            <a:ext cx="6350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3641" name="Text Box 73"/>
          <p:cNvSpPr txBox="1">
            <a:spLocks noChangeArrowheads="1"/>
          </p:cNvSpPr>
          <p:nvPr/>
        </p:nvSpPr>
        <p:spPr bwMode="auto">
          <a:xfrm>
            <a:off x="252413" y="4830763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5</a:t>
            </a:r>
          </a:p>
        </p:txBody>
      </p:sp>
      <p:sp>
        <p:nvSpPr>
          <p:cNvPr id="493642" name="Text Box 74"/>
          <p:cNvSpPr txBox="1">
            <a:spLocks noChangeArrowheads="1"/>
          </p:cNvSpPr>
          <p:nvPr/>
        </p:nvSpPr>
        <p:spPr bwMode="auto">
          <a:xfrm>
            <a:off x="495300" y="4833938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493643" name="Text Box 75"/>
          <p:cNvSpPr txBox="1">
            <a:spLocks noChangeArrowheads="1"/>
          </p:cNvSpPr>
          <p:nvPr/>
        </p:nvSpPr>
        <p:spPr bwMode="auto">
          <a:xfrm>
            <a:off x="1409700" y="5286375"/>
            <a:ext cx="97155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>
                <a:solidFill>
                  <a:srgbClr val="993300"/>
                </a:solidFill>
              </a:rPr>
              <a:t>ibd := nil;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40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594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494595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4596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4597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4598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494599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00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4601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02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03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04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05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4606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07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4608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4609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10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4611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4612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13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14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15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16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17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18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19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20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4621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4622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4623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494624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4625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4626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4627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4628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29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30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31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32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4633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34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35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36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4637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38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39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40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4641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4642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4643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4644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4645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4646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494647" name="Group 55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494648" name="Freeform 56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49" name="Oval 57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50" name="Freeform 58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51" name="Text Box 59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494652" name="Line 60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4653" name="Line 61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4654" name="Oval 62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4655" name="Text Box 63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 </a:t>
            </a:r>
            <a:r>
              <a:rPr lang="en-US" altLang="bg-BG" sz="1200" b="0">
                <a:solidFill>
                  <a:srgbClr val="993300"/>
                </a:solidFill>
              </a:rPr>
              <a:t>(</a:t>
            </a:r>
            <a:r>
              <a:rPr lang="en-US" altLang="bg-BG" sz="1200" b="0">
                <a:cs typeface="Times New Roman" pitchFamily="18" charset="0"/>
              </a:rPr>
              <a:t>n)</a:t>
            </a:r>
          </a:p>
        </p:txBody>
      </p:sp>
      <p:sp>
        <p:nvSpPr>
          <p:cNvPr id="494656" name="Line 64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4657" name="Text Box 65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nl:=n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2; nd:=n-n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2–1;</a:t>
            </a:r>
            <a:endParaRPr lang="en-US" altLang="bg-BG" sz="800" b="0"/>
          </a:p>
        </p:txBody>
      </p:sp>
      <p:sp>
        <p:nvSpPr>
          <p:cNvPr id="494658" name="Line 66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4659" name="Text Box 67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2</a:t>
            </a:r>
          </a:p>
        </p:txBody>
      </p:sp>
      <p:sp>
        <p:nvSpPr>
          <p:cNvPr id="494660" name="Text Box 68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>
                <a:cs typeface="Times New Roman" pitchFamily="18" charset="0"/>
              </a:rPr>
              <a:t>1</a:t>
            </a:r>
            <a:endParaRPr lang="en-US" altLang="bg-BG" sz="800" b="0"/>
          </a:p>
        </p:txBody>
      </p:sp>
      <p:sp>
        <p:nvSpPr>
          <p:cNvPr id="494661" name="Text Box 69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>
                <a:cs typeface="Times New Roman" pitchFamily="18" charset="0"/>
              </a:rPr>
              <a:t>6</a:t>
            </a:r>
            <a:endParaRPr lang="en-US" altLang="bg-BG" sz="800" b="0"/>
          </a:p>
        </p:txBody>
      </p:sp>
      <p:sp>
        <p:nvSpPr>
          <p:cNvPr id="494662" name="Line 70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4663" name="Line 71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4664" name="Line 72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4665" name="Line 7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4666" name="Text Box 7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new (</a:t>
            </a:r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arj); readln (x) </a:t>
            </a:r>
            <a:endParaRPr lang="bg-BG" altLang="bg-BG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494667" name="Line 7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4668" name="Text Box 7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3</a:t>
            </a:r>
            <a:endParaRPr lang="en-US" altLang="bg-BG" sz="800" b="0"/>
          </a:p>
        </p:txBody>
      </p:sp>
      <p:sp>
        <p:nvSpPr>
          <p:cNvPr id="494669" name="Text Box 7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494670" name="Line 7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4671" name="Text Box 7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4</a:t>
            </a:r>
            <a:endParaRPr lang="en-US" altLang="bg-BG" sz="800" b="0"/>
          </a:p>
        </p:txBody>
      </p:sp>
      <p:sp>
        <p:nvSpPr>
          <p:cNvPr id="494672" name="Text Box 8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</a:t>
            </a:r>
            <a:r>
              <a:rPr lang="fr-FR" altLang="bg-BG">
                <a:solidFill>
                  <a:srgbClr val="993300"/>
                </a:solidFill>
              </a:rPr>
              <a:t>right </a:t>
            </a:r>
            <a:r>
              <a:rPr lang="en-US" altLang="bg-BG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494673" name="Text Box 8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5</a:t>
            </a:r>
          </a:p>
        </p:txBody>
      </p:sp>
      <p:sp>
        <p:nvSpPr>
          <p:cNvPr id="494674" name="Text Box 8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494675" name="Text Box 83"/>
          <p:cNvSpPr txBox="1">
            <a:spLocks noChangeArrowheads="1"/>
          </p:cNvSpPr>
          <p:nvPr/>
        </p:nvSpPr>
        <p:spPr bwMode="auto">
          <a:xfrm>
            <a:off x="1187450" y="2432050"/>
            <a:ext cx="97155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494676" name="Group 8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494677" name="Oval 8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4678" name="Line 8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79" name="Line 8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4680" name="Group 8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494681" name="Oval 8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4682" name="Line 9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83" name="Line 9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4684" name="Oval 9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94685" name="Rectangle 93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94686" name="Line 94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162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946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946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946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946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4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4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4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4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57" grpId="0" animBg="1"/>
      <p:bldP spid="494666" grpId="0" animBg="1"/>
      <p:bldP spid="4946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618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495619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5620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5621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5622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495623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24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5625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26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27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28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29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5630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31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5632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5633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34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5635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5636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37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38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39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40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41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42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43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44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5645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5646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5647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495648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5649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5650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5651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5652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53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54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55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56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5657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58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59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60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5661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62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63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64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5665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5666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5667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5668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5669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5670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495671" name="Group 55"/>
          <p:cNvGrpSpPr>
            <a:grpSpLocks/>
          </p:cNvGrpSpPr>
          <p:nvPr/>
        </p:nvGrpSpPr>
        <p:grpSpPr bwMode="auto">
          <a:xfrm>
            <a:off x="2605088" y="1779588"/>
            <a:ext cx="2103437" cy="2414587"/>
            <a:chOff x="1365" y="1115"/>
            <a:chExt cx="1325" cy="1521"/>
          </a:xfrm>
        </p:grpSpPr>
        <p:sp>
          <p:nvSpPr>
            <p:cNvPr id="495672" name="Line 56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73" name="Line 57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74" name="Line 58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75" name="Line 59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76" name="Oval 60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77" name="Text Box 61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5678" name="Line 62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79" name="Text Box 63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5680" name="Text Box 64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5681" name="Line 65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82" name="Oval 66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5683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5684" name="Line 68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85" name="Freeform 69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86" name="Oval 70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87" name="Line 71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88" name="Rectangle 72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89" name="Rectangle 73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90" name="Rectangle 74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91" name="Freeform 75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92" name="Text Box 76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5693" name="Text Box 77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5694" name="Text Box 78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5695" name="Group 79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495696" name="Rectangle 8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5697" name="Rectangle 8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5698" name="Rectangle 8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5699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5700" name="Line 84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01" name="Freeform 85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702" name="Oval 86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703" name="Line 87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04" name="Text Box 88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5705" name="Freeform 89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06" name="Line 90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07" name="Line 91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08" name="Text Box 92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5709" name="Text Box 93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5710" name="Line 94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11" name="Line 95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12" name="Line 96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13" name="Rectangle 97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14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5715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5716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5717" name="Text Box 101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5718" name="Text Box 102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5719" name="Text Box 103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5720" name="Text Box 104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495721" name="AutoShape 105"/>
          <p:cNvSpPr>
            <a:spLocks noChangeArrowheads="1"/>
          </p:cNvSpPr>
          <p:nvPr/>
        </p:nvSpPr>
        <p:spPr bwMode="auto">
          <a:xfrm flipH="1">
            <a:off x="3144838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95722" name="Group 106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495723" name="Freeform 10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724" name="Oval 10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725" name="Freeform 10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26" name="Text Box 11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495727" name="Line 111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5728" name="Line 112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5729" name="Oval 113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5730" name="Text Box 114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 </a:t>
            </a:r>
            <a:r>
              <a:rPr lang="en-US" altLang="bg-BG" sz="1200" b="0">
                <a:solidFill>
                  <a:srgbClr val="993300"/>
                </a:solidFill>
              </a:rPr>
              <a:t>(</a:t>
            </a:r>
            <a:r>
              <a:rPr lang="en-US" altLang="bg-BG" sz="1200" b="0">
                <a:cs typeface="Times New Roman" pitchFamily="18" charset="0"/>
              </a:rPr>
              <a:t>n)</a:t>
            </a:r>
          </a:p>
        </p:txBody>
      </p:sp>
      <p:sp>
        <p:nvSpPr>
          <p:cNvPr id="495731" name="Line 115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5732" name="Text Box 116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nl:=n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2; nd:=n-n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2–1;</a:t>
            </a:r>
            <a:endParaRPr lang="en-US" altLang="bg-BG" sz="800" b="0"/>
          </a:p>
        </p:txBody>
      </p:sp>
      <p:sp>
        <p:nvSpPr>
          <p:cNvPr id="495733" name="Line 117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5734" name="Text Box 118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2</a:t>
            </a:r>
          </a:p>
        </p:txBody>
      </p:sp>
      <p:sp>
        <p:nvSpPr>
          <p:cNvPr id="495735" name="Text Box 119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>
                <a:cs typeface="Times New Roman" pitchFamily="18" charset="0"/>
              </a:rPr>
              <a:t>1</a:t>
            </a:r>
            <a:endParaRPr lang="en-US" altLang="bg-BG" sz="800" b="0"/>
          </a:p>
        </p:txBody>
      </p:sp>
      <p:sp>
        <p:nvSpPr>
          <p:cNvPr id="495736" name="Text Box 120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>
                <a:cs typeface="Times New Roman" pitchFamily="18" charset="0"/>
              </a:rPr>
              <a:t>6</a:t>
            </a:r>
            <a:endParaRPr lang="en-US" altLang="bg-BG" sz="800" b="0"/>
          </a:p>
        </p:txBody>
      </p:sp>
      <p:sp>
        <p:nvSpPr>
          <p:cNvPr id="495737" name="Line 121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5738" name="Line 122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5739" name="Line 12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5740" name="Text Box 12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new (</a:t>
            </a:r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arj); readln (x) </a:t>
            </a:r>
            <a:endParaRPr lang="bg-BG" altLang="bg-BG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495741" name="Line 12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5742" name="Text Box 12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3</a:t>
            </a:r>
            <a:endParaRPr lang="en-US" altLang="bg-BG" sz="800" b="0"/>
          </a:p>
        </p:txBody>
      </p:sp>
      <p:sp>
        <p:nvSpPr>
          <p:cNvPr id="495743" name="Text Box 12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495744" name="Line 12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5745" name="Text Box 12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4</a:t>
            </a:r>
            <a:endParaRPr lang="en-US" altLang="bg-BG" sz="800" b="0"/>
          </a:p>
        </p:txBody>
      </p:sp>
      <p:sp>
        <p:nvSpPr>
          <p:cNvPr id="495746" name="Text Box 13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</a:t>
            </a:r>
            <a:r>
              <a:rPr lang="fr-FR" altLang="bg-BG">
                <a:solidFill>
                  <a:srgbClr val="993300"/>
                </a:solidFill>
              </a:rPr>
              <a:t>right </a:t>
            </a:r>
            <a:r>
              <a:rPr lang="en-US" altLang="bg-BG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495747" name="Text Box 13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5</a:t>
            </a:r>
          </a:p>
        </p:txBody>
      </p:sp>
      <p:sp>
        <p:nvSpPr>
          <p:cNvPr id="495748" name="Text Box 13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495749" name="Text Box 133"/>
          <p:cNvSpPr txBox="1">
            <a:spLocks noChangeArrowheads="1"/>
          </p:cNvSpPr>
          <p:nvPr/>
        </p:nvSpPr>
        <p:spPr bwMode="auto">
          <a:xfrm>
            <a:off x="1187450" y="2432050"/>
            <a:ext cx="97155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495750" name="Group 13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495751" name="Oval 13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5752" name="Line 13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53" name="Line 13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5754" name="Group 13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495755" name="Oval 13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5756" name="Line 14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57" name="Line 14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5758" name="Oval 14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495759" name="Group 143"/>
          <p:cNvGrpSpPr>
            <a:grpSpLocks/>
          </p:cNvGrpSpPr>
          <p:nvPr/>
        </p:nvGrpSpPr>
        <p:grpSpPr bwMode="auto">
          <a:xfrm>
            <a:off x="6696075" y="2532063"/>
            <a:ext cx="923925" cy="682625"/>
            <a:chOff x="4818" y="755"/>
            <a:chExt cx="582" cy="430"/>
          </a:xfrm>
        </p:grpSpPr>
        <p:sp>
          <p:nvSpPr>
            <p:cNvPr id="495760" name="Text Box 14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5761" name="Text Box 14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5762" name="Text Box 14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5763" name="Group 147"/>
          <p:cNvGrpSpPr>
            <a:grpSpLocks/>
          </p:cNvGrpSpPr>
          <p:nvPr/>
        </p:nvGrpSpPr>
        <p:grpSpPr bwMode="auto">
          <a:xfrm>
            <a:off x="6303963" y="1993900"/>
            <a:ext cx="935037" cy="525463"/>
            <a:chOff x="4571" y="416"/>
            <a:chExt cx="589" cy="331"/>
          </a:xfrm>
        </p:grpSpPr>
        <p:sp>
          <p:nvSpPr>
            <p:cNvPr id="495764" name="Freeform 148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765" name="Oval 149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766" name="Freeform 150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67" name="Text Box 151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95768" name="Group 152"/>
          <p:cNvGrpSpPr>
            <a:grpSpLocks/>
          </p:cNvGrpSpPr>
          <p:nvPr/>
        </p:nvGrpSpPr>
        <p:grpSpPr bwMode="auto">
          <a:xfrm>
            <a:off x="7277100" y="2952750"/>
            <a:ext cx="152400" cy="152400"/>
            <a:chOff x="4242" y="978"/>
            <a:chExt cx="96" cy="96"/>
          </a:xfrm>
        </p:grpSpPr>
        <p:sp>
          <p:nvSpPr>
            <p:cNvPr id="495769" name="Oval 153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5770" name="Line 154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71" name="Line 155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5772" name="Group 156"/>
          <p:cNvGrpSpPr>
            <a:grpSpLocks/>
          </p:cNvGrpSpPr>
          <p:nvPr/>
        </p:nvGrpSpPr>
        <p:grpSpPr bwMode="auto">
          <a:xfrm>
            <a:off x="6848475" y="2952750"/>
            <a:ext cx="152400" cy="152400"/>
            <a:chOff x="4242" y="978"/>
            <a:chExt cx="96" cy="96"/>
          </a:xfrm>
        </p:grpSpPr>
        <p:sp>
          <p:nvSpPr>
            <p:cNvPr id="495773" name="Oval 157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5774" name="Line 158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75" name="Line 159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5776" name="Oval 160"/>
          <p:cNvSpPr>
            <a:spLocks noChangeArrowheads="1"/>
          </p:cNvSpPr>
          <p:nvPr/>
        </p:nvSpPr>
        <p:spPr bwMode="auto">
          <a:xfrm>
            <a:off x="7058025" y="25622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95777" name="Line 161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5778" name="Rectangle 162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95779" name="Line 163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11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957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57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957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957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957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957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957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957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7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5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5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5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5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5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5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5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5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5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5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721" grpId="0" animBg="1"/>
      <p:bldP spid="495730" grpId="0" animBg="1"/>
      <p:bldP spid="495732" grpId="0" animBg="1"/>
      <p:bldP spid="495740" grpId="0" animBg="1"/>
      <p:bldP spid="495743" grpId="0" animBg="1"/>
      <p:bldP spid="4957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1806575" y="593725"/>
            <a:ext cx="5227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sz="1600" i="1"/>
              <a:t>Образуване на дърво с минимална височина</a:t>
            </a:r>
          </a:p>
        </p:txBody>
      </p:sp>
      <p:sp>
        <p:nvSpPr>
          <p:cNvPr id="431111" name="Oval 7"/>
          <p:cNvSpPr>
            <a:spLocks noChangeArrowheads="1"/>
          </p:cNvSpPr>
          <p:nvPr/>
        </p:nvSpPr>
        <p:spPr bwMode="auto">
          <a:xfrm>
            <a:off x="3127375" y="1431925"/>
            <a:ext cx="403225" cy="3190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549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12" name="AutoShape 8"/>
          <p:cNvSpPr>
            <a:spLocks noChangeArrowheads="1"/>
          </p:cNvSpPr>
          <p:nvPr/>
        </p:nvSpPr>
        <p:spPr bwMode="auto">
          <a:xfrm>
            <a:off x="1912938" y="1831975"/>
            <a:ext cx="2427287" cy="719138"/>
          </a:xfrm>
          <a:prstGeom prst="cube">
            <a:avLst>
              <a:gd name="adj" fmla="val 7185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13" name="Oval 9"/>
          <p:cNvSpPr>
            <a:spLocks noChangeArrowheads="1"/>
          </p:cNvSpPr>
          <p:nvPr/>
        </p:nvSpPr>
        <p:spPr bwMode="auto">
          <a:xfrm>
            <a:off x="2822575" y="1271588"/>
            <a:ext cx="404813" cy="320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549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14" name="Oval 10"/>
          <p:cNvSpPr>
            <a:spLocks noChangeArrowheads="1"/>
          </p:cNvSpPr>
          <p:nvPr/>
        </p:nvSpPr>
        <p:spPr bwMode="auto">
          <a:xfrm>
            <a:off x="2620963" y="1511300"/>
            <a:ext cx="404812" cy="320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549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15" name="Oval 11"/>
          <p:cNvSpPr>
            <a:spLocks noChangeArrowheads="1"/>
          </p:cNvSpPr>
          <p:nvPr/>
        </p:nvSpPr>
        <p:spPr bwMode="auto">
          <a:xfrm>
            <a:off x="2924175" y="1511300"/>
            <a:ext cx="404813" cy="320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549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16" name="Oval 12"/>
          <p:cNvSpPr>
            <a:spLocks noChangeArrowheads="1"/>
          </p:cNvSpPr>
          <p:nvPr/>
        </p:nvSpPr>
        <p:spPr bwMode="auto">
          <a:xfrm>
            <a:off x="2317750" y="1751013"/>
            <a:ext cx="404813" cy="320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549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17" name="Oval 13"/>
          <p:cNvSpPr>
            <a:spLocks noChangeArrowheads="1"/>
          </p:cNvSpPr>
          <p:nvPr/>
        </p:nvSpPr>
        <p:spPr bwMode="auto">
          <a:xfrm>
            <a:off x="2620963" y="1751013"/>
            <a:ext cx="404812" cy="320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549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18" name="Oval 14"/>
          <p:cNvSpPr>
            <a:spLocks noChangeArrowheads="1"/>
          </p:cNvSpPr>
          <p:nvPr/>
        </p:nvSpPr>
        <p:spPr bwMode="auto">
          <a:xfrm>
            <a:off x="3430588" y="1592263"/>
            <a:ext cx="403225" cy="3190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549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19" name="Oval 15"/>
          <p:cNvSpPr>
            <a:spLocks noChangeArrowheads="1"/>
          </p:cNvSpPr>
          <p:nvPr/>
        </p:nvSpPr>
        <p:spPr bwMode="auto">
          <a:xfrm>
            <a:off x="2419350" y="1992313"/>
            <a:ext cx="403225" cy="3190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549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20" name="Oval 16"/>
          <p:cNvSpPr>
            <a:spLocks noChangeArrowheads="1"/>
          </p:cNvSpPr>
          <p:nvPr/>
        </p:nvSpPr>
        <p:spPr bwMode="auto">
          <a:xfrm>
            <a:off x="2014538" y="1992313"/>
            <a:ext cx="404812" cy="3190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549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21" name="Oval 17"/>
          <p:cNvSpPr>
            <a:spLocks noChangeArrowheads="1"/>
          </p:cNvSpPr>
          <p:nvPr/>
        </p:nvSpPr>
        <p:spPr bwMode="auto">
          <a:xfrm>
            <a:off x="3833813" y="1671638"/>
            <a:ext cx="404812" cy="320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549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22" name="Oval 18"/>
          <p:cNvSpPr>
            <a:spLocks noChangeArrowheads="1"/>
          </p:cNvSpPr>
          <p:nvPr/>
        </p:nvSpPr>
        <p:spPr bwMode="auto">
          <a:xfrm>
            <a:off x="3227388" y="1671638"/>
            <a:ext cx="404812" cy="320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549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23" name="Oval 19"/>
          <p:cNvSpPr>
            <a:spLocks noChangeArrowheads="1"/>
          </p:cNvSpPr>
          <p:nvPr/>
        </p:nvSpPr>
        <p:spPr bwMode="auto">
          <a:xfrm>
            <a:off x="3530600" y="1831975"/>
            <a:ext cx="404813" cy="3190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549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24" name="Oval 20"/>
          <p:cNvSpPr>
            <a:spLocks noChangeArrowheads="1"/>
          </p:cNvSpPr>
          <p:nvPr/>
        </p:nvSpPr>
        <p:spPr bwMode="auto">
          <a:xfrm>
            <a:off x="3227388" y="1992313"/>
            <a:ext cx="404812" cy="3190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549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25" name="WordArt 21"/>
          <p:cNvSpPr>
            <a:spLocks noChangeArrowheads="1" noChangeShapeType="1" noTextEdit="1"/>
          </p:cNvSpPr>
          <p:nvPr/>
        </p:nvSpPr>
        <p:spPr bwMode="auto">
          <a:xfrm>
            <a:off x="2419350" y="2390775"/>
            <a:ext cx="879475" cy="1603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 </a:t>
            </a:r>
            <a:r>
              <a:rPr lang="bg-BG" sz="1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данни</a:t>
            </a:r>
          </a:p>
        </p:txBody>
      </p:sp>
      <p:sp>
        <p:nvSpPr>
          <p:cNvPr id="431126" name="Oval 22"/>
          <p:cNvSpPr>
            <a:spLocks noChangeArrowheads="1"/>
          </p:cNvSpPr>
          <p:nvPr/>
        </p:nvSpPr>
        <p:spPr bwMode="auto">
          <a:xfrm>
            <a:off x="2924175" y="1751013"/>
            <a:ext cx="404813" cy="320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549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27" name="Oval 23"/>
          <p:cNvSpPr>
            <a:spLocks noChangeArrowheads="1"/>
          </p:cNvSpPr>
          <p:nvPr/>
        </p:nvSpPr>
        <p:spPr bwMode="auto">
          <a:xfrm>
            <a:off x="2822575" y="1992313"/>
            <a:ext cx="404813" cy="3190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549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28" name="AutoShape 24"/>
          <p:cNvSpPr>
            <a:spLocks noChangeArrowheads="1"/>
          </p:cNvSpPr>
          <p:nvPr/>
        </p:nvSpPr>
        <p:spPr bwMode="auto">
          <a:xfrm>
            <a:off x="4783138" y="3683000"/>
            <a:ext cx="2428875" cy="1344613"/>
          </a:xfrm>
          <a:prstGeom prst="triangle">
            <a:avLst>
              <a:gd name="adj" fmla="val 50000"/>
            </a:avLst>
          </a:prstGeom>
          <a:solidFill>
            <a:srgbClr val="FFE0A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29" name="Oval 25"/>
          <p:cNvSpPr>
            <a:spLocks noChangeArrowheads="1"/>
          </p:cNvSpPr>
          <p:nvPr/>
        </p:nvSpPr>
        <p:spPr bwMode="auto">
          <a:xfrm>
            <a:off x="5943600" y="3760788"/>
            <a:ext cx="106363" cy="793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30" name="Freeform 26"/>
          <p:cNvSpPr>
            <a:spLocks/>
          </p:cNvSpPr>
          <p:nvPr/>
        </p:nvSpPr>
        <p:spPr bwMode="auto">
          <a:xfrm>
            <a:off x="5991225" y="3365500"/>
            <a:ext cx="1588" cy="387350"/>
          </a:xfrm>
          <a:custGeom>
            <a:avLst/>
            <a:gdLst>
              <a:gd name="T0" fmla="*/ 0 w 1"/>
              <a:gd name="T1" fmla="*/ 880 h 880"/>
              <a:gd name="T2" fmla="*/ 0 w 1"/>
              <a:gd name="T3" fmla="*/ 0 h 8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880">
                <a:moveTo>
                  <a:pt x="0" y="88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1131" name="WordArt 27"/>
          <p:cNvSpPr>
            <a:spLocks noChangeArrowheads="1" noChangeShapeType="1" noTextEdit="1"/>
          </p:cNvSpPr>
          <p:nvPr/>
        </p:nvSpPr>
        <p:spPr bwMode="auto">
          <a:xfrm>
            <a:off x="5522913" y="4473575"/>
            <a:ext cx="949325" cy="3952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ИБД</a:t>
            </a:r>
          </a:p>
        </p:txBody>
      </p:sp>
      <p:sp>
        <p:nvSpPr>
          <p:cNvPr id="431132" name="Freeform 28"/>
          <p:cNvSpPr>
            <a:spLocks/>
          </p:cNvSpPr>
          <p:nvPr/>
        </p:nvSpPr>
        <p:spPr bwMode="auto">
          <a:xfrm>
            <a:off x="2390775" y="4181475"/>
            <a:ext cx="2428875" cy="1457325"/>
          </a:xfrm>
          <a:custGeom>
            <a:avLst/>
            <a:gdLst>
              <a:gd name="T0" fmla="*/ 1249 w 2708"/>
              <a:gd name="T1" fmla="*/ 40 h 2580"/>
              <a:gd name="T2" fmla="*/ 1089 w 2708"/>
              <a:gd name="T3" fmla="*/ 320 h 2580"/>
              <a:gd name="T4" fmla="*/ 969 w 2708"/>
              <a:gd name="T5" fmla="*/ 580 h 2580"/>
              <a:gd name="T6" fmla="*/ 909 w 2708"/>
              <a:gd name="T7" fmla="*/ 640 h 2580"/>
              <a:gd name="T8" fmla="*/ 769 w 2708"/>
              <a:gd name="T9" fmla="*/ 800 h 2580"/>
              <a:gd name="T10" fmla="*/ 649 w 2708"/>
              <a:gd name="T11" fmla="*/ 1020 h 2580"/>
              <a:gd name="T12" fmla="*/ 449 w 2708"/>
              <a:gd name="T13" fmla="*/ 1340 h 2580"/>
              <a:gd name="T14" fmla="*/ 189 w 2708"/>
              <a:gd name="T15" fmla="*/ 1700 h 2580"/>
              <a:gd name="T16" fmla="*/ 109 w 2708"/>
              <a:gd name="T17" fmla="*/ 1820 h 2580"/>
              <a:gd name="T18" fmla="*/ 49 w 2708"/>
              <a:gd name="T19" fmla="*/ 1940 h 2580"/>
              <a:gd name="T20" fmla="*/ 49 w 2708"/>
              <a:gd name="T21" fmla="*/ 2200 h 2580"/>
              <a:gd name="T22" fmla="*/ 169 w 2708"/>
              <a:gd name="T23" fmla="*/ 2240 h 2580"/>
              <a:gd name="T24" fmla="*/ 509 w 2708"/>
              <a:gd name="T25" fmla="*/ 2240 h 2580"/>
              <a:gd name="T26" fmla="*/ 569 w 2708"/>
              <a:gd name="T27" fmla="*/ 2280 h 2580"/>
              <a:gd name="T28" fmla="*/ 629 w 2708"/>
              <a:gd name="T29" fmla="*/ 2300 h 2580"/>
              <a:gd name="T30" fmla="*/ 869 w 2708"/>
              <a:gd name="T31" fmla="*/ 2460 h 2580"/>
              <a:gd name="T32" fmla="*/ 1689 w 2708"/>
              <a:gd name="T33" fmla="*/ 2440 h 2580"/>
              <a:gd name="T34" fmla="*/ 2069 w 2708"/>
              <a:gd name="T35" fmla="*/ 2540 h 2580"/>
              <a:gd name="T36" fmla="*/ 2189 w 2708"/>
              <a:gd name="T37" fmla="*/ 2580 h 2580"/>
              <a:gd name="T38" fmla="*/ 2449 w 2708"/>
              <a:gd name="T39" fmla="*/ 2560 h 2580"/>
              <a:gd name="T40" fmla="*/ 2569 w 2708"/>
              <a:gd name="T41" fmla="*/ 2520 h 2580"/>
              <a:gd name="T42" fmla="*/ 2649 w 2708"/>
              <a:gd name="T43" fmla="*/ 2060 h 2580"/>
              <a:gd name="T44" fmla="*/ 2569 w 2708"/>
              <a:gd name="T45" fmla="*/ 1960 h 2580"/>
              <a:gd name="T46" fmla="*/ 2529 w 2708"/>
              <a:gd name="T47" fmla="*/ 1900 h 2580"/>
              <a:gd name="T48" fmla="*/ 2489 w 2708"/>
              <a:gd name="T49" fmla="*/ 1780 h 2580"/>
              <a:gd name="T50" fmla="*/ 2449 w 2708"/>
              <a:gd name="T51" fmla="*/ 1720 h 2580"/>
              <a:gd name="T52" fmla="*/ 2369 w 2708"/>
              <a:gd name="T53" fmla="*/ 1520 h 2580"/>
              <a:gd name="T54" fmla="*/ 2169 w 2708"/>
              <a:gd name="T55" fmla="*/ 1200 h 2580"/>
              <a:gd name="T56" fmla="*/ 2089 w 2708"/>
              <a:gd name="T57" fmla="*/ 1000 h 2580"/>
              <a:gd name="T58" fmla="*/ 1969 w 2708"/>
              <a:gd name="T59" fmla="*/ 780 h 2580"/>
              <a:gd name="T60" fmla="*/ 1889 w 2708"/>
              <a:gd name="T61" fmla="*/ 640 h 2580"/>
              <a:gd name="T62" fmla="*/ 1869 w 2708"/>
              <a:gd name="T63" fmla="*/ 560 h 2580"/>
              <a:gd name="T64" fmla="*/ 1589 w 2708"/>
              <a:gd name="T65" fmla="*/ 200 h 2580"/>
              <a:gd name="T66" fmla="*/ 1509 w 2708"/>
              <a:gd name="T67" fmla="*/ 80 h 2580"/>
              <a:gd name="T68" fmla="*/ 1389 w 2708"/>
              <a:gd name="T69" fmla="*/ 0 h 2580"/>
              <a:gd name="T70" fmla="*/ 1309 w 2708"/>
              <a:gd name="T71" fmla="*/ 20 h 2580"/>
              <a:gd name="T72" fmla="*/ 1249 w 2708"/>
              <a:gd name="T73" fmla="*/ 60 h 2580"/>
              <a:gd name="T74" fmla="*/ 1249 w 2708"/>
              <a:gd name="T75" fmla="*/ 40 h 2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08" h="2580">
                <a:moveTo>
                  <a:pt x="1249" y="40"/>
                </a:moveTo>
                <a:cubicBezTo>
                  <a:pt x="1222" y="148"/>
                  <a:pt x="1168" y="241"/>
                  <a:pt x="1089" y="320"/>
                </a:cubicBezTo>
                <a:cubicBezTo>
                  <a:pt x="1058" y="412"/>
                  <a:pt x="1026" y="500"/>
                  <a:pt x="969" y="580"/>
                </a:cubicBezTo>
                <a:cubicBezTo>
                  <a:pt x="953" y="603"/>
                  <a:pt x="926" y="618"/>
                  <a:pt x="909" y="640"/>
                </a:cubicBezTo>
                <a:cubicBezTo>
                  <a:pt x="783" y="802"/>
                  <a:pt x="885" y="723"/>
                  <a:pt x="769" y="800"/>
                </a:cubicBezTo>
                <a:cubicBezTo>
                  <a:pt x="696" y="910"/>
                  <a:pt x="740" y="839"/>
                  <a:pt x="649" y="1020"/>
                </a:cubicBezTo>
                <a:cubicBezTo>
                  <a:pt x="593" y="1132"/>
                  <a:pt x="518" y="1236"/>
                  <a:pt x="449" y="1340"/>
                </a:cubicBezTo>
                <a:cubicBezTo>
                  <a:pt x="367" y="1464"/>
                  <a:pt x="316" y="1615"/>
                  <a:pt x="189" y="1700"/>
                </a:cubicBezTo>
                <a:cubicBezTo>
                  <a:pt x="162" y="1740"/>
                  <a:pt x="124" y="1774"/>
                  <a:pt x="109" y="1820"/>
                </a:cubicBezTo>
                <a:cubicBezTo>
                  <a:pt x="81" y="1903"/>
                  <a:pt x="101" y="1862"/>
                  <a:pt x="49" y="1940"/>
                </a:cubicBezTo>
                <a:cubicBezTo>
                  <a:pt x="34" y="2014"/>
                  <a:pt x="0" y="2130"/>
                  <a:pt x="49" y="2200"/>
                </a:cubicBezTo>
                <a:cubicBezTo>
                  <a:pt x="73" y="2235"/>
                  <a:pt x="169" y="2240"/>
                  <a:pt x="169" y="2240"/>
                </a:cubicBezTo>
                <a:cubicBezTo>
                  <a:pt x="314" y="2211"/>
                  <a:pt x="315" y="2201"/>
                  <a:pt x="509" y="2240"/>
                </a:cubicBezTo>
                <a:cubicBezTo>
                  <a:pt x="533" y="2245"/>
                  <a:pt x="548" y="2269"/>
                  <a:pt x="569" y="2280"/>
                </a:cubicBezTo>
                <a:cubicBezTo>
                  <a:pt x="588" y="2289"/>
                  <a:pt x="610" y="2291"/>
                  <a:pt x="629" y="2300"/>
                </a:cubicBezTo>
                <a:cubicBezTo>
                  <a:pt x="713" y="2342"/>
                  <a:pt x="788" y="2412"/>
                  <a:pt x="869" y="2460"/>
                </a:cubicBezTo>
                <a:cubicBezTo>
                  <a:pt x="1237" y="2438"/>
                  <a:pt x="1311" y="2420"/>
                  <a:pt x="1689" y="2440"/>
                </a:cubicBezTo>
                <a:cubicBezTo>
                  <a:pt x="1816" y="2472"/>
                  <a:pt x="1943" y="2506"/>
                  <a:pt x="2069" y="2540"/>
                </a:cubicBezTo>
                <a:cubicBezTo>
                  <a:pt x="2110" y="2551"/>
                  <a:pt x="2189" y="2580"/>
                  <a:pt x="2189" y="2580"/>
                </a:cubicBezTo>
                <a:cubicBezTo>
                  <a:pt x="2276" y="2573"/>
                  <a:pt x="2363" y="2574"/>
                  <a:pt x="2449" y="2560"/>
                </a:cubicBezTo>
                <a:cubicBezTo>
                  <a:pt x="2491" y="2553"/>
                  <a:pt x="2569" y="2520"/>
                  <a:pt x="2569" y="2520"/>
                </a:cubicBezTo>
                <a:cubicBezTo>
                  <a:pt x="2708" y="2335"/>
                  <a:pt x="2682" y="2353"/>
                  <a:pt x="2649" y="2060"/>
                </a:cubicBezTo>
                <a:cubicBezTo>
                  <a:pt x="2641" y="1990"/>
                  <a:pt x="2624" y="1997"/>
                  <a:pt x="2569" y="1960"/>
                </a:cubicBezTo>
                <a:cubicBezTo>
                  <a:pt x="2556" y="1940"/>
                  <a:pt x="2539" y="1922"/>
                  <a:pt x="2529" y="1900"/>
                </a:cubicBezTo>
                <a:cubicBezTo>
                  <a:pt x="2512" y="1861"/>
                  <a:pt x="2512" y="1815"/>
                  <a:pt x="2489" y="1780"/>
                </a:cubicBezTo>
                <a:cubicBezTo>
                  <a:pt x="2476" y="1760"/>
                  <a:pt x="2459" y="1742"/>
                  <a:pt x="2449" y="1720"/>
                </a:cubicBezTo>
                <a:cubicBezTo>
                  <a:pt x="2384" y="1573"/>
                  <a:pt x="2439" y="1637"/>
                  <a:pt x="2369" y="1520"/>
                </a:cubicBezTo>
                <a:cubicBezTo>
                  <a:pt x="2305" y="1413"/>
                  <a:pt x="2238" y="1303"/>
                  <a:pt x="2169" y="1200"/>
                </a:cubicBezTo>
                <a:cubicBezTo>
                  <a:pt x="2153" y="1176"/>
                  <a:pt x="2093" y="1005"/>
                  <a:pt x="2089" y="1000"/>
                </a:cubicBezTo>
                <a:cubicBezTo>
                  <a:pt x="2043" y="930"/>
                  <a:pt x="2015" y="850"/>
                  <a:pt x="1969" y="780"/>
                </a:cubicBezTo>
                <a:cubicBezTo>
                  <a:pt x="1936" y="730"/>
                  <a:pt x="1911" y="698"/>
                  <a:pt x="1889" y="640"/>
                </a:cubicBezTo>
                <a:cubicBezTo>
                  <a:pt x="1879" y="614"/>
                  <a:pt x="1881" y="585"/>
                  <a:pt x="1869" y="560"/>
                </a:cubicBezTo>
                <a:cubicBezTo>
                  <a:pt x="1798" y="419"/>
                  <a:pt x="1683" y="321"/>
                  <a:pt x="1589" y="200"/>
                </a:cubicBezTo>
                <a:cubicBezTo>
                  <a:pt x="1559" y="162"/>
                  <a:pt x="1549" y="107"/>
                  <a:pt x="1509" y="80"/>
                </a:cubicBezTo>
                <a:cubicBezTo>
                  <a:pt x="1469" y="53"/>
                  <a:pt x="1389" y="0"/>
                  <a:pt x="1389" y="0"/>
                </a:cubicBezTo>
                <a:cubicBezTo>
                  <a:pt x="1362" y="7"/>
                  <a:pt x="1334" y="9"/>
                  <a:pt x="1309" y="20"/>
                </a:cubicBezTo>
                <a:cubicBezTo>
                  <a:pt x="1287" y="29"/>
                  <a:pt x="1272" y="52"/>
                  <a:pt x="1249" y="60"/>
                </a:cubicBezTo>
                <a:cubicBezTo>
                  <a:pt x="1243" y="62"/>
                  <a:pt x="1249" y="47"/>
                  <a:pt x="1249" y="40"/>
                </a:cubicBezTo>
                <a:close/>
              </a:path>
            </a:pathLst>
          </a:custGeom>
          <a:solidFill>
            <a:srgbClr val="FFF0D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33" name="Oval 29"/>
          <p:cNvSpPr>
            <a:spLocks noChangeArrowheads="1"/>
          </p:cNvSpPr>
          <p:nvPr/>
        </p:nvSpPr>
        <p:spPr bwMode="auto">
          <a:xfrm>
            <a:off x="3541713" y="4262438"/>
            <a:ext cx="127000" cy="809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34" name="Freeform 30"/>
          <p:cNvSpPr>
            <a:spLocks/>
          </p:cNvSpPr>
          <p:nvPr/>
        </p:nvSpPr>
        <p:spPr bwMode="auto">
          <a:xfrm>
            <a:off x="3582988" y="3848100"/>
            <a:ext cx="1587" cy="414338"/>
          </a:xfrm>
          <a:custGeom>
            <a:avLst/>
            <a:gdLst>
              <a:gd name="T0" fmla="*/ 0 w 1"/>
              <a:gd name="T1" fmla="*/ 920 h 920"/>
              <a:gd name="T2" fmla="*/ 0 w 1"/>
              <a:gd name="T3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20">
                <a:moveTo>
                  <a:pt x="0" y="92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1135" name="WordArt 31"/>
          <p:cNvSpPr>
            <a:spLocks noChangeArrowheads="1" noChangeShapeType="1" noTextEdit="1"/>
          </p:cNvSpPr>
          <p:nvPr/>
        </p:nvSpPr>
        <p:spPr bwMode="auto">
          <a:xfrm>
            <a:off x="2901950" y="5072063"/>
            <a:ext cx="1422400" cy="2254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Дърво 1</a:t>
            </a:r>
          </a:p>
        </p:txBody>
      </p:sp>
      <p:sp>
        <p:nvSpPr>
          <p:cNvPr id="431136" name="Freeform 32"/>
          <p:cNvSpPr>
            <a:spLocks/>
          </p:cNvSpPr>
          <p:nvPr/>
        </p:nvSpPr>
        <p:spPr bwMode="auto">
          <a:xfrm flipH="1">
            <a:off x="6246813" y="2862263"/>
            <a:ext cx="1581150" cy="1492250"/>
          </a:xfrm>
          <a:custGeom>
            <a:avLst/>
            <a:gdLst>
              <a:gd name="T0" fmla="*/ 1200 w 2560"/>
              <a:gd name="T1" fmla="*/ 120 h 4540"/>
              <a:gd name="T2" fmla="*/ 1040 w 2560"/>
              <a:gd name="T3" fmla="*/ 640 h 4540"/>
              <a:gd name="T4" fmla="*/ 1000 w 2560"/>
              <a:gd name="T5" fmla="*/ 700 h 4540"/>
              <a:gd name="T6" fmla="*/ 860 w 2560"/>
              <a:gd name="T7" fmla="*/ 1000 h 4540"/>
              <a:gd name="T8" fmla="*/ 840 w 2560"/>
              <a:gd name="T9" fmla="*/ 1060 h 4540"/>
              <a:gd name="T10" fmla="*/ 760 w 2560"/>
              <a:gd name="T11" fmla="*/ 1180 h 4540"/>
              <a:gd name="T12" fmla="*/ 660 w 2560"/>
              <a:gd name="T13" fmla="*/ 1380 h 4540"/>
              <a:gd name="T14" fmla="*/ 440 w 2560"/>
              <a:gd name="T15" fmla="*/ 1900 h 4540"/>
              <a:gd name="T16" fmla="*/ 380 w 2560"/>
              <a:gd name="T17" fmla="*/ 1980 h 4540"/>
              <a:gd name="T18" fmla="*/ 340 w 2560"/>
              <a:gd name="T19" fmla="*/ 2080 h 4540"/>
              <a:gd name="T20" fmla="*/ 300 w 2560"/>
              <a:gd name="T21" fmla="*/ 2140 h 4540"/>
              <a:gd name="T22" fmla="*/ 200 w 2560"/>
              <a:gd name="T23" fmla="*/ 2440 h 4540"/>
              <a:gd name="T24" fmla="*/ 120 w 2560"/>
              <a:gd name="T25" fmla="*/ 2780 h 4540"/>
              <a:gd name="T26" fmla="*/ 60 w 2560"/>
              <a:gd name="T27" fmla="*/ 3080 h 4540"/>
              <a:gd name="T28" fmla="*/ 0 w 2560"/>
              <a:gd name="T29" fmla="*/ 3700 h 4540"/>
              <a:gd name="T30" fmla="*/ 20 w 2560"/>
              <a:gd name="T31" fmla="*/ 4340 h 4540"/>
              <a:gd name="T32" fmla="*/ 80 w 2560"/>
              <a:gd name="T33" fmla="*/ 4500 h 4540"/>
              <a:gd name="T34" fmla="*/ 200 w 2560"/>
              <a:gd name="T35" fmla="*/ 4540 h 4540"/>
              <a:gd name="T36" fmla="*/ 520 w 2560"/>
              <a:gd name="T37" fmla="*/ 4200 h 4540"/>
              <a:gd name="T38" fmla="*/ 640 w 2560"/>
              <a:gd name="T39" fmla="*/ 4000 h 4540"/>
              <a:gd name="T40" fmla="*/ 660 w 2560"/>
              <a:gd name="T41" fmla="*/ 3920 h 4540"/>
              <a:gd name="T42" fmla="*/ 700 w 2560"/>
              <a:gd name="T43" fmla="*/ 3860 h 4540"/>
              <a:gd name="T44" fmla="*/ 740 w 2560"/>
              <a:gd name="T45" fmla="*/ 3780 h 4540"/>
              <a:gd name="T46" fmla="*/ 880 w 2560"/>
              <a:gd name="T47" fmla="*/ 3340 h 4540"/>
              <a:gd name="T48" fmla="*/ 1100 w 2560"/>
              <a:gd name="T49" fmla="*/ 2800 h 4540"/>
              <a:gd name="T50" fmla="*/ 1180 w 2560"/>
              <a:gd name="T51" fmla="*/ 2760 h 4540"/>
              <a:gd name="T52" fmla="*/ 1280 w 2560"/>
              <a:gd name="T53" fmla="*/ 2780 h 4540"/>
              <a:gd name="T54" fmla="*/ 1340 w 2560"/>
              <a:gd name="T55" fmla="*/ 2920 h 4540"/>
              <a:gd name="T56" fmla="*/ 1480 w 2560"/>
              <a:gd name="T57" fmla="*/ 3180 h 4540"/>
              <a:gd name="T58" fmla="*/ 1700 w 2560"/>
              <a:gd name="T59" fmla="*/ 2840 h 4540"/>
              <a:gd name="T60" fmla="*/ 1780 w 2560"/>
              <a:gd name="T61" fmla="*/ 2680 h 4540"/>
              <a:gd name="T62" fmla="*/ 1820 w 2560"/>
              <a:gd name="T63" fmla="*/ 2520 h 4540"/>
              <a:gd name="T64" fmla="*/ 1860 w 2560"/>
              <a:gd name="T65" fmla="*/ 2400 h 4540"/>
              <a:gd name="T66" fmla="*/ 1940 w 2560"/>
              <a:gd name="T67" fmla="*/ 2320 h 4540"/>
              <a:gd name="T68" fmla="*/ 2100 w 2560"/>
              <a:gd name="T69" fmla="*/ 2380 h 4540"/>
              <a:gd name="T70" fmla="*/ 2120 w 2560"/>
              <a:gd name="T71" fmla="*/ 2440 h 4540"/>
              <a:gd name="T72" fmla="*/ 2200 w 2560"/>
              <a:gd name="T73" fmla="*/ 2560 h 4540"/>
              <a:gd name="T74" fmla="*/ 2240 w 2560"/>
              <a:gd name="T75" fmla="*/ 2620 h 4540"/>
              <a:gd name="T76" fmla="*/ 2380 w 2560"/>
              <a:gd name="T77" fmla="*/ 2680 h 4540"/>
              <a:gd name="T78" fmla="*/ 2560 w 2560"/>
              <a:gd name="T79" fmla="*/ 2380 h 4540"/>
              <a:gd name="T80" fmla="*/ 2540 w 2560"/>
              <a:gd name="T81" fmla="*/ 2120 h 4540"/>
              <a:gd name="T82" fmla="*/ 2380 w 2560"/>
              <a:gd name="T83" fmla="*/ 1820 h 4540"/>
              <a:gd name="T84" fmla="*/ 2360 w 2560"/>
              <a:gd name="T85" fmla="*/ 1760 h 4540"/>
              <a:gd name="T86" fmla="*/ 2280 w 2560"/>
              <a:gd name="T87" fmla="*/ 1640 h 4540"/>
              <a:gd name="T88" fmla="*/ 2260 w 2560"/>
              <a:gd name="T89" fmla="*/ 1580 h 4540"/>
              <a:gd name="T90" fmla="*/ 2220 w 2560"/>
              <a:gd name="T91" fmla="*/ 1520 h 4540"/>
              <a:gd name="T92" fmla="*/ 2120 w 2560"/>
              <a:gd name="T93" fmla="*/ 1280 h 4540"/>
              <a:gd name="T94" fmla="*/ 2080 w 2560"/>
              <a:gd name="T95" fmla="*/ 1140 h 4540"/>
              <a:gd name="T96" fmla="*/ 2040 w 2560"/>
              <a:gd name="T97" fmla="*/ 960 h 4540"/>
              <a:gd name="T98" fmla="*/ 2000 w 2560"/>
              <a:gd name="T99" fmla="*/ 900 h 4540"/>
              <a:gd name="T100" fmla="*/ 1960 w 2560"/>
              <a:gd name="T101" fmla="*/ 800 h 4540"/>
              <a:gd name="T102" fmla="*/ 1900 w 2560"/>
              <a:gd name="T103" fmla="*/ 600 h 4540"/>
              <a:gd name="T104" fmla="*/ 1860 w 2560"/>
              <a:gd name="T105" fmla="*/ 540 h 4540"/>
              <a:gd name="T106" fmla="*/ 1660 w 2560"/>
              <a:gd name="T107" fmla="*/ 160 h 4540"/>
              <a:gd name="T108" fmla="*/ 1420 w 2560"/>
              <a:gd name="T109" fmla="*/ 0 h 4540"/>
              <a:gd name="T110" fmla="*/ 1240 w 2560"/>
              <a:gd name="T111" fmla="*/ 40 h 4540"/>
              <a:gd name="T112" fmla="*/ 1200 w 2560"/>
              <a:gd name="T113" fmla="*/ 120 h 4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560" h="4540">
                <a:moveTo>
                  <a:pt x="1200" y="120"/>
                </a:moveTo>
                <a:cubicBezTo>
                  <a:pt x="1170" y="298"/>
                  <a:pt x="1121" y="478"/>
                  <a:pt x="1040" y="640"/>
                </a:cubicBezTo>
                <a:cubicBezTo>
                  <a:pt x="1029" y="661"/>
                  <a:pt x="1011" y="679"/>
                  <a:pt x="1000" y="700"/>
                </a:cubicBezTo>
                <a:cubicBezTo>
                  <a:pt x="951" y="797"/>
                  <a:pt x="909" y="901"/>
                  <a:pt x="860" y="1000"/>
                </a:cubicBezTo>
                <a:cubicBezTo>
                  <a:pt x="851" y="1019"/>
                  <a:pt x="850" y="1042"/>
                  <a:pt x="840" y="1060"/>
                </a:cubicBezTo>
                <a:cubicBezTo>
                  <a:pt x="817" y="1102"/>
                  <a:pt x="775" y="1134"/>
                  <a:pt x="760" y="1180"/>
                </a:cubicBezTo>
                <a:cubicBezTo>
                  <a:pt x="735" y="1254"/>
                  <a:pt x="694" y="1311"/>
                  <a:pt x="660" y="1380"/>
                </a:cubicBezTo>
                <a:cubicBezTo>
                  <a:pt x="577" y="1547"/>
                  <a:pt x="531" y="1736"/>
                  <a:pt x="440" y="1900"/>
                </a:cubicBezTo>
                <a:cubicBezTo>
                  <a:pt x="424" y="1929"/>
                  <a:pt x="396" y="1951"/>
                  <a:pt x="380" y="1980"/>
                </a:cubicBezTo>
                <a:cubicBezTo>
                  <a:pt x="363" y="2011"/>
                  <a:pt x="356" y="2048"/>
                  <a:pt x="340" y="2080"/>
                </a:cubicBezTo>
                <a:cubicBezTo>
                  <a:pt x="329" y="2101"/>
                  <a:pt x="311" y="2119"/>
                  <a:pt x="300" y="2140"/>
                </a:cubicBezTo>
                <a:cubicBezTo>
                  <a:pt x="253" y="2235"/>
                  <a:pt x="248" y="2343"/>
                  <a:pt x="200" y="2440"/>
                </a:cubicBezTo>
                <a:cubicBezTo>
                  <a:pt x="177" y="2554"/>
                  <a:pt x="148" y="2667"/>
                  <a:pt x="120" y="2780"/>
                </a:cubicBezTo>
                <a:cubicBezTo>
                  <a:pt x="95" y="2880"/>
                  <a:pt x="93" y="2982"/>
                  <a:pt x="60" y="3080"/>
                </a:cubicBezTo>
                <a:cubicBezTo>
                  <a:pt x="34" y="3287"/>
                  <a:pt x="15" y="3492"/>
                  <a:pt x="0" y="3700"/>
                </a:cubicBezTo>
                <a:cubicBezTo>
                  <a:pt x="7" y="3913"/>
                  <a:pt x="8" y="4127"/>
                  <a:pt x="20" y="4340"/>
                </a:cubicBezTo>
                <a:cubicBezTo>
                  <a:pt x="22" y="4369"/>
                  <a:pt x="55" y="4482"/>
                  <a:pt x="80" y="4500"/>
                </a:cubicBezTo>
                <a:cubicBezTo>
                  <a:pt x="114" y="4525"/>
                  <a:pt x="200" y="4540"/>
                  <a:pt x="200" y="4540"/>
                </a:cubicBezTo>
                <a:cubicBezTo>
                  <a:pt x="396" y="4491"/>
                  <a:pt x="415" y="4358"/>
                  <a:pt x="520" y="4200"/>
                </a:cubicBezTo>
                <a:cubicBezTo>
                  <a:pt x="563" y="4136"/>
                  <a:pt x="613" y="4073"/>
                  <a:pt x="640" y="4000"/>
                </a:cubicBezTo>
                <a:cubicBezTo>
                  <a:pt x="650" y="3974"/>
                  <a:pt x="649" y="3945"/>
                  <a:pt x="660" y="3920"/>
                </a:cubicBezTo>
                <a:cubicBezTo>
                  <a:pt x="669" y="3898"/>
                  <a:pt x="688" y="3881"/>
                  <a:pt x="700" y="3860"/>
                </a:cubicBezTo>
                <a:cubicBezTo>
                  <a:pt x="715" y="3834"/>
                  <a:pt x="730" y="3808"/>
                  <a:pt x="740" y="3780"/>
                </a:cubicBezTo>
                <a:cubicBezTo>
                  <a:pt x="794" y="3635"/>
                  <a:pt x="838" y="3489"/>
                  <a:pt x="880" y="3340"/>
                </a:cubicBezTo>
                <a:cubicBezTo>
                  <a:pt x="933" y="3154"/>
                  <a:pt x="931" y="2927"/>
                  <a:pt x="1100" y="2800"/>
                </a:cubicBezTo>
                <a:cubicBezTo>
                  <a:pt x="1124" y="2782"/>
                  <a:pt x="1153" y="2773"/>
                  <a:pt x="1180" y="2760"/>
                </a:cubicBezTo>
                <a:cubicBezTo>
                  <a:pt x="1213" y="2767"/>
                  <a:pt x="1250" y="2763"/>
                  <a:pt x="1280" y="2780"/>
                </a:cubicBezTo>
                <a:cubicBezTo>
                  <a:pt x="1322" y="2804"/>
                  <a:pt x="1330" y="2884"/>
                  <a:pt x="1340" y="2920"/>
                </a:cubicBezTo>
                <a:cubicBezTo>
                  <a:pt x="1376" y="3045"/>
                  <a:pt x="1366" y="3104"/>
                  <a:pt x="1480" y="3180"/>
                </a:cubicBezTo>
                <a:cubicBezTo>
                  <a:pt x="1626" y="3131"/>
                  <a:pt x="1655" y="2975"/>
                  <a:pt x="1700" y="2840"/>
                </a:cubicBezTo>
                <a:cubicBezTo>
                  <a:pt x="1719" y="2783"/>
                  <a:pt x="1766" y="2738"/>
                  <a:pt x="1780" y="2680"/>
                </a:cubicBezTo>
                <a:cubicBezTo>
                  <a:pt x="1793" y="2627"/>
                  <a:pt x="1807" y="2573"/>
                  <a:pt x="1820" y="2520"/>
                </a:cubicBezTo>
                <a:cubicBezTo>
                  <a:pt x="1830" y="2479"/>
                  <a:pt x="1847" y="2440"/>
                  <a:pt x="1860" y="2400"/>
                </a:cubicBezTo>
                <a:cubicBezTo>
                  <a:pt x="1887" y="2320"/>
                  <a:pt x="1860" y="2347"/>
                  <a:pt x="1940" y="2320"/>
                </a:cubicBezTo>
                <a:cubicBezTo>
                  <a:pt x="1994" y="2331"/>
                  <a:pt x="2061" y="2331"/>
                  <a:pt x="2100" y="2380"/>
                </a:cubicBezTo>
                <a:cubicBezTo>
                  <a:pt x="2113" y="2396"/>
                  <a:pt x="2110" y="2422"/>
                  <a:pt x="2120" y="2440"/>
                </a:cubicBezTo>
                <a:cubicBezTo>
                  <a:pt x="2143" y="2482"/>
                  <a:pt x="2173" y="2520"/>
                  <a:pt x="2200" y="2560"/>
                </a:cubicBezTo>
                <a:cubicBezTo>
                  <a:pt x="2213" y="2580"/>
                  <a:pt x="2219" y="2609"/>
                  <a:pt x="2240" y="2620"/>
                </a:cubicBezTo>
                <a:cubicBezTo>
                  <a:pt x="2339" y="2669"/>
                  <a:pt x="2292" y="2651"/>
                  <a:pt x="2380" y="2680"/>
                </a:cubicBezTo>
                <a:cubicBezTo>
                  <a:pt x="2542" y="2626"/>
                  <a:pt x="2513" y="2520"/>
                  <a:pt x="2560" y="2380"/>
                </a:cubicBezTo>
                <a:cubicBezTo>
                  <a:pt x="2553" y="2293"/>
                  <a:pt x="2554" y="2206"/>
                  <a:pt x="2540" y="2120"/>
                </a:cubicBezTo>
                <a:cubicBezTo>
                  <a:pt x="2521" y="2002"/>
                  <a:pt x="2444" y="1916"/>
                  <a:pt x="2380" y="1820"/>
                </a:cubicBezTo>
                <a:cubicBezTo>
                  <a:pt x="2368" y="1802"/>
                  <a:pt x="2370" y="1778"/>
                  <a:pt x="2360" y="1760"/>
                </a:cubicBezTo>
                <a:cubicBezTo>
                  <a:pt x="2337" y="1718"/>
                  <a:pt x="2307" y="1680"/>
                  <a:pt x="2280" y="1640"/>
                </a:cubicBezTo>
                <a:cubicBezTo>
                  <a:pt x="2268" y="1622"/>
                  <a:pt x="2269" y="1599"/>
                  <a:pt x="2260" y="1580"/>
                </a:cubicBezTo>
                <a:cubicBezTo>
                  <a:pt x="2249" y="1559"/>
                  <a:pt x="2230" y="1542"/>
                  <a:pt x="2220" y="1520"/>
                </a:cubicBezTo>
                <a:cubicBezTo>
                  <a:pt x="2179" y="1429"/>
                  <a:pt x="2174" y="1360"/>
                  <a:pt x="2120" y="1280"/>
                </a:cubicBezTo>
                <a:cubicBezTo>
                  <a:pt x="2108" y="1233"/>
                  <a:pt x="2092" y="1187"/>
                  <a:pt x="2080" y="1140"/>
                </a:cubicBezTo>
                <a:cubicBezTo>
                  <a:pt x="2074" y="1117"/>
                  <a:pt x="2052" y="989"/>
                  <a:pt x="2040" y="960"/>
                </a:cubicBezTo>
                <a:cubicBezTo>
                  <a:pt x="2031" y="938"/>
                  <a:pt x="2011" y="921"/>
                  <a:pt x="2000" y="900"/>
                </a:cubicBezTo>
                <a:cubicBezTo>
                  <a:pt x="1984" y="868"/>
                  <a:pt x="1971" y="834"/>
                  <a:pt x="1960" y="800"/>
                </a:cubicBezTo>
                <a:cubicBezTo>
                  <a:pt x="1938" y="734"/>
                  <a:pt x="1922" y="666"/>
                  <a:pt x="1900" y="600"/>
                </a:cubicBezTo>
                <a:cubicBezTo>
                  <a:pt x="1892" y="577"/>
                  <a:pt x="1871" y="561"/>
                  <a:pt x="1860" y="540"/>
                </a:cubicBezTo>
                <a:cubicBezTo>
                  <a:pt x="1798" y="415"/>
                  <a:pt x="1751" y="269"/>
                  <a:pt x="1660" y="160"/>
                </a:cubicBezTo>
                <a:cubicBezTo>
                  <a:pt x="1591" y="77"/>
                  <a:pt x="1505" y="57"/>
                  <a:pt x="1420" y="0"/>
                </a:cubicBezTo>
                <a:cubicBezTo>
                  <a:pt x="1409" y="2"/>
                  <a:pt x="1259" y="21"/>
                  <a:pt x="1240" y="40"/>
                </a:cubicBezTo>
                <a:cubicBezTo>
                  <a:pt x="1219" y="61"/>
                  <a:pt x="1221" y="99"/>
                  <a:pt x="1200" y="120"/>
                </a:cubicBezTo>
                <a:close/>
              </a:path>
            </a:pathLst>
          </a:custGeom>
          <a:solidFill>
            <a:srgbClr val="FFF0D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37" name="Oval 33"/>
          <p:cNvSpPr>
            <a:spLocks noChangeArrowheads="1"/>
          </p:cNvSpPr>
          <p:nvPr/>
        </p:nvSpPr>
        <p:spPr bwMode="auto">
          <a:xfrm>
            <a:off x="6886575" y="2940050"/>
            <a:ext cx="104775" cy="793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38" name="Freeform 34"/>
          <p:cNvSpPr>
            <a:spLocks/>
          </p:cNvSpPr>
          <p:nvPr/>
        </p:nvSpPr>
        <p:spPr bwMode="auto">
          <a:xfrm>
            <a:off x="6932613" y="2551113"/>
            <a:ext cx="1587" cy="381000"/>
          </a:xfrm>
          <a:custGeom>
            <a:avLst/>
            <a:gdLst>
              <a:gd name="T0" fmla="*/ 0 w 1"/>
              <a:gd name="T1" fmla="*/ 880 h 880"/>
              <a:gd name="T2" fmla="*/ 0 w 1"/>
              <a:gd name="T3" fmla="*/ 0 h 8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880">
                <a:moveTo>
                  <a:pt x="0" y="88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1139" name="WordArt 35"/>
          <p:cNvSpPr>
            <a:spLocks noChangeArrowheads="1" noChangeShapeType="1" noTextEdit="1"/>
          </p:cNvSpPr>
          <p:nvPr/>
        </p:nvSpPr>
        <p:spPr bwMode="auto">
          <a:xfrm rot="2977667">
            <a:off x="6646863" y="3451225"/>
            <a:ext cx="1025525" cy="2889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Дърво 3</a:t>
            </a:r>
          </a:p>
        </p:txBody>
      </p:sp>
      <p:sp>
        <p:nvSpPr>
          <p:cNvPr id="431140" name="Freeform 36"/>
          <p:cNvSpPr>
            <a:spLocks/>
          </p:cNvSpPr>
          <p:nvPr/>
        </p:nvSpPr>
        <p:spPr bwMode="auto">
          <a:xfrm>
            <a:off x="4167188" y="2106613"/>
            <a:ext cx="2079625" cy="1724025"/>
          </a:xfrm>
          <a:custGeom>
            <a:avLst/>
            <a:gdLst>
              <a:gd name="T0" fmla="*/ 934 w 2457"/>
              <a:gd name="T1" fmla="*/ 40 h 4880"/>
              <a:gd name="T2" fmla="*/ 834 w 2457"/>
              <a:gd name="T3" fmla="*/ 180 h 4880"/>
              <a:gd name="T4" fmla="*/ 814 w 2457"/>
              <a:gd name="T5" fmla="*/ 260 h 4880"/>
              <a:gd name="T6" fmla="*/ 654 w 2457"/>
              <a:gd name="T7" fmla="*/ 520 h 4880"/>
              <a:gd name="T8" fmla="*/ 574 w 2457"/>
              <a:gd name="T9" fmla="*/ 740 h 4880"/>
              <a:gd name="T10" fmla="*/ 534 w 2457"/>
              <a:gd name="T11" fmla="*/ 800 h 4880"/>
              <a:gd name="T12" fmla="*/ 414 w 2457"/>
              <a:gd name="T13" fmla="*/ 1080 h 4880"/>
              <a:gd name="T14" fmla="*/ 374 w 2457"/>
              <a:gd name="T15" fmla="*/ 1140 h 4880"/>
              <a:gd name="T16" fmla="*/ 314 w 2457"/>
              <a:gd name="T17" fmla="*/ 1400 h 4880"/>
              <a:gd name="T18" fmla="*/ 274 w 2457"/>
              <a:gd name="T19" fmla="*/ 1540 h 4880"/>
              <a:gd name="T20" fmla="*/ 194 w 2457"/>
              <a:gd name="T21" fmla="*/ 1720 h 4880"/>
              <a:gd name="T22" fmla="*/ 54 w 2457"/>
              <a:gd name="T23" fmla="*/ 2260 h 4880"/>
              <a:gd name="T24" fmla="*/ 34 w 2457"/>
              <a:gd name="T25" fmla="*/ 3720 h 4880"/>
              <a:gd name="T26" fmla="*/ 194 w 2457"/>
              <a:gd name="T27" fmla="*/ 3880 h 4880"/>
              <a:gd name="T28" fmla="*/ 314 w 2457"/>
              <a:gd name="T29" fmla="*/ 3920 h 4880"/>
              <a:gd name="T30" fmla="*/ 474 w 2457"/>
              <a:gd name="T31" fmla="*/ 3820 h 4880"/>
              <a:gd name="T32" fmla="*/ 514 w 2457"/>
              <a:gd name="T33" fmla="*/ 3700 h 4880"/>
              <a:gd name="T34" fmla="*/ 654 w 2457"/>
              <a:gd name="T35" fmla="*/ 3860 h 4880"/>
              <a:gd name="T36" fmla="*/ 874 w 2457"/>
              <a:gd name="T37" fmla="*/ 4720 h 4880"/>
              <a:gd name="T38" fmla="*/ 894 w 2457"/>
              <a:gd name="T39" fmla="*/ 4800 h 4880"/>
              <a:gd name="T40" fmla="*/ 1034 w 2457"/>
              <a:gd name="T41" fmla="*/ 4880 h 4880"/>
              <a:gd name="T42" fmla="*/ 1314 w 2457"/>
              <a:gd name="T43" fmla="*/ 4700 h 4880"/>
              <a:gd name="T44" fmla="*/ 1354 w 2457"/>
              <a:gd name="T45" fmla="*/ 4560 h 4880"/>
              <a:gd name="T46" fmla="*/ 1394 w 2457"/>
              <a:gd name="T47" fmla="*/ 4440 h 4880"/>
              <a:gd name="T48" fmla="*/ 1434 w 2457"/>
              <a:gd name="T49" fmla="*/ 3820 h 4880"/>
              <a:gd name="T50" fmla="*/ 1454 w 2457"/>
              <a:gd name="T51" fmla="*/ 3240 h 4880"/>
              <a:gd name="T52" fmla="*/ 1494 w 2457"/>
              <a:gd name="T53" fmla="*/ 2920 h 4880"/>
              <a:gd name="T54" fmla="*/ 1534 w 2457"/>
              <a:gd name="T55" fmla="*/ 2860 h 4880"/>
              <a:gd name="T56" fmla="*/ 1614 w 2457"/>
              <a:gd name="T57" fmla="*/ 2680 h 4880"/>
              <a:gd name="T58" fmla="*/ 1714 w 2457"/>
              <a:gd name="T59" fmla="*/ 2400 h 4880"/>
              <a:gd name="T60" fmla="*/ 1774 w 2457"/>
              <a:gd name="T61" fmla="*/ 2380 h 4880"/>
              <a:gd name="T62" fmla="*/ 1834 w 2457"/>
              <a:gd name="T63" fmla="*/ 2400 h 4880"/>
              <a:gd name="T64" fmla="*/ 1874 w 2457"/>
              <a:gd name="T65" fmla="*/ 2460 h 4880"/>
              <a:gd name="T66" fmla="*/ 2094 w 2457"/>
              <a:gd name="T67" fmla="*/ 2740 h 4880"/>
              <a:gd name="T68" fmla="*/ 2374 w 2457"/>
              <a:gd name="T69" fmla="*/ 2600 h 4880"/>
              <a:gd name="T70" fmla="*/ 2374 w 2457"/>
              <a:gd name="T71" fmla="*/ 1720 h 4880"/>
              <a:gd name="T72" fmla="*/ 2294 w 2457"/>
              <a:gd name="T73" fmla="*/ 1460 h 4880"/>
              <a:gd name="T74" fmla="*/ 2134 w 2457"/>
              <a:gd name="T75" fmla="*/ 1200 h 4880"/>
              <a:gd name="T76" fmla="*/ 2054 w 2457"/>
              <a:gd name="T77" fmla="*/ 1040 h 4880"/>
              <a:gd name="T78" fmla="*/ 1854 w 2457"/>
              <a:gd name="T79" fmla="*/ 800 h 4880"/>
              <a:gd name="T80" fmla="*/ 1654 w 2457"/>
              <a:gd name="T81" fmla="*/ 600 h 4880"/>
              <a:gd name="T82" fmla="*/ 1514 w 2457"/>
              <a:gd name="T83" fmla="*/ 400 h 4880"/>
              <a:gd name="T84" fmla="*/ 1394 w 2457"/>
              <a:gd name="T85" fmla="*/ 300 h 4880"/>
              <a:gd name="T86" fmla="*/ 1154 w 2457"/>
              <a:gd name="T87" fmla="*/ 80 h 4880"/>
              <a:gd name="T88" fmla="*/ 1094 w 2457"/>
              <a:gd name="T89" fmla="*/ 20 h 4880"/>
              <a:gd name="T90" fmla="*/ 1014 w 2457"/>
              <a:gd name="T91" fmla="*/ 0 h 4880"/>
              <a:gd name="T92" fmla="*/ 934 w 2457"/>
              <a:gd name="T93" fmla="*/ 40 h 4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457" h="4880">
                <a:moveTo>
                  <a:pt x="934" y="40"/>
                </a:moveTo>
                <a:cubicBezTo>
                  <a:pt x="902" y="88"/>
                  <a:pt x="860" y="129"/>
                  <a:pt x="834" y="180"/>
                </a:cubicBezTo>
                <a:cubicBezTo>
                  <a:pt x="822" y="205"/>
                  <a:pt x="826" y="235"/>
                  <a:pt x="814" y="260"/>
                </a:cubicBezTo>
                <a:cubicBezTo>
                  <a:pt x="796" y="296"/>
                  <a:pt x="681" y="484"/>
                  <a:pt x="654" y="520"/>
                </a:cubicBezTo>
                <a:cubicBezTo>
                  <a:pt x="630" y="592"/>
                  <a:pt x="608" y="672"/>
                  <a:pt x="574" y="740"/>
                </a:cubicBezTo>
                <a:cubicBezTo>
                  <a:pt x="563" y="761"/>
                  <a:pt x="545" y="779"/>
                  <a:pt x="534" y="800"/>
                </a:cubicBezTo>
                <a:cubicBezTo>
                  <a:pt x="488" y="891"/>
                  <a:pt x="459" y="989"/>
                  <a:pt x="414" y="1080"/>
                </a:cubicBezTo>
                <a:cubicBezTo>
                  <a:pt x="403" y="1101"/>
                  <a:pt x="385" y="1119"/>
                  <a:pt x="374" y="1140"/>
                </a:cubicBezTo>
                <a:cubicBezTo>
                  <a:pt x="335" y="1219"/>
                  <a:pt x="333" y="1317"/>
                  <a:pt x="314" y="1400"/>
                </a:cubicBezTo>
                <a:cubicBezTo>
                  <a:pt x="303" y="1447"/>
                  <a:pt x="287" y="1493"/>
                  <a:pt x="274" y="1540"/>
                </a:cubicBezTo>
                <a:cubicBezTo>
                  <a:pt x="255" y="1607"/>
                  <a:pt x="212" y="1653"/>
                  <a:pt x="194" y="1720"/>
                </a:cubicBezTo>
                <a:cubicBezTo>
                  <a:pt x="145" y="1900"/>
                  <a:pt x="113" y="2083"/>
                  <a:pt x="54" y="2260"/>
                </a:cubicBezTo>
                <a:cubicBezTo>
                  <a:pt x="0" y="2744"/>
                  <a:pt x="2" y="3234"/>
                  <a:pt x="34" y="3720"/>
                </a:cubicBezTo>
                <a:cubicBezTo>
                  <a:pt x="38" y="3776"/>
                  <a:pt x="148" y="3860"/>
                  <a:pt x="194" y="3880"/>
                </a:cubicBezTo>
                <a:cubicBezTo>
                  <a:pt x="233" y="3897"/>
                  <a:pt x="314" y="3920"/>
                  <a:pt x="314" y="3920"/>
                </a:cubicBezTo>
                <a:cubicBezTo>
                  <a:pt x="416" y="3900"/>
                  <a:pt x="423" y="3921"/>
                  <a:pt x="474" y="3820"/>
                </a:cubicBezTo>
                <a:cubicBezTo>
                  <a:pt x="493" y="3782"/>
                  <a:pt x="514" y="3700"/>
                  <a:pt x="514" y="3700"/>
                </a:cubicBezTo>
                <a:cubicBezTo>
                  <a:pt x="610" y="3732"/>
                  <a:pt x="610" y="3771"/>
                  <a:pt x="654" y="3860"/>
                </a:cubicBezTo>
                <a:cubicBezTo>
                  <a:pt x="710" y="4142"/>
                  <a:pt x="724" y="4470"/>
                  <a:pt x="874" y="4720"/>
                </a:cubicBezTo>
                <a:cubicBezTo>
                  <a:pt x="881" y="4747"/>
                  <a:pt x="878" y="4778"/>
                  <a:pt x="894" y="4800"/>
                </a:cubicBezTo>
                <a:cubicBezTo>
                  <a:pt x="932" y="4853"/>
                  <a:pt x="980" y="4862"/>
                  <a:pt x="1034" y="4880"/>
                </a:cubicBezTo>
                <a:cubicBezTo>
                  <a:pt x="1181" y="4843"/>
                  <a:pt x="1243" y="4841"/>
                  <a:pt x="1314" y="4700"/>
                </a:cubicBezTo>
                <a:cubicBezTo>
                  <a:pt x="1331" y="4666"/>
                  <a:pt x="1344" y="4592"/>
                  <a:pt x="1354" y="4560"/>
                </a:cubicBezTo>
                <a:cubicBezTo>
                  <a:pt x="1366" y="4520"/>
                  <a:pt x="1394" y="4440"/>
                  <a:pt x="1394" y="4440"/>
                </a:cubicBezTo>
                <a:cubicBezTo>
                  <a:pt x="1428" y="4132"/>
                  <a:pt x="1416" y="4277"/>
                  <a:pt x="1434" y="3820"/>
                </a:cubicBezTo>
                <a:cubicBezTo>
                  <a:pt x="1442" y="3627"/>
                  <a:pt x="1441" y="3433"/>
                  <a:pt x="1454" y="3240"/>
                </a:cubicBezTo>
                <a:cubicBezTo>
                  <a:pt x="1461" y="3133"/>
                  <a:pt x="1481" y="3027"/>
                  <a:pt x="1494" y="2920"/>
                </a:cubicBezTo>
                <a:cubicBezTo>
                  <a:pt x="1497" y="2896"/>
                  <a:pt x="1522" y="2881"/>
                  <a:pt x="1534" y="2860"/>
                </a:cubicBezTo>
                <a:cubicBezTo>
                  <a:pt x="1565" y="2805"/>
                  <a:pt x="1593" y="2739"/>
                  <a:pt x="1614" y="2680"/>
                </a:cubicBezTo>
                <a:cubicBezTo>
                  <a:pt x="1629" y="2638"/>
                  <a:pt x="1688" y="2426"/>
                  <a:pt x="1714" y="2400"/>
                </a:cubicBezTo>
                <a:cubicBezTo>
                  <a:pt x="1729" y="2385"/>
                  <a:pt x="1754" y="2387"/>
                  <a:pt x="1774" y="2380"/>
                </a:cubicBezTo>
                <a:cubicBezTo>
                  <a:pt x="1794" y="2387"/>
                  <a:pt x="1818" y="2387"/>
                  <a:pt x="1834" y="2400"/>
                </a:cubicBezTo>
                <a:cubicBezTo>
                  <a:pt x="1853" y="2415"/>
                  <a:pt x="1860" y="2441"/>
                  <a:pt x="1874" y="2460"/>
                </a:cubicBezTo>
                <a:cubicBezTo>
                  <a:pt x="1942" y="2553"/>
                  <a:pt x="2012" y="2658"/>
                  <a:pt x="2094" y="2740"/>
                </a:cubicBezTo>
                <a:cubicBezTo>
                  <a:pt x="2405" y="2712"/>
                  <a:pt x="2259" y="2772"/>
                  <a:pt x="2374" y="2600"/>
                </a:cubicBezTo>
                <a:cubicBezTo>
                  <a:pt x="2457" y="2267"/>
                  <a:pt x="2408" y="2495"/>
                  <a:pt x="2374" y="1720"/>
                </a:cubicBezTo>
                <a:cubicBezTo>
                  <a:pt x="2370" y="1635"/>
                  <a:pt x="2336" y="1535"/>
                  <a:pt x="2294" y="1460"/>
                </a:cubicBezTo>
                <a:cubicBezTo>
                  <a:pt x="2245" y="1371"/>
                  <a:pt x="2183" y="1289"/>
                  <a:pt x="2134" y="1200"/>
                </a:cubicBezTo>
                <a:cubicBezTo>
                  <a:pt x="2105" y="1148"/>
                  <a:pt x="2081" y="1093"/>
                  <a:pt x="2054" y="1040"/>
                </a:cubicBezTo>
                <a:cubicBezTo>
                  <a:pt x="1985" y="902"/>
                  <a:pt x="1940" y="898"/>
                  <a:pt x="1854" y="800"/>
                </a:cubicBezTo>
                <a:cubicBezTo>
                  <a:pt x="1788" y="725"/>
                  <a:pt x="1739" y="657"/>
                  <a:pt x="1654" y="600"/>
                </a:cubicBezTo>
                <a:cubicBezTo>
                  <a:pt x="1625" y="513"/>
                  <a:pt x="1572" y="468"/>
                  <a:pt x="1514" y="400"/>
                </a:cubicBezTo>
                <a:cubicBezTo>
                  <a:pt x="1427" y="298"/>
                  <a:pt x="1495" y="334"/>
                  <a:pt x="1394" y="300"/>
                </a:cubicBezTo>
                <a:cubicBezTo>
                  <a:pt x="1308" y="214"/>
                  <a:pt x="1242" y="154"/>
                  <a:pt x="1154" y="80"/>
                </a:cubicBezTo>
                <a:cubicBezTo>
                  <a:pt x="1132" y="62"/>
                  <a:pt x="1119" y="34"/>
                  <a:pt x="1094" y="20"/>
                </a:cubicBezTo>
                <a:cubicBezTo>
                  <a:pt x="1070" y="6"/>
                  <a:pt x="1041" y="7"/>
                  <a:pt x="1014" y="0"/>
                </a:cubicBezTo>
                <a:cubicBezTo>
                  <a:pt x="945" y="23"/>
                  <a:pt x="969" y="5"/>
                  <a:pt x="934" y="40"/>
                </a:cubicBezTo>
                <a:close/>
              </a:path>
            </a:pathLst>
          </a:custGeom>
          <a:solidFill>
            <a:srgbClr val="FFF0D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41" name="Oval 37"/>
          <p:cNvSpPr>
            <a:spLocks noChangeArrowheads="1"/>
          </p:cNvSpPr>
          <p:nvPr/>
        </p:nvSpPr>
        <p:spPr bwMode="auto">
          <a:xfrm>
            <a:off x="4976813" y="2184400"/>
            <a:ext cx="114300" cy="777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42" name="Freeform 38"/>
          <p:cNvSpPr>
            <a:spLocks/>
          </p:cNvSpPr>
          <p:nvPr/>
        </p:nvSpPr>
        <p:spPr bwMode="auto">
          <a:xfrm>
            <a:off x="5027613" y="1784350"/>
            <a:ext cx="1587" cy="392113"/>
          </a:xfrm>
          <a:custGeom>
            <a:avLst/>
            <a:gdLst>
              <a:gd name="T0" fmla="*/ 0 w 1"/>
              <a:gd name="T1" fmla="*/ 900 h 900"/>
              <a:gd name="T2" fmla="*/ 0 w 1"/>
              <a:gd name="T3" fmla="*/ 0 h 9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00">
                <a:moveTo>
                  <a:pt x="0" y="90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1143" name="WordArt 39"/>
          <p:cNvSpPr>
            <a:spLocks noChangeArrowheads="1" noChangeShapeType="1" noTextEdit="1"/>
          </p:cNvSpPr>
          <p:nvPr/>
        </p:nvSpPr>
        <p:spPr bwMode="auto">
          <a:xfrm rot="-1683752">
            <a:off x="4283075" y="2811463"/>
            <a:ext cx="1593850" cy="2095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Дърво 483</a:t>
            </a:r>
          </a:p>
        </p:txBody>
      </p:sp>
      <p:sp>
        <p:nvSpPr>
          <p:cNvPr id="431144" name="Freeform 40"/>
          <p:cNvSpPr>
            <a:spLocks/>
          </p:cNvSpPr>
          <p:nvPr/>
        </p:nvSpPr>
        <p:spPr bwMode="auto">
          <a:xfrm>
            <a:off x="1700213" y="2925763"/>
            <a:ext cx="1733550" cy="1690687"/>
          </a:xfrm>
          <a:custGeom>
            <a:avLst/>
            <a:gdLst>
              <a:gd name="T0" fmla="*/ 2020 w 2963"/>
              <a:gd name="T1" fmla="*/ 32 h 4634"/>
              <a:gd name="T2" fmla="*/ 2200 w 2963"/>
              <a:gd name="T3" fmla="*/ 292 h 4634"/>
              <a:gd name="T4" fmla="*/ 2380 w 2963"/>
              <a:gd name="T5" fmla="*/ 1012 h 4634"/>
              <a:gd name="T6" fmla="*/ 2520 w 2963"/>
              <a:gd name="T7" fmla="*/ 1292 h 4634"/>
              <a:gd name="T8" fmla="*/ 2620 w 2963"/>
              <a:gd name="T9" fmla="*/ 1472 h 4634"/>
              <a:gd name="T10" fmla="*/ 2780 w 2963"/>
              <a:gd name="T11" fmla="*/ 1772 h 4634"/>
              <a:gd name="T12" fmla="*/ 2900 w 2963"/>
              <a:gd name="T13" fmla="*/ 2312 h 4634"/>
              <a:gd name="T14" fmla="*/ 2940 w 2963"/>
              <a:gd name="T15" fmla="*/ 2792 h 4634"/>
              <a:gd name="T16" fmla="*/ 2720 w 2963"/>
              <a:gd name="T17" fmla="*/ 2792 h 4634"/>
              <a:gd name="T18" fmla="*/ 2580 w 2963"/>
              <a:gd name="T19" fmla="*/ 3332 h 4634"/>
              <a:gd name="T20" fmla="*/ 2440 w 2963"/>
              <a:gd name="T21" fmla="*/ 3772 h 4634"/>
              <a:gd name="T22" fmla="*/ 2160 w 2963"/>
              <a:gd name="T23" fmla="*/ 3672 h 4634"/>
              <a:gd name="T24" fmla="*/ 1880 w 2963"/>
              <a:gd name="T25" fmla="*/ 3732 h 4634"/>
              <a:gd name="T26" fmla="*/ 1760 w 2963"/>
              <a:gd name="T27" fmla="*/ 3972 h 4634"/>
              <a:gd name="T28" fmla="*/ 1480 w 2963"/>
              <a:gd name="T29" fmla="*/ 4112 h 4634"/>
              <a:gd name="T30" fmla="*/ 1280 w 2963"/>
              <a:gd name="T31" fmla="*/ 3812 h 4634"/>
              <a:gd name="T32" fmla="*/ 1040 w 2963"/>
              <a:gd name="T33" fmla="*/ 4252 h 4634"/>
              <a:gd name="T34" fmla="*/ 660 w 2963"/>
              <a:gd name="T35" fmla="*/ 4612 h 4634"/>
              <a:gd name="T36" fmla="*/ 580 w 2963"/>
              <a:gd name="T37" fmla="*/ 4492 h 4634"/>
              <a:gd name="T38" fmla="*/ 640 w 2963"/>
              <a:gd name="T39" fmla="*/ 4052 h 4634"/>
              <a:gd name="T40" fmla="*/ 800 w 2963"/>
              <a:gd name="T41" fmla="*/ 3692 h 4634"/>
              <a:gd name="T42" fmla="*/ 820 w 2963"/>
              <a:gd name="T43" fmla="*/ 3332 h 4634"/>
              <a:gd name="T44" fmla="*/ 260 w 2963"/>
              <a:gd name="T45" fmla="*/ 3372 h 4634"/>
              <a:gd name="T46" fmla="*/ 160 w 2963"/>
              <a:gd name="T47" fmla="*/ 3552 h 4634"/>
              <a:gd name="T48" fmla="*/ 20 w 2963"/>
              <a:gd name="T49" fmla="*/ 3552 h 4634"/>
              <a:gd name="T50" fmla="*/ 20 w 2963"/>
              <a:gd name="T51" fmla="*/ 3232 h 4634"/>
              <a:gd name="T52" fmla="*/ 100 w 2963"/>
              <a:gd name="T53" fmla="*/ 3152 h 4634"/>
              <a:gd name="T54" fmla="*/ 120 w 2963"/>
              <a:gd name="T55" fmla="*/ 3032 h 4634"/>
              <a:gd name="T56" fmla="*/ 120 w 2963"/>
              <a:gd name="T57" fmla="*/ 2552 h 4634"/>
              <a:gd name="T58" fmla="*/ 280 w 2963"/>
              <a:gd name="T59" fmla="*/ 2432 h 4634"/>
              <a:gd name="T60" fmla="*/ 560 w 2963"/>
              <a:gd name="T61" fmla="*/ 2112 h 4634"/>
              <a:gd name="T62" fmla="*/ 700 w 2963"/>
              <a:gd name="T63" fmla="*/ 1932 h 4634"/>
              <a:gd name="T64" fmla="*/ 940 w 2963"/>
              <a:gd name="T65" fmla="*/ 1392 h 4634"/>
              <a:gd name="T66" fmla="*/ 1060 w 2963"/>
              <a:gd name="T67" fmla="*/ 1092 h 4634"/>
              <a:gd name="T68" fmla="*/ 1280 w 2963"/>
              <a:gd name="T69" fmla="*/ 712 h 4634"/>
              <a:gd name="T70" fmla="*/ 1620 w 2963"/>
              <a:gd name="T71" fmla="*/ 292 h 4634"/>
              <a:gd name="T72" fmla="*/ 1800 w 2963"/>
              <a:gd name="T73" fmla="*/ 52 h 4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963" h="4634">
                <a:moveTo>
                  <a:pt x="1800" y="52"/>
                </a:moveTo>
                <a:cubicBezTo>
                  <a:pt x="1937" y="6"/>
                  <a:pt x="1891" y="0"/>
                  <a:pt x="2020" y="32"/>
                </a:cubicBezTo>
                <a:cubicBezTo>
                  <a:pt x="2040" y="37"/>
                  <a:pt x="2060" y="45"/>
                  <a:pt x="2080" y="52"/>
                </a:cubicBezTo>
                <a:cubicBezTo>
                  <a:pt x="2183" y="207"/>
                  <a:pt x="2145" y="126"/>
                  <a:pt x="2200" y="292"/>
                </a:cubicBezTo>
                <a:cubicBezTo>
                  <a:pt x="2207" y="312"/>
                  <a:pt x="2220" y="352"/>
                  <a:pt x="2220" y="352"/>
                </a:cubicBezTo>
                <a:cubicBezTo>
                  <a:pt x="2249" y="586"/>
                  <a:pt x="2235" y="819"/>
                  <a:pt x="2380" y="1012"/>
                </a:cubicBezTo>
                <a:cubicBezTo>
                  <a:pt x="2451" y="1225"/>
                  <a:pt x="2378" y="1050"/>
                  <a:pt x="2480" y="1212"/>
                </a:cubicBezTo>
                <a:cubicBezTo>
                  <a:pt x="2496" y="1237"/>
                  <a:pt x="2508" y="1265"/>
                  <a:pt x="2520" y="1292"/>
                </a:cubicBezTo>
                <a:cubicBezTo>
                  <a:pt x="2528" y="1311"/>
                  <a:pt x="2530" y="1334"/>
                  <a:pt x="2540" y="1352"/>
                </a:cubicBezTo>
                <a:cubicBezTo>
                  <a:pt x="2563" y="1394"/>
                  <a:pt x="2605" y="1426"/>
                  <a:pt x="2620" y="1472"/>
                </a:cubicBezTo>
                <a:cubicBezTo>
                  <a:pt x="2668" y="1617"/>
                  <a:pt x="2599" y="1430"/>
                  <a:pt x="2700" y="1612"/>
                </a:cubicBezTo>
                <a:cubicBezTo>
                  <a:pt x="2863" y="1906"/>
                  <a:pt x="2644" y="1567"/>
                  <a:pt x="2780" y="1772"/>
                </a:cubicBezTo>
                <a:cubicBezTo>
                  <a:pt x="2799" y="1868"/>
                  <a:pt x="2841" y="1957"/>
                  <a:pt x="2860" y="2052"/>
                </a:cubicBezTo>
                <a:cubicBezTo>
                  <a:pt x="2906" y="2281"/>
                  <a:pt x="2852" y="1997"/>
                  <a:pt x="2900" y="2312"/>
                </a:cubicBezTo>
                <a:cubicBezTo>
                  <a:pt x="2915" y="2408"/>
                  <a:pt x="2944" y="2496"/>
                  <a:pt x="2960" y="2592"/>
                </a:cubicBezTo>
                <a:cubicBezTo>
                  <a:pt x="2953" y="2659"/>
                  <a:pt x="2963" y="2729"/>
                  <a:pt x="2940" y="2792"/>
                </a:cubicBezTo>
                <a:cubicBezTo>
                  <a:pt x="2933" y="2812"/>
                  <a:pt x="2901" y="2812"/>
                  <a:pt x="2880" y="2812"/>
                </a:cubicBezTo>
                <a:cubicBezTo>
                  <a:pt x="2826" y="2812"/>
                  <a:pt x="2773" y="2799"/>
                  <a:pt x="2720" y="2792"/>
                </a:cubicBezTo>
                <a:cubicBezTo>
                  <a:pt x="2700" y="2874"/>
                  <a:pt x="2678" y="2936"/>
                  <a:pt x="2640" y="3012"/>
                </a:cubicBezTo>
                <a:cubicBezTo>
                  <a:pt x="2618" y="3124"/>
                  <a:pt x="2591" y="3215"/>
                  <a:pt x="2580" y="3332"/>
                </a:cubicBezTo>
                <a:cubicBezTo>
                  <a:pt x="2575" y="3387"/>
                  <a:pt x="2595" y="3676"/>
                  <a:pt x="2500" y="3752"/>
                </a:cubicBezTo>
                <a:cubicBezTo>
                  <a:pt x="2484" y="3765"/>
                  <a:pt x="2460" y="3765"/>
                  <a:pt x="2440" y="3772"/>
                </a:cubicBezTo>
                <a:cubicBezTo>
                  <a:pt x="2435" y="3771"/>
                  <a:pt x="2230" y="3752"/>
                  <a:pt x="2200" y="3732"/>
                </a:cubicBezTo>
                <a:cubicBezTo>
                  <a:pt x="2180" y="3719"/>
                  <a:pt x="2173" y="3692"/>
                  <a:pt x="2160" y="3672"/>
                </a:cubicBezTo>
                <a:cubicBezTo>
                  <a:pt x="2155" y="3630"/>
                  <a:pt x="2184" y="3475"/>
                  <a:pt x="2080" y="3492"/>
                </a:cubicBezTo>
                <a:cubicBezTo>
                  <a:pt x="1997" y="3506"/>
                  <a:pt x="1916" y="3666"/>
                  <a:pt x="1880" y="3732"/>
                </a:cubicBezTo>
                <a:cubicBezTo>
                  <a:pt x="1851" y="3784"/>
                  <a:pt x="1827" y="3839"/>
                  <a:pt x="1800" y="3892"/>
                </a:cubicBezTo>
                <a:cubicBezTo>
                  <a:pt x="1787" y="3919"/>
                  <a:pt x="1760" y="3972"/>
                  <a:pt x="1760" y="3972"/>
                </a:cubicBezTo>
                <a:cubicBezTo>
                  <a:pt x="1736" y="4090"/>
                  <a:pt x="1739" y="4106"/>
                  <a:pt x="1640" y="4172"/>
                </a:cubicBezTo>
                <a:cubicBezTo>
                  <a:pt x="1619" y="4167"/>
                  <a:pt x="1489" y="4140"/>
                  <a:pt x="1480" y="4112"/>
                </a:cubicBezTo>
                <a:cubicBezTo>
                  <a:pt x="1366" y="3746"/>
                  <a:pt x="1562" y="3900"/>
                  <a:pt x="1400" y="3792"/>
                </a:cubicBezTo>
                <a:cubicBezTo>
                  <a:pt x="1360" y="3799"/>
                  <a:pt x="1318" y="3799"/>
                  <a:pt x="1280" y="3812"/>
                </a:cubicBezTo>
                <a:cubicBezTo>
                  <a:pt x="1213" y="3834"/>
                  <a:pt x="1168" y="3924"/>
                  <a:pt x="1120" y="3972"/>
                </a:cubicBezTo>
                <a:cubicBezTo>
                  <a:pt x="1090" y="4063"/>
                  <a:pt x="1061" y="4158"/>
                  <a:pt x="1040" y="4252"/>
                </a:cubicBezTo>
                <a:cubicBezTo>
                  <a:pt x="1005" y="4408"/>
                  <a:pt x="993" y="4574"/>
                  <a:pt x="820" y="4632"/>
                </a:cubicBezTo>
                <a:cubicBezTo>
                  <a:pt x="767" y="4625"/>
                  <a:pt x="709" y="4634"/>
                  <a:pt x="660" y="4612"/>
                </a:cubicBezTo>
                <a:cubicBezTo>
                  <a:pt x="641" y="4603"/>
                  <a:pt x="652" y="4570"/>
                  <a:pt x="640" y="4552"/>
                </a:cubicBezTo>
                <a:cubicBezTo>
                  <a:pt x="624" y="4528"/>
                  <a:pt x="600" y="4512"/>
                  <a:pt x="580" y="4492"/>
                </a:cubicBezTo>
                <a:cubicBezTo>
                  <a:pt x="587" y="4372"/>
                  <a:pt x="584" y="4251"/>
                  <a:pt x="600" y="4132"/>
                </a:cubicBezTo>
                <a:cubicBezTo>
                  <a:pt x="604" y="4102"/>
                  <a:pt x="628" y="4079"/>
                  <a:pt x="640" y="4052"/>
                </a:cubicBezTo>
                <a:cubicBezTo>
                  <a:pt x="672" y="3977"/>
                  <a:pt x="708" y="3907"/>
                  <a:pt x="740" y="3832"/>
                </a:cubicBezTo>
                <a:cubicBezTo>
                  <a:pt x="770" y="3762"/>
                  <a:pt x="784" y="3760"/>
                  <a:pt x="800" y="3692"/>
                </a:cubicBezTo>
                <a:cubicBezTo>
                  <a:pt x="815" y="3626"/>
                  <a:pt x="840" y="3492"/>
                  <a:pt x="840" y="3492"/>
                </a:cubicBezTo>
                <a:cubicBezTo>
                  <a:pt x="833" y="3439"/>
                  <a:pt x="838" y="3383"/>
                  <a:pt x="820" y="3332"/>
                </a:cubicBezTo>
                <a:cubicBezTo>
                  <a:pt x="769" y="3191"/>
                  <a:pt x="469" y="3290"/>
                  <a:pt x="440" y="3292"/>
                </a:cubicBezTo>
                <a:cubicBezTo>
                  <a:pt x="352" y="3310"/>
                  <a:pt x="324" y="3300"/>
                  <a:pt x="260" y="3372"/>
                </a:cubicBezTo>
                <a:cubicBezTo>
                  <a:pt x="228" y="3408"/>
                  <a:pt x="195" y="3446"/>
                  <a:pt x="180" y="3492"/>
                </a:cubicBezTo>
                <a:cubicBezTo>
                  <a:pt x="173" y="3512"/>
                  <a:pt x="173" y="3536"/>
                  <a:pt x="160" y="3552"/>
                </a:cubicBezTo>
                <a:cubicBezTo>
                  <a:pt x="145" y="3571"/>
                  <a:pt x="120" y="3579"/>
                  <a:pt x="100" y="3592"/>
                </a:cubicBezTo>
                <a:cubicBezTo>
                  <a:pt x="73" y="3579"/>
                  <a:pt x="41" y="3573"/>
                  <a:pt x="20" y="3552"/>
                </a:cubicBezTo>
                <a:cubicBezTo>
                  <a:pt x="5" y="3537"/>
                  <a:pt x="0" y="3513"/>
                  <a:pt x="0" y="3492"/>
                </a:cubicBezTo>
                <a:cubicBezTo>
                  <a:pt x="0" y="3405"/>
                  <a:pt x="9" y="3318"/>
                  <a:pt x="20" y="3232"/>
                </a:cubicBezTo>
                <a:cubicBezTo>
                  <a:pt x="23" y="3211"/>
                  <a:pt x="25" y="3187"/>
                  <a:pt x="40" y="3172"/>
                </a:cubicBezTo>
                <a:cubicBezTo>
                  <a:pt x="55" y="3157"/>
                  <a:pt x="80" y="3159"/>
                  <a:pt x="100" y="3152"/>
                </a:cubicBezTo>
                <a:cubicBezTo>
                  <a:pt x="113" y="3132"/>
                  <a:pt x="136" y="3116"/>
                  <a:pt x="140" y="3092"/>
                </a:cubicBezTo>
                <a:cubicBezTo>
                  <a:pt x="143" y="3071"/>
                  <a:pt x="126" y="3052"/>
                  <a:pt x="120" y="3032"/>
                </a:cubicBezTo>
                <a:cubicBezTo>
                  <a:pt x="112" y="3006"/>
                  <a:pt x="107" y="2979"/>
                  <a:pt x="100" y="2952"/>
                </a:cubicBezTo>
                <a:cubicBezTo>
                  <a:pt x="107" y="2819"/>
                  <a:pt x="96" y="2683"/>
                  <a:pt x="120" y="2552"/>
                </a:cubicBezTo>
                <a:cubicBezTo>
                  <a:pt x="124" y="2528"/>
                  <a:pt x="163" y="2529"/>
                  <a:pt x="180" y="2512"/>
                </a:cubicBezTo>
                <a:cubicBezTo>
                  <a:pt x="270" y="2422"/>
                  <a:pt x="163" y="2471"/>
                  <a:pt x="280" y="2432"/>
                </a:cubicBezTo>
                <a:cubicBezTo>
                  <a:pt x="328" y="2368"/>
                  <a:pt x="387" y="2291"/>
                  <a:pt x="440" y="2232"/>
                </a:cubicBezTo>
                <a:cubicBezTo>
                  <a:pt x="478" y="2190"/>
                  <a:pt x="520" y="2152"/>
                  <a:pt x="560" y="2112"/>
                </a:cubicBezTo>
                <a:cubicBezTo>
                  <a:pt x="580" y="2092"/>
                  <a:pt x="620" y="2052"/>
                  <a:pt x="620" y="2052"/>
                </a:cubicBezTo>
                <a:cubicBezTo>
                  <a:pt x="658" y="1937"/>
                  <a:pt x="613" y="2044"/>
                  <a:pt x="700" y="1932"/>
                </a:cubicBezTo>
                <a:cubicBezTo>
                  <a:pt x="745" y="1874"/>
                  <a:pt x="790" y="1801"/>
                  <a:pt x="820" y="1732"/>
                </a:cubicBezTo>
                <a:cubicBezTo>
                  <a:pt x="868" y="1621"/>
                  <a:pt x="898" y="1504"/>
                  <a:pt x="940" y="1392"/>
                </a:cubicBezTo>
                <a:cubicBezTo>
                  <a:pt x="993" y="1252"/>
                  <a:pt x="962" y="1368"/>
                  <a:pt x="1020" y="1252"/>
                </a:cubicBezTo>
                <a:cubicBezTo>
                  <a:pt x="1050" y="1192"/>
                  <a:pt x="1037" y="1160"/>
                  <a:pt x="1060" y="1092"/>
                </a:cubicBezTo>
                <a:cubicBezTo>
                  <a:pt x="1088" y="1008"/>
                  <a:pt x="1134" y="946"/>
                  <a:pt x="1180" y="872"/>
                </a:cubicBezTo>
                <a:cubicBezTo>
                  <a:pt x="1259" y="746"/>
                  <a:pt x="1175" y="834"/>
                  <a:pt x="1280" y="712"/>
                </a:cubicBezTo>
                <a:cubicBezTo>
                  <a:pt x="1366" y="612"/>
                  <a:pt x="1459" y="516"/>
                  <a:pt x="1540" y="412"/>
                </a:cubicBezTo>
                <a:cubicBezTo>
                  <a:pt x="1570" y="374"/>
                  <a:pt x="1586" y="326"/>
                  <a:pt x="1620" y="292"/>
                </a:cubicBezTo>
                <a:cubicBezTo>
                  <a:pt x="1660" y="252"/>
                  <a:pt x="1740" y="172"/>
                  <a:pt x="1740" y="172"/>
                </a:cubicBezTo>
                <a:cubicBezTo>
                  <a:pt x="1768" y="89"/>
                  <a:pt x="1748" y="130"/>
                  <a:pt x="1800" y="52"/>
                </a:cubicBezTo>
                <a:close/>
              </a:path>
            </a:pathLst>
          </a:custGeom>
          <a:solidFill>
            <a:srgbClr val="FFF0D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31156" name="Group 52"/>
          <p:cNvGrpSpPr>
            <a:grpSpLocks/>
          </p:cNvGrpSpPr>
          <p:nvPr/>
        </p:nvGrpSpPr>
        <p:grpSpPr bwMode="auto">
          <a:xfrm>
            <a:off x="2811463" y="2678113"/>
            <a:ext cx="82550" cy="376237"/>
            <a:chOff x="1771" y="1687"/>
            <a:chExt cx="52" cy="237"/>
          </a:xfrm>
        </p:grpSpPr>
        <p:sp>
          <p:nvSpPr>
            <p:cNvPr id="431145" name="Oval 41"/>
            <p:cNvSpPr>
              <a:spLocks noChangeArrowheads="1"/>
            </p:cNvSpPr>
            <p:nvPr/>
          </p:nvSpPr>
          <p:spPr bwMode="auto">
            <a:xfrm>
              <a:off x="1771" y="1878"/>
              <a:ext cx="52" cy="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31146" name="Freeform 42"/>
            <p:cNvSpPr>
              <a:spLocks/>
            </p:cNvSpPr>
            <p:nvPr/>
          </p:nvSpPr>
          <p:spPr bwMode="auto">
            <a:xfrm>
              <a:off x="1794" y="1687"/>
              <a:ext cx="0" cy="196"/>
            </a:xfrm>
            <a:custGeom>
              <a:avLst/>
              <a:gdLst>
                <a:gd name="T0" fmla="*/ 0 w 1"/>
                <a:gd name="T1" fmla="*/ 760 h 760"/>
                <a:gd name="T2" fmla="*/ 0 w 1"/>
                <a:gd name="T3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60">
                  <a:moveTo>
                    <a:pt x="0" y="76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31147" name="WordArt 43"/>
          <p:cNvSpPr>
            <a:spLocks noChangeArrowheads="1" noChangeShapeType="1" noTextEdit="1"/>
          </p:cNvSpPr>
          <p:nvPr/>
        </p:nvSpPr>
        <p:spPr bwMode="auto">
          <a:xfrm>
            <a:off x="2151063" y="3714750"/>
            <a:ext cx="1112837" cy="196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Дърво 32</a:t>
            </a:r>
          </a:p>
        </p:txBody>
      </p:sp>
      <p:sp>
        <p:nvSpPr>
          <p:cNvPr id="431148" name="Text Box 44"/>
          <p:cNvSpPr txBox="1">
            <a:spLocks noChangeArrowheads="1"/>
          </p:cNvSpPr>
          <p:nvPr/>
        </p:nvSpPr>
        <p:spPr bwMode="auto">
          <a:xfrm>
            <a:off x="1520825" y="5781675"/>
            <a:ext cx="6524625" cy="48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600">
                <a:latin typeface="Times New Roman" pitchFamily="18" charset="0"/>
              </a:rPr>
              <a:t>Конкурс за красота на дървета</a:t>
            </a:r>
            <a:endParaRPr lang="en-US" altLang="bg-BG" sz="1600"/>
          </a:p>
        </p:txBody>
      </p:sp>
      <p:grpSp>
        <p:nvGrpSpPr>
          <p:cNvPr id="431149" name="Group 45"/>
          <p:cNvGrpSpPr>
            <a:grpSpLocks/>
          </p:cNvGrpSpPr>
          <p:nvPr/>
        </p:nvGrpSpPr>
        <p:grpSpPr bwMode="auto">
          <a:xfrm>
            <a:off x="6523038" y="4654550"/>
            <a:ext cx="869950" cy="962025"/>
            <a:chOff x="8100" y="6300"/>
            <a:chExt cx="1727" cy="2876"/>
          </a:xfrm>
        </p:grpSpPr>
        <p:pic>
          <p:nvPicPr>
            <p:cNvPr id="431150" name="Picture 46" descr="RIBNAW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" y="6300"/>
              <a:ext cx="1727" cy="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1151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8820" y="6660"/>
              <a:ext cx="180" cy="5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431152" name="Rectangle 48"/>
          <p:cNvSpPr>
            <a:spLocks noChangeArrowheads="1"/>
          </p:cNvSpPr>
          <p:nvPr/>
        </p:nvSpPr>
        <p:spPr bwMode="auto">
          <a:xfrm>
            <a:off x="415925" y="1336675"/>
            <a:ext cx="1384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sz="1600" i="1"/>
              <a:t>Дадено</a:t>
            </a:r>
          </a:p>
        </p:txBody>
      </p:sp>
      <p:sp>
        <p:nvSpPr>
          <p:cNvPr id="431153" name="Freeform 49"/>
          <p:cNvSpPr>
            <a:spLocks/>
          </p:cNvSpPr>
          <p:nvPr/>
        </p:nvSpPr>
        <p:spPr bwMode="auto">
          <a:xfrm flipH="1">
            <a:off x="6691313" y="1116013"/>
            <a:ext cx="1733550" cy="1690687"/>
          </a:xfrm>
          <a:custGeom>
            <a:avLst/>
            <a:gdLst>
              <a:gd name="T0" fmla="*/ 2020 w 2963"/>
              <a:gd name="T1" fmla="*/ 32 h 4634"/>
              <a:gd name="T2" fmla="*/ 2200 w 2963"/>
              <a:gd name="T3" fmla="*/ 292 h 4634"/>
              <a:gd name="T4" fmla="*/ 2380 w 2963"/>
              <a:gd name="T5" fmla="*/ 1012 h 4634"/>
              <a:gd name="T6" fmla="*/ 2520 w 2963"/>
              <a:gd name="T7" fmla="*/ 1292 h 4634"/>
              <a:gd name="T8" fmla="*/ 2620 w 2963"/>
              <a:gd name="T9" fmla="*/ 1472 h 4634"/>
              <a:gd name="T10" fmla="*/ 2780 w 2963"/>
              <a:gd name="T11" fmla="*/ 1772 h 4634"/>
              <a:gd name="T12" fmla="*/ 2900 w 2963"/>
              <a:gd name="T13" fmla="*/ 2312 h 4634"/>
              <a:gd name="T14" fmla="*/ 2940 w 2963"/>
              <a:gd name="T15" fmla="*/ 2792 h 4634"/>
              <a:gd name="T16" fmla="*/ 2720 w 2963"/>
              <a:gd name="T17" fmla="*/ 2792 h 4634"/>
              <a:gd name="T18" fmla="*/ 2580 w 2963"/>
              <a:gd name="T19" fmla="*/ 3332 h 4634"/>
              <a:gd name="T20" fmla="*/ 2440 w 2963"/>
              <a:gd name="T21" fmla="*/ 3772 h 4634"/>
              <a:gd name="T22" fmla="*/ 2160 w 2963"/>
              <a:gd name="T23" fmla="*/ 3672 h 4634"/>
              <a:gd name="T24" fmla="*/ 1880 w 2963"/>
              <a:gd name="T25" fmla="*/ 3732 h 4634"/>
              <a:gd name="T26" fmla="*/ 1760 w 2963"/>
              <a:gd name="T27" fmla="*/ 3972 h 4634"/>
              <a:gd name="T28" fmla="*/ 1480 w 2963"/>
              <a:gd name="T29" fmla="*/ 4112 h 4634"/>
              <a:gd name="T30" fmla="*/ 1280 w 2963"/>
              <a:gd name="T31" fmla="*/ 3812 h 4634"/>
              <a:gd name="T32" fmla="*/ 1040 w 2963"/>
              <a:gd name="T33" fmla="*/ 4252 h 4634"/>
              <a:gd name="T34" fmla="*/ 660 w 2963"/>
              <a:gd name="T35" fmla="*/ 4612 h 4634"/>
              <a:gd name="T36" fmla="*/ 580 w 2963"/>
              <a:gd name="T37" fmla="*/ 4492 h 4634"/>
              <a:gd name="T38" fmla="*/ 640 w 2963"/>
              <a:gd name="T39" fmla="*/ 4052 h 4634"/>
              <a:gd name="T40" fmla="*/ 800 w 2963"/>
              <a:gd name="T41" fmla="*/ 3692 h 4634"/>
              <a:gd name="T42" fmla="*/ 820 w 2963"/>
              <a:gd name="T43" fmla="*/ 3332 h 4634"/>
              <a:gd name="T44" fmla="*/ 260 w 2963"/>
              <a:gd name="T45" fmla="*/ 3372 h 4634"/>
              <a:gd name="T46" fmla="*/ 160 w 2963"/>
              <a:gd name="T47" fmla="*/ 3552 h 4634"/>
              <a:gd name="T48" fmla="*/ 20 w 2963"/>
              <a:gd name="T49" fmla="*/ 3552 h 4634"/>
              <a:gd name="T50" fmla="*/ 20 w 2963"/>
              <a:gd name="T51" fmla="*/ 3232 h 4634"/>
              <a:gd name="T52" fmla="*/ 100 w 2963"/>
              <a:gd name="T53" fmla="*/ 3152 h 4634"/>
              <a:gd name="T54" fmla="*/ 120 w 2963"/>
              <a:gd name="T55" fmla="*/ 3032 h 4634"/>
              <a:gd name="T56" fmla="*/ 120 w 2963"/>
              <a:gd name="T57" fmla="*/ 2552 h 4634"/>
              <a:gd name="T58" fmla="*/ 280 w 2963"/>
              <a:gd name="T59" fmla="*/ 2432 h 4634"/>
              <a:gd name="T60" fmla="*/ 560 w 2963"/>
              <a:gd name="T61" fmla="*/ 2112 h 4634"/>
              <a:gd name="T62" fmla="*/ 700 w 2963"/>
              <a:gd name="T63" fmla="*/ 1932 h 4634"/>
              <a:gd name="T64" fmla="*/ 940 w 2963"/>
              <a:gd name="T65" fmla="*/ 1392 h 4634"/>
              <a:gd name="T66" fmla="*/ 1060 w 2963"/>
              <a:gd name="T67" fmla="*/ 1092 h 4634"/>
              <a:gd name="T68" fmla="*/ 1280 w 2963"/>
              <a:gd name="T69" fmla="*/ 712 h 4634"/>
              <a:gd name="T70" fmla="*/ 1620 w 2963"/>
              <a:gd name="T71" fmla="*/ 292 h 4634"/>
              <a:gd name="T72" fmla="*/ 1800 w 2963"/>
              <a:gd name="T73" fmla="*/ 52 h 4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963" h="4634">
                <a:moveTo>
                  <a:pt x="1800" y="52"/>
                </a:moveTo>
                <a:cubicBezTo>
                  <a:pt x="1937" y="6"/>
                  <a:pt x="1891" y="0"/>
                  <a:pt x="2020" y="32"/>
                </a:cubicBezTo>
                <a:cubicBezTo>
                  <a:pt x="2040" y="37"/>
                  <a:pt x="2060" y="45"/>
                  <a:pt x="2080" y="52"/>
                </a:cubicBezTo>
                <a:cubicBezTo>
                  <a:pt x="2183" y="207"/>
                  <a:pt x="2145" y="126"/>
                  <a:pt x="2200" y="292"/>
                </a:cubicBezTo>
                <a:cubicBezTo>
                  <a:pt x="2207" y="312"/>
                  <a:pt x="2220" y="352"/>
                  <a:pt x="2220" y="352"/>
                </a:cubicBezTo>
                <a:cubicBezTo>
                  <a:pt x="2249" y="586"/>
                  <a:pt x="2235" y="819"/>
                  <a:pt x="2380" y="1012"/>
                </a:cubicBezTo>
                <a:cubicBezTo>
                  <a:pt x="2451" y="1225"/>
                  <a:pt x="2378" y="1050"/>
                  <a:pt x="2480" y="1212"/>
                </a:cubicBezTo>
                <a:cubicBezTo>
                  <a:pt x="2496" y="1237"/>
                  <a:pt x="2508" y="1265"/>
                  <a:pt x="2520" y="1292"/>
                </a:cubicBezTo>
                <a:cubicBezTo>
                  <a:pt x="2528" y="1311"/>
                  <a:pt x="2530" y="1334"/>
                  <a:pt x="2540" y="1352"/>
                </a:cubicBezTo>
                <a:cubicBezTo>
                  <a:pt x="2563" y="1394"/>
                  <a:pt x="2605" y="1426"/>
                  <a:pt x="2620" y="1472"/>
                </a:cubicBezTo>
                <a:cubicBezTo>
                  <a:pt x="2668" y="1617"/>
                  <a:pt x="2599" y="1430"/>
                  <a:pt x="2700" y="1612"/>
                </a:cubicBezTo>
                <a:cubicBezTo>
                  <a:pt x="2863" y="1906"/>
                  <a:pt x="2644" y="1567"/>
                  <a:pt x="2780" y="1772"/>
                </a:cubicBezTo>
                <a:cubicBezTo>
                  <a:pt x="2799" y="1868"/>
                  <a:pt x="2841" y="1957"/>
                  <a:pt x="2860" y="2052"/>
                </a:cubicBezTo>
                <a:cubicBezTo>
                  <a:pt x="2906" y="2281"/>
                  <a:pt x="2852" y="1997"/>
                  <a:pt x="2900" y="2312"/>
                </a:cubicBezTo>
                <a:cubicBezTo>
                  <a:pt x="2915" y="2408"/>
                  <a:pt x="2944" y="2496"/>
                  <a:pt x="2960" y="2592"/>
                </a:cubicBezTo>
                <a:cubicBezTo>
                  <a:pt x="2953" y="2659"/>
                  <a:pt x="2963" y="2729"/>
                  <a:pt x="2940" y="2792"/>
                </a:cubicBezTo>
                <a:cubicBezTo>
                  <a:pt x="2933" y="2812"/>
                  <a:pt x="2901" y="2812"/>
                  <a:pt x="2880" y="2812"/>
                </a:cubicBezTo>
                <a:cubicBezTo>
                  <a:pt x="2826" y="2812"/>
                  <a:pt x="2773" y="2799"/>
                  <a:pt x="2720" y="2792"/>
                </a:cubicBezTo>
                <a:cubicBezTo>
                  <a:pt x="2700" y="2874"/>
                  <a:pt x="2678" y="2936"/>
                  <a:pt x="2640" y="3012"/>
                </a:cubicBezTo>
                <a:cubicBezTo>
                  <a:pt x="2618" y="3124"/>
                  <a:pt x="2591" y="3215"/>
                  <a:pt x="2580" y="3332"/>
                </a:cubicBezTo>
                <a:cubicBezTo>
                  <a:pt x="2575" y="3387"/>
                  <a:pt x="2595" y="3676"/>
                  <a:pt x="2500" y="3752"/>
                </a:cubicBezTo>
                <a:cubicBezTo>
                  <a:pt x="2484" y="3765"/>
                  <a:pt x="2460" y="3765"/>
                  <a:pt x="2440" y="3772"/>
                </a:cubicBezTo>
                <a:cubicBezTo>
                  <a:pt x="2435" y="3771"/>
                  <a:pt x="2230" y="3752"/>
                  <a:pt x="2200" y="3732"/>
                </a:cubicBezTo>
                <a:cubicBezTo>
                  <a:pt x="2180" y="3719"/>
                  <a:pt x="2173" y="3692"/>
                  <a:pt x="2160" y="3672"/>
                </a:cubicBezTo>
                <a:cubicBezTo>
                  <a:pt x="2155" y="3630"/>
                  <a:pt x="2184" y="3475"/>
                  <a:pt x="2080" y="3492"/>
                </a:cubicBezTo>
                <a:cubicBezTo>
                  <a:pt x="1997" y="3506"/>
                  <a:pt x="1916" y="3666"/>
                  <a:pt x="1880" y="3732"/>
                </a:cubicBezTo>
                <a:cubicBezTo>
                  <a:pt x="1851" y="3784"/>
                  <a:pt x="1827" y="3839"/>
                  <a:pt x="1800" y="3892"/>
                </a:cubicBezTo>
                <a:cubicBezTo>
                  <a:pt x="1787" y="3919"/>
                  <a:pt x="1760" y="3972"/>
                  <a:pt x="1760" y="3972"/>
                </a:cubicBezTo>
                <a:cubicBezTo>
                  <a:pt x="1736" y="4090"/>
                  <a:pt x="1739" y="4106"/>
                  <a:pt x="1640" y="4172"/>
                </a:cubicBezTo>
                <a:cubicBezTo>
                  <a:pt x="1619" y="4167"/>
                  <a:pt x="1489" y="4140"/>
                  <a:pt x="1480" y="4112"/>
                </a:cubicBezTo>
                <a:cubicBezTo>
                  <a:pt x="1366" y="3746"/>
                  <a:pt x="1562" y="3900"/>
                  <a:pt x="1400" y="3792"/>
                </a:cubicBezTo>
                <a:cubicBezTo>
                  <a:pt x="1360" y="3799"/>
                  <a:pt x="1318" y="3799"/>
                  <a:pt x="1280" y="3812"/>
                </a:cubicBezTo>
                <a:cubicBezTo>
                  <a:pt x="1213" y="3834"/>
                  <a:pt x="1168" y="3924"/>
                  <a:pt x="1120" y="3972"/>
                </a:cubicBezTo>
                <a:cubicBezTo>
                  <a:pt x="1090" y="4063"/>
                  <a:pt x="1061" y="4158"/>
                  <a:pt x="1040" y="4252"/>
                </a:cubicBezTo>
                <a:cubicBezTo>
                  <a:pt x="1005" y="4408"/>
                  <a:pt x="993" y="4574"/>
                  <a:pt x="820" y="4632"/>
                </a:cubicBezTo>
                <a:cubicBezTo>
                  <a:pt x="767" y="4625"/>
                  <a:pt x="709" y="4634"/>
                  <a:pt x="660" y="4612"/>
                </a:cubicBezTo>
                <a:cubicBezTo>
                  <a:pt x="641" y="4603"/>
                  <a:pt x="652" y="4570"/>
                  <a:pt x="640" y="4552"/>
                </a:cubicBezTo>
                <a:cubicBezTo>
                  <a:pt x="624" y="4528"/>
                  <a:pt x="600" y="4512"/>
                  <a:pt x="580" y="4492"/>
                </a:cubicBezTo>
                <a:cubicBezTo>
                  <a:pt x="587" y="4372"/>
                  <a:pt x="584" y="4251"/>
                  <a:pt x="600" y="4132"/>
                </a:cubicBezTo>
                <a:cubicBezTo>
                  <a:pt x="604" y="4102"/>
                  <a:pt x="628" y="4079"/>
                  <a:pt x="640" y="4052"/>
                </a:cubicBezTo>
                <a:cubicBezTo>
                  <a:pt x="672" y="3977"/>
                  <a:pt x="708" y="3907"/>
                  <a:pt x="740" y="3832"/>
                </a:cubicBezTo>
                <a:cubicBezTo>
                  <a:pt x="770" y="3762"/>
                  <a:pt x="784" y="3760"/>
                  <a:pt x="800" y="3692"/>
                </a:cubicBezTo>
                <a:cubicBezTo>
                  <a:pt x="815" y="3626"/>
                  <a:pt x="840" y="3492"/>
                  <a:pt x="840" y="3492"/>
                </a:cubicBezTo>
                <a:cubicBezTo>
                  <a:pt x="833" y="3439"/>
                  <a:pt x="838" y="3383"/>
                  <a:pt x="820" y="3332"/>
                </a:cubicBezTo>
                <a:cubicBezTo>
                  <a:pt x="769" y="3191"/>
                  <a:pt x="469" y="3290"/>
                  <a:pt x="440" y="3292"/>
                </a:cubicBezTo>
                <a:cubicBezTo>
                  <a:pt x="352" y="3310"/>
                  <a:pt x="324" y="3300"/>
                  <a:pt x="260" y="3372"/>
                </a:cubicBezTo>
                <a:cubicBezTo>
                  <a:pt x="228" y="3408"/>
                  <a:pt x="195" y="3446"/>
                  <a:pt x="180" y="3492"/>
                </a:cubicBezTo>
                <a:cubicBezTo>
                  <a:pt x="173" y="3512"/>
                  <a:pt x="173" y="3536"/>
                  <a:pt x="160" y="3552"/>
                </a:cubicBezTo>
                <a:cubicBezTo>
                  <a:pt x="145" y="3571"/>
                  <a:pt x="120" y="3579"/>
                  <a:pt x="100" y="3592"/>
                </a:cubicBezTo>
                <a:cubicBezTo>
                  <a:pt x="73" y="3579"/>
                  <a:pt x="41" y="3573"/>
                  <a:pt x="20" y="3552"/>
                </a:cubicBezTo>
                <a:cubicBezTo>
                  <a:pt x="5" y="3537"/>
                  <a:pt x="0" y="3513"/>
                  <a:pt x="0" y="3492"/>
                </a:cubicBezTo>
                <a:cubicBezTo>
                  <a:pt x="0" y="3405"/>
                  <a:pt x="9" y="3318"/>
                  <a:pt x="20" y="3232"/>
                </a:cubicBezTo>
                <a:cubicBezTo>
                  <a:pt x="23" y="3211"/>
                  <a:pt x="25" y="3187"/>
                  <a:pt x="40" y="3172"/>
                </a:cubicBezTo>
                <a:cubicBezTo>
                  <a:pt x="55" y="3157"/>
                  <a:pt x="80" y="3159"/>
                  <a:pt x="100" y="3152"/>
                </a:cubicBezTo>
                <a:cubicBezTo>
                  <a:pt x="113" y="3132"/>
                  <a:pt x="136" y="3116"/>
                  <a:pt x="140" y="3092"/>
                </a:cubicBezTo>
                <a:cubicBezTo>
                  <a:pt x="143" y="3071"/>
                  <a:pt x="126" y="3052"/>
                  <a:pt x="120" y="3032"/>
                </a:cubicBezTo>
                <a:cubicBezTo>
                  <a:pt x="112" y="3006"/>
                  <a:pt x="107" y="2979"/>
                  <a:pt x="100" y="2952"/>
                </a:cubicBezTo>
                <a:cubicBezTo>
                  <a:pt x="107" y="2819"/>
                  <a:pt x="96" y="2683"/>
                  <a:pt x="120" y="2552"/>
                </a:cubicBezTo>
                <a:cubicBezTo>
                  <a:pt x="124" y="2528"/>
                  <a:pt x="163" y="2529"/>
                  <a:pt x="180" y="2512"/>
                </a:cubicBezTo>
                <a:cubicBezTo>
                  <a:pt x="270" y="2422"/>
                  <a:pt x="163" y="2471"/>
                  <a:pt x="280" y="2432"/>
                </a:cubicBezTo>
                <a:cubicBezTo>
                  <a:pt x="328" y="2368"/>
                  <a:pt x="387" y="2291"/>
                  <a:pt x="440" y="2232"/>
                </a:cubicBezTo>
                <a:cubicBezTo>
                  <a:pt x="478" y="2190"/>
                  <a:pt x="520" y="2152"/>
                  <a:pt x="560" y="2112"/>
                </a:cubicBezTo>
                <a:cubicBezTo>
                  <a:pt x="580" y="2092"/>
                  <a:pt x="620" y="2052"/>
                  <a:pt x="620" y="2052"/>
                </a:cubicBezTo>
                <a:cubicBezTo>
                  <a:pt x="658" y="1937"/>
                  <a:pt x="613" y="2044"/>
                  <a:pt x="700" y="1932"/>
                </a:cubicBezTo>
                <a:cubicBezTo>
                  <a:pt x="745" y="1874"/>
                  <a:pt x="790" y="1801"/>
                  <a:pt x="820" y="1732"/>
                </a:cubicBezTo>
                <a:cubicBezTo>
                  <a:pt x="868" y="1621"/>
                  <a:pt x="898" y="1504"/>
                  <a:pt x="940" y="1392"/>
                </a:cubicBezTo>
                <a:cubicBezTo>
                  <a:pt x="993" y="1252"/>
                  <a:pt x="962" y="1368"/>
                  <a:pt x="1020" y="1252"/>
                </a:cubicBezTo>
                <a:cubicBezTo>
                  <a:pt x="1050" y="1192"/>
                  <a:pt x="1037" y="1160"/>
                  <a:pt x="1060" y="1092"/>
                </a:cubicBezTo>
                <a:cubicBezTo>
                  <a:pt x="1088" y="1008"/>
                  <a:pt x="1134" y="946"/>
                  <a:pt x="1180" y="872"/>
                </a:cubicBezTo>
                <a:cubicBezTo>
                  <a:pt x="1259" y="746"/>
                  <a:pt x="1175" y="834"/>
                  <a:pt x="1280" y="712"/>
                </a:cubicBezTo>
                <a:cubicBezTo>
                  <a:pt x="1366" y="612"/>
                  <a:pt x="1459" y="516"/>
                  <a:pt x="1540" y="412"/>
                </a:cubicBezTo>
                <a:cubicBezTo>
                  <a:pt x="1570" y="374"/>
                  <a:pt x="1586" y="326"/>
                  <a:pt x="1620" y="292"/>
                </a:cubicBezTo>
                <a:cubicBezTo>
                  <a:pt x="1660" y="252"/>
                  <a:pt x="1740" y="172"/>
                  <a:pt x="1740" y="172"/>
                </a:cubicBezTo>
                <a:cubicBezTo>
                  <a:pt x="1768" y="89"/>
                  <a:pt x="1748" y="130"/>
                  <a:pt x="1800" y="52"/>
                </a:cubicBezTo>
                <a:close/>
              </a:path>
            </a:pathLst>
          </a:custGeom>
          <a:solidFill>
            <a:srgbClr val="FFF0D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1154" name="WordArt 50"/>
          <p:cNvSpPr>
            <a:spLocks noChangeArrowheads="1" noChangeShapeType="1" noTextEdit="1"/>
          </p:cNvSpPr>
          <p:nvPr/>
        </p:nvSpPr>
        <p:spPr bwMode="auto">
          <a:xfrm>
            <a:off x="6856413" y="1809750"/>
            <a:ext cx="1112837" cy="196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Дърво 2</a:t>
            </a:r>
          </a:p>
        </p:txBody>
      </p:sp>
      <p:grpSp>
        <p:nvGrpSpPr>
          <p:cNvPr id="431157" name="Group 53"/>
          <p:cNvGrpSpPr>
            <a:grpSpLocks/>
          </p:cNvGrpSpPr>
          <p:nvPr/>
        </p:nvGrpSpPr>
        <p:grpSpPr bwMode="auto">
          <a:xfrm>
            <a:off x="7231063" y="906463"/>
            <a:ext cx="82550" cy="376237"/>
            <a:chOff x="1771" y="1687"/>
            <a:chExt cx="52" cy="237"/>
          </a:xfrm>
        </p:grpSpPr>
        <p:sp>
          <p:nvSpPr>
            <p:cNvPr id="431158" name="Oval 54"/>
            <p:cNvSpPr>
              <a:spLocks noChangeArrowheads="1"/>
            </p:cNvSpPr>
            <p:nvPr/>
          </p:nvSpPr>
          <p:spPr bwMode="auto">
            <a:xfrm>
              <a:off x="1771" y="1878"/>
              <a:ext cx="52" cy="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31159" name="Freeform 55"/>
            <p:cNvSpPr>
              <a:spLocks/>
            </p:cNvSpPr>
            <p:nvPr/>
          </p:nvSpPr>
          <p:spPr bwMode="auto">
            <a:xfrm>
              <a:off x="1794" y="1687"/>
              <a:ext cx="0" cy="196"/>
            </a:xfrm>
            <a:custGeom>
              <a:avLst/>
              <a:gdLst>
                <a:gd name="T0" fmla="*/ 0 w 1"/>
                <a:gd name="T1" fmla="*/ 760 h 760"/>
                <a:gd name="T2" fmla="*/ 0 w 1"/>
                <a:gd name="T3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60">
                  <a:moveTo>
                    <a:pt x="0" y="76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506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9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1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31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31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1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431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431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1" grpId="0" animBg="1"/>
      <p:bldP spid="431112" grpId="0" animBg="1"/>
      <p:bldP spid="431113" grpId="0" animBg="1"/>
      <p:bldP spid="431114" grpId="0" animBg="1"/>
      <p:bldP spid="431115" grpId="0" animBg="1"/>
      <p:bldP spid="431116" grpId="0" animBg="1"/>
      <p:bldP spid="431117" grpId="0" animBg="1"/>
      <p:bldP spid="431118" grpId="0" animBg="1"/>
      <p:bldP spid="431119" grpId="0" animBg="1"/>
      <p:bldP spid="431120" grpId="0" animBg="1"/>
      <p:bldP spid="431121" grpId="0" animBg="1"/>
      <p:bldP spid="431122" grpId="0" animBg="1"/>
      <p:bldP spid="431123" grpId="0" animBg="1"/>
      <p:bldP spid="431124" grpId="0" animBg="1"/>
      <p:bldP spid="431125" grpId="0" animBg="1"/>
      <p:bldP spid="431126" grpId="0" animBg="1"/>
      <p:bldP spid="431127" grpId="0" animBg="1"/>
      <p:bldP spid="431128" grpId="0" animBg="1"/>
      <p:bldP spid="431129" grpId="0" animBg="1"/>
      <p:bldP spid="431130" grpId="0" animBg="1"/>
      <p:bldP spid="431131" grpId="0" animBg="1"/>
      <p:bldP spid="431132" grpId="0" animBg="1"/>
      <p:bldP spid="431133" grpId="0" animBg="1"/>
      <p:bldP spid="431134" grpId="0" animBg="1"/>
      <p:bldP spid="431135" grpId="0" animBg="1"/>
      <p:bldP spid="431136" grpId="0" animBg="1"/>
      <p:bldP spid="431137" grpId="0" animBg="1"/>
      <p:bldP spid="431138" grpId="0" animBg="1"/>
      <p:bldP spid="431139" grpId="0" animBg="1"/>
      <p:bldP spid="431140" grpId="0" animBg="1"/>
      <p:bldP spid="431141" grpId="0" animBg="1"/>
      <p:bldP spid="431142" grpId="0" animBg="1"/>
      <p:bldP spid="431143" grpId="0" animBg="1"/>
      <p:bldP spid="431144" grpId="0" animBg="1"/>
      <p:bldP spid="431147" grpId="0" animBg="1"/>
      <p:bldP spid="431152" grpId="0"/>
      <p:bldP spid="431153" grpId="0" animBg="1"/>
      <p:bldP spid="43115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642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496643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6644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6645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6646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496647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48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6649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50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51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52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653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6654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55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6656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6657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58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6659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6660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61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662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663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64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665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666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667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68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6669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6670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6671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496672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6673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6674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6675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6676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77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678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679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80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6681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82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83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84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6685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86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87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88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6689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6690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6691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6692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6693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6694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496695" name="Group 55"/>
          <p:cNvGrpSpPr>
            <a:grpSpLocks/>
          </p:cNvGrpSpPr>
          <p:nvPr/>
        </p:nvGrpSpPr>
        <p:grpSpPr bwMode="auto">
          <a:xfrm>
            <a:off x="2605088" y="1779588"/>
            <a:ext cx="2103437" cy="2414587"/>
            <a:chOff x="1365" y="1115"/>
            <a:chExt cx="1325" cy="1521"/>
          </a:xfrm>
        </p:grpSpPr>
        <p:sp>
          <p:nvSpPr>
            <p:cNvPr id="496696" name="Line 56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97" name="Line 57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98" name="Line 58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99" name="Line 59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00" name="Oval 60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01" name="Text Box 61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6702" name="Line 62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03" name="Text Box 63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6704" name="Text Box 64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6705" name="Line 65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06" name="Oval 66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6707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6708" name="Line 68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09" name="Freeform 69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10" name="Oval 70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11" name="Line 71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12" name="Rectangle 72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13" name="Rectangle 73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14" name="Rectangle 74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15" name="Freeform 75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16" name="Text Box 76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6717" name="Text Box 77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6718" name="Text Box 78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6719" name="Group 79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496720" name="Rectangle 8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6721" name="Rectangle 8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6722" name="Rectangle 8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6723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6724" name="Line 84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25" name="Freeform 85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26" name="Oval 86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27" name="Line 87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28" name="Text Box 88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6729" name="Freeform 89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30" name="Line 90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31" name="Line 91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32" name="Text Box 92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6733" name="Text Box 93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6734" name="Line 94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35" name="Line 95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36" name="Line 96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37" name="Rectangle 97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38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6739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6740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6741" name="Text Box 101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6742" name="Text Box 102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6743" name="Text Box 103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6744" name="Text Box 104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496745" name="AutoShape 105"/>
          <p:cNvSpPr>
            <a:spLocks noChangeArrowheads="1"/>
          </p:cNvSpPr>
          <p:nvPr/>
        </p:nvSpPr>
        <p:spPr bwMode="auto">
          <a:xfrm flipH="1">
            <a:off x="3144838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96746" name="Group 106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496747" name="Freeform 10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48" name="Oval 10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49" name="Freeform 10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50" name="Text Box 11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496751" name="Line 111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6752" name="Line 112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6753" name="Oval 113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6754" name="Text Box 114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 </a:t>
            </a:r>
            <a:r>
              <a:rPr lang="en-US" altLang="bg-BG" sz="1200" b="0">
                <a:solidFill>
                  <a:srgbClr val="993300"/>
                </a:solidFill>
              </a:rPr>
              <a:t>(</a:t>
            </a:r>
            <a:r>
              <a:rPr lang="en-US" altLang="bg-BG" sz="1200" b="0">
                <a:cs typeface="Times New Roman" pitchFamily="18" charset="0"/>
              </a:rPr>
              <a:t>n)</a:t>
            </a:r>
          </a:p>
        </p:txBody>
      </p:sp>
      <p:sp>
        <p:nvSpPr>
          <p:cNvPr id="496755" name="Line 115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6756" name="Text Box 116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nl:=n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2; nd:=n-n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2–1;</a:t>
            </a:r>
            <a:endParaRPr lang="en-US" altLang="bg-BG" sz="800" b="0"/>
          </a:p>
        </p:txBody>
      </p:sp>
      <p:sp>
        <p:nvSpPr>
          <p:cNvPr id="496757" name="Line 117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6758" name="Text Box 118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2</a:t>
            </a:r>
          </a:p>
        </p:txBody>
      </p:sp>
      <p:sp>
        <p:nvSpPr>
          <p:cNvPr id="496759" name="Text Box 119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>
                <a:cs typeface="Times New Roman" pitchFamily="18" charset="0"/>
              </a:rPr>
              <a:t>1</a:t>
            </a:r>
            <a:endParaRPr lang="en-US" altLang="bg-BG" sz="800" b="0"/>
          </a:p>
        </p:txBody>
      </p:sp>
      <p:sp>
        <p:nvSpPr>
          <p:cNvPr id="496760" name="Text Box 120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>
                <a:cs typeface="Times New Roman" pitchFamily="18" charset="0"/>
              </a:rPr>
              <a:t>6</a:t>
            </a:r>
            <a:endParaRPr lang="en-US" altLang="bg-BG" sz="800" b="0"/>
          </a:p>
        </p:txBody>
      </p:sp>
      <p:sp>
        <p:nvSpPr>
          <p:cNvPr id="496761" name="Line 121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6762" name="Line 122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6763" name="Line 12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6764" name="Text Box 12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new (</a:t>
            </a:r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arj); readln (x) </a:t>
            </a:r>
            <a:endParaRPr lang="bg-BG" altLang="bg-BG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496765" name="Line 12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6766" name="Text Box 12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3</a:t>
            </a:r>
            <a:endParaRPr lang="en-US" altLang="bg-BG" sz="800" b="0"/>
          </a:p>
        </p:txBody>
      </p:sp>
      <p:sp>
        <p:nvSpPr>
          <p:cNvPr id="496767" name="Text Box 12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496768" name="Line 12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6769" name="Text Box 12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4</a:t>
            </a:r>
            <a:endParaRPr lang="en-US" altLang="bg-BG" sz="800" b="0"/>
          </a:p>
        </p:txBody>
      </p:sp>
      <p:sp>
        <p:nvSpPr>
          <p:cNvPr id="496770" name="Text Box 13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</a:t>
            </a:r>
            <a:r>
              <a:rPr lang="fr-FR" altLang="bg-BG">
                <a:solidFill>
                  <a:srgbClr val="993300"/>
                </a:solidFill>
              </a:rPr>
              <a:t>right </a:t>
            </a:r>
            <a:r>
              <a:rPr lang="en-US" altLang="bg-BG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496771" name="Text Box 13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5</a:t>
            </a:r>
          </a:p>
        </p:txBody>
      </p:sp>
      <p:sp>
        <p:nvSpPr>
          <p:cNvPr id="496772" name="Text Box 13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496773" name="Text Box 133"/>
          <p:cNvSpPr txBox="1">
            <a:spLocks noChangeArrowheads="1"/>
          </p:cNvSpPr>
          <p:nvPr/>
        </p:nvSpPr>
        <p:spPr bwMode="auto">
          <a:xfrm>
            <a:off x="1187450" y="2432050"/>
            <a:ext cx="97155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496774" name="Group 13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496775" name="Oval 13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6776" name="Line 13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77" name="Line 13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6778" name="Group 13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496779" name="Oval 13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6780" name="Line 14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81" name="Line 14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6782" name="Oval 14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496783" name="Group 143"/>
          <p:cNvGrpSpPr>
            <a:grpSpLocks/>
          </p:cNvGrpSpPr>
          <p:nvPr/>
        </p:nvGrpSpPr>
        <p:grpSpPr bwMode="auto">
          <a:xfrm>
            <a:off x="6696075" y="2532063"/>
            <a:ext cx="923925" cy="682625"/>
            <a:chOff x="4818" y="755"/>
            <a:chExt cx="582" cy="430"/>
          </a:xfrm>
        </p:grpSpPr>
        <p:sp>
          <p:nvSpPr>
            <p:cNvPr id="496784" name="Text Box 14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6785" name="Text Box 14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6786" name="Text Box 14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6787" name="Group 147"/>
          <p:cNvGrpSpPr>
            <a:grpSpLocks/>
          </p:cNvGrpSpPr>
          <p:nvPr/>
        </p:nvGrpSpPr>
        <p:grpSpPr bwMode="auto">
          <a:xfrm>
            <a:off x="6303963" y="1993900"/>
            <a:ext cx="935037" cy="525463"/>
            <a:chOff x="4571" y="416"/>
            <a:chExt cx="589" cy="331"/>
          </a:xfrm>
        </p:grpSpPr>
        <p:sp>
          <p:nvSpPr>
            <p:cNvPr id="496788" name="Freeform 148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89" name="Oval 149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90" name="Freeform 150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91" name="Text Box 151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96792" name="Group 152"/>
          <p:cNvGrpSpPr>
            <a:grpSpLocks/>
          </p:cNvGrpSpPr>
          <p:nvPr/>
        </p:nvGrpSpPr>
        <p:grpSpPr bwMode="auto">
          <a:xfrm>
            <a:off x="7277100" y="2952750"/>
            <a:ext cx="152400" cy="152400"/>
            <a:chOff x="4242" y="978"/>
            <a:chExt cx="96" cy="96"/>
          </a:xfrm>
        </p:grpSpPr>
        <p:sp>
          <p:nvSpPr>
            <p:cNvPr id="496793" name="Oval 153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6794" name="Line 154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95" name="Line 155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6796" name="Group 156"/>
          <p:cNvGrpSpPr>
            <a:grpSpLocks/>
          </p:cNvGrpSpPr>
          <p:nvPr/>
        </p:nvGrpSpPr>
        <p:grpSpPr bwMode="auto">
          <a:xfrm>
            <a:off x="6848475" y="2952750"/>
            <a:ext cx="152400" cy="152400"/>
            <a:chOff x="4242" y="978"/>
            <a:chExt cx="96" cy="96"/>
          </a:xfrm>
        </p:grpSpPr>
        <p:sp>
          <p:nvSpPr>
            <p:cNvPr id="496797" name="Oval 157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6798" name="Line 158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99" name="Line 159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6800" name="Oval 160"/>
          <p:cNvSpPr>
            <a:spLocks noChangeArrowheads="1"/>
          </p:cNvSpPr>
          <p:nvPr/>
        </p:nvSpPr>
        <p:spPr bwMode="auto">
          <a:xfrm>
            <a:off x="7058025" y="25622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96801" name="Line 161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96802" name="Group 162"/>
          <p:cNvGrpSpPr>
            <a:grpSpLocks/>
          </p:cNvGrpSpPr>
          <p:nvPr/>
        </p:nvGrpSpPr>
        <p:grpSpPr bwMode="auto">
          <a:xfrm>
            <a:off x="5895975" y="4017963"/>
            <a:ext cx="923925" cy="682625"/>
            <a:chOff x="4818" y="755"/>
            <a:chExt cx="582" cy="430"/>
          </a:xfrm>
        </p:grpSpPr>
        <p:sp>
          <p:nvSpPr>
            <p:cNvPr id="496803" name="Text Box 16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6804" name="Text Box 16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6805" name="Text Box 16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6806" name="Group 166"/>
          <p:cNvGrpSpPr>
            <a:grpSpLocks/>
          </p:cNvGrpSpPr>
          <p:nvPr/>
        </p:nvGrpSpPr>
        <p:grpSpPr bwMode="auto">
          <a:xfrm>
            <a:off x="5503863" y="3479800"/>
            <a:ext cx="935037" cy="525463"/>
            <a:chOff x="4571" y="416"/>
            <a:chExt cx="589" cy="331"/>
          </a:xfrm>
        </p:grpSpPr>
        <p:sp>
          <p:nvSpPr>
            <p:cNvPr id="496807" name="Freeform 16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808" name="Oval 16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809" name="Freeform 16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10" name="Text Box 17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96811" name="Group 171"/>
          <p:cNvGrpSpPr>
            <a:grpSpLocks/>
          </p:cNvGrpSpPr>
          <p:nvPr/>
        </p:nvGrpSpPr>
        <p:grpSpPr bwMode="auto">
          <a:xfrm>
            <a:off x="6477000" y="4438650"/>
            <a:ext cx="152400" cy="152400"/>
            <a:chOff x="4242" y="978"/>
            <a:chExt cx="96" cy="96"/>
          </a:xfrm>
        </p:grpSpPr>
        <p:sp>
          <p:nvSpPr>
            <p:cNvPr id="496812" name="Oval 172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6813" name="Line 173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14" name="Line 174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6815" name="Group 175"/>
          <p:cNvGrpSpPr>
            <a:grpSpLocks/>
          </p:cNvGrpSpPr>
          <p:nvPr/>
        </p:nvGrpSpPr>
        <p:grpSpPr bwMode="auto">
          <a:xfrm>
            <a:off x="6048375" y="4438650"/>
            <a:ext cx="152400" cy="152400"/>
            <a:chOff x="4242" y="978"/>
            <a:chExt cx="96" cy="96"/>
          </a:xfrm>
        </p:grpSpPr>
        <p:sp>
          <p:nvSpPr>
            <p:cNvPr id="496816" name="Oval 176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6817" name="Line 177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18" name="Line 178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6819" name="Oval 179"/>
          <p:cNvSpPr>
            <a:spLocks noChangeArrowheads="1"/>
          </p:cNvSpPr>
          <p:nvPr/>
        </p:nvSpPr>
        <p:spPr bwMode="auto">
          <a:xfrm>
            <a:off x="6257925" y="40481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496820" name="Group 180"/>
          <p:cNvGrpSpPr>
            <a:grpSpLocks/>
          </p:cNvGrpSpPr>
          <p:nvPr/>
        </p:nvGrpSpPr>
        <p:grpSpPr bwMode="auto">
          <a:xfrm>
            <a:off x="1462088" y="3646488"/>
            <a:ext cx="2103437" cy="2414587"/>
            <a:chOff x="1365" y="1115"/>
            <a:chExt cx="1325" cy="1521"/>
          </a:xfrm>
        </p:grpSpPr>
        <p:sp>
          <p:nvSpPr>
            <p:cNvPr id="496821" name="Line 181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22" name="Line 182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23" name="Line 183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24" name="Line 184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25" name="Oval 185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826" name="Text Box 186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6827" name="Line 187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28" name="Text Box 188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6829" name="Text Box 189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6830" name="Line 190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31" name="Oval 191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6832" name="WordArt 192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6833" name="Line 193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34" name="Freeform 194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835" name="Oval 195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836" name="Line 196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37" name="Rectangle 197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838" name="Rectangle 198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839" name="Rectangle 199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840" name="Freeform 200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41" name="Text Box 201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6842" name="Text Box 202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6843" name="Text Box 203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6844" name="Group 204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496845" name="Rectangle 205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6846" name="Rectangle 206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6847" name="Rectangle 207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6848" name="WordArt 208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6849" name="Line 209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50" name="Freeform 210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851" name="Oval 211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852" name="Line 212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53" name="Text Box 213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6854" name="Freeform 214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55" name="Line 215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56" name="Line 216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57" name="Text Box 217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6858" name="Text Box 218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6859" name="Line 219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60" name="Line 220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61" name="Line 221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62" name="Rectangle 222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63" name="WordArt 223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6864" name="WordArt 224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6865" name="WordArt 225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6866" name="Text Box 226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6867" name="Text Box 227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6868" name="Text Box 228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6869" name="Text Box 229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496870" name="AutoShape 230"/>
          <p:cNvSpPr>
            <a:spLocks noChangeArrowheads="1"/>
          </p:cNvSpPr>
          <p:nvPr/>
        </p:nvSpPr>
        <p:spPr bwMode="auto">
          <a:xfrm flipH="1">
            <a:off x="2078038" y="322421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6871" name="Rectangle 231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96872" name="Line 232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507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967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67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967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967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967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967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967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967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7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6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6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6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6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6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6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754" grpId="0" animBg="1"/>
      <p:bldP spid="496756" grpId="0" animBg="1"/>
      <p:bldP spid="496764" grpId="0" animBg="1"/>
      <p:bldP spid="496767" grpId="0" animBg="1"/>
      <p:bldP spid="496819" grpId="0" animBg="1"/>
      <p:bldP spid="4968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666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497667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7668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7669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7670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497671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672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7673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674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675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676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677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7678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679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7680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7681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682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7683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7684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685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686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687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688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689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690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691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692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7693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7694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7695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497696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7697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7698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7699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7700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01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02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03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04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7705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06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07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08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7709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10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11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12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7713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7714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7715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7716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7717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7718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497719" name="Group 55"/>
          <p:cNvGrpSpPr>
            <a:grpSpLocks/>
          </p:cNvGrpSpPr>
          <p:nvPr/>
        </p:nvGrpSpPr>
        <p:grpSpPr bwMode="auto">
          <a:xfrm>
            <a:off x="2605088" y="1779588"/>
            <a:ext cx="2103437" cy="2414587"/>
            <a:chOff x="1365" y="1115"/>
            <a:chExt cx="1325" cy="1521"/>
          </a:xfrm>
        </p:grpSpPr>
        <p:sp>
          <p:nvSpPr>
            <p:cNvPr id="497720" name="Line 56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21" name="Line 57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22" name="Line 58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23" name="Line 59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24" name="Oval 60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25" name="Text Box 61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7726" name="Line 62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27" name="Text Box 63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7728" name="Text Box 64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7729" name="Line 65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30" name="Oval 66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7731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7732" name="Line 68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33" name="Freeform 69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34" name="Oval 70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35" name="Line 71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36" name="Rectangle 72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37" name="Rectangle 73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38" name="Rectangle 74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39" name="Freeform 75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40" name="Text Box 76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7741" name="Text Box 77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7742" name="Text Box 78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7743" name="Group 79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497744" name="Rectangle 8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7745" name="Rectangle 8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7746" name="Rectangle 8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7747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7748" name="Line 84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49" name="Freeform 85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50" name="Oval 86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51" name="Line 87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52" name="Text Box 88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7753" name="Freeform 89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54" name="Line 90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55" name="Line 91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56" name="Text Box 92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7757" name="Text Box 93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7758" name="Line 94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59" name="Line 95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60" name="Line 96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61" name="Rectangle 97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62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7763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7764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7765" name="Text Box 101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7766" name="Text Box 102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7767" name="Text Box 103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7768" name="Text Box 104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497769" name="AutoShape 105"/>
          <p:cNvSpPr>
            <a:spLocks noChangeArrowheads="1"/>
          </p:cNvSpPr>
          <p:nvPr/>
        </p:nvSpPr>
        <p:spPr bwMode="auto">
          <a:xfrm flipH="1">
            <a:off x="3144838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97770" name="Group 106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497771" name="Freeform 10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72" name="Oval 10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73" name="Freeform 10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74" name="Text Box 11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497775" name="Line 111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7776" name="Line 112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7777" name="Oval 113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 </a:t>
            </a:r>
            <a:r>
              <a:rPr lang="en-US" altLang="bg-BG" sz="1200" b="0">
                <a:solidFill>
                  <a:srgbClr val="993300"/>
                </a:solidFill>
              </a:rPr>
              <a:t>(</a:t>
            </a:r>
            <a:r>
              <a:rPr lang="en-US" altLang="bg-BG" sz="1200" b="0">
                <a:cs typeface="Times New Roman" pitchFamily="18" charset="0"/>
              </a:rPr>
              <a:t>n)</a:t>
            </a: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7780" name="Text Box 116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nl:=n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2; nd:=n-n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2–1;</a:t>
            </a:r>
            <a:endParaRPr lang="en-US" altLang="bg-BG" sz="800" b="0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7782" name="Text Box 118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2</a:t>
            </a:r>
          </a:p>
        </p:txBody>
      </p:sp>
      <p:sp>
        <p:nvSpPr>
          <p:cNvPr id="497783" name="Text Box 119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>
                <a:cs typeface="Times New Roman" pitchFamily="18" charset="0"/>
              </a:rPr>
              <a:t>1</a:t>
            </a:r>
            <a:endParaRPr lang="en-US" altLang="bg-BG" sz="800" b="0"/>
          </a:p>
        </p:txBody>
      </p:sp>
      <p:sp>
        <p:nvSpPr>
          <p:cNvPr id="497784" name="Text Box 120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>
                <a:cs typeface="Times New Roman" pitchFamily="18" charset="0"/>
              </a:rPr>
              <a:t>6</a:t>
            </a:r>
            <a:endParaRPr lang="en-US" altLang="bg-BG" sz="800" b="0"/>
          </a:p>
        </p:txBody>
      </p:sp>
      <p:sp>
        <p:nvSpPr>
          <p:cNvPr id="497785" name="Line 121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7786" name="Line 122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7787" name="Line 12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7788" name="Text Box 12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new (</a:t>
            </a:r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arj); readln (x) </a:t>
            </a:r>
            <a:endParaRPr lang="bg-BG" altLang="bg-BG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497789" name="Line 12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7790" name="Text Box 12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3</a:t>
            </a:r>
            <a:endParaRPr lang="en-US" altLang="bg-BG" sz="800" b="0"/>
          </a:p>
        </p:txBody>
      </p:sp>
      <p:sp>
        <p:nvSpPr>
          <p:cNvPr id="497791" name="Text Box 12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497792" name="Line 12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7793" name="Text Box 12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4</a:t>
            </a:r>
            <a:endParaRPr lang="en-US" altLang="bg-BG" sz="800" b="0"/>
          </a:p>
        </p:txBody>
      </p:sp>
      <p:sp>
        <p:nvSpPr>
          <p:cNvPr id="497794" name="Text Box 13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</a:t>
            </a:r>
            <a:r>
              <a:rPr lang="fr-FR" altLang="bg-BG">
                <a:solidFill>
                  <a:srgbClr val="993300"/>
                </a:solidFill>
              </a:rPr>
              <a:t>right </a:t>
            </a:r>
            <a:r>
              <a:rPr lang="en-US" altLang="bg-BG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497795" name="Text Box 13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5</a:t>
            </a:r>
          </a:p>
        </p:txBody>
      </p:sp>
      <p:sp>
        <p:nvSpPr>
          <p:cNvPr id="497796" name="Text Box 13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497797" name="Text Box 133"/>
          <p:cNvSpPr txBox="1">
            <a:spLocks noChangeArrowheads="1"/>
          </p:cNvSpPr>
          <p:nvPr/>
        </p:nvSpPr>
        <p:spPr bwMode="auto">
          <a:xfrm>
            <a:off x="1187450" y="2432050"/>
            <a:ext cx="97155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497798" name="Group 13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497799" name="Oval 13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7800" name="Line 13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01" name="Line 13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7802" name="Group 13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497803" name="Oval 13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7804" name="Line 14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05" name="Line 14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7806" name="Oval 14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497807" name="Group 143"/>
          <p:cNvGrpSpPr>
            <a:grpSpLocks/>
          </p:cNvGrpSpPr>
          <p:nvPr/>
        </p:nvGrpSpPr>
        <p:grpSpPr bwMode="auto">
          <a:xfrm>
            <a:off x="6696075" y="2532063"/>
            <a:ext cx="923925" cy="682625"/>
            <a:chOff x="4818" y="755"/>
            <a:chExt cx="582" cy="430"/>
          </a:xfrm>
        </p:grpSpPr>
        <p:sp>
          <p:nvSpPr>
            <p:cNvPr id="497808" name="Text Box 14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7809" name="Text Box 14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7810" name="Text Box 14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7811" name="Group 147"/>
          <p:cNvGrpSpPr>
            <a:grpSpLocks/>
          </p:cNvGrpSpPr>
          <p:nvPr/>
        </p:nvGrpSpPr>
        <p:grpSpPr bwMode="auto">
          <a:xfrm>
            <a:off x="6303963" y="1993900"/>
            <a:ext cx="935037" cy="525463"/>
            <a:chOff x="4571" y="416"/>
            <a:chExt cx="589" cy="331"/>
          </a:xfrm>
        </p:grpSpPr>
        <p:sp>
          <p:nvSpPr>
            <p:cNvPr id="497812" name="Freeform 148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13" name="Oval 149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14" name="Freeform 150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15" name="Text Box 151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97816" name="Group 152"/>
          <p:cNvGrpSpPr>
            <a:grpSpLocks/>
          </p:cNvGrpSpPr>
          <p:nvPr/>
        </p:nvGrpSpPr>
        <p:grpSpPr bwMode="auto">
          <a:xfrm>
            <a:off x="7277100" y="2952750"/>
            <a:ext cx="152400" cy="152400"/>
            <a:chOff x="4242" y="978"/>
            <a:chExt cx="96" cy="96"/>
          </a:xfrm>
        </p:grpSpPr>
        <p:sp>
          <p:nvSpPr>
            <p:cNvPr id="497817" name="Oval 153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7818" name="Line 154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19" name="Line 155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7820" name="Group 156"/>
          <p:cNvGrpSpPr>
            <a:grpSpLocks/>
          </p:cNvGrpSpPr>
          <p:nvPr/>
        </p:nvGrpSpPr>
        <p:grpSpPr bwMode="auto">
          <a:xfrm>
            <a:off x="6848475" y="2952750"/>
            <a:ext cx="152400" cy="152400"/>
            <a:chOff x="4242" y="978"/>
            <a:chExt cx="96" cy="96"/>
          </a:xfrm>
        </p:grpSpPr>
        <p:sp>
          <p:nvSpPr>
            <p:cNvPr id="497821" name="Oval 157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7822" name="Line 158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23" name="Line 159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7824" name="Oval 160"/>
          <p:cNvSpPr>
            <a:spLocks noChangeArrowheads="1"/>
          </p:cNvSpPr>
          <p:nvPr/>
        </p:nvSpPr>
        <p:spPr bwMode="auto">
          <a:xfrm>
            <a:off x="7058025" y="25622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97825" name="Line 161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97826" name="Group 162"/>
          <p:cNvGrpSpPr>
            <a:grpSpLocks/>
          </p:cNvGrpSpPr>
          <p:nvPr/>
        </p:nvGrpSpPr>
        <p:grpSpPr bwMode="auto">
          <a:xfrm>
            <a:off x="5895975" y="4017963"/>
            <a:ext cx="923925" cy="682625"/>
            <a:chOff x="4818" y="755"/>
            <a:chExt cx="582" cy="430"/>
          </a:xfrm>
        </p:grpSpPr>
        <p:sp>
          <p:nvSpPr>
            <p:cNvPr id="497827" name="Text Box 16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7828" name="Text Box 16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7829" name="Text Box 16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7830" name="Group 166"/>
          <p:cNvGrpSpPr>
            <a:grpSpLocks/>
          </p:cNvGrpSpPr>
          <p:nvPr/>
        </p:nvGrpSpPr>
        <p:grpSpPr bwMode="auto">
          <a:xfrm>
            <a:off x="5503863" y="3479800"/>
            <a:ext cx="935037" cy="525463"/>
            <a:chOff x="4571" y="416"/>
            <a:chExt cx="589" cy="331"/>
          </a:xfrm>
        </p:grpSpPr>
        <p:sp>
          <p:nvSpPr>
            <p:cNvPr id="497831" name="Freeform 16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32" name="Oval 16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33" name="Freeform 16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34" name="Text Box 17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97835" name="Group 171"/>
          <p:cNvGrpSpPr>
            <a:grpSpLocks/>
          </p:cNvGrpSpPr>
          <p:nvPr/>
        </p:nvGrpSpPr>
        <p:grpSpPr bwMode="auto">
          <a:xfrm>
            <a:off x="6477000" y="4438650"/>
            <a:ext cx="152400" cy="152400"/>
            <a:chOff x="4242" y="978"/>
            <a:chExt cx="96" cy="96"/>
          </a:xfrm>
        </p:grpSpPr>
        <p:sp>
          <p:nvSpPr>
            <p:cNvPr id="497836" name="Oval 172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7837" name="Line 173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38" name="Line 174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7839" name="Group 175"/>
          <p:cNvGrpSpPr>
            <a:grpSpLocks/>
          </p:cNvGrpSpPr>
          <p:nvPr/>
        </p:nvGrpSpPr>
        <p:grpSpPr bwMode="auto">
          <a:xfrm>
            <a:off x="6048375" y="4438650"/>
            <a:ext cx="152400" cy="152400"/>
            <a:chOff x="4242" y="978"/>
            <a:chExt cx="96" cy="96"/>
          </a:xfrm>
        </p:grpSpPr>
        <p:sp>
          <p:nvSpPr>
            <p:cNvPr id="497840" name="Oval 176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7841" name="Line 177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42" name="Line 178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7843" name="Oval 179"/>
          <p:cNvSpPr>
            <a:spLocks noChangeArrowheads="1"/>
          </p:cNvSpPr>
          <p:nvPr/>
        </p:nvSpPr>
        <p:spPr bwMode="auto">
          <a:xfrm>
            <a:off x="6257925" y="40481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497844" name="Group 180"/>
          <p:cNvGrpSpPr>
            <a:grpSpLocks/>
          </p:cNvGrpSpPr>
          <p:nvPr/>
        </p:nvGrpSpPr>
        <p:grpSpPr bwMode="auto">
          <a:xfrm>
            <a:off x="1462088" y="3646488"/>
            <a:ext cx="2103437" cy="2414587"/>
            <a:chOff x="1365" y="1115"/>
            <a:chExt cx="1325" cy="1521"/>
          </a:xfrm>
        </p:grpSpPr>
        <p:sp>
          <p:nvSpPr>
            <p:cNvPr id="497845" name="Line 181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46" name="Line 182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47" name="Line 183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48" name="Line 184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49" name="Oval 185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50" name="Text Box 186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7851" name="Line 187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52" name="Text Box 188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7853" name="Text Box 189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7854" name="Line 190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55" name="Oval 191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7856" name="WordArt 192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7857" name="Line 193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58" name="Freeform 194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59" name="Oval 195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60" name="Line 196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61" name="Rectangle 197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62" name="Rectangle 198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63" name="Rectangle 199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64" name="Freeform 200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65" name="Text Box 201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7866" name="Text Box 202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7867" name="Text Box 203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7868" name="Group 204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497869" name="Rectangle 205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7870" name="Rectangle 206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7871" name="Rectangle 207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7872" name="WordArt 208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7873" name="Line 209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74" name="Freeform 210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75" name="Oval 211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76" name="Line 212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77" name="Text Box 213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7878" name="Freeform 214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79" name="Line 215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80" name="Line 216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81" name="Text Box 217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7882" name="Text Box 218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7883" name="Line 219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84" name="Line 220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85" name="Line 221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86" name="Rectangle 222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87" name="WordArt 223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7888" name="WordArt 224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7889" name="WordArt 225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7890" name="Text Box 226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7891" name="Text Box 227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7892" name="Text Box 228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7893" name="Text Box 229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497894" name="AutoShape 230"/>
          <p:cNvSpPr>
            <a:spLocks noChangeArrowheads="1"/>
          </p:cNvSpPr>
          <p:nvPr/>
        </p:nvSpPr>
        <p:spPr bwMode="auto">
          <a:xfrm flipH="1">
            <a:off x="2078038" y="322421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7895" name="AutoShape 231"/>
          <p:cNvSpPr>
            <a:spLocks noChangeArrowheads="1"/>
          </p:cNvSpPr>
          <p:nvPr/>
        </p:nvSpPr>
        <p:spPr bwMode="auto">
          <a:xfrm flipH="1">
            <a:off x="1144588" y="4999038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97896" name="Group 232"/>
          <p:cNvGrpSpPr>
            <a:grpSpLocks/>
          </p:cNvGrpSpPr>
          <p:nvPr/>
        </p:nvGrpSpPr>
        <p:grpSpPr bwMode="auto">
          <a:xfrm rot="-16624878">
            <a:off x="4583907" y="5410993"/>
            <a:ext cx="914400" cy="220663"/>
            <a:chOff x="1691" y="2557"/>
            <a:chExt cx="144" cy="32"/>
          </a:xfrm>
        </p:grpSpPr>
        <p:sp>
          <p:nvSpPr>
            <p:cNvPr id="497897" name="Line 233"/>
            <p:cNvSpPr>
              <a:spLocks noChangeShapeType="1"/>
            </p:cNvSpPr>
            <p:nvPr/>
          </p:nvSpPr>
          <p:spPr bwMode="auto">
            <a:xfrm rot="470287">
              <a:off x="1691" y="2560"/>
              <a:ext cx="0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98" name="Freeform 234"/>
            <p:cNvSpPr>
              <a:spLocks/>
            </p:cNvSpPr>
            <p:nvPr/>
          </p:nvSpPr>
          <p:spPr bwMode="auto">
            <a:xfrm rot="470287">
              <a:off x="1691" y="2557"/>
              <a:ext cx="65" cy="3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99" name="Oval 235"/>
            <p:cNvSpPr>
              <a:spLocks noChangeArrowheads="1"/>
            </p:cNvSpPr>
            <p:nvPr/>
          </p:nvSpPr>
          <p:spPr bwMode="auto">
            <a:xfrm rot="470287">
              <a:off x="1704" y="2562"/>
              <a:ext cx="26" cy="2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900" name="Line 236"/>
            <p:cNvSpPr>
              <a:spLocks noChangeShapeType="1"/>
            </p:cNvSpPr>
            <p:nvPr/>
          </p:nvSpPr>
          <p:spPr bwMode="auto">
            <a:xfrm rot="470287">
              <a:off x="1730" y="2579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7901" name="Rectangle 237"/>
          <p:cNvSpPr>
            <a:spLocks noChangeArrowheads="1"/>
          </p:cNvSpPr>
          <p:nvPr/>
        </p:nvSpPr>
        <p:spPr bwMode="auto">
          <a:xfrm>
            <a:off x="4775200" y="463232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600"/>
              <a:t>ibd</a:t>
            </a:r>
            <a:endParaRPr lang="en-US" altLang="bg-BG" sz="1600"/>
          </a:p>
        </p:txBody>
      </p:sp>
      <p:grpSp>
        <p:nvGrpSpPr>
          <p:cNvPr id="497902" name="Group 238"/>
          <p:cNvGrpSpPr>
            <a:grpSpLocks/>
          </p:cNvGrpSpPr>
          <p:nvPr/>
        </p:nvGrpSpPr>
        <p:grpSpPr bwMode="auto">
          <a:xfrm>
            <a:off x="530225" y="5518150"/>
            <a:ext cx="1225550" cy="1244600"/>
            <a:chOff x="166" y="3531"/>
            <a:chExt cx="772" cy="784"/>
          </a:xfrm>
        </p:grpSpPr>
        <p:sp>
          <p:nvSpPr>
            <p:cNvPr id="497903" name="Line 239"/>
            <p:cNvSpPr>
              <a:spLocks noChangeShapeType="1"/>
            </p:cNvSpPr>
            <p:nvPr/>
          </p:nvSpPr>
          <p:spPr bwMode="auto">
            <a:xfrm>
              <a:off x="650" y="4103"/>
              <a:ext cx="0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904" name="Line 240"/>
            <p:cNvSpPr>
              <a:spLocks noChangeShapeType="1"/>
            </p:cNvSpPr>
            <p:nvPr/>
          </p:nvSpPr>
          <p:spPr bwMode="auto">
            <a:xfrm>
              <a:off x="305" y="4103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905" name="Oval 241"/>
            <p:cNvSpPr>
              <a:spLocks noChangeArrowheads="1"/>
            </p:cNvSpPr>
            <p:nvPr/>
          </p:nvSpPr>
          <p:spPr bwMode="auto">
            <a:xfrm>
              <a:off x="249" y="3708"/>
              <a:ext cx="165" cy="1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906" name="Text Box 242"/>
            <p:cNvSpPr txBox="1">
              <a:spLocks noChangeArrowheads="1"/>
            </p:cNvSpPr>
            <p:nvPr/>
          </p:nvSpPr>
          <p:spPr bwMode="auto">
            <a:xfrm>
              <a:off x="166" y="3531"/>
              <a:ext cx="331" cy="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7907" name="Line 243"/>
            <p:cNvSpPr>
              <a:spLocks noChangeShapeType="1"/>
            </p:cNvSpPr>
            <p:nvPr/>
          </p:nvSpPr>
          <p:spPr bwMode="auto">
            <a:xfrm>
              <a:off x="331" y="3637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908" name="Line 244"/>
            <p:cNvSpPr>
              <a:spLocks noChangeShapeType="1"/>
            </p:cNvSpPr>
            <p:nvPr/>
          </p:nvSpPr>
          <p:spPr bwMode="auto">
            <a:xfrm>
              <a:off x="249" y="3754"/>
              <a:ext cx="401" cy="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909" name="Freeform 245"/>
            <p:cNvSpPr>
              <a:spLocks/>
            </p:cNvSpPr>
            <p:nvPr/>
          </p:nvSpPr>
          <p:spPr bwMode="auto">
            <a:xfrm>
              <a:off x="299" y="4245"/>
              <a:ext cx="341" cy="32"/>
            </a:xfrm>
            <a:custGeom>
              <a:avLst/>
              <a:gdLst>
                <a:gd name="T0" fmla="*/ 1065 w 1065"/>
                <a:gd name="T1" fmla="*/ 0 h 105"/>
                <a:gd name="T2" fmla="*/ 0 w 1065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5" h="105">
                  <a:moveTo>
                    <a:pt x="1065" y="0"/>
                  </a:moveTo>
                  <a:lnTo>
                    <a:pt x="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910" name="Line 246"/>
            <p:cNvSpPr>
              <a:spLocks noChangeShapeType="1"/>
            </p:cNvSpPr>
            <p:nvPr/>
          </p:nvSpPr>
          <p:spPr bwMode="auto">
            <a:xfrm>
              <a:off x="305" y="3885"/>
              <a:ext cx="0" cy="16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911" name="WordArt 247"/>
            <p:cNvSpPr>
              <a:spLocks noChangeArrowheads="1" noChangeShapeType="1" noTextEdit="1"/>
            </p:cNvSpPr>
            <p:nvPr/>
          </p:nvSpPr>
          <p:spPr bwMode="auto">
            <a:xfrm>
              <a:off x="246" y="3559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7912" name="Text Box 248"/>
            <p:cNvSpPr txBox="1">
              <a:spLocks noChangeArrowheads="1"/>
            </p:cNvSpPr>
            <p:nvPr/>
          </p:nvSpPr>
          <p:spPr bwMode="auto">
            <a:xfrm>
              <a:off x="477" y="3940"/>
              <a:ext cx="461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ibd</a:t>
              </a:r>
              <a:endParaRPr lang="en-US" altLang="bg-BG" sz="800"/>
            </a:p>
          </p:txBody>
        </p:sp>
        <p:sp>
          <p:nvSpPr>
            <p:cNvPr id="497913" name="Text Box 249"/>
            <p:cNvSpPr txBox="1">
              <a:spLocks noChangeArrowheads="1"/>
            </p:cNvSpPr>
            <p:nvPr/>
          </p:nvSpPr>
          <p:spPr bwMode="auto">
            <a:xfrm>
              <a:off x="353" y="3940"/>
              <a:ext cx="124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grpSp>
          <p:nvGrpSpPr>
            <p:cNvPr id="497914" name="Group 250"/>
            <p:cNvGrpSpPr>
              <a:grpSpLocks/>
            </p:cNvGrpSpPr>
            <p:nvPr/>
          </p:nvGrpSpPr>
          <p:grpSpPr bwMode="auto">
            <a:xfrm flipH="1">
              <a:off x="823" y="4103"/>
              <a:ext cx="58" cy="54"/>
              <a:chOff x="4860" y="14760"/>
              <a:chExt cx="540" cy="540"/>
            </a:xfrm>
          </p:grpSpPr>
          <p:sp>
            <p:nvSpPr>
              <p:cNvPr id="497915" name="Oval 251"/>
              <p:cNvSpPr>
                <a:spLocks noChangeArrowheads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7916" name="Line 252"/>
              <p:cNvSpPr>
                <a:spLocks noChangeShapeType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7917" name="Line 253"/>
              <p:cNvSpPr>
                <a:spLocks noChangeShapeType="1"/>
              </p:cNvSpPr>
              <p:nvPr/>
            </p:nvSpPr>
            <p:spPr bwMode="auto">
              <a:xfrm flipV="1"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7918" name="Line 254"/>
            <p:cNvSpPr>
              <a:spLocks noChangeShapeType="1"/>
            </p:cNvSpPr>
            <p:nvPr/>
          </p:nvSpPr>
          <p:spPr bwMode="auto">
            <a:xfrm>
              <a:off x="650" y="421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919" name="Freeform 255"/>
            <p:cNvSpPr>
              <a:spLocks/>
            </p:cNvSpPr>
            <p:nvPr/>
          </p:nvSpPr>
          <p:spPr bwMode="auto">
            <a:xfrm>
              <a:off x="640" y="4212"/>
              <a:ext cx="1" cy="41"/>
            </a:xfrm>
            <a:custGeom>
              <a:avLst/>
              <a:gdLst>
                <a:gd name="T0" fmla="*/ 0 w 1"/>
                <a:gd name="T1" fmla="*/ 0 h 135"/>
                <a:gd name="T2" fmla="*/ 0 w 1"/>
                <a:gd name="T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5">
                  <a:moveTo>
                    <a:pt x="0" y="0"/>
                  </a:moveTo>
                  <a:lnTo>
                    <a:pt x="0" y="13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7920" name="Freeform 256"/>
          <p:cNvSpPr>
            <a:spLocks/>
          </p:cNvSpPr>
          <p:nvPr/>
        </p:nvSpPr>
        <p:spPr bwMode="auto">
          <a:xfrm>
            <a:off x="115888" y="5002213"/>
            <a:ext cx="1220787" cy="1779587"/>
          </a:xfrm>
          <a:custGeom>
            <a:avLst/>
            <a:gdLst>
              <a:gd name="T0" fmla="*/ 874 w 1954"/>
              <a:gd name="T1" fmla="*/ 3237 h 3237"/>
              <a:gd name="T2" fmla="*/ 187 w 1954"/>
              <a:gd name="T3" fmla="*/ 2157 h 3237"/>
              <a:gd name="T4" fmla="*/ 127 w 1954"/>
              <a:gd name="T5" fmla="*/ 817 h 3237"/>
              <a:gd name="T6" fmla="*/ 907 w 1954"/>
              <a:gd name="T7" fmla="*/ 37 h 3237"/>
              <a:gd name="T8" fmla="*/ 1954 w 1954"/>
              <a:gd name="T9" fmla="*/ 357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4" h="3237">
                <a:moveTo>
                  <a:pt x="874" y="3237"/>
                </a:moveTo>
                <a:cubicBezTo>
                  <a:pt x="759" y="3057"/>
                  <a:pt x="311" y="2560"/>
                  <a:pt x="187" y="2157"/>
                </a:cubicBezTo>
                <a:cubicBezTo>
                  <a:pt x="0" y="1577"/>
                  <a:pt x="60" y="1184"/>
                  <a:pt x="127" y="817"/>
                </a:cubicBezTo>
                <a:cubicBezTo>
                  <a:pt x="194" y="450"/>
                  <a:pt x="617" y="74"/>
                  <a:pt x="907" y="37"/>
                </a:cubicBezTo>
                <a:cubicBezTo>
                  <a:pt x="1197" y="0"/>
                  <a:pt x="1736" y="290"/>
                  <a:pt x="1954" y="35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97921" name="Group 257"/>
          <p:cNvGrpSpPr>
            <a:grpSpLocks/>
          </p:cNvGrpSpPr>
          <p:nvPr/>
        </p:nvGrpSpPr>
        <p:grpSpPr bwMode="auto">
          <a:xfrm>
            <a:off x="4943475" y="5962650"/>
            <a:ext cx="152400" cy="152400"/>
            <a:chOff x="4242" y="978"/>
            <a:chExt cx="96" cy="96"/>
          </a:xfrm>
        </p:grpSpPr>
        <p:sp>
          <p:nvSpPr>
            <p:cNvPr id="497922" name="Oval 258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7923" name="Line 259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924" name="Line 260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7925" name="Rectangle 261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97926" name="Line 262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159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977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977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977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977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977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977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977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977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977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977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78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9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7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7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9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77" grpId="0" animBg="1"/>
      <p:bldP spid="497778" grpId="0" animBg="1"/>
      <p:bldP spid="497785" grpId="0" animBg="1"/>
      <p:bldP spid="497786" grpId="0" animBg="1"/>
      <p:bldP spid="497797" grpId="0" animBg="1"/>
      <p:bldP spid="497895" grpId="0" animBg="1"/>
      <p:bldP spid="497901" grpId="0"/>
      <p:bldP spid="4979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690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498691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8692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8693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8694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498695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696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8697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698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699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00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01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8702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03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8704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8705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06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8707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8708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09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10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11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12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13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14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15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16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8717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8718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8719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498720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8721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8722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8723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8724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25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26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27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28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8729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30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31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32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8733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34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35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36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8737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8738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8739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8740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8741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8742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498743" name="Group 55"/>
          <p:cNvGrpSpPr>
            <a:grpSpLocks/>
          </p:cNvGrpSpPr>
          <p:nvPr/>
        </p:nvGrpSpPr>
        <p:grpSpPr bwMode="auto">
          <a:xfrm>
            <a:off x="2605088" y="1779588"/>
            <a:ext cx="2103437" cy="2414587"/>
            <a:chOff x="1365" y="1115"/>
            <a:chExt cx="1325" cy="1521"/>
          </a:xfrm>
        </p:grpSpPr>
        <p:sp>
          <p:nvSpPr>
            <p:cNvPr id="498744" name="Line 56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45" name="Line 57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46" name="Line 58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47" name="Line 59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48" name="Oval 60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49" name="Text Box 61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8750" name="Line 62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51" name="Text Box 63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8752" name="Text Box 64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8753" name="Line 65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54" name="Oval 66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8755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8756" name="Line 68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57" name="Freeform 69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58" name="Oval 70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59" name="Line 71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60" name="Rectangle 72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61" name="Rectangle 73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62" name="Rectangle 74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63" name="Freeform 75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64" name="Text Box 76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8765" name="Text Box 77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8766" name="Text Box 78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8767" name="Group 79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498768" name="Rectangle 8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8769" name="Rectangle 8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8770" name="Rectangle 8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8771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8772" name="Line 84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73" name="Freeform 85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74" name="Oval 86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75" name="Line 87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76" name="Text Box 88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8777" name="Freeform 89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78" name="Line 90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79" name="Line 91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80" name="Text Box 92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8781" name="Text Box 93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8782" name="Line 94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83" name="Line 95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84" name="Line 96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85" name="Rectangle 97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86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8787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8788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8789" name="Text Box 101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8790" name="Text Box 102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8791" name="Text Box 103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8792" name="Text Box 104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498793" name="AutoShape 105"/>
          <p:cNvSpPr>
            <a:spLocks noChangeArrowheads="1"/>
          </p:cNvSpPr>
          <p:nvPr/>
        </p:nvSpPr>
        <p:spPr bwMode="auto">
          <a:xfrm flipH="1">
            <a:off x="3144838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98794" name="Group 106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498795" name="Freeform 10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96" name="Oval 10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97" name="Freeform 10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98" name="Text Box 11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498799" name="Line 111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8800" name="Line 112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8801" name="Oval 113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8802" name="Text Box 114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 </a:t>
            </a:r>
            <a:r>
              <a:rPr lang="en-US" altLang="bg-BG" sz="1200" b="0">
                <a:solidFill>
                  <a:srgbClr val="993300"/>
                </a:solidFill>
              </a:rPr>
              <a:t>(</a:t>
            </a:r>
            <a:r>
              <a:rPr lang="en-US" altLang="bg-BG" sz="1200" b="0">
                <a:cs typeface="Times New Roman" pitchFamily="18" charset="0"/>
              </a:rPr>
              <a:t>n)</a:t>
            </a:r>
          </a:p>
        </p:txBody>
      </p:sp>
      <p:sp>
        <p:nvSpPr>
          <p:cNvPr id="498803" name="Line 115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8804" name="Text Box 116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nl:=n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2; nd:=n-n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2–1;</a:t>
            </a:r>
            <a:endParaRPr lang="en-US" altLang="bg-BG" sz="800" b="0"/>
          </a:p>
        </p:txBody>
      </p:sp>
      <p:sp>
        <p:nvSpPr>
          <p:cNvPr id="498805" name="Line 117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8806" name="Text Box 118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2</a:t>
            </a:r>
          </a:p>
        </p:txBody>
      </p:sp>
      <p:sp>
        <p:nvSpPr>
          <p:cNvPr id="498807" name="Text Box 119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>
                <a:cs typeface="Times New Roman" pitchFamily="18" charset="0"/>
              </a:rPr>
              <a:t>1</a:t>
            </a:r>
            <a:endParaRPr lang="en-US" altLang="bg-BG" sz="800" b="0"/>
          </a:p>
        </p:txBody>
      </p:sp>
      <p:sp>
        <p:nvSpPr>
          <p:cNvPr id="498808" name="Text Box 120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>
                <a:cs typeface="Times New Roman" pitchFamily="18" charset="0"/>
              </a:rPr>
              <a:t>6</a:t>
            </a:r>
            <a:endParaRPr lang="en-US" altLang="bg-BG" sz="800" b="0"/>
          </a:p>
        </p:txBody>
      </p:sp>
      <p:sp>
        <p:nvSpPr>
          <p:cNvPr id="498809" name="Line 121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8810" name="Line 122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8811" name="Line 12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8812" name="Text Box 12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new (</a:t>
            </a:r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arj); readln (x) </a:t>
            </a:r>
            <a:endParaRPr lang="bg-BG" altLang="bg-BG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498813" name="Line 12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8814" name="Text Box 12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3</a:t>
            </a:r>
            <a:endParaRPr lang="en-US" altLang="bg-BG" sz="800" b="0"/>
          </a:p>
        </p:txBody>
      </p:sp>
      <p:sp>
        <p:nvSpPr>
          <p:cNvPr id="498815" name="Text Box 12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498816" name="Line 12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8817" name="Text Box 12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4</a:t>
            </a:r>
            <a:endParaRPr lang="en-US" altLang="bg-BG" sz="800" b="0"/>
          </a:p>
        </p:txBody>
      </p:sp>
      <p:sp>
        <p:nvSpPr>
          <p:cNvPr id="498818" name="Text Box 13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</a:t>
            </a:r>
            <a:r>
              <a:rPr lang="fr-FR" altLang="bg-BG">
                <a:solidFill>
                  <a:srgbClr val="993300"/>
                </a:solidFill>
              </a:rPr>
              <a:t>right </a:t>
            </a:r>
            <a:r>
              <a:rPr lang="en-US" altLang="bg-BG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498819" name="Text Box 13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5</a:t>
            </a:r>
          </a:p>
        </p:txBody>
      </p:sp>
      <p:sp>
        <p:nvSpPr>
          <p:cNvPr id="498820" name="Text Box 13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498821" name="Text Box 133"/>
          <p:cNvSpPr txBox="1">
            <a:spLocks noChangeArrowheads="1"/>
          </p:cNvSpPr>
          <p:nvPr/>
        </p:nvSpPr>
        <p:spPr bwMode="auto">
          <a:xfrm>
            <a:off x="1187450" y="2432050"/>
            <a:ext cx="97155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498822" name="Group 13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498823" name="Oval 13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8824" name="Line 13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25" name="Line 13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8826" name="Group 13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498827" name="Oval 13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8828" name="Line 14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29" name="Line 14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8830" name="Oval 14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498831" name="Group 143"/>
          <p:cNvGrpSpPr>
            <a:grpSpLocks/>
          </p:cNvGrpSpPr>
          <p:nvPr/>
        </p:nvGrpSpPr>
        <p:grpSpPr bwMode="auto">
          <a:xfrm>
            <a:off x="6696075" y="2532063"/>
            <a:ext cx="923925" cy="682625"/>
            <a:chOff x="4818" y="755"/>
            <a:chExt cx="582" cy="430"/>
          </a:xfrm>
        </p:grpSpPr>
        <p:sp>
          <p:nvSpPr>
            <p:cNvPr id="498832" name="Text Box 14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8833" name="Text Box 14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8834" name="Text Box 14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8835" name="Group 147"/>
          <p:cNvGrpSpPr>
            <a:grpSpLocks/>
          </p:cNvGrpSpPr>
          <p:nvPr/>
        </p:nvGrpSpPr>
        <p:grpSpPr bwMode="auto">
          <a:xfrm>
            <a:off x="6303963" y="1993900"/>
            <a:ext cx="935037" cy="525463"/>
            <a:chOff x="4571" y="416"/>
            <a:chExt cx="589" cy="331"/>
          </a:xfrm>
        </p:grpSpPr>
        <p:sp>
          <p:nvSpPr>
            <p:cNvPr id="498836" name="Freeform 148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837" name="Oval 149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838" name="Freeform 150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39" name="Text Box 151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98840" name="Group 152"/>
          <p:cNvGrpSpPr>
            <a:grpSpLocks/>
          </p:cNvGrpSpPr>
          <p:nvPr/>
        </p:nvGrpSpPr>
        <p:grpSpPr bwMode="auto">
          <a:xfrm>
            <a:off x="7277100" y="2952750"/>
            <a:ext cx="152400" cy="152400"/>
            <a:chOff x="4242" y="978"/>
            <a:chExt cx="96" cy="96"/>
          </a:xfrm>
        </p:grpSpPr>
        <p:sp>
          <p:nvSpPr>
            <p:cNvPr id="498841" name="Oval 153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8842" name="Line 154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43" name="Line 155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8844" name="Group 156"/>
          <p:cNvGrpSpPr>
            <a:grpSpLocks/>
          </p:cNvGrpSpPr>
          <p:nvPr/>
        </p:nvGrpSpPr>
        <p:grpSpPr bwMode="auto">
          <a:xfrm>
            <a:off x="6848475" y="2952750"/>
            <a:ext cx="152400" cy="152400"/>
            <a:chOff x="4242" y="978"/>
            <a:chExt cx="96" cy="96"/>
          </a:xfrm>
        </p:grpSpPr>
        <p:sp>
          <p:nvSpPr>
            <p:cNvPr id="498845" name="Oval 157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8846" name="Line 158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47" name="Line 159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8848" name="Oval 160"/>
          <p:cNvSpPr>
            <a:spLocks noChangeArrowheads="1"/>
          </p:cNvSpPr>
          <p:nvPr/>
        </p:nvSpPr>
        <p:spPr bwMode="auto">
          <a:xfrm>
            <a:off x="7058025" y="25622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98849" name="Line 161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98850" name="Group 162"/>
          <p:cNvGrpSpPr>
            <a:grpSpLocks/>
          </p:cNvGrpSpPr>
          <p:nvPr/>
        </p:nvGrpSpPr>
        <p:grpSpPr bwMode="auto">
          <a:xfrm>
            <a:off x="5895975" y="4017963"/>
            <a:ext cx="923925" cy="682625"/>
            <a:chOff x="4818" y="755"/>
            <a:chExt cx="582" cy="430"/>
          </a:xfrm>
        </p:grpSpPr>
        <p:sp>
          <p:nvSpPr>
            <p:cNvPr id="498851" name="Text Box 16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8852" name="Text Box 16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8853" name="Text Box 16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8854" name="Group 166"/>
          <p:cNvGrpSpPr>
            <a:grpSpLocks/>
          </p:cNvGrpSpPr>
          <p:nvPr/>
        </p:nvGrpSpPr>
        <p:grpSpPr bwMode="auto">
          <a:xfrm>
            <a:off x="5503863" y="3479800"/>
            <a:ext cx="935037" cy="525463"/>
            <a:chOff x="4571" y="416"/>
            <a:chExt cx="589" cy="331"/>
          </a:xfrm>
        </p:grpSpPr>
        <p:sp>
          <p:nvSpPr>
            <p:cNvPr id="498855" name="Freeform 16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856" name="Oval 16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857" name="Freeform 16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58" name="Text Box 17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98859" name="Group 171"/>
          <p:cNvGrpSpPr>
            <a:grpSpLocks/>
          </p:cNvGrpSpPr>
          <p:nvPr/>
        </p:nvGrpSpPr>
        <p:grpSpPr bwMode="auto">
          <a:xfrm>
            <a:off x="6477000" y="4438650"/>
            <a:ext cx="152400" cy="152400"/>
            <a:chOff x="4242" y="978"/>
            <a:chExt cx="96" cy="96"/>
          </a:xfrm>
        </p:grpSpPr>
        <p:sp>
          <p:nvSpPr>
            <p:cNvPr id="498860" name="Oval 172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8861" name="Line 173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62" name="Line 174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8863" name="Group 175"/>
          <p:cNvGrpSpPr>
            <a:grpSpLocks/>
          </p:cNvGrpSpPr>
          <p:nvPr/>
        </p:nvGrpSpPr>
        <p:grpSpPr bwMode="auto">
          <a:xfrm>
            <a:off x="6048375" y="4438650"/>
            <a:ext cx="152400" cy="152400"/>
            <a:chOff x="4242" y="978"/>
            <a:chExt cx="96" cy="96"/>
          </a:xfrm>
        </p:grpSpPr>
        <p:sp>
          <p:nvSpPr>
            <p:cNvPr id="498864" name="Oval 176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8865" name="Line 177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66" name="Line 178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8867" name="Oval 179"/>
          <p:cNvSpPr>
            <a:spLocks noChangeArrowheads="1"/>
          </p:cNvSpPr>
          <p:nvPr/>
        </p:nvSpPr>
        <p:spPr bwMode="auto">
          <a:xfrm>
            <a:off x="6257925" y="40481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498868" name="Group 180"/>
          <p:cNvGrpSpPr>
            <a:grpSpLocks/>
          </p:cNvGrpSpPr>
          <p:nvPr/>
        </p:nvGrpSpPr>
        <p:grpSpPr bwMode="auto">
          <a:xfrm>
            <a:off x="1462088" y="3646488"/>
            <a:ext cx="2103437" cy="2414587"/>
            <a:chOff x="1365" y="1115"/>
            <a:chExt cx="1325" cy="1521"/>
          </a:xfrm>
        </p:grpSpPr>
        <p:sp>
          <p:nvSpPr>
            <p:cNvPr id="498869" name="Line 181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70" name="Line 182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71" name="Line 183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72" name="Line 184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73" name="Oval 185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874" name="Text Box 186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8875" name="Line 187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76" name="Text Box 188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8877" name="Text Box 189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8878" name="Line 190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79" name="Oval 191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8880" name="WordArt 192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498881" name="Line 193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82" name="Freeform 194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883" name="Oval 195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884" name="Line 196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85" name="Rectangle 197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886" name="Rectangle 198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887" name="Rectangle 199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888" name="Freeform 200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89" name="Text Box 201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8890" name="Text Box 202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8891" name="Text Box 203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8892" name="Group 204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498893" name="Rectangle 205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8894" name="Rectangle 206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8895" name="Rectangle 207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8896" name="WordArt 208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8897" name="Line 209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98" name="Freeform 210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899" name="Oval 211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900" name="Line 212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01" name="Text Box 213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8902" name="Freeform 214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03" name="Line 215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04" name="Line 216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05" name="Text Box 217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8906" name="Text Box 218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8907" name="Line 219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08" name="Line 220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09" name="Line 221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10" name="Rectangle 222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11" name="WordArt 223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8912" name="WordArt 224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8913" name="WordArt 225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8914" name="Text Box 226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8915" name="Text Box 227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8916" name="Text Box 228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8917" name="Text Box 229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498918" name="AutoShape 230"/>
          <p:cNvSpPr>
            <a:spLocks noChangeArrowheads="1"/>
          </p:cNvSpPr>
          <p:nvPr/>
        </p:nvSpPr>
        <p:spPr bwMode="auto">
          <a:xfrm flipH="1">
            <a:off x="2078038" y="322421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8919" name="AutoShape 231"/>
          <p:cNvSpPr>
            <a:spLocks noChangeArrowheads="1"/>
          </p:cNvSpPr>
          <p:nvPr/>
        </p:nvSpPr>
        <p:spPr bwMode="auto">
          <a:xfrm flipH="1">
            <a:off x="1144588" y="4999038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98920" name="Group 232"/>
          <p:cNvGrpSpPr>
            <a:grpSpLocks/>
          </p:cNvGrpSpPr>
          <p:nvPr/>
        </p:nvGrpSpPr>
        <p:grpSpPr bwMode="auto">
          <a:xfrm rot="-16624878">
            <a:off x="4583907" y="5410993"/>
            <a:ext cx="914400" cy="220663"/>
            <a:chOff x="1691" y="2557"/>
            <a:chExt cx="144" cy="32"/>
          </a:xfrm>
        </p:grpSpPr>
        <p:sp>
          <p:nvSpPr>
            <p:cNvPr id="498921" name="Line 233"/>
            <p:cNvSpPr>
              <a:spLocks noChangeShapeType="1"/>
            </p:cNvSpPr>
            <p:nvPr/>
          </p:nvSpPr>
          <p:spPr bwMode="auto">
            <a:xfrm rot="470287">
              <a:off x="1691" y="2560"/>
              <a:ext cx="0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22" name="Freeform 234"/>
            <p:cNvSpPr>
              <a:spLocks/>
            </p:cNvSpPr>
            <p:nvPr/>
          </p:nvSpPr>
          <p:spPr bwMode="auto">
            <a:xfrm rot="470287">
              <a:off x="1691" y="2557"/>
              <a:ext cx="65" cy="3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923" name="Oval 235"/>
            <p:cNvSpPr>
              <a:spLocks noChangeArrowheads="1"/>
            </p:cNvSpPr>
            <p:nvPr/>
          </p:nvSpPr>
          <p:spPr bwMode="auto">
            <a:xfrm rot="470287">
              <a:off x="1704" y="2562"/>
              <a:ext cx="26" cy="2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924" name="Line 236"/>
            <p:cNvSpPr>
              <a:spLocks noChangeShapeType="1"/>
            </p:cNvSpPr>
            <p:nvPr/>
          </p:nvSpPr>
          <p:spPr bwMode="auto">
            <a:xfrm rot="470287">
              <a:off x="1730" y="2579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8925" name="Rectangle 237"/>
          <p:cNvSpPr>
            <a:spLocks noChangeArrowheads="1"/>
          </p:cNvSpPr>
          <p:nvPr/>
        </p:nvSpPr>
        <p:spPr bwMode="auto">
          <a:xfrm>
            <a:off x="4775200" y="463232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600"/>
              <a:t>ibd</a:t>
            </a:r>
            <a:endParaRPr lang="en-US" altLang="bg-BG" sz="1600"/>
          </a:p>
        </p:txBody>
      </p:sp>
      <p:grpSp>
        <p:nvGrpSpPr>
          <p:cNvPr id="498926" name="Group 238"/>
          <p:cNvGrpSpPr>
            <a:grpSpLocks/>
          </p:cNvGrpSpPr>
          <p:nvPr/>
        </p:nvGrpSpPr>
        <p:grpSpPr bwMode="auto">
          <a:xfrm>
            <a:off x="530225" y="5518150"/>
            <a:ext cx="1225550" cy="1244600"/>
            <a:chOff x="166" y="3531"/>
            <a:chExt cx="772" cy="784"/>
          </a:xfrm>
        </p:grpSpPr>
        <p:sp>
          <p:nvSpPr>
            <p:cNvPr id="498927" name="Line 239"/>
            <p:cNvSpPr>
              <a:spLocks noChangeShapeType="1"/>
            </p:cNvSpPr>
            <p:nvPr/>
          </p:nvSpPr>
          <p:spPr bwMode="auto">
            <a:xfrm>
              <a:off x="650" y="4103"/>
              <a:ext cx="0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28" name="Line 240"/>
            <p:cNvSpPr>
              <a:spLocks noChangeShapeType="1"/>
            </p:cNvSpPr>
            <p:nvPr/>
          </p:nvSpPr>
          <p:spPr bwMode="auto">
            <a:xfrm>
              <a:off x="305" y="4103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29" name="Oval 241"/>
            <p:cNvSpPr>
              <a:spLocks noChangeArrowheads="1"/>
            </p:cNvSpPr>
            <p:nvPr/>
          </p:nvSpPr>
          <p:spPr bwMode="auto">
            <a:xfrm>
              <a:off x="249" y="3708"/>
              <a:ext cx="165" cy="1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930" name="Text Box 242"/>
            <p:cNvSpPr txBox="1">
              <a:spLocks noChangeArrowheads="1"/>
            </p:cNvSpPr>
            <p:nvPr/>
          </p:nvSpPr>
          <p:spPr bwMode="auto">
            <a:xfrm>
              <a:off x="166" y="3531"/>
              <a:ext cx="331" cy="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8931" name="Line 243"/>
            <p:cNvSpPr>
              <a:spLocks noChangeShapeType="1"/>
            </p:cNvSpPr>
            <p:nvPr/>
          </p:nvSpPr>
          <p:spPr bwMode="auto">
            <a:xfrm>
              <a:off x="331" y="3637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32" name="Line 244"/>
            <p:cNvSpPr>
              <a:spLocks noChangeShapeType="1"/>
            </p:cNvSpPr>
            <p:nvPr/>
          </p:nvSpPr>
          <p:spPr bwMode="auto">
            <a:xfrm>
              <a:off x="249" y="3754"/>
              <a:ext cx="401" cy="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33" name="Freeform 245"/>
            <p:cNvSpPr>
              <a:spLocks/>
            </p:cNvSpPr>
            <p:nvPr/>
          </p:nvSpPr>
          <p:spPr bwMode="auto">
            <a:xfrm>
              <a:off x="299" y="4245"/>
              <a:ext cx="341" cy="32"/>
            </a:xfrm>
            <a:custGeom>
              <a:avLst/>
              <a:gdLst>
                <a:gd name="T0" fmla="*/ 1065 w 1065"/>
                <a:gd name="T1" fmla="*/ 0 h 105"/>
                <a:gd name="T2" fmla="*/ 0 w 1065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5" h="105">
                  <a:moveTo>
                    <a:pt x="1065" y="0"/>
                  </a:moveTo>
                  <a:lnTo>
                    <a:pt x="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34" name="Line 246"/>
            <p:cNvSpPr>
              <a:spLocks noChangeShapeType="1"/>
            </p:cNvSpPr>
            <p:nvPr/>
          </p:nvSpPr>
          <p:spPr bwMode="auto">
            <a:xfrm>
              <a:off x="305" y="3885"/>
              <a:ext cx="0" cy="16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35" name="WordArt 247"/>
            <p:cNvSpPr>
              <a:spLocks noChangeArrowheads="1" noChangeShapeType="1" noTextEdit="1"/>
            </p:cNvSpPr>
            <p:nvPr/>
          </p:nvSpPr>
          <p:spPr bwMode="auto">
            <a:xfrm>
              <a:off x="246" y="3559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8936" name="Text Box 248"/>
            <p:cNvSpPr txBox="1">
              <a:spLocks noChangeArrowheads="1"/>
            </p:cNvSpPr>
            <p:nvPr/>
          </p:nvSpPr>
          <p:spPr bwMode="auto">
            <a:xfrm>
              <a:off x="477" y="3940"/>
              <a:ext cx="461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ibd</a:t>
              </a:r>
              <a:endParaRPr lang="en-US" altLang="bg-BG" sz="800"/>
            </a:p>
          </p:txBody>
        </p:sp>
        <p:sp>
          <p:nvSpPr>
            <p:cNvPr id="498937" name="Text Box 249"/>
            <p:cNvSpPr txBox="1">
              <a:spLocks noChangeArrowheads="1"/>
            </p:cNvSpPr>
            <p:nvPr/>
          </p:nvSpPr>
          <p:spPr bwMode="auto">
            <a:xfrm>
              <a:off x="353" y="3940"/>
              <a:ext cx="124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grpSp>
          <p:nvGrpSpPr>
            <p:cNvPr id="498938" name="Group 250"/>
            <p:cNvGrpSpPr>
              <a:grpSpLocks/>
            </p:cNvGrpSpPr>
            <p:nvPr/>
          </p:nvGrpSpPr>
          <p:grpSpPr bwMode="auto">
            <a:xfrm flipH="1">
              <a:off x="823" y="4103"/>
              <a:ext cx="58" cy="54"/>
              <a:chOff x="4860" y="14760"/>
              <a:chExt cx="540" cy="540"/>
            </a:xfrm>
          </p:grpSpPr>
          <p:sp>
            <p:nvSpPr>
              <p:cNvPr id="498939" name="Oval 251"/>
              <p:cNvSpPr>
                <a:spLocks noChangeArrowheads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8940" name="Line 252"/>
              <p:cNvSpPr>
                <a:spLocks noChangeShapeType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8941" name="Line 253"/>
              <p:cNvSpPr>
                <a:spLocks noChangeShapeType="1"/>
              </p:cNvSpPr>
              <p:nvPr/>
            </p:nvSpPr>
            <p:spPr bwMode="auto">
              <a:xfrm flipV="1"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8942" name="Line 254"/>
            <p:cNvSpPr>
              <a:spLocks noChangeShapeType="1"/>
            </p:cNvSpPr>
            <p:nvPr/>
          </p:nvSpPr>
          <p:spPr bwMode="auto">
            <a:xfrm>
              <a:off x="650" y="421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43" name="Freeform 255"/>
            <p:cNvSpPr>
              <a:spLocks/>
            </p:cNvSpPr>
            <p:nvPr/>
          </p:nvSpPr>
          <p:spPr bwMode="auto">
            <a:xfrm>
              <a:off x="640" y="4212"/>
              <a:ext cx="1" cy="41"/>
            </a:xfrm>
            <a:custGeom>
              <a:avLst/>
              <a:gdLst>
                <a:gd name="T0" fmla="*/ 0 w 1"/>
                <a:gd name="T1" fmla="*/ 0 h 135"/>
                <a:gd name="T2" fmla="*/ 0 w 1"/>
                <a:gd name="T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5">
                  <a:moveTo>
                    <a:pt x="0" y="0"/>
                  </a:moveTo>
                  <a:lnTo>
                    <a:pt x="0" y="13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8944" name="Freeform 256"/>
          <p:cNvSpPr>
            <a:spLocks/>
          </p:cNvSpPr>
          <p:nvPr/>
        </p:nvSpPr>
        <p:spPr bwMode="auto">
          <a:xfrm>
            <a:off x="115888" y="5002213"/>
            <a:ext cx="1220787" cy="1779587"/>
          </a:xfrm>
          <a:custGeom>
            <a:avLst/>
            <a:gdLst>
              <a:gd name="T0" fmla="*/ 874 w 1954"/>
              <a:gd name="T1" fmla="*/ 3237 h 3237"/>
              <a:gd name="T2" fmla="*/ 187 w 1954"/>
              <a:gd name="T3" fmla="*/ 2157 h 3237"/>
              <a:gd name="T4" fmla="*/ 127 w 1954"/>
              <a:gd name="T5" fmla="*/ 817 h 3237"/>
              <a:gd name="T6" fmla="*/ 907 w 1954"/>
              <a:gd name="T7" fmla="*/ 37 h 3237"/>
              <a:gd name="T8" fmla="*/ 1954 w 1954"/>
              <a:gd name="T9" fmla="*/ 357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4" h="3237">
                <a:moveTo>
                  <a:pt x="874" y="3237"/>
                </a:moveTo>
                <a:cubicBezTo>
                  <a:pt x="759" y="3057"/>
                  <a:pt x="311" y="2560"/>
                  <a:pt x="187" y="2157"/>
                </a:cubicBezTo>
                <a:cubicBezTo>
                  <a:pt x="0" y="1577"/>
                  <a:pt x="60" y="1184"/>
                  <a:pt x="127" y="817"/>
                </a:cubicBezTo>
                <a:cubicBezTo>
                  <a:pt x="194" y="450"/>
                  <a:pt x="617" y="74"/>
                  <a:pt x="907" y="37"/>
                </a:cubicBezTo>
                <a:cubicBezTo>
                  <a:pt x="1197" y="0"/>
                  <a:pt x="1736" y="290"/>
                  <a:pt x="1954" y="35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98945" name="Group 257"/>
          <p:cNvGrpSpPr>
            <a:grpSpLocks/>
          </p:cNvGrpSpPr>
          <p:nvPr/>
        </p:nvGrpSpPr>
        <p:grpSpPr bwMode="auto">
          <a:xfrm>
            <a:off x="4943475" y="5962650"/>
            <a:ext cx="152400" cy="152400"/>
            <a:chOff x="4242" y="978"/>
            <a:chExt cx="96" cy="96"/>
          </a:xfrm>
        </p:grpSpPr>
        <p:sp>
          <p:nvSpPr>
            <p:cNvPr id="498946" name="Oval 258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8947" name="Line 259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48" name="Line 260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8949" name="Line 261"/>
          <p:cNvSpPr>
            <a:spLocks noChangeShapeType="1"/>
          </p:cNvSpPr>
          <p:nvPr/>
        </p:nvSpPr>
        <p:spPr bwMode="auto">
          <a:xfrm flipH="1">
            <a:off x="5797550" y="4565650"/>
            <a:ext cx="307975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8950" name="Rectangle 262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98951" name="Line 263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455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98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98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98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98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98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98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98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98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98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4988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8646 -0.1375 " pathEditMode="relative" ptsTypes="AA">
                                      <p:cBhvr>
                                        <p:cTn id="30" dur="2000" fill="hold"/>
                                        <p:tgtEl>
                                          <p:spTgt spid="4989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8646 -0.1375 " pathEditMode="relative" ptsTypes="AA">
                                      <p:cBhvr>
                                        <p:cTn id="32" dur="2000" fill="hold"/>
                                        <p:tgtEl>
                                          <p:spTgt spid="4989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815" grpId="0" animBg="1"/>
      <p:bldP spid="498919" grpId="0" animBg="1"/>
      <p:bldP spid="498944" grpId="0" animBg="1"/>
      <p:bldP spid="4989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714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499715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9716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9717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9718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499719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20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9721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22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23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24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25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9726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27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9728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9729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30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9731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9732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33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34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35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36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37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38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39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40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9741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9742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9743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499744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9745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9746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9747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9748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49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50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51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52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9753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54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55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56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9757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58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59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60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9761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9762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9763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9764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9765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9766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499767" name="Group 55"/>
          <p:cNvGrpSpPr>
            <a:grpSpLocks/>
          </p:cNvGrpSpPr>
          <p:nvPr/>
        </p:nvGrpSpPr>
        <p:grpSpPr bwMode="auto">
          <a:xfrm>
            <a:off x="2605088" y="1779588"/>
            <a:ext cx="2103437" cy="2414587"/>
            <a:chOff x="1365" y="1115"/>
            <a:chExt cx="1325" cy="1521"/>
          </a:xfrm>
        </p:grpSpPr>
        <p:sp>
          <p:nvSpPr>
            <p:cNvPr id="499768" name="Line 56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69" name="Line 57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70" name="Line 58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71" name="Line 59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72" name="Oval 60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73" name="Text Box 61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9774" name="Line 62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75" name="Text Box 63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9776" name="Text Box 64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9777" name="Line 65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78" name="Oval 66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9779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9780" name="Line 68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81" name="Freeform 69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82" name="Oval 70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83" name="Line 71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84" name="Rectangle 72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85" name="Rectangle 73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86" name="Rectangle 74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87" name="Freeform 75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88" name="Text Box 76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9789" name="Text Box 77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9790" name="Text Box 78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9791" name="Group 79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499792" name="Rectangle 8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9793" name="Rectangle 8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9794" name="Rectangle 8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9795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9796" name="Line 84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97" name="Freeform 85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98" name="Oval 86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99" name="Line 87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00" name="Text Box 88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9801" name="Freeform 89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02" name="Line 90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03" name="Line 91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04" name="Text Box 92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9805" name="Text Box 93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9806" name="Line 94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07" name="Line 95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08" name="Line 96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09" name="Rectangle 97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10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9811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9812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9813" name="Text Box 101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9814" name="Text Box 102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9815" name="Text Box 103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9816" name="Text Box 104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499817" name="AutoShape 105"/>
          <p:cNvSpPr>
            <a:spLocks noChangeArrowheads="1"/>
          </p:cNvSpPr>
          <p:nvPr/>
        </p:nvSpPr>
        <p:spPr bwMode="auto">
          <a:xfrm flipH="1">
            <a:off x="3144838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99818" name="Group 106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499819" name="Freeform 10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820" name="Oval 10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821" name="Freeform 10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22" name="Text Box 11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499823" name="Line 111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824" name="Line 112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825" name="Oval 113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9826" name="Text Box 114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 </a:t>
            </a:r>
            <a:r>
              <a:rPr lang="en-US" altLang="bg-BG" sz="1200" b="0">
                <a:solidFill>
                  <a:srgbClr val="993300"/>
                </a:solidFill>
              </a:rPr>
              <a:t>(</a:t>
            </a:r>
            <a:r>
              <a:rPr lang="en-US" altLang="bg-BG" sz="1200" b="0">
                <a:cs typeface="Times New Roman" pitchFamily="18" charset="0"/>
              </a:rPr>
              <a:t>n)</a:t>
            </a:r>
          </a:p>
        </p:txBody>
      </p:sp>
      <p:sp>
        <p:nvSpPr>
          <p:cNvPr id="499827" name="Line 115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828" name="Text Box 116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nl:=n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2; nd:=n-n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2–1;</a:t>
            </a:r>
            <a:endParaRPr lang="en-US" altLang="bg-BG" sz="800" b="0"/>
          </a:p>
        </p:txBody>
      </p:sp>
      <p:sp>
        <p:nvSpPr>
          <p:cNvPr id="499829" name="Line 117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830" name="Text Box 118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2</a:t>
            </a:r>
          </a:p>
        </p:txBody>
      </p:sp>
      <p:sp>
        <p:nvSpPr>
          <p:cNvPr id="499831" name="Text Box 119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>
                <a:cs typeface="Times New Roman" pitchFamily="18" charset="0"/>
              </a:rPr>
              <a:t>1</a:t>
            </a:r>
            <a:endParaRPr lang="en-US" altLang="bg-BG" sz="800" b="0"/>
          </a:p>
        </p:txBody>
      </p:sp>
      <p:sp>
        <p:nvSpPr>
          <p:cNvPr id="499832" name="Text Box 120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>
                <a:cs typeface="Times New Roman" pitchFamily="18" charset="0"/>
              </a:rPr>
              <a:t>6</a:t>
            </a:r>
            <a:endParaRPr lang="en-US" altLang="bg-BG" sz="800" b="0"/>
          </a:p>
        </p:txBody>
      </p:sp>
      <p:sp>
        <p:nvSpPr>
          <p:cNvPr id="499833" name="Line 121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834" name="Line 122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835" name="Line 12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836" name="Text Box 12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new (</a:t>
            </a:r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arj); readln (x) </a:t>
            </a:r>
            <a:endParaRPr lang="bg-BG" altLang="bg-BG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499837" name="Line 12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838" name="Text Box 12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3</a:t>
            </a:r>
            <a:endParaRPr lang="en-US" altLang="bg-BG" sz="800" b="0"/>
          </a:p>
        </p:txBody>
      </p:sp>
      <p:sp>
        <p:nvSpPr>
          <p:cNvPr id="499839" name="Text Box 12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499840" name="Line 12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841" name="Text Box 12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4</a:t>
            </a:r>
            <a:endParaRPr lang="en-US" altLang="bg-BG" sz="800" b="0"/>
          </a:p>
        </p:txBody>
      </p:sp>
      <p:sp>
        <p:nvSpPr>
          <p:cNvPr id="499842" name="Text Box 13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</a:t>
            </a:r>
            <a:r>
              <a:rPr lang="fr-FR" altLang="bg-BG">
                <a:solidFill>
                  <a:srgbClr val="993300"/>
                </a:solidFill>
              </a:rPr>
              <a:t>right </a:t>
            </a:r>
            <a:r>
              <a:rPr lang="en-US" altLang="bg-BG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499843" name="Text Box 13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5</a:t>
            </a:r>
          </a:p>
        </p:txBody>
      </p:sp>
      <p:sp>
        <p:nvSpPr>
          <p:cNvPr id="499844" name="Text Box 13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499845" name="Text Box 133"/>
          <p:cNvSpPr txBox="1">
            <a:spLocks noChangeArrowheads="1"/>
          </p:cNvSpPr>
          <p:nvPr/>
        </p:nvSpPr>
        <p:spPr bwMode="auto">
          <a:xfrm>
            <a:off x="1187450" y="2432050"/>
            <a:ext cx="97155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499846" name="Group 13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499847" name="Oval 13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9848" name="Line 13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49" name="Line 13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9850" name="Group 13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499851" name="Oval 13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9852" name="Line 14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53" name="Line 14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9854" name="Oval 14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499855" name="Group 143"/>
          <p:cNvGrpSpPr>
            <a:grpSpLocks/>
          </p:cNvGrpSpPr>
          <p:nvPr/>
        </p:nvGrpSpPr>
        <p:grpSpPr bwMode="auto">
          <a:xfrm>
            <a:off x="6696075" y="2532063"/>
            <a:ext cx="923925" cy="682625"/>
            <a:chOff x="4818" y="755"/>
            <a:chExt cx="582" cy="430"/>
          </a:xfrm>
        </p:grpSpPr>
        <p:sp>
          <p:nvSpPr>
            <p:cNvPr id="499856" name="Text Box 14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9857" name="Text Box 14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9858" name="Text Box 14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9859" name="Group 147"/>
          <p:cNvGrpSpPr>
            <a:grpSpLocks/>
          </p:cNvGrpSpPr>
          <p:nvPr/>
        </p:nvGrpSpPr>
        <p:grpSpPr bwMode="auto">
          <a:xfrm>
            <a:off x="6303963" y="1993900"/>
            <a:ext cx="935037" cy="525463"/>
            <a:chOff x="4571" y="416"/>
            <a:chExt cx="589" cy="331"/>
          </a:xfrm>
        </p:grpSpPr>
        <p:sp>
          <p:nvSpPr>
            <p:cNvPr id="499860" name="Freeform 148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861" name="Oval 149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862" name="Freeform 150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63" name="Text Box 151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99864" name="Group 152"/>
          <p:cNvGrpSpPr>
            <a:grpSpLocks/>
          </p:cNvGrpSpPr>
          <p:nvPr/>
        </p:nvGrpSpPr>
        <p:grpSpPr bwMode="auto">
          <a:xfrm>
            <a:off x="7277100" y="2952750"/>
            <a:ext cx="152400" cy="152400"/>
            <a:chOff x="4242" y="978"/>
            <a:chExt cx="96" cy="96"/>
          </a:xfrm>
        </p:grpSpPr>
        <p:sp>
          <p:nvSpPr>
            <p:cNvPr id="499865" name="Oval 153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9866" name="Line 154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67" name="Line 155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9868" name="Group 156"/>
          <p:cNvGrpSpPr>
            <a:grpSpLocks/>
          </p:cNvGrpSpPr>
          <p:nvPr/>
        </p:nvGrpSpPr>
        <p:grpSpPr bwMode="auto">
          <a:xfrm>
            <a:off x="6848475" y="2952750"/>
            <a:ext cx="152400" cy="152400"/>
            <a:chOff x="4242" y="978"/>
            <a:chExt cx="96" cy="96"/>
          </a:xfrm>
        </p:grpSpPr>
        <p:sp>
          <p:nvSpPr>
            <p:cNvPr id="499869" name="Oval 157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9870" name="Line 158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71" name="Line 159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9872" name="Oval 160"/>
          <p:cNvSpPr>
            <a:spLocks noChangeArrowheads="1"/>
          </p:cNvSpPr>
          <p:nvPr/>
        </p:nvSpPr>
        <p:spPr bwMode="auto">
          <a:xfrm>
            <a:off x="7058025" y="25622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99873" name="Line 161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99874" name="Group 162"/>
          <p:cNvGrpSpPr>
            <a:grpSpLocks/>
          </p:cNvGrpSpPr>
          <p:nvPr/>
        </p:nvGrpSpPr>
        <p:grpSpPr bwMode="auto">
          <a:xfrm>
            <a:off x="5895975" y="4017963"/>
            <a:ext cx="923925" cy="682625"/>
            <a:chOff x="4818" y="755"/>
            <a:chExt cx="582" cy="430"/>
          </a:xfrm>
        </p:grpSpPr>
        <p:sp>
          <p:nvSpPr>
            <p:cNvPr id="499875" name="Text Box 16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9876" name="Text Box 16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9877" name="Text Box 16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9878" name="Group 166"/>
          <p:cNvGrpSpPr>
            <a:grpSpLocks/>
          </p:cNvGrpSpPr>
          <p:nvPr/>
        </p:nvGrpSpPr>
        <p:grpSpPr bwMode="auto">
          <a:xfrm>
            <a:off x="5503863" y="3479800"/>
            <a:ext cx="935037" cy="525463"/>
            <a:chOff x="4571" y="416"/>
            <a:chExt cx="589" cy="331"/>
          </a:xfrm>
        </p:grpSpPr>
        <p:sp>
          <p:nvSpPr>
            <p:cNvPr id="499879" name="Freeform 16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880" name="Oval 16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881" name="Freeform 16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82" name="Text Box 17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99883" name="Group 171"/>
          <p:cNvGrpSpPr>
            <a:grpSpLocks/>
          </p:cNvGrpSpPr>
          <p:nvPr/>
        </p:nvGrpSpPr>
        <p:grpSpPr bwMode="auto">
          <a:xfrm>
            <a:off x="6477000" y="4438650"/>
            <a:ext cx="152400" cy="152400"/>
            <a:chOff x="4242" y="978"/>
            <a:chExt cx="96" cy="96"/>
          </a:xfrm>
        </p:grpSpPr>
        <p:sp>
          <p:nvSpPr>
            <p:cNvPr id="499884" name="Oval 172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9885" name="Line 173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86" name="Line 174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9887" name="Group 175"/>
          <p:cNvGrpSpPr>
            <a:grpSpLocks/>
          </p:cNvGrpSpPr>
          <p:nvPr/>
        </p:nvGrpSpPr>
        <p:grpSpPr bwMode="auto">
          <a:xfrm>
            <a:off x="5667375" y="5086350"/>
            <a:ext cx="152400" cy="152400"/>
            <a:chOff x="4242" y="978"/>
            <a:chExt cx="96" cy="96"/>
          </a:xfrm>
        </p:grpSpPr>
        <p:sp>
          <p:nvSpPr>
            <p:cNvPr id="499888" name="Oval 176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9889" name="Line 177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90" name="Line 178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9891" name="Oval 179"/>
          <p:cNvSpPr>
            <a:spLocks noChangeArrowheads="1"/>
          </p:cNvSpPr>
          <p:nvPr/>
        </p:nvSpPr>
        <p:spPr bwMode="auto">
          <a:xfrm>
            <a:off x="6257925" y="40481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99892" name="AutoShape 180"/>
          <p:cNvSpPr>
            <a:spLocks noChangeArrowheads="1"/>
          </p:cNvSpPr>
          <p:nvPr/>
        </p:nvSpPr>
        <p:spPr bwMode="auto">
          <a:xfrm flipH="1">
            <a:off x="2078038" y="322421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99893" name="Group 181"/>
          <p:cNvGrpSpPr>
            <a:grpSpLocks/>
          </p:cNvGrpSpPr>
          <p:nvPr/>
        </p:nvGrpSpPr>
        <p:grpSpPr bwMode="auto">
          <a:xfrm rot="-16624878">
            <a:off x="6841332" y="5287168"/>
            <a:ext cx="914400" cy="220663"/>
            <a:chOff x="1691" y="2557"/>
            <a:chExt cx="144" cy="32"/>
          </a:xfrm>
        </p:grpSpPr>
        <p:sp>
          <p:nvSpPr>
            <p:cNvPr id="499894" name="Line 182"/>
            <p:cNvSpPr>
              <a:spLocks noChangeShapeType="1"/>
            </p:cNvSpPr>
            <p:nvPr/>
          </p:nvSpPr>
          <p:spPr bwMode="auto">
            <a:xfrm rot="470287">
              <a:off x="1691" y="2560"/>
              <a:ext cx="0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95" name="Freeform 183"/>
            <p:cNvSpPr>
              <a:spLocks/>
            </p:cNvSpPr>
            <p:nvPr/>
          </p:nvSpPr>
          <p:spPr bwMode="auto">
            <a:xfrm rot="470287">
              <a:off x="1691" y="2557"/>
              <a:ext cx="65" cy="3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896" name="Oval 184"/>
            <p:cNvSpPr>
              <a:spLocks noChangeArrowheads="1"/>
            </p:cNvSpPr>
            <p:nvPr/>
          </p:nvSpPr>
          <p:spPr bwMode="auto">
            <a:xfrm rot="470287">
              <a:off x="1704" y="2562"/>
              <a:ext cx="26" cy="2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897" name="Line 185"/>
            <p:cNvSpPr>
              <a:spLocks noChangeShapeType="1"/>
            </p:cNvSpPr>
            <p:nvPr/>
          </p:nvSpPr>
          <p:spPr bwMode="auto">
            <a:xfrm rot="470287">
              <a:off x="1730" y="2579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9898" name="Rectangle 186"/>
          <p:cNvSpPr>
            <a:spLocks noChangeArrowheads="1"/>
          </p:cNvSpPr>
          <p:nvPr/>
        </p:nvSpPr>
        <p:spPr bwMode="auto">
          <a:xfrm>
            <a:off x="7032625" y="45085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600"/>
              <a:t>ibd</a:t>
            </a:r>
            <a:endParaRPr lang="en-US" altLang="bg-BG" sz="1600"/>
          </a:p>
        </p:txBody>
      </p:sp>
      <p:grpSp>
        <p:nvGrpSpPr>
          <p:cNvPr id="499899" name="Group 187"/>
          <p:cNvGrpSpPr>
            <a:grpSpLocks/>
          </p:cNvGrpSpPr>
          <p:nvPr/>
        </p:nvGrpSpPr>
        <p:grpSpPr bwMode="auto">
          <a:xfrm>
            <a:off x="3187700" y="5632450"/>
            <a:ext cx="1225550" cy="1111250"/>
            <a:chOff x="166" y="3531"/>
            <a:chExt cx="772" cy="784"/>
          </a:xfrm>
        </p:grpSpPr>
        <p:sp>
          <p:nvSpPr>
            <p:cNvPr id="499900" name="Line 188"/>
            <p:cNvSpPr>
              <a:spLocks noChangeShapeType="1"/>
            </p:cNvSpPr>
            <p:nvPr/>
          </p:nvSpPr>
          <p:spPr bwMode="auto">
            <a:xfrm>
              <a:off x="650" y="4103"/>
              <a:ext cx="0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901" name="Line 189"/>
            <p:cNvSpPr>
              <a:spLocks noChangeShapeType="1"/>
            </p:cNvSpPr>
            <p:nvPr/>
          </p:nvSpPr>
          <p:spPr bwMode="auto">
            <a:xfrm>
              <a:off x="305" y="4103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902" name="Oval 190"/>
            <p:cNvSpPr>
              <a:spLocks noChangeArrowheads="1"/>
            </p:cNvSpPr>
            <p:nvPr/>
          </p:nvSpPr>
          <p:spPr bwMode="auto">
            <a:xfrm>
              <a:off x="249" y="3708"/>
              <a:ext cx="165" cy="1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903" name="Text Box 191"/>
            <p:cNvSpPr txBox="1">
              <a:spLocks noChangeArrowheads="1"/>
            </p:cNvSpPr>
            <p:nvPr/>
          </p:nvSpPr>
          <p:spPr bwMode="auto">
            <a:xfrm>
              <a:off x="166" y="3531"/>
              <a:ext cx="331" cy="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9904" name="Line 192"/>
            <p:cNvSpPr>
              <a:spLocks noChangeShapeType="1"/>
            </p:cNvSpPr>
            <p:nvPr/>
          </p:nvSpPr>
          <p:spPr bwMode="auto">
            <a:xfrm>
              <a:off x="331" y="3637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905" name="Line 193"/>
            <p:cNvSpPr>
              <a:spLocks noChangeShapeType="1"/>
            </p:cNvSpPr>
            <p:nvPr/>
          </p:nvSpPr>
          <p:spPr bwMode="auto">
            <a:xfrm>
              <a:off x="249" y="3754"/>
              <a:ext cx="401" cy="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906" name="Freeform 194"/>
            <p:cNvSpPr>
              <a:spLocks/>
            </p:cNvSpPr>
            <p:nvPr/>
          </p:nvSpPr>
          <p:spPr bwMode="auto">
            <a:xfrm>
              <a:off x="299" y="4245"/>
              <a:ext cx="341" cy="32"/>
            </a:xfrm>
            <a:custGeom>
              <a:avLst/>
              <a:gdLst>
                <a:gd name="T0" fmla="*/ 1065 w 1065"/>
                <a:gd name="T1" fmla="*/ 0 h 105"/>
                <a:gd name="T2" fmla="*/ 0 w 1065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5" h="105">
                  <a:moveTo>
                    <a:pt x="1065" y="0"/>
                  </a:moveTo>
                  <a:lnTo>
                    <a:pt x="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907" name="Line 195"/>
            <p:cNvSpPr>
              <a:spLocks noChangeShapeType="1"/>
            </p:cNvSpPr>
            <p:nvPr/>
          </p:nvSpPr>
          <p:spPr bwMode="auto">
            <a:xfrm>
              <a:off x="305" y="3885"/>
              <a:ext cx="0" cy="16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908" name="WordArt 196"/>
            <p:cNvSpPr>
              <a:spLocks noChangeArrowheads="1" noChangeShapeType="1" noTextEdit="1"/>
            </p:cNvSpPr>
            <p:nvPr/>
          </p:nvSpPr>
          <p:spPr bwMode="auto">
            <a:xfrm>
              <a:off x="246" y="3559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9909" name="Text Box 197"/>
            <p:cNvSpPr txBox="1">
              <a:spLocks noChangeArrowheads="1"/>
            </p:cNvSpPr>
            <p:nvPr/>
          </p:nvSpPr>
          <p:spPr bwMode="auto">
            <a:xfrm>
              <a:off x="477" y="3940"/>
              <a:ext cx="461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ibd</a:t>
              </a:r>
              <a:endParaRPr lang="en-US" altLang="bg-BG" sz="800"/>
            </a:p>
          </p:txBody>
        </p:sp>
        <p:sp>
          <p:nvSpPr>
            <p:cNvPr id="499910" name="Text Box 198"/>
            <p:cNvSpPr txBox="1">
              <a:spLocks noChangeArrowheads="1"/>
            </p:cNvSpPr>
            <p:nvPr/>
          </p:nvSpPr>
          <p:spPr bwMode="auto">
            <a:xfrm>
              <a:off x="353" y="3940"/>
              <a:ext cx="124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grpSp>
          <p:nvGrpSpPr>
            <p:cNvPr id="499911" name="Group 199"/>
            <p:cNvGrpSpPr>
              <a:grpSpLocks/>
            </p:cNvGrpSpPr>
            <p:nvPr/>
          </p:nvGrpSpPr>
          <p:grpSpPr bwMode="auto">
            <a:xfrm flipH="1">
              <a:off x="823" y="4103"/>
              <a:ext cx="58" cy="54"/>
              <a:chOff x="4860" y="14760"/>
              <a:chExt cx="540" cy="540"/>
            </a:xfrm>
          </p:grpSpPr>
          <p:sp>
            <p:nvSpPr>
              <p:cNvPr id="499912" name="Oval 200"/>
              <p:cNvSpPr>
                <a:spLocks noChangeArrowheads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9913" name="Line 201"/>
              <p:cNvSpPr>
                <a:spLocks noChangeShapeType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9914" name="Line 202"/>
              <p:cNvSpPr>
                <a:spLocks noChangeShapeType="1"/>
              </p:cNvSpPr>
              <p:nvPr/>
            </p:nvSpPr>
            <p:spPr bwMode="auto">
              <a:xfrm flipV="1"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9915" name="Line 203"/>
            <p:cNvSpPr>
              <a:spLocks noChangeShapeType="1"/>
            </p:cNvSpPr>
            <p:nvPr/>
          </p:nvSpPr>
          <p:spPr bwMode="auto">
            <a:xfrm>
              <a:off x="650" y="421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916" name="Freeform 204"/>
            <p:cNvSpPr>
              <a:spLocks/>
            </p:cNvSpPr>
            <p:nvPr/>
          </p:nvSpPr>
          <p:spPr bwMode="auto">
            <a:xfrm>
              <a:off x="640" y="4212"/>
              <a:ext cx="1" cy="41"/>
            </a:xfrm>
            <a:custGeom>
              <a:avLst/>
              <a:gdLst>
                <a:gd name="T0" fmla="*/ 0 w 1"/>
                <a:gd name="T1" fmla="*/ 0 h 135"/>
                <a:gd name="T2" fmla="*/ 0 w 1"/>
                <a:gd name="T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5">
                  <a:moveTo>
                    <a:pt x="0" y="0"/>
                  </a:moveTo>
                  <a:lnTo>
                    <a:pt x="0" y="13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9917" name="Group 205"/>
          <p:cNvGrpSpPr>
            <a:grpSpLocks/>
          </p:cNvGrpSpPr>
          <p:nvPr/>
        </p:nvGrpSpPr>
        <p:grpSpPr bwMode="auto">
          <a:xfrm>
            <a:off x="7200900" y="5838825"/>
            <a:ext cx="152400" cy="152400"/>
            <a:chOff x="4242" y="978"/>
            <a:chExt cx="96" cy="96"/>
          </a:xfrm>
        </p:grpSpPr>
        <p:sp>
          <p:nvSpPr>
            <p:cNvPr id="499918" name="Oval 206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9919" name="Line 207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920" name="Line 208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9921" name="Line 209"/>
          <p:cNvSpPr>
            <a:spLocks noChangeShapeType="1"/>
          </p:cNvSpPr>
          <p:nvPr/>
        </p:nvSpPr>
        <p:spPr bwMode="auto">
          <a:xfrm>
            <a:off x="3170238" y="5275263"/>
            <a:ext cx="0" cy="560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22" name="Line 210"/>
          <p:cNvSpPr>
            <a:spLocks noChangeShapeType="1"/>
          </p:cNvSpPr>
          <p:nvPr/>
        </p:nvSpPr>
        <p:spPr bwMode="auto">
          <a:xfrm>
            <a:off x="2052638" y="5724525"/>
            <a:ext cx="0" cy="336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23" name="Line 211"/>
          <p:cNvSpPr>
            <a:spLocks noChangeShapeType="1"/>
          </p:cNvSpPr>
          <p:nvPr/>
        </p:nvSpPr>
        <p:spPr bwMode="auto">
          <a:xfrm>
            <a:off x="2052638" y="4489450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24" name="Line 212"/>
          <p:cNvSpPr>
            <a:spLocks noChangeShapeType="1"/>
          </p:cNvSpPr>
          <p:nvPr/>
        </p:nvSpPr>
        <p:spPr bwMode="auto">
          <a:xfrm>
            <a:off x="2052638" y="4865688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25" name="Oval 213"/>
          <p:cNvSpPr>
            <a:spLocks noChangeArrowheads="1"/>
          </p:cNvSpPr>
          <p:nvPr/>
        </p:nvSpPr>
        <p:spPr bwMode="auto">
          <a:xfrm>
            <a:off x="1922463" y="4052888"/>
            <a:ext cx="261937" cy="2270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9926" name="Text Box 214"/>
          <p:cNvSpPr txBox="1">
            <a:spLocks noChangeArrowheads="1"/>
          </p:cNvSpPr>
          <p:nvPr/>
        </p:nvSpPr>
        <p:spPr bwMode="auto">
          <a:xfrm>
            <a:off x="1790700" y="3775075"/>
            <a:ext cx="525463" cy="168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 altLang="bg-BG" sz="800"/>
          </a:p>
        </p:txBody>
      </p:sp>
      <p:sp>
        <p:nvSpPr>
          <p:cNvPr id="499927" name="Line 215"/>
          <p:cNvSpPr>
            <a:spLocks noChangeShapeType="1"/>
          </p:cNvSpPr>
          <p:nvPr/>
        </p:nvSpPr>
        <p:spPr bwMode="auto">
          <a:xfrm>
            <a:off x="2052638" y="3941763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28" name="Text Box 216"/>
          <p:cNvSpPr txBox="1">
            <a:spLocks noChangeArrowheads="1"/>
          </p:cNvSpPr>
          <p:nvPr/>
        </p:nvSpPr>
        <p:spPr bwMode="auto">
          <a:xfrm>
            <a:off x="1658938" y="4335463"/>
            <a:ext cx="854075" cy="153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endParaRPr lang="en-US" altLang="bg-BG" sz="800"/>
          </a:p>
        </p:txBody>
      </p:sp>
      <p:sp>
        <p:nvSpPr>
          <p:cNvPr id="499929" name="Text Box 217"/>
          <p:cNvSpPr txBox="1">
            <a:spLocks noChangeArrowheads="1"/>
          </p:cNvSpPr>
          <p:nvPr/>
        </p:nvSpPr>
        <p:spPr bwMode="auto">
          <a:xfrm>
            <a:off x="1658938" y="4600575"/>
            <a:ext cx="854075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pPr algn="l"/>
            <a:r>
              <a:rPr lang="en-US" altLang="bg-BG" sz="800" b="0"/>
              <a:t>darj</a:t>
            </a:r>
            <a:endParaRPr lang="en-US" altLang="bg-BG" sz="800"/>
          </a:p>
        </p:txBody>
      </p:sp>
      <p:sp>
        <p:nvSpPr>
          <p:cNvPr id="499930" name="Line 218"/>
          <p:cNvSpPr>
            <a:spLocks noChangeShapeType="1"/>
          </p:cNvSpPr>
          <p:nvPr/>
        </p:nvSpPr>
        <p:spPr bwMode="auto">
          <a:xfrm>
            <a:off x="2052638" y="4262438"/>
            <a:ext cx="0" cy="9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31" name="Oval 219"/>
          <p:cNvSpPr>
            <a:spLocks noChangeArrowheads="1"/>
          </p:cNvSpPr>
          <p:nvPr/>
        </p:nvSpPr>
        <p:spPr bwMode="auto">
          <a:xfrm>
            <a:off x="2316163" y="4657725"/>
            <a:ext cx="131762" cy="1127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 altLang="bg-BG" sz="800"/>
          </a:p>
        </p:txBody>
      </p:sp>
      <p:sp>
        <p:nvSpPr>
          <p:cNvPr id="499932" name="WordArt 220"/>
          <p:cNvSpPr>
            <a:spLocks noChangeArrowheads="1" noChangeShapeType="1" noTextEdit="1"/>
          </p:cNvSpPr>
          <p:nvPr/>
        </p:nvSpPr>
        <p:spPr bwMode="auto">
          <a:xfrm>
            <a:off x="2338388" y="4675188"/>
            <a:ext cx="87312" cy="746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0C0C0"/>
                </a:solidFill>
                <a:latin typeface="Arial Black"/>
              </a:rPr>
              <a:t>3</a:t>
            </a:r>
          </a:p>
        </p:txBody>
      </p:sp>
      <p:sp>
        <p:nvSpPr>
          <p:cNvPr id="499933" name="Line 221"/>
          <p:cNvSpPr>
            <a:spLocks noChangeShapeType="1"/>
          </p:cNvSpPr>
          <p:nvPr/>
        </p:nvSpPr>
        <p:spPr bwMode="auto">
          <a:xfrm rot="470287">
            <a:off x="1790700" y="4656138"/>
            <a:ext cx="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34" name="Freeform 222"/>
          <p:cNvSpPr>
            <a:spLocks/>
          </p:cNvSpPr>
          <p:nvPr/>
        </p:nvSpPr>
        <p:spPr bwMode="auto">
          <a:xfrm rot="470287">
            <a:off x="1790700" y="4649788"/>
            <a:ext cx="92075" cy="61912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9935" name="Oval 223"/>
          <p:cNvSpPr>
            <a:spLocks noChangeArrowheads="1"/>
          </p:cNvSpPr>
          <p:nvPr/>
        </p:nvSpPr>
        <p:spPr bwMode="auto">
          <a:xfrm rot="470287">
            <a:off x="1809750" y="4660900"/>
            <a:ext cx="36513" cy="396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9936" name="Line 224"/>
          <p:cNvSpPr>
            <a:spLocks noChangeShapeType="1"/>
          </p:cNvSpPr>
          <p:nvPr/>
        </p:nvSpPr>
        <p:spPr bwMode="auto">
          <a:xfrm rot="470287">
            <a:off x="1846263" y="4691063"/>
            <a:ext cx="146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37" name="Rectangle 225"/>
          <p:cNvSpPr>
            <a:spLocks noChangeArrowheads="1"/>
          </p:cNvSpPr>
          <p:nvPr/>
        </p:nvSpPr>
        <p:spPr bwMode="auto">
          <a:xfrm>
            <a:off x="1987550" y="4657725"/>
            <a:ext cx="196850" cy="166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9938" name="Rectangle 226"/>
          <p:cNvSpPr>
            <a:spLocks noChangeArrowheads="1"/>
          </p:cNvSpPr>
          <p:nvPr/>
        </p:nvSpPr>
        <p:spPr bwMode="auto">
          <a:xfrm>
            <a:off x="1987550" y="4741863"/>
            <a:ext cx="98425" cy="82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9939" name="Rectangle 227"/>
          <p:cNvSpPr>
            <a:spLocks noChangeArrowheads="1"/>
          </p:cNvSpPr>
          <p:nvPr/>
        </p:nvSpPr>
        <p:spPr bwMode="auto">
          <a:xfrm>
            <a:off x="2085975" y="4741863"/>
            <a:ext cx="98425" cy="82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9940" name="Freeform 228"/>
          <p:cNvSpPr>
            <a:spLocks/>
          </p:cNvSpPr>
          <p:nvPr/>
        </p:nvSpPr>
        <p:spPr bwMode="auto">
          <a:xfrm>
            <a:off x="2119313" y="4672013"/>
            <a:ext cx="196850" cy="41275"/>
          </a:xfrm>
          <a:custGeom>
            <a:avLst/>
            <a:gdLst>
              <a:gd name="T0" fmla="*/ 540 w 540"/>
              <a:gd name="T1" fmla="*/ 70 h 130"/>
              <a:gd name="T2" fmla="*/ 300 w 540"/>
              <a:gd name="T3" fmla="*/ 10 h 130"/>
              <a:gd name="T4" fmla="*/ 0 w 540"/>
              <a:gd name="T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0" h="130">
                <a:moveTo>
                  <a:pt x="540" y="70"/>
                </a:moveTo>
                <a:cubicBezTo>
                  <a:pt x="500" y="60"/>
                  <a:pt x="390" y="0"/>
                  <a:pt x="300" y="10"/>
                </a:cubicBezTo>
                <a:cubicBezTo>
                  <a:pt x="210" y="20"/>
                  <a:pt x="63" y="105"/>
                  <a:pt x="0" y="13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41" name="Text Box 229"/>
          <p:cNvSpPr txBox="1">
            <a:spLocks noChangeArrowheads="1"/>
          </p:cNvSpPr>
          <p:nvPr/>
        </p:nvSpPr>
        <p:spPr bwMode="auto">
          <a:xfrm>
            <a:off x="1462088" y="4600575"/>
            <a:ext cx="196850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2</a:t>
            </a:r>
            <a:endParaRPr lang="en-US" altLang="bg-BG" sz="800"/>
          </a:p>
        </p:txBody>
      </p:sp>
      <p:sp>
        <p:nvSpPr>
          <p:cNvPr id="499942" name="Text Box 230"/>
          <p:cNvSpPr txBox="1">
            <a:spLocks noChangeArrowheads="1"/>
          </p:cNvSpPr>
          <p:nvPr/>
        </p:nvSpPr>
        <p:spPr bwMode="auto">
          <a:xfrm>
            <a:off x="1462088" y="4335463"/>
            <a:ext cx="196850" cy="153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1</a:t>
            </a:r>
            <a:endParaRPr lang="en-US" altLang="bg-BG" sz="800"/>
          </a:p>
        </p:txBody>
      </p:sp>
      <p:sp>
        <p:nvSpPr>
          <p:cNvPr id="499943" name="Text Box 231"/>
          <p:cNvSpPr txBox="1">
            <a:spLocks noChangeArrowheads="1"/>
          </p:cNvSpPr>
          <p:nvPr/>
        </p:nvSpPr>
        <p:spPr bwMode="auto">
          <a:xfrm>
            <a:off x="1649413" y="5233988"/>
            <a:ext cx="854075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pPr algn="l"/>
            <a:r>
              <a:rPr lang="en-US" altLang="bg-BG" sz="800" b="0"/>
              <a:t>darj</a:t>
            </a:r>
            <a:endParaRPr lang="en-US" altLang="bg-BG" sz="800"/>
          </a:p>
        </p:txBody>
      </p:sp>
      <p:grpSp>
        <p:nvGrpSpPr>
          <p:cNvPr id="499944" name="Group 232"/>
          <p:cNvGrpSpPr>
            <a:grpSpLocks/>
          </p:cNvGrpSpPr>
          <p:nvPr/>
        </p:nvGrpSpPr>
        <p:grpSpPr bwMode="auto">
          <a:xfrm>
            <a:off x="1978025" y="5291138"/>
            <a:ext cx="196850" cy="169862"/>
            <a:chOff x="3240" y="13680"/>
            <a:chExt cx="1080" cy="720"/>
          </a:xfrm>
        </p:grpSpPr>
        <p:sp>
          <p:nvSpPr>
            <p:cNvPr id="499945" name="Rectangle 233"/>
            <p:cNvSpPr>
              <a:spLocks noChangeArrowheads="1"/>
            </p:cNvSpPr>
            <p:nvPr/>
          </p:nvSpPr>
          <p:spPr bwMode="auto">
            <a:xfrm>
              <a:off x="3240" y="13680"/>
              <a:ext cx="108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946" name="Rectangle 234"/>
            <p:cNvSpPr>
              <a:spLocks noChangeArrowheads="1"/>
            </p:cNvSpPr>
            <p:nvPr/>
          </p:nvSpPr>
          <p:spPr bwMode="auto">
            <a:xfrm>
              <a:off x="3240" y="14040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947" name="Rectangle 235"/>
            <p:cNvSpPr>
              <a:spLocks noChangeArrowheads="1"/>
            </p:cNvSpPr>
            <p:nvPr/>
          </p:nvSpPr>
          <p:spPr bwMode="auto">
            <a:xfrm>
              <a:off x="3780" y="14040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9948" name="WordArt 236"/>
          <p:cNvSpPr>
            <a:spLocks noChangeArrowheads="1" noChangeShapeType="1" noTextEdit="1"/>
          </p:cNvSpPr>
          <p:nvPr/>
        </p:nvSpPr>
        <p:spPr bwMode="auto">
          <a:xfrm>
            <a:off x="2035175" y="5316538"/>
            <a:ext cx="84138" cy="460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0C0C0"/>
                </a:solidFill>
                <a:latin typeface="Arial Black"/>
              </a:rPr>
              <a:t>3</a:t>
            </a:r>
          </a:p>
        </p:txBody>
      </p:sp>
      <p:sp>
        <p:nvSpPr>
          <p:cNvPr id="499949" name="Line 237"/>
          <p:cNvSpPr>
            <a:spLocks noChangeShapeType="1"/>
          </p:cNvSpPr>
          <p:nvPr/>
        </p:nvSpPr>
        <p:spPr bwMode="auto">
          <a:xfrm rot="470287">
            <a:off x="1781175" y="5289550"/>
            <a:ext cx="0" cy="39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50" name="Freeform 238"/>
          <p:cNvSpPr>
            <a:spLocks/>
          </p:cNvSpPr>
          <p:nvPr/>
        </p:nvSpPr>
        <p:spPr bwMode="auto">
          <a:xfrm rot="470287">
            <a:off x="1781175" y="5284788"/>
            <a:ext cx="92075" cy="60325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9951" name="Oval 239"/>
          <p:cNvSpPr>
            <a:spLocks noChangeArrowheads="1"/>
          </p:cNvSpPr>
          <p:nvPr/>
        </p:nvSpPr>
        <p:spPr bwMode="auto">
          <a:xfrm rot="470287">
            <a:off x="1800225" y="5294313"/>
            <a:ext cx="36513" cy="396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9952" name="Line 240"/>
          <p:cNvSpPr>
            <a:spLocks noChangeShapeType="1"/>
          </p:cNvSpPr>
          <p:nvPr/>
        </p:nvSpPr>
        <p:spPr bwMode="auto">
          <a:xfrm rot="470287">
            <a:off x="1836738" y="5327650"/>
            <a:ext cx="146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53" name="Freeform 241"/>
          <p:cNvSpPr>
            <a:spLocks/>
          </p:cNvSpPr>
          <p:nvPr/>
        </p:nvSpPr>
        <p:spPr bwMode="auto">
          <a:xfrm>
            <a:off x="1876425" y="5416550"/>
            <a:ext cx="152400" cy="61913"/>
          </a:xfrm>
          <a:custGeom>
            <a:avLst/>
            <a:gdLst>
              <a:gd name="T0" fmla="*/ 420 w 420"/>
              <a:gd name="T1" fmla="*/ 0 h 200"/>
              <a:gd name="T2" fmla="*/ 0 w 420"/>
              <a:gd name="T3" fmla="*/ 200 h 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0" h="200">
                <a:moveTo>
                  <a:pt x="420" y="0"/>
                </a:moveTo>
                <a:lnTo>
                  <a:pt x="0" y="2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54" name="Line 242"/>
          <p:cNvSpPr>
            <a:spLocks noChangeShapeType="1"/>
          </p:cNvSpPr>
          <p:nvPr/>
        </p:nvSpPr>
        <p:spPr bwMode="auto">
          <a:xfrm>
            <a:off x="2043113" y="5087938"/>
            <a:ext cx="0" cy="112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55" name="Line 243"/>
          <p:cNvSpPr>
            <a:spLocks noChangeShapeType="1"/>
          </p:cNvSpPr>
          <p:nvPr/>
        </p:nvSpPr>
        <p:spPr bwMode="auto">
          <a:xfrm>
            <a:off x="2052638" y="5556250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56" name="Text Box 244"/>
          <p:cNvSpPr txBox="1">
            <a:spLocks noChangeArrowheads="1"/>
          </p:cNvSpPr>
          <p:nvPr/>
        </p:nvSpPr>
        <p:spPr bwMode="auto">
          <a:xfrm>
            <a:off x="2841625" y="5162550"/>
            <a:ext cx="198438" cy="150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6</a:t>
            </a:r>
            <a:endParaRPr lang="en-US" altLang="bg-BG" sz="800"/>
          </a:p>
        </p:txBody>
      </p:sp>
      <p:sp>
        <p:nvSpPr>
          <p:cNvPr id="499957" name="Line 245"/>
          <p:cNvSpPr>
            <a:spLocks noChangeShapeType="1"/>
          </p:cNvSpPr>
          <p:nvPr/>
        </p:nvSpPr>
        <p:spPr bwMode="auto">
          <a:xfrm>
            <a:off x="1922463" y="4127500"/>
            <a:ext cx="1247775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58" name="Line 246"/>
          <p:cNvSpPr>
            <a:spLocks noChangeShapeType="1"/>
          </p:cNvSpPr>
          <p:nvPr/>
        </p:nvSpPr>
        <p:spPr bwMode="auto">
          <a:xfrm>
            <a:off x="3170238" y="4392613"/>
            <a:ext cx="0" cy="769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59" name="Line 247"/>
          <p:cNvSpPr>
            <a:spLocks noChangeShapeType="1"/>
          </p:cNvSpPr>
          <p:nvPr/>
        </p:nvSpPr>
        <p:spPr bwMode="auto">
          <a:xfrm flipH="1">
            <a:off x="2052638" y="5835650"/>
            <a:ext cx="1117600" cy="112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60" name="Rectangle 248"/>
          <p:cNvSpPr>
            <a:spLocks noChangeArrowheads="1"/>
          </p:cNvSpPr>
          <p:nvPr/>
        </p:nvSpPr>
        <p:spPr bwMode="auto">
          <a:xfrm>
            <a:off x="1527175" y="3646488"/>
            <a:ext cx="1117600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61" name="WordArt 249"/>
          <p:cNvSpPr>
            <a:spLocks noChangeArrowheads="1" noChangeShapeType="1" noTextEdit="1"/>
          </p:cNvSpPr>
          <p:nvPr/>
        </p:nvSpPr>
        <p:spPr bwMode="auto">
          <a:xfrm>
            <a:off x="1917700" y="3817938"/>
            <a:ext cx="201613" cy="88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n=1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99962" name="WordArt 250"/>
          <p:cNvSpPr>
            <a:spLocks noChangeArrowheads="1" noChangeShapeType="1" noTextEdit="1"/>
          </p:cNvSpPr>
          <p:nvPr/>
        </p:nvSpPr>
        <p:spPr bwMode="auto">
          <a:xfrm>
            <a:off x="2184400" y="4360863"/>
            <a:ext cx="198438" cy="936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nd = 0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99963" name="WordArt 251"/>
          <p:cNvSpPr>
            <a:spLocks noChangeArrowheads="1" noChangeShapeType="1" noTextEdit="1"/>
          </p:cNvSpPr>
          <p:nvPr/>
        </p:nvSpPr>
        <p:spPr bwMode="auto">
          <a:xfrm>
            <a:off x="1790700" y="4360863"/>
            <a:ext cx="196850" cy="936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nl = 0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99964" name="Text Box 252"/>
          <p:cNvSpPr txBox="1">
            <a:spLocks noChangeArrowheads="1"/>
          </p:cNvSpPr>
          <p:nvPr/>
        </p:nvSpPr>
        <p:spPr bwMode="auto">
          <a:xfrm>
            <a:off x="1658938" y="5667375"/>
            <a:ext cx="854075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endParaRPr lang="en-US" altLang="bg-BG" sz="800"/>
          </a:p>
        </p:txBody>
      </p:sp>
      <p:sp>
        <p:nvSpPr>
          <p:cNvPr id="499965" name="Text Box 253"/>
          <p:cNvSpPr txBox="1">
            <a:spLocks noChangeArrowheads="1"/>
          </p:cNvSpPr>
          <p:nvPr/>
        </p:nvSpPr>
        <p:spPr bwMode="auto">
          <a:xfrm>
            <a:off x="1462088" y="5667375"/>
            <a:ext cx="19685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5</a:t>
            </a:r>
            <a:endParaRPr lang="en-US" altLang="bg-BG" sz="800"/>
          </a:p>
        </p:txBody>
      </p:sp>
      <p:sp>
        <p:nvSpPr>
          <p:cNvPr id="499966" name="Text Box 254"/>
          <p:cNvSpPr txBox="1">
            <a:spLocks noChangeArrowheads="1"/>
          </p:cNvSpPr>
          <p:nvPr/>
        </p:nvSpPr>
        <p:spPr bwMode="auto">
          <a:xfrm>
            <a:off x="1658938" y="4967288"/>
            <a:ext cx="854075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endParaRPr lang="en-US" altLang="bg-BG" sz="800"/>
          </a:p>
        </p:txBody>
      </p:sp>
      <p:sp>
        <p:nvSpPr>
          <p:cNvPr id="499967" name="Text Box 255"/>
          <p:cNvSpPr txBox="1">
            <a:spLocks noChangeArrowheads="1"/>
          </p:cNvSpPr>
          <p:nvPr/>
        </p:nvSpPr>
        <p:spPr bwMode="auto">
          <a:xfrm>
            <a:off x="3040063" y="5162550"/>
            <a:ext cx="525462" cy="150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sz="800"/>
          </a:p>
        </p:txBody>
      </p:sp>
      <p:sp>
        <p:nvSpPr>
          <p:cNvPr id="499968" name="AutoShape 256"/>
          <p:cNvSpPr>
            <a:spLocks noChangeArrowheads="1"/>
          </p:cNvSpPr>
          <p:nvPr/>
        </p:nvSpPr>
        <p:spPr bwMode="auto">
          <a:xfrm>
            <a:off x="2173288" y="53895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9969" name="Freeform 257"/>
          <p:cNvSpPr>
            <a:spLocks/>
          </p:cNvSpPr>
          <p:nvPr/>
        </p:nvSpPr>
        <p:spPr bwMode="auto">
          <a:xfrm flipH="1">
            <a:off x="2403475" y="5307013"/>
            <a:ext cx="1722438" cy="1427162"/>
          </a:xfrm>
          <a:custGeom>
            <a:avLst/>
            <a:gdLst>
              <a:gd name="T0" fmla="*/ 874 w 1954"/>
              <a:gd name="T1" fmla="*/ 3237 h 3237"/>
              <a:gd name="T2" fmla="*/ 187 w 1954"/>
              <a:gd name="T3" fmla="*/ 2157 h 3237"/>
              <a:gd name="T4" fmla="*/ 127 w 1954"/>
              <a:gd name="T5" fmla="*/ 817 h 3237"/>
              <a:gd name="T6" fmla="*/ 907 w 1954"/>
              <a:gd name="T7" fmla="*/ 37 h 3237"/>
              <a:gd name="T8" fmla="*/ 1954 w 1954"/>
              <a:gd name="T9" fmla="*/ 357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4" h="3237">
                <a:moveTo>
                  <a:pt x="874" y="3237"/>
                </a:moveTo>
                <a:cubicBezTo>
                  <a:pt x="759" y="3057"/>
                  <a:pt x="311" y="2560"/>
                  <a:pt x="187" y="2157"/>
                </a:cubicBezTo>
                <a:cubicBezTo>
                  <a:pt x="0" y="1577"/>
                  <a:pt x="60" y="1184"/>
                  <a:pt x="127" y="817"/>
                </a:cubicBezTo>
                <a:cubicBezTo>
                  <a:pt x="194" y="450"/>
                  <a:pt x="617" y="74"/>
                  <a:pt x="907" y="37"/>
                </a:cubicBezTo>
                <a:cubicBezTo>
                  <a:pt x="1197" y="0"/>
                  <a:pt x="1736" y="290"/>
                  <a:pt x="1954" y="35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70" name="Line 258"/>
          <p:cNvSpPr>
            <a:spLocks noChangeShapeType="1"/>
          </p:cNvSpPr>
          <p:nvPr/>
        </p:nvSpPr>
        <p:spPr bwMode="auto">
          <a:xfrm flipH="1">
            <a:off x="5797550" y="4565650"/>
            <a:ext cx="307975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71" name="Text Box 259"/>
          <p:cNvSpPr txBox="1">
            <a:spLocks noChangeArrowheads="1"/>
          </p:cNvSpPr>
          <p:nvPr/>
        </p:nvSpPr>
        <p:spPr bwMode="auto">
          <a:xfrm>
            <a:off x="1457325" y="5238750"/>
            <a:ext cx="196850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/>
              <a:t>4</a:t>
            </a:r>
          </a:p>
        </p:txBody>
      </p:sp>
      <p:sp>
        <p:nvSpPr>
          <p:cNvPr id="499972" name="Text Box 260"/>
          <p:cNvSpPr txBox="1">
            <a:spLocks noChangeArrowheads="1"/>
          </p:cNvSpPr>
          <p:nvPr/>
        </p:nvSpPr>
        <p:spPr bwMode="auto">
          <a:xfrm>
            <a:off x="1457325" y="4972050"/>
            <a:ext cx="19685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/>
              <a:t>3</a:t>
            </a:r>
          </a:p>
        </p:txBody>
      </p:sp>
      <p:sp>
        <p:nvSpPr>
          <p:cNvPr id="499973" name="Rectangle 261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99974" name="Line 262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837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998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98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998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998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998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998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998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998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998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998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4998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4998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99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9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499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9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9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9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9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825" grpId="0" animBg="1"/>
      <p:bldP spid="499826" grpId="0" animBg="1"/>
      <p:bldP spid="499833" grpId="0" animBg="1"/>
      <p:bldP spid="499834" grpId="0" animBg="1"/>
      <p:bldP spid="499842" grpId="0" animBg="1"/>
      <p:bldP spid="499845" grpId="0" animBg="1"/>
      <p:bldP spid="499898" grpId="0"/>
      <p:bldP spid="499968" grpId="0" animBg="1"/>
      <p:bldP spid="4999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738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500739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0740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0741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0742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500743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44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0745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46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47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48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749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0750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51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0752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500753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54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0755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00756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57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758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759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60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761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762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763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64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500765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500766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500767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500768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0769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0770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00771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00772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73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774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775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76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500777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78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79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80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500781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82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83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84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0785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0786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0787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0788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500789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0790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500791" name="Group 55"/>
          <p:cNvGrpSpPr>
            <a:grpSpLocks/>
          </p:cNvGrpSpPr>
          <p:nvPr/>
        </p:nvGrpSpPr>
        <p:grpSpPr bwMode="auto">
          <a:xfrm>
            <a:off x="2605088" y="1779588"/>
            <a:ext cx="2103437" cy="2414587"/>
            <a:chOff x="1365" y="1115"/>
            <a:chExt cx="1325" cy="1521"/>
          </a:xfrm>
        </p:grpSpPr>
        <p:sp>
          <p:nvSpPr>
            <p:cNvPr id="500792" name="Line 56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93" name="Line 57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94" name="Line 58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95" name="Line 59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96" name="Oval 60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797" name="Text Box 61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0798" name="Line 62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99" name="Text Box 63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0800" name="Text Box 64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500801" name="Line 65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02" name="Oval 66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0803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500804" name="Line 68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05" name="Freeform 69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806" name="Oval 70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807" name="Line 71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08" name="Rectangle 72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809" name="Rectangle 73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810" name="Rectangle 74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811" name="Freeform 75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12" name="Text Box 76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500813" name="Text Box 77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500814" name="Text Box 78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500815" name="Group 79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500816" name="Rectangle 8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0817" name="Rectangle 8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0818" name="Rectangle 8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00819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500820" name="Line 84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21" name="Freeform 85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822" name="Oval 86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823" name="Line 87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24" name="Text Box 88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500825" name="Freeform 89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26" name="Line 90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27" name="Line 91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28" name="Text Box 92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0829" name="Text Box 93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500830" name="Line 94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31" name="Line 95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32" name="Line 96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33" name="Rectangle 97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34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0835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0836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0837" name="Text Box 101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0838" name="Text Box 102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500839" name="Text Box 103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0840" name="Text Box 104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500841" name="AutoShape 105"/>
          <p:cNvSpPr>
            <a:spLocks noChangeArrowheads="1"/>
          </p:cNvSpPr>
          <p:nvPr/>
        </p:nvSpPr>
        <p:spPr bwMode="auto">
          <a:xfrm flipH="1">
            <a:off x="3144838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00842" name="Group 106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500843" name="Freeform 10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844" name="Oval 10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845" name="Freeform 10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46" name="Text Box 11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500847" name="Line 111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848" name="Line 112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849" name="Oval 113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0850" name="Text Box 114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 </a:t>
            </a:r>
            <a:r>
              <a:rPr lang="en-US" altLang="bg-BG" sz="1200" b="0">
                <a:solidFill>
                  <a:srgbClr val="993300"/>
                </a:solidFill>
              </a:rPr>
              <a:t>(</a:t>
            </a:r>
            <a:r>
              <a:rPr lang="en-US" altLang="bg-BG" sz="1200" b="0">
                <a:cs typeface="Times New Roman" pitchFamily="18" charset="0"/>
              </a:rPr>
              <a:t>n)</a:t>
            </a:r>
          </a:p>
        </p:txBody>
      </p:sp>
      <p:sp>
        <p:nvSpPr>
          <p:cNvPr id="500851" name="Line 115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852" name="Text Box 116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nl:=n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2; nd:=n-n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2–1;</a:t>
            </a:r>
            <a:endParaRPr lang="en-US" altLang="bg-BG" sz="800" b="0"/>
          </a:p>
        </p:txBody>
      </p:sp>
      <p:sp>
        <p:nvSpPr>
          <p:cNvPr id="500853" name="Line 117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854" name="Text Box 118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2</a:t>
            </a:r>
          </a:p>
        </p:txBody>
      </p:sp>
      <p:sp>
        <p:nvSpPr>
          <p:cNvPr id="500855" name="Text Box 119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>
                <a:cs typeface="Times New Roman" pitchFamily="18" charset="0"/>
              </a:rPr>
              <a:t>1</a:t>
            </a:r>
            <a:endParaRPr lang="en-US" altLang="bg-BG" sz="800" b="0"/>
          </a:p>
        </p:txBody>
      </p:sp>
      <p:sp>
        <p:nvSpPr>
          <p:cNvPr id="500856" name="Text Box 120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>
                <a:cs typeface="Times New Roman" pitchFamily="18" charset="0"/>
              </a:rPr>
              <a:t>6</a:t>
            </a:r>
            <a:endParaRPr lang="en-US" altLang="bg-BG" sz="800" b="0"/>
          </a:p>
        </p:txBody>
      </p:sp>
      <p:sp>
        <p:nvSpPr>
          <p:cNvPr id="500857" name="Line 121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858" name="Line 122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859" name="Line 12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860" name="Text Box 12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new (</a:t>
            </a:r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arj); readln (x) </a:t>
            </a:r>
            <a:endParaRPr lang="bg-BG" altLang="bg-BG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500861" name="Line 12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862" name="Text Box 12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3</a:t>
            </a:r>
            <a:endParaRPr lang="en-US" altLang="bg-BG" sz="800" b="0"/>
          </a:p>
        </p:txBody>
      </p:sp>
      <p:sp>
        <p:nvSpPr>
          <p:cNvPr id="500863" name="Text Box 12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500864" name="Line 12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865" name="Text Box 12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4</a:t>
            </a:r>
            <a:endParaRPr lang="en-US" altLang="bg-BG" sz="800" b="0"/>
          </a:p>
        </p:txBody>
      </p:sp>
      <p:sp>
        <p:nvSpPr>
          <p:cNvPr id="500866" name="Text Box 13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</a:t>
            </a:r>
            <a:r>
              <a:rPr lang="fr-FR" altLang="bg-BG">
                <a:solidFill>
                  <a:srgbClr val="993300"/>
                </a:solidFill>
              </a:rPr>
              <a:t>right </a:t>
            </a:r>
            <a:r>
              <a:rPr lang="en-US" altLang="bg-BG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500867" name="Text Box 13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5</a:t>
            </a:r>
          </a:p>
        </p:txBody>
      </p:sp>
      <p:sp>
        <p:nvSpPr>
          <p:cNvPr id="500868" name="Text Box 13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500869" name="Text Box 133"/>
          <p:cNvSpPr txBox="1">
            <a:spLocks noChangeArrowheads="1"/>
          </p:cNvSpPr>
          <p:nvPr/>
        </p:nvSpPr>
        <p:spPr bwMode="auto">
          <a:xfrm>
            <a:off x="1187450" y="2432050"/>
            <a:ext cx="97155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500870" name="Group 13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500871" name="Oval 13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0872" name="Line 13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73" name="Line 13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0874" name="Group 13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500875" name="Oval 13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0876" name="Line 14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77" name="Line 14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0878" name="Oval 14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500879" name="Group 143"/>
          <p:cNvGrpSpPr>
            <a:grpSpLocks/>
          </p:cNvGrpSpPr>
          <p:nvPr/>
        </p:nvGrpSpPr>
        <p:grpSpPr bwMode="auto">
          <a:xfrm>
            <a:off x="6696075" y="2532063"/>
            <a:ext cx="923925" cy="682625"/>
            <a:chOff x="4818" y="755"/>
            <a:chExt cx="582" cy="430"/>
          </a:xfrm>
        </p:grpSpPr>
        <p:sp>
          <p:nvSpPr>
            <p:cNvPr id="500880" name="Text Box 14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0881" name="Text Box 14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0882" name="Text Box 14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0883" name="Group 147"/>
          <p:cNvGrpSpPr>
            <a:grpSpLocks/>
          </p:cNvGrpSpPr>
          <p:nvPr/>
        </p:nvGrpSpPr>
        <p:grpSpPr bwMode="auto">
          <a:xfrm>
            <a:off x="6303963" y="1993900"/>
            <a:ext cx="935037" cy="525463"/>
            <a:chOff x="4571" y="416"/>
            <a:chExt cx="589" cy="331"/>
          </a:xfrm>
        </p:grpSpPr>
        <p:sp>
          <p:nvSpPr>
            <p:cNvPr id="500884" name="Freeform 148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885" name="Oval 149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886" name="Freeform 150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87" name="Text Box 151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500888" name="Group 152"/>
          <p:cNvGrpSpPr>
            <a:grpSpLocks/>
          </p:cNvGrpSpPr>
          <p:nvPr/>
        </p:nvGrpSpPr>
        <p:grpSpPr bwMode="auto">
          <a:xfrm>
            <a:off x="7277100" y="2952750"/>
            <a:ext cx="152400" cy="152400"/>
            <a:chOff x="4242" y="978"/>
            <a:chExt cx="96" cy="96"/>
          </a:xfrm>
        </p:grpSpPr>
        <p:sp>
          <p:nvSpPr>
            <p:cNvPr id="500889" name="Oval 153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0890" name="Line 154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91" name="Line 155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0892" name="Group 156"/>
          <p:cNvGrpSpPr>
            <a:grpSpLocks/>
          </p:cNvGrpSpPr>
          <p:nvPr/>
        </p:nvGrpSpPr>
        <p:grpSpPr bwMode="auto">
          <a:xfrm>
            <a:off x="6848475" y="2952750"/>
            <a:ext cx="152400" cy="152400"/>
            <a:chOff x="4242" y="978"/>
            <a:chExt cx="96" cy="96"/>
          </a:xfrm>
        </p:grpSpPr>
        <p:sp>
          <p:nvSpPr>
            <p:cNvPr id="500893" name="Oval 157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0894" name="Line 158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95" name="Line 159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0896" name="Oval 160"/>
          <p:cNvSpPr>
            <a:spLocks noChangeArrowheads="1"/>
          </p:cNvSpPr>
          <p:nvPr/>
        </p:nvSpPr>
        <p:spPr bwMode="auto">
          <a:xfrm>
            <a:off x="7058025" y="25622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00897" name="Line 161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500898" name="Group 162"/>
          <p:cNvGrpSpPr>
            <a:grpSpLocks/>
          </p:cNvGrpSpPr>
          <p:nvPr/>
        </p:nvGrpSpPr>
        <p:grpSpPr bwMode="auto">
          <a:xfrm>
            <a:off x="5895975" y="4017963"/>
            <a:ext cx="923925" cy="682625"/>
            <a:chOff x="4818" y="755"/>
            <a:chExt cx="582" cy="430"/>
          </a:xfrm>
        </p:grpSpPr>
        <p:sp>
          <p:nvSpPr>
            <p:cNvPr id="500899" name="Text Box 16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0900" name="Text Box 16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0901" name="Text Box 16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0902" name="Group 166"/>
          <p:cNvGrpSpPr>
            <a:grpSpLocks/>
          </p:cNvGrpSpPr>
          <p:nvPr/>
        </p:nvGrpSpPr>
        <p:grpSpPr bwMode="auto">
          <a:xfrm>
            <a:off x="5503863" y="3479800"/>
            <a:ext cx="935037" cy="525463"/>
            <a:chOff x="4571" y="416"/>
            <a:chExt cx="589" cy="331"/>
          </a:xfrm>
        </p:grpSpPr>
        <p:sp>
          <p:nvSpPr>
            <p:cNvPr id="500903" name="Freeform 16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904" name="Oval 16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905" name="Freeform 16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06" name="Text Box 17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500907" name="Group 171"/>
          <p:cNvGrpSpPr>
            <a:grpSpLocks/>
          </p:cNvGrpSpPr>
          <p:nvPr/>
        </p:nvGrpSpPr>
        <p:grpSpPr bwMode="auto">
          <a:xfrm>
            <a:off x="6477000" y="4438650"/>
            <a:ext cx="152400" cy="152400"/>
            <a:chOff x="4242" y="978"/>
            <a:chExt cx="96" cy="96"/>
          </a:xfrm>
        </p:grpSpPr>
        <p:sp>
          <p:nvSpPr>
            <p:cNvPr id="500908" name="Oval 172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0909" name="Line 173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10" name="Line 174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0911" name="Oval 175"/>
          <p:cNvSpPr>
            <a:spLocks noChangeArrowheads="1"/>
          </p:cNvSpPr>
          <p:nvPr/>
        </p:nvSpPr>
        <p:spPr bwMode="auto">
          <a:xfrm>
            <a:off x="6257925" y="40481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00912" name="AutoShape 176"/>
          <p:cNvSpPr>
            <a:spLocks noChangeArrowheads="1"/>
          </p:cNvSpPr>
          <p:nvPr/>
        </p:nvSpPr>
        <p:spPr bwMode="auto">
          <a:xfrm flipH="1">
            <a:off x="2078038" y="322421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00913" name="Group 177"/>
          <p:cNvGrpSpPr>
            <a:grpSpLocks/>
          </p:cNvGrpSpPr>
          <p:nvPr/>
        </p:nvGrpSpPr>
        <p:grpSpPr bwMode="auto">
          <a:xfrm rot="-16624878">
            <a:off x="6841332" y="5287168"/>
            <a:ext cx="914400" cy="220663"/>
            <a:chOff x="1691" y="2557"/>
            <a:chExt cx="144" cy="32"/>
          </a:xfrm>
        </p:grpSpPr>
        <p:sp>
          <p:nvSpPr>
            <p:cNvPr id="500914" name="Line 178"/>
            <p:cNvSpPr>
              <a:spLocks noChangeShapeType="1"/>
            </p:cNvSpPr>
            <p:nvPr/>
          </p:nvSpPr>
          <p:spPr bwMode="auto">
            <a:xfrm rot="470287">
              <a:off x="1691" y="2560"/>
              <a:ext cx="0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15" name="Freeform 179"/>
            <p:cNvSpPr>
              <a:spLocks/>
            </p:cNvSpPr>
            <p:nvPr/>
          </p:nvSpPr>
          <p:spPr bwMode="auto">
            <a:xfrm rot="470287">
              <a:off x="1691" y="2557"/>
              <a:ext cx="65" cy="3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916" name="Oval 180"/>
            <p:cNvSpPr>
              <a:spLocks noChangeArrowheads="1"/>
            </p:cNvSpPr>
            <p:nvPr/>
          </p:nvSpPr>
          <p:spPr bwMode="auto">
            <a:xfrm rot="470287">
              <a:off x="1704" y="2562"/>
              <a:ext cx="26" cy="2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917" name="Line 181"/>
            <p:cNvSpPr>
              <a:spLocks noChangeShapeType="1"/>
            </p:cNvSpPr>
            <p:nvPr/>
          </p:nvSpPr>
          <p:spPr bwMode="auto">
            <a:xfrm rot="470287">
              <a:off x="1730" y="2579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0918" name="Rectangle 182"/>
          <p:cNvSpPr>
            <a:spLocks noChangeArrowheads="1"/>
          </p:cNvSpPr>
          <p:nvPr/>
        </p:nvSpPr>
        <p:spPr bwMode="auto">
          <a:xfrm>
            <a:off x="7032625" y="45085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600"/>
              <a:t>ibd</a:t>
            </a:r>
            <a:endParaRPr lang="en-US" altLang="bg-BG" sz="1600"/>
          </a:p>
        </p:txBody>
      </p:sp>
      <p:grpSp>
        <p:nvGrpSpPr>
          <p:cNvPr id="500919" name="Group 183"/>
          <p:cNvGrpSpPr>
            <a:grpSpLocks/>
          </p:cNvGrpSpPr>
          <p:nvPr/>
        </p:nvGrpSpPr>
        <p:grpSpPr bwMode="auto">
          <a:xfrm>
            <a:off x="7200900" y="5838825"/>
            <a:ext cx="152400" cy="152400"/>
            <a:chOff x="4242" y="978"/>
            <a:chExt cx="96" cy="96"/>
          </a:xfrm>
        </p:grpSpPr>
        <p:sp>
          <p:nvSpPr>
            <p:cNvPr id="500920" name="Oval 184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0921" name="Line 185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22" name="Line 186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0923" name="Group 187"/>
          <p:cNvGrpSpPr>
            <a:grpSpLocks/>
          </p:cNvGrpSpPr>
          <p:nvPr/>
        </p:nvGrpSpPr>
        <p:grpSpPr bwMode="auto">
          <a:xfrm>
            <a:off x="5695950" y="5057775"/>
            <a:ext cx="152400" cy="152400"/>
            <a:chOff x="4242" y="978"/>
            <a:chExt cx="96" cy="96"/>
          </a:xfrm>
        </p:grpSpPr>
        <p:sp>
          <p:nvSpPr>
            <p:cNvPr id="500924" name="Oval 188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0925" name="Line 189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26" name="Line 190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0927" name="Line 191"/>
          <p:cNvSpPr>
            <a:spLocks noChangeShapeType="1"/>
          </p:cNvSpPr>
          <p:nvPr/>
        </p:nvSpPr>
        <p:spPr bwMode="auto">
          <a:xfrm flipH="1">
            <a:off x="5826125" y="4537075"/>
            <a:ext cx="307975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28" name="Line 192"/>
          <p:cNvSpPr>
            <a:spLocks noChangeShapeType="1"/>
          </p:cNvSpPr>
          <p:nvPr/>
        </p:nvSpPr>
        <p:spPr bwMode="auto">
          <a:xfrm rot="18250743" flipH="1">
            <a:off x="6558756" y="4518820"/>
            <a:ext cx="307975" cy="557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500929" name="Group 193"/>
          <p:cNvGrpSpPr>
            <a:grpSpLocks/>
          </p:cNvGrpSpPr>
          <p:nvPr/>
        </p:nvGrpSpPr>
        <p:grpSpPr bwMode="auto">
          <a:xfrm>
            <a:off x="3340100" y="5784850"/>
            <a:ext cx="1225550" cy="1111250"/>
            <a:chOff x="166" y="3531"/>
            <a:chExt cx="772" cy="784"/>
          </a:xfrm>
        </p:grpSpPr>
        <p:sp>
          <p:nvSpPr>
            <p:cNvPr id="500930" name="Line 194"/>
            <p:cNvSpPr>
              <a:spLocks noChangeShapeType="1"/>
            </p:cNvSpPr>
            <p:nvPr/>
          </p:nvSpPr>
          <p:spPr bwMode="auto">
            <a:xfrm>
              <a:off x="650" y="4103"/>
              <a:ext cx="0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31" name="Line 195"/>
            <p:cNvSpPr>
              <a:spLocks noChangeShapeType="1"/>
            </p:cNvSpPr>
            <p:nvPr/>
          </p:nvSpPr>
          <p:spPr bwMode="auto">
            <a:xfrm>
              <a:off x="305" y="4103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32" name="Oval 196"/>
            <p:cNvSpPr>
              <a:spLocks noChangeArrowheads="1"/>
            </p:cNvSpPr>
            <p:nvPr/>
          </p:nvSpPr>
          <p:spPr bwMode="auto">
            <a:xfrm>
              <a:off x="249" y="3708"/>
              <a:ext cx="165" cy="1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933" name="Text Box 197"/>
            <p:cNvSpPr txBox="1">
              <a:spLocks noChangeArrowheads="1"/>
            </p:cNvSpPr>
            <p:nvPr/>
          </p:nvSpPr>
          <p:spPr bwMode="auto">
            <a:xfrm>
              <a:off x="166" y="3531"/>
              <a:ext cx="331" cy="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0934" name="Line 198"/>
            <p:cNvSpPr>
              <a:spLocks noChangeShapeType="1"/>
            </p:cNvSpPr>
            <p:nvPr/>
          </p:nvSpPr>
          <p:spPr bwMode="auto">
            <a:xfrm>
              <a:off x="331" y="3637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35" name="Line 199"/>
            <p:cNvSpPr>
              <a:spLocks noChangeShapeType="1"/>
            </p:cNvSpPr>
            <p:nvPr/>
          </p:nvSpPr>
          <p:spPr bwMode="auto">
            <a:xfrm>
              <a:off x="249" y="3754"/>
              <a:ext cx="401" cy="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36" name="Freeform 200"/>
            <p:cNvSpPr>
              <a:spLocks/>
            </p:cNvSpPr>
            <p:nvPr/>
          </p:nvSpPr>
          <p:spPr bwMode="auto">
            <a:xfrm>
              <a:off x="299" y="4245"/>
              <a:ext cx="341" cy="32"/>
            </a:xfrm>
            <a:custGeom>
              <a:avLst/>
              <a:gdLst>
                <a:gd name="T0" fmla="*/ 1065 w 1065"/>
                <a:gd name="T1" fmla="*/ 0 h 105"/>
                <a:gd name="T2" fmla="*/ 0 w 1065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5" h="105">
                  <a:moveTo>
                    <a:pt x="1065" y="0"/>
                  </a:moveTo>
                  <a:lnTo>
                    <a:pt x="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37" name="Line 201"/>
            <p:cNvSpPr>
              <a:spLocks noChangeShapeType="1"/>
            </p:cNvSpPr>
            <p:nvPr/>
          </p:nvSpPr>
          <p:spPr bwMode="auto">
            <a:xfrm>
              <a:off x="305" y="3885"/>
              <a:ext cx="0" cy="16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38" name="WordArt 202"/>
            <p:cNvSpPr>
              <a:spLocks noChangeArrowheads="1" noChangeShapeType="1" noTextEdit="1"/>
            </p:cNvSpPr>
            <p:nvPr/>
          </p:nvSpPr>
          <p:spPr bwMode="auto">
            <a:xfrm>
              <a:off x="246" y="3559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0939" name="Text Box 203"/>
            <p:cNvSpPr txBox="1">
              <a:spLocks noChangeArrowheads="1"/>
            </p:cNvSpPr>
            <p:nvPr/>
          </p:nvSpPr>
          <p:spPr bwMode="auto">
            <a:xfrm>
              <a:off x="477" y="3940"/>
              <a:ext cx="461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ibd</a:t>
              </a:r>
              <a:endParaRPr lang="en-US" altLang="bg-BG" sz="800"/>
            </a:p>
          </p:txBody>
        </p:sp>
        <p:sp>
          <p:nvSpPr>
            <p:cNvPr id="500940" name="Text Box 204"/>
            <p:cNvSpPr txBox="1">
              <a:spLocks noChangeArrowheads="1"/>
            </p:cNvSpPr>
            <p:nvPr/>
          </p:nvSpPr>
          <p:spPr bwMode="auto">
            <a:xfrm>
              <a:off x="353" y="3940"/>
              <a:ext cx="124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grpSp>
          <p:nvGrpSpPr>
            <p:cNvPr id="500941" name="Group 205"/>
            <p:cNvGrpSpPr>
              <a:grpSpLocks/>
            </p:cNvGrpSpPr>
            <p:nvPr/>
          </p:nvGrpSpPr>
          <p:grpSpPr bwMode="auto">
            <a:xfrm flipH="1">
              <a:off x="823" y="4103"/>
              <a:ext cx="58" cy="54"/>
              <a:chOff x="4860" y="14760"/>
              <a:chExt cx="540" cy="540"/>
            </a:xfrm>
          </p:grpSpPr>
          <p:sp>
            <p:nvSpPr>
              <p:cNvPr id="500942" name="Oval 206"/>
              <p:cNvSpPr>
                <a:spLocks noChangeArrowheads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0943" name="Line 207"/>
              <p:cNvSpPr>
                <a:spLocks noChangeShapeType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0944" name="Line 208"/>
              <p:cNvSpPr>
                <a:spLocks noChangeShapeType="1"/>
              </p:cNvSpPr>
              <p:nvPr/>
            </p:nvSpPr>
            <p:spPr bwMode="auto">
              <a:xfrm flipV="1"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00945" name="Line 209"/>
            <p:cNvSpPr>
              <a:spLocks noChangeShapeType="1"/>
            </p:cNvSpPr>
            <p:nvPr/>
          </p:nvSpPr>
          <p:spPr bwMode="auto">
            <a:xfrm>
              <a:off x="650" y="421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46" name="Freeform 210"/>
            <p:cNvSpPr>
              <a:spLocks/>
            </p:cNvSpPr>
            <p:nvPr/>
          </p:nvSpPr>
          <p:spPr bwMode="auto">
            <a:xfrm>
              <a:off x="640" y="4212"/>
              <a:ext cx="1" cy="41"/>
            </a:xfrm>
            <a:custGeom>
              <a:avLst/>
              <a:gdLst>
                <a:gd name="T0" fmla="*/ 0 w 1"/>
                <a:gd name="T1" fmla="*/ 0 h 135"/>
                <a:gd name="T2" fmla="*/ 0 w 1"/>
                <a:gd name="T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5">
                  <a:moveTo>
                    <a:pt x="0" y="0"/>
                  </a:moveTo>
                  <a:lnTo>
                    <a:pt x="0" y="13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0947" name="Line 211"/>
          <p:cNvSpPr>
            <a:spLocks noChangeShapeType="1"/>
          </p:cNvSpPr>
          <p:nvPr/>
        </p:nvSpPr>
        <p:spPr bwMode="auto">
          <a:xfrm>
            <a:off x="3322638" y="5427663"/>
            <a:ext cx="0" cy="560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48" name="Line 212"/>
          <p:cNvSpPr>
            <a:spLocks noChangeShapeType="1"/>
          </p:cNvSpPr>
          <p:nvPr/>
        </p:nvSpPr>
        <p:spPr bwMode="auto">
          <a:xfrm>
            <a:off x="2205038" y="5876925"/>
            <a:ext cx="0" cy="336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49" name="Line 213"/>
          <p:cNvSpPr>
            <a:spLocks noChangeShapeType="1"/>
          </p:cNvSpPr>
          <p:nvPr/>
        </p:nvSpPr>
        <p:spPr bwMode="auto">
          <a:xfrm>
            <a:off x="2205038" y="4641850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50" name="Line 214"/>
          <p:cNvSpPr>
            <a:spLocks noChangeShapeType="1"/>
          </p:cNvSpPr>
          <p:nvPr/>
        </p:nvSpPr>
        <p:spPr bwMode="auto">
          <a:xfrm>
            <a:off x="2205038" y="5018088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51" name="Oval 215"/>
          <p:cNvSpPr>
            <a:spLocks noChangeArrowheads="1"/>
          </p:cNvSpPr>
          <p:nvPr/>
        </p:nvSpPr>
        <p:spPr bwMode="auto">
          <a:xfrm>
            <a:off x="2074863" y="4205288"/>
            <a:ext cx="261937" cy="2270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0952" name="Text Box 216"/>
          <p:cNvSpPr txBox="1">
            <a:spLocks noChangeArrowheads="1"/>
          </p:cNvSpPr>
          <p:nvPr/>
        </p:nvSpPr>
        <p:spPr bwMode="auto">
          <a:xfrm>
            <a:off x="1943100" y="3927475"/>
            <a:ext cx="525463" cy="168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 altLang="bg-BG" sz="800"/>
          </a:p>
        </p:txBody>
      </p:sp>
      <p:sp>
        <p:nvSpPr>
          <p:cNvPr id="500953" name="Line 217"/>
          <p:cNvSpPr>
            <a:spLocks noChangeShapeType="1"/>
          </p:cNvSpPr>
          <p:nvPr/>
        </p:nvSpPr>
        <p:spPr bwMode="auto">
          <a:xfrm>
            <a:off x="2205038" y="4094163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54" name="Text Box 218"/>
          <p:cNvSpPr txBox="1">
            <a:spLocks noChangeArrowheads="1"/>
          </p:cNvSpPr>
          <p:nvPr/>
        </p:nvSpPr>
        <p:spPr bwMode="auto">
          <a:xfrm>
            <a:off x="1811338" y="4487863"/>
            <a:ext cx="854075" cy="153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endParaRPr lang="en-US" altLang="bg-BG" sz="800"/>
          </a:p>
        </p:txBody>
      </p:sp>
      <p:sp>
        <p:nvSpPr>
          <p:cNvPr id="500955" name="Text Box 219"/>
          <p:cNvSpPr txBox="1">
            <a:spLocks noChangeArrowheads="1"/>
          </p:cNvSpPr>
          <p:nvPr/>
        </p:nvSpPr>
        <p:spPr bwMode="auto">
          <a:xfrm>
            <a:off x="1811338" y="4752975"/>
            <a:ext cx="854075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pPr algn="l"/>
            <a:r>
              <a:rPr lang="en-US" altLang="bg-BG" sz="800" b="0"/>
              <a:t>darj</a:t>
            </a:r>
            <a:endParaRPr lang="en-US" altLang="bg-BG" sz="800"/>
          </a:p>
        </p:txBody>
      </p:sp>
      <p:sp>
        <p:nvSpPr>
          <p:cNvPr id="500956" name="Line 220"/>
          <p:cNvSpPr>
            <a:spLocks noChangeShapeType="1"/>
          </p:cNvSpPr>
          <p:nvPr/>
        </p:nvSpPr>
        <p:spPr bwMode="auto">
          <a:xfrm>
            <a:off x="2205038" y="4414838"/>
            <a:ext cx="0" cy="9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57" name="Oval 221"/>
          <p:cNvSpPr>
            <a:spLocks noChangeArrowheads="1"/>
          </p:cNvSpPr>
          <p:nvPr/>
        </p:nvSpPr>
        <p:spPr bwMode="auto">
          <a:xfrm>
            <a:off x="2468563" y="4810125"/>
            <a:ext cx="131762" cy="1127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 altLang="bg-BG" sz="800"/>
          </a:p>
        </p:txBody>
      </p:sp>
      <p:sp>
        <p:nvSpPr>
          <p:cNvPr id="500958" name="WordArt 222"/>
          <p:cNvSpPr>
            <a:spLocks noChangeArrowheads="1" noChangeShapeType="1" noTextEdit="1"/>
          </p:cNvSpPr>
          <p:nvPr/>
        </p:nvSpPr>
        <p:spPr bwMode="auto">
          <a:xfrm>
            <a:off x="2490788" y="4827588"/>
            <a:ext cx="87312" cy="746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0C0C0"/>
                </a:solidFill>
                <a:latin typeface="Arial Black"/>
              </a:rPr>
              <a:t>3</a:t>
            </a:r>
          </a:p>
        </p:txBody>
      </p:sp>
      <p:sp>
        <p:nvSpPr>
          <p:cNvPr id="500959" name="Line 223"/>
          <p:cNvSpPr>
            <a:spLocks noChangeShapeType="1"/>
          </p:cNvSpPr>
          <p:nvPr/>
        </p:nvSpPr>
        <p:spPr bwMode="auto">
          <a:xfrm rot="470287">
            <a:off x="1943100" y="4808538"/>
            <a:ext cx="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60" name="Freeform 224"/>
          <p:cNvSpPr>
            <a:spLocks/>
          </p:cNvSpPr>
          <p:nvPr/>
        </p:nvSpPr>
        <p:spPr bwMode="auto">
          <a:xfrm rot="470287">
            <a:off x="1943100" y="4802188"/>
            <a:ext cx="92075" cy="61912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0961" name="Oval 225"/>
          <p:cNvSpPr>
            <a:spLocks noChangeArrowheads="1"/>
          </p:cNvSpPr>
          <p:nvPr/>
        </p:nvSpPr>
        <p:spPr bwMode="auto">
          <a:xfrm rot="470287">
            <a:off x="1962150" y="4813300"/>
            <a:ext cx="36513" cy="396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0962" name="Line 226"/>
          <p:cNvSpPr>
            <a:spLocks noChangeShapeType="1"/>
          </p:cNvSpPr>
          <p:nvPr/>
        </p:nvSpPr>
        <p:spPr bwMode="auto">
          <a:xfrm rot="470287">
            <a:off x="1998663" y="4843463"/>
            <a:ext cx="146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63" name="Rectangle 227"/>
          <p:cNvSpPr>
            <a:spLocks noChangeArrowheads="1"/>
          </p:cNvSpPr>
          <p:nvPr/>
        </p:nvSpPr>
        <p:spPr bwMode="auto">
          <a:xfrm>
            <a:off x="2139950" y="4810125"/>
            <a:ext cx="196850" cy="166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0964" name="Rectangle 228"/>
          <p:cNvSpPr>
            <a:spLocks noChangeArrowheads="1"/>
          </p:cNvSpPr>
          <p:nvPr/>
        </p:nvSpPr>
        <p:spPr bwMode="auto">
          <a:xfrm>
            <a:off x="2139950" y="4894263"/>
            <a:ext cx="98425" cy="82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0965" name="Rectangle 229"/>
          <p:cNvSpPr>
            <a:spLocks noChangeArrowheads="1"/>
          </p:cNvSpPr>
          <p:nvPr/>
        </p:nvSpPr>
        <p:spPr bwMode="auto">
          <a:xfrm>
            <a:off x="2238375" y="4894263"/>
            <a:ext cx="98425" cy="82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0966" name="Freeform 230"/>
          <p:cNvSpPr>
            <a:spLocks/>
          </p:cNvSpPr>
          <p:nvPr/>
        </p:nvSpPr>
        <p:spPr bwMode="auto">
          <a:xfrm>
            <a:off x="2271713" y="4824413"/>
            <a:ext cx="196850" cy="41275"/>
          </a:xfrm>
          <a:custGeom>
            <a:avLst/>
            <a:gdLst>
              <a:gd name="T0" fmla="*/ 540 w 540"/>
              <a:gd name="T1" fmla="*/ 70 h 130"/>
              <a:gd name="T2" fmla="*/ 300 w 540"/>
              <a:gd name="T3" fmla="*/ 10 h 130"/>
              <a:gd name="T4" fmla="*/ 0 w 540"/>
              <a:gd name="T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0" h="130">
                <a:moveTo>
                  <a:pt x="540" y="70"/>
                </a:moveTo>
                <a:cubicBezTo>
                  <a:pt x="500" y="60"/>
                  <a:pt x="390" y="0"/>
                  <a:pt x="300" y="10"/>
                </a:cubicBezTo>
                <a:cubicBezTo>
                  <a:pt x="210" y="20"/>
                  <a:pt x="63" y="105"/>
                  <a:pt x="0" y="13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67" name="Text Box 231"/>
          <p:cNvSpPr txBox="1">
            <a:spLocks noChangeArrowheads="1"/>
          </p:cNvSpPr>
          <p:nvPr/>
        </p:nvSpPr>
        <p:spPr bwMode="auto">
          <a:xfrm>
            <a:off x="1614488" y="4752975"/>
            <a:ext cx="196850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2</a:t>
            </a:r>
            <a:endParaRPr lang="en-US" altLang="bg-BG" sz="800"/>
          </a:p>
        </p:txBody>
      </p:sp>
      <p:sp>
        <p:nvSpPr>
          <p:cNvPr id="500968" name="Text Box 232"/>
          <p:cNvSpPr txBox="1">
            <a:spLocks noChangeArrowheads="1"/>
          </p:cNvSpPr>
          <p:nvPr/>
        </p:nvSpPr>
        <p:spPr bwMode="auto">
          <a:xfrm>
            <a:off x="1614488" y="4487863"/>
            <a:ext cx="196850" cy="153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1</a:t>
            </a:r>
            <a:endParaRPr lang="en-US" altLang="bg-BG" sz="800"/>
          </a:p>
        </p:txBody>
      </p:sp>
      <p:sp>
        <p:nvSpPr>
          <p:cNvPr id="500969" name="Text Box 233"/>
          <p:cNvSpPr txBox="1">
            <a:spLocks noChangeArrowheads="1"/>
          </p:cNvSpPr>
          <p:nvPr/>
        </p:nvSpPr>
        <p:spPr bwMode="auto">
          <a:xfrm>
            <a:off x="1801813" y="5386388"/>
            <a:ext cx="854075" cy="282575"/>
          </a:xfrm>
          <a:prstGeom prst="rect">
            <a:avLst/>
          </a:prstGeom>
          <a:solidFill>
            <a:srgbClr val="8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pPr algn="l"/>
            <a:r>
              <a:rPr lang="en-US" altLang="bg-BG" sz="800" b="0"/>
              <a:t>darj</a:t>
            </a:r>
            <a:endParaRPr lang="en-US" altLang="bg-BG" sz="800"/>
          </a:p>
        </p:txBody>
      </p:sp>
      <p:grpSp>
        <p:nvGrpSpPr>
          <p:cNvPr id="500970" name="Group 234"/>
          <p:cNvGrpSpPr>
            <a:grpSpLocks/>
          </p:cNvGrpSpPr>
          <p:nvPr/>
        </p:nvGrpSpPr>
        <p:grpSpPr bwMode="auto">
          <a:xfrm>
            <a:off x="2130425" y="5443538"/>
            <a:ext cx="196850" cy="169862"/>
            <a:chOff x="3240" y="13680"/>
            <a:chExt cx="1080" cy="720"/>
          </a:xfrm>
        </p:grpSpPr>
        <p:sp>
          <p:nvSpPr>
            <p:cNvPr id="500971" name="Rectangle 235"/>
            <p:cNvSpPr>
              <a:spLocks noChangeArrowheads="1"/>
            </p:cNvSpPr>
            <p:nvPr/>
          </p:nvSpPr>
          <p:spPr bwMode="auto">
            <a:xfrm>
              <a:off x="3240" y="13680"/>
              <a:ext cx="1080" cy="720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972" name="Rectangle 236"/>
            <p:cNvSpPr>
              <a:spLocks noChangeArrowheads="1"/>
            </p:cNvSpPr>
            <p:nvPr/>
          </p:nvSpPr>
          <p:spPr bwMode="auto">
            <a:xfrm>
              <a:off x="3240" y="14040"/>
              <a:ext cx="540" cy="360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973" name="Rectangle 237"/>
            <p:cNvSpPr>
              <a:spLocks noChangeArrowheads="1"/>
            </p:cNvSpPr>
            <p:nvPr/>
          </p:nvSpPr>
          <p:spPr bwMode="auto">
            <a:xfrm>
              <a:off x="3780" y="14040"/>
              <a:ext cx="540" cy="360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0974" name="WordArt 238"/>
          <p:cNvSpPr>
            <a:spLocks noChangeArrowheads="1" noChangeShapeType="1" noTextEdit="1"/>
          </p:cNvSpPr>
          <p:nvPr/>
        </p:nvSpPr>
        <p:spPr bwMode="auto">
          <a:xfrm>
            <a:off x="2187575" y="5468938"/>
            <a:ext cx="84138" cy="460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Arial Black"/>
              </a:rPr>
              <a:t>3</a:t>
            </a:r>
          </a:p>
        </p:txBody>
      </p:sp>
      <p:sp>
        <p:nvSpPr>
          <p:cNvPr id="500975" name="Line 239"/>
          <p:cNvSpPr>
            <a:spLocks noChangeShapeType="1"/>
          </p:cNvSpPr>
          <p:nvPr/>
        </p:nvSpPr>
        <p:spPr bwMode="auto">
          <a:xfrm rot="470287">
            <a:off x="1933575" y="5441950"/>
            <a:ext cx="0" cy="39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76" name="Freeform 240"/>
          <p:cNvSpPr>
            <a:spLocks/>
          </p:cNvSpPr>
          <p:nvPr/>
        </p:nvSpPr>
        <p:spPr bwMode="auto">
          <a:xfrm rot="470287">
            <a:off x="1933575" y="5437188"/>
            <a:ext cx="92075" cy="60325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0977" name="Oval 241"/>
          <p:cNvSpPr>
            <a:spLocks noChangeArrowheads="1"/>
          </p:cNvSpPr>
          <p:nvPr/>
        </p:nvSpPr>
        <p:spPr bwMode="auto">
          <a:xfrm rot="470287">
            <a:off x="1952625" y="5446713"/>
            <a:ext cx="36513" cy="396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0978" name="Line 242"/>
          <p:cNvSpPr>
            <a:spLocks noChangeShapeType="1"/>
          </p:cNvSpPr>
          <p:nvPr/>
        </p:nvSpPr>
        <p:spPr bwMode="auto">
          <a:xfrm rot="470287">
            <a:off x="1989138" y="5480050"/>
            <a:ext cx="146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79" name="Text Box 243"/>
          <p:cNvSpPr txBox="1">
            <a:spLocks noChangeArrowheads="1"/>
          </p:cNvSpPr>
          <p:nvPr/>
        </p:nvSpPr>
        <p:spPr bwMode="auto">
          <a:xfrm>
            <a:off x="1604963" y="5386388"/>
            <a:ext cx="196850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/>
              <a:t>4</a:t>
            </a:r>
          </a:p>
        </p:txBody>
      </p:sp>
      <p:sp>
        <p:nvSpPr>
          <p:cNvPr id="500980" name="Freeform 244"/>
          <p:cNvSpPr>
            <a:spLocks/>
          </p:cNvSpPr>
          <p:nvPr/>
        </p:nvSpPr>
        <p:spPr bwMode="auto">
          <a:xfrm>
            <a:off x="2028825" y="5568950"/>
            <a:ext cx="152400" cy="61913"/>
          </a:xfrm>
          <a:custGeom>
            <a:avLst/>
            <a:gdLst>
              <a:gd name="T0" fmla="*/ 420 w 420"/>
              <a:gd name="T1" fmla="*/ 0 h 200"/>
              <a:gd name="T2" fmla="*/ 0 w 420"/>
              <a:gd name="T3" fmla="*/ 200 h 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0" h="200">
                <a:moveTo>
                  <a:pt x="420" y="0"/>
                </a:moveTo>
                <a:lnTo>
                  <a:pt x="0" y="2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81" name="Line 245"/>
          <p:cNvSpPr>
            <a:spLocks noChangeShapeType="1"/>
          </p:cNvSpPr>
          <p:nvPr/>
        </p:nvSpPr>
        <p:spPr bwMode="auto">
          <a:xfrm>
            <a:off x="2195513" y="5240338"/>
            <a:ext cx="0" cy="112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82" name="Line 246"/>
          <p:cNvSpPr>
            <a:spLocks noChangeShapeType="1"/>
          </p:cNvSpPr>
          <p:nvPr/>
        </p:nvSpPr>
        <p:spPr bwMode="auto">
          <a:xfrm>
            <a:off x="2205038" y="5708650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83" name="Text Box 247"/>
          <p:cNvSpPr txBox="1">
            <a:spLocks noChangeArrowheads="1"/>
          </p:cNvSpPr>
          <p:nvPr/>
        </p:nvSpPr>
        <p:spPr bwMode="auto">
          <a:xfrm>
            <a:off x="2994025" y="5314950"/>
            <a:ext cx="198438" cy="150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6</a:t>
            </a:r>
            <a:endParaRPr lang="en-US" altLang="bg-BG" sz="800"/>
          </a:p>
        </p:txBody>
      </p:sp>
      <p:sp>
        <p:nvSpPr>
          <p:cNvPr id="500984" name="Line 248"/>
          <p:cNvSpPr>
            <a:spLocks noChangeShapeType="1"/>
          </p:cNvSpPr>
          <p:nvPr/>
        </p:nvSpPr>
        <p:spPr bwMode="auto">
          <a:xfrm>
            <a:off x="2074863" y="4279900"/>
            <a:ext cx="1247775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85" name="Line 249"/>
          <p:cNvSpPr>
            <a:spLocks noChangeShapeType="1"/>
          </p:cNvSpPr>
          <p:nvPr/>
        </p:nvSpPr>
        <p:spPr bwMode="auto">
          <a:xfrm>
            <a:off x="3322638" y="4545013"/>
            <a:ext cx="0" cy="769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86" name="Line 250"/>
          <p:cNvSpPr>
            <a:spLocks noChangeShapeType="1"/>
          </p:cNvSpPr>
          <p:nvPr/>
        </p:nvSpPr>
        <p:spPr bwMode="auto">
          <a:xfrm flipH="1">
            <a:off x="2205038" y="5988050"/>
            <a:ext cx="1117600" cy="112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87" name="Rectangle 251"/>
          <p:cNvSpPr>
            <a:spLocks noChangeArrowheads="1"/>
          </p:cNvSpPr>
          <p:nvPr/>
        </p:nvSpPr>
        <p:spPr bwMode="auto">
          <a:xfrm>
            <a:off x="1679575" y="3798888"/>
            <a:ext cx="1117600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88" name="WordArt 252"/>
          <p:cNvSpPr>
            <a:spLocks noChangeArrowheads="1" noChangeShapeType="1" noTextEdit="1"/>
          </p:cNvSpPr>
          <p:nvPr/>
        </p:nvSpPr>
        <p:spPr bwMode="auto">
          <a:xfrm>
            <a:off x="2070100" y="3970338"/>
            <a:ext cx="201613" cy="88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n=1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0989" name="WordArt 253"/>
          <p:cNvSpPr>
            <a:spLocks noChangeArrowheads="1" noChangeShapeType="1" noTextEdit="1"/>
          </p:cNvSpPr>
          <p:nvPr/>
        </p:nvSpPr>
        <p:spPr bwMode="auto">
          <a:xfrm>
            <a:off x="2336800" y="4513263"/>
            <a:ext cx="198438" cy="936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nd = 0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0990" name="WordArt 254"/>
          <p:cNvSpPr>
            <a:spLocks noChangeArrowheads="1" noChangeShapeType="1" noTextEdit="1"/>
          </p:cNvSpPr>
          <p:nvPr/>
        </p:nvSpPr>
        <p:spPr bwMode="auto">
          <a:xfrm>
            <a:off x="1943100" y="4513263"/>
            <a:ext cx="196850" cy="936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nl = 0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0991" name="Text Box 255"/>
          <p:cNvSpPr txBox="1">
            <a:spLocks noChangeArrowheads="1"/>
          </p:cNvSpPr>
          <p:nvPr/>
        </p:nvSpPr>
        <p:spPr bwMode="auto">
          <a:xfrm>
            <a:off x="1811338" y="5819775"/>
            <a:ext cx="854075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endParaRPr lang="en-US" altLang="bg-BG" sz="800"/>
          </a:p>
        </p:txBody>
      </p:sp>
      <p:sp>
        <p:nvSpPr>
          <p:cNvPr id="500992" name="Text Box 256"/>
          <p:cNvSpPr txBox="1">
            <a:spLocks noChangeArrowheads="1"/>
          </p:cNvSpPr>
          <p:nvPr/>
        </p:nvSpPr>
        <p:spPr bwMode="auto">
          <a:xfrm>
            <a:off x="1614488" y="5819775"/>
            <a:ext cx="19685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5</a:t>
            </a:r>
            <a:endParaRPr lang="en-US" altLang="bg-BG" sz="800"/>
          </a:p>
        </p:txBody>
      </p:sp>
      <p:sp>
        <p:nvSpPr>
          <p:cNvPr id="500993" name="Text Box 257"/>
          <p:cNvSpPr txBox="1">
            <a:spLocks noChangeArrowheads="1"/>
          </p:cNvSpPr>
          <p:nvPr/>
        </p:nvSpPr>
        <p:spPr bwMode="auto">
          <a:xfrm>
            <a:off x="1811338" y="5119688"/>
            <a:ext cx="854075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endParaRPr lang="en-US" altLang="bg-BG" sz="800"/>
          </a:p>
        </p:txBody>
      </p:sp>
      <p:sp>
        <p:nvSpPr>
          <p:cNvPr id="500994" name="Text Box 258"/>
          <p:cNvSpPr txBox="1">
            <a:spLocks noChangeArrowheads="1"/>
          </p:cNvSpPr>
          <p:nvPr/>
        </p:nvSpPr>
        <p:spPr bwMode="auto">
          <a:xfrm>
            <a:off x="1604963" y="5119688"/>
            <a:ext cx="19685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/>
              <a:t>3</a:t>
            </a:r>
          </a:p>
        </p:txBody>
      </p:sp>
      <p:sp>
        <p:nvSpPr>
          <p:cNvPr id="500995" name="Text Box 259"/>
          <p:cNvSpPr txBox="1">
            <a:spLocks noChangeArrowheads="1"/>
          </p:cNvSpPr>
          <p:nvPr/>
        </p:nvSpPr>
        <p:spPr bwMode="auto">
          <a:xfrm>
            <a:off x="3192463" y="5314950"/>
            <a:ext cx="525462" cy="150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sz="800"/>
          </a:p>
        </p:txBody>
      </p:sp>
      <p:sp>
        <p:nvSpPr>
          <p:cNvPr id="500996" name="AutoShape 260"/>
          <p:cNvSpPr>
            <a:spLocks noChangeArrowheads="1"/>
          </p:cNvSpPr>
          <p:nvPr/>
        </p:nvSpPr>
        <p:spPr bwMode="auto">
          <a:xfrm>
            <a:off x="2325688" y="55419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0997" name="Freeform 261"/>
          <p:cNvSpPr>
            <a:spLocks/>
          </p:cNvSpPr>
          <p:nvPr/>
        </p:nvSpPr>
        <p:spPr bwMode="auto">
          <a:xfrm flipH="1">
            <a:off x="2555875" y="5459413"/>
            <a:ext cx="1722438" cy="1427162"/>
          </a:xfrm>
          <a:custGeom>
            <a:avLst/>
            <a:gdLst>
              <a:gd name="T0" fmla="*/ 874 w 1954"/>
              <a:gd name="T1" fmla="*/ 3237 h 3237"/>
              <a:gd name="T2" fmla="*/ 187 w 1954"/>
              <a:gd name="T3" fmla="*/ 2157 h 3237"/>
              <a:gd name="T4" fmla="*/ 127 w 1954"/>
              <a:gd name="T5" fmla="*/ 817 h 3237"/>
              <a:gd name="T6" fmla="*/ 907 w 1954"/>
              <a:gd name="T7" fmla="*/ 37 h 3237"/>
              <a:gd name="T8" fmla="*/ 1954 w 1954"/>
              <a:gd name="T9" fmla="*/ 357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4" h="3237">
                <a:moveTo>
                  <a:pt x="874" y="3237"/>
                </a:moveTo>
                <a:cubicBezTo>
                  <a:pt x="759" y="3057"/>
                  <a:pt x="311" y="2560"/>
                  <a:pt x="187" y="2157"/>
                </a:cubicBezTo>
                <a:cubicBezTo>
                  <a:pt x="0" y="1577"/>
                  <a:pt x="60" y="1184"/>
                  <a:pt x="127" y="817"/>
                </a:cubicBezTo>
                <a:cubicBezTo>
                  <a:pt x="194" y="450"/>
                  <a:pt x="617" y="74"/>
                  <a:pt x="907" y="37"/>
                </a:cubicBezTo>
                <a:cubicBezTo>
                  <a:pt x="1197" y="0"/>
                  <a:pt x="1736" y="290"/>
                  <a:pt x="1954" y="35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98" name="Rectangle 262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00999" name="Line 263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114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55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500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00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00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00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500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00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5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00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00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00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6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5008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3959 -0.10555 " pathEditMode="relative" ptsTypes="AA">
                                      <p:cBhvr>
                                        <p:cTn id="31" dur="2000" fill="hold"/>
                                        <p:tgtEl>
                                          <p:spTgt spid="500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3959 -0.10555 " pathEditMode="relative" ptsTypes="AA">
                                      <p:cBhvr>
                                        <p:cTn id="33" dur="2000" fill="hold"/>
                                        <p:tgtEl>
                                          <p:spTgt spid="5009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866" grpId="0" animBg="1"/>
      <p:bldP spid="500928" grpId="0" animBg="1"/>
      <p:bldP spid="500996" grpId="0" animBg="1"/>
      <p:bldP spid="50099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62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501763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1764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1765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1766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501767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768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1769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770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771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772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773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1774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775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1776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501777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778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1779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01780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781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782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783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784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785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786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787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788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501789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501790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501791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501792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1793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1794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01795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01796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797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798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799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00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501801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02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03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04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501805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06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07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08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1809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1810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1811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1812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501813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1814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501815" name="Group 55"/>
          <p:cNvGrpSpPr>
            <a:grpSpLocks/>
          </p:cNvGrpSpPr>
          <p:nvPr/>
        </p:nvGrpSpPr>
        <p:grpSpPr bwMode="auto">
          <a:xfrm>
            <a:off x="2605088" y="1779588"/>
            <a:ext cx="2103437" cy="2414587"/>
            <a:chOff x="1365" y="1115"/>
            <a:chExt cx="1325" cy="1521"/>
          </a:xfrm>
        </p:grpSpPr>
        <p:sp>
          <p:nvSpPr>
            <p:cNvPr id="501816" name="Line 56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17" name="Line 57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18" name="Line 58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19" name="Line 59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20" name="Oval 60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821" name="Text Box 61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1822" name="Line 62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23" name="Text Box 63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1824" name="Text Box 64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501825" name="Line 65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26" name="Oval 66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1827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501828" name="Line 68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29" name="Freeform 69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830" name="Oval 70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831" name="Line 71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32" name="Rectangle 72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833" name="Rectangle 73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834" name="Rectangle 74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835" name="Freeform 75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36" name="Text Box 76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501837" name="Text Box 77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501838" name="Text Box 78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501839" name="Group 79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501840" name="Rectangle 8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1841" name="Rectangle 8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1842" name="Rectangle 8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01843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501844" name="Line 84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45" name="Freeform 85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846" name="Oval 86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847" name="Line 87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48" name="Text Box 88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501849" name="Freeform 89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50" name="Line 90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51" name="Line 91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52" name="Text Box 92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1853" name="Text Box 93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501854" name="Line 94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55" name="Line 95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56" name="Line 96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57" name="Rectangle 97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58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1859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1860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1861" name="Text Box 101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1862" name="Text Box 102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501863" name="Text Box 103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1864" name="Text Box 104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501865" name="AutoShape 105"/>
          <p:cNvSpPr>
            <a:spLocks noChangeArrowheads="1"/>
          </p:cNvSpPr>
          <p:nvPr/>
        </p:nvSpPr>
        <p:spPr bwMode="auto">
          <a:xfrm flipH="1">
            <a:off x="3144838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01866" name="Group 106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501867" name="Freeform 10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868" name="Oval 10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869" name="Freeform 10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70" name="Text Box 11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501871" name="Line 111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872" name="Line 112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873" name="Oval 113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1874" name="Text Box 114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 </a:t>
            </a:r>
            <a:r>
              <a:rPr lang="en-US" altLang="bg-BG" sz="1200" b="0">
                <a:solidFill>
                  <a:srgbClr val="993300"/>
                </a:solidFill>
              </a:rPr>
              <a:t>(</a:t>
            </a:r>
            <a:r>
              <a:rPr lang="en-US" altLang="bg-BG" sz="1200" b="0">
                <a:cs typeface="Times New Roman" pitchFamily="18" charset="0"/>
              </a:rPr>
              <a:t>n)</a:t>
            </a:r>
          </a:p>
        </p:txBody>
      </p:sp>
      <p:sp>
        <p:nvSpPr>
          <p:cNvPr id="501875" name="Line 115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876" name="Text Box 116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nl:=n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2; nd:=n-n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2–1;</a:t>
            </a:r>
            <a:endParaRPr lang="en-US" altLang="bg-BG" sz="800" b="0"/>
          </a:p>
        </p:txBody>
      </p:sp>
      <p:sp>
        <p:nvSpPr>
          <p:cNvPr id="501877" name="Line 117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878" name="Text Box 118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2</a:t>
            </a:r>
          </a:p>
        </p:txBody>
      </p:sp>
      <p:sp>
        <p:nvSpPr>
          <p:cNvPr id="501879" name="Text Box 119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>
                <a:cs typeface="Times New Roman" pitchFamily="18" charset="0"/>
              </a:rPr>
              <a:t>1</a:t>
            </a:r>
            <a:endParaRPr lang="en-US" altLang="bg-BG" sz="800" b="0"/>
          </a:p>
        </p:txBody>
      </p:sp>
      <p:sp>
        <p:nvSpPr>
          <p:cNvPr id="501880" name="Text Box 120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>
                <a:cs typeface="Times New Roman" pitchFamily="18" charset="0"/>
              </a:rPr>
              <a:t>6</a:t>
            </a:r>
            <a:endParaRPr lang="en-US" altLang="bg-BG" sz="800" b="0"/>
          </a:p>
        </p:txBody>
      </p:sp>
      <p:sp>
        <p:nvSpPr>
          <p:cNvPr id="501881" name="Line 121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882" name="Line 122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883" name="Line 12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884" name="Text Box 12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new (</a:t>
            </a:r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arj); readln (x) </a:t>
            </a:r>
            <a:endParaRPr lang="bg-BG" altLang="bg-BG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501885" name="Line 12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886" name="Text Box 12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3</a:t>
            </a:r>
            <a:endParaRPr lang="en-US" altLang="bg-BG" sz="800" b="0"/>
          </a:p>
        </p:txBody>
      </p:sp>
      <p:sp>
        <p:nvSpPr>
          <p:cNvPr id="501887" name="Text Box 12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501888" name="Line 12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889" name="Text Box 12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4</a:t>
            </a:r>
            <a:endParaRPr lang="en-US" altLang="bg-BG" sz="800" b="0"/>
          </a:p>
        </p:txBody>
      </p:sp>
      <p:sp>
        <p:nvSpPr>
          <p:cNvPr id="501890" name="Text Box 13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</a:t>
            </a:r>
            <a:r>
              <a:rPr lang="fr-FR" altLang="bg-BG">
                <a:solidFill>
                  <a:srgbClr val="993300"/>
                </a:solidFill>
              </a:rPr>
              <a:t>right </a:t>
            </a:r>
            <a:r>
              <a:rPr lang="en-US" altLang="bg-BG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501891" name="Text Box 13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5</a:t>
            </a:r>
          </a:p>
        </p:txBody>
      </p:sp>
      <p:sp>
        <p:nvSpPr>
          <p:cNvPr id="501892" name="Text Box 13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501893" name="Text Box 133"/>
          <p:cNvSpPr txBox="1">
            <a:spLocks noChangeArrowheads="1"/>
          </p:cNvSpPr>
          <p:nvPr/>
        </p:nvSpPr>
        <p:spPr bwMode="auto">
          <a:xfrm>
            <a:off x="1187450" y="2432050"/>
            <a:ext cx="97155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501894" name="Group 13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501895" name="Oval 13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1896" name="Line 13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97" name="Line 13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1898" name="Group 13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501899" name="Oval 13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1900" name="Line 14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901" name="Line 14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1902" name="Oval 14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501903" name="Group 143"/>
          <p:cNvGrpSpPr>
            <a:grpSpLocks/>
          </p:cNvGrpSpPr>
          <p:nvPr/>
        </p:nvGrpSpPr>
        <p:grpSpPr bwMode="auto">
          <a:xfrm>
            <a:off x="6696075" y="2532063"/>
            <a:ext cx="923925" cy="682625"/>
            <a:chOff x="4818" y="755"/>
            <a:chExt cx="582" cy="430"/>
          </a:xfrm>
        </p:grpSpPr>
        <p:sp>
          <p:nvSpPr>
            <p:cNvPr id="501904" name="Text Box 14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1905" name="Text Box 14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1906" name="Text Box 14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1907" name="Group 147"/>
          <p:cNvGrpSpPr>
            <a:grpSpLocks/>
          </p:cNvGrpSpPr>
          <p:nvPr/>
        </p:nvGrpSpPr>
        <p:grpSpPr bwMode="auto">
          <a:xfrm>
            <a:off x="6303963" y="1993900"/>
            <a:ext cx="935037" cy="525463"/>
            <a:chOff x="4571" y="416"/>
            <a:chExt cx="589" cy="331"/>
          </a:xfrm>
        </p:grpSpPr>
        <p:sp>
          <p:nvSpPr>
            <p:cNvPr id="501908" name="Freeform 148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909" name="Oval 149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910" name="Freeform 150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911" name="Text Box 151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501912" name="Group 152"/>
          <p:cNvGrpSpPr>
            <a:grpSpLocks/>
          </p:cNvGrpSpPr>
          <p:nvPr/>
        </p:nvGrpSpPr>
        <p:grpSpPr bwMode="auto">
          <a:xfrm>
            <a:off x="7277100" y="2952750"/>
            <a:ext cx="152400" cy="152400"/>
            <a:chOff x="4242" y="978"/>
            <a:chExt cx="96" cy="96"/>
          </a:xfrm>
        </p:grpSpPr>
        <p:sp>
          <p:nvSpPr>
            <p:cNvPr id="501913" name="Oval 153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1914" name="Line 154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915" name="Line 155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1916" name="Group 156"/>
          <p:cNvGrpSpPr>
            <a:grpSpLocks/>
          </p:cNvGrpSpPr>
          <p:nvPr/>
        </p:nvGrpSpPr>
        <p:grpSpPr bwMode="auto">
          <a:xfrm>
            <a:off x="6848475" y="2952750"/>
            <a:ext cx="152400" cy="152400"/>
            <a:chOff x="4242" y="978"/>
            <a:chExt cx="96" cy="96"/>
          </a:xfrm>
        </p:grpSpPr>
        <p:sp>
          <p:nvSpPr>
            <p:cNvPr id="501917" name="Oval 157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1918" name="Line 158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919" name="Line 159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1920" name="Oval 160"/>
          <p:cNvSpPr>
            <a:spLocks noChangeArrowheads="1"/>
          </p:cNvSpPr>
          <p:nvPr/>
        </p:nvSpPr>
        <p:spPr bwMode="auto">
          <a:xfrm>
            <a:off x="7058025" y="25622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01921" name="Line 161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501922" name="Group 162"/>
          <p:cNvGrpSpPr>
            <a:grpSpLocks/>
          </p:cNvGrpSpPr>
          <p:nvPr/>
        </p:nvGrpSpPr>
        <p:grpSpPr bwMode="auto">
          <a:xfrm>
            <a:off x="5895975" y="4017963"/>
            <a:ext cx="923925" cy="682625"/>
            <a:chOff x="4818" y="755"/>
            <a:chExt cx="582" cy="430"/>
          </a:xfrm>
        </p:grpSpPr>
        <p:sp>
          <p:nvSpPr>
            <p:cNvPr id="501923" name="Text Box 16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1924" name="Text Box 16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1925" name="Text Box 16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1926" name="Group 166"/>
          <p:cNvGrpSpPr>
            <a:grpSpLocks/>
          </p:cNvGrpSpPr>
          <p:nvPr/>
        </p:nvGrpSpPr>
        <p:grpSpPr bwMode="auto">
          <a:xfrm>
            <a:off x="5503863" y="3479800"/>
            <a:ext cx="935037" cy="525463"/>
            <a:chOff x="4571" y="416"/>
            <a:chExt cx="589" cy="331"/>
          </a:xfrm>
        </p:grpSpPr>
        <p:sp>
          <p:nvSpPr>
            <p:cNvPr id="501927" name="Freeform 16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928" name="Oval 16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929" name="Freeform 16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930" name="Text Box 17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501931" name="Oval 171"/>
          <p:cNvSpPr>
            <a:spLocks noChangeArrowheads="1"/>
          </p:cNvSpPr>
          <p:nvPr/>
        </p:nvSpPr>
        <p:spPr bwMode="auto">
          <a:xfrm>
            <a:off x="6257925" y="40481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01932" name="AutoShape 172"/>
          <p:cNvSpPr>
            <a:spLocks noChangeArrowheads="1"/>
          </p:cNvSpPr>
          <p:nvPr/>
        </p:nvSpPr>
        <p:spPr bwMode="auto">
          <a:xfrm flipH="1">
            <a:off x="2078038" y="322421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01933" name="Group 173"/>
          <p:cNvGrpSpPr>
            <a:grpSpLocks/>
          </p:cNvGrpSpPr>
          <p:nvPr/>
        </p:nvGrpSpPr>
        <p:grpSpPr bwMode="auto">
          <a:xfrm>
            <a:off x="6781800" y="5026025"/>
            <a:ext cx="152400" cy="152400"/>
            <a:chOff x="4242" y="978"/>
            <a:chExt cx="96" cy="96"/>
          </a:xfrm>
        </p:grpSpPr>
        <p:sp>
          <p:nvSpPr>
            <p:cNvPr id="501934" name="Oval 174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1935" name="Line 175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936" name="Line 176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1937" name="Group 177"/>
          <p:cNvGrpSpPr>
            <a:grpSpLocks/>
          </p:cNvGrpSpPr>
          <p:nvPr/>
        </p:nvGrpSpPr>
        <p:grpSpPr bwMode="auto">
          <a:xfrm>
            <a:off x="5695950" y="5057775"/>
            <a:ext cx="152400" cy="152400"/>
            <a:chOff x="4242" y="978"/>
            <a:chExt cx="96" cy="96"/>
          </a:xfrm>
        </p:grpSpPr>
        <p:sp>
          <p:nvSpPr>
            <p:cNvPr id="501938" name="Oval 178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1939" name="Line 179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940" name="Line 180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1941" name="Line 181"/>
          <p:cNvSpPr>
            <a:spLocks noChangeShapeType="1"/>
          </p:cNvSpPr>
          <p:nvPr/>
        </p:nvSpPr>
        <p:spPr bwMode="auto">
          <a:xfrm flipH="1">
            <a:off x="5826125" y="4537075"/>
            <a:ext cx="307975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42" name="Line 182"/>
          <p:cNvSpPr>
            <a:spLocks noChangeShapeType="1"/>
          </p:cNvSpPr>
          <p:nvPr/>
        </p:nvSpPr>
        <p:spPr bwMode="auto">
          <a:xfrm rot="18250743" flipH="1">
            <a:off x="6558756" y="4518820"/>
            <a:ext cx="307975" cy="557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43" name="Line 183"/>
          <p:cNvSpPr>
            <a:spLocks noChangeShapeType="1"/>
          </p:cNvSpPr>
          <p:nvPr/>
        </p:nvSpPr>
        <p:spPr bwMode="auto">
          <a:xfrm>
            <a:off x="3322638" y="5427663"/>
            <a:ext cx="0" cy="560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44" name="Line 184"/>
          <p:cNvSpPr>
            <a:spLocks noChangeShapeType="1"/>
          </p:cNvSpPr>
          <p:nvPr/>
        </p:nvSpPr>
        <p:spPr bwMode="auto">
          <a:xfrm>
            <a:off x="2205038" y="5876925"/>
            <a:ext cx="0" cy="336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45" name="Line 185"/>
          <p:cNvSpPr>
            <a:spLocks noChangeShapeType="1"/>
          </p:cNvSpPr>
          <p:nvPr/>
        </p:nvSpPr>
        <p:spPr bwMode="auto">
          <a:xfrm>
            <a:off x="2205038" y="4641850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46" name="Line 186"/>
          <p:cNvSpPr>
            <a:spLocks noChangeShapeType="1"/>
          </p:cNvSpPr>
          <p:nvPr/>
        </p:nvSpPr>
        <p:spPr bwMode="auto">
          <a:xfrm>
            <a:off x="2205038" y="5018088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47" name="Oval 187"/>
          <p:cNvSpPr>
            <a:spLocks noChangeArrowheads="1"/>
          </p:cNvSpPr>
          <p:nvPr/>
        </p:nvSpPr>
        <p:spPr bwMode="auto">
          <a:xfrm>
            <a:off x="2074863" y="4205288"/>
            <a:ext cx="261937" cy="2270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1948" name="Text Box 188"/>
          <p:cNvSpPr txBox="1">
            <a:spLocks noChangeArrowheads="1"/>
          </p:cNvSpPr>
          <p:nvPr/>
        </p:nvSpPr>
        <p:spPr bwMode="auto">
          <a:xfrm>
            <a:off x="1943100" y="3927475"/>
            <a:ext cx="525463" cy="168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 altLang="bg-BG" sz="800"/>
          </a:p>
        </p:txBody>
      </p:sp>
      <p:sp>
        <p:nvSpPr>
          <p:cNvPr id="501949" name="Line 189"/>
          <p:cNvSpPr>
            <a:spLocks noChangeShapeType="1"/>
          </p:cNvSpPr>
          <p:nvPr/>
        </p:nvSpPr>
        <p:spPr bwMode="auto">
          <a:xfrm>
            <a:off x="2205038" y="4094163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50" name="Text Box 190"/>
          <p:cNvSpPr txBox="1">
            <a:spLocks noChangeArrowheads="1"/>
          </p:cNvSpPr>
          <p:nvPr/>
        </p:nvSpPr>
        <p:spPr bwMode="auto">
          <a:xfrm>
            <a:off x="1811338" y="4487863"/>
            <a:ext cx="854075" cy="153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endParaRPr lang="en-US" altLang="bg-BG" sz="800"/>
          </a:p>
        </p:txBody>
      </p:sp>
      <p:sp>
        <p:nvSpPr>
          <p:cNvPr id="501951" name="Text Box 191"/>
          <p:cNvSpPr txBox="1">
            <a:spLocks noChangeArrowheads="1"/>
          </p:cNvSpPr>
          <p:nvPr/>
        </p:nvSpPr>
        <p:spPr bwMode="auto">
          <a:xfrm>
            <a:off x="1811338" y="4752975"/>
            <a:ext cx="854075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pPr algn="l"/>
            <a:r>
              <a:rPr lang="en-US" altLang="bg-BG" sz="800" b="0"/>
              <a:t>darj</a:t>
            </a:r>
            <a:endParaRPr lang="en-US" altLang="bg-BG" sz="800"/>
          </a:p>
        </p:txBody>
      </p:sp>
      <p:sp>
        <p:nvSpPr>
          <p:cNvPr id="501952" name="Line 192"/>
          <p:cNvSpPr>
            <a:spLocks noChangeShapeType="1"/>
          </p:cNvSpPr>
          <p:nvPr/>
        </p:nvSpPr>
        <p:spPr bwMode="auto">
          <a:xfrm>
            <a:off x="2205038" y="4414838"/>
            <a:ext cx="0" cy="9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53" name="Oval 193"/>
          <p:cNvSpPr>
            <a:spLocks noChangeArrowheads="1"/>
          </p:cNvSpPr>
          <p:nvPr/>
        </p:nvSpPr>
        <p:spPr bwMode="auto">
          <a:xfrm>
            <a:off x="2468563" y="4810125"/>
            <a:ext cx="131762" cy="1127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 altLang="bg-BG" sz="800"/>
          </a:p>
        </p:txBody>
      </p:sp>
      <p:sp>
        <p:nvSpPr>
          <p:cNvPr id="501954" name="WordArt 194"/>
          <p:cNvSpPr>
            <a:spLocks noChangeArrowheads="1" noChangeShapeType="1" noTextEdit="1"/>
          </p:cNvSpPr>
          <p:nvPr/>
        </p:nvSpPr>
        <p:spPr bwMode="auto">
          <a:xfrm>
            <a:off x="2490788" y="4827588"/>
            <a:ext cx="87312" cy="746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0C0C0"/>
                </a:solidFill>
                <a:latin typeface="Arial Black"/>
              </a:rPr>
              <a:t>3</a:t>
            </a:r>
          </a:p>
        </p:txBody>
      </p:sp>
      <p:sp>
        <p:nvSpPr>
          <p:cNvPr id="501955" name="Line 195"/>
          <p:cNvSpPr>
            <a:spLocks noChangeShapeType="1"/>
          </p:cNvSpPr>
          <p:nvPr/>
        </p:nvSpPr>
        <p:spPr bwMode="auto">
          <a:xfrm rot="470287">
            <a:off x="1943100" y="4808538"/>
            <a:ext cx="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56" name="Freeform 196"/>
          <p:cNvSpPr>
            <a:spLocks/>
          </p:cNvSpPr>
          <p:nvPr/>
        </p:nvSpPr>
        <p:spPr bwMode="auto">
          <a:xfrm rot="470287">
            <a:off x="1943100" y="4802188"/>
            <a:ext cx="92075" cy="61912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1957" name="Oval 197"/>
          <p:cNvSpPr>
            <a:spLocks noChangeArrowheads="1"/>
          </p:cNvSpPr>
          <p:nvPr/>
        </p:nvSpPr>
        <p:spPr bwMode="auto">
          <a:xfrm rot="470287">
            <a:off x="1962150" y="4813300"/>
            <a:ext cx="36513" cy="396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1958" name="Line 198"/>
          <p:cNvSpPr>
            <a:spLocks noChangeShapeType="1"/>
          </p:cNvSpPr>
          <p:nvPr/>
        </p:nvSpPr>
        <p:spPr bwMode="auto">
          <a:xfrm rot="470287">
            <a:off x="1998663" y="4843463"/>
            <a:ext cx="146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59" name="Rectangle 199"/>
          <p:cNvSpPr>
            <a:spLocks noChangeArrowheads="1"/>
          </p:cNvSpPr>
          <p:nvPr/>
        </p:nvSpPr>
        <p:spPr bwMode="auto">
          <a:xfrm>
            <a:off x="2139950" y="4810125"/>
            <a:ext cx="196850" cy="166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1960" name="Rectangle 200"/>
          <p:cNvSpPr>
            <a:spLocks noChangeArrowheads="1"/>
          </p:cNvSpPr>
          <p:nvPr/>
        </p:nvSpPr>
        <p:spPr bwMode="auto">
          <a:xfrm>
            <a:off x="2139950" y="4894263"/>
            <a:ext cx="98425" cy="82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1961" name="Rectangle 201"/>
          <p:cNvSpPr>
            <a:spLocks noChangeArrowheads="1"/>
          </p:cNvSpPr>
          <p:nvPr/>
        </p:nvSpPr>
        <p:spPr bwMode="auto">
          <a:xfrm>
            <a:off x="2238375" y="4894263"/>
            <a:ext cx="98425" cy="82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1962" name="Freeform 202"/>
          <p:cNvSpPr>
            <a:spLocks/>
          </p:cNvSpPr>
          <p:nvPr/>
        </p:nvSpPr>
        <p:spPr bwMode="auto">
          <a:xfrm>
            <a:off x="2271713" y="4824413"/>
            <a:ext cx="196850" cy="41275"/>
          </a:xfrm>
          <a:custGeom>
            <a:avLst/>
            <a:gdLst>
              <a:gd name="T0" fmla="*/ 540 w 540"/>
              <a:gd name="T1" fmla="*/ 70 h 130"/>
              <a:gd name="T2" fmla="*/ 300 w 540"/>
              <a:gd name="T3" fmla="*/ 10 h 130"/>
              <a:gd name="T4" fmla="*/ 0 w 540"/>
              <a:gd name="T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0" h="130">
                <a:moveTo>
                  <a:pt x="540" y="70"/>
                </a:moveTo>
                <a:cubicBezTo>
                  <a:pt x="500" y="60"/>
                  <a:pt x="390" y="0"/>
                  <a:pt x="300" y="10"/>
                </a:cubicBezTo>
                <a:cubicBezTo>
                  <a:pt x="210" y="20"/>
                  <a:pt x="63" y="105"/>
                  <a:pt x="0" y="13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63" name="Text Box 203"/>
          <p:cNvSpPr txBox="1">
            <a:spLocks noChangeArrowheads="1"/>
          </p:cNvSpPr>
          <p:nvPr/>
        </p:nvSpPr>
        <p:spPr bwMode="auto">
          <a:xfrm>
            <a:off x="1614488" y="4752975"/>
            <a:ext cx="196850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2</a:t>
            </a:r>
            <a:endParaRPr lang="en-US" altLang="bg-BG" sz="800"/>
          </a:p>
        </p:txBody>
      </p:sp>
      <p:sp>
        <p:nvSpPr>
          <p:cNvPr id="501964" name="Text Box 204"/>
          <p:cNvSpPr txBox="1">
            <a:spLocks noChangeArrowheads="1"/>
          </p:cNvSpPr>
          <p:nvPr/>
        </p:nvSpPr>
        <p:spPr bwMode="auto">
          <a:xfrm>
            <a:off x="1614488" y="4487863"/>
            <a:ext cx="196850" cy="153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1</a:t>
            </a:r>
            <a:endParaRPr lang="en-US" altLang="bg-BG" sz="800"/>
          </a:p>
        </p:txBody>
      </p:sp>
      <p:sp>
        <p:nvSpPr>
          <p:cNvPr id="501965" name="Text Box 205"/>
          <p:cNvSpPr txBox="1">
            <a:spLocks noChangeArrowheads="1"/>
          </p:cNvSpPr>
          <p:nvPr/>
        </p:nvSpPr>
        <p:spPr bwMode="auto">
          <a:xfrm>
            <a:off x="1801813" y="5386388"/>
            <a:ext cx="854075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</a:extLst>
        </p:spPr>
        <p:txBody>
          <a:bodyPr/>
          <a:lstStyle/>
          <a:p>
            <a:pPr algn="l"/>
            <a:endParaRPr lang="en-US" altLang="bg-BG" sz="800" b="0"/>
          </a:p>
          <a:p>
            <a:pPr algn="l"/>
            <a:r>
              <a:rPr lang="en-US" altLang="bg-BG" sz="800" b="0"/>
              <a:t>darj</a:t>
            </a:r>
            <a:endParaRPr lang="en-US" altLang="bg-BG" sz="800"/>
          </a:p>
        </p:txBody>
      </p:sp>
      <p:grpSp>
        <p:nvGrpSpPr>
          <p:cNvPr id="501966" name="Group 206"/>
          <p:cNvGrpSpPr>
            <a:grpSpLocks/>
          </p:cNvGrpSpPr>
          <p:nvPr/>
        </p:nvGrpSpPr>
        <p:grpSpPr bwMode="auto">
          <a:xfrm>
            <a:off x="2130425" y="5443538"/>
            <a:ext cx="196850" cy="169862"/>
            <a:chOff x="3240" y="13680"/>
            <a:chExt cx="1080" cy="720"/>
          </a:xfrm>
        </p:grpSpPr>
        <p:sp>
          <p:nvSpPr>
            <p:cNvPr id="501967" name="Rectangle 207"/>
            <p:cNvSpPr>
              <a:spLocks noChangeArrowheads="1"/>
            </p:cNvSpPr>
            <p:nvPr/>
          </p:nvSpPr>
          <p:spPr bwMode="auto">
            <a:xfrm>
              <a:off x="3240" y="13680"/>
              <a:ext cx="108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968" name="Rectangle 208"/>
            <p:cNvSpPr>
              <a:spLocks noChangeArrowheads="1"/>
            </p:cNvSpPr>
            <p:nvPr/>
          </p:nvSpPr>
          <p:spPr bwMode="auto">
            <a:xfrm>
              <a:off x="3240" y="14040"/>
              <a:ext cx="54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969" name="Rectangle 209"/>
            <p:cNvSpPr>
              <a:spLocks noChangeArrowheads="1"/>
            </p:cNvSpPr>
            <p:nvPr/>
          </p:nvSpPr>
          <p:spPr bwMode="auto">
            <a:xfrm>
              <a:off x="3780" y="14040"/>
              <a:ext cx="54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1970" name="WordArt 210"/>
          <p:cNvSpPr>
            <a:spLocks noChangeArrowheads="1" noChangeShapeType="1" noTextEdit="1"/>
          </p:cNvSpPr>
          <p:nvPr/>
        </p:nvSpPr>
        <p:spPr bwMode="auto">
          <a:xfrm>
            <a:off x="2187575" y="5468938"/>
            <a:ext cx="84138" cy="460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noFill/>
                <a:latin typeface="Arial Black"/>
              </a:rPr>
              <a:t>3</a:t>
            </a:r>
          </a:p>
        </p:txBody>
      </p:sp>
      <p:sp>
        <p:nvSpPr>
          <p:cNvPr id="501971" name="Line 211"/>
          <p:cNvSpPr>
            <a:spLocks noChangeShapeType="1"/>
          </p:cNvSpPr>
          <p:nvPr/>
        </p:nvSpPr>
        <p:spPr bwMode="auto">
          <a:xfrm rot="470287">
            <a:off x="1933575" y="5441950"/>
            <a:ext cx="0" cy="39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72" name="Freeform 212"/>
          <p:cNvSpPr>
            <a:spLocks/>
          </p:cNvSpPr>
          <p:nvPr/>
        </p:nvSpPr>
        <p:spPr bwMode="auto">
          <a:xfrm rot="470287">
            <a:off x="1933575" y="5437188"/>
            <a:ext cx="92075" cy="60325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73" name="Oval 213"/>
          <p:cNvSpPr>
            <a:spLocks noChangeArrowheads="1"/>
          </p:cNvSpPr>
          <p:nvPr/>
        </p:nvSpPr>
        <p:spPr bwMode="auto">
          <a:xfrm rot="470287">
            <a:off x="1952625" y="5446713"/>
            <a:ext cx="36513" cy="396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74" name="Line 214"/>
          <p:cNvSpPr>
            <a:spLocks noChangeShapeType="1"/>
          </p:cNvSpPr>
          <p:nvPr/>
        </p:nvSpPr>
        <p:spPr bwMode="auto">
          <a:xfrm rot="470287">
            <a:off x="1989138" y="5480050"/>
            <a:ext cx="146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75" name="Text Box 215"/>
          <p:cNvSpPr txBox="1">
            <a:spLocks noChangeArrowheads="1"/>
          </p:cNvSpPr>
          <p:nvPr/>
        </p:nvSpPr>
        <p:spPr bwMode="auto">
          <a:xfrm>
            <a:off x="1604963" y="5386388"/>
            <a:ext cx="196850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en-US" altLang="bg-BG" sz="800"/>
              <a:t>4</a:t>
            </a:r>
          </a:p>
        </p:txBody>
      </p:sp>
      <p:sp>
        <p:nvSpPr>
          <p:cNvPr id="501976" name="Freeform 216"/>
          <p:cNvSpPr>
            <a:spLocks/>
          </p:cNvSpPr>
          <p:nvPr/>
        </p:nvSpPr>
        <p:spPr bwMode="auto">
          <a:xfrm>
            <a:off x="2028825" y="5568950"/>
            <a:ext cx="152400" cy="61913"/>
          </a:xfrm>
          <a:custGeom>
            <a:avLst/>
            <a:gdLst>
              <a:gd name="T0" fmla="*/ 420 w 420"/>
              <a:gd name="T1" fmla="*/ 0 h 200"/>
              <a:gd name="T2" fmla="*/ 0 w 420"/>
              <a:gd name="T3" fmla="*/ 200 h 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0" h="200">
                <a:moveTo>
                  <a:pt x="420" y="0"/>
                </a:moveTo>
                <a:lnTo>
                  <a:pt x="0" y="2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77" name="Line 217"/>
          <p:cNvSpPr>
            <a:spLocks noChangeShapeType="1"/>
          </p:cNvSpPr>
          <p:nvPr/>
        </p:nvSpPr>
        <p:spPr bwMode="auto">
          <a:xfrm>
            <a:off x="2195513" y="5240338"/>
            <a:ext cx="0" cy="112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78" name="Line 218"/>
          <p:cNvSpPr>
            <a:spLocks noChangeShapeType="1"/>
          </p:cNvSpPr>
          <p:nvPr/>
        </p:nvSpPr>
        <p:spPr bwMode="auto">
          <a:xfrm>
            <a:off x="2205038" y="5708650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79" name="Text Box 219"/>
          <p:cNvSpPr txBox="1">
            <a:spLocks noChangeArrowheads="1"/>
          </p:cNvSpPr>
          <p:nvPr/>
        </p:nvSpPr>
        <p:spPr bwMode="auto">
          <a:xfrm>
            <a:off x="2994025" y="5314950"/>
            <a:ext cx="198438" cy="150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6</a:t>
            </a:r>
            <a:endParaRPr lang="en-US" altLang="bg-BG" sz="800"/>
          </a:p>
        </p:txBody>
      </p:sp>
      <p:sp>
        <p:nvSpPr>
          <p:cNvPr id="501980" name="Line 220"/>
          <p:cNvSpPr>
            <a:spLocks noChangeShapeType="1"/>
          </p:cNvSpPr>
          <p:nvPr/>
        </p:nvSpPr>
        <p:spPr bwMode="auto">
          <a:xfrm>
            <a:off x="2074863" y="4279900"/>
            <a:ext cx="1247775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81" name="Line 221"/>
          <p:cNvSpPr>
            <a:spLocks noChangeShapeType="1"/>
          </p:cNvSpPr>
          <p:nvPr/>
        </p:nvSpPr>
        <p:spPr bwMode="auto">
          <a:xfrm>
            <a:off x="3322638" y="4545013"/>
            <a:ext cx="0" cy="769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82" name="Line 222"/>
          <p:cNvSpPr>
            <a:spLocks noChangeShapeType="1"/>
          </p:cNvSpPr>
          <p:nvPr/>
        </p:nvSpPr>
        <p:spPr bwMode="auto">
          <a:xfrm flipH="1">
            <a:off x="2205038" y="5988050"/>
            <a:ext cx="1117600" cy="112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83" name="Rectangle 223"/>
          <p:cNvSpPr>
            <a:spLocks noChangeArrowheads="1"/>
          </p:cNvSpPr>
          <p:nvPr/>
        </p:nvSpPr>
        <p:spPr bwMode="auto">
          <a:xfrm>
            <a:off x="1679575" y="3798888"/>
            <a:ext cx="1117600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84" name="WordArt 224"/>
          <p:cNvSpPr>
            <a:spLocks noChangeArrowheads="1" noChangeShapeType="1" noTextEdit="1"/>
          </p:cNvSpPr>
          <p:nvPr/>
        </p:nvSpPr>
        <p:spPr bwMode="auto">
          <a:xfrm>
            <a:off x="2070100" y="3970338"/>
            <a:ext cx="201613" cy="88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n=1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1985" name="WordArt 225"/>
          <p:cNvSpPr>
            <a:spLocks noChangeArrowheads="1" noChangeShapeType="1" noTextEdit="1"/>
          </p:cNvSpPr>
          <p:nvPr/>
        </p:nvSpPr>
        <p:spPr bwMode="auto">
          <a:xfrm>
            <a:off x="2336800" y="4513263"/>
            <a:ext cx="198438" cy="936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nd = 0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1986" name="WordArt 226"/>
          <p:cNvSpPr>
            <a:spLocks noChangeArrowheads="1" noChangeShapeType="1" noTextEdit="1"/>
          </p:cNvSpPr>
          <p:nvPr/>
        </p:nvSpPr>
        <p:spPr bwMode="auto">
          <a:xfrm>
            <a:off x="1943100" y="4513263"/>
            <a:ext cx="196850" cy="936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nl = 0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1987" name="Text Box 227"/>
          <p:cNvSpPr txBox="1">
            <a:spLocks noChangeArrowheads="1"/>
          </p:cNvSpPr>
          <p:nvPr/>
        </p:nvSpPr>
        <p:spPr bwMode="auto">
          <a:xfrm>
            <a:off x="1811338" y="5819775"/>
            <a:ext cx="854075" cy="152400"/>
          </a:xfrm>
          <a:prstGeom prst="rect">
            <a:avLst/>
          </a:prstGeom>
          <a:solidFill>
            <a:srgbClr val="8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>
              <a:solidFill>
                <a:srgbClr val="800000"/>
              </a:solidFill>
            </a:endParaRPr>
          </a:p>
          <a:p>
            <a:endParaRPr lang="en-US" altLang="bg-BG" sz="800">
              <a:solidFill>
                <a:srgbClr val="800000"/>
              </a:solidFill>
            </a:endParaRPr>
          </a:p>
        </p:txBody>
      </p:sp>
      <p:sp>
        <p:nvSpPr>
          <p:cNvPr id="501988" name="Text Box 228"/>
          <p:cNvSpPr txBox="1">
            <a:spLocks noChangeArrowheads="1"/>
          </p:cNvSpPr>
          <p:nvPr/>
        </p:nvSpPr>
        <p:spPr bwMode="auto">
          <a:xfrm>
            <a:off x="1614488" y="5819775"/>
            <a:ext cx="19685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5</a:t>
            </a:r>
            <a:endParaRPr lang="en-US" altLang="bg-BG" sz="800"/>
          </a:p>
        </p:txBody>
      </p:sp>
      <p:sp>
        <p:nvSpPr>
          <p:cNvPr id="501989" name="Text Box 229"/>
          <p:cNvSpPr txBox="1">
            <a:spLocks noChangeArrowheads="1"/>
          </p:cNvSpPr>
          <p:nvPr/>
        </p:nvSpPr>
        <p:spPr bwMode="auto">
          <a:xfrm>
            <a:off x="1811338" y="5119688"/>
            <a:ext cx="854075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endParaRPr lang="en-US" altLang="bg-BG" sz="800"/>
          </a:p>
        </p:txBody>
      </p:sp>
      <p:sp>
        <p:nvSpPr>
          <p:cNvPr id="501990" name="Text Box 230"/>
          <p:cNvSpPr txBox="1">
            <a:spLocks noChangeArrowheads="1"/>
          </p:cNvSpPr>
          <p:nvPr/>
        </p:nvSpPr>
        <p:spPr bwMode="auto">
          <a:xfrm>
            <a:off x="1604963" y="5119688"/>
            <a:ext cx="19685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/>
              <a:t>3</a:t>
            </a:r>
          </a:p>
        </p:txBody>
      </p:sp>
      <p:sp>
        <p:nvSpPr>
          <p:cNvPr id="501991" name="Text Box 231"/>
          <p:cNvSpPr txBox="1">
            <a:spLocks noChangeArrowheads="1"/>
          </p:cNvSpPr>
          <p:nvPr/>
        </p:nvSpPr>
        <p:spPr bwMode="auto">
          <a:xfrm>
            <a:off x="3192463" y="5314950"/>
            <a:ext cx="525462" cy="150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sz="800"/>
          </a:p>
        </p:txBody>
      </p:sp>
      <p:grpSp>
        <p:nvGrpSpPr>
          <p:cNvPr id="501992" name="Group 232"/>
          <p:cNvGrpSpPr>
            <a:grpSpLocks/>
          </p:cNvGrpSpPr>
          <p:nvPr/>
        </p:nvGrpSpPr>
        <p:grpSpPr bwMode="auto">
          <a:xfrm rot="-16624878">
            <a:off x="5533232" y="3407568"/>
            <a:ext cx="914400" cy="220663"/>
            <a:chOff x="1691" y="2557"/>
            <a:chExt cx="144" cy="32"/>
          </a:xfrm>
        </p:grpSpPr>
        <p:sp>
          <p:nvSpPr>
            <p:cNvPr id="501993" name="Line 233"/>
            <p:cNvSpPr>
              <a:spLocks noChangeShapeType="1"/>
            </p:cNvSpPr>
            <p:nvPr/>
          </p:nvSpPr>
          <p:spPr bwMode="auto">
            <a:xfrm rot="470287">
              <a:off x="1691" y="2560"/>
              <a:ext cx="0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994" name="Freeform 234"/>
            <p:cNvSpPr>
              <a:spLocks/>
            </p:cNvSpPr>
            <p:nvPr/>
          </p:nvSpPr>
          <p:spPr bwMode="auto">
            <a:xfrm rot="470287">
              <a:off x="1691" y="2557"/>
              <a:ext cx="65" cy="3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995" name="Oval 235"/>
            <p:cNvSpPr>
              <a:spLocks noChangeArrowheads="1"/>
            </p:cNvSpPr>
            <p:nvPr/>
          </p:nvSpPr>
          <p:spPr bwMode="auto">
            <a:xfrm rot="470287">
              <a:off x="1704" y="2562"/>
              <a:ext cx="26" cy="2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996" name="Line 236"/>
            <p:cNvSpPr>
              <a:spLocks noChangeShapeType="1"/>
            </p:cNvSpPr>
            <p:nvPr/>
          </p:nvSpPr>
          <p:spPr bwMode="auto">
            <a:xfrm rot="470287">
              <a:off x="1730" y="2579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1997" name="Rectangle 237"/>
          <p:cNvSpPr>
            <a:spLocks noChangeArrowheads="1"/>
          </p:cNvSpPr>
          <p:nvPr/>
        </p:nvSpPr>
        <p:spPr bwMode="auto">
          <a:xfrm>
            <a:off x="5724525" y="2692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600"/>
              <a:t>ibd</a:t>
            </a:r>
            <a:endParaRPr lang="en-US" altLang="bg-BG" sz="1600"/>
          </a:p>
        </p:txBody>
      </p:sp>
      <p:sp>
        <p:nvSpPr>
          <p:cNvPr id="501998" name="Rectangle 238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01999" name="Line 239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087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0189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1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50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92" grpId="0" animBg="1"/>
      <p:bldP spid="5019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786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502787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2788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2789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2790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502791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792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2793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794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795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796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797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2798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799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2800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502801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02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2803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02804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05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06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07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08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09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10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11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12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502813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502814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502815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502816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2817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2818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02819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02820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21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22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23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24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502825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26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27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28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502829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30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31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32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2833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2834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2835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2836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502837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2838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502839" name="Group 55"/>
          <p:cNvGrpSpPr>
            <a:grpSpLocks/>
          </p:cNvGrpSpPr>
          <p:nvPr/>
        </p:nvGrpSpPr>
        <p:grpSpPr bwMode="auto">
          <a:xfrm>
            <a:off x="2605088" y="1779588"/>
            <a:ext cx="2103437" cy="2414587"/>
            <a:chOff x="1365" y="1115"/>
            <a:chExt cx="1325" cy="1521"/>
          </a:xfrm>
        </p:grpSpPr>
        <p:sp>
          <p:nvSpPr>
            <p:cNvPr id="502840" name="Line 56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41" name="Line 57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42" name="Line 58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43" name="Line 59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44" name="Oval 60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45" name="Text Box 61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2846" name="Line 62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47" name="Text Box 63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2848" name="Text Box 64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502849" name="Line 65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50" name="Oval 66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2851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502852" name="Line 68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53" name="Freeform 69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54" name="Oval 70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55" name="Line 71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56" name="Rectangle 72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57" name="Rectangle 73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58" name="Rectangle 74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59" name="Freeform 75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60" name="Text Box 76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502861" name="Text Box 77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502862" name="Text Box 78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502863" name="Group 79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502864" name="Rectangle 8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2865" name="Rectangle 8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2866" name="Rectangle 8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02867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502868" name="Line 84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69" name="Freeform 85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70" name="Oval 86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71" name="Line 87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72" name="Text Box 88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502873" name="Freeform 89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74" name="Line 90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75" name="Line 91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76" name="Text Box 92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2877" name="Text Box 93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502878" name="Line 94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79" name="Line 95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80" name="Line 96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81" name="Rectangle 97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82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2883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2884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2885" name="Text Box 101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2886" name="Text Box 102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502887" name="Text Box 103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2888" name="Text Box 104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502889" name="AutoShape 105"/>
          <p:cNvSpPr>
            <a:spLocks noChangeArrowheads="1"/>
          </p:cNvSpPr>
          <p:nvPr/>
        </p:nvSpPr>
        <p:spPr bwMode="auto">
          <a:xfrm flipH="1">
            <a:off x="3144838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02890" name="Group 106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502891" name="Freeform 10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92" name="Oval 10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93" name="Freeform 10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94" name="Text Box 11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502895" name="Line 111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896" name="Line 112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897" name="Oval 113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2898" name="Text Box 114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 </a:t>
            </a:r>
            <a:r>
              <a:rPr lang="en-US" altLang="bg-BG" sz="1200" b="0">
                <a:solidFill>
                  <a:srgbClr val="993300"/>
                </a:solidFill>
              </a:rPr>
              <a:t>(</a:t>
            </a:r>
            <a:r>
              <a:rPr lang="en-US" altLang="bg-BG" sz="1200" b="0">
                <a:cs typeface="Times New Roman" pitchFamily="18" charset="0"/>
              </a:rPr>
              <a:t>n)</a:t>
            </a:r>
          </a:p>
        </p:txBody>
      </p:sp>
      <p:sp>
        <p:nvSpPr>
          <p:cNvPr id="502899" name="Line 115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00" name="Text Box 116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nl:=n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2; nd:=n-n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2–1;</a:t>
            </a:r>
            <a:endParaRPr lang="en-US" altLang="bg-BG" sz="800" b="0"/>
          </a:p>
        </p:txBody>
      </p:sp>
      <p:sp>
        <p:nvSpPr>
          <p:cNvPr id="502901" name="Line 117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02" name="Text Box 118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2</a:t>
            </a:r>
          </a:p>
        </p:txBody>
      </p:sp>
      <p:sp>
        <p:nvSpPr>
          <p:cNvPr id="502903" name="Text Box 119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>
                <a:cs typeface="Times New Roman" pitchFamily="18" charset="0"/>
              </a:rPr>
              <a:t>1</a:t>
            </a:r>
            <a:endParaRPr lang="en-US" altLang="bg-BG" sz="800" b="0"/>
          </a:p>
        </p:txBody>
      </p:sp>
      <p:sp>
        <p:nvSpPr>
          <p:cNvPr id="502904" name="Text Box 120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>
                <a:cs typeface="Times New Roman" pitchFamily="18" charset="0"/>
              </a:rPr>
              <a:t>6</a:t>
            </a:r>
            <a:endParaRPr lang="en-US" altLang="bg-BG" sz="800" b="0"/>
          </a:p>
        </p:txBody>
      </p:sp>
      <p:sp>
        <p:nvSpPr>
          <p:cNvPr id="502905" name="Line 121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06" name="Line 122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07" name="Line 12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08" name="Text Box 12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new (</a:t>
            </a:r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arj); readln (x) </a:t>
            </a:r>
            <a:endParaRPr lang="bg-BG" altLang="bg-BG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502909" name="Line 12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10" name="Text Box 12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3</a:t>
            </a:r>
            <a:endParaRPr lang="en-US" altLang="bg-BG" sz="800" b="0"/>
          </a:p>
        </p:txBody>
      </p:sp>
      <p:sp>
        <p:nvSpPr>
          <p:cNvPr id="502911" name="Text Box 12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502912" name="Line 12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13" name="Text Box 12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4</a:t>
            </a:r>
            <a:endParaRPr lang="en-US" altLang="bg-BG" sz="800" b="0"/>
          </a:p>
        </p:txBody>
      </p:sp>
      <p:sp>
        <p:nvSpPr>
          <p:cNvPr id="502914" name="Text Box 13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</a:t>
            </a:r>
            <a:r>
              <a:rPr lang="fr-FR" altLang="bg-BG">
                <a:solidFill>
                  <a:srgbClr val="993300"/>
                </a:solidFill>
              </a:rPr>
              <a:t>right </a:t>
            </a:r>
            <a:r>
              <a:rPr lang="en-US" altLang="bg-BG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502915" name="Text Box 13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5</a:t>
            </a:r>
          </a:p>
        </p:txBody>
      </p:sp>
      <p:sp>
        <p:nvSpPr>
          <p:cNvPr id="502916" name="Text Box 13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502917" name="Text Box 133"/>
          <p:cNvSpPr txBox="1">
            <a:spLocks noChangeArrowheads="1"/>
          </p:cNvSpPr>
          <p:nvPr/>
        </p:nvSpPr>
        <p:spPr bwMode="auto">
          <a:xfrm>
            <a:off x="1187450" y="2432050"/>
            <a:ext cx="97155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502918" name="Group 13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502919" name="Oval 13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2920" name="Line 13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921" name="Line 13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2922" name="Group 13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502923" name="Oval 13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2924" name="Line 14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925" name="Line 14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2926" name="Oval 14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502927" name="Group 143"/>
          <p:cNvGrpSpPr>
            <a:grpSpLocks/>
          </p:cNvGrpSpPr>
          <p:nvPr/>
        </p:nvGrpSpPr>
        <p:grpSpPr bwMode="auto">
          <a:xfrm>
            <a:off x="6696075" y="2532063"/>
            <a:ext cx="923925" cy="682625"/>
            <a:chOff x="4818" y="755"/>
            <a:chExt cx="582" cy="430"/>
          </a:xfrm>
        </p:grpSpPr>
        <p:sp>
          <p:nvSpPr>
            <p:cNvPr id="502928" name="Text Box 14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2929" name="Text Box 14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2930" name="Text Box 14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2931" name="Group 147"/>
          <p:cNvGrpSpPr>
            <a:grpSpLocks/>
          </p:cNvGrpSpPr>
          <p:nvPr/>
        </p:nvGrpSpPr>
        <p:grpSpPr bwMode="auto">
          <a:xfrm>
            <a:off x="6303963" y="1993900"/>
            <a:ext cx="935037" cy="525463"/>
            <a:chOff x="4571" y="416"/>
            <a:chExt cx="589" cy="331"/>
          </a:xfrm>
        </p:grpSpPr>
        <p:sp>
          <p:nvSpPr>
            <p:cNvPr id="502932" name="Freeform 148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933" name="Oval 149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934" name="Freeform 150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935" name="Text Box 151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502936" name="Group 152"/>
          <p:cNvGrpSpPr>
            <a:grpSpLocks/>
          </p:cNvGrpSpPr>
          <p:nvPr/>
        </p:nvGrpSpPr>
        <p:grpSpPr bwMode="auto">
          <a:xfrm>
            <a:off x="7277100" y="2952750"/>
            <a:ext cx="152400" cy="152400"/>
            <a:chOff x="4242" y="978"/>
            <a:chExt cx="96" cy="96"/>
          </a:xfrm>
        </p:grpSpPr>
        <p:sp>
          <p:nvSpPr>
            <p:cNvPr id="502937" name="Oval 153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2938" name="Line 154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939" name="Line 155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2940" name="Group 156"/>
          <p:cNvGrpSpPr>
            <a:grpSpLocks/>
          </p:cNvGrpSpPr>
          <p:nvPr/>
        </p:nvGrpSpPr>
        <p:grpSpPr bwMode="auto">
          <a:xfrm>
            <a:off x="6848475" y="2952750"/>
            <a:ext cx="152400" cy="152400"/>
            <a:chOff x="4242" y="978"/>
            <a:chExt cx="96" cy="96"/>
          </a:xfrm>
        </p:grpSpPr>
        <p:sp>
          <p:nvSpPr>
            <p:cNvPr id="502941" name="Oval 157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2942" name="Line 158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943" name="Line 159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2944" name="Oval 160"/>
          <p:cNvSpPr>
            <a:spLocks noChangeArrowheads="1"/>
          </p:cNvSpPr>
          <p:nvPr/>
        </p:nvSpPr>
        <p:spPr bwMode="auto">
          <a:xfrm>
            <a:off x="7058025" y="25622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02945" name="Line 161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502946" name="Group 162"/>
          <p:cNvGrpSpPr>
            <a:grpSpLocks/>
          </p:cNvGrpSpPr>
          <p:nvPr/>
        </p:nvGrpSpPr>
        <p:grpSpPr bwMode="auto">
          <a:xfrm>
            <a:off x="5895975" y="4017963"/>
            <a:ext cx="923925" cy="682625"/>
            <a:chOff x="4818" y="755"/>
            <a:chExt cx="582" cy="430"/>
          </a:xfrm>
        </p:grpSpPr>
        <p:sp>
          <p:nvSpPr>
            <p:cNvPr id="502947" name="Text Box 16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2948" name="Text Box 16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2949" name="Text Box 16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2950" name="Group 166"/>
          <p:cNvGrpSpPr>
            <a:grpSpLocks/>
          </p:cNvGrpSpPr>
          <p:nvPr/>
        </p:nvGrpSpPr>
        <p:grpSpPr bwMode="auto">
          <a:xfrm>
            <a:off x="5503863" y="3479800"/>
            <a:ext cx="935037" cy="525463"/>
            <a:chOff x="4571" y="416"/>
            <a:chExt cx="589" cy="331"/>
          </a:xfrm>
        </p:grpSpPr>
        <p:sp>
          <p:nvSpPr>
            <p:cNvPr id="502951" name="Freeform 16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952" name="Oval 16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953" name="Freeform 16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954" name="Text Box 17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502955" name="Oval 171"/>
          <p:cNvSpPr>
            <a:spLocks noChangeArrowheads="1"/>
          </p:cNvSpPr>
          <p:nvPr/>
        </p:nvSpPr>
        <p:spPr bwMode="auto">
          <a:xfrm>
            <a:off x="6257925" y="40481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02956" name="AutoShape 172"/>
          <p:cNvSpPr>
            <a:spLocks noChangeArrowheads="1"/>
          </p:cNvSpPr>
          <p:nvPr/>
        </p:nvSpPr>
        <p:spPr bwMode="auto">
          <a:xfrm flipH="1">
            <a:off x="2078038" y="322421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02957" name="Group 173"/>
          <p:cNvGrpSpPr>
            <a:grpSpLocks/>
          </p:cNvGrpSpPr>
          <p:nvPr/>
        </p:nvGrpSpPr>
        <p:grpSpPr bwMode="auto">
          <a:xfrm>
            <a:off x="6781800" y="5026025"/>
            <a:ext cx="152400" cy="152400"/>
            <a:chOff x="4242" y="978"/>
            <a:chExt cx="96" cy="96"/>
          </a:xfrm>
        </p:grpSpPr>
        <p:sp>
          <p:nvSpPr>
            <p:cNvPr id="502958" name="Oval 174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2959" name="Line 175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960" name="Line 176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2961" name="Group 177"/>
          <p:cNvGrpSpPr>
            <a:grpSpLocks/>
          </p:cNvGrpSpPr>
          <p:nvPr/>
        </p:nvGrpSpPr>
        <p:grpSpPr bwMode="auto">
          <a:xfrm>
            <a:off x="5695950" y="5057775"/>
            <a:ext cx="152400" cy="152400"/>
            <a:chOff x="4242" y="978"/>
            <a:chExt cx="96" cy="96"/>
          </a:xfrm>
        </p:grpSpPr>
        <p:sp>
          <p:nvSpPr>
            <p:cNvPr id="502962" name="Oval 178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2963" name="Line 179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964" name="Line 180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2965" name="Line 181"/>
          <p:cNvSpPr>
            <a:spLocks noChangeShapeType="1"/>
          </p:cNvSpPr>
          <p:nvPr/>
        </p:nvSpPr>
        <p:spPr bwMode="auto">
          <a:xfrm flipH="1">
            <a:off x="5826125" y="4537075"/>
            <a:ext cx="307975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66" name="Line 182"/>
          <p:cNvSpPr>
            <a:spLocks noChangeShapeType="1"/>
          </p:cNvSpPr>
          <p:nvPr/>
        </p:nvSpPr>
        <p:spPr bwMode="auto">
          <a:xfrm rot="18250743" flipH="1">
            <a:off x="6558756" y="4518820"/>
            <a:ext cx="307975" cy="557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67" name="Line 183"/>
          <p:cNvSpPr>
            <a:spLocks noChangeShapeType="1"/>
          </p:cNvSpPr>
          <p:nvPr/>
        </p:nvSpPr>
        <p:spPr bwMode="auto">
          <a:xfrm>
            <a:off x="3322638" y="5427663"/>
            <a:ext cx="0" cy="560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68" name="Line 184"/>
          <p:cNvSpPr>
            <a:spLocks noChangeShapeType="1"/>
          </p:cNvSpPr>
          <p:nvPr/>
        </p:nvSpPr>
        <p:spPr bwMode="auto">
          <a:xfrm>
            <a:off x="2205038" y="5876925"/>
            <a:ext cx="0" cy="336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69" name="Line 185"/>
          <p:cNvSpPr>
            <a:spLocks noChangeShapeType="1"/>
          </p:cNvSpPr>
          <p:nvPr/>
        </p:nvSpPr>
        <p:spPr bwMode="auto">
          <a:xfrm>
            <a:off x="2205038" y="4641850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70" name="Line 186"/>
          <p:cNvSpPr>
            <a:spLocks noChangeShapeType="1"/>
          </p:cNvSpPr>
          <p:nvPr/>
        </p:nvSpPr>
        <p:spPr bwMode="auto">
          <a:xfrm>
            <a:off x="2205038" y="5018088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71" name="Oval 187"/>
          <p:cNvSpPr>
            <a:spLocks noChangeArrowheads="1"/>
          </p:cNvSpPr>
          <p:nvPr/>
        </p:nvSpPr>
        <p:spPr bwMode="auto">
          <a:xfrm>
            <a:off x="2074863" y="4205288"/>
            <a:ext cx="261937" cy="2270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2972" name="Text Box 188"/>
          <p:cNvSpPr txBox="1">
            <a:spLocks noChangeArrowheads="1"/>
          </p:cNvSpPr>
          <p:nvPr/>
        </p:nvSpPr>
        <p:spPr bwMode="auto">
          <a:xfrm>
            <a:off x="1943100" y="3927475"/>
            <a:ext cx="525463" cy="168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 altLang="bg-BG" sz="800"/>
          </a:p>
        </p:txBody>
      </p:sp>
      <p:sp>
        <p:nvSpPr>
          <p:cNvPr id="502973" name="Line 189"/>
          <p:cNvSpPr>
            <a:spLocks noChangeShapeType="1"/>
          </p:cNvSpPr>
          <p:nvPr/>
        </p:nvSpPr>
        <p:spPr bwMode="auto">
          <a:xfrm>
            <a:off x="2205038" y="4094163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74" name="Text Box 190"/>
          <p:cNvSpPr txBox="1">
            <a:spLocks noChangeArrowheads="1"/>
          </p:cNvSpPr>
          <p:nvPr/>
        </p:nvSpPr>
        <p:spPr bwMode="auto">
          <a:xfrm>
            <a:off x="1811338" y="4487863"/>
            <a:ext cx="854075" cy="153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endParaRPr lang="en-US" altLang="bg-BG" sz="800"/>
          </a:p>
        </p:txBody>
      </p:sp>
      <p:sp>
        <p:nvSpPr>
          <p:cNvPr id="502975" name="Text Box 191"/>
          <p:cNvSpPr txBox="1">
            <a:spLocks noChangeArrowheads="1"/>
          </p:cNvSpPr>
          <p:nvPr/>
        </p:nvSpPr>
        <p:spPr bwMode="auto">
          <a:xfrm>
            <a:off x="1811338" y="4752975"/>
            <a:ext cx="854075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pPr algn="l"/>
            <a:r>
              <a:rPr lang="en-US" altLang="bg-BG" sz="800" b="0"/>
              <a:t>darj</a:t>
            </a:r>
            <a:endParaRPr lang="en-US" altLang="bg-BG" sz="800"/>
          </a:p>
        </p:txBody>
      </p:sp>
      <p:sp>
        <p:nvSpPr>
          <p:cNvPr id="502976" name="Line 192"/>
          <p:cNvSpPr>
            <a:spLocks noChangeShapeType="1"/>
          </p:cNvSpPr>
          <p:nvPr/>
        </p:nvSpPr>
        <p:spPr bwMode="auto">
          <a:xfrm>
            <a:off x="2205038" y="4414838"/>
            <a:ext cx="0" cy="9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77" name="Oval 193"/>
          <p:cNvSpPr>
            <a:spLocks noChangeArrowheads="1"/>
          </p:cNvSpPr>
          <p:nvPr/>
        </p:nvSpPr>
        <p:spPr bwMode="auto">
          <a:xfrm>
            <a:off x="2468563" y="4810125"/>
            <a:ext cx="131762" cy="1127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 altLang="bg-BG" sz="800"/>
          </a:p>
        </p:txBody>
      </p:sp>
      <p:sp>
        <p:nvSpPr>
          <p:cNvPr id="502978" name="WordArt 194"/>
          <p:cNvSpPr>
            <a:spLocks noChangeArrowheads="1" noChangeShapeType="1" noTextEdit="1"/>
          </p:cNvSpPr>
          <p:nvPr/>
        </p:nvSpPr>
        <p:spPr bwMode="auto">
          <a:xfrm>
            <a:off x="2490788" y="4827588"/>
            <a:ext cx="87312" cy="746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0C0C0"/>
                </a:solidFill>
                <a:latin typeface="Arial Black"/>
              </a:rPr>
              <a:t>3</a:t>
            </a:r>
          </a:p>
        </p:txBody>
      </p:sp>
      <p:sp>
        <p:nvSpPr>
          <p:cNvPr id="502979" name="Line 195"/>
          <p:cNvSpPr>
            <a:spLocks noChangeShapeType="1"/>
          </p:cNvSpPr>
          <p:nvPr/>
        </p:nvSpPr>
        <p:spPr bwMode="auto">
          <a:xfrm rot="470287">
            <a:off x="1943100" y="4808538"/>
            <a:ext cx="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80" name="Freeform 196"/>
          <p:cNvSpPr>
            <a:spLocks/>
          </p:cNvSpPr>
          <p:nvPr/>
        </p:nvSpPr>
        <p:spPr bwMode="auto">
          <a:xfrm rot="470287">
            <a:off x="1943100" y="4802188"/>
            <a:ext cx="92075" cy="61912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2981" name="Oval 197"/>
          <p:cNvSpPr>
            <a:spLocks noChangeArrowheads="1"/>
          </p:cNvSpPr>
          <p:nvPr/>
        </p:nvSpPr>
        <p:spPr bwMode="auto">
          <a:xfrm rot="470287">
            <a:off x="1962150" y="4813300"/>
            <a:ext cx="36513" cy="396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2982" name="Line 198"/>
          <p:cNvSpPr>
            <a:spLocks noChangeShapeType="1"/>
          </p:cNvSpPr>
          <p:nvPr/>
        </p:nvSpPr>
        <p:spPr bwMode="auto">
          <a:xfrm rot="470287">
            <a:off x="1998663" y="4843463"/>
            <a:ext cx="146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83" name="Rectangle 199"/>
          <p:cNvSpPr>
            <a:spLocks noChangeArrowheads="1"/>
          </p:cNvSpPr>
          <p:nvPr/>
        </p:nvSpPr>
        <p:spPr bwMode="auto">
          <a:xfrm>
            <a:off x="2139950" y="4810125"/>
            <a:ext cx="196850" cy="166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2984" name="Rectangle 200"/>
          <p:cNvSpPr>
            <a:spLocks noChangeArrowheads="1"/>
          </p:cNvSpPr>
          <p:nvPr/>
        </p:nvSpPr>
        <p:spPr bwMode="auto">
          <a:xfrm>
            <a:off x="2139950" y="4894263"/>
            <a:ext cx="98425" cy="82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2985" name="Rectangle 201"/>
          <p:cNvSpPr>
            <a:spLocks noChangeArrowheads="1"/>
          </p:cNvSpPr>
          <p:nvPr/>
        </p:nvSpPr>
        <p:spPr bwMode="auto">
          <a:xfrm>
            <a:off x="2238375" y="4894263"/>
            <a:ext cx="98425" cy="82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2986" name="Freeform 202"/>
          <p:cNvSpPr>
            <a:spLocks/>
          </p:cNvSpPr>
          <p:nvPr/>
        </p:nvSpPr>
        <p:spPr bwMode="auto">
          <a:xfrm>
            <a:off x="2271713" y="4824413"/>
            <a:ext cx="196850" cy="41275"/>
          </a:xfrm>
          <a:custGeom>
            <a:avLst/>
            <a:gdLst>
              <a:gd name="T0" fmla="*/ 540 w 540"/>
              <a:gd name="T1" fmla="*/ 70 h 130"/>
              <a:gd name="T2" fmla="*/ 300 w 540"/>
              <a:gd name="T3" fmla="*/ 10 h 130"/>
              <a:gd name="T4" fmla="*/ 0 w 540"/>
              <a:gd name="T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0" h="130">
                <a:moveTo>
                  <a:pt x="540" y="70"/>
                </a:moveTo>
                <a:cubicBezTo>
                  <a:pt x="500" y="60"/>
                  <a:pt x="390" y="0"/>
                  <a:pt x="300" y="10"/>
                </a:cubicBezTo>
                <a:cubicBezTo>
                  <a:pt x="210" y="20"/>
                  <a:pt x="63" y="105"/>
                  <a:pt x="0" y="13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87" name="Text Box 203"/>
          <p:cNvSpPr txBox="1">
            <a:spLocks noChangeArrowheads="1"/>
          </p:cNvSpPr>
          <p:nvPr/>
        </p:nvSpPr>
        <p:spPr bwMode="auto">
          <a:xfrm>
            <a:off x="1614488" y="4752975"/>
            <a:ext cx="196850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2</a:t>
            </a:r>
            <a:endParaRPr lang="en-US" altLang="bg-BG" sz="800"/>
          </a:p>
        </p:txBody>
      </p:sp>
      <p:sp>
        <p:nvSpPr>
          <p:cNvPr id="502988" name="Text Box 204"/>
          <p:cNvSpPr txBox="1">
            <a:spLocks noChangeArrowheads="1"/>
          </p:cNvSpPr>
          <p:nvPr/>
        </p:nvSpPr>
        <p:spPr bwMode="auto">
          <a:xfrm>
            <a:off x="1614488" y="4487863"/>
            <a:ext cx="196850" cy="153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1</a:t>
            </a:r>
            <a:endParaRPr lang="en-US" altLang="bg-BG" sz="800"/>
          </a:p>
        </p:txBody>
      </p:sp>
      <p:sp>
        <p:nvSpPr>
          <p:cNvPr id="502989" name="Text Box 205"/>
          <p:cNvSpPr txBox="1">
            <a:spLocks noChangeArrowheads="1"/>
          </p:cNvSpPr>
          <p:nvPr/>
        </p:nvSpPr>
        <p:spPr bwMode="auto">
          <a:xfrm>
            <a:off x="1801813" y="5386388"/>
            <a:ext cx="854075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</a:extLst>
        </p:spPr>
        <p:txBody>
          <a:bodyPr/>
          <a:lstStyle/>
          <a:p>
            <a:pPr algn="l"/>
            <a:endParaRPr lang="en-US" altLang="bg-BG" sz="800" b="0"/>
          </a:p>
          <a:p>
            <a:pPr algn="l"/>
            <a:r>
              <a:rPr lang="en-US" altLang="bg-BG" sz="800" b="0"/>
              <a:t>darj</a:t>
            </a:r>
            <a:endParaRPr lang="en-US" altLang="bg-BG" sz="800"/>
          </a:p>
        </p:txBody>
      </p:sp>
      <p:grpSp>
        <p:nvGrpSpPr>
          <p:cNvPr id="502990" name="Group 206"/>
          <p:cNvGrpSpPr>
            <a:grpSpLocks/>
          </p:cNvGrpSpPr>
          <p:nvPr/>
        </p:nvGrpSpPr>
        <p:grpSpPr bwMode="auto">
          <a:xfrm>
            <a:off x="2130425" y="5443538"/>
            <a:ext cx="196850" cy="169862"/>
            <a:chOff x="3240" y="13680"/>
            <a:chExt cx="1080" cy="720"/>
          </a:xfrm>
        </p:grpSpPr>
        <p:sp>
          <p:nvSpPr>
            <p:cNvPr id="502991" name="Rectangle 207"/>
            <p:cNvSpPr>
              <a:spLocks noChangeArrowheads="1"/>
            </p:cNvSpPr>
            <p:nvPr/>
          </p:nvSpPr>
          <p:spPr bwMode="auto">
            <a:xfrm>
              <a:off x="3240" y="13680"/>
              <a:ext cx="108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992" name="Rectangle 208"/>
            <p:cNvSpPr>
              <a:spLocks noChangeArrowheads="1"/>
            </p:cNvSpPr>
            <p:nvPr/>
          </p:nvSpPr>
          <p:spPr bwMode="auto">
            <a:xfrm>
              <a:off x="3240" y="14040"/>
              <a:ext cx="54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993" name="Rectangle 209"/>
            <p:cNvSpPr>
              <a:spLocks noChangeArrowheads="1"/>
            </p:cNvSpPr>
            <p:nvPr/>
          </p:nvSpPr>
          <p:spPr bwMode="auto">
            <a:xfrm>
              <a:off x="3780" y="14040"/>
              <a:ext cx="54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2994" name="WordArt 210"/>
          <p:cNvSpPr>
            <a:spLocks noChangeArrowheads="1" noChangeShapeType="1" noTextEdit="1"/>
          </p:cNvSpPr>
          <p:nvPr/>
        </p:nvSpPr>
        <p:spPr bwMode="auto">
          <a:xfrm>
            <a:off x="2187575" y="5468938"/>
            <a:ext cx="84138" cy="460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noFill/>
                <a:latin typeface="Arial Black"/>
              </a:rPr>
              <a:t>3</a:t>
            </a:r>
          </a:p>
        </p:txBody>
      </p:sp>
      <p:sp>
        <p:nvSpPr>
          <p:cNvPr id="502995" name="Line 211"/>
          <p:cNvSpPr>
            <a:spLocks noChangeShapeType="1"/>
          </p:cNvSpPr>
          <p:nvPr/>
        </p:nvSpPr>
        <p:spPr bwMode="auto">
          <a:xfrm rot="470287">
            <a:off x="1933575" y="5441950"/>
            <a:ext cx="0" cy="39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96" name="Freeform 212"/>
          <p:cNvSpPr>
            <a:spLocks/>
          </p:cNvSpPr>
          <p:nvPr/>
        </p:nvSpPr>
        <p:spPr bwMode="auto">
          <a:xfrm rot="470287">
            <a:off x="1933575" y="5437188"/>
            <a:ext cx="92075" cy="60325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97" name="Oval 213"/>
          <p:cNvSpPr>
            <a:spLocks noChangeArrowheads="1"/>
          </p:cNvSpPr>
          <p:nvPr/>
        </p:nvSpPr>
        <p:spPr bwMode="auto">
          <a:xfrm rot="470287">
            <a:off x="1952625" y="5446713"/>
            <a:ext cx="36513" cy="396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98" name="Line 214"/>
          <p:cNvSpPr>
            <a:spLocks noChangeShapeType="1"/>
          </p:cNvSpPr>
          <p:nvPr/>
        </p:nvSpPr>
        <p:spPr bwMode="auto">
          <a:xfrm rot="470287">
            <a:off x="1989138" y="5480050"/>
            <a:ext cx="146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99" name="Text Box 215"/>
          <p:cNvSpPr txBox="1">
            <a:spLocks noChangeArrowheads="1"/>
          </p:cNvSpPr>
          <p:nvPr/>
        </p:nvSpPr>
        <p:spPr bwMode="auto">
          <a:xfrm>
            <a:off x="1604963" y="5386388"/>
            <a:ext cx="196850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en-US" altLang="bg-BG" sz="800"/>
              <a:t>4</a:t>
            </a:r>
          </a:p>
        </p:txBody>
      </p:sp>
      <p:sp>
        <p:nvSpPr>
          <p:cNvPr id="503000" name="Freeform 216"/>
          <p:cNvSpPr>
            <a:spLocks/>
          </p:cNvSpPr>
          <p:nvPr/>
        </p:nvSpPr>
        <p:spPr bwMode="auto">
          <a:xfrm>
            <a:off x="2028825" y="5568950"/>
            <a:ext cx="152400" cy="61913"/>
          </a:xfrm>
          <a:custGeom>
            <a:avLst/>
            <a:gdLst>
              <a:gd name="T0" fmla="*/ 420 w 420"/>
              <a:gd name="T1" fmla="*/ 0 h 200"/>
              <a:gd name="T2" fmla="*/ 0 w 420"/>
              <a:gd name="T3" fmla="*/ 200 h 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0" h="200">
                <a:moveTo>
                  <a:pt x="420" y="0"/>
                </a:moveTo>
                <a:lnTo>
                  <a:pt x="0" y="2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001" name="Line 217"/>
          <p:cNvSpPr>
            <a:spLocks noChangeShapeType="1"/>
          </p:cNvSpPr>
          <p:nvPr/>
        </p:nvSpPr>
        <p:spPr bwMode="auto">
          <a:xfrm>
            <a:off x="2195513" y="5240338"/>
            <a:ext cx="0" cy="112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002" name="Line 218"/>
          <p:cNvSpPr>
            <a:spLocks noChangeShapeType="1"/>
          </p:cNvSpPr>
          <p:nvPr/>
        </p:nvSpPr>
        <p:spPr bwMode="auto">
          <a:xfrm>
            <a:off x="2205038" y="5708650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003" name="Text Box 219"/>
          <p:cNvSpPr txBox="1">
            <a:spLocks noChangeArrowheads="1"/>
          </p:cNvSpPr>
          <p:nvPr/>
        </p:nvSpPr>
        <p:spPr bwMode="auto">
          <a:xfrm>
            <a:off x="2994025" y="5314950"/>
            <a:ext cx="198438" cy="150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6</a:t>
            </a:r>
            <a:endParaRPr lang="en-US" altLang="bg-BG" sz="800"/>
          </a:p>
        </p:txBody>
      </p:sp>
      <p:sp>
        <p:nvSpPr>
          <p:cNvPr id="503004" name="Line 220"/>
          <p:cNvSpPr>
            <a:spLocks noChangeShapeType="1"/>
          </p:cNvSpPr>
          <p:nvPr/>
        </p:nvSpPr>
        <p:spPr bwMode="auto">
          <a:xfrm>
            <a:off x="2074863" y="4279900"/>
            <a:ext cx="1247775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005" name="Line 221"/>
          <p:cNvSpPr>
            <a:spLocks noChangeShapeType="1"/>
          </p:cNvSpPr>
          <p:nvPr/>
        </p:nvSpPr>
        <p:spPr bwMode="auto">
          <a:xfrm>
            <a:off x="3322638" y="4545013"/>
            <a:ext cx="0" cy="769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006" name="Line 222"/>
          <p:cNvSpPr>
            <a:spLocks noChangeShapeType="1"/>
          </p:cNvSpPr>
          <p:nvPr/>
        </p:nvSpPr>
        <p:spPr bwMode="auto">
          <a:xfrm flipH="1">
            <a:off x="2205038" y="5988050"/>
            <a:ext cx="1117600" cy="112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007" name="Rectangle 223"/>
          <p:cNvSpPr>
            <a:spLocks noChangeArrowheads="1"/>
          </p:cNvSpPr>
          <p:nvPr/>
        </p:nvSpPr>
        <p:spPr bwMode="auto">
          <a:xfrm>
            <a:off x="1679575" y="3798888"/>
            <a:ext cx="1117600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008" name="WordArt 224"/>
          <p:cNvSpPr>
            <a:spLocks noChangeArrowheads="1" noChangeShapeType="1" noTextEdit="1"/>
          </p:cNvSpPr>
          <p:nvPr/>
        </p:nvSpPr>
        <p:spPr bwMode="auto">
          <a:xfrm>
            <a:off x="2070100" y="3970338"/>
            <a:ext cx="201613" cy="88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n=1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3009" name="WordArt 225"/>
          <p:cNvSpPr>
            <a:spLocks noChangeArrowheads="1" noChangeShapeType="1" noTextEdit="1"/>
          </p:cNvSpPr>
          <p:nvPr/>
        </p:nvSpPr>
        <p:spPr bwMode="auto">
          <a:xfrm>
            <a:off x="2336800" y="4513263"/>
            <a:ext cx="198438" cy="936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nd = 0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3010" name="WordArt 226"/>
          <p:cNvSpPr>
            <a:spLocks noChangeArrowheads="1" noChangeShapeType="1" noTextEdit="1"/>
          </p:cNvSpPr>
          <p:nvPr/>
        </p:nvSpPr>
        <p:spPr bwMode="auto">
          <a:xfrm>
            <a:off x="1943100" y="4513263"/>
            <a:ext cx="196850" cy="936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nl = 0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3011" name="Text Box 227"/>
          <p:cNvSpPr txBox="1">
            <a:spLocks noChangeArrowheads="1"/>
          </p:cNvSpPr>
          <p:nvPr/>
        </p:nvSpPr>
        <p:spPr bwMode="auto">
          <a:xfrm>
            <a:off x="1811338" y="5819775"/>
            <a:ext cx="854075" cy="152400"/>
          </a:xfrm>
          <a:prstGeom prst="rect">
            <a:avLst/>
          </a:prstGeom>
          <a:solidFill>
            <a:srgbClr val="8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>
              <a:solidFill>
                <a:srgbClr val="800000"/>
              </a:solidFill>
            </a:endParaRPr>
          </a:p>
          <a:p>
            <a:endParaRPr lang="en-US" altLang="bg-BG" sz="800">
              <a:solidFill>
                <a:srgbClr val="800000"/>
              </a:solidFill>
            </a:endParaRPr>
          </a:p>
        </p:txBody>
      </p:sp>
      <p:sp>
        <p:nvSpPr>
          <p:cNvPr id="503012" name="Text Box 228"/>
          <p:cNvSpPr txBox="1">
            <a:spLocks noChangeArrowheads="1"/>
          </p:cNvSpPr>
          <p:nvPr/>
        </p:nvSpPr>
        <p:spPr bwMode="auto">
          <a:xfrm>
            <a:off x="1614488" y="5819775"/>
            <a:ext cx="19685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5</a:t>
            </a:r>
            <a:endParaRPr lang="en-US" altLang="bg-BG" sz="800"/>
          </a:p>
        </p:txBody>
      </p:sp>
      <p:sp>
        <p:nvSpPr>
          <p:cNvPr id="503013" name="Text Box 229"/>
          <p:cNvSpPr txBox="1">
            <a:spLocks noChangeArrowheads="1"/>
          </p:cNvSpPr>
          <p:nvPr/>
        </p:nvSpPr>
        <p:spPr bwMode="auto">
          <a:xfrm>
            <a:off x="1811338" y="5119688"/>
            <a:ext cx="854075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endParaRPr lang="en-US" altLang="bg-BG" sz="800"/>
          </a:p>
        </p:txBody>
      </p:sp>
      <p:sp>
        <p:nvSpPr>
          <p:cNvPr id="503014" name="Text Box 230"/>
          <p:cNvSpPr txBox="1">
            <a:spLocks noChangeArrowheads="1"/>
          </p:cNvSpPr>
          <p:nvPr/>
        </p:nvSpPr>
        <p:spPr bwMode="auto">
          <a:xfrm>
            <a:off x="1604963" y="5119688"/>
            <a:ext cx="19685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/>
              <a:t>3</a:t>
            </a:r>
          </a:p>
        </p:txBody>
      </p:sp>
      <p:sp>
        <p:nvSpPr>
          <p:cNvPr id="503015" name="Text Box 231"/>
          <p:cNvSpPr txBox="1">
            <a:spLocks noChangeArrowheads="1"/>
          </p:cNvSpPr>
          <p:nvPr/>
        </p:nvSpPr>
        <p:spPr bwMode="auto">
          <a:xfrm>
            <a:off x="3192463" y="5314950"/>
            <a:ext cx="525462" cy="150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sz="800"/>
          </a:p>
        </p:txBody>
      </p:sp>
      <p:grpSp>
        <p:nvGrpSpPr>
          <p:cNvPr id="503016" name="Group 232"/>
          <p:cNvGrpSpPr>
            <a:grpSpLocks/>
          </p:cNvGrpSpPr>
          <p:nvPr/>
        </p:nvGrpSpPr>
        <p:grpSpPr bwMode="auto">
          <a:xfrm rot="-16624878">
            <a:off x="5533232" y="3407568"/>
            <a:ext cx="914400" cy="220663"/>
            <a:chOff x="1691" y="2557"/>
            <a:chExt cx="144" cy="32"/>
          </a:xfrm>
        </p:grpSpPr>
        <p:sp>
          <p:nvSpPr>
            <p:cNvPr id="503017" name="Line 233"/>
            <p:cNvSpPr>
              <a:spLocks noChangeShapeType="1"/>
            </p:cNvSpPr>
            <p:nvPr/>
          </p:nvSpPr>
          <p:spPr bwMode="auto">
            <a:xfrm rot="470287">
              <a:off x="1691" y="2560"/>
              <a:ext cx="0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018" name="Freeform 234"/>
            <p:cNvSpPr>
              <a:spLocks/>
            </p:cNvSpPr>
            <p:nvPr/>
          </p:nvSpPr>
          <p:spPr bwMode="auto">
            <a:xfrm rot="470287">
              <a:off x="1691" y="2557"/>
              <a:ext cx="65" cy="3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019" name="Oval 235"/>
            <p:cNvSpPr>
              <a:spLocks noChangeArrowheads="1"/>
            </p:cNvSpPr>
            <p:nvPr/>
          </p:nvSpPr>
          <p:spPr bwMode="auto">
            <a:xfrm rot="470287">
              <a:off x="1704" y="2562"/>
              <a:ext cx="26" cy="2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020" name="Line 236"/>
            <p:cNvSpPr>
              <a:spLocks noChangeShapeType="1"/>
            </p:cNvSpPr>
            <p:nvPr/>
          </p:nvSpPr>
          <p:spPr bwMode="auto">
            <a:xfrm rot="470287">
              <a:off x="1730" y="2579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3021" name="Rectangle 237"/>
          <p:cNvSpPr>
            <a:spLocks noChangeArrowheads="1"/>
          </p:cNvSpPr>
          <p:nvPr/>
        </p:nvSpPr>
        <p:spPr bwMode="auto">
          <a:xfrm>
            <a:off x="5724525" y="2692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600"/>
              <a:t>ibd</a:t>
            </a:r>
            <a:endParaRPr lang="en-US" altLang="bg-BG" sz="1600"/>
          </a:p>
        </p:txBody>
      </p:sp>
      <p:sp>
        <p:nvSpPr>
          <p:cNvPr id="503022" name="Freeform 238"/>
          <p:cNvSpPr>
            <a:spLocks/>
          </p:cNvSpPr>
          <p:nvPr/>
        </p:nvSpPr>
        <p:spPr bwMode="auto">
          <a:xfrm>
            <a:off x="1135063" y="3033713"/>
            <a:ext cx="1477962" cy="3224212"/>
          </a:xfrm>
          <a:custGeom>
            <a:avLst/>
            <a:gdLst>
              <a:gd name="T0" fmla="*/ 874 w 1954"/>
              <a:gd name="T1" fmla="*/ 3237 h 3237"/>
              <a:gd name="T2" fmla="*/ 187 w 1954"/>
              <a:gd name="T3" fmla="*/ 2157 h 3237"/>
              <a:gd name="T4" fmla="*/ 127 w 1954"/>
              <a:gd name="T5" fmla="*/ 817 h 3237"/>
              <a:gd name="T6" fmla="*/ 907 w 1954"/>
              <a:gd name="T7" fmla="*/ 37 h 3237"/>
              <a:gd name="T8" fmla="*/ 1954 w 1954"/>
              <a:gd name="T9" fmla="*/ 357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4" h="3237">
                <a:moveTo>
                  <a:pt x="874" y="3237"/>
                </a:moveTo>
                <a:cubicBezTo>
                  <a:pt x="759" y="3057"/>
                  <a:pt x="311" y="2560"/>
                  <a:pt x="187" y="2157"/>
                </a:cubicBezTo>
                <a:cubicBezTo>
                  <a:pt x="0" y="1577"/>
                  <a:pt x="60" y="1184"/>
                  <a:pt x="127" y="817"/>
                </a:cubicBezTo>
                <a:cubicBezTo>
                  <a:pt x="194" y="450"/>
                  <a:pt x="617" y="74"/>
                  <a:pt x="907" y="37"/>
                </a:cubicBezTo>
                <a:cubicBezTo>
                  <a:pt x="1197" y="0"/>
                  <a:pt x="1736" y="290"/>
                  <a:pt x="1954" y="35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023" name="Rectangle 239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03024" name="Line 240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6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3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3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02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02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02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02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02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02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02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02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02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02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02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502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502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02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502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502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502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502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02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502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502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502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502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02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502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502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502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502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502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502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02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02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502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502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502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502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502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502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502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502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502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502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502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502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502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502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502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02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502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502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502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502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502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502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502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502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502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502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502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502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502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502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502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502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502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502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502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502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50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502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502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502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502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502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502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502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502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502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502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502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502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502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502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502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502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502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502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502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502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502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503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503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503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503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503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50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503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503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503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503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503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503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503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503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503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503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503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503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503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503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503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5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7"/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503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503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50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503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503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5030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503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503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503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50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/>
                                        <p:tgtEl>
                                          <p:spTgt spid="50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5" dur="1000"/>
                                        <p:tgtEl>
                                          <p:spTgt spid="503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50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50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0" dur="1000"/>
                                        <p:tgtEl>
                                          <p:spTgt spid="503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50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50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503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50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50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0" dur="1000"/>
                                        <p:tgtEl>
                                          <p:spTgt spid="503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3" dur="1000"/>
                                        <p:tgtEl>
                                          <p:spTgt spid="503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503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5" dur="1000"/>
                                        <p:tgtEl>
                                          <p:spTgt spid="503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50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50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503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502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502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1000"/>
                                        <p:tgtEl>
                                          <p:spTgt spid="502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8" presetID="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9" dur="500" fill="hold"/>
                                        <p:tgtEl>
                                          <p:spTgt spid="5029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1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502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5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6" dur="1000"/>
                                        <p:tgtEl>
                                          <p:spTgt spid="503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/>
                                        <p:tgtEl>
                                          <p:spTgt spid="503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8" dur="1000"/>
                                        <p:tgtEl>
                                          <p:spTgt spid="5030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956" grpId="0" animBg="1"/>
      <p:bldP spid="502967" grpId="0" animBg="1"/>
      <p:bldP spid="502968" grpId="0" animBg="1"/>
      <p:bldP spid="502969" grpId="0" animBg="1"/>
      <p:bldP spid="502970" grpId="0" animBg="1"/>
      <p:bldP spid="502971" grpId="0" animBg="1"/>
      <p:bldP spid="502972" grpId="0" animBg="1"/>
      <p:bldP spid="502973" grpId="0" animBg="1"/>
      <p:bldP spid="502974" grpId="0" animBg="1"/>
      <p:bldP spid="502975" grpId="0" animBg="1"/>
      <p:bldP spid="502976" grpId="0" animBg="1"/>
      <p:bldP spid="502977" grpId="0" animBg="1"/>
      <p:bldP spid="502978" grpId="0" animBg="1"/>
      <p:bldP spid="502979" grpId="0" animBg="1"/>
      <p:bldP spid="502980" grpId="0" animBg="1"/>
      <p:bldP spid="502981" grpId="0" animBg="1"/>
      <p:bldP spid="502982" grpId="0" animBg="1"/>
      <p:bldP spid="502983" grpId="0" animBg="1"/>
      <p:bldP spid="502984" grpId="0" animBg="1"/>
      <p:bldP spid="502985" grpId="0" animBg="1"/>
      <p:bldP spid="502986" grpId="0" animBg="1"/>
      <p:bldP spid="502987" grpId="0" animBg="1"/>
      <p:bldP spid="502988" grpId="0" animBg="1"/>
      <p:bldP spid="502989" grpId="0" animBg="1"/>
      <p:bldP spid="502994" grpId="0" animBg="1"/>
      <p:bldP spid="502995" grpId="0" animBg="1"/>
      <p:bldP spid="502996" grpId="0" animBg="1"/>
      <p:bldP spid="502997" grpId="0" animBg="1"/>
      <p:bldP spid="502998" grpId="0" animBg="1"/>
      <p:bldP spid="502999" grpId="0" animBg="1"/>
      <p:bldP spid="503000" grpId="0" animBg="1"/>
      <p:bldP spid="503001" grpId="0" animBg="1"/>
      <p:bldP spid="503002" grpId="0" animBg="1"/>
      <p:bldP spid="503003" grpId="0" animBg="1"/>
      <p:bldP spid="503004" grpId="0" animBg="1"/>
      <p:bldP spid="503005" grpId="0" animBg="1"/>
      <p:bldP spid="503006" grpId="0" animBg="1"/>
      <p:bldP spid="503007" grpId="0" animBg="1"/>
      <p:bldP spid="503008" grpId="0" animBg="1"/>
      <p:bldP spid="503009" grpId="0" animBg="1"/>
      <p:bldP spid="503010" grpId="0" animBg="1"/>
      <p:bldP spid="503011" grpId="0" animBg="1"/>
      <p:bldP spid="503012" grpId="0" animBg="1"/>
      <p:bldP spid="503013" grpId="0" animBg="1"/>
      <p:bldP spid="503014" grpId="0" animBg="1"/>
      <p:bldP spid="503015" grpId="0" animBg="1"/>
      <p:bldP spid="503022" grpId="0" animBg="1"/>
      <p:bldP spid="50302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810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503811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3812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3813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3814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503815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16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3817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18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19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20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21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3822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23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3824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503825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26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3827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03828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29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30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31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32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33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34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35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36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503837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503838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503839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503840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3841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3842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03843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03844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45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46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47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48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503849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50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51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52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503853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54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55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56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3857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3858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3859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3860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503861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3862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503863" name="Group 55"/>
          <p:cNvGrpSpPr>
            <a:grpSpLocks/>
          </p:cNvGrpSpPr>
          <p:nvPr/>
        </p:nvGrpSpPr>
        <p:grpSpPr bwMode="auto">
          <a:xfrm>
            <a:off x="2605088" y="1779588"/>
            <a:ext cx="2103437" cy="2414587"/>
            <a:chOff x="1365" y="1115"/>
            <a:chExt cx="1325" cy="1521"/>
          </a:xfrm>
        </p:grpSpPr>
        <p:sp>
          <p:nvSpPr>
            <p:cNvPr id="503864" name="Line 56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65" name="Line 57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66" name="Line 58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67" name="Line 59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68" name="Oval 60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69" name="Text Box 61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3870" name="Line 62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71" name="Text Box 63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3872" name="Text Box 64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503873" name="Line 65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74" name="Oval 66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3875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503876" name="Line 68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77" name="Freeform 69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78" name="Oval 70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79" name="Line 71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80" name="Rectangle 72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81" name="Rectangle 73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82" name="Rectangle 74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83" name="Freeform 75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84" name="Text Box 76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503885" name="Text Box 77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503886" name="Text Box 78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503887" name="Group 79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503888" name="Rectangle 8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3889" name="Rectangle 8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3890" name="Rectangle 8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03891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80000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503892" name="Line 84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93" name="Freeform 85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94" name="Oval 86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95" name="Line 87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96" name="Text Box 88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503897" name="Freeform 89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98" name="Line 90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99" name="Line 91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00" name="Text Box 92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3901" name="Text Box 93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503902" name="Line 94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03" name="Line 95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04" name="Line 96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05" name="Rectangle 97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06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3907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3908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3909" name="Text Box 101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3910" name="Text Box 102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503911" name="Text Box 103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3912" name="Text Box 104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503913" name="AutoShape 105"/>
          <p:cNvSpPr>
            <a:spLocks noChangeArrowheads="1"/>
          </p:cNvSpPr>
          <p:nvPr/>
        </p:nvSpPr>
        <p:spPr bwMode="auto">
          <a:xfrm flipH="1">
            <a:off x="3144838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03914" name="Group 106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503915" name="Freeform 10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916" name="Oval 10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917" name="Freeform 10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18" name="Text Box 11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503919" name="Line 111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920" name="Line 112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921" name="Oval 113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3922" name="Text Box 114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 </a:t>
            </a:r>
            <a:r>
              <a:rPr lang="en-US" altLang="bg-BG" sz="1200" b="0">
                <a:solidFill>
                  <a:srgbClr val="993300"/>
                </a:solidFill>
              </a:rPr>
              <a:t>(</a:t>
            </a:r>
            <a:r>
              <a:rPr lang="en-US" altLang="bg-BG" sz="1200" b="0">
                <a:cs typeface="Times New Roman" pitchFamily="18" charset="0"/>
              </a:rPr>
              <a:t>n)</a:t>
            </a:r>
          </a:p>
        </p:txBody>
      </p:sp>
      <p:sp>
        <p:nvSpPr>
          <p:cNvPr id="503923" name="Line 115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924" name="Text Box 116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nl:=n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2; nd:=n-n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2–1;</a:t>
            </a:r>
            <a:endParaRPr lang="en-US" altLang="bg-BG" sz="800" b="0"/>
          </a:p>
        </p:txBody>
      </p:sp>
      <p:sp>
        <p:nvSpPr>
          <p:cNvPr id="503925" name="Line 117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926" name="Text Box 118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2</a:t>
            </a:r>
          </a:p>
        </p:txBody>
      </p:sp>
      <p:sp>
        <p:nvSpPr>
          <p:cNvPr id="503927" name="Text Box 119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>
                <a:cs typeface="Times New Roman" pitchFamily="18" charset="0"/>
              </a:rPr>
              <a:t>1</a:t>
            </a:r>
            <a:endParaRPr lang="en-US" altLang="bg-BG" sz="800" b="0"/>
          </a:p>
        </p:txBody>
      </p:sp>
      <p:sp>
        <p:nvSpPr>
          <p:cNvPr id="503928" name="Text Box 120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>
                <a:cs typeface="Times New Roman" pitchFamily="18" charset="0"/>
              </a:rPr>
              <a:t>6</a:t>
            </a:r>
            <a:endParaRPr lang="en-US" altLang="bg-BG" sz="800" b="0"/>
          </a:p>
        </p:txBody>
      </p:sp>
      <p:sp>
        <p:nvSpPr>
          <p:cNvPr id="503929" name="Line 121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930" name="Line 122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931" name="Line 12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932" name="Text Box 12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new (</a:t>
            </a:r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arj); readln (x) </a:t>
            </a:r>
            <a:endParaRPr lang="bg-BG" altLang="bg-BG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503933" name="Line 12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934" name="Text Box 12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3</a:t>
            </a:r>
            <a:endParaRPr lang="en-US" altLang="bg-BG" sz="800" b="0"/>
          </a:p>
        </p:txBody>
      </p:sp>
      <p:sp>
        <p:nvSpPr>
          <p:cNvPr id="503935" name="Text Box 12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503936" name="Line 12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937" name="Text Box 12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4</a:t>
            </a:r>
            <a:endParaRPr lang="en-US" altLang="bg-BG" sz="800" b="0"/>
          </a:p>
        </p:txBody>
      </p:sp>
      <p:sp>
        <p:nvSpPr>
          <p:cNvPr id="503938" name="Text Box 13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</a:t>
            </a:r>
            <a:r>
              <a:rPr lang="fr-FR" altLang="bg-BG">
                <a:solidFill>
                  <a:srgbClr val="993300"/>
                </a:solidFill>
              </a:rPr>
              <a:t>right </a:t>
            </a:r>
            <a:r>
              <a:rPr lang="en-US" altLang="bg-BG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503939" name="Text Box 13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5</a:t>
            </a:r>
          </a:p>
        </p:txBody>
      </p:sp>
      <p:sp>
        <p:nvSpPr>
          <p:cNvPr id="503940" name="Text Box 13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503941" name="Text Box 133"/>
          <p:cNvSpPr txBox="1">
            <a:spLocks noChangeArrowheads="1"/>
          </p:cNvSpPr>
          <p:nvPr/>
        </p:nvSpPr>
        <p:spPr bwMode="auto">
          <a:xfrm>
            <a:off x="1187450" y="2432050"/>
            <a:ext cx="97155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503942" name="Group 13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503943" name="Oval 13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3944" name="Line 13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45" name="Line 13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3946" name="Group 13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503947" name="Oval 13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3948" name="Line 14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49" name="Line 14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3950" name="Oval 14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503951" name="Group 143"/>
          <p:cNvGrpSpPr>
            <a:grpSpLocks/>
          </p:cNvGrpSpPr>
          <p:nvPr/>
        </p:nvGrpSpPr>
        <p:grpSpPr bwMode="auto">
          <a:xfrm>
            <a:off x="6696075" y="2532063"/>
            <a:ext cx="923925" cy="682625"/>
            <a:chOff x="4818" y="755"/>
            <a:chExt cx="582" cy="430"/>
          </a:xfrm>
        </p:grpSpPr>
        <p:sp>
          <p:nvSpPr>
            <p:cNvPr id="503952" name="Text Box 14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3953" name="Text Box 14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3954" name="Text Box 14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3955" name="Group 147"/>
          <p:cNvGrpSpPr>
            <a:grpSpLocks/>
          </p:cNvGrpSpPr>
          <p:nvPr/>
        </p:nvGrpSpPr>
        <p:grpSpPr bwMode="auto">
          <a:xfrm>
            <a:off x="6303963" y="1993900"/>
            <a:ext cx="935037" cy="525463"/>
            <a:chOff x="4571" y="416"/>
            <a:chExt cx="589" cy="331"/>
          </a:xfrm>
        </p:grpSpPr>
        <p:sp>
          <p:nvSpPr>
            <p:cNvPr id="503956" name="Freeform 148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957" name="Oval 149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958" name="Freeform 150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59" name="Text Box 151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503960" name="Group 152"/>
          <p:cNvGrpSpPr>
            <a:grpSpLocks/>
          </p:cNvGrpSpPr>
          <p:nvPr/>
        </p:nvGrpSpPr>
        <p:grpSpPr bwMode="auto">
          <a:xfrm>
            <a:off x="7277100" y="2952750"/>
            <a:ext cx="152400" cy="152400"/>
            <a:chOff x="4242" y="978"/>
            <a:chExt cx="96" cy="96"/>
          </a:xfrm>
        </p:grpSpPr>
        <p:sp>
          <p:nvSpPr>
            <p:cNvPr id="503961" name="Oval 153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3962" name="Line 154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63" name="Line 155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3964" name="Group 156"/>
          <p:cNvGrpSpPr>
            <a:grpSpLocks/>
          </p:cNvGrpSpPr>
          <p:nvPr/>
        </p:nvGrpSpPr>
        <p:grpSpPr bwMode="auto">
          <a:xfrm>
            <a:off x="6848475" y="2952750"/>
            <a:ext cx="152400" cy="152400"/>
            <a:chOff x="4242" y="978"/>
            <a:chExt cx="96" cy="96"/>
          </a:xfrm>
        </p:grpSpPr>
        <p:sp>
          <p:nvSpPr>
            <p:cNvPr id="503965" name="Oval 157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3966" name="Line 158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67" name="Line 159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3968" name="Oval 160"/>
          <p:cNvSpPr>
            <a:spLocks noChangeArrowheads="1"/>
          </p:cNvSpPr>
          <p:nvPr/>
        </p:nvSpPr>
        <p:spPr bwMode="auto">
          <a:xfrm>
            <a:off x="7058025" y="25622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03969" name="Line 161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503970" name="Group 162"/>
          <p:cNvGrpSpPr>
            <a:grpSpLocks/>
          </p:cNvGrpSpPr>
          <p:nvPr/>
        </p:nvGrpSpPr>
        <p:grpSpPr bwMode="auto">
          <a:xfrm>
            <a:off x="5895975" y="4017963"/>
            <a:ext cx="923925" cy="682625"/>
            <a:chOff x="4818" y="755"/>
            <a:chExt cx="582" cy="430"/>
          </a:xfrm>
        </p:grpSpPr>
        <p:sp>
          <p:nvSpPr>
            <p:cNvPr id="503971" name="Text Box 16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3972" name="Text Box 16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3973" name="Text Box 16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sp>
        <p:nvSpPr>
          <p:cNvPr id="503974" name="Oval 166"/>
          <p:cNvSpPr>
            <a:spLocks noChangeArrowheads="1"/>
          </p:cNvSpPr>
          <p:nvPr/>
        </p:nvSpPr>
        <p:spPr bwMode="auto">
          <a:xfrm>
            <a:off x="6257925" y="40481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503975" name="Group 167"/>
          <p:cNvGrpSpPr>
            <a:grpSpLocks/>
          </p:cNvGrpSpPr>
          <p:nvPr/>
        </p:nvGrpSpPr>
        <p:grpSpPr bwMode="auto">
          <a:xfrm>
            <a:off x="6781800" y="5026025"/>
            <a:ext cx="152400" cy="152400"/>
            <a:chOff x="4242" y="978"/>
            <a:chExt cx="96" cy="96"/>
          </a:xfrm>
        </p:grpSpPr>
        <p:sp>
          <p:nvSpPr>
            <p:cNvPr id="503976" name="Oval 168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3977" name="Line 169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78" name="Line 170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3979" name="Group 171"/>
          <p:cNvGrpSpPr>
            <a:grpSpLocks/>
          </p:cNvGrpSpPr>
          <p:nvPr/>
        </p:nvGrpSpPr>
        <p:grpSpPr bwMode="auto">
          <a:xfrm>
            <a:off x="5695950" y="5057775"/>
            <a:ext cx="152400" cy="152400"/>
            <a:chOff x="4242" y="978"/>
            <a:chExt cx="96" cy="96"/>
          </a:xfrm>
        </p:grpSpPr>
        <p:sp>
          <p:nvSpPr>
            <p:cNvPr id="503980" name="Oval 172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3981" name="Line 173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82" name="Line 174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3983" name="Line 175"/>
          <p:cNvSpPr>
            <a:spLocks noChangeShapeType="1"/>
          </p:cNvSpPr>
          <p:nvPr/>
        </p:nvSpPr>
        <p:spPr bwMode="auto">
          <a:xfrm flipH="1">
            <a:off x="5826125" y="4537075"/>
            <a:ext cx="307975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984" name="Line 176"/>
          <p:cNvSpPr>
            <a:spLocks noChangeShapeType="1"/>
          </p:cNvSpPr>
          <p:nvPr/>
        </p:nvSpPr>
        <p:spPr bwMode="auto">
          <a:xfrm rot="18250743" flipH="1">
            <a:off x="6558756" y="4518820"/>
            <a:ext cx="307975" cy="557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503985" name="Group 177"/>
          <p:cNvGrpSpPr>
            <a:grpSpLocks/>
          </p:cNvGrpSpPr>
          <p:nvPr/>
        </p:nvGrpSpPr>
        <p:grpSpPr bwMode="auto">
          <a:xfrm rot="-16624878">
            <a:off x="5533232" y="3407568"/>
            <a:ext cx="914400" cy="220663"/>
            <a:chOff x="1691" y="2557"/>
            <a:chExt cx="144" cy="32"/>
          </a:xfrm>
        </p:grpSpPr>
        <p:sp>
          <p:nvSpPr>
            <p:cNvPr id="503986" name="Line 178"/>
            <p:cNvSpPr>
              <a:spLocks noChangeShapeType="1"/>
            </p:cNvSpPr>
            <p:nvPr/>
          </p:nvSpPr>
          <p:spPr bwMode="auto">
            <a:xfrm rot="470287">
              <a:off x="1691" y="2560"/>
              <a:ext cx="0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87" name="Freeform 179"/>
            <p:cNvSpPr>
              <a:spLocks/>
            </p:cNvSpPr>
            <p:nvPr/>
          </p:nvSpPr>
          <p:spPr bwMode="auto">
            <a:xfrm rot="470287">
              <a:off x="1691" y="2557"/>
              <a:ext cx="65" cy="3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988" name="Oval 180"/>
            <p:cNvSpPr>
              <a:spLocks noChangeArrowheads="1"/>
            </p:cNvSpPr>
            <p:nvPr/>
          </p:nvSpPr>
          <p:spPr bwMode="auto">
            <a:xfrm rot="470287">
              <a:off x="1704" y="2562"/>
              <a:ext cx="26" cy="2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989" name="Line 181"/>
            <p:cNvSpPr>
              <a:spLocks noChangeShapeType="1"/>
            </p:cNvSpPr>
            <p:nvPr/>
          </p:nvSpPr>
          <p:spPr bwMode="auto">
            <a:xfrm rot="470287">
              <a:off x="1730" y="2579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3990" name="Rectangle 182"/>
          <p:cNvSpPr>
            <a:spLocks noChangeArrowheads="1"/>
          </p:cNvSpPr>
          <p:nvPr/>
        </p:nvSpPr>
        <p:spPr bwMode="auto">
          <a:xfrm>
            <a:off x="5724525" y="2692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600"/>
              <a:t>ibd</a:t>
            </a:r>
            <a:endParaRPr lang="en-US" altLang="bg-BG" sz="1600"/>
          </a:p>
        </p:txBody>
      </p:sp>
      <p:sp>
        <p:nvSpPr>
          <p:cNvPr id="503991" name="Rectangle 183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03992" name="Line 184"/>
          <p:cNvSpPr>
            <a:spLocks noChangeShapeType="1"/>
          </p:cNvSpPr>
          <p:nvPr/>
        </p:nvSpPr>
        <p:spPr bwMode="auto">
          <a:xfrm flipH="1">
            <a:off x="6575425" y="3063875"/>
            <a:ext cx="307975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993" name="Line 185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322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039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503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2639 -0.05926 " pathEditMode="relative" ptsTypes="AA">
                                      <p:cBhvr>
                                        <p:cTn id="17" dur="2000" fill="hold"/>
                                        <p:tgtEl>
                                          <p:spTgt spid="5039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2639 -0.05926 " pathEditMode="relative" ptsTypes="AA">
                                      <p:cBhvr>
                                        <p:cTn id="19" dur="2000" fill="hold"/>
                                        <p:tgtEl>
                                          <p:spTgt spid="5039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2639 -0.05926 " pathEditMode="relative" ptsTypes="AA">
                                      <p:cBhvr>
                                        <p:cTn id="21" dur="2000" fill="hold"/>
                                        <p:tgtEl>
                                          <p:spTgt spid="503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2639 -0.05926 " pathEditMode="relative" ptsTypes="AA">
                                      <p:cBhvr>
                                        <p:cTn id="23" dur="2000" fill="hold"/>
                                        <p:tgtEl>
                                          <p:spTgt spid="5039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2639 -0.05926 " pathEditMode="relative" ptsTypes="AA">
                                      <p:cBhvr>
                                        <p:cTn id="25" dur="2000" fill="hold"/>
                                        <p:tgtEl>
                                          <p:spTgt spid="5039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2639 -0.05926 " pathEditMode="relative" ptsTypes="AA">
                                      <p:cBhvr>
                                        <p:cTn id="27" dur="2000" fill="hold"/>
                                        <p:tgtEl>
                                          <p:spTgt spid="5039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2639 -0.05926 " pathEditMode="relative" ptsTypes="AA">
                                      <p:cBhvr>
                                        <p:cTn id="29" dur="2000" fill="hold"/>
                                        <p:tgtEl>
                                          <p:spTgt spid="503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935" grpId="0" animBg="1"/>
      <p:bldP spid="503974" grpId="0" animBg="1"/>
      <p:bldP spid="503983" grpId="0" animBg="1"/>
      <p:bldP spid="503984" grpId="0" animBg="1"/>
      <p:bldP spid="50399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834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504835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4836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4837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4838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504839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40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4841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42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43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44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845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4846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47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4848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504849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50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4851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04852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53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854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855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56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857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858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859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60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504861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504862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504863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504864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4865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4866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04867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04868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69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870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871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72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504873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74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75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76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504877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78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79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80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4881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4882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4883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4884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504885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4886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504887" name="Group 55"/>
          <p:cNvGrpSpPr>
            <a:grpSpLocks/>
          </p:cNvGrpSpPr>
          <p:nvPr/>
        </p:nvGrpSpPr>
        <p:grpSpPr bwMode="auto">
          <a:xfrm>
            <a:off x="2605088" y="1779588"/>
            <a:ext cx="2103437" cy="2414587"/>
            <a:chOff x="1365" y="1115"/>
            <a:chExt cx="1325" cy="1521"/>
          </a:xfrm>
        </p:grpSpPr>
        <p:sp>
          <p:nvSpPr>
            <p:cNvPr id="504888" name="Line 56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89" name="Line 57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90" name="Line 58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91" name="Line 59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92" name="Oval 60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893" name="Text Box 61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4894" name="Line 62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95" name="Text Box 63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4896" name="Text Box 64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504897" name="Line 65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98" name="Oval 66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4899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504900" name="Line 68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01" name="Freeform 69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902" name="Oval 70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903" name="Line 71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04" name="Rectangle 72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905" name="Rectangle 73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906" name="Rectangle 74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907" name="Freeform 75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08" name="Text Box 76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504909" name="Text Box 77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504910" name="Text Box 78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504911" name="Group 79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504912" name="Rectangle 8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4913" name="Rectangle 8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4914" name="Rectangle 8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04915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noFill/>
                  <a:latin typeface="Arial Black"/>
                </a:rPr>
                <a:t>2</a:t>
              </a:r>
            </a:p>
          </p:txBody>
        </p:sp>
        <p:sp>
          <p:nvSpPr>
            <p:cNvPr id="504916" name="Line 84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17" name="Freeform 85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918" name="Oval 86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919" name="Line 87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20" name="Text Box 88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504921" name="Freeform 89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22" name="Line 90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23" name="Line 91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24" name="Text Box 92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4925" name="Text Box 93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504926" name="Line 94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27" name="Line 95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28" name="Line 96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29" name="Rectangle 97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30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4931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4932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4933" name="Text Box 101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4934" name="Text Box 102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504935" name="Text Box 103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4936" name="Text Box 104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504937" name="AutoShape 105"/>
          <p:cNvSpPr>
            <a:spLocks noChangeArrowheads="1"/>
          </p:cNvSpPr>
          <p:nvPr/>
        </p:nvSpPr>
        <p:spPr bwMode="auto">
          <a:xfrm flipH="1">
            <a:off x="3144838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04938" name="Group 106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504939" name="Freeform 10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940" name="Oval 10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941" name="Freeform 10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42" name="Text Box 11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504943" name="Line 111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4944" name="Line 112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4945" name="Oval 113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4946" name="Text Box 114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 </a:t>
            </a:r>
            <a:r>
              <a:rPr lang="en-US" altLang="bg-BG" sz="1200" b="0">
                <a:solidFill>
                  <a:srgbClr val="993300"/>
                </a:solidFill>
              </a:rPr>
              <a:t>(</a:t>
            </a:r>
            <a:r>
              <a:rPr lang="en-US" altLang="bg-BG" sz="1200" b="0">
                <a:cs typeface="Times New Roman" pitchFamily="18" charset="0"/>
              </a:rPr>
              <a:t>n)</a:t>
            </a:r>
          </a:p>
        </p:txBody>
      </p:sp>
      <p:sp>
        <p:nvSpPr>
          <p:cNvPr id="504947" name="Line 115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4948" name="Text Box 116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nl:=n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2; nd:=n-n</a:t>
            </a:r>
            <a:r>
              <a:rPr lang="en-US" altLang="bg-BG" b="0" i="1">
                <a:solidFill>
                  <a:srgbClr val="993300"/>
                </a:solidFill>
              </a:rPr>
              <a:t>div</a:t>
            </a:r>
            <a:r>
              <a:rPr lang="en-US" altLang="bg-BG" b="0">
                <a:solidFill>
                  <a:srgbClr val="993300"/>
                </a:solidFill>
              </a:rPr>
              <a:t>2–1;</a:t>
            </a:r>
            <a:endParaRPr lang="en-US" altLang="bg-BG" sz="800" b="0"/>
          </a:p>
        </p:txBody>
      </p:sp>
      <p:sp>
        <p:nvSpPr>
          <p:cNvPr id="504949" name="Line 117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4950" name="Text Box 118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2</a:t>
            </a:r>
          </a:p>
        </p:txBody>
      </p:sp>
      <p:sp>
        <p:nvSpPr>
          <p:cNvPr id="504951" name="Text Box 119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>
                <a:cs typeface="Times New Roman" pitchFamily="18" charset="0"/>
              </a:rPr>
              <a:t>1</a:t>
            </a:r>
            <a:endParaRPr lang="en-US" altLang="bg-BG" sz="800" b="0"/>
          </a:p>
        </p:txBody>
      </p:sp>
      <p:sp>
        <p:nvSpPr>
          <p:cNvPr id="504952" name="Text Box 120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>
                <a:cs typeface="Times New Roman" pitchFamily="18" charset="0"/>
              </a:rPr>
              <a:t>6</a:t>
            </a:r>
            <a:endParaRPr lang="en-US" altLang="bg-BG" sz="800" b="0"/>
          </a:p>
        </p:txBody>
      </p:sp>
      <p:sp>
        <p:nvSpPr>
          <p:cNvPr id="504953" name="Line 121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4954" name="Line 122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4955" name="Line 12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4956" name="Text Box 12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b="0">
                <a:solidFill>
                  <a:srgbClr val="993300"/>
                </a:solidFill>
              </a:rPr>
              <a:t>new (</a:t>
            </a:r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arj); readln (x) </a:t>
            </a:r>
            <a:endParaRPr lang="bg-BG" altLang="bg-BG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b="0">
                <a:solidFill>
                  <a:srgbClr val="993300"/>
                </a:solidFill>
              </a:rPr>
              <a:t>d</a:t>
            </a:r>
            <a:r>
              <a:rPr lang="en-US" altLang="bg-BG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504957" name="Line 12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4958" name="Text Box 12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3</a:t>
            </a:r>
            <a:endParaRPr lang="en-US" altLang="bg-BG" sz="800" b="0"/>
          </a:p>
        </p:txBody>
      </p:sp>
      <p:sp>
        <p:nvSpPr>
          <p:cNvPr id="504959" name="Text Box 12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504960" name="Line 12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4961" name="Text Box 12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/>
              <a:t>4</a:t>
            </a:r>
            <a:endParaRPr lang="en-US" altLang="bg-BG" sz="800" b="0"/>
          </a:p>
        </p:txBody>
      </p:sp>
      <p:sp>
        <p:nvSpPr>
          <p:cNvPr id="504962" name="Text Box 13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>
                <a:solidFill>
                  <a:srgbClr val="993300"/>
                </a:solidFill>
              </a:rPr>
              <a:t>d</a:t>
            </a:r>
            <a:r>
              <a:rPr lang="en-US" altLang="bg-BG">
                <a:solidFill>
                  <a:srgbClr val="993300"/>
                </a:solidFill>
              </a:rPr>
              <a:t>arj ^.</a:t>
            </a:r>
            <a:r>
              <a:rPr lang="fr-FR" altLang="bg-BG">
                <a:solidFill>
                  <a:srgbClr val="993300"/>
                </a:solidFill>
              </a:rPr>
              <a:t>right </a:t>
            </a:r>
            <a:r>
              <a:rPr lang="en-US" altLang="bg-BG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504963" name="Text Box 13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5</a:t>
            </a:r>
          </a:p>
        </p:txBody>
      </p:sp>
      <p:sp>
        <p:nvSpPr>
          <p:cNvPr id="504964" name="Text Box 13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504965" name="Text Box 133"/>
          <p:cNvSpPr txBox="1">
            <a:spLocks noChangeArrowheads="1"/>
          </p:cNvSpPr>
          <p:nvPr/>
        </p:nvSpPr>
        <p:spPr bwMode="auto">
          <a:xfrm>
            <a:off x="1187450" y="2432050"/>
            <a:ext cx="97155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504966" name="Group 13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504967" name="Oval 13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4968" name="Line 13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69" name="Line 13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4970" name="Group 13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504971" name="Oval 13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4972" name="Line 14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73" name="Line 14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4974" name="Oval 14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504975" name="Group 143"/>
          <p:cNvGrpSpPr>
            <a:grpSpLocks/>
          </p:cNvGrpSpPr>
          <p:nvPr/>
        </p:nvGrpSpPr>
        <p:grpSpPr bwMode="auto">
          <a:xfrm>
            <a:off x="6696075" y="2532063"/>
            <a:ext cx="923925" cy="682625"/>
            <a:chOff x="4818" y="755"/>
            <a:chExt cx="582" cy="430"/>
          </a:xfrm>
        </p:grpSpPr>
        <p:sp>
          <p:nvSpPr>
            <p:cNvPr id="504976" name="Text Box 14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4977" name="Text Box 14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4978" name="Text Box 14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4979" name="Group 147"/>
          <p:cNvGrpSpPr>
            <a:grpSpLocks/>
          </p:cNvGrpSpPr>
          <p:nvPr/>
        </p:nvGrpSpPr>
        <p:grpSpPr bwMode="auto">
          <a:xfrm>
            <a:off x="6303963" y="1993900"/>
            <a:ext cx="935037" cy="525463"/>
            <a:chOff x="4571" y="416"/>
            <a:chExt cx="589" cy="331"/>
          </a:xfrm>
        </p:grpSpPr>
        <p:sp>
          <p:nvSpPr>
            <p:cNvPr id="504980" name="Freeform 148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981" name="Oval 149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982" name="Freeform 150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83" name="Text Box 151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504984" name="Group 152"/>
          <p:cNvGrpSpPr>
            <a:grpSpLocks/>
          </p:cNvGrpSpPr>
          <p:nvPr/>
        </p:nvGrpSpPr>
        <p:grpSpPr bwMode="auto">
          <a:xfrm>
            <a:off x="7277100" y="2952750"/>
            <a:ext cx="152400" cy="152400"/>
            <a:chOff x="4242" y="978"/>
            <a:chExt cx="96" cy="96"/>
          </a:xfrm>
        </p:grpSpPr>
        <p:sp>
          <p:nvSpPr>
            <p:cNvPr id="504985" name="Oval 153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4986" name="Line 154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87" name="Line 155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4988" name="Oval 156"/>
          <p:cNvSpPr>
            <a:spLocks noChangeArrowheads="1"/>
          </p:cNvSpPr>
          <p:nvPr/>
        </p:nvSpPr>
        <p:spPr bwMode="auto">
          <a:xfrm>
            <a:off x="7058025" y="25622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04989" name="Line 157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504990" name="Group 158"/>
          <p:cNvGrpSpPr>
            <a:grpSpLocks/>
          </p:cNvGrpSpPr>
          <p:nvPr/>
        </p:nvGrpSpPr>
        <p:grpSpPr bwMode="auto">
          <a:xfrm>
            <a:off x="6048375" y="3649663"/>
            <a:ext cx="923925" cy="682625"/>
            <a:chOff x="4818" y="755"/>
            <a:chExt cx="582" cy="430"/>
          </a:xfrm>
        </p:grpSpPr>
        <p:sp>
          <p:nvSpPr>
            <p:cNvPr id="504991" name="Text Box 159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4992" name="Text Box 160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4993" name="Text Box 161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sp>
        <p:nvSpPr>
          <p:cNvPr id="504994" name="Oval 162"/>
          <p:cNvSpPr>
            <a:spLocks noChangeArrowheads="1"/>
          </p:cNvSpPr>
          <p:nvPr/>
        </p:nvSpPr>
        <p:spPr bwMode="auto">
          <a:xfrm>
            <a:off x="6410325" y="36798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504995" name="Group 163"/>
          <p:cNvGrpSpPr>
            <a:grpSpLocks/>
          </p:cNvGrpSpPr>
          <p:nvPr/>
        </p:nvGrpSpPr>
        <p:grpSpPr bwMode="auto">
          <a:xfrm>
            <a:off x="6934200" y="4657725"/>
            <a:ext cx="152400" cy="152400"/>
            <a:chOff x="4242" y="978"/>
            <a:chExt cx="96" cy="96"/>
          </a:xfrm>
        </p:grpSpPr>
        <p:sp>
          <p:nvSpPr>
            <p:cNvPr id="504996" name="Oval 164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4997" name="Line 165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98" name="Line 166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4999" name="Group 167"/>
          <p:cNvGrpSpPr>
            <a:grpSpLocks/>
          </p:cNvGrpSpPr>
          <p:nvPr/>
        </p:nvGrpSpPr>
        <p:grpSpPr bwMode="auto">
          <a:xfrm>
            <a:off x="5848350" y="4689475"/>
            <a:ext cx="152400" cy="152400"/>
            <a:chOff x="4242" y="978"/>
            <a:chExt cx="96" cy="96"/>
          </a:xfrm>
        </p:grpSpPr>
        <p:sp>
          <p:nvSpPr>
            <p:cNvPr id="505000" name="Oval 168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5001" name="Line 169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5002" name="Line 170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5003" name="Line 171"/>
          <p:cNvSpPr>
            <a:spLocks noChangeShapeType="1"/>
          </p:cNvSpPr>
          <p:nvPr/>
        </p:nvSpPr>
        <p:spPr bwMode="auto">
          <a:xfrm flipH="1">
            <a:off x="5978525" y="4168775"/>
            <a:ext cx="307975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5004" name="Line 172"/>
          <p:cNvSpPr>
            <a:spLocks noChangeShapeType="1"/>
          </p:cNvSpPr>
          <p:nvPr/>
        </p:nvSpPr>
        <p:spPr bwMode="auto">
          <a:xfrm rot="18250743" flipH="1">
            <a:off x="6711156" y="4150520"/>
            <a:ext cx="307975" cy="557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5005" name="Rectangle 173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05006" name="Line 174"/>
          <p:cNvSpPr>
            <a:spLocks noChangeShapeType="1"/>
          </p:cNvSpPr>
          <p:nvPr/>
        </p:nvSpPr>
        <p:spPr bwMode="auto">
          <a:xfrm flipH="1">
            <a:off x="6575425" y="3063875"/>
            <a:ext cx="307975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5007" name="Line 175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339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049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049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96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bg-BG"/>
              <a:t>end</a:t>
            </a:r>
            <a:endParaRPr lang="bg-BG" alt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877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7" name="AutoShape 5"/>
          <p:cNvSpPr>
            <a:spLocks noChangeArrowheads="1"/>
          </p:cNvSpPr>
          <p:nvPr/>
        </p:nvSpPr>
        <p:spPr bwMode="auto">
          <a:xfrm>
            <a:off x="496888" y="1263650"/>
            <a:ext cx="2428875" cy="1344613"/>
          </a:xfrm>
          <a:prstGeom prst="triangle">
            <a:avLst>
              <a:gd name="adj" fmla="val 50000"/>
            </a:avLst>
          </a:prstGeom>
          <a:solidFill>
            <a:srgbClr val="FFE0A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3398" name="Oval 6"/>
          <p:cNvSpPr>
            <a:spLocks noChangeArrowheads="1"/>
          </p:cNvSpPr>
          <p:nvPr/>
        </p:nvSpPr>
        <p:spPr bwMode="auto">
          <a:xfrm>
            <a:off x="1657350" y="1341438"/>
            <a:ext cx="106363" cy="793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3399" name="Freeform 7"/>
          <p:cNvSpPr>
            <a:spLocks/>
          </p:cNvSpPr>
          <p:nvPr/>
        </p:nvSpPr>
        <p:spPr bwMode="auto">
          <a:xfrm>
            <a:off x="1704975" y="946150"/>
            <a:ext cx="1588" cy="387350"/>
          </a:xfrm>
          <a:custGeom>
            <a:avLst/>
            <a:gdLst>
              <a:gd name="T0" fmla="*/ 0 w 1"/>
              <a:gd name="T1" fmla="*/ 880 h 880"/>
              <a:gd name="T2" fmla="*/ 0 w 1"/>
              <a:gd name="T3" fmla="*/ 0 h 8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880">
                <a:moveTo>
                  <a:pt x="0" y="88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3400" name="WordArt 8"/>
          <p:cNvSpPr>
            <a:spLocks noChangeArrowheads="1" noChangeShapeType="1" noTextEdit="1"/>
          </p:cNvSpPr>
          <p:nvPr/>
        </p:nvSpPr>
        <p:spPr bwMode="auto">
          <a:xfrm>
            <a:off x="1236663" y="2054225"/>
            <a:ext cx="949325" cy="3952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ИБД</a:t>
            </a:r>
          </a:p>
        </p:txBody>
      </p:sp>
      <p:grpSp>
        <p:nvGrpSpPr>
          <p:cNvPr id="443401" name="Group 9"/>
          <p:cNvGrpSpPr>
            <a:grpSpLocks/>
          </p:cNvGrpSpPr>
          <p:nvPr/>
        </p:nvGrpSpPr>
        <p:grpSpPr bwMode="auto">
          <a:xfrm>
            <a:off x="2236788" y="2235200"/>
            <a:ext cx="869950" cy="962025"/>
            <a:chOff x="8100" y="6300"/>
            <a:chExt cx="1727" cy="2876"/>
          </a:xfrm>
        </p:grpSpPr>
        <p:pic>
          <p:nvPicPr>
            <p:cNvPr id="443402" name="Picture 10" descr="RIBNAW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" y="6300"/>
              <a:ext cx="1727" cy="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403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8820" y="6660"/>
              <a:ext cx="180" cy="5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443418" name="Text Box 26"/>
          <p:cNvSpPr txBox="1">
            <a:spLocks noChangeArrowheads="1"/>
          </p:cNvSpPr>
          <p:nvPr/>
        </p:nvSpPr>
        <p:spPr bwMode="auto">
          <a:xfrm>
            <a:off x="1809750" y="3665538"/>
            <a:ext cx="3429000" cy="2057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400">
                <a:cs typeface="Times New Roman" pitchFamily="18" charset="0"/>
              </a:rPr>
              <a:t>ИБД с n </a:t>
            </a:r>
            <a:r>
              <a:rPr lang="bg-BG" altLang="bg-BG" sz="1400">
                <a:cs typeface="Times New Roman" pitchFamily="18" charset="0"/>
              </a:rPr>
              <a:t>възела от тип  “О” (кръгче)</a:t>
            </a:r>
            <a:endParaRPr lang="en-US" altLang="bg-BG" sz="1400"/>
          </a:p>
          <a:p>
            <a:pPr algn="l" eaLnBrk="0" hangingPunct="0"/>
            <a:r>
              <a:rPr lang="bg-BG" altLang="bg-BG" sz="1400">
                <a:cs typeface="Times New Roman" pitchFamily="18" charset="0"/>
              </a:rPr>
              <a:t> </a:t>
            </a:r>
            <a:endParaRPr lang="en-US" altLang="bg-BG" sz="1400"/>
          </a:p>
          <a:p>
            <a:pPr algn="l" eaLnBrk="0" hangingPunct="0"/>
            <a:r>
              <a:rPr lang="bg-BG" altLang="bg-BG" sz="1400">
                <a:cs typeface="Times New Roman" pitchFamily="18" charset="0"/>
              </a:rPr>
              <a:t> </a:t>
            </a:r>
            <a:endParaRPr lang="en-US" altLang="bg-BG" sz="1400"/>
          </a:p>
          <a:p>
            <a:pPr algn="l" eaLnBrk="0" hangingPunct="0"/>
            <a:r>
              <a:rPr lang="bg-BG" altLang="bg-BG" sz="1400">
                <a:cs typeface="Times New Roman" pitchFamily="18" charset="0"/>
              </a:rPr>
              <a:t>е:</a:t>
            </a:r>
            <a:endParaRPr lang="bg-BG" altLang="bg-BG" sz="1400"/>
          </a:p>
        </p:txBody>
      </p:sp>
      <p:sp>
        <p:nvSpPr>
          <p:cNvPr id="443417" name="Text Box 25"/>
          <p:cNvSpPr txBox="1">
            <a:spLocks noChangeArrowheads="1"/>
          </p:cNvSpPr>
          <p:nvPr/>
        </p:nvSpPr>
        <p:spPr bwMode="auto">
          <a:xfrm>
            <a:off x="5238750" y="3675063"/>
            <a:ext cx="360045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400">
                <a:cs typeface="Times New Roman" pitchFamily="18" charset="0"/>
              </a:rPr>
              <a:t>1) Празна структура ако </a:t>
            </a:r>
            <a:r>
              <a:rPr lang="en-US" altLang="bg-BG" sz="1400">
                <a:cs typeface="Times New Roman" pitchFamily="18" charset="0"/>
              </a:rPr>
              <a:t>n=0</a:t>
            </a:r>
            <a:r>
              <a:rPr lang="bg-BG" altLang="bg-BG" sz="1400">
                <a:cs typeface="Times New Roman" pitchFamily="18" charset="0"/>
              </a:rPr>
              <a:t> </a:t>
            </a:r>
            <a:endParaRPr lang="bg-BG" altLang="bg-BG" sz="1400"/>
          </a:p>
        </p:txBody>
      </p:sp>
      <p:sp>
        <p:nvSpPr>
          <p:cNvPr id="443416" name="AutoShape 24"/>
          <p:cNvSpPr>
            <a:spLocks noChangeArrowheads="1"/>
          </p:cNvSpPr>
          <p:nvPr/>
        </p:nvSpPr>
        <p:spPr bwMode="auto">
          <a:xfrm>
            <a:off x="2784475" y="3959225"/>
            <a:ext cx="2400300" cy="1600200"/>
          </a:xfrm>
          <a:prstGeom prst="triangle">
            <a:avLst>
              <a:gd name="adj" fmla="val 4996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3415" name="AutoShape 23"/>
          <p:cNvSpPr>
            <a:spLocks noChangeArrowheads="1"/>
          </p:cNvSpPr>
          <p:nvPr/>
        </p:nvSpPr>
        <p:spPr bwMode="auto">
          <a:xfrm flipH="1">
            <a:off x="3135313" y="4611688"/>
            <a:ext cx="835025" cy="833437"/>
          </a:xfrm>
          <a:prstGeom prst="triangle">
            <a:avLst>
              <a:gd name="adj" fmla="val 4849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3414" name="AutoShape 22"/>
          <p:cNvSpPr>
            <a:spLocks noChangeArrowheads="1"/>
          </p:cNvSpPr>
          <p:nvPr/>
        </p:nvSpPr>
        <p:spPr bwMode="auto">
          <a:xfrm>
            <a:off x="3984625" y="4640263"/>
            <a:ext cx="892175" cy="809625"/>
          </a:xfrm>
          <a:prstGeom prst="triangle">
            <a:avLst>
              <a:gd name="adj" fmla="val 4849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3413" name="Freeform 21"/>
          <p:cNvSpPr>
            <a:spLocks/>
          </p:cNvSpPr>
          <p:nvPr/>
        </p:nvSpPr>
        <p:spPr bwMode="auto">
          <a:xfrm>
            <a:off x="3589338" y="4171950"/>
            <a:ext cx="381000" cy="430213"/>
          </a:xfrm>
          <a:custGeom>
            <a:avLst/>
            <a:gdLst>
              <a:gd name="T0" fmla="*/ 0 w 820"/>
              <a:gd name="T1" fmla="*/ 980 h 980"/>
              <a:gd name="T2" fmla="*/ 820 w 820"/>
              <a:gd name="T3" fmla="*/ 0 h 9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20" h="980">
                <a:moveTo>
                  <a:pt x="0" y="980"/>
                </a:moveTo>
                <a:lnTo>
                  <a:pt x="82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3412" name="Freeform 20"/>
          <p:cNvSpPr>
            <a:spLocks/>
          </p:cNvSpPr>
          <p:nvPr/>
        </p:nvSpPr>
        <p:spPr bwMode="auto">
          <a:xfrm>
            <a:off x="4005263" y="4171950"/>
            <a:ext cx="384175" cy="415925"/>
          </a:xfrm>
          <a:custGeom>
            <a:avLst/>
            <a:gdLst>
              <a:gd name="T0" fmla="*/ 820 w 820"/>
              <a:gd name="T1" fmla="*/ 980 h 980"/>
              <a:gd name="T2" fmla="*/ 0 w 820"/>
              <a:gd name="T3" fmla="*/ 0 h 9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20" h="980">
                <a:moveTo>
                  <a:pt x="820" y="98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3411" name="Oval 19"/>
          <p:cNvSpPr>
            <a:spLocks noChangeArrowheads="1"/>
          </p:cNvSpPr>
          <p:nvPr/>
        </p:nvSpPr>
        <p:spPr bwMode="auto">
          <a:xfrm>
            <a:off x="3524250" y="4583113"/>
            <a:ext cx="77788" cy="904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3410" name="Oval 18"/>
          <p:cNvSpPr>
            <a:spLocks noChangeArrowheads="1"/>
          </p:cNvSpPr>
          <p:nvPr/>
        </p:nvSpPr>
        <p:spPr bwMode="auto">
          <a:xfrm>
            <a:off x="4364038" y="4568825"/>
            <a:ext cx="77787" cy="90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3409" name="Oval 17"/>
          <p:cNvSpPr>
            <a:spLocks noChangeArrowheads="1"/>
          </p:cNvSpPr>
          <p:nvPr/>
        </p:nvSpPr>
        <p:spPr bwMode="auto">
          <a:xfrm>
            <a:off x="3922713" y="4064000"/>
            <a:ext cx="130175" cy="1428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3407" name="WordArt 15"/>
          <p:cNvSpPr>
            <a:spLocks noChangeArrowheads="1" noChangeShapeType="1" noTextEdit="1"/>
          </p:cNvSpPr>
          <p:nvPr/>
        </p:nvSpPr>
        <p:spPr bwMode="auto">
          <a:xfrm>
            <a:off x="3365500" y="5197475"/>
            <a:ext cx="336550" cy="187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 div 2</a:t>
            </a:r>
            <a:endParaRPr lang="bg-BG" sz="8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43406" name="WordArt 14"/>
          <p:cNvSpPr>
            <a:spLocks noChangeArrowheads="1" noChangeShapeType="1" noTextEdit="1"/>
          </p:cNvSpPr>
          <p:nvPr/>
        </p:nvSpPr>
        <p:spPr bwMode="auto">
          <a:xfrm>
            <a:off x="4097338" y="5173663"/>
            <a:ext cx="612775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pt-BR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 - n div 2 - 1</a:t>
            </a:r>
            <a:endParaRPr lang="bg-BG" sz="8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43404" name="Text Box 12"/>
          <p:cNvSpPr txBox="1">
            <a:spLocks noChangeArrowheads="1"/>
          </p:cNvSpPr>
          <p:nvPr/>
        </p:nvSpPr>
        <p:spPr bwMode="auto">
          <a:xfrm>
            <a:off x="5238750" y="4330700"/>
            <a:ext cx="3619500" cy="1400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400">
                <a:cs typeface="Times New Roman" pitchFamily="18" charset="0"/>
              </a:rPr>
              <a:t>2) Един възел-корен от тип “О” (кръгче)</a:t>
            </a:r>
            <a:endParaRPr lang="en-US" altLang="bg-BG" sz="1400"/>
          </a:p>
          <a:p>
            <a:pPr algn="l" eaLnBrk="0" hangingPunct="0"/>
            <a:r>
              <a:rPr lang="bg-BG" altLang="bg-BG" sz="1400">
                <a:cs typeface="Times New Roman" pitchFamily="18" charset="0"/>
              </a:rPr>
              <a:t>за който има закачени две ИБД-та</a:t>
            </a:r>
            <a:endParaRPr lang="en-US" altLang="bg-BG" sz="1400"/>
          </a:p>
          <a:p>
            <a:pPr algn="l" eaLnBrk="0" hangingPunct="0"/>
            <a:r>
              <a:rPr lang="bg-BG" altLang="bg-BG" sz="1400">
                <a:cs typeface="Times New Roman" pitchFamily="18" charset="0"/>
              </a:rPr>
              <a:t>ляв ИБД с</a:t>
            </a:r>
            <a:r>
              <a:rPr lang="en-US" altLang="bg-BG" sz="1400">
                <a:cs typeface="Times New Roman" pitchFamily="18" charset="0"/>
              </a:rPr>
              <a:t> n</a:t>
            </a:r>
            <a:r>
              <a:rPr lang="bg-BG" altLang="bg-BG" sz="1400">
                <a:cs typeface="Times New Roman" pitchFamily="18" charset="0"/>
              </a:rPr>
              <a:t> </a:t>
            </a:r>
            <a:r>
              <a:rPr lang="en-US" altLang="bg-BG" sz="1400">
                <a:cs typeface="Times New Roman" pitchFamily="18" charset="0"/>
              </a:rPr>
              <a:t>div</a:t>
            </a:r>
            <a:r>
              <a:rPr lang="bg-BG" altLang="bg-BG" sz="1400">
                <a:cs typeface="Times New Roman" pitchFamily="18" charset="0"/>
              </a:rPr>
              <a:t> 2 възела</a:t>
            </a:r>
            <a:endParaRPr lang="en-US" altLang="bg-BG" sz="1400"/>
          </a:p>
          <a:p>
            <a:pPr algn="l" eaLnBrk="0" hangingPunct="0"/>
            <a:r>
              <a:rPr lang="bg-BG" altLang="bg-BG" sz="1400">
                <a:cs typeface="Times New Roman" pitchFamily="18" charset="0"/>
              </a:rPr>
              <a:t>десен ИБД с </a:t>
            </a:r>
            <a:r>
              <a:rPr lang="en-US" altLang="bg-BG" sz="1400">
                <a:cs typeface="Times New Roman" pitchFamily="18" charset="0"/>
              </a:rPr>
              <a:t>n</a:t>
            </a:r>
            <a:r>
              <a:rPr lang="bg-BG" altLang="bg-BG" sz="1400">
                <a:cs typeface="Times New Roman" pitchFamily="18" charset="0"/>
              </a:rPr>
              <a:t>-</a:t>
            </a:r>
            <a:r>
              <a:rPr lang="en-US" altLang="bg-BG" sz="1400">
                <a:cs typeface="Times New Roman" pitchFamily="18" charset="0"/>
              </a:rPr>
              <a:t>n</a:t>
            </a:r>
            <a:r>
              <a:rPr lang="bg-BG" altLang="bg-BG" sz="1400">
                <a:cs typeface="Times New Roman" pitchFamily="18" charset="0"/>
              </a:rPr>
              <a:t> </a:t>
            </a:r>
            <a:r>
              <a:rPr lang="en-US" altLang="bg-BG" sz="1400">
                <a:cs typeface="Times New Roman" pitchFamily="18" charset="0"/>
              </a:rPr>
              <a:t>div</a:t>
            </a:r>
            <a:r>
              <a:rPr lang="bg-BG" altLang="bg-BG" sz="1400">
                <a:cs typeface="Times New Roman" pitchFamily="18" charset="0"/>
              </a:rPr>
              <a:t> 2 – 1 възела</a:t>
            </a:r>
            <a:endParaRPr lang="en-US" altLang="bg-BG" sz="1400"/>
          </a:p>
          <a:p>
            <a:pPr algn="l" eaLnBrk="0" hangingPunct="0"/>
            <a:r>
              <a:rPr lang="bg-BG" altLang="bg-BG" sz="1400">
                <a:cs typeface="Times New Roman" pitchFamily="18" charset="0"/>
              </a:rPr>
              <a:t> </a:t>
            </a:r>
            <a:endParaRPr lang="bg-BG" altLang="bg-BG" sz="1400"/>
          </a:p>
        </p:txBody>
      </p:sp>
      <p:sp>
        <p:nvSpPr>
          <p:cNvPr id="443420" name="Rectangle 28"/>
          <p:cNvSpPr>
            <a:spLocks noChangeArrowheads="1"/>
          </p:cNvSpPr>
          <p:nvPr/>
        </p:nvSpPr>
        <p:spPr bwMode="auto">
          <a:xfrm>
            <a:off x="57150" y="1325563"/>
            <a:ext cx="6842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 algn="l"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bg-BG" altLang="bg-BG" sz="12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pPr eaLnBrk="0" hangingPunct="0"/>
            <a:endParaRPr lang="en-US" altLang="bg-BG" sz="1800" b="0"/>
          </a:p>
        </p:txBody>
      </p:sp>
      <p:sp>
        <p:nvSpPr>
          <p:cNvPr id="443421" name="Rectangle 29"/>
          <p:cNvSpPr>
            <a:spLocks noChangeArrowheads="1"/>
          </p:cNvSpPr>
          <p:nvPr/>
        </p:nvSpPr>
        <p:spPr bwMode="auto">
          <a:xfrm>
            <a:off x="57150" y="2703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pic>
        <p:nvPicPr>
          <p:cNvPr id="443419" name="Picture 27" descr="IN00953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4195763"/>
            <a:ext cx="154305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3426" name="Rectangle 34"/>
          <p:cNvSpPr>
            <a:spLocks noChangeArrowheads="1"/>
          </p:cNvSpPr>
          <p:nvPr/>
        </p:nvSpPr>
        <p:spPr bwMode="auto">
          <a:xfrm>
            <a:off x="2255838" y="342900"/>
            <a:ext cx="478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bg-BG" altLang="bg-BG" sz="1600" i="1"/>
              <a:t>Идеално балансирани двоични дървета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575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9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434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44340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7" grpId="0" animBg="1"/>
      <p:bldP spid="443398" grpId="0" animBg="1"/>
      <p:bldP spid="443399" grpId="0" animBg="1"/>
      <p:bldP spid="443400" grpId="0" animBg="1"/>
      <p:bldP spid="443416" grpId="0" animBg="1"/>
      <p:bldP spid="443415" grpId="0" animBg="1"/>
      <p:bldP spid="443414" grpId="0" animBg="1"/>
      <p:bldP spid="443413" grpId="0" animBg="1"/>
      <p:bldP spid="443412" grpId="0" animBg="1"/>
      <p:bldP spid="443411" grpId="0" animBg="1"/>
      <p:bldP spid="443410" grpId="0" animBg="1"/>
      <p:bldP spid="443409" grpId="0" animBg="1"/>
      <p:bldP spid="443407" grpId="0" animBg="1"/>
      <p:bldP spid="4434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ChangeArrowheads="1"/>
          </p:cNvSpPr>
          <p:nvPr/>
        </p:nvSpPr>
        <p:spPr bwMode="auto">
          <a:xfrm>
            <a:off x="2255838" y="342900"/>
            <a:ext cx="478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bg-BG" altLang="bg-BG" sz="1600" i="1"/>
              <a:t>Идеално балансирани двоични дървета</a:t>
            </a:r>
          </a:p>
        </p:txBody>
      </p:sp>
      <p:sp>
        <p:nvSpPr>
          <p:cNvPr id="444440" name="Rectangle 24"/>
          <p:cNvSpPr>
            <a:spLocks noChangeArrowheads="1"/>
          </p:cNvSpPr>
          <p:nvPr/>
        </p:nvSpPr>
        <p:spPr bwMode="auto">
          <a:xfrm>
            <a:off x="57150" y="2703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sp>
        <p:nvSpPr>
          <p:cNvPr id="444443" name="AutoShape 27"/>
          <p:cNvSpPr>
            <a:spLocks noChangeArrowheads="1"/>
          </p:cNvSpPr>
          <p:nvPr/>
        </p:nvSpPr>
        <p:spPr bwMode="auto">
          <a:xfrm>
            <a:off x="5334000" y="995363"/>
            <a:ext cx="3810000" cy="45974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44" name="AutoShape 28"/>
          <p:cNvSpPr>
            <a:spLocks noChangeArrowheads="1"/>
          </p:cNvSpPr>
          <p:nvPr/>
        </p:nvSpPr>
        <p:spPr bwMode="auto">
          <a:xfrm>
            <a:off x="5521325" y="3411538"/>
            <a:ext cx="1624013" cy="2025650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45" name="AutoShape 29"/>
          <p:cNvSpPr>
            <a:spLocks noChangeArrowheads="1"/>
          </p:cNvSpPr>
          <p:nvPr/>
        </p:nvSpPr>
        <p:spPr bwMode="auto">
          <a:xfrm>
            <a:off x="6361113" y="4511675"/>
            <a:ext cx="703262" cy="866775"/>
          </a:xfrm>
          <a:prstGeom prst="triangle">
            <a:avLst>
              <a:gd name="adj" fmla="val 50000"/>
            </a:avLst>
          </a:prstGeom>
          <a:solidFill>
            <a:srgbClr val="F7F7F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46" name="AutoShape 30"/>
          <p:cNvSpPr>
            <a:spLocks noChangeArrowheads="1"/>
          </p:cNvSpPr>
          <p:nvPr/>
        </p:nvSpPr>
        <p:spPr bwMode="auto">
          <a:xfrm>
            <a:off x="6738938" y="4973638"/>
            <a:ext cx="271462" cy="376237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47" name="Oval 31"/>
          <p:cNvSpPr>
            <a:spLocks noChangeArrowheads="1"/>
          </p:cNvSpPr>
          <p:nvPr/>
        </p:nvSpPr>
        <p:spPr bwMode="auto">
          <a:xfrm flipH="1">
            <a:off x="6846888" y="5060950"/>
            <a:ext cx="55562" cy="571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48" name="AutoShape 32"/>
          <p:cNvSpPr>
            <a:spLocks noChangeArrowheads="1"/>
          </p:cNvSpPr>
          <p:nvPr/>
        </p:nvSpPr>
        <p:spPr bwMode="auto">
          <a:xfrm>
            <a:off x="6415088" y="4973638"/>
            <a:ext cx="269875" cy="376237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49" name="Line 33"/>
          <p:cNvSpPr>
            <a:spLocks noChangeShapeType="1"/>
          </p:cNvSpPr>
          <p:nvPr/>
        </p:nvSpPr>
        <p:spPr bwMode="auto">
          <a:xfrm flipH="1" flipV="1">
            <a:off x="6711950" y="4656138"/>
            <a:ext cx="161925" cy="4048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4450" name="Line 34"/>
          <p:cNvSpPr>
            <a:spLocks noChangeShapeType="1"/>
          </p:cNvSpPr>
          <p:nvPr/>
        </p:nvSpPr>
        <p:spPr bwMode="auto">
          <a:xfrm flipV="1">
            <a:off x="6550025" y="4656138"/>
            <a:ext cx="161925" cy="433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4451" name="Oval 35"/>
          <p:cNvSpPr>
            <a:spLocks noChangeArrowheads="1"/>
          </p:cNvSpPr>
          <p:nvPr/>
        </p:nvSpPr>
        <p:spPr bwMode="auto">
          <a:xfrm flipH="1">
            <a:off x="6523038" y="5060950"/>
            <a:ext cx="53975" cy="571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52" name="Oval 36"/>
          <p:cNvSpPr>
            <a:spLocks noChangeArrowheads="1"/>
          </p:cNvSpPr>
          <p:nvPr/>
        </p:nvSpPr>
        <p:spPr bwMode="auto">
          <a:xfrm flipH="1">
            <a:off x="6684963" y="4625975"/>
            <a:ext cx="57150" cy="5873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53" name="AutoShape 37"/>
          <p:cNvSpPr>
            <a:spLocks noChangeArrowheads="1"/>
          </p:cNvSpPr>
          <p:nvPr/>
        </p:nvSpPr>
        <p:spPr bwMode="auto">
          <a:xfrm>
            <a:off x="5602288" y="4511675"/>
            <a:ext cx="703262" cy="866775"/>
          </a:xfrm>
          <a:prstGeom prst="triangle">
            <a:avLst>
              <a:gd name="adj" fmla="val 50000"/>
            </a:avLst>
          </a:prstGeom>
          <a:solidFill>
            <a:srgbClr val="F7F7F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54" name="AutoShape 38"/>
          <p:cNvSpPr>
            <a:spLocks noChangeArrowheads="1"/>
          </p:cNvSpPr>
          <p:nvPr/>
        </p:nvSpPr>
        <p:spPr bwMode="auto">
          <a:xfrm>
            <a:off x="5981700" y="4973638"/>
            <a:ext cx="269875" cy="376237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55" name="Oval 39"/>
          <p:cNvSpPr>
            <a:spLocks noChangeArrowheads="1"/>
          </p:cNvSpPr>
          <p:nvPr/>
        </p:nvSpPr>
        <p:spPr bwMode="auto">
          <a:xfrm flipH="1">
            <a:off x="6089650" y="5060950"/>
            <a:ext cx="53975" cy="571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56" name="AutoShape 40"/>
          <p:cNvSpPr>
            <a:spLocks noChangeArrowheads="1"/>
          </p:cNvSpPr>
          <p:nvPr/>
        </p:nvSpPr>
        <p:spPr bwMode="auto">
          <a:xfrm>
            <a:off x="5656263" y="4973638"/>
            <a:ext cx="271462" cy="376237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57" name="Line 41"/>
          <p:cNvSpPr>
            <a:spLocks noChangeShapeType="1"/>
          </p:cNvSpPr>
          <p:nvPr/>
        </p:nvSpPr>
        <p:spPr bwMode="auto">
          <a:xfrm flipH="1" flipV="1">
            <a:off x="5954713" y="4656138"/>
            <a:ext cx="161925" cy="4048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4458" name="Line 42"/>
          <p:cNvSpPr>
            <a:spLocks noChangeShapeType="1"/>
          </p:cNvSpPr>
          <p:nvPr/>
        </p:nvSpPr>
        <p:spPr bwMode="auto">
          <a:xfrm flipV="1">
            <a:off x="5792788" y="4656138"/>
            <a:ext cx="161925" cy="433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4459" name="Oval 43"/>
          <p:cNvSpPr>
            <a:spLocks noChangeArrowheads="1"/>
          </p:cNvSpPr>
          <p:nvPr/>
        </p:nvSpPr>
        <p:spPr bwMode="auto">
          <a:xfrm flipH="1">
            <a:off x="5764213" y="5060950"/>
            <a:ext cx="55562" cy="571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60" name="Oval 44"/>
          <p:cNvSpPr>
            <a:spLocks noChangeArrowheads="1"/>
          </p:cNvSpPr>
          <p:nvPr/>
        </p:nvSpPr>
        <p:spPr bwMode="auto">
          <a:xfrm flipH="1">
            <a:off x="5927725" y="4625975"/>
            <a:ext cx="55563" cy="5873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61" name="Line 45"/>
          <p:cNvSpPr>
            <a:spLocks noChangeShapeType="1"/>
          </p:cNvSpPr>
          <p:nvPr/>
        </p:nvSpPr>
        <p:spPr bwMode="auto">
          <a:xfrm flipV="1">
            <a:off x="5954713" y="3757613"/>
            <a:ext cx="350837" cy="89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4462" name="Line 46"/>
          <p:cNvSpPr>
            <a:spLocks noChangeShapeType="1"/>
          </p:cNvSpPr>
          <p:nvPr/>
        </p:nvSpPr>
        <p:spPr bwMode="auto">
          <a:xfrm flipH="1" flipV="1">
            <a:off x="6361113" y="3757613"/>
            <a:ext cx="350837" cy="868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4463" name="Oval 47"/>
          <p:cNvSpPr>
            <a:spLocks noChangeArrowheads="1"/>
          </p:cNvSpPr>
          <p:nvPr/>
        </p:nvSpPr>
        <p:spPr bwMode="auto">
          <a:xfrm flipH="1">
            <a:off x="6251575" y="3643313"/>
            <a:ext cx="163513" cy="1730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64" name="AutoShape 48"/>
          <p:cNvSpPr>
            <a:spLocks noChangeArrowheads="1"/>
          </p:cNvSpPr>
          <p:nvPr/>
        </p:nvSpPr>
        <p:spPr bwMode="auto">
          <a:xfrm>
            <a:off x="7270750" y="3411538"/>
            <a:ext cx="1624013" cy="2025650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65" name="AutoShape 49"/>
          <p:cNvSpPr>
            <a:spLocks noChangeArrowheads="1"/>
          </p:cNvSpPr>
          <p:nvPr/>
        </p:nvSpPr>
        <p:spPr bwMode="auto">
          <a:xfrm>
            <a:off x="8108950" y="4511675"/>
            <a:ext cx="703263" cy="866775"/>
          </a:xfrm>
          <a:prstGeom prst="triangle">
            <a:avLst>
              <a:gd name="adj" fmla="val 50000"/>
            </a:avLst>
          </a:prstGeom>
          <a:solidFill>
            <a:srgbClr val="F7F7F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66" name="AutoShape 50"/>
          <p:cNvSpPr>
            <a:spLocks noChangeArrowheads="1"/>
          </p:cNvSpPr>
          <p:nvPr/>
        </p:nvSpPr>
        <p:spPr bwMode="auto">
          <a:xfrm>
            <a:off x="8488363" y="4973638"/>
            <a:ext cx="269875" cy="376237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67" name="Oval 51"/>
          <p:cNvSpPr>
            <a:spLocks noChangeArrowheads="1"/>
          </p:cNvSpPr>
          <p:nvPr/>
        </p:nvSpPr>
        <p:spPr bwMode="auto">
          <a:xfrm flipH="1">
            <a:off x="8596313" y="5060950"/>
            <a:ext cx="53975" cy="571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68" name="AutoShape 52"/>
          <p:cNvSpPr>
            <a:spLocks noChangeArrowheads="1"/>
          </p:cNvSpPr>
          <p:nvPr/>
        </p:nvSpPr>
        <p:spPr bwMode="auto">
          <a:xfrm>
            <a:off x="8162925" y="4973638"/>
            <a:ext cx="271463" cy="376237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69" name="Line 53"/>
          <p:cNvSpPr>
            <a:spLocks noChangeShapeType="1"/>
          </p:cNvSpPr>
          <p:nvPr/>
        </p:nvSpPr>
        <p:spPr bwMode="auto">
          <a:xfrm flipH="1" flipV="1">
            <a:off x="8461375" y="4656138"/>
            <a:ext cx="161925" cy="4048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4470" name="Line 54"/>
          <p:cNvSpPr>
            <a:spLocks noChangeShapeType="1"/>
          </p:cNvSpPr>
          <p:nvPr/>
        </p:nvSpPr>
        <p:spPr bwMode="auto">
          <a:xfrm flipV="1">
            <a:off x="8299450" y="4656138"/>
            <a:ext cx="161925" cy="433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4471" name="Oval 55"/>
          <p:cNvSpPr>
            <a:spLocks noChangeArrowheads="1"/>
          </p:cNvSpPr>
          <p:nvPr/>
        </p:nvSpPr>
        <p:spPr bwMode="auto">
          <a:xfrm flipH="1">
            <a:off x="8270875" y="5060950"/>
            <a:ext cx="55563" cy="571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72" name="Oval 56"/>
          <p:cNvSpPr>
            <a:spLocks noChangeArrowheads="1"/>
          </p:cNvSpPr>
          <p:nvPr/>
        </p:nvSpPr>
        <p:spPr bwMode="auto">
          <a:xfrm flipH="1">
            <a:off x="8434388" y="4625975"/>
            <a:ext cx="55562" cy="5873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73" name="AutoShape 57"/>
          <p:cNvSpPr>
            <a:spLocks noChangeArrowheads="1"/>
          </p:cNvSpPr>
          <p:nvPr/>
        </p:nvSpPr>
        <p:spPr bwMode="auto">
          <a:xfrm>
            <a:off x="7351713" y="4511675"/>
            <a:ext cx="703262" cy="866775"/>
          </a:xfrm>
          <a:prstGeom prst="triangle">
            <a:avLst>
              <a:gd name="adj" fmla="val 50000"/>
            </a:avLst>
          </a:prstGeom>
          <a:solidFill>
            <a:srgbClr val="F7F7F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74" name="AutoShape 58"/>
          <p:cNvSpPr>
            <a:spLocks noChangeArrowheads="1"/>
          </p:cNvSpPr>
          <p:nvPr/>
        </p:nvSpPr>
        <p:spPr bwMode="auto">
          <a:xfrm>
            <a:off x="7731125" y="4973638"/>
            <a:ext cx="269875" cy="376237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75" name="Oval 59"/>
          <p:cNvSpPr>
            <a:spLocks noChangeArrowheads="1"/>
          </p:cNvSpPr>
          <p:nvPr/>
        </p:nvSpPr>
        <p:spPr bwMode="auto">
          <a:xfrm flipH="1">
            <a:off x="7839075" y="5060950"/>
            <a:ext cx="53975" cy="571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76" name="AutoShape 60"/>
          <p:cNvSpPr>
            <a:spLocks noChangeArrowheads="1"/>
          </p:cNvSpPr>
          <p:nvPr/>
        </p:nvSpPr>
        <p:spPr bwMode="auto">
          <a:xfrm>
            <a:off x="7405688" y="4973638"/>
            <a:ext cx="269875" cy="376237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77" name="Line 61"/>
          <p:cNvSpPr>
            <a:spLocks noChangeShapeType="1"/>
          </p:cNvSpPr>
          <p:nvPr/>
        </p:nvSpPr>
        <p:spPr bwMode="auto">
          <a:xfrm flipH="1" flipV="1">
            <a:off x="7702550" y="4656138"/>
            <a:ext cx="163513" cy="4048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4478" name="Line 62"/>
          <p:cNvSpPr>
            <a:spLocks noChangeShapeType="1"/>
          </p:cNvSpPr>
          <p:nvPr/>
        </p:nvSpPr>
        <p:spPr bwMode="auto">
          <a:xfrm flipV="1">
            <a:off x="7540625" y="4656138"/>
            <a:ext cx="161925" cy="433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4479" name="Oval 63"/>
          <p:cNvSpPr>
            <a:spLocks noChangeArrowheads="1"/>
          </p:cNvSpPr>
          <p:nvPr/>
        </p:nvSpPr>
        <p:spPr bwMode="auto">
          <a:xfrm flipH="1">
            <a:off x="7513638" y="5060950"/>
            <a:ext cx="53975" cy="571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80" name="Oval 64"/>
          <p:cNvSpPr>
            <a:spLocks noChangeArrowheads="1"/>
          </p:cNvSpPr>
          <p:nvPr/>
        </p:nvSpPr>
        <p:spPr bwMode="auto">
          <a:xfrm flipH="1">
            <a:off x="7675563" y="4625975"/>
            <a:ext cx="57150" cy="5873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81" name="Line 65"/>
          <p:cNvSpPr>
            <a:spLocks noChangeShapeType="1"/>
          </p:cNvSpPr>
          <p:nvPr/>
        </p:nvSpPr>
        <p:spPr bwMode="auto">
          <a:xfrm flipV="1">
            <a:off x="7702550" y="3757613"/>
            <a:ext cx="352425" cy="89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4482" name="Line 66"/>
          <p:cNvSpPr>
            <a:spLocks noChangeShapeType="1"/>
          </p:cNvSpPr>
          <p:nvPr/>
        </p:nvSpPr>
        <p:spPr bwMode="auto">
          <a:xfrm flipH="1" flipV="1">
            <a:off x="8108950" y="3757613"/>
            <a:ext cx="352425" cy="868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4483" name="Oval 67"/>
          <p:cNvSpPr>
            <a:spLocks noChangeArrowheads="1"/>
          </p:cNvSpPr>
          <p:nvPr/>
        </p:nvSpPr>
        <p:spPr bwMode="auto">
          <a:xfrm flipH="1">
            <a:off x="8001000" y="3643313"/>
            <a:ext cx="161925" cy="1730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84" name="Line 68"/>
          <p:cNvSpPr>
            <a:spLocks noChangeShapeType="1"/>
          </p:cNvSpPr>
          <p:nvPr/>
        </p:nvSpPr>
        <p:spPr bwMode="auto">
          <a:xfrm flipV="1">
            <a:off x="6334125" y="1774825"/>
            <a:ext cx="811213" cy="1870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4485" name="Line 69"/>
          <p:cNvSpPr>
            <a:spLocks noChangeShapeType="1"/>
          </p:cNvSpPr>
          <p:nvPr/>
        </p:nvSpPr>
        <p:spPr bwMode="auto">
          <a:xfrm>
            <a:off x="7270750" y="1697038"/>
            <a:ext cx="811213" cy="1947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4486" name="Oval 70"/>
          <p:cNvSpPr>
            <a:spLocks noChangeArrowheads="1"/>
          </p:cNvSpPr>
          <p:nvPr/>
        </p:nvSpPr>
        <p:spPr bwMode="auto">
          <a:xfrm>
            <a:off x="7083425" y="1463675"/>
            <a:ext cx="311150" cy="38893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97" name="AutoShape 81"/>
          <p:cNvSpPr>
            <a:spLocks noChangeArrowheads="1"/>
          </p:cNvSpPr>
          <p:nvPr/>
        </p:nvSpPr>
        <p:spPr bwMode="auto">
          <a:xfrm>
            <a:off x="2784475" y="3959225"/>
            <a:ext cx="2400300" cy="1600200"/>
          </a:xfrm>
          <a:prstGeom prst="triangle">
            <a:avLst>
              <a:gd name="adj" fmla="val 4996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98" name="AutoShape 82"/>
          <p:cNvSpPr>
            <a:spLocks noChangeArrowheads="1"/>
          </p:cNvSpPr>
          <p:nvPr/>
        </p:nvSpPr>
        <p:spPr bwMode="auto">
          <a:xfrm flipH="1">
            <a:off x="3135313" y="4611688"/>
            <a:ext cx="835025" cy="833437"/>
          </a:xfrm>
          <a:prstGeom prst="triangle">
            <a:avLst>
              <a:gd name="adj" fmla="val 4849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499" name="AutoShape 83"/>
          <p:cNvSpPr>
            <a:spLocks noChangeArrowheads="1"/>
          </p:cNvSpPr>
          <p:nvPr/>
        </p:nvSpPr>
        <p:spPr bwMode="auto">
          <a:xfrm>
            <a:off x="3984625" y="4640263"/>
            <a:ext cx="892175" cy="809625"/>
          </a:xfrm>
          <a:prstGeom prst="triangle">
            <a:avLst>
              <a:gd name="adj" fmla="val 4849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500" name="Freeform 84"/>
          <p:cNvSpPr>
            <a:spLocks/>
          </p:cNvSpPr>
          <p:nvPr/>
        </p:nvSpPr>
        <p:spPr bwMode="auto">
          <a:xfrm>
            <a:off x="3589338" y="4171950"/>
            <a:ext cx="381000" cy="430213"/>
          </a:xfrm>
          <a:custGeom>
            <a:avLst/>
            <a:gdLst>
              <a:gd name="T0" fmla="*/ 0 w 820"/>
              <a:gd name="T1" fmla="*/ 980 h 980"/>
              <a:gd name="T2" fmla="*/ 820 w 820"/>
              <a:gd name="T3" fmla="*/ 0 h 9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20" h="980">
                <a:moveTo>
                  <a:pt x="0" y="980"/>
                </a:moveTo>
                <a:lnTo>
                  <a:pt x="82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4501" name="Freeform 85"/>
          <p:cNvSpPr>
            <a:spLocks/>
          </p:cNvSpPr>
          <p:nvPr/>
        </p:nvSpPr>
        <p:spPr bwMode="auto">
          <a:xfrm>
            <a:off x="4005263" y="4171950"/>
            <a:ext cx="384175" cy="415925"/>
          </a:xfrm>
          <a:custGeom>
            <a:avLst/>
            <a:gdLst>
              <a:gd name="T0" fmla="*/ 820 w 820"/>
              <a:gd name="T1" fmla="*/ 980 h 980"/>
              <a:gd name="T2" fmla="*/ 0 w 820"/>
              <a:gd name="T3" fmla="*/ 0 h 9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20" h="980">
                <a:moveTo>
                  <a:pt x="820" y="98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4502" name="Oval 86"/>
          <p:cNvSpPr>
            <a:spLocks noChangeArrowheads="1"/>
          </p:cNvSpPr>
          <p:nvPr/>
        </p:nvSpPr>
        <p:spPr bwMode="auto">
          <a:xfrm>
            <a:off x="3524250" y="4583113"/>
            <a:ext cx="77788" cy="904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503" name="Oval 87"/>
          <p:cNvSpPr>
            <a:spLocks noChangeArrowheads="1"/>
          </p:cNvSpPr>
          <p:nvPr/>
        </p:nvSpPr>
        <p:spPr bwMode="auto">
          <a:xfrm>
            <a:off x="4364038" y="4568825"/>
            <a:ext cx="77787" cy="90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504" name="Oval 88"/>
          <p:cNvSpPr>
            <a:spLocks noChangeArrowheads="1"/>
          </p:cNvSpPr>
          <p:nvPr/>
        </p:nvSpPr>
        <p:spPr bwMode="auto">
          <a:xfrm>
            <a:off x="3922713" y="4064000"/>
            <a:ext cx="130175" cy="1428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4505" name="WordArt 89"/>
          <p:cNvSpPr>
            <a:spLocks noChangeArrowheads="1" noChangeShapeType="1" noTextEdit="1"/>
          </p:cNvSpPr>
          <p:nvPr/>
        </p:nvSpPr>
        <p:spPr bwMode="auto">
          <a:xfrm>
            <a:off x="3365500" y="5197475"/>
            <a:ext cx="336550" cy="187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 div 2</a:t>
            </a:r>
            <a:endParaRPr lang="bg-BG" sz="8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44506" name="WordArt 90"/>
          <p:cNvSpPr>
            <a:spLocks noChangeArrowheads="1" noChangeShapeType="1" noTextEdit="1"/>
          </p:cNvSpPr>
          <p:nvPr/>
        </p:nvSpPr>
        <p:spPr bwMode="auto">
          <a:xfrm>
            <a:off x="4097338" y="5173663"/>
            <a:ext cx="612775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pt-BR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 - n div 2 - 1</a:t>
            </a:r>
            <a:endParaRPr lang="bg-BG" sz="8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444508" name="Picture 92" descr="IN00953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4195763"/>
            <a:ext cx="154305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874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44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44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44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44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44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44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44" grpId="0" animBg="1"/>
      <p:bldP spid="444445" grpId="0" animBg="1"/>
      <p:bldP spid="444446" grpId="0" animBg="1"/>
      <p:bldP spid="444447" grpId="0" animBg="1"/>
      <p:bldP spid="444448" grpId="0" animBg="1"/>
      <p:bldP spid="444449" grpId="0" animBg="1"/>
      <p:bldP spid="444450" grpId="0" animBg="1"/>
      <p:bldP spid="444451" grpId="0" animBg="1"/>
      <p:bldP spid="444452" grpId="0" animBg="1"/>
      <p:bldP spid="444453" grpId="0" animBg="1"/>
      <p:bldP spid="444454" grpId="0" animBg="1"/>
      <p:bldP spid="444455" grpId="0" animBg="1"/>
      <p:bldP spid="444456" grpId="0" animBg="1"/>
      <p:bldP spid="444457" grpId="0" animBg="1"/>
      <p:bldP spid="444458" grpId="0" animBg="1"/>
      <p:bldP spid="444459" grpId="0" animBg="1"/>
      <p:bldP spid="444460" grpId="0" animBg="1"/>
      <p:bldP spid="444461" grpId="0" animBg="1"/>
      <p:bldP spid="444462" grpId="0" animBg="1"/>
      <p:bldP spid="444463" grpId="0" animBg="1"/>
      <p:bldP spid="444464" grpId="0" animBg="1"/>
      <p:bldP spid="444464" grpId="1" animBg="1"/>
      <p:bldP spid="444465" grpId="0" animBg="1"/>
      <p:bldP spid="444466" grpId="0" animBg="1"/>
      <p:bldP spid="444467" grpId="0" animBg="1"/>
      <p:bldP spid="444468" grpId="0" animBg="1"/>
      <p:bldP spid="444469" grpId="0" animBg="1"/>
      <p:bldP spid="444470" grpId="0" animBg="1"/>
      <p:bldP spid="444471" grpId="0" animBg="1"/>
      <p:bldP spid="444472" grpId="0" animBg="1"/>
      <p:bldP spid="444473" grpId="0" animBg="1"/>
      <p:bldP spid="444474" grpId="0" animBg="1"/>
      <p:bldP spid="444475" grpId="0" animBg="1"/>
      <p:bldP spid="444476" grpId="0" animBg="1"/>
      <p:bldP spid="444477" grpId="0" animBg="1"/>
      <p:bldP spid="444478" grpId="0" animBg="1"/>
      <p:bldP spid="444479" grpId="0" animBg="1"/>
      <p:bldP spid="444480" grpId="0" animBg="1"/>
      <p:bldP spid="444481" grpId="0" animBg="1"/>
      <p:bldP spid="444482" grpId="0" animBg="1"/>
      <p:bldP spid="444483" grpId="0" animBg="1"/>
      <p:bldP spid="444483" grpId="1" animBg="1"/>
      <p:bldP spid="444484" grpId="0" animBg="1"/>
      <p:bldP spid="444485" grpId="0" animBg="1"/>
      <p:bldP spid="4444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10" name="Line 170"/>
          <p:cNvSpPr>
            <a:spLocks noChangeShapeType="1"/>
          </p:cNvSpPr>
          <p:nvPr/>
        </p:nvSpPr>
        <p:spPr bwMode="auto">
          <a:xfrm flipH="1">
            <a:off x="2254250" y="3511550"/>
            <a:ext cx="539750" cy="519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5611" name="Line 171"/>
          <p:cNvSpPr>
            <a:spLocks noChangeShapeType="1"/>
          </p:cNvSpPr>
          <p:nvPr/>
        </p:nvSpPr>
        <p:spPr bwMode="auto">
          <a:xfrm flipH="1">
            <a:off x="1720850" y="4159250"/>
            <a:ext cx="444500" cy="690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5612" name="Line 172"/>
          <p:cNvSpPr>
            <a:spLocks noChangeShapeType="1"/>
          </p:cNvSpPr>
          <p:nvPr/>
        </p:nvSpPr>
        <p:spPr bwMode="auto">
          <a:xfrm>
            <a:off x="3065463" y="3544888"/>
            <a:ext cx="482600" cy="500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5613" name="Line 173"/>
          <p:cNvSpPr>
            <a:spLocks noChangeShapeType="1"/>
          </p:cNvSpPr>
          <p:nvPr/>
        </p:nvSpPr>
        <p:spPr bwMode="auto">
          <a:xfrm>
            <a:off x="3541713" y="4192588"/>
            <a:ext cx="463550" cy="614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5442" name="Rectangle 2"/>
          <p:cNvSpPr>
            <a:spLocks noChangeArrowheads="1"/>
          </p:cNvSpPr>
          <p:nvPr/>
        </p:nvSpPr>
        <p:spPr bwMode="auto">
          <a:xfrm>
            <a:off x="2255838" y="342900"/>
            <a:ext cx="478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bg-BG" altLang="bg-BG" sz="1600" i="1"/>
              <a:t>Идеално балансирани двоични дървета</a:t>
            </a:r>
          </a:p>
        </p:txBody>
      </p:sp>
      <p:sp>
        <p:nvSpPr>
          <p:cNvPr id="445443" name="Rectangle 3"/>
          <p:cNvSpPr>
            <a:spLocks noChangeArrowheads="1"/>
          </p:cNvSpPr>
          <p:nvPr/>
        </p:nvSpPr>
        <p:spPr bwMode="auto">
          <a:xfrm>
            <a:off x="57150" y="2703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grpSp>
        <p:nvGrpSpPr>
          <p:cNvPr id="445583" name="Group 143"/>
          <p:cNvGrpSpPr>
            <a:grpSpLocks/>
          </p:cNvGrpSpPr>
          <p:nvPr/>
        </p:nvGrpSpPr>
        <p:grpSpPr bwMode="auto">
          <a:xfrm>
            <a:off x="0" y="1441450"/>
            <a:ext cx="403225" cy="1409700"/>
            <a:chOff x="0" y="740"/>
            <a:chExt cx="254" cy="888"/>
          </a:xfrm>
        </p:grpSpPr>
        <p:sp>
          <p:nvSpPr>
            <p:cNvPr id="445512" name="Rectangle 72"/>
            <p:cNvSpPr>
              <a:spLocks noChangeArrowheads="1"/>
            </p:cNvSpPr>
            <p:nvPr/>
          </p:nvSpPr>
          <p:spPr bwMode="auto">
            <a:xfrm>
              <a:off x="0" y="740"/>
              <a:ext cx="254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25" name="Oval 85"/>
            <p:cNvSpPr>
              <a:spLocks noChangeArrowheads="1"/>
            </p:cNvSpPr>
            <p:nvPr/>
          </p:nvSpPr>
          <p:spPr bwMode="auto">
            <a:xfrm>
              <a:off x="85" y="796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45586" name="Group 146"/>
          <p:cNvGrpSpPr>
            <a:grpSpLocks/>
          </p:cNvGrpSpPr>
          <p:nvPr/>
        </p:nvGrpSpPr>
        <p:grpSpPr bwMode="auto">
          <a:xfrm>
            <a:off x="403225" y="1441450"/>
            <a:ext cx="538163" cy="1409700"/>
            <a:chOff x="254" y="740"/>
            <a:chExt cx="339" cy="888"/>
          </a:xfrm>
        </p:grpSpPr>
        <p:sp>
          <p:nvSpPr>
            <p:cNvPr id="445513" name="Rectangle 73"/>
            <p:cNvSpPr>
              <a:spLocks noChangeArrowheads="1"/>
            </p:cNvSpPr>
            <p:nvPr/>
          </p:nvSpPr>
          <p:spPr bwMode="auto">
            <a:xfrm>
              <a:off x="254" y="740"/>
              <a:ext cx="339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20" name="Line 80"/>
            <p:cNvSpPr>
              <a:spLocks noChangeShapeType="1"/>
            </p:cNvSpPr>
            <p:nvPr/>
          </p:nvSpPr>
          <p:spPr bwMode="auto">
            <a:xfrm flipH="1">
              <a:off x="339" y="851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26" name="Oval 86"/>
            <p:cNvSpPr>
              <a:spLocks noChangeArrowheads="1"/>
            </p:cNvSpPr>
            <p:nvPr/>
          </p:nvSpPr>
          <p:spPr bwMode="auto">
            <a:xfrm>
              <a:off x="423" y="796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27" name="Oval 87"/>
            <p:cNvSpPr>
              <a:spLocks noChangeArrowheads="1"/>
            </p:cNvSpPr>
            <p:nvPr/>
          </p:nvSpPr>
          <p:spPr bwMode="auto">
            <a:xfrm>
              <a:off x="296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45587" name="Group 147"/>
          <p:cNvGrpSpPr>
            <a:grpSpLocks/>
          </p:cNvGrpSpPr>
          <p:nvPr/>
        </p:nvGrpSpPr>
        <p:grpSpPr bwMode="auto">
          <a:xfrm>
            <a:off x="941388" y="1441450"/>
            <a:ext cx="671512" cy="1409700"/>
            <a:chOff x="593" y="740"/>
            <a:chExt cx="423" cy="888"/>
          </a:xfrm>
        </p:grpSpPr>
        <p:sp>
          <p:nvSpPr>
            <p:cNvPr id="445516" name="Rectangle 76"/>
            <p:cNvSpPr>
              <a:spLocks noChangeArrowheads="1"/>
            </p:cNvSpPr>
            <p:nvPr/>
          </p:nvSpPr>
          <p:spPr bwMode="auto">
            <a:xfrm>
              <a:off x="593" y="740"/>
              <a:ext cx="423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18" name="Line 78"/>
            <p:cNvSpPr>
              <a:spLocks noChangeShapeType="1"/>
            </p:cNvSpPr>
            <p:nvPr/>
          </p:nvSpPr>
          <p:spPr bwMode="auto">
            <a:xfrm flipH="1">
              <a:off x="677" y="851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19" name="Line 79"/>
            <p:cNvSpPr>
              <a:spLocks noChangeShapeType="1"/>
            </p:cNvSpPr>
            <p:nvPr/>
          </p:nvSpPr>
          <p:spPr bwMode="auto">
            <a:xfrm>
              <a:off x="804" y="851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28" name="Oval 88"/>
            <p:cNvSpPr>
              <a:spLocks noChangeArrowheads="1"/>
            </p:cNvSpPr>
            <p:nvPr/>
          </p:nvSpPr>
          <p:spPr bwMode="auto">
            <a:xfrm>
              <a:off x="762" y="796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29" name="Oval 89"/>
            <p:cNvSpPr>
              <a:spLocks noChangeArrowheads="1"/>
            </p:cNvSpPr>
            <p:nvPr/>
          </p:nvSpPr>
          <p:spPr bwMode="auto">
            <a:xfrm>
              <a:off x="635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30" name="Oval 90"/>
            <p:cNvSpPr>
              <a:spLocks noChangeArrowheads="1"/>
            </p:cNvSpPr>
            <p:nvPr/>
          </p:nvSpPr>
          <p:spPr bwMode="auto">
            <a:xfrm>
              <a:off x="889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45588" name="Group 148"/>
          <p:cNvGrpSpPr>
            <a:grpSpLocks/>
          </p:cNvGrpSpPr>
          <p:nvPr/>
        </p:nvGrpSpPr>
        <p:grpSpPr bwMode="auto">
          <a:xfrm>
            <a:off x="1612900" y="1441450"/>
            <a:ext cx="874713" cy="1409700"/>
            <a:chOff x="1016" y="740"/>
            <a:chExt cx="551" cy="888"/>
          </a:xfrm>
        </p:grpSpPr>
        <p:sp>
          <p:nvSpPr>
            <p:cNvPr id="445514" name="Rectangle 74"/>
            <p:cNvSpPr>
              <a:spLocks noChangeArrowheads="1"/>
            </p:cNvSpPr>
            <p:nvPr/>
          </p:nvSpPr>
          <p:spPr bwMode="auto">
            <a:xfrm>
              <a:off x="1016" y="740"/>
              <a:ext cx="551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21" name="Line 81"/>
            <p:cNvSpPr>
              <a:spLocks noChangeShapeType="1"/>
            </p:cNvSpPr>
            <p:nvPr/>
          </p:nvSpPr>
          <p:spPr bwMode="auto">
            <a:xfrm flipH="1">
              <a:off x="1101" y="851"/>
              <a:ext cx="254" cy="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22" name="Line 82"/>
            <p:cNvSpPr>
              <a:spLocks noChangeShapeType="1"/>
            </p:cNvSpPr>
            <p:nvPr/>
          </p:nvSpPr>
          <p:spPr bwMode="auto">
            <a:xfrm>
              <a:off x="1355" y="851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32" name="Oval 92"/>
            <p:cNvSpPr>
              <a:spLocks noChangeArrowheads="1"/>
            </p:cNvSpPr>
            <p:nvPr/>
          </p:nvSpPr>
          <p:spPr bwMode="auto">
            <a:xfrm>
              <a:off x="1313" y="796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33" name="Oval 93"/>
            <p:cNvSpPr>
              <a:spLocks noChangeArrowheads="1"/>
            </p:cNvSpPr>
            <p:nvPr/>
          </p:nvSpPr>
          <p:spPr bwMode="auto">
            <a:xfrm>
              <a:off x="1186" y="1018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34" name="Oval 94"/>
            <p:cNvSpPr>
              <a:spLocks noChangeArrowheads="1"/>
            </p:cNvSpPr>
            <p:nvPr/>
          </p:nvSpPr>
          <p:spPr bwMode="auto">
            <a:xfrm>
              <a:off x="1440" y="1018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35" name="Oval 95"/>
            <p:cNvSpPr>
              <a:spLocks noChangeArrowheads="1"/>
            </p:cNvSpPr>
            <p:nvPr/>
          </p:nvSpPr>
          <p:spPr bwMode="auto">
            <a:xfrm>
              <a:off x="1059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45589" name="Group 149"/>
          <p:cNvGrpSpPr>
            <a:grpSpLocks/>
          </p:cNvGrpSpPr>
          <p:nvPr/>
        </p:nvGrpSpPr>
        <p:grpSpPr bwMode="auto">
          <a:xfrm>
            <a:off x="2487613" y="1441450"/>
            <a:ext cx="873125" cy="1409700"/>
            <a:chOff x="1567" y="740"/>
            <a:chExt cx="550" cy="888"/>
          </a:xfrm>
        </p:grpSpPr>
        <p:sp>
          <p:nvSpPr>
            <p:cNvPr id="445515" name="Rectangle 75"/>
            <p:cNvSpPr>
              <a:spLocks noChangeArrowheads="1"/>
            </p:cNvSpPr>
            <p:nvPr/>
          </p:nvSpPr>
          <p:spPr bwMode="auto">
            <a:xfrm>
              <a:off x="1567" y="740"/>
              <a:ext cx="550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17" name="Line 77"/>
            <p:cNvSpPr>
              <a:spLocks noChangeShapeType="1"/>
            </p:cNvSpPr>
            <p:nvPr/>
          </p:nvSpPr>
          <p:spPr bwMode="auto">
            <a:xfrm flipH="1">
              <a:off x="1905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23" name="Line 83"/>
            <p:cNvSpPr>
              <a:spLocks noChangeShapeType="1"/>
            </p:cNvSpPr>
            <p:nvPr/>
          </p:nvSpPr>
          <p:spPr bwMode="auto">
            <a:xfrm flipH="1">
              <a:off x="1651" y="851"/>
              <a:ext cx="254" cy="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24" name="Line 84"/>
            <p:cNvSpPr>
              <a:spLocks noChangeShapeType="1"/>
            </p:cNvSpPr>
            <p:nvPr/>
          </p:nvSpPr>
          <p:spPr bwMode="auto">
            <a:xfrm>
              <a:off x="1905" y="851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31" name="Oval 91"/>
            <p:cNvSpPr>
              <a:spLocks noChangeArrowheads="1"/>
            </p:cNvSpPr>
            <p:nvPr/>
          </p:nvSpPr>
          <p:spPr bwMode="auto">
            <a:xfrm>
              <a:off x="1863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36" name="Oval 96"/>
            <p:cNvSpPr>
              <a:spLocks noChangeArrowheads="1"/>
            </p:cNvSpPr>
            <p:nvPr/>
          </p:nvSpPr>
          <p:spPr bwMode="auto">
            <a:xfrm>
              <a:off x="1863" y="796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37" name="Oval 97"/>
            <p:cNvSpPr>
              <a:spLocks noChangeArrowheads="1"/>
            </p:cNvSpPr>
            <p:nvPr/>
          </p:nvSpPr>
          <p:spPr bwMode="auto">
            <a:xfrm>
              <a:off x="1736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38" name="Oval 98"/>
            <p:cNvSpPr>
              <a:spLocks noChangeArrowheads="1"/>
            </p:cNvSpPr>
            <p:nvPr/>
          </p:nvSpPr>
          <p:spPr bwMode="auto">
            <a:xfrm>
              <a:off x="1990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39" name="Oval 99"/>
            <p:cNvSpPr>
              <a:spLocks noChangeArrowheads="1"/>
            </p:cNvSpPr>
            <p:nvPr/>
          </p:nvSpPr>
          <p:spPr bwMode="auto">
            <a:xfrm>
              <a:off x="1609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45591" name="Group 151"/>
          <p:cNvGrpSpPr>
            <a:grpSpLocks/>
          </p:cNvGrpSpPr>
          <p:nvPr/>
        </p:nvGrpSpPr>
        <p:grpSpPr bwMode="auto">
          <a:xfrm>
            <a:off x="4437063" y="1441450"/>
            <a:ext cx="1344612" cy="1409700"/>
            <a:chOff x="2795" y="740"/>
            <a:chExt cx="847" cy="888"/>
          </a:xfrm>
        </p:grpSpPr>
        <p:sp>
          <p:nvSpPr>
            <p:cNvPr id="445503" name="Rectangle 63"/>
            <p:cNvSpPr>
              <a:spLocks noChangeArrowheads="1"/>
            </p:cNvSpPr>
            <p:nvPr/>
          </p:nvSpPr>
          <p:spPr bwMode="auto">
            <a:xfrm>
              <a:off x="2795" y="740"/>
              <a:ext cx="847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05" name="Freeform 65"/>
            <p:cNvSpPr>
              <a:spLocks/>
            </p:cNvSpPr>
            <p:nvPr/>
          </p:nvSpPr>
          <p:spPr bwMode="auto">
            <a:xfrm>
              <a:off x="2880" y="851"/>
              <a:ext cx="635" cy="444"/>
            </a:xfrm>
            <a:custGeom>
              <a:avLst/>
              <a:gdLst>
                <a:gd name="T0" fmla="*/ 0 w 2700"/>
                <a:gd name="T1" fmla="*/ 1440 h 1440"/>
                <a:gd name="T2" fmla="*/ 540 w 2700"/>
                <a:gd name="T3" fmla="*/ 720 h 1440"/>
                <a:gd name="T4" fmla="*/ 1440 w 2700"/>
                <a:gd name="T5" fmla="*/ 0 h 1440"/>
                <a:gd name="T6" fmla="*/ 2160 w 2700"/>
                <a:gd name="T7" fmla="*/ 720 h 1440"/>
                <a:gd name="T8" fmla="*/ 2700 w 2700"/>
                <a:gd name="T9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0" h="1440">
                  <a:moveTo>
                    <a:pt x="0" y="1440"/>
                  </a:moveTo>
                  <a:lnTo>
                    <a:pt x="540" y="720"/>
                  </a:lnTo>
                  <a:lnTo>
                    <a:pt x="1440" y="0"/>
                  </a:lnTo>
                  <a:lnTo>
                    <a:pt x="2160" y="720"/>
                  </a:lnTo>
                  <a:lnTo>
                    <a:pt x="2700" y="14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0"/>
                          <a:invGamma/>
                        </a:srgbClr>
                      </a:gs>
                    </a:gsLst>
                    <a:lin ang="2700000" scaled="1"/>
                  </a:gra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5506" name="Line 66"/>
            <p:cNvSpPr>
              <a:spLocks noChangeShapeType="1"/>
            </p:cNvSpPr>
            <p:nvPr/>
          </p:nvSpPr>
          <p:spPr bwMode="auto">
            <a:xfrm>
              <a:off x="3007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07" name="Line 67"/>
            <p:cNvSpPr>
              <a:spLocks noChangeShapeType="1"/>
            </p:cNvSpPr>
            <p:nvPr/>
          </p:nvSpPr>
          <p:spPr bwMode="auto">
            <a:xfrm flipH="1">
              <a:off x="3261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40" name="Oval 100"/>
            <p:cNvSpPr>
              <a:spLocks noChangeArrowheads="1"/>
            </p:cNvSpPr>
            <p:nvPr/>
          </p:nvSpPr>
          <p:spPr bwMode="auto">
            <a:xfrm>
              <a:off x="3091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41" name="Oval 101"/>
            <p:cNvSpPr>
              <a:spLocks noChangeArrowheads="1"/>
            </p:cNvSpPr>
            <p:nvPr/>
          </p:nvSpPr>
          <p:spPr bwMode="auto">
            <a:xfrm>
              <a:off x="3176" y="796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42" name="Oval 102"/>
            <p:cNvSpPr>
              <a:spLocks noChangeArrowheads="1"/>
            </p:cNvSpPr>
            <p:nvPr/>
          </p:nvSpPr>
          <p:spPr bwMode="auto">
            <a:xfrm>
              <a:off x="2964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43" name="Oval 103"/>
            <p:cNvSpPr>
              <a:spLocks noChangeArrowheads="1"/>
            </p:cNvSpPr>
            <p:nvPr/>
          </p:nvSpPr>
          <p:spPr bwMode="auto">
            <a:xfrm>
              <a:off x="2837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44" name="Oval 104"/>
            <p:cNvSpPr>
              <a:spLocks noChangeArrowheads="1"/>
            </p:cNvSpPr>
            <p:nvPr/>
          </p:nvSpPr>
          <p:spPr bwMode="auto">
            <a:xfrm>
              <a:off x="3473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45" name="Oval 105"/>
            <p:cNvSpPr>
              <a:spLocks noChangeArrowheads="1"/>
            </p:cNvSpPr>
            <p:nvPr/>
          </p:nvSpPr>
          <p:spPr bwMode="auto">
            <a:xfrm>
              <a:off x="3346" y="1018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46" name="Oval 106"/>
            <p:cNvSpPr>
              <a:spLocks noChangeArrowheads="1"/>
            </p:cNvSpPr>
            <p:nvPr/>
          </p:nvSpPr>
          <p:spPr bwMode="auto">
            <a:xfrm>
              <a:off x="3219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45590" name="Group 150"/>
          <p:cNvGrpSpPr>
            <a:grpSpLocks/>
          </p:cNvGrpSpPr>
          <p:nvPr/>
        </p:nvGrpSpPr>
        <p:grpSpPr bwMode="auto">
          <a:xfrm>
            <a:off x="3360738" y="1441450"/>
            <a:ext cx="1076325" cy="1409700"/>
            <a:chOff x="2117" y="740"/>
            <a:chExt cx="678" cy="888"/>
          </a:xfrm>
        </p:grpSpPr>
        <p:sp>
          <p:nvSpPr>
            <p:cNvPr id="445504" name="Rectangle 64"/>
            <p:cNvSpPr>
              <a:spLocks noChangeArrowheads="1"/>
            </p:cNvSpPr>
            <p:nvPr/>
          </p:nvSpPr>
          <p:spPr bwMode="auto">
            <a:xfrm>
              <a:off x="2117" y="740"/>
              <a:ext cx="678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08" name="Freeform 68"/>
            <p:cNvSpPr>
              <a:spLocks/>
            </p:cNvSpPr>
            <p:nvPr/>
          </p:nvSpPr>
          <p:spPr bwMode="auto">
            <a:xfrm>
              <a:off x="2202" y="851"/>
              <a:ext cx="508" cy="444"/>
            </a:xfrm>
            <a:custGeom>
              <a:avLst/>
              <a:gdLst>
                <a:gd name="T0" fmla="*/ 0 w 2160"/>
                <a:gd name="T1" fmla="*/ 1440 h 1440"/>
                <a:gd name="T2" fmla="*/ 540 w 2160"/>
                <a:gd name="T3" fmla="*/ 720 h 1440"/>
                <a:gd name="T4" fmla="*/ 1440 w 2160"/>
                <a:gd name="T5" fmla="*/ 0 h 1440"/>
                <a:gd name="T6" fmla="*/ 2160 w 2160"/>
                <a:gd name="T7" fmla="*/ 72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" h="1440">
                  <a:moveTo>
                    <a:pt x="0" y="1440"/>
                  </a:moveTo>
                  <a:lnTo>
                    <a:pt x="540" y="720"/>
                  </a:lnTo>
                  <a:lnTo>
                    <a:pt x="1440" y="0"/>
                  </a:lnTo>
                  <a:lnTo>
                    <a:pt x="2160" y="72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0"/>
                          <a:invGamma/>
                        </a:srgbClr>
                      </a:gs>
                    </a:gsLst>
                    <a:lin ang="2700000" scaled="1"/>
                  </a:gra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5509" name="Line 69"/>
            <p:cNvSpPr>
              <a:spLocks noChangeShapeType="1"/>
            </p:cNvSpPr>
            <p:nvPr/>
          </p:nvSpPr>
          <p:spPr bwMode="auto">
            <a:xfrm>
              <a:off x="2329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10" name="Line 70"/>
            <p:cNvSpPr>
              <a:spLocks noChangeShapeType="1"/>
            </p:cNvSpPr>
            <p:nvPr/>
          </p:nvSpPr>
          <p:spPr bwMode="auto">
            <a:xfrm flipH="1">
              <a:off x="2583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47" name="Oval 107"/>
            <p:cNvSpPr>
              <a:spLocks noChangeArrowheads="1"/>
            </p:cNvSpPr>
            <p:nvPr/>
          </p:nvSpPr>
          <p:spPr bwMode="auto">
            <a:xfrm>
              <a:off x="2414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48" name="Oval 108"/>
            <p:cNvSpPr>
              <a:spLocks noChangeArrowheads="1"/>
            </p:cNvSpPr>
            <p:nvPr/>
          </p:nvSpPr>
          <p:spPr bwMode="auto">
            <a:xfrm>
              <a:off x="2499" y="796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49" name="Oval 109"/>
            <p:cNvSpPr>
              <a:spLocks noChangeArrowheads="1"/>
            </p:cNvSpPr>
            <p:nvPr/>
          </p:nvSpPr>
          <p:spPr bwMode="auto">
            <a:xfrm>
              <a:off x="2287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50" name="Oval 110"/>
            <p:cNvSpPr>
              <a:spLocks noChangeArrowheads="1"/>
            </p:cNvSpPr>
            <p:nvPr/>
          </p:nvSpPr>
          <p:spPr bwMode="auto">
            <a:xfrm>
              <a:off x="2160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51" name="Oval 111"/>
            <p:cNvSpPr>
              <a:spLocks noChangeArrowheads="1"/>
            </p:cNvSpPr>
            <p:nvPr/>
          </p:nvSpPr>
          <p:spPr bwMode="auto">
            <a:xfrm>
              <a:off x="2668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52" name="Oval 112"/>
            <p:cNvSpPr>
              <a:spLocks noChangeArrowheads="1"/>
            </p:cNvSpPr>
            <p:nvPr/>
          </p:nvSpPr>
          <p:spPr bwMode="auto">
            <a:xfrm>
              <a:off x="2541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45592" name="Group 152"/>
          <p:cNvGrpSpPr>
            <a:grpSpLocks/>
          </p:cNvGrpSpPr>
          <p:nvPr/>
        </p:nvGrpSpPr>
        <p:grpSpPr bwMode="auto">
          <a:xfrm>
            <a:off x="5781675" y="1441450"/>
            <a:ext cx="1681163" cy="1409700"/>
            <a:chOff x="3642" y="740"/>
            <a:chExt cx="1059" cy="888"/>
          </a:xfrm>
        </p:grpSpPr>
        <p:sp>
          <p:nvSpPr>
            <p:cNvPr id="445554" name="Rectangle 114"/>
            <p:cNvSpPr>
              <a:spLocks noChangeArrowheads="1"/>
            </p:cNvSpPr>
            <p:nvPr/>
          </p:nvSpPr>
          <p:spPr bwMode="auto">
            <a:xfrm>
              <a:off x="3642" y="740"/>
              <a:ext cx="1059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55" name="Freeform 115"/>
            <p:cNvSpPr>
              <a:spLocks/>
            </p:cNvSpPr>
            <p:nvPr/>
          </p:nvSpPr>
          <p:spPr bwMode="auto">
            <a:xfrm>
              <a:off x="3854" y="851"/>
              <a:ext cx="635" cy="444"/>
            </a:xfrm>
            <a:custGeom>
              <a:avLst/>
              <a:gdLst>
                <a:gd name="T0" fmla="*/ 0 w 2700"/>
                <a:gd name="T1" fmla="*/ 1440 h 1440"/>
                <a:gd name="T2" fmla="*/ 540 w 2700"/>
                <a:gd name="T3" fmla="*/ 720 h 1440"/>
                <a:gd name="T4" fmla="*/ 1440 w 2700"/>
                <a:gd name="T5" fmla="*/ 0 h 1440"/>
                <a:gd name="T6" fmla="*/ 2160 w 2700"/>
                <a:gd name="T7" fmla="*/ 720 h 1440"/>
                <a:gd name="T8" fmla="*/ 2700 w 2700"/>
                <a:gd name="T9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0" h="1440">
                  <a:moveTo>
                    <a:pt x="0" y="1440"/>
                  </a:moveTo>
                  <a:lnTo>
                    <a:pt x="540" y="720"/>
                  </a:lnTo>
                  <a:lnTo>
                    <a:pt x="1440" y="0"/>
                  </a:lnTo>
                  <a:lnTo>
                    <a:pt x="2160" y="720"/>
                  </a:lnTo>
                  <a:lnTo>
                    <a:pt x="2700" y="14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0"/>
                          <a:invGamma/>
                        </a:srgbClr>
                      </a:gs>
                    </a:gsLst>
                    <a:lin ang="2700000" scaled="1"/>
                  </a:gra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5556" name="Line 116"/>
            <p:cNvSpPr>
              <a:spLocks noChangeShapeType="1"/>
            </p:cNvSpPr>
            <p:nvPr/>
          </p:nvSpPr>
          <p:spPr bwMode="auto">
            <a:xfrm>
              <a:off x="3981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57" name="Line 117"/>
            <p:cNvSpPr>
              <a:spLocks noChangeShapeType="1"/>
            </p:cNvSpPr>
            <p:nvPr/>
          </p:nvSpPr>
          <p:spPr bwMode="auto">
            <a:xfrm flipH="1">
              <a:off x="4235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58" name="Oval 118"/>
            <p:cNvSpPr>
              <a:spLocks noChangeArrowheads="1"/>
            </p:cNvSpPr>
            <p:nvPr/>
          </p:nvSpPr>
          <p:spPr bwMode="auto">
            <a:xfrm>
              <a:off x="4066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59" name="Oval 119"/>
            <p:cNvSpPr>
              <a:spLocks noChangeArrowheads="1"/>
            </p:cNvSpPr>
            <p:nvPr/>
          </p:nvSpPr>
          <p:spPr bwMode="auto">
            <a:xfrm>
              <a:off x="4150" y="796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60" name="Oval 120"/>
            <p:cNvSpPr>
              <a:spLocks noChangeArrowheads="1"/>
            </p:cNvSpPr>
            <p:nvPr/>
          </p:nvSpPr>
          <p:spPr bwMode="auto">
            <a:xfrm>
              <a:off x="3939" y="1018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61" name="Oval 121"/>
            <p:cNvSpPr>
              <a:spLocks noChangeArrowheads="1"/>
            </p:cNvSpPr>
            <p:nvPr/>
          </p:nvSpPr>
          <p:spPr bwMode="auto">
            <a:xfrm>
              <a:off x="4447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62" name="Oval 122"/>
            <p:cNvSpPr>
              <a:spLocks noChangeArrowheads="1"/>
            </p:cNvSpPr>
            <p:nvPr/>
          </p:nvSpPr>
          <p:spPr bwMode="auto">
            <a:xfrm>
              <a:off x="4320" y="1018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63" name="Oval 123"/>
            <p:cNvSpPr>
              <a:spLocks noChangeArrowheads="1"/>
            </p:cNvSpPr>
            <p:nvPr/>
          </p:nvSpPr>
          <p:spPr bwMode="auto">
            <a:xfrm>
              <a:off x="4193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64" name="Line 124"/>
            <p:cNvSpPr>
              <a:spLocks noChangeShapeType="1"/>
            </p:cNvSpPr>
            <p:nvPr/>
          </p:nvSpPr>
          <p:spPr bwMode="auto">
            <a:xfrm flipH="1">
              <a:off x="3727" y="1295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5565" name="Oval 125"/>
            <p:cNvSpPr>
              <a:spLocks noChangeArrowheads="1"/>
            </p:cNvSpPr>
            <p:nvPr/>
          </p:nvSpPr>
          <p:spPr bwMode="auto">
            <a:xfrm>
              <a:off x="3684" y="1462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66" name="Oval 126"/>
            <p:cNvSpPr>
              <a:spLocks noChangeArrowheads="1"/>
            </p:cNvSpPr>
            <p:nvPr/>
          </p:nvSpPr>
          <p:spPr bwMode="auto">
            <a:xfrm>
              <a:off x="3811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45593" name="Group 153"/>
          <p:cNvGrpSpPr>
            <a:grpSpLocks/>
          </p:cNvGrpSpPr>
          <p:nvPr/>
        </p:nvGrpSpPr>
        <p:grpSpPr bwMode="auto">
          <a:xfrm>
            <a:off x="7462838" y="1441450"/>
            <a:ext cx="1681162" cy="1409700"/>
            <a:chOff x="4701" y="740"/>
            <a:chExt cx="1059" cy="888"/>
          </a:xfrm>
        </p:grpSpPr>
        <p:sp>
          <p:nvSpPr>
            <p:cNvPr id="445567" name="Rectangle 127"/>
            <p:cNvSpPr>
              <a:spLocks noChangeArrowheads="1"/>
            </p:cNvSpPr>
            <p:nvPr/>
          </p:nvSpPr>
          <p:spPr bwMode="auto">
            <a:xfrm>
              <a:off x="4701" y="740"/>
              <a:ext cx="1059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68" name="Freeform 128"/>
            <p:cNvSpPr>
              <a:spLocks/>
            </p:cNvSpPr>
            <p:nvPr/>
          </p:nvSpPr>
          <p:spPr bwMode="auto">
            <a:xfrm>
              <a:off x="4913" y="851"/>
              <a:ext cx="635" cy="444"/>
            </a:xfrm>
            <a:custGeom>
              <a:avLst/>
              <a:gdLst>
                <a:gd name="T0" fmla="*/ 0 w 2700"/>
                <a:gd name="T1" fmla="*/ 1440 h 1440"/>
                <a:gd name="T2" fmla="*/ 540 w 2700"/>
                <a:gd name="T3" fmla="*/ 720 h 1440"/>
                <a:gd name="T4" fmla="*/ 1440 w 2700"/>
                <a:gd name="T5" fmla="*/ 0 h 1440"/>
                <a:gd name="T6" fmla="*/ 2160 w 2700"/>
                <a:gd name="T7" fmla="*/ 720 h 1440"/>
                <a:gd name="T8" fmla="*/ 2700 w 2700"/>
                <a:gd name="T9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0" h="1440">
                  <a:moveTo>
                    <a:pt x="0" y="1440"/>
                  </a:moveTo>
                  <a:lnTo>
                    <a:pt x="540" y="720"/>
                  </a:lnTo>
                  <a:lnTo>
                    <a:pt x="1440" y="0"/>
                  </a:lnTo>
                  <a:lnTo>
                    <a:pt x="2160" y="720"/>
                  </a:lnTo>
                  <a:lnTo>
                    <a:pt x="2700" y="14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0"/>
                          <a:invGamma/>
                        </a:srgbClr>
                      </a:gs>
                    </a:gsLst>
                    <a:lin ang="2700000" scaled="1"/>
                  </a:gra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5569" name="Line 129"/>
            <p:cNvSpPr>
              <a:spLocks noChangeShapeType="1"/>
            </p:cNvSpPr>
            <p:nvPr/>
          </p:nvSpPr>
          <p:spPr bwMode="auto">
            <a:xfrm>
              <a:off x="5040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70" name="Line 130"/>
            <p:cNvSpPr>
              <a:spLocks noChangeShapeType="1"/>
            </p:cNvSpPr>
            <p:nvPr/>
          </p:nvSpPr>
          <p:spPr bwMode="auto">
            <a:xfrm flipH="1">
              <a:off x="5294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71" name="Oval 131"/>
            <p:cNvSpPr>
              <a:spLocks noChangeArrowheads="1"/>
            </p:cNvSpPr>
            <p:nvPr/>
          </p:nvSpPr>
          <p:spPr bwMode="auto">
            <a:xfrm>
              <a:off x="5125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72" name="Oval 132"/>
            <p:cNvSpPr>
              <a:spLocks noChangeArrowheads="1"/>
            </p:cNvSpPr>
            <p:nvPr/>
          </p:nvSpPr>
          <p:spPr bwMode="auto">
            <a:xfrm>
              <a:off x="5209" y="796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73" name="Oval 133"/>
            <p:cNvSpPr>
              <a:spLocks noChangeArrowheads="1"/>
            </p:cNvSpPr>
            <p:nvPr/>
          </p:nvSpPr>
          <p:spPr bwMode="auto">
            <a:xfrm>
              <a:off x="4998" y="1018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74" name="Oval 134"/>
            <p:cNvSpPr>
              <a:spLocks noChangeArrowheads="1"/>
            </p:cNvSpPr>
            <p:nvPr/>
          </p:nvSpPr>
          <p:spPr bwMode="auto">
            <a:xfrm>
              <a:off x="5506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75" name="Oval 135"/>
            <p:cNvSpPr>
              <a:spLocks noChangeArrowheads="1"/>
            </p:cNvSpPr>
            <p:nvPr/>
          </p:nvSpPr>
          <p:spPr bwMode="auto">
            <a:xfrm>
              <a:off x="5379" y="1018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76" name="Line 136"/>
            <p:cNvSpPr>
              <a:spLocks noChangeShapeType="1"/>
            </p:cNvSpPr>
            <p:nvPr/>
          </p:nvSpPr>
          <p:spPr bwMode="auto">
            <a:xfrm flipH="1">
              <a:off x="4786" y="1295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5577" name="Oval 137"/>
            <p:cNvSpPr>
              <a:spLocks noChangeArrowheads="1"/>
            </p:cNvSpPr>
            <p:nvPr/>
          </p:nvSpPr>
          <p:spPr bwMode="auto">
            <a:xfrm>
              <a:off x="4743" y="1462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78" name="Oval 138"/>
            <p:cNvSpPr>
              <a:spLocks noChangeArrowheads="1"/>
            </p:cNvSpPr>
            <p:nvPr/>
          </p:nvSpPr>
          <p:spPr bwMode="auto">
            <a:xfrm>
              <a:off x="4870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79" name="Line 139"/>
            <p:cNvSpPr>
              <a:spLocks noChangeShapeType="1"/>
            </p:cNvSpPr>
            <p:nvPr/>
          </p:nvSpPr>
          <p:spPr bwMode="auto">
            <a:xfrm flipH="1">
              <a:off x="5167" y="1295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5580" name="Oval 140"/>
            <p:cNvSpPr>
              <a:spLocks noChangeArrowheads="1"/>
            </p:cNvSpPr>
            <p:nvPr/>
          </p:nvSpPr>
          <p:spPr bwMode="auto">
            <a:xfrm>
              <a:off x="5125" y="1462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5581" name="Oval 141"/>
            <p:cNvSpPr>
              <a:spLocks noChangeArrowheads="1"/>
            </p:cNvSpPr>
            <p:nvPr/>
          </p:nvSpPr>
          <p:spPr bwMode="auto">
            <a:xfrm>
              <a:off x="5252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45597" name="Line 157"/>
          <p:cNvSpPr>
            <a:spLocks noChangeShapeType="1"/>
          </p:cNvSpPr>
          <p:nvPr/>
        </p:nvSpPr>
        <p:spPr bwMode="auto">
          <a:xfrm>
            <a:off x="2189163" y="4135438"/>
            <a:ext cx="444500" cy="690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5598" name="Line 158"/>
          <p:cNvSpPr>
            <a:spLocks noChangeShapeType="1"/>
          </p:cNvSpPr>
          <p:nvPr/>
        </p:nvSpPr>
        <p:spPr bwMode="auto">
          <a:xfrm flipH="1">
            <a:off x="3076575" y="4135438"/>
            <a:ext cx="444500" cy="690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5599" name="Oval 159"/>
          <p:cNvSpPr>
            <a:spLocks noChangeArrowheads="1"/>
          </p:cNvSpPr>
          <p:nvPr/>
        </p:nvSpPr>
        <p:spPr bwMode="auto">
          <a:xfrm>
            <a:off x="2486025" y="4654550"/>
            <a:ext cx="293688" cy="344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5600" name="Oval 160"/>
          <p:cNvSpPr>
            <a:spLocks noChangeArrowheads="1"/>
          </p:cNvSpPr>
          <p:nvPr/>
        </p:nvSpPr>
        <p:spPr bwMode="auto">
          <a:xfrm>
            <a:off x="2779713" y="3273425"/>
            <a:ext cx="296862" cy="344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5601" name="Oval 161"/>
          <p:cNvSpPr>
            <a:spLocks noChangeArrowheads="1"/>
          </p:cNvSpPr>
          <p:nvPr/>
        </p:nvSpPr>
        <p:spPr bwMode="auto">
          <a:xfrm>
            <a:off x="2043113" y="3963988"/>
            <a:ext cx="293687" cy="3444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5602" name="Oval 162"/>
          <p:cNvSpPr>
            <a:spLocks noChangeArrowheads="1"/>
          </p:cNvSpPr>
          <p:nvPr/>
        </p:nvSpPr>
        <p:spPr bwMode="auto">
          <a:xfrm>
            <a:off x="3817938" y="4654550"/>
            <a:ext cx="296862" cy="344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5603" name="Oval 163"/>
          <p:cNvSpPr>
            <a:spLocks noChangeArrowheads="1"/>
          </p:cNvSpPr>
          <p:nvPr/>
        </p:nvSpPr>
        <p:spPr bwMode="auto">
          <a:xfrm>
            <a:off x="3373438" y="3963988"/>
            <a:ext cx="293687" cy="3444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5604" name="Line 164"/>
          <p:cNvSpPr>
            <a:spLocks noChangeShapeType="1"/>
          </p:cNvSpPr>
          <p:nvPr/>
        </p:nvSpPr>
        <p:spPr bwMode="auto">
          <a:xfrm flipH="1">
            <a:off x="1301750" y="4826000"/>
            <a:ext cx="444500" cy="690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5605" name="Oval 165"/>
          <p:cNvSpPr>
            <a:spLocks noChangeArrowheads="1"/>
          </p:cNvSpPr>
          <p:nvPr/>
        </p:nvSpPr>
        <p:spPr bwMode="auto">
          <a:xfrm>
            <a:off x="1150938" y="5345113"/>
            <a:ext cx="298450" cy="3444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5606" name="Oval 166"/>
          <p:cNvSpPr>
            <a:spLocks noChangeArrowheads="1"/>
          </p:cNvSpPr>
          <p:nvPr/>
        </p:nvSpPr>
        <p:spPr bwMode="auto">
          <a:xfrm>
            <a:off x="1595438" y="4654550"/>
            <a:ext cx="296862" cy="344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5607" name="Line 167"/>
          <p:cNvSpPr>
            <a:spLocks noChangeShapeType="1"/>
          </p:cNvSpPr>
          <p:nvPr/>
        </p:nvSpPr>
        <p:spPr bwMode="auto">
          <a:xfrm flipH="1">
            <a:off x="2633663" y="4826000"/>
            <a:ext cx="442912" cy="690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5608" name="Oval 168"/>
          <p:cNvSpPr>
            <a:spLocks noChangeArrowheads="1"/>
          </p:cNvSpPr>
          <p:nvPr/>
        </p:nvSpPr>
        <p:spPr bwMode="auto">
          <a:xfrm>
            <a:off x="2486025" y="5345113"/>
            <a:ext cx="293688" cy="3444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5609" name="Oval 169"/>
          <p:cNvSpPr>
            <a:spLocks noChangeArrowheads="1"/>
          </p:cNvSpPr>
          <p:nvPr/>
        </p:nvSpPr>
        <p:spPr bwMode="auto">
          <a:xfrm>
            <a:off x="2930525" y="4654550"/>
            <a:ext cx="293688" cy="344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5614" name="Text Box 174"/>
          <p:cNvSpPr txBox="1">
            <a:spLocks noChangeArrowheads="1"/>
          </p:cNvSpPr>
          <p:nvPr/>
        </p:nvSpPr>
        <p:spPr bwMode="auto">
          <a:xfrm>
            <a:off x="606425" y="800100"/>
            <a:ext cx="8251825" cy="552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400" b="0"/>
              <a:t>Df</a:t>
            </a:r>
            <a:r>
              <a:rPr lang="en-US" altLang="bg-BG" sz="1400" b="0">
                <a:latin typeface="Times New Roman" pitchFamily="18" charset="0"/>
              </a:rPr>
              <a:t>: ИБД е двоично дърво, за всеки възел на което е в сила следното: </a:t>
            </a:r>
            <a:endParaRPr lang="bg-BG" altLang="bg-BG" sz="1400" b="0">
              <a:latin typeface="Times New Roman" pitchFamily="18" charset="0"/>
            </a:endParaRPr>
          </a:p>
          <a:p>
            <a:pPr algn="l"/>
            <a:r>
              <a:rPr lang="en-US" altLang="bg-BG" sz="1400" b="0">
                <a:latin typeface="Times New Roman" pitchFamily="18" charset="0"/>
              </a:rPr>
              <a:t>броят на възлите в лявото поддърво се различава от броя на възлите в дясното поддърво </a:t>
            </a:r>
            <a:r>
              <a:rPr lang="en-US" altLang="bg-BG" sz="1400" b="0" u="sng">
                <a:latin typeface="Times New Roman" pitchFamily="18" charset="0"/>
              </a:rPr>
              <a:t>най-много с 1</a:t>
            </a:r>
            <a:r>
              <a:rPr lang="en-US" altLang="bg-BG" sz="1400" b="0" u="sng"/>
              <a:t>.</a:t>
            </a:r>
            <a:r>
              <a:rPr lang="en-US" altLang="bg-BG" sz="1400" b="0"/>
              <a:t>  </a:t>
            </a:r>
          </a:p>
          <a:p>
            <a:endParaRPr lang="en-US" altLang="bg-BG" sz="1600"/>
          </a:p>
        </p:txBody>
      </p:sp>
      <p:grpSp>
        <p:nvGrpSpPr>
          <p:cNvPr id="445615" name="Group 175"/>
          <p:cNvGrpSpPr>
            <a:grpSpLocks/>
          </p:cNvGrpSpPr>
          <p:nvPr/>
        </p:nvGrpSpPr>
        <p:grpSpPr bwMode="auto">
          <a:xfrm>
            <a:off x="4930775" y="3143250"/>
            <a:ext cx="3486150" cy="2781300"/>
            <a:chOff x="720" y="8460"/>
            <a:chExt cx="3780" cy="2880"/>
          </a:xfrm>
        </p:grpSpPr>
        <p:sp>
          <p:nvSpPr>
            <p:cNvPr id="445616" name="Rectangle 176"/>
            <p:cNvSpPr>
              <a:spLocks noChangeArrowheads="1"/>
            </p:cNvSpPr>
            <p:nvPr/>
          </p:nvSpPr>
          <p:spPr bwMode="auto">
            <a:xfrm>
              <a:off x="720" y="8460"/>
              <a:ext cx="3780" cy="28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445617" name="Group 177"/>
            <p:cNvGrpSpPr>
              <a:grpSpLocks/>
            </p:cNvGrpSpPr>
            <p:nvPr/>
          </p:nvGrpSpPr>
          <p:grpSpPr bwMode="auto">
            <a:xfrm>
              <a:off x="900" y="8640"/>
              <a:ext cx="3420" cy="2160"/>
              <a:chOff x="0" y="9576"/>
              <a:chExt cx="7560" cy="4284"/>
            </a:xfrm>
          </p:grpSpPr>
          <p:sp>
            <p:nvSpPr>
              <p:cNvPr id="445618" name="Freeform 178"/>
              <p:cNvSpPr>
                <a:spLocks/>
              </p:cNvSpPr>
              <p:nvPr/>
            </p:nvSpPr>
            <p:spPr bwMode="auto">
              <a:xfrm flipV="1">
                <a:off x="1440" y="10440"/>
                <a:ext cx="4680" cy="180"/>
              </a:xfrm>
              <a:custGeom>
                <a:avLst/>
                <a:gdLst>
                  <a:gd name="T0" fmla="*/ 1490 w 1490"/>
                  <a:gd name="T1" fmla="*/ 0 h 46"/>
                  <a:gd name="T2" fmla="*/ 749 w 1490"/>
                  <a:gd name="T3" fmla="*/ 0 h 46"/>
                  <a:gd name="T4" fmla="*/ 0 w 1490"/>
                  <a:gd name="T5" fmla="*/ 0 h 46"/>
                  <a:gd name="T6" fmla="*/ 0 w 1490"/>
                  <a:gd name="T7" fmla="*/ 46 h 46"/>
                  <a:gd name="T8" fmla="*/ 749 w 1490"/>
                  <a:gd name="T9" fmla="*/ 46 h 46"/>
                  <a:gd name="T10" fmla="*/ 1490 w 1490"/>
                  <a:gd name="T11" fmla="*/ 46 h 46"/>
                  <a:gd name="T12" fmla="*/ 1490 w 1490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0" h="46">
                    <a:moveTo>
                      <a:pt x="1490" y="0"/>
                    </a:moveTo>
                    <a:lnTo>
                      <a:pt x="749" y="0"/>
                    </a:lnTo>
                    <a:lnTo>
                      <a:pt x="0" y="0"/>
                    </a:lnTo>
                    <a:lnTo>
                      <a:pt x="0" y="46"/>
                    </a:lnTo>
                    <a:lnTo>
                      <a:pt x="749" y="46"/>
                    </a:lnTo>
                    <a:lnTo>
                      <a:pt x="1490" y="46"/>
                    </a:lnTo>
                    <a:lnTo>
                      <a:pt x="149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19" name="Rectangle 179"/>
              <p:cNvSpPr>
                <a:spLocks noChangeArrowheads="1"/>
              </p:cNvSpPr>
              <p:nvPr/>
            </p:nvSpPr>
            <p:spPr bwMode="auto">
              <a:xfrm>
                <a:off x="3681" y="9576"/>
                <a:ext cx="97" cy="58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20" name="Rectangle 180"/>
              <p:cNvSpPr>
                <a:spLocks noChangeArrowheads="1"/>
              </p:cNvSpPr>
              <p:nvPr/>
            </p:nvSpPr>
            <p:spPr bwMode="auto">
              <a:xfrm>
                <a:off x="3681" y="10952"/>
                <a:ext cx="97" cy="36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21" name="Freeform 181"/>
              <p:cNvSpPr>
                <a:spLocks/>
              </p:cNvSpPr>
              <p:nvPr/>
            </p:nvSpPr>
            <p:spPr bwMode="auto">
              <a:xfrm>
                <a:off x="3018" y="11267"/>
                <a:ext cx="1407" cy="2593"/>
              </a:xfrm>
              <a:custGeom>
                <a:avLst/>
                <a:gdLst>
                  <a:gd name="T0" fmla="*/ 501 w 700"/>
                  <a:gd name="T1" fmla="*/ 1209 h 1283"/>
                  <a:gd name="T2" fmla="*/ 501 w 700"/>
                  <a:gd name="T3" fmla="*/ 1135 h 1283"/>
                  <a:gd name="T4" fmla="*/ 468 w 700"/>
                  <a:gd name="T5" fmla="*/ 1135 h 1283"/>
                  <a:gd name="T6" fmla="*/ 468 w 700"/>
                  <a:gd name="T7" fmla="*/ 0 h 1283"/>
                  <a:gd name="T8" fmla="*/ 423 w 700"/>
                  <a:gd name="T9" fmla="*/ 0 h 1283"/>
                  <a:gd name="T10" fmla="*/ 423 w 700"/>
                  <a:gd name="T11" fmla="*/ 1135 h 1283"/>
                  <a:gd name="T12" fmla="*/ 378 w 700"/>
                  <a:gd name="T13" fmla="*/ 1135 h 1283"/>
                  <a:gd name="T14" fmla="*/ 378 w 700"/>
                  <a:gd name="T15" fmla="*/ 116 h 1283"/>
                  <a:gd name="T16" fmla="*/ 330 w 700"/>
                  <a:gd name="T17" fmla="*/ 116 h 1283"/>
                  <a:gd name="T18" fmla="*/ 330 w 700"/>
                  <a:gd name="T19" fmla="*/ 1135 h 1283"/>
                  <a:gd name="T20" fmla="*/ 285 w 700"/>
                  <a:gd name="T21" fmla="*/ 1135 h 1283"/>
                  <a:gd name="T22" fmla="*/ 285 w 700"/>
                  <a:gd name="T23" fmla="*/ 0 h 1283"/>
                  <a:gd name="T24" fmla="*/ 240 w 700"/>
                  <a:gd name="T25" fmla="*/ 0 h 1283"/>
                  <a:gd name="T26" fmla="*/ 240 w 700"/>
                  <a:gd name="T27" fmla="*/ 1135 h 1283"/>
                  <a:gd name="T28" fmla="*/ 208 w 700"/>
                  <a:gd name="T29" fmla="*/ 1135 h 1283"/>
                  <a:gd name="T30" fmla="*/ 208 w 700"/>
                  <a:gd name="T31" fmla="*/ 1209 h 1283"/>
                  <a:gd name="T32" fmla="*/ 0 w 700"/>
                  <a:gd name="T33" fmla="*/ 1209 h 1283"/>
                  <a:gd name="T34" fmla="*/ 0 w 700"/>
                  <a:gd name="T35" fmla="*/ 1283 h 1283"/>
                  <a:gd name="T36" fmla="*/ 700 w 700"/>
                  <a:gd name="T37" fmla="*/ 1283 h 1283"/>
                  <a:gd name="T38" fmla="*/ 700 w 700"/>
                  <a:gd name="T39" fmla="*/ 1209 h 1283"/>
                  <a:gd name="T40" fmla="*/ 501 w 700"/>
                  <a:gd name="T41" fmla="*/ 1209 h 1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0" h="1283">
                    <a:moveTo>
                      <a:pt x="501" y="1209"/>
                    </a:moveTo>
                    <a:lnTo>
                      <a:pt x="501" y="1135"/>
                    </a:lnTo>
                    <a:lnTo>
                      <a:pt x="468" y="1135"/>
                    </a:lnTo>
                    <a:lnTo>
                      <a:pt x="468" y="0"/>
                    </a:lnTo>
                    <a:lnTo>
                      <a:pt x="423" y="0"/>
                    </a:lnTo>
                    <a:lnTo>
                      <a:pt x="423" y="1135"/>
                    </a:lnTo>
                    <a:lnTo>
                      <a:pt x="378" y="1135"/>
                    </a:lnTo>
                    <a:lnTo>
                      <a:pt x="378" y="116"/>
                    </a:lnTo>
                    <a:lnTo>
                      <a:pt x="330" y="116"/>
                    </a:lnTo>
                    <a:lnTo>
                      <a:pt x="330" y="1135"/>
                    </a:lnTo>
                    <a:lnTo>
                      <a:pt x="285" y="1135"/>
                    </a:lnTo>
                    <a:lnTo>
                      <a:pt x="285" y="0"/>
                    </a:lnTo>
                    <a:lnTo>
                      <a:pt x="240" y="0"/>
                    </a:lnTo>
                    <a:lnTo>
                      <a:pt x="240" y="1135"/>
                    </a:lnTo>
                    <a:lnTo>
                      <a:pt x="208" y="1135"/>
                    </a:lnTo>
                    <a:lnTo>
                      <a:pt x="208" y="1209"/>
                    </a:lnTo>
                    <a:lnTo>
                      <a:pt x="0" y="1209"/>
                    </a:lnTo>
                    <a:lnTo>
                      <a:pt x="0" y="1283"/>
                    </a:lnTo>
                    <a:lnTo>
                      <a:pt x="700" y="1283"/>
                    </a:lnTo>
                    <a:lnTo>
                      <a:pt x="700" y="1209"/>
                    </a:lnTo>
                    <a:lnTo>
                      <a:pt x="501" y="12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22" name="Rectangle 182"/>
              <p:cNvSpPr>
                <a:spLocks noChangeArrowheads="1"/>
              </p:cNvSpPr>
              <p:nvPr/>
            </p:nvSpPr>
            <p:spPr bwMode="auto">
              <a:xfrm>
                <a:off x="3532" y="11459"/>
                <a:ext cx="395" cy="9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23" name="AutoShape 183"/>
              <p:cNvSpPr>
                <a:spLocks noChangeArrowheads="1"/>
              </p:cNvSpPr>
              <p:nvPr/>
            </p:nvSpPr>
            <p:spPr bwMode="auto">
              <a:xfrm>
                <a:off x="4320" y="10620"/>
                <a:ext cx="3240" cy="234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24" name="AutoShape 184"/>
              <p:cNvSpPr>
                <a:spLocks noChangeArrowheads="1"/>
              </p:cNvSpPr>
              <p:nvPr/>
            </p:nvSpPr>
            <p:spPr bwMode="auto">
              <a:xfrm>
                <a:off x="0" y="10620"/>
                <a:ext cx="3240" cy="234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25" name="Oval 185"/>
              <p:cNvSpPr>
                <a:spLocks noChangeArrowheads="1"/>
              </p:cNvSpPr>
              <p:nvPr/>
            </p:nvSpPr>
            <p:spPr bwMode="auto">
              <a:xfrm>
                <a:off x="468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26" name="Oval 186"/>
              <p:cNvSpPr>
                <a:spLocks noChangeArrowheads="1"/>
              </p:cNvSpPr>
              <p:nvPr/>
            </p:nvSpPr>
            <p:spPr bwMode="auto">
              <a:xfrm>
                <a:off x="504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27" name="Oval 187"/>
              <p:cNvSpPr>
                <a:spLocks noChangeArrowheads="1"/>
              </p:cNvSpPr>
              <p:nvPr/>
            </p:nvSpPr>
            <p:spPr bwMode="auto">
              <a:xfrm>
                <a:off x="540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28" name="Oval 188"/>
              <p:cNvSpPr>
                <a:spLocks noChangeArrowheads="1"/>
              </p:cNvSpPr>
              <p:nvPr/>
            </p:nvSpPr>
            <p:spPr bwMode="auto">
              <a:xfrm>
                <a:off x="576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29" name="Oval 189"/>
              <p:cNvSpPr>
                <a:spLocks noChangeArrowheads="1"/>
              </p:cNvSpPr>
              <p:nvPr/>
            </p:nvSpPr>
            <p:spPr bwMode="auto">
              <a:xfrm>
                <a:off x="612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30" name="Oval 190"/>
              <p:cNvSpPr>
                <a:spLocks noChangeArrowheads="1"/>
              </p:cNvSpPr>
              <p:nvPr/>
            </p:nvSpPr>
            <p:spPr bwMode="auto">
              <a:xfrm>
                <a:off x="648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31" name="Oval 191"/>
              <p:cNvSpPr>
                <a:spLocks noChangeArrowheads="1"/>
              </p:cNvSpPr>
              <p:nvPr/>
            </p:nvSpPr>
            <p:spPr bwMode="auto">
              <a:xfrm>
                <a:off x="5400" y="117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32" name="Oval 192"/>
              <p:cNvSpPr>
                <a:spLocks noChangeArrowheads="1"/>
              </p:cNvSpPr>
              <p:nvPr/>
            </p:nvSpPr>
            <p:spPr bwMode="auto">
              <a:xfrm>
                <a:off x="5760" y="117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33" name="Oval 193"/>
              <p:cNvSpPr>
                <a:spLocks noChangeArrowheads="1"/>
              </p:cNvSpPr>
              <p:nvPr/>
            </p:nvSpPr>
            <p:spPr bwMode="auto">
              <a:xfrm>
                <a:off x="6120" y="117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34" name="Oval 194"/>
              <p:cNvSpPr>
                <a:spLocks noChangeArrowheads="1"/>
              </p:cNvSpPr>
              <p:nvPr/>
            </p:nvSpPr>
            <p:spPr bwMode="auto">
              <a:xfrm>
                <a:off x="648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35" name="Oval 195"/>
              <p:cNvSpPr>
                <a:spLocks noChangeArrowheads="1"/>
              </p:cNvSpPr>
              <p:nvPr/>
            </p:nvSpPr>
            <p:spPr bwMode="auto">
              <a:xfrm>
                <a:off x="612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36" name="Oval 196"/>
              <p:cNvSpPr>
                <a:spLocks noChangeArrowheads="1"/>
              </p:cNvSpPr>
              <p:nvPr/>
            </p:nvSpPr>
            <p:spPr bwMode="auto">
              <a:xfrm>
                <a:off x="576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37" name="Oval 197"/>
              <p:cNvSpPr>
                <a:spLocks noChangeArrowheads="1"/>
              </p:cNvSpPr>
              <p:nvPr/>
            </p:nvSpPr>
            <p:spPr bwMode="auto">
              <a:xfrm>
                <a:off x="540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38" name="Oval 198"/>
              <p:cNvSpPr>
                <a:spLocks noChangeArrowheads="1"/>
              </p:cNvSpPr>
              <p:nvPr/>
            </p:nvSpPr>
            <p:spPr bwMode="auto">
              <a:xfrm>
                <a:off x="504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39" name="Oval 199"/>
              <p:cNvSpPr>
                <a:spLocks noChangeArrowheads="1"/>
              </p:cNvSpPr>
              <p:nvPr/>
            </p:nvSpPr>
            <p:spPr bwMode="auto">
              <a:xfrm>
                <a:off x="3240" y="10080"/>
                <a:ext cx="900" cy="90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40" name="Oval 200"/>
              <p:cNvSpPr>
                <a:spLocks noChangeArrowheads="1"/>
              </p:cNvSpPr>
              <p:nvPr/>
            </p:nvSpPr>
            <p:spPr bwMode="auto">
              <a:xfrm>
                <a:off x="5580" y="113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41" name="Oval 201"/>
              <p:cNvSpPr>
                <a:spLocks noChangeArrowheads="1"/>
              </p:cNvSpPr>
              <p:nvPr/>
            </p:nvSpPr>
            <p:spPr bwMode="auto">
              <a:xfrm>
                <a:off x="5760" y="1098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42" name="Oval 202"/>
              <p:cNvSpPr>
                <a:spLocks noChangeArrowheads="1"/>
              </p:cNvSpPr>
              <p:nvPr/>
            </p:nvSpPr>
            <p:spPr bwMode="auto">
              <a:xfrm>
                <a:off x="5940" y="113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43" name="Oval 203"/>
              <p:cNvSpPr>
                <a:spLocks noChangeArrowheads="1"/>
              </p:cNvSpPr>
              <p:nvPr/>
            </p:nvSpPr>
            <p:spPr bwMode="auto">
              <a:xfrm>
                <a:off x="36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44" name="Oval 204"/>
              <p:cNvSpPr>
                <a:spLocks noChangeArrowheads="1"/>
              </p:cNvSpPr>
              <p:nvPr/>
            </p:nvSpPr>
            <p:spPr bwMode="auto">
              <a:xfrm>
                <a:off x="72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45" name="Oval 205"/>
              <p:cNvSpPr>
                <a:spLocks noChangeArrowheads="1"/>
              </p:cNvSpPr>
              <p:nvPr/>
            </p:nvSpPr>
            <p:spPr bwMode="auto">
              <a:xfrm>
                <a:off x="108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46" name="Oval 206"/>
              <p:cNvSpPr>
                <a:spLocks noChangeArrowheads="1"/>
              </p:cNvSpPr>
              <p:nvPr/>
            </p:nvSpPr>
            <p:spPr bwMode="auto">
              <a:xfrm>
                <a:off x="144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47" name="Oval 207"/>
              <p:cNvSpPr>
                <a:spLocks noChangeArrowheads="1"/>
              </p:cNvSpPr>
              <p:nvPr/>
            </p:nvSpPr>
            <p:spPr bwMode="auto">
              <a:xfrm>
                <a:off x="180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48" name="Oval 208"/>
              <p:cNvSpPr>
                <a:spLocks noChangeArrowheads="1"/>
              </p:cNvSpPr>
              <p:nvPr/>
            </p:nvSpPr>
            <p:spPr bwMode="auto">
              <a:xfrm>
                <a:off x="216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49" name="Oval 209"/>
              <p:cNvSpPr>
                <a:spLocks noChangeArrowheads="1"/>
              </p:cNvSpPr>
              <p:nvPr/>
            </p:nvSpPr>
            <p:spPr bwMode="auto">
              <a:xfrm>
                <a:off x="1080" y="117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50" name="Oval 210"/>
              <p:cNvSpPr>
                <a:spLocks noChangeArrowheads="1"/>
              </p:cNvSpPr>
              <p:nvPr/>
            </p:nvSpPr>
            <p:spPr bwMode="auto">
              <a:xfrm>
                <a:off x="1440" y="117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51" name="Oval 211"/>
              <p:cNvSpPr>
                <a:spLocks noChangeArrowheads="1"/>
              </p:cNvSpPr>
              <p:nvPr/>
            </p:nvSpPr>
            <p:spPr bwMode="auto">
              <a:xfrm>
                <a:off x="1800" y="117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52" name="Oval 212"/>
              <p:cNvSpPr>
                <a:spLocks noChangeArrowheads="1"/>
              </p:cNvSpPr>
              <p:nvPr/>
            </p:nvSpPr>
            <p:spPr bwMode="auto">
              <a:xfrm>
                <a:off x="252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53" name="Oval 213"/>
              <p:cNvSpPr>
                <a:spLocks noChangeArrowheads="1"/>
              </p:cNvSpPr>
              <p:nvPr/>
            </p:nvSpPr>
            <p:spPr bwMode="auto">
              <a:xfrm>
                <a:off x="216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54" name="Oval 214"/>
              <p:cNvSpPr>
                <a:spLocks noChangeArrowheads="1"/>
              </p:cNvSpPr>
              <p:nvPr/>
            </p:nvSpPr>
            <p:spPr bwMode="auto">
              <a:xfrm>
                <a:off x="180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55" name="Oval 215"/>
              <p:cNvSpPr>
                <a:spLocks noChangeArrowheads="1"/>
              </p:cNvSpPr>
              <p:nvPr/>
            </p:nvSpPr>
            <p:spPr bwMode="auto">
              <a:xfrm>
                <a:off x="144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56" name="Oval 216"/>
              <p:cNvSpPr>
                <a:spLocks noChangeArrowheads="1"/>
              </p:cNvSpPr>
              <p:nvPr/>
            </p:nvSpPr>
            <p:spPr bwMode="auto">
              <a:xfrm>
                <a:off x="108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57" name="Oval 217"/>
              <p:cNvSpPr>
                <a:spLocks noChangeArrowheads="1"/>
              </p:cNvSpPr>
              <p:nvPr/>
            </p:nvSpPr>
            <p:spPr bwMode="auto">
              <a:xfrm>
                <a:off x="72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58" name="Oval 218"/>
              <p:cNvSpPr>
                <a:spLocks noChangeArrowheads="1"/>
              </p:cNvSpPr>
              <p:nvPr/>
            </p:nvSpPr>
            <p:spPr bwMode="auto">
              <a:xfrm>
                <a:off x="1260" y="113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59" name="Oval 219"/>
              <p:cNvSpPr>
                <a:spLocks noChangeArrowheads="1"/>
              </p:cNvSpPr>
              <p:nvPr/>
            </p:nvSpPr>
            <p:spPr bwMode="auto">
              <a:xfrm>
                <a:off x="1440" y="1098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5660" name="Oval 220"/>
              <p:cNvSpPr>
                <a:spLocks noChangeArrowheads="1"/>
              </p:cNvSpPr>
              <p:nvPr/>
            </p:nvSpPr>
            <p:spPr bwMode="auto">
              <a:xfrm>
                <a:off x="1620" y="113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753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610" grpId="0" animBg="1"/>
      <p:bldP spid="445611" grpId="0" animBg="1"/>
      <p:bldP spid="445612" grpId="0" animBg="1"/>
      <p:bldP spid="445613" grpId="0" animBg="1"/>
      <p:bldP spid="445597" grpId="0" animBg="1"/>
      <p:bldP spid="445598" grpId="0" animBg="1"/>
      <p:bldP spid="445599" grpId="0" animBg="1"/>
      <p:bldP spid="445600" grpId="0" animBg="1"/>
      <p:bldP spid="445601" grpId="0" animBg="1"/>
      <p:bldP spid="445602" grpId="0" animBg="1"/>
      <p:bldP spid="445603" grpId="0" animBg="1"/>
      <p:bldP spid="445604" grpId="0" animBg="1"/>
      <p:bldP spid="445605" grpId="0" animBg="1"/>
      <p:bldP spid="445606" grpId="0" animBg="1"/>
      <p:bldP spid="445607" grpId="0" animBg="1"/>
      <p:bldP spid="445608" grpId="0" animBg="1"/>
      <p:bldP spid="4456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9" name="Text Box 5"/>
          <p:cNvSpPr txBox="1">
            <a:spLocks noChangeArrowheads="1"/>
          </p:cNvSpPr>
          <p:nvPr/>
        </p:nvSpPr>
        <p:spPr bwMode="auto">
          <a:xfrm>
            <a:off x="1101725" y="1428750"/>
            <a:ext cx="6515100" cy="2286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>
                <a:latin typeface="Times New Roman" pitchFamily="18" charset="0"/>
              </a:rPr>
              <a:t>Структурата има поддървета, които могат да изглеждат единствено и само така: </a:t>
            </a:r>
          </a:p>
          <a:p>
            <a:pPr algn="l"/>
            <a:endParaRPr lang="en-US" altLang="bg-BG" sz="1600" b="0"/>
          </a:p>
          <a:p>
            <a:pPr algn="l"/>
            <a:endParaRPr lang="en-US" altLang="bg-BG" sz="1600" b="0"/>
          </a:p>
          <a:p>
            <a:pPr algn="l"/>
            <a:endParaRPr lang="en-US" altLang="bg-BG" sz="1600" b="0"/>
          </a:p>
          <a:p>
            <a:pPr algn="l"/>
            <a:endParaRPr lang="en-US" altLang="bg-BG" sz="1600" b="0"/>
          </a:p>
          <a:p>
            <a:pPr algn="l"/>
            <a:endParaRPr lang="en-US" altLang="bg-BG" sz="1600" b="0"/>
          </a:p>
          <a:p>
            <a:pPr algn="l"/>
            <a:endParaRPr lang="en-US" altLang="bg-BG" sz="1600" b="0"/>
          </a:p>
          <a:p>
            <a:pPr algn="l"/>
            <a:endParaRPr lang="en-US" altLang="bg-BG" sz="1600" b="0"/>
          </a:p>
          <a:p>
            <a:pPr algn="l"/>
            <a:r>
              <a:rPr lang="en-US" altLang="bg-BG" sz="1200" b="0">
                <a:latin typeface="Times New Roman" pitchFamily="18" charset="0"/>
              </a:rPr>
              <a:t>Това са ИБД-та с различен брой възли.</a:t>
            </a:r>
            <a:endParaRPr lang="en-US" altLang="bg-BG" sz="1600"/>
          </a:p>
        </p:txBody>
      </p:sp>
      <p:grpSp>
        <p:nvGrpSpPr>
          <p:cNvPr id="446470" name="Group 6"/>
          <p:cNvGrpSpPr>
            <a:grpSpLocks/>
          </p:cNvGrpSpPr>
          <p:nvPr/>
        </p:nvGrpSpPr>
        <p:grpSpPr bwMode="auto">
          <a:xfrm>
            <a:off x="1322388" y="1866900"/>
            <a:ext cx="6073775" cy="800100"/>
            <a:chOff x="-11880" y="3600"/>
            <a:chExt cx="24480" cy="2880"/>
          </a:xfrm>
        </p:grpSpPr>
        <p:grpSp>
          <p:nvGrpSpPr>
            <p:cNvPr id="446471" name="Group 7"/>
            <p:cNvGrpSpPr>
              <a:grpSpLocks/>
            </p:cNvGrpSpPr>
            <p:nvPr/>
          </p:nvGrpSpPr>
          <p:grpSpPr bwMode="auto">
            <a:xfrm>
              <a:off x="-11880" y="3600"/>
              <a:ext cx="15480" cy="2880"/>
              <a:chOff x="1080" y="6840"/>
              <a:chExt cx="15480" cy="2880"/>
            </a:xfrm>
          </p:grpSpPr>
          <p:sp>
            <p:nvSpPr>
              <p:cNvPr id="446472" name="Rectangle 8"/>
              <p:cNvSpPr>
                <a:spLocks noChangeArrowheads="1"/>
              </p:cNvSpPr>
              <p:nvPr/>
            </p:nvSpPr>
            <p:spPr bwMode="auto">
              <a:xfrm>
                <a:off x="12960" y="6840"/>
                <a:ext cx="3600" cy="2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473" name="Rectangle 9"/>
              <p:cNvSpPr>
                <a:spLocks noChangeArrowheads="1"/>
              </p:cNvSpPr>
              <p:nvPr/>
            </p:nvSpPr>
            <p:spPr bwMode="auto">
              <a:xfrm>
                <a:off x="10080" y="6840"/>
                <a:ext cx="2880" cy="2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474" name="Freeform 10"/>
              <p:cNvSpPr>
                <a:spLocks/>
              </p:cNvSpPr>
              <p:nvPr/>
            </p:nvSpPr>
            <p:spPr bwMode="auto">
              <a:xfrm>
                <a:off x="13320" y="7200"/>
                <a:ext cx="2700" cy="1440"/>
              </a:xfrm>
              <a:custGeom>
                <a:avLst/>
                <a:gdLst>
                  <a:gd name="T0" fmla="*/ 0 w 2700"/>
                  <a:gd name="T1" fmla="*/ 1440 h 1440"/>
                  <a:gd name="T2" fmla="*/ 540 w 2700"/>
                  <a:gd name="T3" fmla="*/ 720 h 1440"/>
                  <a:gd name="T4" fmla="*/ 1440 w 2700"/>
                  <a:gd name="T5" fmla="*/ 0 h 1440"/>
                  <a:gd name="T6" fmla="*/ 2160 w 2700"/>
                  <a:gd name="T7" fmla="*/ 720 h 1440"/>
                  <a:gd name="T8" fmla="*/ 2700 w 2700"/>
                  <a:gd name="T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0" h="1440">
                    <a:moveTo>
                      <a:pt x="0" y="1440"/>
                    </a:moveTo>
                    <a:lnTo>
                      <a:pt x="540" y="720"/>
                    </a:lnTo>
                    <a:lnTo>
                      <a:pt x="1440" y="0"/>
                    </a:lnTo>
                    <a:lnTo>
                      <a:pt x="2160" y="720"/>
                    </a:lnTo>
                    <a:lnTo>
                      <a:pt x="2700" y="144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475" name="Line 11"/>
              <p:cNvSpPr>
                <a:spLocks noChangeShapeType="1"/>
              </p:cNvSpPr>
              <p:nvPr/>
            </p:nvSpPr>
            <p:spPr bwMode="auto">
              <a:xfrm>
                <a:off x="13860" y="792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476" name="Line 12"/>
              <p:cNvSpPr>
                <a:spLocks noChangeShapeType="1"/>
              </p:cNvSpPr>
              <p:nvPr/>
            </p:nvSpPr>
            <p:spPr bwMode="auto">
              <a:xfrm flipH="1">
                <a:off x="14940" y="792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477" name="Freeform 13"/>
              <p:cNvSpPr>
                <a:spLocks/>
              </p:cNvSpPr>
              <p:nvPr/>
            </p:nvSpPr>
            <p:spPr bwMode="auto">
              <a:xfrm>
                <a:off x="10440" y="7200"/>
                <a:ext cx="2160" cy="1440"/>
              </a:xfrm>
              <a:custGeom>
                <a:avLst/>
                <a:gdLst>
                  <a:gd name="T0" fmla="*/ 0 w 2160"/>
                  <a:gd name="T1" fmla="*/ 1440 h 1440"/>
                  <a:gd name="T2" fmla="*/ 540 w 2160"/>
                  <a:gd name="T3" fmla="*/ 720 h 1440"/>
                  <a:gd name="T4" fmla="*/ 1440 w 2160"/>
                  <a:gd name="T5" fmla="*/ 0 h 1440"/>
                  <a:gd name="T6" fmla="*/ 2160 w 2160"/>
                  <a:gd name="T7" fmla="*/ 72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" h="1440">
                    <a:moveTo>
                      <a:pt x="0" y="1440"/>
                    </a:moveTo>
                    <a:lnTo>
                      <a:pt x="540" y="720"/>
                    </a:lnTo>
                    <a:lnTo>
                      <a:pt x="1440" y="0"/>
                    </a:lnTo>
                    <a:lnTo>
                      <a:pt x="2160" y="72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478" name="Line 14"/>
              <p:cNvSpPr>
                <a:spLocks noChangeShapeType="1"/>
              </p:cNvSpPr>
              <p:nvPr/>
            </p:nvSpPr>
            <p:spPr bwMode="auto">
              <a:xfrm>
                <a:off x="10980" y="792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479" name="Line 15"/>
              <p:cNvSpPr>
                <a:spLocks noChangeShapeType="1"/>
              </p:cNvSpPr>
              <p:nvPr/>
            </p:nvSpPr>
            <p:spPr bwMode="auto">
              <a:xfrm flipH="1">
                <a:off x="12060" y="792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446480" name="Group 16"/>
              <p:cNvGrpSpPr>
                <a:grpSpLocks/>
              </p:cNvGrpSpPr>
              <p:nvPr/>
            </p:nvGrpSpPr>
            <p:grpSpPr bwMode="auto">
              <a:xfrm>
                <a:off x="1080" y="6840"/>
                <a:ext cx="9000" cy="2880"/>
                <a:chOff x="1080" y="6840"/>
                <a:chExt cx="9000" cy="2880"/>
              </a:xfrm>
            </p:grpSpPr>
            <p:sp>
              <p:nvSpPr>
                <p:cNvPr id="446481" name="Rectangle 17"/>
                <p:cNvSpPr>
                  <a:spLocks noChangeArrowheads="1"/>
                </p:cNvSpPr>
                <p:nvPr/>
              </p:nvSpPr>
              <p:spPr bwMode="auto">
                <a:xfrm>
                  <a:off x="1080" y="6840"/>
                  <a:ext cx="1080" cy="28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482" name="Rectangle 18"/>
                <p:cNvSpPr>
                  <a:spLocks noChangeArrowheads="1"/>
                </p:cNvSpPr>
                <p:nvPr/>
              </p:nvSpPr>
              <p:spPr bwMode="auto">
                <a:xfrm>
                  <a:off x="2160" y="6840"/>
                  <a:ext cx="1440" cy="28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483" name="Rectangle 19"/>
                <p:cNvSpPr>
                  <a:spLocks noChangeArrowheads="1"/>
                </p:cNvSpPr>
                <p:nvPr/>
              </p:nvSpPr>
              <p:spPr bwMode="auto">
                <a:xfrm>
                  <a:off x="5400" y="6840"/>
                  <a:ext cx="2340" cy="28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484" name="Rectangle 20"/>
                <p:cNvSpPr>
                  <a:spLocks noChangeArrowheads="1"/>
                </p:cNvSpPr>
                <p:nvPr/>
              </p:nvSpPr>
              <p:spPr bwMode="auto">
                <a:xfrm>
                  <a:off x="7740" y="6840"/>
                  <a:ext cx="2340" cy="28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485" name="Rectangle 21"/>
                <p:cNvSpPr>
                  <a:spLocks noChangeArrowheads="1"/>
                </p:cNvSpPr>
                <p:nvPr/>
              </p:nvSpPr>
              <p:spPr bwMode="auto">
                <a:xfrm>
                  <a:off x="3600" y="6840"/>
                  <a:ext cx="1800" cy="28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48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9180" y="7920"/>
                  <a:ext cx="54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487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3960" y="7200"/>
                  <a:ext cx="54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488" name="Line 24"/>
                <p:cNvSpPr>
                  <a:spLocks noChangeShapeType="1"/>
                </p:cNvSpPr>
                <p:nvPr/>
              </p:nvSpPr>
              <p:spPr bwMode="auto">
                <a:xfrm>
                  <a:off x="4500" y="7200"/>
                  <a:ext cx="54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489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520" y="7200"/>
                  <a:ext cx="54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49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5760" y="7200"/>
                  <a:ext cx="1080" cy="14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491" name="Line 27"/>
                <p:cNvSpPr>
                  <a:spLocks noChangeShapeType="1"/>
                </p:cNvSpPr>
                <p:nvPr/>
              </p:nvSpPr>
              <p:spPr bwMode="auto">
                <a:xfrm>
                  <a:off x="6840" y="7200"/>
                  <a:ext cx="54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492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8100" y="7200"/>
                  <a:ext cx="1080" cy="14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493" name="Line 29"/>
                <p:cNvSpPr>
                  <a:spLocks noChangeShapeType="1"/>
                </p:cNvSpPr>
                <p:nvPr/>
              </p:nvSpPr>
              <p:spPr bwMode="auto">
                <a:xfrm>
                  <a:off x="9180" y="7200"/>
                  <a:ext cx="54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494" name="Oval 30"/>
                <p:cNvSpPr>
                  <a:spLocks noChangeArrowheads="1"/>
                </p:cNvSpPr>
                <p:nvPr/>
              </p:nvSpPr>
              <p:spPr bwMode="auto">
                <a:xfrm>
                  <a:off x="1440" y="702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495" name="Oval 31"/>
                <p:cNvSpPr>
                  <a:spLocks noChangeArrowheads="1"/>
                </p:cNvSpPr>
                <p:nvPr/>
              </p:nvSpPr>
              <p:spPr bwMode="auto">
                <a:xfrm>
                  <a:off x="2880" y="702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496" name="Oval 32"/>
                <p:cNvSpPr>
                  <a:spLocks noChangeArrowheads="1"/>
                </p:cNvSpPr>
                <p:nvPr/>
              </p:nvSpPr>
              <p:spPr bwMode="auto">
                <a:xfrm>
                  <a:off x="2340" y="774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497" name="Oval 33"/>
                <p:cNvSpPr>
                  <a:spLocks noChangeArrowheads="1"/>
                </p:cNvSpPr>
                <p:nvPr/>
              </p:nvSpPr>
              <p:spPr bwMode="auto">
                <a:xfrm>
                  <a:off x="4320" y="702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498" name="Oval 34"/>
                <p:cNvSpPr>
                  <a:spLocks noChangeArrowheads="1"/>
                </p:cNvSpPr>
                <p:nvPr/>
              </p:nvSpPr>
              <p:spPr bwMode="auto">
                <a:xfrm>
                  <a:off x="3780" y="774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499" name="Oval 35"/>
                <p:cNvSpPr>
                  <a:spLocks noChangeArrowheads="1"/>
                </p:cNvSpPr>
                <p:nvPr/>
              </p:nvSpPr>
              <p:spPr bwMode="auto">
                <a:xfrm>
                  <a:off x="4860" y="774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500" name="Oval 36"/>
                <p:cNvSpPr>
                  <a:spLocks noChangeArrowheads="1"/>
                </p:cNvSpPr>
                <p:nvPr/>
              </p:nvSpPr>
              <p:spPr bwMode="auto">
                <a:xfrm>
                  <a:off x="9000" y="846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501" name="Oval 37"/>
                <p:cNvSpPr>
                  <a:spLocks noChangeArrowheads="1"/>
                </p:cNvSpPr>
                <p:nvPr/>
              </p:nvSpPr>
              <p:spPr bwMode="auto">
                <a:xfrm>
                  <a:off x="6660" y="702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502" name="Oval 38"/>
                <p:cNvSpPr>
                  <a:spLocks noChangeArrowheads="1"/>
                </p:cNvSpPr>
                <p:nvPr/>
              </p:nvSpPr>
              <p:spPr bwMode="auto">
                <a:xfrm>
                  <a:off x="6120" y="774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503" name="Oval 39"/>
                <p:cNvSpPr>
                  <a:spLocks noChangeArrowheads="1"/>
                </p:cNvSpPr>
                <p:nvPr/>
              </p:nvSpPr>
              <p:spPr bwMode="auto">
                <a:xfrm>
                  <a:off x="7200" y="774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504" name="Oval 40"/>
                <p:cNvSpPr>
                  <a:spLocks noChangeArrowheads="1"/>
                </p:cNvSpPr>
                <p:nvPr/>
              </p:nvSpPr>
              <p:spPr bwMode="auto">
                <a:xfrm>
                  <a:off x="5580" y="846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505" name="Oval 41"/>
                <p:cNvSpPr>
                  <a:spLocks noChangeArrowheads="1"/>
                </p:cNvSpPr>
                <p:nvPr/>
              </p:nvSpPr>
              <p:spPr bwMode="auto">
                <a:xfrm>
                  <a:off x="9000" y="702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506" name="Oval 42"/>
                <p:cNvSpPr>
                  <a:spLocks noChangeArrowheads="1"/>
                </p:cNvSpPr>
                <p:nvPr/>
              </p:nvSpPr>
              <p:spPr bwMode="auto">
                <a:xfrm>
                  <a:off x="8460" y="774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507" name="Oval 43"/>
                <p:cNvSpPr>
                  <a:spLocks noChangeArrowheads="1"/>
                </p:cNvSpPr>
                <p:nvPr/>
              </p:nvSpPr>
              <p:spPr bwMode="auto">
                <a:xfrm>
                  <a:off x="9540" y="774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46508" name="Oval 44"/>
                <p:cNvSpPr>
                  <a:spLocks noChangeArrowheads="1"/>
                </p:cNvSpPr>
                <p:nvPr/>
              </p:nvSpPr>
              <p:spPr bwMode="auto">
                <a:xfrm>
                  <a:off x="7920" y="846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446509" name="Oval 45"/>
              <p:cNvSpPr>
                <a:spLocks noChangeArrowheads="1"/>
              </p:cNvSpPr>
              <p:nvPr/>
            </p:nvSpPr>
            <p:spPr bwMode="auto">
              <a:xfrm>
                <a:off x="14220" y="84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10" name="Oval 46"/>
              <p:cNvSpPr>
                <a:spLocks noChangeArrowheads="1"/>
              </p:cNvSpPr>
              <p:nvPr/>
            </p:nvSpPr>
            <p:spPr bwMode="auto">
              <a:xfrm>
                <a:off x="14580" y="70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11" name="Oval 47"/>
              <p:cNvSpPr>
                <a:spLocks noChangeArrowheads="1"/>
              </p:cNvSpPr>
              <p:nvPr/>
            </p:nvSpPr>
            <p:spPr bwMode="auto">
              <a:xfrm>
                <a:off x="13680" y="77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12" name="Oval 48"/>
              <p:cNvSpPr>
                <a:spLocks noChangeArrowheads="1"/>
              </p:cNvSpPr>
              <p:nvPr/>
            </p:nvSpPr>
            <p:spPr bwMode="auto">
              <a:xfrm>
                <a:off x="13140" y="84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13" name="Oval 49"/>
              <p:cNvSpPr>
                <a:spLocks noChangeArrowheads="1"/>
              </p:cNvSpPr>
              <p:nvPr/>
            </p:nvSpPr>
            <p:spPr bwMode="auto">
              <a:xfrm>
                <a:off x="15840" y="84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14" name="Oval 50"/>
              <p:cNvSpPr>
                <a:spLocks noChangeArrowheads="1"/>
              </p:cNvSpPr>
              <p:nvPr/>
            </p:nvSpPr>
            <p:spPr bwMode="auto">
              <a:xfrm>
                <a:off x="15300" y="77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15" name="Oval 51"/>
              <p:cNvSpPr>
                <a:spLocks noChangeArrowheads="1"/>
              </p:cNvSpPr>
              <p:nvPr/>
            </p:nvSpPr>
            <p:spPr bwMode="auto">
              <a:xfrm>
                <a:off x="14760" y="84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16" name="Oval 52"/>
              <p:cNvSpPr>
                <a:spLocks noChangeArrowheads="1"/>
              </p:cNvSpPr>
              <p:nvPr/>
            </p:nvSpPr>
            <p:spPr bwMode="auto">
              <a:xfrm>
                <a:off x="11340" y="84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17" name="Oval 53"/>
              <p:cNvSpPr>
                <a:spLocks noChangeArrowheads="1"/>
              </p:cNvSpPr>
              <p:nvPr/>
            </p:nvSpPr>
            <p:spPr bwMode="auto">
              <a:xfrm>
                <a:off x="11700" y="70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18" name="Oval 54"/>
              <p:cNvSpPr>
                <a:spLocks noChangeArrowheads="1"/>
              </p:cNvSpPr>
              <p:nvPr/>
            </p:nvSpPr>
            <p:spPr bwMode="auto">
              <a:xfrm>
                <a:off x="10800" y="77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19" name="Oval 55"/>
              <p:cNvSpPr>
                <a:spLocks noChangeArrowheads="1"/>
              </p:cNvSpPr>
              <p:nvPr/>
            </p:nvSpPr>
            <p:spPr bwMode="auto">
              <a:xfrm>
                <a:off x="10260" y="84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20" name="Oval 56"/>
              <p:cNvSpPr>
                <a:spLocks noChangeArrowheads="1"/>
              </p:cNvSpPr>
              <p:nvPr/>
            </p:nvSpPr>
            <p:spPr bwMode="auto">
              <a:xfrm>
                <a:off x="12420" y="77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21" name="Oval 57"/>
              <p:cNvSpPr>
                <a:spLocks noChangeArrowheads="1"/>
              </p:cNvSpPr>
              <p:nvPr/>
            </p:nvSpPr>
            <p:spPr bwMode="auto">
              <a:xfrm>
                <a:off x="11880" y="84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446522" name="Group 58"/>
            <p:cNvGrpSpPr>
              <a:grpSpLocks/>
            </p:cNvGrpSpPr>
            <p:nvPr/>
          </p:nvGrpSpPr>
          <p:grpSpPr bwMode="auto">
            <a:xfrm>
              <a:off x="3600" y="3600"/>
              <a:ext cx="9000" cy="2880"/>
              <a:chOff x="3600" y="3600"/>
              <a:chExt cx="9000" cy="2880"/>
            </a:xfrm>
          </p:grpSpPr>
          <p:sp>
            <p:nvSpPr>
              <p:cNvPr id="446523" name="Rectangle 59"/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4500" cy="2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24" name="Freeform 60"/>
              <p:cNvSpPr>
                <a:spLocks/>
              </p:cNvSpPr>
              <p:nvPr/>
            </p:nvSpPr>
            <p:spPr bwMode="auto">
              <a:xfrm>
                <a:off x="4500" y="3960"/>
                <a:ext cx="2700" cy="1440"/>
              </a:xfrm>
              <a:custGeom>
                <a:avLst/>
                <a:gdLst>
                  <a:gd name="T0" fmla="*/ 0 w 2700"/>
                  <a:gd name="T1" fmla="*/ 1440 h 1440"/>
                  <a:gd name="T2" fmla="*/ 540 w 2700"/>
                  <a:gd name="T3" fmla="*/ 720 h 1440"/>
                  <a:gd name="T4" fmla="*/ 1440 w 2700"/>
                  <a:gd name="T5" fmla="*/ 0 h 1440"/>
                  <a:gd name="T6" fmla="*/ 2160 w 2700"/>
                  <a:gd name="T7" fmla="*/ 720 h 1440"/>
                  <a:gd name="T8" fmla="*/ 2700 w 2700"/>
                  <a:gd name="T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0" h="1440">
                    <a:moveTo>
                      <a:pt x="0" y="1440"/>
                    </a:moveTo>
                    <a:lnTo>
                      <a:pt x="540" y="720"/>
                    </a:lnTo>
                    <a:lnTo>
                      <a:pt x="1440" y="0"/>
                    </a:lnTo>
                    <a:lnTo>
                      <a:pt x="2160" y="720"/>
                    </a:lnTo>
                    <a:lnTo>
                      <a:pt x="2700" y="144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25" name="Line 61"/>
              <p:cNvSpPr>
                <a:spLocks noChangeShapeType="1"/>
              </p:cNvSpPr>
              <p:nvPr/>
            </p:nvSpPr>
            <p:spPr bwMode="auto">
              <a:xfrm>
                <a:off x="5040" y="468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26" name="Line 62"/>
              <p:cNvSpPr>
                <a:spLocks noChangeShapeType="1"/>
              </p:cNvSpPr>
              <p:nvPr/>
            </p:nvSpPr>
            <p:spPr bwMode="auto">
              <a:xfrm flipH="1">
                <a:off x="6120" y="468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27" name="Oval 63"/>
              <p:cNvSpPr>
                <a:spLocks noChangeArrowheads="1"/>
              </p:cNvSpPr>
              <p:nvPr/>
            </p:nvSpPr>
            <p:spPr bwMode="auto">
              <a:xfrm>
                <a:off x="540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28" name="Oval 64"/>
              <p:cNvSpPr>
                <a:spLocks noChangeArrowheads="1"/>
              </p:cNvSpPr>
              <p:nvPr/>
            </p:nvSpPr>
            <p:spPr bwMode="auto">
              <a:xfrm>
                <a:off x="5760" y="378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29" name="Oval 65"/>
              <p:cNvSpPr>
                <a:spLocks noChangeArrowheads="1"/>
              </p:cNvSpPr>
              <p:nvPr/>
            </p:nvSpPr>
            <p:spPr bwMode="auto">
              <a:xfrm>
                <a:off x="4860" y="45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30" name="Oval 66"/>
              <p:cNvSpPr>
                <a:spLocks noChangeArrowheads="1"/>
              </p:cNvSpPr>
              <p:nvPr/>
            </p:nvSpPr>
            <p:spPr bwMode="auto">
              <a:xfrm>
                <a:off x="702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31" name="Oval 67"/>
              <p:cNvSpPr>
                <a:spLocks noChangeArrowheads="1"/>
              </p:cNvSpPr>
              <p:nvPr/>
            </p:nvSpPr>
            <p:spPr bwMode="auto">
              <a:xfrm>
                <a:off x="6480" y="45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32" name="Oval 68"/>
              <p:cNvSpPr>
                <a:spLocks noChangeArrowheads="1"/>
              </p:cNvSpPr>
              <p:nvPr/>
            </p:nvSpPr>
            <p:spPr bwMode="auto">
              <a:xfrm>
                <a:off x="594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33" name="Line 69"/>
              <p:cNvSpPr>
                <a:spLocks noChangeShapeType="1"/>
              </p:cNvSpPr>
              <p:nvPr/>
            </p:nvSpPr>
            <p:spPr bwMode="auto">
              <a:xfrm flipH="1">
                <a:off x="3960" y="540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34" name="Oval 70"/>
              <p:cNvSpPr>
                <a:spLocks noChangeArrowheads="1"/>
              </p:cNvSpPr>
              <p:nvPr/>
            </p:nvSpPr>
            <p:spPr bwMode="auto">
              <a:xfrm>
                <a:off x="3780" y="59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35" name="Oval 71"/>
              <p:cNvSpPr>
                <a:spLocks noChangeArrowheads="1"/>
              </p:cNvSpPr>
              <p:nvPr/>
            </p:nvSpPr>
            <p:spPr bwMode="auto">
              <a:xfrm>
                <a:off x="432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36" name="Rectangle 72"/>
              <p:cNvSpPr>
                <a:spLocks noChangeArrowheads="1"/>
              </p:cNvSpPr>
              <p:nvPr/>
            </p:nvSpPr>
            <p:spPr bwMode="auto">
              <a:xfrm>
                <a:off x="8100" y="3600"/>
                <a:ext cx="4500" cy="2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37" name="Freeform 73"/>
              <p:cNvSpPr>
                <a:spLocks/>
              </p:cNvSpPr>
              <p:nvPr/>
            </p:nvSpPr>
            <p:spPr bwMode="auto">
              <a:xfrm>
                <a:off x="9000" y="3960"/>
                <a:ext cx="2700" cy="1440"/>
              </a:xfrm>
              <a:custGeom>
                <a:avLst/>
                <a:gdLst>
                  <a:gd name="T0" fmla="*/ 0 w 2700"/>
                  <a:gd name="T1" fmla="*/ 1440 h 1440"/>
                  <a:gd name="T2" fmla="*/ 540 w 2700"/>
                  <a:gd name="T3" fmla="*/ 720 h 1440"/>
                  <a:gd name="T4" fmla="*/ 1440 w 2700"/>
                  <a:gd name="T5" fmla="*/ 0 h 1440"/>
                  <a:gd name="T6" fmla="*/ 2160 w 2700"/>
                  <a:gd name="T7" fmla="*/ 720 h 1440"/>
                  <a:gd name="T8" fmla="*/ 2700 w 2700"/>
                  <a:gd name="T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0" h="1440">
                    <a:moveTo>
                      <a:pt x="0" y="1440"/>
                    </a:moveTo>
                    <a:lnTo>
                      <a:pt x="540" y="720"/>
                    </a:lnTo>
                    <a:lnTo>
                      <a:pt x="1440" y="0"/>
                    </a:lnTo>
                    <a:lnTo>
                      <a:pt x="2160" y="720"/>
                    </a:lnTo>
                    <a:lnTo>
                      <a:pt x="2700" y="144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38" name="Line 74"/>
              <p:cNvSpPr>
                <a:spLocks noChangeShapeType="1"/>
              </p:cNvSpPr>
              <p:nvPr/>
            </p:nvSpPr>
            <p:spPr bwMode="auto">
              <a:xfrm>
                <a:off x="9540" y="468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39" name="Line 75"/>
              <p:cNvSpPr>
                <a:spLocks noChangeShapeType="1"/>
              </p:cNvSpPr>
              <p:nvPr/>
            </p:nvSpPr>
            <p:spPr bwMode="auto">
              <a:xfrm flipH="1">
                <a:off x="10620" y="468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40" name="Oval 76"/>
              <p:cNvSpPr>
                <a:spLocks noChangeArrowheads="1"/>
              </p:cNvSpPr>
              <p:nvPr/>
            </p:nvSpPr>
            <p:spPr bwMode="auto">
              <a:xfrm>
                <a:off x="990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41" name="Oval 77"/>
              <p:cNvSpPr>
                <a:spLocks noChangeArrowheads="1"/>
              </p:cNvSpPr>
              <p:nvPr/>
            </p:nvSpPr>
            <p:spPr bwMode="auto">
              <a:xfrm>
                <a:off x="10260" y="378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42" name="Oval 78"/>
              <p:cNvSpPr>
                <a:spLocks noChangeArrowheads="1"/>
              </p:cNvSpPr>
              <p:nvPr/>
            </p:nvSpPr>
            <p:spPr bwMode="auto">
              <a:xfrm>
                <a:off x="9360" y="45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43" name="Oval 79"/>
              <p:cNvSpPr>
                <a:spLocks noChangeArrowheads="1"/>
              </p:cNvSpPr>
              <p:nvPr/>
            </p:nvSpPr>
            <p:spPr bwMode="auto">
              <a:xfrm>
                <a:off x="1152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44" name="Oval 80"/>
              <p:cNvSpPr>
                <a:spLocks noChangeArrowheads="1"/>
              </p:cNvSpPr>
              <p:nvPr/>
            </p:nvSpPr>
            <p:spPr bwMode="auto">
              <a:xfrm>
                <a:off x="10980" y="45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45" name="Line 81"/>
              <p:cNvSpPr>
                <a:spLocks noChangeShapeType="1"/>
              </p:cNvSpPr>
              <p:nvPr/>
            </p:nvSpPr>
            <p:spPr bwMode="auto">
              <a:xfrm flipH="1">
                <a:off x="8460" y="540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46" name="Oval 82"/>
              <p:cNvSpPr>
                <a:spLocks noChangeArrowheads="1"/>
              </p:cNvSpPr>
              <p:nvPr/>
            </p:nvSpPr>
            <p:spPr bwMode="auto">
              <a:xfrm>
                <a:off x="8280" y="59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47" name="Oval 83"/>
              <p:cNvSpPr>
                <a:spLocks noChangeArrowheads="1"/>
              </p:cNvSpPr>
              <p:nvPr/>
            </p:nvSpPr>
            <p:spPr bwMode="auto">
              <a:xfrm>
                <a:off x="882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48" name="Line 84"/>
              <p:cNvSpPr>
                <a:spLocks noChangeShapeType="1"/>
              </p:cNvSpPr>
              <p:nvPr/>
            </p:nvSpPr>
            <p:spPr bwMode="auto">
              <a:xfrm flipH="1">
                <a:off x="10080" y="540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49" name="Oval 85"/>
              <p:cNvSpPr>
                <a:spLocks noChangeArrowheads="1"/>
              </p:cNvSpPr>
              <p:nvPr/>
            </p:nvSpPr>
            <p:spPr bwMode="auto">
              <a:xfrm>
                <a:off x="9900" y="59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6550" name="Oval 86"/>
              <p:cNvSpPr>
                <a:spLocks noChangeArrowheads="1"/>
              </p:cNvSpPr>
              <p:nvPr/>
            </p:nvSpPr>
            <p:spPr bwMode="auto">
              <a:xfrm>
                <a:off x="1044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446551" name="Text Box 87"/>
          <p:cNvSpPr txBox="1">
            <a:spLocks noChangeArrowheads="1"/>
          </p:cNvSpPr>
          <p:nvPr/>
        </p:nvSpPr>
        <p:spPr bwMode="auto">
          <a:xfrm>
            <a:off x="1322388" y="2724150"/>
            <a:ext cx="6073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200" b="0"/>
              <a:t>1      2       3          4             5               6                7                      8                       9    </a:t>
            </a:r>
            <a:endParaRPr lang="en-US" altLang="bg-BG" sz="16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5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588" name="Group 4"/>
          <p:cNvGrpSpPr>
            <a:grpSpLocks/>
          </p:cNvGrpSpPr>
          <p:nvPr/>
        </p:nvGrpSpPr>
        <p:grpSpPr bwMode="auto">
          <a:xfrm>
            <a:off x="1968500" y="3848100"/>
            <a:ext cx="6024563" cy="1828800"/>
            <a:chOff x="1447" y="3963"/>
            <a:chExt cx="9488" cy="2880"/>
          </a:xfrm>
        </p:grpSpPr>
        <p:sp>
          <p:nvSpPr>
            <p:cNvPr id="451589" name="Oval 5"/>
            <p:cNvSpPr>
              <a:spLocks noChangeArrowheads="1"/>
            </p:cNvSpPr>
            <p:nvPr/>
          </p:nvSpPr>
          <p:spPr bwMode="auto">
            <a:xfrm>
              <a:off x="2707" y="4188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590" name="AutoShape 6"/>
            <p:cNvSpPr>
              <a:spLocks noChangeArrowheads="1"/>
            </p:cNvSpPr>
            <p:nvPr/>
          </p:nvSpPr>
          <p:spPr bwMode="auto">
            <a:xfrm>
              <a:off x="1447" y="4751"/>
              <a:ext cx="2520" cy="1012"/>
            </a:xfrm>
            <a:prstGeom prst="cube">
              <a:avLst>
                <a:gd name="adj" fmla="val 7185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591" name="Oval 7"/>
            <p:cNvSpPr>
              <a:spLocks noChangeArrowheads="1"/>
            </p:cNvSpPr>
            <p:nvPr/>
          </p:nvSpPr>
          <p:spPr bwMode="auto">
            <a:xfrm>
              <a:off x="2392" y="3963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592" name="Oval 8"/>
            <p:cNvSpPr>
              <a:spLocks noChangeArrowheads="1"/>
            </p:cNvSpPr>
            <p:nvPr/>
          </p:nvSpPr>
          <p:spPr bwMode="auto">
            <a:xfrm>
              <a:off x="2182" y="4301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593" name="Oval 9"/>
            <p:cNvSpPr>
              <a:spLocks noChangeArrowheads="1"/>
            </p:cNvSpPr>
            <p:nvPr/>
          </p:nvSpPr>
          <p:spPr bwMode="auto">
            <a:xfrm>
              <a:off x="2497" y="4301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594" name="Oval 10"/>
            <p:cNvSpPr>
              <a:spLocks noChangeArrowheads="1"/>
            </p:cNvSpPr>
            <p:nvPr/>
          </p:nvSpPr>
          <p:spPr bwMode="auto">
            <a:xfrm>
              <a:off x="1867" y="4638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595" name="Oval 11"/>
            <p:cNvSpPr>
              <a:spLocks noChangeArrowheads="1"/>
            </p:cNvSpPr>
            <p:nvPr/>
          </p:nvSpPr>
          <p:spPr bwMode="auto">
            <a:xfrm>
              <a:off x="2182" y="4638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596" name="Oval 12"/>
            <p:cNvSpPr>
              <a:spLocks noChangeArrowheads="1"/>
            </p:cNvSpPr>
            <p:nvPr/>
          </p:nvSpPr>
          <p:spPr bwMode="auto">
            <a:xfrm>
              <a:off x="3022" y="4413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597" name="Oval 13"/>
            <p:cNvSpPr>
              <a:spLocks noChangeArrowheads="1"/>
            </p:cNvSpPr>
            <p:nvPr/>
          </p:nvSpPr>
          <p:spPr bwMode="auto">
            <a:xfrm>
              <a:off x="1972" y="4976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598" name="Oval 14"/>
            <p:cNvSpPr>
              <a:spLocks noChangeArrowheads="1"/>
            </p:cNvSpPr>
            <p:nvPr/>
          </p:nvSpPr>
          <p:spPr bwMode="auto">
            <a:xfrm>
              <a:off x="1552" y="4976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599" name="Oval 15"/>
            <p:cNvSpPr>
              <a:spLocks noChangeArrowheads="1"/>
            </p:cNvSpPr>
            <p:nvPr/>
          </p:nvSpPr>
          <p:spPr bwMode="auto">
            <a:xfrm>
              <a:off x="3442" y="4526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600" name="Oval 16"/>
            <p:cNvSpPr>
              <a:spLocks noChangeArrowheads="1"/>
            </p:cNvSpPr>
            <p:nvPr/>
          </p:nvSpPr>
          <p:spPr bwMode="auto">
            <a:xfrm>
              <a:off x="2812" y="4526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601" name="Oval 17"/>
            <p:cNvSpPr>
              <a:spLocks noChangeArrowheads="1"/>
            </p:cNvSpPr>
            <p:nvPr/>
          </p:nvSpPr>
          <p:spPr bwMode="auto">
            <a:xfrm>
              <a:off x="3127" y="4751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602" name="Oval 18"/>
            <p:cNvSpPr>
              <a:spLocks noChangeArrowheads="1"/>
            </p:cNvSpPr>
            <p:nvPr/>
          </p:nvSpPr>
          <p:spPr bwMode="auto">
            <a:xfrm>
              <a:off x="2812" y="4976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603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1972" y="5538"/>
              <a:ext cx="735" cy="19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данни</a:t>
              </a:r>
            </a:p>
          </p:txBody>
        </p:sp>
        <p:sp>
          <p:nvSpPr>
            <p:cNvPr id="451604" name="Oval 20"/>
            <p:cNvSpPr>
              <a:spLocks noChangeArrowheads="1"/>
            </p:cNvSpPr>
            <p:nvPr/>
          </p:nvSpPr>
          <p:spPr bwMode="auto">
            <a:xfrm>
              <a:off x="2497" y="4638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605" name="Oval 21"/>
            <p:cNvSpPr>
              <a:spLocks noChangeArrowheads="1"/>
            </p:cNvSpPr>
            <p:nvPr/>
          </p:nvSpPr>
          <p:spPr bwMode="auto">
            <a:xfrm>
              <a:off x="2392" y="4976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606" name="AutoShape 22"/>
            <p:cNvSpPr>
              <a:spLocks noChangeArrowheads="1"/>
            </p:cNvSpPr>
            <p:nvPr/>
          </p:nvSpPr>
          <p:spPr bwMode="auto">
            <a:xfrm>
              <a:off x="3247" y="3963"/>
              <a:ext cx="3600" cy="1620"/>
            </a:xfrm>
            <a:custGeom>
              <a:avLst/>
              <a:gdLst>
                <a:gd name="G0" fmla="+- -4469463 0 0"/>
                <a:gd name="G1" fmla="+- -9190299 0 0"/>
                <a:gd name="G2" fmla="+- -4469463 0 -9190299"/>
                <a:gd name="G3" fmla="+- 10800 0 0"/>
                <a:gd name="G4" fmla="+- 0 0 -446946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754 0 0"/>
                <a:gd name="G9" fmla="+- 0 0 -9190299"/>
                <a:gd name="G10" fmla="+- 7754 0 2700"/>
                <a:gd name="G11" fmla="cos G10 -4469463"/>
                <a:gd name="G12" fmla="sin G10 -4469463"/>
                <a:gd name="G13" fmla="cos 13500 -4469463"/>
                <a:gd name="G14" fmla="sin 13500 -4469463"/>
                <a:gd name="G15" fmla="+- G11 10800 0"/>
                <a:gd name="G16" fmla="+- G12 10800 0"/>
                <a:gd name="G17" fmla="+- G13 10800 0"/>
                <a:gd name="G18" fmla="+- G14 10800 0"/>
                <a:gd name="G19" fmla="*/ 7754 1 2"/>
                <a:gd name="G20" fmla="+- G19 5400 0"/>
                <a:gd name="G21" fmla="cos G20 -4469463"/>
                <a:gd name="G22" fmla="sin G20 -4469463"/>
                <a:gd name="G23" fmla="+- G21 10800 0"/>
                <a:gd name="G24" fmla="+- G12 G23 G22"/>
                <a:gd name="G25" fmla="+- G22 G23 G11"/>
                <a:gd name="G26" fmla="cos 10800 -4469463"/>
                <a:gd name="G27" fmla="sin 10800 -4469463"/>
                <a:gd name="G28" fmla="cos 7754 -4469463"/>
                <a:gd name="G29" fmla="sin 7754 -446946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190299"/>
                <a:gd name="G36" fmla="sin G34 -9190299"/>
                <a:gd name="G37" fmla="+/ -9190299 -446946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754 G39"/>
                <a:gd name="G43" fmla="sin 7754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147 w 21600"/>
                <a:gd name="T5" fmla="*/ 330 h 21600"/>
                <a:gd name="T6" fmla="*/ 3669 w 21600"/>
                <a:gd name="T7" fmla="*/ 4865 h 21600"/>
                <a:gd name="T8" fmla="*/ 8895 w 21600"/>
                <a:gd name="T9" fmla="*/ 3283 h 21600"/>
                <a:gd name="T10" fmla="*/ 15813 w 21600"/>
                <a:gd name="T11" fmla="*/ -1735 h 21600"/>
                <a:gd name="T12" fmla="*/ 18166 w 21600"/>
                <a:gd name="T13" fmla="*/ 3754 h 21600"/>
                <a:gd name="T14" fmla="*/ 12677 w 21600"/>
                <a:gd name="T15" fmla="*/ 6107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679" y="3600"/>
                  </a:moveTo>
                  <a:cubicBezTo>
                    <a:pt x="12763" y="3234"/>
                    <a:pt x="11786" y="3046"/>
                    <a:pt x="10800" y="3046"/>
                  </a:cubicBezTo>
                  <a:cubicBezTo>
                    <a:pt x="8496" y="3045"/>
                    <a:pt x="6313" y="4069"/>
                    <a:pt x="4839" y="5840"/>
                  </a:cubicBezTo>
                  <a:lnTo>
                    <a:pt x="2498" y="3891"/>
                  </a:lnTo>
                  <a:cubicBezTo>
                    <a:pt x="4550" y="1425"/>
                    <a:pt x="7592" y="-1"/>
                    <a:pt x="10800" y="0"/>
                  </a:cubicBezTo>
                  <a:cubicBezTo>
                    <a:pt x="12173" y="0"/>
                    <a:pt x="13535" y="262"/>
                    <a:pt x="14811" y="772"/>
                  </a:cubicBezTo>
                  <a:lnTo>
                    <a:pt x="15813" y="-1735"/>
                  </a:lnTo>
                  <a:lnTo>
                    <a:pt x="18166" y="3754"/>
                  </a:lnTo>
                  <a:lnTo>
                    <a:pt x="12677" y="6107"/>
                  </a:lnTo>
                  <a:lnTo>
                    <a:pt x="13679" y="36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607" name="AutoShape 23"/>
            <p:cNvSpPr>
              <a:spLocks noChangeArrowheads="1"/>
            </p:cNvSpPr>
            <p:nvPr/>
          </p:nvSpPr>
          <p:spPr bwMode="auto">
            <a:xfrm>
              <a:off x="4867" y="4512"/>
              <a:ext cx="3420" cy="2331"/>
            </a:xfrm>
            <a:prstGeom prst="triangle">
              <a:avLst>
                <a:gd name="adj" fmla="val 50000"/>
              </a:avLst>
            </a:prstGeom>
            <a:solidFill>
              <a:srgbClr val="FFE0A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608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5947" y="5883"/>
              <a:ext cx="1268" cy="68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ИБД</a:t>
              </a:r>
            </a:p>
          </p:txBody>
        </p:sp>
        <p:grpSp>
          <p:nvGrpSpPr>
            <p:cNvPr id="451609" name="Group 25"/>
            <p:cNvGrpSpPr>
              <a:grpSpLocks/>
            </p:cNvGrpSpPr>
            <p:nvPr/>
          </p:nvGrpSpPr>
          <p:grpSpPr bwMode="auto">
            <a:xfrm rot="5398379">
              <a:off x="6112" y="4338"/>
              <a:ext cx="930" cy="180"/>
              <a:chOff x="3240" y="13500"/>
              <a:chExt cx="1980" cy="560"/>
            </a:xfrm>
          </p:grpSpPr>
          <p:sp>
            <p:nvSpPr>
              <p:cNvPr id="451610" name="Line 26"/>
              <p:cNvSpPr>
                <a:spLocks noChangeShapeType="1"/>
              </p:cNvSpPr>
              <p:nvPr/>
            </p:nvSpPr>
            <p:spPr bwMode="auto">
              <a:xfrm>
                <a:off x="3240" y="1361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611" name="Freeform 27"/>
              <p:cNvSpPr>
                <a:spLocks/>
              </p:cNvSpPr>
              <p:nvPr/>
            </p:nvSpPr>
            <p:spPr bwMode="auto">
              <a:xfrm>
                <a:off x="3240" y="13500"/>
                <a:ext cx="900" cy="560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612" name="Oval 28"/>
              <p:cNvSpPr>
                <a:spLocks noChangeArrowheads="1"/>
              </p:cNvSpPr>
              <p:nvPr/>
            </p:nvSpPr>
            <p:spPr bwMode="auto">
              <a:xfrm>
                <a:off x="3420" y="13610"/>
                <a:ext cx="360" cy="3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613" name="Line 29"/>
              <p:cNvSpPr>
                <a:spLocks noChangeShapeType="1"/>
              </p:cNvSpPr>
              <p:nvPr/>
            </p:nvSpPr>
            <p:spPr bwMode="auto">
              <a:xfrm>
                <a:off x="3780" y="13790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1614" name="Line 30"/>
            <p:cNvSpPr>
              <a:spLocks noChangeShapeType="1"/>
            </p:cNvSpPr>
            <p:nvPr/>
          </p:nvSpPr>
          <p:spPr bwMode="auto">
            <a:xfrm>
              <a:off x="6487" y="4503"/>
              <a:ext cx="3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615" name="Line 31"/>
            <p:cNvSpPr>
              <a:spLocks noChangeShapeType="1"/>
            </p:cNvSpPr>
            <p:nvPr/>
          </p:nvSpPr>
          <p:spPr bwMode="auto">
            <a:xfrm>
              <a:off x="6667" y="6843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616" name="Text Box 32"/>
            <p:cNvSpPr txBox="1">
              <a:spLocks noChangeArrowheads="1"/>
            </p:cNvSpPr>
            <p:nvPr/>
          </p:nvSpPr>
          <p:spPr bwMode="auto">
            <a:xfrm>
              <a:off x="9007" y="5403"/>
              <a:ext cx="1928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51617" name="Line 33"/>
            <p:cNvSpPr>
              <a:spLocks noChangeShapeType="1"/>
            </p:cNvSpPr>
            <p:nvPr/>
          </p:nvSpPr>
          <p:spPr bwMode="auto">
            <a:xfrm>
              <a:off x="8827" y="4503"/>
              <a:ext cx="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1618" name="Group 34"/>
          <p:cNvGrpSpPr>
            <a:grpSpLocks/>
          </p:cNvGrpSpPr>
          <p:nvPr/>
        </p:nvGrpSpPr>
        <p:grpSpPr bwMode="auto">
          <a:xfrm>
            <a:off x="1349375" y="874713"/>
            <a:ext cx="5372100" cy="2171700"/>
            <a:chOff x="1087" y="12608"/>
            <a:chExt cx="8460" cy="3419"/>
          </a:xfrm>
        </p:grpSpPr>
        <p:sp>
          <p:nvSpPr>
            <p:cNvPr id="451619" name="Rectangle 35"/>
            <p:cNvSpPr>
              <a:spLocks noChangeArrowheads="1"/>
            </p:cNvSpPr>
            <p:nvPr/>
          </p:nvSpPr>
          <p:spPr bwMode="auto">
            <a:xfrm>
              <a:off x="1087" y="12608"/>
              <a:ext cx="8460" cy="3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620" name="Rectangle 36"/>
            <p:cNvSpPr>
              <a:spLocks noChangeArrowheads="1"/>
            </p:cNvSpPr>
            <p:nvPr/>
          </p:nvSpPr>
          <p:spPr bwMode="auto">
            <a:xfrm>
              <a:off x="1270" y="12771"/>
              <a:ext cx="4598" cy="30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451621" name="Group 37"/>
            <p:cNvGrpSpPr>
              <a:grpSpLocks/>
            </p:cNvGrpSpPr>
            <p:nvPr/>
          </p:nvGrpSpPr>
          <p:grpSpPr bwMode="auto">
            <a:xfrm>
              <a:off x="1455" y="12934"/>
              <a:ext cx="4230" cy="2442"/>
              <a:chOff x="540" y="1080"/>
              <a:chExt cx="4140" cy="2700"/>
            </a:xfrm>
          </p:grpSpPr>
          <p:sp>
            <p:nvSpPr>
              <p:cNvPr id="451622" name="AutoShape 38"/>
              <p:cNvSpPr>
                <a:spLocks noChangeArrowheads="1"/>
              </p:cNvSpPr>
              <p:nvPr/>
            </p:nvSpPr>
            <p:spPr bwMode="auto">
              <a:xfrm>
                <a:off x="540" y="3453"/>
                <a:ext cx="4140" cy="3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451623" name="Group 39"/>
              <p:cNvGrpSpPr>
                <a:grpSpLocks/>
              </p:cNvGrpSpPr>
              <p:nvPr/>
            </p:nvGrpSpPr>
            <p:grpSpPr bwMode="auto">
              <a:xfrm>
                <a:off x="655" y="1080"/>
                <a:ext cx="3910" cy="2618"/>
                <a:chOff x="900" y="720"/>
                <a:chExt cx="12240" cy="5760"/>
              </a:xfrm>
            </p:grpSpPr>
            <p:sp>
              <p:nvSpPr>
                <p:cNvPr id="451624" name="AutoShape 40"/>
                <p:cNvSpPr>
                  <a:spLocks noChangeArrowheads="1"/>
                </p:cNvSpPr>
                <p:nvPr/>
              </p:nvSpPr>
              <p:spPr bwMode="auto">
                <a:xfrm>
                  <a:off x="900" y="720"/>
                  <a:ext cx="12240" cy="522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451625" name="Group 41"/>
                <p:cNvGrpSpPr>
                  <a:grpSpLocks/>
                </p:cNvGrpSpPr>
                <p:nvPr/>
              </p:nvGrpSpPr>
              <p:grpSpPr bwMode="auto">
                <a:xfrm>
                  <a:off x="1440" y="1620"/>
                  <a:ext cx="10980" cy="4860"/>
                  <a:chOff x="-2700" y="1260"/>
                  <a:chExt cx="19080" cy="6840"/>
                </a:xfrm>
              </p:grpSpPr>
              <p:sp>
                <p:nvSpPr>
                  <p:cNvPr id="451626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60" y="1620"/>
                    <a:ext cx="4500" cy="23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451627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6840" y="1620"/>
                    <a:ext cx="4860" cy="23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grpSp>
                <p:nvGrpSpPr>
                  <p:cNvPr id="451628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-2700" y="3780"/>
                    <a:ext cx="9360" cy="4320"/>
                    <a:chOff x="-2700" y="3780"/>
                    <a:chExt cx="9360" cy="4320"/>
                  </a:xfrm>
                </p:grpSpPr>
                <p:sp>
                  <p:nvSpPr>
                    <p:cNvPr id="451629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00" y="558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51630" name="Line 4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240" y="558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51631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180" y="558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51632" name="Line 4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-1440" y="558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51633" name="Line 4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-360" y="4140"/>
                      <a:ext cx="2160" cy="14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51634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60" y="3960"/>
                      <a:ext cx="2340" cy="16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51635" name="Oval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00" y="3780"/>
                      <a:ext cx="540" cy="54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51636" name="Oval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540" y="5220"/>
                      <a:ext cx="540" cy="54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51637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0" y="5220"/>
                      <a:ext cx="540" cy="54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grpSp>
                  <p:nvGrpSpPr>
                    <p:cNvPr id="451638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2700" y="6480"/>
                      <a:ext cx="4500" cy="1620"/>
                      <a:chOff x="180" y="6300"/>
                      <a:chExt cx="4500" cy="1620"/>
                    </a:xfrm>
                  </p:grpSpPr>
                  <p:sp>
                    <p:nvSpPr>
                      <p:cNvPr id="451639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6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40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6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41" name="Oval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8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42" name="Oval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43" name="Oval 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44" name="Line 6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0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45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0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46" name="Oval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2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47" name="Oval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2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48" name="Oval 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</p:grpSp>
                <p:grpSp>
                  <p:nvGrpSpPr>
                    <p:cNvPr id="451649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0" y="6480"/>
                      <a:ext cx="4500" cy="1620"/>
                      <a:chOff x="180" y="6300"/>
                      <a:chExt cx="4500" cy="1620"/>
                    </a:xfrm>
                  </p:grpSpPr>
                  <p:sp>
                    <p:nvSpPr>
                      <p:cNvPr id="451650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6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51" name="Line 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6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52" name="Oval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8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53" name="Oval 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54" name="Oval 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55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0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56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0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57" name="Oval 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2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58" name="Oval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2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59" name="Oval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</p:grpSp>
              </p:grpSp>
              <p:grpSp>
                <p:nvGrpSpPr>
                  <p:cNvPr id="451660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7020" y="3780"/>
                    <a:ext cx="9360" cy="4320"/>
                    <a:chOff x="180" y="3600"/>
                    <a:chExt cx="9360" cy="4320"/>
                  </a:xfrm>
                </p:grpSpPr>
                <p:sp>
                  <p:nvSpPr>
                    <p:cNvPr id="451661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80" y="540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51662" name="Line 7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120" y="540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51663" name="Line 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0" y="540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51664" name="Line 8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440" y="540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51665" name="Line 8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20" y="3960"/>
                      <a:ext cx="2160" cy="14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51666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40" y="3780"/>
                      <a:ext cx="2340" cy="16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51667" name="Oval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0" y="3600"/>
                      <a:ext cx="540" cy="54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51668" name="Oval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0" y="5040"/>
                      <a:ext cx="540" cy="54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51669" name="Oval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0" y="5040"/>
                      <a:ext cx="540" cy="54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grpSp>
                  <p:nvGrpSpPr>
                    <p:cNvPr id="451670" name="Group 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0" y="6300"/>
                      <a:ext cx="4500" cy="1620"/>
                      <a:chOff x="180" y="6300"/>
                      <a:chExt cx="4500" cy="1620"/>
                    </a:xfrm>
                  </p:grpSpPr>
                  <p:sp>
                    <p:nvSpPr>
                      <p:cNvPr id="451671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6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72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6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73" name="Oval 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8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74" name="Oval 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75" name="Oval 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76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0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77" name="Line 9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0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78" name="Oval 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2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79" name="Oval 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2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80" name="Oval 9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</p:grpSp>
                <p:grpSp>
                  <p:nvGrpSpPr>
                    <p:cNvPr id="451681" name="Group 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40" y="6300"/>
                      <a:ext cx="4500" cy="1620"/>
                      <a:chOff x="180" y="6300"/>
                      <a:chExt cx="4500" cy="1620"/>
                    </a:xfrm>
                  </p:grpSpPr>
                  <p:sp>
                    <p:nvSpPr>
                      <p:cNvPr id="451682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6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83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6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84" name="Oval 1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8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85" name="Oval 10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86" name="Oval 1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87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0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88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0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89" name="Oval 1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2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90" name="Oval 1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2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51691" name="Oval 10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</p:grpSp>
              </p:grpSp>
              <p:sp>
                <p:nvSpPr>
                  <p:cNvPr id="451692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6480" y="1260"/>
                    <a:ext cx="540" cy="5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0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</p:grpSp>
        </p:grpSp>
        <p:sp>
          <p:nvSpPr>
            <p:cNvPr id="451693" name="Line 109"/>
            <p:cNvSpPr>
              <a:spLocks noChangeShapeType="1"/>
            </p:cNvSpPr>
            <p:nvPr/>
          </p:nvSpPr>
          <p:spPr bwMode="auto">
            <a:xfrm>
              <a:off x="6972" y="13259"/>
              <a:ext cx="18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694" name="Rectangle 110"/>
            <p:cNvSpPr>
              <a:spLocks noChangeArrowheads="1"/>
            </p:cNvSpPr>
            <p:nvPr/>
          </p:nvSpPr>
          <p:spPr bwMode="auto">
            <a:xfrm>
              <a:off x="1455" y="15392"/>
              <a:ext cx="5517" cy="16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695" name="Rectangle 111"/>
            <p:cNvSpPr>
              <a:spLocks noChangeArrowheads="1"/>
            </p:cNvSpPr>
            <p:nvPr/>
          </p:nvSpPr>
          <p:spPr bwMode="auto">
            <a:xfrm>
              <a:off x="5868" y="12771"/>
              <a:ext cx="1104" cy="309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696" name="Line 112"/>
            <p:cNvSpPr>
              <a:spLocks noChangeShapeType="1"/>
            </p:cNvSpPr>
            <p:nvPr/>
          </p:nvSpPr>
          <p:spPr bwMode="auto">
            <a:xfrm>
              <a:off x="1455" y="15392"/>
              <a:ext cx="73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697" name="Line 113"/>
            <p:cNvSpPr>
              <a:spLocks noChangeShapeType="1"/>
            </p:cNvSpPr>
            <p:nvPr/>
          </p:nvSpPr>
          <p:spPr bwMode="auto">
            <a:xfrm>
              <a:off x="7524" y="13259"/>
              <a:ext cx="0" cy="21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698" name="Text Box 114"/>
            <p:cNvSpPr txBox="1">
              <a:spLocks noChangeArrowheads="1"/>
            </p:cNvSpPr>
            <p:nvPr/>
          </p:nvSpPr>
          <p:spPr bwMode="auto">
            <a:xfrm>
              <a:off x="7648" y="13927"/>
              <a:ext cx="1565" cy="5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51699" name="Text Box 115"/>
            <p:cNvSpPr txBox="1">
              <a:spLocks noChangeArrowheads="1"/>
            </p:cNvSpPr>
            <p:nvPr/>
          </p:nvSpPr>
          <p:spPr bwMode="auto">
            <a:xfrm>
              <a:off x="6094" y="12983"/>
              <a:ext cx="639" cy="2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 altLang="bg-BG"/>
            </a:p>
          </p:txBody>
        </p:sp>
      </p:grpSp>
      <p:graphicFrame>
        <p:nvGraphicFramePr>
          <p:cNvPr id="451700" name="Object 116"/>
          <p:cNvGraphicFramePr>
            <a:graphicFrameLocks noChangeAspect="1"/>
          </p:cNvGraphicFramePr>
          <p:nvPr/>
        </p:nvGraphicFramePr>
        <p:xfrm>
          <a:off x="6778625" y="4862513"/>
          <a:ext cx="7778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Уравнение" r:id="rId3" imgW="634680" imgH="215640" progId="Equation.3">
                  <p:embed/>
                </p:oleObj>
              </mc:Choice>
              <mc:Fallback>
                <p:oleObj name="Уравнение" r:id="rId3" imgW="634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25" y="4862513"/>
                        <a:ext cx="77787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702" name="Object 118"/>
          <p:cNvGraphicFramePr>
            <a:graphicFrameLocks noChangeAspect="1"/>
          </p:cNvGraphicFramePr>
          <p:nvPr/>
        </p:nvGraphicFramePr>
        <p:xfrm>
          <a:off x="5635625" y="1738313"/>
          <a:ext cx="7778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Уравнение" r:id="rId5" imgW="634680" imgH="215640" progId="Equation.3">
                  <p:embed/>
                </p:oleObj>
              </mc:Choice>
              <mc:Fallback>
                <p:oleObj name="Уравнение" r:id="rId5" imgW="634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1738313"/>
                        <a:ext cx="77787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8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Rectangle 4"/>
          <p:cNvSpPr>
            <a:spLocks noChangeArrowheads="1"/>
          </p:cNvSpPr>
          <p:nvPr/>
        </p:nvSpPr>
        <p:spPr bwMode="auto">
          <a:xfrm>
            <a:off x="1487488" y="528638"/>
            <a:ext cx="80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sz="1400" b="0">
                <a:cs typeface="Times New Roman" pitchFamily="18" charset="0"/>
              </a:rPr>
              <a:t> </a:t>
            </a:r>
            <a:endParaRPr lang="bg-BG" altLang="bg-BG" sz="1800" b="0"/>
          </a:p>
        </p:txBody>
      </p:sp>
      <p:grpSp>
        <p:nvGrpSpPr>
          <p:cNvPr id="450758" name="Group 198"/>
          <p:cNvGrpSpPr>
            <a:grpSpLocks/>
          </p:cNvGrpSpPr>
          <p:nvPr/>
        </p:nvGrpSpPr>
        <p:grpSpPr bwMode="auto">
          <a:xfrm>
            <a:off x="2895600" y="808038"/>
            <a:ext cx="6089650" cy="5073650"/>
            <a:chOff x="1736" y="509"/>
            <a:chExt cx="3820" cy="3196"/>
          </a:xfrm>
        </p:grpSpPr>
        <p:sp>
          <p:nvSpPr>
            <p:cNvPr id="450589" name="Rectangle 29"/>
            <p:cNvSpPr>
              <a:spLocks noChangeArrowheads="1"/>
            </p:cNvSpPr>
            <p:nvPr/>
          </p:nvSpPr>
          <p:spPr bwMode="auto">
            <a:xfrm>
              <a:off x="4488" y="3193"/>
              <a:ext cx="1068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Void main ()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{int n ; Po root;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cin &gt;&gt; n;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root = ibd (n);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}</a:t>
              </a:r>
              <a:endParaRPr lang="en-US" altLang="bg-BG" sz="1800" b="0"/>
            </a:p>
          </p:txBody>
        </p:sp>
        <p:sp>
          <p:nvSpPr>
            <p:cNvPr id="450588" name="Rectangle 28"/>
            <p:cNvSpPr>
              <a:spLocks noChangeArrowheads="1"/>
            </p:cNvSpPr>
            <p:nvPr/>
          </p:nvSpPr>
          <p:spPr bwMode="auto">
            <a:xfrm>
              <a:off x="1736" y="3177"/>
              <a:ext cx="1272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1200" b="0">
                  <a:cs typeface="Times New Roman" pitchFamily="18" charset="0"/>
                </a:rPr>
                <a:t> </a:t>
              </a:r>
              <a:endParaRPr lang="bg-BG" altLang="bg-BG" sz="1800" b="0"/>
            </a:p>
          </p:txBody>
        </p:sp>
        <p:sp>
          <p:nvSpPr>
            <p:cNvPr id="450587" name="Rectangle 27"/>
            <p:cNvSpPr>
              <a:spLocks noChangeArrowheads="1"/>
            </p:cNvSpPr>
            <p:nvPr/>
          </p:nvSpPr>
          <p:spPr bwMode="auto">
            <a:xfrm>
              <a:off x="3060" y="3209"/>
              <a:ext cx="1452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begin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Readln (n);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Root := ibd(n);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End.</a:t>
              </a:r>
              <a:endParaRPr lang="en-US" altLang="bg-BG" sz="1800" b="0"/>
            </a:p>
          </p:txBody>
        </p:sp>
        <p:sp>
          <p:nvSpPr>
            <p:cNvPr id="450586" name="Rectangle 26"/>
            <p:cNvSpPr>
              <a:spLocks noChangeArrowheads="1"/>
            </p:cNvSpPr>
            <p:nvPr/>
          </p:nvSpPr>
          <p:spPr bwMode="auto">
            <a:xfrm>
              <a:off x="4488" y="2103"/>
              <a:ext cx="1068" cy="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if (n&gt;0)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{ 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1)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int nl = n/2; </a:t>
              </a:r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   int nd = n – nl –1;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2)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 = new node;</a:t>
              </a:r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 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cin &gt;&gt; x;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 -&gt;data = x;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3)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 -&gt; left = ibd (nl);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4)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 -&gt; right = ibd (nd);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5) 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return draj;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} else return NULL;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}</a:t>
              </a:r>
              <a:endParaRPr lang="en-US" altLang="bg-BG" sz="1800" b="0"/>
            </a:p>
          </p:txBody>
        </p:sp>
        <p:sp>
          <p:nvSpPr>
            <p:cNvPr id="450585" name="Rectangle 25"/>
            <p:cNvSpPr>
              <a:spLocks noChangeArrowheads="1"/>
            </p:cNvSpPr>
            <p:nvPr/>
          </p:nvSpPr>
          <p:spPr bwMode="auto">
            <a:xfrm>
              <a:off x="1736" y="2087"/>
              <a:ext cx="1272" cy="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900" b="0"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Условие за дъно.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1) По дефиницията – сметката за nl и nd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2) прочетената данна </a:t>
              </a:r>
              <a:r>
                <a:rPr lang="en-US" altLang="bg-BG" sz="900" b="0">
                  <a:cs typeface="Times New Roman" pitchFamily="18" charset="0"/>
                </a:rPr>
                <a:t>– </a:t>
              </a:r>
              <a:r>
                <a:rPr lang="bg-BG" altLang="bg-BG" sz="900" b="0">
                  <a:cs typeface="Times New Roman" pitchFamily="18" charset="0"/>
                </a:rPr>
                <a:t>в елемент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3) Създаване на ляво поддърво 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4) Създаване на дясно поддърво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5) функцията връща указател към ИБД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6) дъно - Резултатът </a:t>
              </a:r>
              <a:r>
                <a:rPr lang="en-US" altLang="bg-BG" sz="900" b="0">
                  <a:cs typeface="Times New Roman" pitchFamily="18" charset="0"/>
                </a:rPr>
                <a:t>e</a:t>
              </a:r>
              <a:r>
                <a:rPr lang="bg-BG" altLang="bg-BG" sz="900" b="0">
                  <a:cs typeface="Times New Roman" pitchFamily="18" charset="0"/>
                </a:rPr>
                <a:t> </a:t>
              </a:r>
              <a:r>
                <a:rPr lang="bg-BG" altLang="bg-BG" sz="900" b="0"/>
                <a:t>указател </a:t>
              </a:r>
              <a:r>
                <a:rPr lang="en-US" altLang="bg-BG" sz="900" b="0">
                  <a:cs typeface="Times New Roman" pitchFamily="18" charset="0"/>
                </a:rPr>
                <a:t>nil</a:t>
              </a:r>
              <a:r>
                <a:rPr lang="bg-BG" altLang="bg-BG" sz="900" b="0">
                  <a:cs typeface="Times New Roman" pitchFamily="18" charset="0"/>
                </a:rPr>
                <a:t> </a:t>
              </a:r>
              <a:r>
                <a:rPr lang="fr-FR" altLang="bg-BG" sz="900" b="0">
                  <a:cs typeface="Times New Roman" pitchFamily="18" charset="0"/>
                </a:rPr>
                <a:t>NULL</a:t>
              </a:r>
              <a:r>
                <a:rPr lang="bg-BG" altLang="bg-BG" sz="900" b="0">
                  <a:cs typeface="Times New Roman" pitchFamily="18" charset="0"/>
                </a:rPr>
                <a:t>, ако няма възли (</a:t>
              </a:r>
              <a:r>
                <a:rPr lang="en-US" altLang="bg-BG" sz="900" b="0">
                  <a:cs typeface="Times New Roman" pitchFamily="18" charset="0"/>
                </a:rPr>
                <a:t>n</a:t>
              </a:r>
              <a:r>
                <a:rPr lang="bg-BG" altLang="bg-BG" sz="900" b="0">
                  <a:cs typeface="Times New Roman" pitchFamily="18" charset="0"/>
                </a:rPr>
                <a:t>=0) </a:t>
              </a:r>
              <a:endParaRPr lang="bg-BG" altLang="bg-BG" sz="1800" b="0"/>
            </a:p>
          </p:txBody>
        </p:sp>
        <p:sp>
          <p:nvSpPr>
            <p:cNvPr id="450584" name="Rectangle 24"/>
            <p:cNvSpPr>
              <a:spLocks noChangeArrowheads="1"/>
            </p:cNvSpPr>
            <p:nvPr/>
          </p:nvSpPr>
          <p:spPr bwMode="auto">
            <a:xfrm>
              <a:off x="3060" y="2119"/>
              <a:ext cx="1452" cy="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Begin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if n &gt; 0 then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begin 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1) nl:= n div 2; nd:= n- n div 2 – 1;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2) new (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arj); readln (x) 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 ^.data :=x; 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3) 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 ^.left:=ibd(nl);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4) 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 ^.right:=ibd(nd);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5) ibd := 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end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else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6)</a:t>
              </a:r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 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ibd:=nil;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end;</a:t>
              </a:r>
              <a:endParaRPr lang="en-US" altLang="bg-BG" sz="1800" b="0"/>
            </a:p>
          </p:txBody>
        </p:sp>
        <p:sp>
          <p:nvSpPr>
            <p:cNvPr id="450583" name="Rectangle 23"/>
            <p:cNvSpPr>
              <a:spLocks noChangeArrowheads="1"/>
            </p:cNvSpPr>
            <p:nvPr/>
          </p:nvSpPr>
          <p:spPr bwMode="auto">
            <a:xfrm>
              <a:off x="4488" y="1443"/>
              <a:ext cx="1068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Po ibd (int n)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{ Po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arj; DataT x;</a:t>
              </a:r>
              <a:endParaRPr lang="en-US" altLang="bg-BG" sz="1100" b="0"/>
            </a:p>
            <a:p>
              <a:pPr algn="l" eaLnBrk="0" hangingPunct="0"/>
              <a:r>
                <a:rPr lang="bg-BG" altLang="bg-BG" sz="1200" b="0">
                  <a:cs typeface="Times New Roman" pitchFamily="18" charset="0"/>
                </a:rPr>
                <a:t> </a:t>
              </a:r>
              <a:endParaRPr lang="bg-BG" altLang="bg-BG" sz="1800" b="0"/>
            </a:p>
          </p:txBody>
        </p:sp>
        <p:sp>
          <p:nvSpPr>
            <p:cNvPr id="450582" name="Rectangle 22"/>
            <p:cNvSpPr>
              <a:spLocks noChangeArrowheads="1"/>
            </p:cNvSpPr>
            <p:nvPr/>
          </p:nvSpPr>
          <p:spPr bwMode="auto">
            <a:xfrm>
              <a:off x="1736" y="1427"/>
              <a:ext cx="1272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900" b="0">
                  <a:cs typeface="Times New Roman" pitchFamily="18" charset="0"/>
                </a:rPr>
                <a:t>функцията с аргумент </a:t>
              </a:r>
              <a:r>
                <a:rPr lang="en-US" altLang="bg-BG" sz="900" b="0">
                  <a:cs typeface="Times New Roman" pitchFamily="18" charset="0"/>
                </a:rPr>
                <a:t>n (</a:t>
              </a:r>
              <a:r>
                <a:rPr lang="bg-BG" altLang="bg-BG" sz="900" b="0">
                  <a:cs typeface="Times New Roman" pitchFamily="18" charset="0"/>
                </a:rPr>
                <a:t>обмен по стойност</a:t>
              </a:r>
              <a:r>
                <a:rPr lang="en-US" altLang="bg-BG" sz="900" b="0">
                  <a:cs typeface="Times New Roman" pitchFamily="18" charset="0"/>
                </a:rPr>
                <a:t>)</a:t>
              </a:r>
              <a:r>
                <a:rPr lang="bg-BG" altLang="bg-BG" sz="900" b="0"/>
                <a:t>, връща указател към ИБД, </a:t>
              </a:r>
              <a:r>
                <a:rPr lang="bg-BG" altLang="bg-BG" sz="900" b="0">
                  <a:cs typeface="Times New Roman" pitchFamily="18" charset="0"/>
                </a:rPr>
                <a:t>локални променливи, брой възли вляво </a:t>
              </a:r>
              <a:r>
                <a:rPr lang="en-US" altLang="bg-BG" sz="900" b="0">
                  <a:cs typeface="Times New Roman" pitchFamily="18" charset="0"/>
                </a:rPr>
                <a:t>nl</a:t>
              </a:r>
              <a:r>
                <a:rPr lang="bg-BG" altLang="bg-BG" sz="900" b="0">
                  <a:cs typeface="Times New Roman" pitchFamily="18" charset="0"/>
                </a:rPr>
                <a:t>, вдясно</a:t>
              </a:r>
              <a:r>
                <a:rPr lang="en-US" altLang="bg-BG" sz="900" b="0">
                  <a:cs typeface="Times New Roman" pitchFamily="18" charset="0"/>
                </a:rPr>
                <a:t> nd</a:t>
              </a:r>
              <a:endParaRPr lang="en-US" altLang="bg-BG" sz="1100" b="0"/>
            </a:p>
            <a:p>
              <a:pPr algn="l" eaLnBrk="0" hangingPunct="0"/>
              <a:r>
                <a:rPr lang="fr-FR" altLang="bg-BG" sz="900" b="0">
                  <a:cs typeface="Times New Roman" pitchFamily="18" charset="0"/>
                </a:rPr>
                <a:t>‘</a:t>
              </a:r>
              <a:r>
                <a:rPr lang="bg-BG" altLang="bg-BG" sz="900" b="0">
                  <a:cs typeface="Times New Roman" pitchFamily="18" charset="0"/>
                </a:rPr>
                <a:t>държач</a:t>
              </a:r>
              <a:r>
                <a:rPr lang="fr-FR" altLang="bg-BG" sz="900" b="0">
                  <a:cs typeface="Times New Roman" pitchFamily="18" charset="0"/>
                </a:rPr>
                <a:t>’</a:t>
              </a:r>
              <a:r>
                <a:rPr lang="bg-BG" altLang="bg-BG" sz="900" b="0">
                  <a:cs typeface="Times New Roman" pitchFamily="18" charset="0"/>
                </a:rPr>
                <a:t>, за въвеждане на данните в елемент от дървото, 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данна х, която се чете</a:t>
              </a:r>
              <a:endParaRPr lang="bg-BG" altLang="bg-BG" sz="1800" b="0"/>
            </a:p>
          </p:txBody>
        </p:sp>
        <p:sp>
          <p:nvSpPr>
            <p:cNvPr id="450581" name="Rectangle 21"/>
            <p:cNvSpPr>
              <a:spLocks noChangeArrowheads="1"/>
            </p:cNvSpPr>
            <p:nvPr/>
          </p:nvSpPr>
          <p:spPr bwMode="auto">
            <a:xfrm>
              <a:off x="3060" y="1459"/>
              <a:ext cx="1452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Function ibd (n : integer) : po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var nl, dl :integer;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arj: po; 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x</a:t>
              </a:r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 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:</a:t>
              </a:r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 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DataT;</a:t>
              </a:r>
              <a:endParaRPr lang="en-US" altLang="bg-BG" sz="1800" b="0"/>
            </a:p>
          </p:txBody>
        </p:sp>
        <p:sp>
          <p:nvSpPr>
            <p:cNvPr id="450580" name="Rectangle 20"/>
            <p:cNvSpPr>
              <a:spLocks noChangeArrowheads="1"/>
            </p:cNvSpPr>
            <p:nvPr/>
          </p:nvSpPr>
          <p:spPr bwMode="auto">
            <a:xfrm>
              <a:off x="4488" y="525"/>
              <a:ext cx="1068" cy="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typedef  int DataT;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typedef struct node*Po;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struct node { DataT data; Po left; Po right};</a:t>
              </a:r>
              <a:endParaRPr lang="en-US" altLang="bg-BG" sz="1100" b="0"/>
            </a:p>
            <a:p>
              <a:pPr algn="l" eaLnBrk="0" hangingPunct="0"/>
              <a:r>
                <a:rPr lang="bg-BG" altLang="bg-BG" sz="1200" b="0">
                  <a:cs typeface="Times New Roman" pitchFamily="18" charset="0"/>
                </a:rPr>
                <a:t> </a:t>
              </a:r>
              <a:endParaRPr lang="bg-BG" altLang="bg-BG" sz="1800" b="0"/>
            </a:p>
          </p:txBody>
        </p:sp>
        <p:sp>
          <p:nvSpPr>
            <p:cNvPr id="450579" name="Rectangle 19"/>
            <p:cNvSpPr>
              <a:spLocks noChangeArrowheads="1"/>
            </p:cNvSpPr>
            <p:nvPr/>
          </p:nvSpPr>
          <p:spPr bwMode="auto">
            <a:xfrm>
              <a:off x="1736" y="509"/>
              <a:ext cx="1272" cy="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900" b="0">
                  <a:cs typeface="Times New Roman" pitchFamily="18" charset="0"/>
                </a:rPr>
                <a:t>Среда</a:t>
              </a:r>
              <a:endParaRPr lang="bg-BG" altLang="bg-BG" sz="1800" b="0"/>
            </a:p>
          </p:txBody>
        </p:sp>
        <p:sp>
          <p:nvSpPr>
            <p:cNvPr id="450578" name="Rectangle 18"/>
            <p:cNvSpPr>
              <a:spLocks noChangeArrowheads="1"/>
            </p:cNvSpPr>
            <p:nvPr/>
          </p:nvSpPr>
          <p:spPr bwMode="auto">
            <a:xfrm>
              <a:off x="3060" y="541"/>
              <a:ext cx="1452" cy="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 altLang="bg-BG" sz="900" b="0">
                <a:solidFill>
                  <a:srgbClr val="993300"/>
                </a:solidFill>
                <a:cs typeface="Times New Roman" pitchFamily="18" charset="0"/>
              </a:endParaRPr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Program glawna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Type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Po=^node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    node = record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                data : DataT;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                left</a:t>
              </a:r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: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po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                right:po;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                end;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var root : po;</a:t>
              </a:r>
              <a:endParaRPr lang="en-US" altLang="bg-BG" sz="1800" b="0"/>
            </a:p>
          </p:txBody>
        </p:sp>
        <p:sp>
          <p:nvSpPr>
            <p:cNvPr id="450590" name="Line 30"/>
            <p:cNvSpPr>
              <a:spLocks noChangeShapeType="1"/>
            </p:cNvSpPr>
            <p:nvPr/>
          </p:nvSpPr>
          <p:spPr bwMode="auto">
            <a:xfrm>
              <a:off x="1764" y="533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591" name="Line 31"/>
            <p:cNvSpPr>
              <a:spLocks noChangeShapeType="1"/>
            </p:cNvSpPr>
            <p:nvPr/>
          </p:nvSpPr>
          <p:spPr bwMode="auto">
            <a:xfrm>
              <a:off x="1764" y="3681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592" name="Line 32"/>
            <p:cNvSpPr>
              <a:spLocks noChangeShapeType="1"/>
            </p:cNvSpPr>
            <p:nvPr/>
          </p:nvSpPr>
          <p:spPr bwMode="auto">
            <a:xfrm>
              <a:off x="1764" y="549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593" name="Line 33"/>
            <p:cNvSpPr>
              <a:spLocks noChangeShapeType="1"/>
            </p:cNvSpPr>
            <p:nvPr/>
          </p:nvSpPr>
          <p:spPr bwMode="auto">
            <a:xfrm>
              <a:off x="5556" y="525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596" name="Line 36"/>
            <p:cNvSpPr>
              <a:spLocks noChangeShapeType="1"/>
            </p:cNvSpPr>
            <p:nvPr/>
          </p:nvSpPr>
          <p:spPr bwMode="auto">
            <a:xfrm>
              <a:off x="1764" y="1443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598" name="Line 38"/>
            <p:cNvSpPr>
              <a:spLocks noChangeShapeType="1"/>
            </p:cNvSpPr>
            <p:nvPr/>
          </p:nvSpPr>
          <p:spPr bwMode="auto">
            <a:xfrm>
              <a:off x="4456" y="533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601" name="Line 41"/>
            <p:cNvSpPr>
              <a:spLocks noChangeShapeType="1"/>
            </p:cNvSpPr>
            <p:nvPr/>
          </p:nvSpPr>
          <p:spPr bwMode="auto">
            <a:xfrm>
              <a:off x="3008" y="525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605" name="Line 45"/>
            <p:cNvSpPr>
              <a:spLocks noChangeShapeType="1"/>
            </p:cNvSpPr>
            <p:nvPr/>
          </p:nvSpPr>
          <p:spPr bwMode="auto">
            <a:xfrm>
              <a:off x="1764" y="2103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618" name="Line 58"/>
            <p:cNvSpPr>
              <a:spLocks noChangeShapeType="1"/>
            </p:cNvSpPr>
            <p:nvPr/>
          </p:nvSpPr>
          <p:spPr bwMode="auto">
            <a:xfrm>
              <a:off x="1764" y="3193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50642" name="Rectangle 82"/>
          <p:cNvSpPr>
            <a:spLocks noChangeArrowheads="1"/>
          </p:cNvSpPr>
          <p:nvPr/>
        </p:nvSpPr>
        <p:spPr bwMode="auto">
          <a:xfrm>
            <a:off x="2578100" y="347663"/>
            <a:ext cx="344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i="1"/>
              <a:t>Програма за построяване на ИБД от </a:t>
            </a:r>
            <a:r>
              <a:rPr lang="en-US" altLang="bg-BG" i="1"/>
              <a:t>n</a:t>
            </a:r>
            <a:r>
              <a:rPr lang="bg-BG" altLang="bg-BG" i="1"/>
              <a:t> възела.</a:t>
            </a:r>
            <a:r>
              <a:rPr lang="bg-BG" altLang="bg-BG"/>
              <a:t> </a:t>
            </a:r>
          </a:p>
        </p:txBody>
      </p:sp>
      <p:grpSp>
        <p:nvGrpSpPr>
          <p:cNvPr id="450759" name="Group 199"/>
          <p:cNvGrpSpPr>
            <a:grpSpLocks/>
          </p:cNvGrpSpPr>
          <p:nvPr/>
        </p:nvGrpSpPr>
        <p:grpSpPr bwMode="auto">
          <a:xfrm>
            <a:off x="0" y="2286000"/>
            <a:ext cx="2982913" cy="3117850"/>
            <a:chOff x="0" y="1440"/>
            <a:chExt cx="1879" cy="1964"/>
          </a:xfrm>
        </p:grpSpPr>
        <p:sp>
          <p:nvSpPr>
            <p:cNvPr id="450644" name="Line 84"/>
            <p:cNvSpPr>
              <a:spLocks noChangeShapeType="1"/>
            </p:cNvSpPr>
            <p:nvPr/>
          </p:nvSpPr>
          <p:spPr bwMode="auto">
            <a:xfrm>
              <a:off x="707" y="2091"/>
              <a:ext cx="0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645" name="Line 85"/>
            <p:cNvSpPr>
              <a:spLocks noChangeShapeType="1"/>
            </p:cNvSpPr>
            <p:nvPr/>
          </p:nvSpPr>
          <p:spPr bwMode="auto">
            <a:xfrm>
              <a:off x="707" y="2388"/>
              <a:ext cx="0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646" name="Oval 86"/>
            <p:cNvSpPr>
              <a:spLocks noChangeArrowheads="1"/>
            </p:cNvSpPr>
            <p:nvPr/>
          </p:nvSpPr>
          <p:spPr bwMode="auto">
            <a:xfrm>
              <a:off x="624" y="1756"/>
              <a:ext cx="167" cy="1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647" name="Text Box 87"/>
            <p:cNvSpPr txBox="1">
              <a:spLocks noChangeArrowheads="1"/>
            </p:cNvSpPr>
            <p:nvPr/>
          </p:nvSpPr>
          <p:spPr bwMode="auto">
            <a:xfrm>
              <a:off x="540" y="1546"/>
              <a:ext cx="335" cy="12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bg-BG" sz="800" b="0">
                  <a:cs typeface="Times New Roman" pitchFamily="18" charset="0"/>
                </a:rPr>
                <a:t>n</a:t>
              </a:r>
              <a:endParaRPr lang="en-US" altLang="bg-BG" sz="800" b="0"/>
            </a:p>
          </p:txBody>
        </p:sp>
        <p:sp>
          <p:nvSpPr>
            <p:cNvPr id="450648" name="Line 88"/>
            <p:cNvSpPr>
              <a:spLocks noChangeShapeType="1"/>
            </p:cNvSpPr>
            <p:nvPr/>
          </p:nvSpPr>
          <p:spPr bwMode="auto">
            <a:xfrm>
              <a:off x="707" y="1673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649" name="Text Box 89"/>
            <p:cNvSpPr txBox="1">
              <a:spLocks noChangeArrowheads="1"/>
            </p:cNvSpPr>
            <p:nvPr/>
          </p:nvSpPr>
          <p:spPr bwMode="auto">
            <a:xfrm>
              <a:off x="456" y="1977"/>
              <a:ext cx="544" cy="1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>
                  <a:cs typeface="Times New Roman" pitchFamily="18" charset="0"/>
                </a:rPr>
                <a:t>nl, nd</a:t>
              </a:r>
              <a:endParaRPr lang="en-US" altLang="bg-BG" sz="800" b="0"/>
            </a:p>
            <a:p>
              <a:pPr eaLnBrk="0" hangingPunct="0"/>
              <a:r>
                <a:rPr lang="en-US" altLang="bg-BG" sz="800" b="0">
                  <a:cs typeface="Times New Roman" pitchFamily="18" charset="0"/>
                </a:rPr>
                <a:t> </a:t>
              </a:r>
              <a:endParaRPr lang="en-US" altLang="bg-BG" sz="800" b="0"/>
            </a:p>
          </p:txBody>
        </p:sp>
        <p:sp>
          <p:nvSpPr>
            <p:cNvPr id="450650" name="Text Box 90"/>
            <p:cNvSpPr txBox="1">
              <a:spLocks noChangeArrowheads="1"/>
            </p:cNvSpPr>
            <p:nvPr/>
          </p:nvSpPr>
          <p:spPr bwMode="auto">
            <a:xfrm>
              <a:off x="456" y="2179"/>
              <a:ext cx="544" cy="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 b="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sp>
          <p:nvSpPr>
            <p:cNvPr id="450651" name="Line 91"/>
            <p:cNvSpPr>
              <a:spLocks noChangeShapeType="1"/>
            </p:cNvSpPr>
            <p:nvPr/>
          </p:nvSpPr>
          <p:spPr bwMode="auto">
            <a:xfrm>
              <a:off x="707" y="192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50652" name="Group 92"/>
            <p:cNvGrpSpPr>
              <a:grpSpLocks/>
            </p:cNvGrpSpPr>
            <p:nvPr/>
          </p:nvGrpSpPr>
          <p:grpSpPr bwMode="auto">
            <a:xfrm>
              <a:off x="875" y="2224"/>
              <a:ext cx="83" cy="85"/>
              <a:chOff x="5940" y="13140"/>
              <a:chExt cx="1080" cy="1080"/>
            </a:xfrm>
          </p:grpSpPr>
          <p:sp>
            <p:nvSpPr>
              <p:cNvPr id="450653" name="Oval 93"/>
              <p:cNvSpPr>
                <a:spLocks noChangeArrowheads="1"/>
              </p:cNvSpPr>
              <p:nvPr/>
            </p:nvSpPr>
            <p:spPr bwMode="auto">
              <a:xfrm>
                <a:off x="5940" y="13140"/>
                <a:ext cx="1080" cy="10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bg-BG" altLang="bg-BG" sz="800" b="0">
                    <a:cs typeface="Times New Roman" pitchFamily="18" charset="0"/>
                  </a:rPr>
                  <a:t> </a:t>
                </a:r>
                <a:endParaRPr lang="bg-BG" altLang="bg-BG" sz="800" b="0"/>
              </a:p>
            </p:txBody>
          </p:sp>
          <p:sp>
            <p:nvSpPr>
              <p:cNvPr id="450654" name="WordArt 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6120" y="13320"/>
                <a:ext cx="720" cy="72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C0C0C0"/>
                    </a:solidFill>
                    <a:latin typeface="Arial Black"/>
                  </a:rPr>
                  <a:t>х</a:t>
                </a:r>
              </a:p>
            </p:txBody>
          </p:sp>
        </p:grpSp>
        <p:grpSp>
          <p:nvGrpSpPr>
            <p:cNvPr id="450655" name="Group 95"/>
            <p:cNvGrpSpPr>
              <a:grpSpLocks/>
            </p:cNvGrpSpPr>
            <p:nvPr/>
          </p:nvGrpSpPr>
          <p:grpSpPr bwMode="auto">
            <a:xfrm rot="470287">
              <a:off x="540" y="2224"/>
              <a:ext cx="129" cy="46"/>
              <a:chOff x="3240" y="13500"/>
              <a:chExt cx="1980" cy="560"/>
            </a:xfrm>
          </p:grpSpPr>
          <p:sp>
            <p:nvSpPr>
              <p:cNvPr id="450656" name="Line 96"/>
              <p:cNvSpPr>
                <a:spLocks noChangeShapeType="1"/>
              </p:cNvSpPr>
              <p:nvPr/>
            </p:nvSpPr>
            <p:spPr bwMode="auto">
              <a:xfrm>
                <a:off x="3240" y="1361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657" name="Freeform 97"/>
              <p:cNvSpPr>
                <a:spLocks/>
              </p:cNvSpPr>
              <p:nvPr/>
            </p:nvSpPr>
            <p:spPr bwMode="auto">
              <a:xfrm>
                <a:off x="3240" y="13500"/>
                <a:ext cx="900" cy="560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658" name="Oval 98"/>
              <p:cNvSpPr>
                <a:spLocks noChangeArrowheads="1"/>
              </p:cNvSpPr>
              <p:nvPr/>
            </p:nvSpPr>
            <p:spPr bwMode="auto">
              <a:xfrm>
                <a:off x="3420" y="13610"/>
                <a:ext cx="360" cy="3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659" name="Line 99"/>
              <p:cNvSpPr>
                <a:spLocks noChangeShapeType="1"/>
              </p:cNvSpPr>
              <p:nvPr/>
            </p:nvSpPr>
            <p:spPr bwMode="auto">
              <a:xfrm>
                <a:off x="3780" y="13790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450660" name="Group 100"/>
            <p:cNvGrpSpPr>
              <a:grpSpLocks/>
            </p:cNvGrpSpPr>
            <p:nvPr/>
          </p:nvGrpSpPr>
          <p:grpSpPr bwMode="auto">
            <a:xfrm>
              <a:off x="665" y="2224"/>
              <a:ext cx="126" cy="128"/>
              <a:chOff x="3240" y="13680"/>
              <a:chExt cx="1080" cy="720"/>
            </a:xfrm>
          </p:grpSpPr>
          <p:sp>
            <p:nvSpPr>
              <p:cNvPr id="450661" name="Rectangle 101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662" name="Rectangle 102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663" name="Rectangle 103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0664" name="Freeform 104"/>
            <p:cNvSpPr>
              <a:spLocks/>
            </p:cNvSpPr>
            <p:nvPr/>
          </p:nvSpPr>
          <p:spPr bwMode="auto">
            <a:xfrm>
              <a:off x="749" y="2236"/>
              <a:ext cx="126" cy="32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665" name="Text Box 105"/>
            <p:cNvSpPr txBox="1">
              <a:spLocks noChangeArrowheads="1"/>
            </p:cNvSpPr>
            <p:nvPr/>
          </p:nvSpPr>
          <p:spPr bwMode="auto">
            <a:xfrm>
              <a:off x="303" y="2179"/>
              <a:ext cx="153" cy="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</a:p>
          </p:txBody>
        </p:sp>
        <p:sp>
          <p:nvSpPr>
            <p:cNvPr id="450666" name="Text Box 106"/>
            <p:cNvSpPr txBox="1">
              <a:spLocks noChangeArrowheads="1"/>
            </p:cNvSpPr>
            <p:nvPr/>
          </p:nvSpPr>
          <p:spPr bwMode="auto">
            <a:xfrm>
              <a:off x="296" y="1977"/>
              <a:ext cx="160" cy="1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>
                  <a:cs typeface="Times New Roman" pitchFamily="18" charset="0"/>
                </a:rPr>
                <a:t>1</a:t>
              </a:r>
              <a:endParaRPr lang="en-US" altLang="bg-BG" sz="800" b="0"/>
            </a:p>
          </p:txBody>
        </p:sp>
        <p:sp>
          <p:nvSpPr>
            <p:cNvPr id="450667" name="Text Box 107"/>
            <p:cNvSpPr txBox="1">
              <a:spLocks noChangeArrowheads="1"/>
            </p:cNvSpPr>
            <p:nvPr/>
          </p:nvSpPr>
          <p:spPr bwMode="auto">
            <a:xfrm>
              <a:off x="456" y="2478"/>
              <a:ext cx="544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 b="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grpSp>
          <p:nvGrpSpPr>
            <p:cNvPr id="450668" name="Group 108"/>
            <p:cNvGrpSpPr>
              <a:grpSpLocks/>
            </p:cNvGrpSpPr>
            <p:nvPr/>
          </p:nvGrpSpPr>
          <p:grpSpPr bwMode="auto">
            <a:xfrm>
              <a:off x="665" y="2521"/>
              <a:ext cx="126" cy="129"/>
              <a:chOff x="7560" y="13500"/>
              <a:chExt cx="1260" cy="1260"/>
            </a:xfrm>
          </p:grpSpPr>
          <p:grpSp>
            <p:nvGrpSpPr>
              <p:cNvPr id="450669" name="Group 109"/>
              <p:cNvGrpSpPr>
                <a:grpSpLocks/>
              </p:cNvGrpSpPr>
              <p:nvPr/>
            </p:nvGrpSpPr>
            <p:grpSpPr bwMode="auto">
              <a:xfrm>
                <a:off x="7560" y="13500"/>
                <a:ext cx="1260" cy="1260"/>
                <a:chOff x="3240" y="13680"/>
                <a:chExt cx="1080" cy="720"/>
              </a:xfrm>
            </p:grpSpPr>
            <p:sp>
              <p:nvSpPr>
                <p:cNvPr id="450670" name="Rectangle 110"/>
                <p:cNvSpPr>
                  <a:spLocks noChangeArrowheads="1"/>
                </p:cNvSpPr>
                <p:nvPr/>
              </p:nvSpPr>
              <p:spPr bwMode="auto">
                <a:xfrm>
                  <a:off x="3240" y="13680"/>
                  <a:ext cx="1080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50671" name="Rectangle 111"/>
                <p:cNvSpPr>
                  <a:spLocks noChangeArrowheads="1"/>
                </p:cNvSpPr>
                <p:nvPr/>
              </p:nvSpPr>
              <p:spPr bwMode="auto">
                <a:xfrm>
                  <a:off x="3240" y="1404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50672" name="Rectangle 112"/>
                <p:cNvSpPr>
                  <a:spLocks noChangeArrowheads="1"/>
                </p:cNvSpPr>
                <p:nvPr/>
              </p:nvSpPr>
              <p:spPr bwMode="auto">
                <a:xfrm>
                  <a:off x="3780" y="1404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450673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7920" y="13680"/>
                <a:ext cx="540" cy="36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C0C0C0"/>
                    </a:solidFill>
                    <a:latin typeface="Arial Black"/>
                  </a:rPr>
                  <a:t>х</a:t>
                </a:r>
              </a:p>
            </p:txBody>
          </p:sp>
        </p:grpSp>
        <p:grpSp>
          <p:nvGrpSpPr>
            <p:cNvPr id="450674" name="Group 114"/>
            <p:cNvGrpSpPr>
              <a:grpSpLocks/>
            </p:cNvGrpSpPr>
            <p:nvPr/>
          </p:nvGrpSpPr>
          <p:grpSpPr bwMode="auto">
            <a:xfrm rot="470287">
              <a:off x="540" y="2521"/>
              <a:ext cx="129" cy="46"/>
              <a:chOff x="3240" y="13500"/>
              <a:chExt cx="1980" cy="560"/>
            </a:xfrm>
          </p:grpSpPr>
          <p:sp>
            <p:nvSpPr>
              <p:cNvPr id="450675" name="Line 115"/>
              <p:cNvSpPr>
                <a:spLocks noChangeShapeType="1"/>
              </p:cNvSpPr>
              <p:nvPr/>
            </p:nvSpPr>
            <p:spPr bwMode="auto">
              <a:xfrm>
                <a:off x="3240" y="1361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676" name="Freeform 116"/>
              <p:cNvSpPr>
                <a:spLocks/>
              </p:cNvSpPr>
              <p:nvPr/>
            </p:nvSpPr>
            <p:spPr bwMode="auto">
              <a:xfrm>
                <a:off x="3240" y="13500"/>
                <a:ext cx="900" cy="560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677" name="Oval 117"/>
              <p:cNvSpPr>
                <a:spLocks noChangeArrowheads="1"/>
              </p:cNvSpPr>
              <p:nvPr/>
            </p:nvSpPr>
            <p:spPr bwMode="auto">
              <a:xfrm>
                <a:off x="3420" y="13610"/>
                <a:ext cx="360" cy="3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678" name="Line 118"/>
              <p:cNvSpPr>
                <a:spLocks noChangeShapeType="1"/>
              </p:cNvSpPr>
              <p:nvPr/>
            </p:nvSpPr>
            <p:spPr bwMode="auto">
              <a:xfrm>
                <a:off x="3780" y="13790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0679" name="Text Box 119"/>
            <p:cNvSpPr txBox="1">
              <a:spLocks noChangeArrowheads="1"/>
            </p:cNvSpPr>
            <p:nvPr/>
          </p:nvSpPr>
          <p:spPr bwMode="auto">
            <a:xfrm>
              <a:off x="300" y="2478"/>
              <a:ext cx="156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>
                  <a:cs typeface="Times New Roman" pitchFamily="18" charset="0"/>
                </a:rPr>
                <a:t>3</a:t>
              </a:r>
              <a:endParaRPr lang="en-US" altLang="bg-BG" sz="800" b="0"/>
            </a:p>
          </p:txBody>
        </p:sp>
        <p:sp>
          <p:nvSpPr>
            <p:cNvPr id="450680" name="Freeform 120"/>
            <p:cNvSpPr>
              <a:spLocks/>
            </p:cNvSpPr>
            <p:nvPr/>
          </p:nvSpPr>
          <p:spPr bwMode="auto">
            <a:xfrm>
              <a:off x="600" y="2620"/>
              <a:ext cx="98" cy="48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681" name="Line 121"/>
            <p:cNvSpPr>
              <a:spLocks noChangeShapeType="1"/>
            </p:cNvSpPr>
            <p:nvPr/>
          </p:nvSpPr>
          <p:spPr bwMode="auto">
            <a:xfrm flipH="1">
              <a:off x="703" y="2698"/>
              <a:ext cx="4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682" name="Text Box 122"/>
            <p:cNvSpPr txBox="1">
              <a:spLocks noChangeArrowheads="1"/>
            </p:cNvSpPr>
            <p:nvPr/>
          </p:nvSpPr>
          <p:spPr bwMode="auto">
            <a:xfrm>
              <a:off x="459" y="2744"/>
              <a:ext cx="543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 b="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grpSp>
          <p:nvGrpSpPr>
            <p:cNvPr id="450683" name="Group 123"/>
            <p:cNvGrpSpPr>
              <a:grpSpLocks/>
            </p:cNvGrpSpPr>
            <p:nvPr/>
          </p:nvGrpSpPr>
          <p:grpSpPr bwMode="auto">
            <a:xfrm>
              <a:off x="668" y="2799"/>
              <a:ext cx="125" cy="128"/>
              <a:chOff x="7560" y="13500"/>
              <a:chExt cx="1260" cy="1260"/>
            </a:xfrm>
          </p:grpSpPr>
          <p:grpSp>
            <p:nvGrpSpPr>
              <p:cNvPr id="450684" name="Group 124"/>
              <p:cNvGrpSpPr>
                <a:grpSpLocks/>
              </p:cNvGrpSpPr>
              <p:nvPr/>
            </p:nvGrpSpPr>
            <p:grpSpPr bwMode="auto">
              <a:xfrm>
                <a:off x="7560" y="13500"/>
                <a:ext cx="1260" cy="1260"/>
                <a:chOff x="3240" y="13680"/>
                <a:chExt cx="1080" cy="720"/>
              </a:xfrm>
            </p:grpSpPr>
            <p:sp>
              <p:nvSpPr>
                <p:cNvPr id="450685" name="Rectangle 125"/>
                <p:cNvSpPr>
                  <a:spLocks noChangeArrowheads="1"/>
                </p:cNvSpPr>
                <p:nvPr/>
              </p:nvSpPr>
              <p:spPr bwMode="auto">
                <a:xfrm>
                  <a:off x="3240" y="13680"/>
                  <a:ext cx="1080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50686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40" y="1404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50687" name="Rectangle 127"/>
                <p:cNvSpPr>
                  <a:spLocks noChangeArrowheads="1"/>
                </p:cNvSpPr>
                <p:nvPr/>
              </p:nvSpPr>
              <p:spPr bwMode="auto">
                <a:xfrm>
                  <a:off x="3780" y="1404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450688" name="WordArt 1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7920" y="13680"/>
                <a:ext cx="540" cy="36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C0C0C0"/>
                    </a:solidFill>
                    <a:latin typeface="Arial Black"/>
                  </a:rPr>
                  <a:t>х</a:t>
                </a:r>
              </a:p>
            </p:txBody>
          </p:sp>
        </p:grpSp>
        <p:grpSp>
          <p:nvGrpSpPr>
            <p:cNvPr id="450689" name="Group 129"/>
            <p:cNvGrpSpPr>
              <a:grpSpLocks/>
            </p:cNvGrpSpPr>
            <p:nvPr/>
          </p:nvGrpSpPr>
          <p:grpSpPr bwMode="auto">
            <a:xfrm rot="470287">
              <a:off x="540" y="2831"/>
              <a:ext cx="129" cy="47"/>
              <a:chOff x="3240" y="13500"/>
              <a:chExt cx="1980" cy="560"/>
            </a:xfrm>
          </p:grpSpPr>
          <p:sp>
            <p:nvSpPr>
              <p:cNvPr id="450690" name="Line 130"/>
              <p:cNvSpPr>
                <a:spLocks noChangeShapeType="1"/>
              </p:cNvSpPr>
              <p:nvPr/>
            </p:nvSpPr>
            <p:spPr bwMode="auto">
              <a:xfrm>
                <a:off x="3240" y="1361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691" name="Freeform 131"/>
              <p:cNvSpPr>
                <a:spLocks/>
              </p:cNvSpPr>
              <p:nvPr/>
            </p:nvSpPr>
            <p:spPr bwMode="auto">
              <a:xfrm>
                <a:off x="3240" y="13500"/>
                <a:ext cx="900" cy="560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692" name="Oval 132"/>
              <p:cNvSpPr>
                <a:spLocks noChangeArrowheads="1"/>
              </p:cNvSpPr>
              <p:nvPr/>
            </p:nvSpPr>
            <p:spPr bwMode="auto">
              <a:xfrm>
                <a:off x="3420" y="13610"/>
                <a:ext cx="360" cy="3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693" name="Line 133"/>
              <p:cNvSpPr>
                <a:spLocks noChangeShapeType="1"/>
              </p:cNvSpPr>
              <p:nvPr/>
            </p:nvSpPr>
            <p:spPr bwMode="auto">
              <a:xfrm>
                <a:off x="3780" y="13790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0694" name="Text Box 134"/>
            <p:cNvSpPr txBox="1">
              <a:spLocks noChangeArrowheads="1"/>
            </p:cNvSpPr>
            <p:nvPr/>
          </p:nvSpPr>
          <p:spPr bwMode="auto">
            <a:xfrm>
              <a:off x="310" y="2743"/>
              <a:ext cx="147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>
                  <a:cs typeface="Times New Roman" pitchFamily="18" charset="0"/>
                </a:rPr>
                <a:t>4</a:t>
              </a:r>
              <a:endParaRPr lang="en-US" altLang="bg-BG" sz="800" b="0"/>
            </a:p>
          </p:txBody>
        </p:sp>
        <p:sp>
          <p:nvSpPr>
            <p:cNvPr id="450695" name="Freeform 135"/>
            <p:cNvSpPr>
              <a:spLocks/>
            </p:cNvSpPr>
            <p:nvPr/>
          </p:nvSpPr>
          <p:spPr bwMode="auto">
            <a:xfrm>
              <a:off x="772" y="2898"/>
              <a:ext cx="75" cy="39"/>
            </a:xfrm>
            <a:custGeom>
              <a:avLst/>
              <a:gdLst>
                <a:gd name="T0" fmla="*/ 0 w 320"/>
                <a:gd name="T1" fmla="*/ 0 h 160"/>
                <a:gd name="T2" fmla="*/ 320 w 320"/>
                <a:gd name="T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0" h="160">
                  <a:moveTo>
                    <a:pt x="0" y="0"/>
                  </a:moveTo>
                  <a:lnTo>
                    <a:pt x="320" y="1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696" name="Line 136"/>
            <p:cNvSpPr>
              <a:spLocks noChangeShapeType="1"/>
            </p:cNvSpPr>
            <p:nvPr/>
          </p:nvSpPr>
          <p:spPr bwMode="auto">
            <a:xfrm>
              <a:off x="710" y="2963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697" name="Text Box 137"/>
            <p:cNvSpPr txBox="1">
              <a:spLocks noChangeArrowheads="1"/>
            </p:cNvSpPr>
            <p:nvPr/>
          </p:nvSpPr>
          <p:spPr bwMode="auto">
            <a:xfrm>
              <a:off x="461" y="3048"/>
              <a:ext cx="544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 b="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grpSp>
          <p:nvGrpSpPr>
            <p:cNvPr id="450698" name="Group 138"/>
            <p:cNvGrpSpPr>
              <a:grpSpLocks/>
            </p:cNvGrpSpPr>
            <p:nvPr/>
          </p:nvGrpSpPr>
          <p:grpSpPr bwMode="auto">
            <a:xfrm>
              <a:off x="851" y="3012"/>
              <a:ext cx="83" cy="215"/>
              <a:chOff x="5580" y="13026"/>
              <a:chExt cx="360" cy="900"/>
            </a:xfrm>
          </p:grpSpPr>
          <p:grpSp>
            <p:nvGrpSpPr>
              <p:cNvPr id="450699" name="Group 139"/>
              <p:cNvGrpSpPr>
                <a:grpSpLocks/>
              </p:cNvGrpSpPr>
              <p:nvPr/>
            </p:nvGrpSpPr>
            <p:grpSpPr bwMode="auto">
              <a:xfrm>
                <a:off x="5580" y="13476"/>
                <a:ext cx="360" cy="450"/>
                <a:chOff x="7560" y="13500"/>
                <a:chExt cx="1260" cy="1260"/>
              </a:xfrm>
            </p:grpSpPr>
            <p:grpSp>
              <p:nvGrpSpPr>
                <p:cNvPr id="450700" name="Group 140"/>
                <p:cNvGrpSpPr>
                  <a:grpSpLocks/>
                </p:cNvGrpSpPr>
                <p:nvPr/>
              </p:nvGrpSpPr>
              <p:grpSpPr bwMode="auto">
                <a:xfrm>
                  <a:off x="7560" y="13500"/>
                  <a:ext cx="1260" cy="1260"/>
                  <a:chOff x="3240" y="13680"/>
                  <a:chExt cx="1080" cy="720"/>
                </a:xfrm>
              </p:grpSpPr>
              <p:sp>
                <p:nvSpPr>
                  <p:cNvPr id="450701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13680"/>
                    <a:ext cx="1080" cy="7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450702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1404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450703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780" y="1404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450704" name="WordArt 1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7920" y="13680"/>
                  <a:ext cx="540" cy="360"/>
                </a:xfrm>
                <a:prstGeom prst="rect">
                  <a:avLst/>
                </a:prstGeom>
                <a:extLs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bg-BG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C0C0C0"/>
                      </a:solidFill>
                      <a:latin typeface="Arial Black"/>
                    </a:rPr>
                    <a:t>х</a:t>
                  </a:r>
                </a:p>
              </p:txBody>
            </p:sp>
          </p:grpSp>
          <p:grpSp>
            <p:nvGrpSpPr>
              <p:cNvPr id="450705" name="Group 145"/>
              <p:cNvGrpSpPr>
                <a:grpSpLocks/>
              </p:cNvGrpSpPr>
              <p:nvPr/>
            </p:nvGrpSpPr>
            <p:grpSpPr bwMode="auto">
              <a:xfrm>
                <a:off x="5697" y="13026"/>
                <a:ext cx="130" cy="463"/>
                <a:chOff x="5697" y="13026"/>
                <a:chExt cx="130" cy="463"/>
              </a:xfrm>
            </p:grpSpPr>
            <p:sp>
              <p:nvSpPr>
                <p:cNvPr id="450706" name="Line 146"/>
                <p:cNvSpPr>
                  <a:spLocks noChangeShapeType="1"/>
                </p:cNvSpPr>
                <p:nvPr/>
              </p:nvSpPr>
              <p:spPr bwMode="auto">
                <a:xfrm rot="5340446">
                  <a:off x="5757" y="12984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50707" name="Freeform 147"/>
                <p:cNvSpPr>
                  <a:spLocks/>
                </p:cNvSpPr>
                <p:nvPr/>
              </p:nvSpPr>
              <p:spPr bwMode="auto">
                <a:xfrm rot="5340446">
                  <a:off x="5657" y="13066"/>
                  <a:ext cx="210" cy="130"/>
                </a:xfrm>
                <a:custGeom>
                  <a:avLst/>
                  <a:gdLst>
                    <a:gd name="T0" fmla="*/ 0 w 900"/>
                    <a:gd name="T1" fmla="*/ 560 h 560"/>
                    <a:gd name="T2" fmla="*/ 900 w 900"/>
                    <a:gd name="T3" fmla="*/ 560 h 560"/>
                    <a:gd name="T4" fmla="*/ 900 w 900"/>
                    <a:gd name="T5" fmla="*/ 0 h 560"/>
                    <a:gd name="T6" fmla="*/ 0 w 900"/>
                    <a:gd name="T7" fmla="*/ 0 h 560"/>
                    <a:gd name="T8" fmla="*/ 0 w 900"/>
                    <a:gd name="T9" fmla="*/ 56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0" h="560">
                      <a:moveTo>
                        <a:pt x="0" y="560"/>
                      </a:moveTo>
                      <a:lnTo>
                        <a:pt x="900" y="560"/>
                      </a:lnTo>
                      <a:lnTo>
                        <a:pt x="900" y="0"/>
                      </a:lnTo>
                      <a:lnTo>
                        <a:pt x="0" y="0"/>
                      </a:lnTo>
                      <a:lnTo>
                        <a:pt x="0" y="56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50708" name="Oval 148"/>
                <p:cNvSpPr>
                  <a:spLocks noChangeArrowheads="1"/>
                </p:cNvSpPr>
                <p:nvPr/>
              </p:nvSpPr>
              <p:spPr bwMode="auto">
                <a:xfrm rot="5340446">
                  <a:off x="5717" y="13068"/>
                  <a:ext cx="84" cy="8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50709" name="Line 149"/>
                <p:cNvSpPr>
                  <a:spLocks noChangeShapeType="1"/>
                </p:cNvSpPr>
                <p:nvPr/>
              </p:nvSpPr>
              <p:spPr bwMode="auto">
                <a:xfrm rot="5340446">
                  <a:off x="5595" y="13321"/>
                  <a:ext cx="33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sp>
          <p:nvSpPr>
            <p:cNvPr id="450710" name="Text Box 150"/>
            <p:cNvSpPr txBox="1">
              <a:spLocks noChangeArrowheads="1"/>
            </p:cNvSpPr>
            <p:nvPr/>
          </p:nvSpPr>
          <p:spPr bwMode="auto">
            <a:xfrm>
              <a:off x="303" y="3047"/>
              <a:ext cx="159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5</a:t>
              </a:r>
            </a:p>
          </p:txBody>
        </p:sp>
        <p:sp>
          <p:nvSpPr>
            <p:cNvPr id="450711" name="Text Box 151"/>
            <p:cNvSpPr txBox="1">
              <a:spLocks noChangeArrowheads="1"/>
            </p:cNvSpPr>
            <p:nvPr/>
          </p:nvSpPr>
          <p:spPr bwMode="auto">
            <a:xfrm>
              <a:off x="542" y="3091"/>
              <a:ext cx="33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800" b="0">
                  <a:latin typeface="Times New Roman" pitchFamily="18" charset="0"/>
                  <a:cs typeface="Times New Roman" pitchFamily="18" charset="0"/>
                </a:rPr>
                <a:t>Ibd </a:t>
              </a:r>
              <a:r>
                <a:rPr lang="en-US" altLang="bg-BG" sz="800" b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</a:t>
              </a:r>
              <a:endParaRPr lang="bg-BG" altLang="bg-BG" sz="800" b="0">
                <a:latin typeface="Times New Roman" pitchFamily="18" charset="0"/>
                <a:cs typeface="Times New Roman" pitchFamily="18" charset="0"/>
              </a:endParaRPr>
            </a:p>
            <a:p>
              <a:pPr algn="l" eaLnBrk="0" hangingPunct="0"/>
              <a:endParaRPr lang="bg-BG" altLang="bg-BG" sz="800" b="0"/>
            </a:p>
          </p:txBody>
        </p:sp>
        <p:sp>
          <p:nvSpPr>
            <p:cNvPr id="450712" name="Line 152"/>
            <p:cNvSpPr>
              <a:spLocks noChangeShapeType="1"/>
            </p:cNvSpPr>
            <p:nvPr/>
          </p:nvSpPr>
          <p:spPr bwMode="auto">
            <a:xfrm>
              <a:off x="511" y="3092"/>
              <a:ext cx="0" cy="1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713" name="Text Box 153"/>
            <p:cNvSpPr txBox="1">
              <a:spLocks noChangeArrowheads="1"/>
            </p:cNvSpPr>
            <p:nvPr/>
          </p:nvSpPr>
          <p:spPr bwMode="auto">
            <a:xfrm>
              <a:off x="1335" y="2989"/>
              <a:ext cx="544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sp>
          <p:nvSpPr>
            <p:cNvPr id="450714" name="Text Box 154"/>
            <p:cNvSpPr txBox="1">
              <a:spLocks noChangeArrowheads="1"/>
            </p:cNvSpPr>
            <p:nvPr/>
          </p:nvSpPr>
          <p:spPr bwMode="auto">
            <a:xfrm>
              <a:off x="1146" y="2989"/>
              <a:ext cx="189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>
                  <a:cs typeface="Times New Roman" pitchFamily="18" charset="0"/>
                </a:rPr>
                <a:t>6</a:t>
              </a:r>
              <a:endParaRPr lang="en-US" altLang="bg-BG" sz="800" b="0"/>
            </a:p>
          </p:txBody>
        </p:sp>
        <p:sp>
          <p:nvSpPr>
            <p:cNvPr id="450715" name="Line 155"/>
            <p:cNvSpPr>
              <a:spLocks noChangeShapeType="1"/>
            </p:cNvSpPr>
            <p:nvPr/>
          </p:nvSpPr>
          <p:spPr bwMode="auto">
            <a:xfrm>
              <a:off x="1419" y="3034"/>
              <a:ext cx="209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50716" name="Group 156"/>
            <p:cNvGrpSpPr>
              <a:grpSpLocks/>
            </p:cNvGrpSpPr>
            <p:nvPr/>
          </p:nvGrpSpPr>
          <p:grpSpPr bwMode="auto">
            <a:xfrm>
              <a:off x="1628" y="3079"/>
              <a:ext cx="83" cy="86"/>
              <a:chOff x="4860" y="14760"/>
              <a:chExt cx="540" cy="540"/>
            </a:xfrm>
          </p:grpSpPr>
          <p:sp>
            <p:nvSpPr>
              <p:cNvPr id="450717" name="Oval 157"/>
              <p:cNvSpPr>
                <a:spLocks noChangeArrowheads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718" name="Line 158"/>
              <p:cNvSpPr>
                <a:spLocks noChangeShapeType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719" name="Line 159"/>
              <p:cNvSpPr>
                <a:spLocks noChangeShapeType="1"/>
              </p:cNvSpPr>
              <p:nvPr/>
            </p:nvSpPr>
            <p:spPr bwMode="auto">
              <a:xfrm flipV="1"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0720" name="Line 160"/>
            <p:cNvSpPr>
              <a:spLocks noChangeShapeType="1"/>
            </p:cNvSpPr>
            <p:nvPr/>
          </p:nvSpPr>
          <p:spPr bwMode="auto">
            <a:xfrm>
              <a:off x="624" y="1811"/>
              <a:ext cx="795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721" name="Line 161"/>
            <p:cNvSpPr>
              <a:spLocks noChangeShapeType="1"/>
            </p:cNvSpPr>
            <p:nvPr/>
          </p:nvSpPr>
          <p:spPr bwMode="auto">
            <a:xfrm>
              <a:off x="1419" y="2020"/>
              <a:ext cx="0" cy="9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722" name="Line 162"/>
            <p:cNvSpPr>
              <a:spLocks noChangeShapeType="1"/>
            </p:cNvSpPr>
            <p:nvPr/>
          </p:nvSpPr>
          <p:spPr bwMode="auto">
            <a:xfrm flipH="1">
              <a:off x="695" y="3213"/>
              <a:ext cx="738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723" name="Line 163"/>
            <p:cNvSpPr>
              <a:spLocks noChangeShapeType="1"/>
            </p:cNvSpPr>
            <p:nvPr/>
          </p:nvSpPr>
          <p:spPr bwMode="auto">
            <a:xfrm flipH="1">
              <a:off x="698" y="3251"/>
              <a:ext cx="0" cy="1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736" name="Freeform 176"/>
            <p:cNvSpPr>
              <a:spLocks/>
            </p:cNvSpPr>
            <p:nvPr/>
          </p:nvSpPr>
          <p:spPr bwMode="auto">
            <a:xfrm>
              <a:off x="131" y="1507"/>
              <a:ext cx="404" cy="1095"/>
            </a:xfrm>
            <a:custGeom>
              <a:avLst/>
              <a:gdLst>
                <a:gd name="T0" fmla="*/ 880 w 1740"/>
                <a:gd name="T1" fmla="*/ 4400 h 4400"/>
                <a:gd name="T2" fmla="*/ 0 w 1740"/>
                <a:gd name="T3" fmla="*/ 2720 h 4400"/>
                <a:gd name="T4" fmla="*/ 620 w 1740"/>
                <a:gd name="T5" fmla="*/ 440 h 4400"/>
                <a:gd name="T6" fmla="*/ 1740 w 1740"/>
                <a:gd name="T7" fmla="*/ 80 h 4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0" h="4400">
                  <a:moveTo>
                    <a:pt x="880" y="4400"/>
                  </a:moveTo>
                  <a:cubicBezTo>
                    <a:pt x="733" y="4120"/>
                    <a:pt x="43" y="3380"/>
                    <a:pt x="0" y="2720"/>
                  </a:cubicBezTo>
                  <a:cubicBezTo>
                    <a:pt x="20" y="2050"/>
                    <a:pt x="330" y="880"/>
                    <a:pt x="620" y="440"/>
                  </a:cubicBezTo>
                  <a:cubicBezTo>
                    <a:pt x="910" y="0"/>
                    <a:pt x="1507" y="155"/>
                    <a:pt x="1740" y="8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737" name="Freeform 177"/>
            <p:cNvSpPr>
              <a:spLocks/>
            </p:cNvSpPr>
            <p:nvPr/>
          </p:nvSpPr>
          <p:spPr bwMode="auto">
            <a:xfrm>
              <a:off x="0" y="1440"/>
              <a:ext cx="600" cy="1422"/>
            </a:xfrm>
            <a:custGeom>
              <a:avLst/>
              <a:gdLst>
                <a:gd name="T0" fmla="*/ 1503 w 2443"/>
                <a:gd name="T1" fmla="*/ 5870 h 5870"/>
                <a:gd name="T2" fmla="*/ 23 w 2443"/>
                <a:gd name="T3" fmla="*/ 3690 h 5870"/>
                <a:gd name="T4" fmla="*/ 903 w 2443"/>
                <a:gd name="T5" fmla="*/ 590 h 5870"/>
                <a:gd name="T6" fmla="*/ 2443 w 2443"/>
                <a:gd name="T7" fmla="*/ 150 h 5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3" h="5870">
                  <a:moveTo>
                    <a:pt x="1503" y="5870"/>
                  </a:moveTo>
                  <a:cubicBezTo>
                    <a:pt x="1256" y="5503"/>
                    <a:pt x="123" y="4570"/>
                    <a:pt x="23" y="3690"/>
                  </a:cubicBezTo>
                  <a:cubicBezTo>
                    <a:pt x="0" y="2747"/>
                    <a:pt x="510" y="1160"/>
                    <a:pt x="903" y="590"/>
                  </a:cubicBezTo>
                  <a:cubicBezTo>
                    <a:pt x="1306" y="0"/>
                    <a:pt x="2122" y="242"/>
                    <a:pt x="2443" y="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50738" name="Group 178"/>
            <p:cNvGrpSpPr>
              <a:grpSpLocks/>
            </p:cNvGrpSpPr>
            <p:nvPr/>
          </p:nvGrpSpPr>
          <p:grpSpPr bwMode="auto">
            <a:xfrm rot="3289504">
              <a:off x="542" y="1423"/>
              <a:ext cx="154" cy="236"/>
              <a:chOff x="2191" y="8896"/>
              <a:chExt cx="1319" cy="935"/>
            </a:xfrm>
          </p:grpSpPr>
          <p:sp>
            <p:nvSpPr>
              <p:cNvPr id="450739" name="Freeform 179"/>
              <p:cNvSpPr>
                <a:spLocks/>
              </p:cNvSpPr>
              <p:nvPr/>
            </p:nvSpPr>
            <p:spPr bwMode="auto">
              <a:xfrm>
                <a:off x="2191" y="8896"/>
                <a:ext cx="1319" cy="935"/>
              </a:xfrm>
              <a:custGeom>
                <a:avLst/>
                <a:gdLst>
                  <a:gd name="T0" fmla="*/ 173 w 1319"/>
                  <a:gd name="T1" fmla="*/ 63 h 935"/>
                  <a:gd name="T2" fmla="*/ 148 w 1319"/>
                  <a:gd name="T3" fmla="*/ 32 h 935"/>
                  <a:gd name="T4" fmla="*/ 123 w 1319"/>
                  <a:gd name="T5" fmla="*/ 10 h 935"/>
                  <a:gd name="T6" fmla="*/ 98 w 1319"/>
                  <a:gd name="T7" fmla="*/ 0 h 935"/>
                  <a:gd name="T8" fmla="*/ 58 w 1319"/>
                  <a:gd name="T9" fmla="*/ 14 h 935"/>
                  <a:gd name="T10" fmla="*/ 19 w 1319"/>
                  <a:gd name="T11" fmla="*/ 92 h 935"/>
                  <a:gd name="T12" fmla="*/ 0 w 1319"/>
                  <a:gd name="T13" fmla="*/ 223 h 935"/>
                  <a:gd name="T14" fmla="*/ 6 w 1319"/>
                  <a:gd name="T15" fmla="*/ 394 h 935"/>
                  <a:gd name="T16" fmla="*/ 35 w 1319"/>
                  <a:gd name="T17" fmla="*/ 583 h 935"/>
                  <a:gd name="T18" fmla="*/ 81 w 1319"/>
                  <a:gd name="T19" fmla="*/ 747 h 935"/>
                  <a:gd name="T20" fmla="*/ 138 w 1319"/>
                  <a:gd name="T21" fmla="*/ 867 h 935"/>
                  <a:gd name="T22" fmla="*/ 199 w 1319"/>
                  <a:gd name="T23" fmla="*/ 929 h 935"/>
                  <a:gd name="T24" fmla="*/ 241 w 1319"/>
                  <a:gd name="T25" fmla="*/ 932 h 935"/>
                  <a:gd name="T26" fmla="*/ 259 w 1319"/>
                  <a:gd name="T27" fmla="*/ 916 h 935"/>
                  <a:gd name="T28" fmla="*/ 277 w 1319"/>
                  <a:gd name="T29" fmla="*/ 890 h 935"/>
                  <a:gd name="T30" fmla="*/ 291 w 1319"/>
                  <a:gd name="T31" fmla="*/ 856 h 935"/>
                  <a:gd name="T32" fmla="*/ 294 w 1319"/>
                  <a:gd name="T33" fmla="*/ 835 h 935"/>
                  <a:gd name="T34" fmla="*/ 334 w 1319"/>
                  <a:gd name="T35" fmla="*/ 740 h 935"/>
                  <a:gd name="T36" fmla="*/ 384 w 1319"/>
                  <a:gd name="T37" fmla="*/ 659 h 935"/>
                  <a:gd name="T38" fmla="*/ 441 w 1319"/>
                  <a:gd name="T39" fmla="*/ 593 h 935"/>
                  <a:gd name="T40" fmla="*/ 498 w 1319"/>
                  <a:gd name="T41" fmla="*/ 541 h 935"/>
                  <a:gd name="T42" fmla="*/ 554 w 1319"/>
                  <a:gd name="T43" fmla="*/ 502 h 935"/>
                  <a:gd name="T44" fmla="*/ 603 w 1319"/>
                  <a:gd name="T45" fmla="*/ 473 h 935"/>
                  <a:gd name="T46" fmla="*/ 645 w 1319"/>
                  <a:gd name="T47" fmla="*/ 456 h 935"/>
                  <a:gd name="T48" fmla="*/ 672 w 1319"/>
                  <a:gd name="T49" fmla="*/ 449 h 935"/>
                  <a:gd name="T50" fmla="*/ 708 w 1319"/>
                  <a:gd name="T51" fmla="*/ 443 h 935"/>
                  <a:gd name="T52" fmla="*/ 772 w 1319"/>
                  <a:gd name="T53" fmla="*/ 433 h 935"/>
                  <a:gd name="T54" fmla="*/ 852 w 1319"/>
                  <a:gd name="T55" fmla="*/ 420 h 935"/>
                  <a:gd name="T56" fmla="*/ 943 w 1319"/>
                  <a:gd name="T57" fmla="*/ 407 h 935"/>
                  <a:gd name="T58" fmla="*/ 1034 w 1319"/>
                  <a:gd name="T59" fmla="*/ 392 h 935"/>
                  <a:gd name="T60" fmla="*/ 1119 w 1319"/>
                  <a:gd name="T61" fmla="*/ 379 h 935"/>
                  <a:gd name="T62" fmla="*/ 1185 w 1319"/>
                  <a:gd name="T63" fmla="*/ 369 h 935"/>
                  <a:gd name="T64" fmla="*/ 1228 w 1319"/>
                  <a:gd name="T65" fmla="*/ 362 h 935"/>
                  <a:gd name="T66" fmla="*/ 1255 w 1319"/>
                  <a:gd name="T67" fmla="*/ 392 h 935"/>
                  <a:gd name="T68" fmla="*/ 1290 w 1319"/>
                  <a:gd name="T69" fmla="*/ 401 h 935"/>
                  <a:gd name="T70" fmla="*/ 1314 w 1319"/>
                  <a:gd name="T71" fmla="*/ 371 h 935"/>
                  <a:gd name="T72" fmla="*/ 1314 w 1319"/>
                  <a:gd name="T73" fmla="*/ 288 h 935"/>
                  <a:gd name="T74" fmla="*/ 1287 w 1319"/>
                  <a:gd name="T75" fmla="*/ 211 h 935"/>
                  <a:gd name="T76" fmla="*/ 1251 w 1319"/>
                  <a:gd name="T77" fmla="*/ 189 h 935"/>
                  <a:gd name="T78" fmla="*/ 1221 w 1319"/>
                  <a:gd name="T79" fmla="*/ 209 h 935"/>
                  <a:gd name="T80" fmla="*/ 1211 w 1319"/>
                  <a:gd name="T81" fmla="*/ 249 h 935"/>
                  <a:gd name="T82" fmla="*/ 1167 w 1319"/>
                  <a:gd name="T83" fmla="*/ 257 h 935"/>
                  <a:gd name="T84" fmla="*/ 1101 w 1319"/>
                  <a:gd name="T85" fmla="*/ 267 h 935"/>
                  <a:gd name="T86" fmla="*/ 1016 w 1319"/>
                  <a:gd name="T87" fmla="*/ 280 h 935"/>
                  <a:gd name="T88" fmla="*/ 926 w 1319"/>
                  <a:gd name="T89" fmla="*/ 293 h 935"/>
                  <a:gd name="T90" fmla="*/ 835 w 1319"/>
                  <a:gd name="T91" fmla="*/ 307 h 935"/>
                  <a:gd name="T92" fmla="*/ 754 w 1319"/>
                  <a:gd name="T93" fmla="*/ 319 h 935"/>
                  <a:gd name="T94" fmla="*/ 691 w 1319"/>
                  <a:gd name="T95" fmla="*/ 329 h 935"/>
                  <a:gd name="T96" fmla="*/ 655 w 1319"/>
                  <a:gd name="T97" fmla="*/ 335 h 935"/>
                  <a:gd name="T98" fmla="*/ 626 w 1319"/>
                  <a:gd name="T99" fmla="*/ 336 h 935"/>
                  <a:gd name="T100" fmla="*/ 582 w 1319"/>
                  <a:gd name="T101" fmla="*/ 332 h 935"/>
                  <a:gd name="T102" fmla="*/ 526 w 1319"/>
                  <a:gd name="T103" fmla="*/ 320 h 935"/>
                  <a:gd name="T104" fmla="*/ 461 w 1319"/>
                  <a:gd name="T105" fmla="*/ 299 h 935"/>
                  <a:gd name="T106" fmla="*/ 390 w 1319"/>
                  <a:gd name="T107" fmla="*/ 267 h 935"/>
                  <a:gd name="T108" fmla="*/ 318 w 1319"/>
                  <a:gd name="T109" fmla="*/ 221 h 935"/>
                  <a:gd name="T110" fmla="*/ 246 w 1319"/>
                  <a:gd name="T111" fmla="*/ 160 h 935"/>
                  <a:gd name="T112" fmla="*/ 179 w 1319"/>
                  <a:gd name="T113" fmla="*/ 81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19" h="935">
                    <a:moveTo>
                      <a:pt x="186" y="84"/>
                    </a:moveTo>
                    <a:lnTo>
                      <a:pt x="173" y="63"/>
                    </a:lnTo>
                    <a:lnTo>
                      <a:pt x="161" y="46"/>
                    </a:lnTo>
                    <a:lnTo>
                      <a:pt x="148" y="32"/>
                    </a:lnTo>
                    <a:lnTo>
                      <a:pt x="135" y="19"/>
                    </a:lnTo>
                    <a:lnTo>
                      <a:pt x="123" y="10"/>
                    </a:lnTo>
                    <a:lnTo>
                      <a:pt x="110" y="3"/>
                    </a:lnTo>
                    <a:lnTo>
                      <a:pt x="98" y="0"/>
                    </a:lnTo>
                    <a:lnTo>
                      <a:pt x="85" y="0"/>
                    </a:lnTo>
                    <a:lnTo>
                      <a:pt x="58" y="14"/>
                    </a:lnTo>
                    <a:lnTo>
                      <a:pt x="36" y="46"/>
                    </a:lnTo>
                    <a:lnTo>
                      <a:pt x="19" y="92"/>
                    </a:lnTo>
                    <a:lnTo>
                      <a:pt x="7" y="153"/>
                    </a:lnTo>
                    <a:lnTo>
                      <a:pt x="0" y="223"/>
                    </a:lnTo>
                    <a:lnTo>
                      <a:pt x="0" y="306"/>
                    </a:lnTo>
                    <a:lnTo>
                      <a:pt x="6" y="394"/>
                    </a:lnTo>
                    <a:lnTo>
                      <a:pt x="17" y="489"/>
                    </a:lnTo>
                    <a:lnTo>
                      <a:pt x="35" y="583"/>
                    </a:lnTo>
                    <a:lnTo>
                      <a:pt x="56" y="669"/>
                    </a:lnTo>
                    <a:lnTo>
                      <a:pt x="81" y="747"/>
                    </a:lnTo>
                    <a:lnTo>
                      <a:pt x="108" y="814"/>
                    </a:lnTo>
                    <a:lnTo>
                      <a:pt x="138" y="867"/>
                    </a:lnTo>
                    <a:lnTo>
                      <a:pt x="169" y="906"/>
                    </a:lnTo>
                    <a:lnTo>
                      <a:pt x="199" y="929"/>
                    </a:lnTo>
                    <a:lnTo>
                      <a:pt x="229" y="935"/>
                    </a:lnTo>
                    <a:lnTo>
                      <a:pt x="241" y="932"/>
                    </a:lnTo>
                    <a:lnTo>
                      <a:pt x="251" y="925"/>
                    </a:lnTo>
                    <a:lnTo>
                      <a:pt x="259" y="916"/>
                    </a:lnTo>
                    <a:lnTo>
                      <a:pt x="269" y="905"/>
                    </a:lnTo>
                    <a:lnTo>
                      <a:pt x="277" y="890"/>
                    </a:lnTo>
                    <a:lnTo>
                      <a:pt x="284" y="874"/>
                    </a:lnTo>
                    <a:lnTo>
                      <a:pt x="291" y="856"/>
                    </a:lnTo>
                    <a:lnTo>
                      <a:pt x="297" y="834"/>
                    </a:lnTo>
                    <a:lnTo>
                      <a:pt x="294" y="835"/>
                    </a:lnTo>
                    <a:lnTo>
                      <a:pt x="313" y="785"/>
                    </a:lnTo>
                    <a:lnTo>
                      <a:pt x="334" y="740"/>
                    </a:lnTo>
                    <a:lnTo>
                      <a:pt x="359" y="697"/>
                    </a:lnTo>
                    <a:lnTo>
                      <a:pt x="384" y="659"/>
                    </a:lnTo>
                    <a:lnTo>
                      <a:pt x="412" y="625"/>
                    </a:lnTo>
                    <a:lnTo>
                      <a:pt x="441" y="593"/>
                    </a:lnTo>
                    <a:lnTo>
                      <a:pt x="469" y="565"/>
                    </a:lnTo>
                    <a:lnTo>
                      <a:pt x="498" y="541"/>
                    </a:lnTo>
                    <a:lnTo>
                      <a:pt x="527" y="519"/>
                    </a:lnTo>
                    <a:lnTo>
                      <a:pt x="554" y="502"/>
                    </a:lnTo>
                    <a:lnTo>
                      <a:pt x="580" y="486"/>
                    </a:lnTo>
                    <a:lnTo>
                      <a:pt x="603" y="473"/>
                    </a:lnTo>
                    <a:lnTo>
                      <a:pt x="626" y="464"/>
                    </a:lnTo>
                    <a:lnTo>
                      <a:pt x="645" y="456"/>
                    </a:lnTo>
                    <a:lnTo>
                      <a:pt x="661" y="451"/>
                    </a:lnTo>
                    <a:lnTo>
                      <a:pt x="672" y="449"/>
                    </a:lnTo>
                    <a:lnTo>
                      <a:pt x="687" y="446"/>
                    </a:lnTo>
                    <a:lnTo>
                      <a:pt x="708" y="443"/>
                    </a:lnTo>
                    <a:lnTo>
                      <a:pt x="737" y="439"/>
                    </a:lnTo>
                    <a:lnTo>
                      <a:pt x="772" y="433"/>
                    </a:lnTo>
                    <a:lnTo>
                      <a:pt x="811" y="427"/>
                    </a:lnTo>
                    <a:lnTo>
                      <a:pt x="852" y="420"/>
                    </a:lnTo>
                    <a:lnTo>
                      <a:pt x="897" y="414"/>
                    </a:lnTo>
                    <a:lnTo>
                      <a:pt x="943" y="407"/>
                    </a:lnTo>
                    <a:lnTo>
                      <a:pt x="989" y="400"/>
                    </a:lnTo>
                    <a:lnTo>
                      <a:pt x="1034" y="392"/>
                    </a:lnTo>
                    <a:lnTo>
                      <a:pt x="1078" y="385"/>
                    </a:lnTo>
                    <a:lnTo>
                      <a:pt x="1119" y="379"/>
                    </a:lnTo>
                    <a:lnTo>
                      <a:pt x="1155" y="374"/>
                    </a:lnTo>
                    <a:lnTo>
                      <a:pt x="1185" y="369"/>
                    </a:lnTo>
                    <a:lnTo>
                      <a:pt x="1211" y="365"/>
                    </a:lnTo>
                    <a:lnTo>
                      <a:pt x="1228" y="362"/>
                    </a:lnTo>
                    <a:lnTo>
                      <a:pt x="1239" y="379"/>
                    </a:lnTo>
                    <a:lnTo>
                      <a:pt x="1255" y="392"/>
                    </a:lnTo>
                    <a:lnTo>
                      <a:pt x="1273" y="400"/>
                    </a:lnTo>
                    <a:lnTo>
                      <a:pt x="1290" y="401"/>
                    </a:lnTo>
                    <a:lnTo>
                      <a:pt x="1304" y="391"/>
                    </a:lnTo>
                    <a:lnTo>
                      <a:pt x="1314" y="371"/>
                    </a:lnTo>
                    <a:lnTo>
                      <a:pt x="1319" y="337"/>
                    </a:lnTo>
                    <a:lnTo>
                      <a:pt x="1314" y="288"/>
                    </a:lnTo>
                    <a:lnTo>
                      <a:pt x="1303" y="241"/>
                    </a:lnTo>
                    <a:lnTo>
                      <a:pt x="1287" y="211"/>
                    </a:lnTo>
                    <a:lnTo>
                      <a:pt x="1270" y="193"/>
                    </a:lnTo>
                    <a:lnTo>
                      <a:pt x="1251" y="189"/>
                    </a:lnTo>
                    <a:lnTo>
                      <a:pt x="1235" y="195"/>
                    </a:lnTo>
                    <a:lnTo>
                      <a:pt x="1221" y="209"/>
                    </a:lnTo>
                    <a:lnTo>
                      <a:pt x="1212" y="228"/>
                    </a:lnTo>
                    <a:lnTo>
                      <a:pt x="1211" y="249"/>
                    </a:lnTo>
                    <a:lnTo>
                      <a:pt x="1193" y="252"/>
                    </a:lnTo>
                    <a:lnTo>
                      <a:pt x="1167" y="257"/>
                    </a:lnTo>
                    <a:lnTo>
                      <a:pt x="1137" y="261"/>
                    </a:lnTo>
                    <a:lnTo>
                      <a:pt x="1101" y="267"/>
                    </a:lnTo>
                    <a:lnTo>
                      <a:pt x="1061" y="273"/>
                    </a:lnTo>
                    <a:lnTo>
                      <a:pt x="1016" y="280"/>
                    </a:lnTo>
                    <a:lnTo>
                      <a:pt x="972" y="286"/>
                    </a:lnTo>
                    <a:lnTo>
                      <a:pt x="926" y="293"/>
                    </a:lnTo>
                    <a:lnTo>
                      <a:pt x="880" y="300"/>
                    </a:lnTo>
                    <a:lnTo>
                      <a:pt x="835" y="307"/>
                    </a:lnTo>
                    <a:lnTo>
                      <a:pt x="793" y="313"/>
                    </a:lnTo>
                    <a:lnTo>
                      <a:pt x="754" y="319"/>
                    </a:lnTo>
                    <a:lnTo>
                      <a:pt x="720" y="325"/>
                    </a:lnTo>
                    <a:lnTo>
                      <a:pt x="691" y="329"/>
                    </a:lnTo>
                    <a:lnTo>
                      <a:pt x="669" y="332"/>
                    </a:lnTo>
                    <a:lnTo>
                      <a:pt x="655" y="335"/>
                    </a:lnTo>
                    <a:lnTo>
                      <a:pt x="642" y="336"/>
                    </a:lnTo>
                    <a:lnTo>
                      <a:pt x="626" y="336"/>
                    </a:lnTo>
                    <a:lnTo>
                      <a:pt x="606" y="335"/>
                    </a:lnTo>
                    <a:lnTo>
                      <a:pt x="582" y="332"/>
                    </a:lnTo>
                    <a:lnTo>
                      <a:pt x="556" y="327"/>
                    </a:lnTo>
                    <a:lnTo>
                      <a:pt x="526" y="320"/>
                    </a:lnTo>
                    <a:lnTo>
                      <a:pt x="494" y="312"/>
                    </a:lnTo>
                    <a:lnTo>
                      <a:pt x="461" y="299"/>
                    </a:lnTo>
                    <a:lnTo>
                      <a:pt x="426" y="284"/>
                    </a:lnTo>
                    <a:lnTo>
                      <a:pt x="390" y="267"/>
                    </a:lnTo>
                    <a:lnTo>
                      <a:pt x="354" y="245"/>
                    </a:lnTo>
                    <a:lnTo>
                      <a:pt x="318" y="221"/>
                    </a:lnTo>
                    <a:lnTo>
                      <a:pt x="282" y="192"/>
                    </a:lnTo>
                    <a:lnTo>
                      <a:pt x="246" y="160"/>
                    </a:lnTo>
                    <a:lnTo>
                      <a:pt x="212" y="122"/>
                    </a:lnTo>
                    <a:lnTo>
                      <a:pt x="179" y="81"/>
                    </a:lnTo>
                    <a:lnTo>
                      <a:pt x="186" y="84"/>
                    </a:lnTo>
                    <a:close/>
                  </a:path>
                </a:pathLst>
              </a:custGeom>
              <a:solidFill>
                <a:srgbClr val="FFE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740" name="Freeform 180"/>
              <p:cNvSpPr>
                <a:spLocks/>
              </p:cNvSpPr>
              <p:nvPr/>
            </p:nvSpPr>
            <p:spPr bwMode="auto">
              <a:xfrm>
                <a:off x="2191" y="8896"/>
                <a:ext cx="1319" cy="935"/>
              </a:xfrm>
              <a:custGeom>
                <a:avLst/>
                <a:gdLst>
                  <a:gd name="T0" fmla="*/ 186 w 1319"/>
                  <a:gd name="T1" fmla="*/ 84 h 935"/>
                  <a:gd name="T2" fmla="*/ 161 w 1319"/>
                  <a:gd name="T3" fmla="*/ 46 h 935"/>
                  <a:gd name="T4" fmla="*/ 135 w 1319"/>
                  <a:gd name="T5" fmla="*/ 19 h 935"/>
                  <a:gd name="T6" fmla="*/ 110 w 1319"/>
                  <a:gd name="T7" fmla="*/ 3 h 935"/>
                  <a:gd name="T8" fmla="*/ 85 w 1319"/>
                  <a:gd name="T9" fmla="*/ 0 h 935"/>
                  <a:gd name="T10" fmla="*/ 58 w 1319"/>
                  <a:gd name="T11" fmla="*/ 14 h 935"/>
                  <a:gd name="T12" fmla="*/ 19 w 1319"/>
                  <a:gd name="T13" fmla="*/ 92 h 935"/>
                  <a:gd name="T14" fmla="*/ 0 w 1319"/>
                  <a:gd name="T15" fmla="*/ 223 h 935"/>
                  <a:gd name="T16" fmla="*/ 6 w 1319"/>
                  <a:gd name="T17" fmla="*/ 394 h 935"/>
                  <a:gd name="T18" fmla="*/ 17 w 1319"/>
                  <a:gd name="T19" fmla="*/ 489 h 935"/>
                  <a:gd name="T20" fmla="*/ 56 w 1319"/>
                  <a:gd name="T21" fmla="*/ 669 h 935"/>
                  <a:gd name="T22" fmla="*/ 108 w 1319"/>
                  <a:gd name="T23" fmla="*/ 814 h 935"/>
                  <a:gd name="T24" fmla="*/ 169 w 1319"/>
                  <a:gd name="T25" fmla="*/ 906 h 935"/>
                  <a:gd name="T26" fmla="*/ 229 w 1319"/>
                  <a:gd name="T27" fmla="*/ 935 h 935"/>
                  <a:gd name="T28" fmla="*/ 241 w 1319"/>
                  <a:gd name="T29" fmla="*/ 932 h 935"/>
                  <a:gd name="T30" fmla="*/ 259 w 1319"/>
                  <a:gd name="T31" fmla="*/ 916 h 935"/>
                  <a:gd name="T32" fmla="*/ 277 w 1319"/>
                  <a:gd name="T33" fmla="*/ 890 h 935"/>
                  <a:gd name="T34" fmla="*/ 291 w 1319"/>
                  <a:gd name="T35" fmla="*/ 856 h 935"/>
                  <a:gd name="T36" fmla="*/ 294 w 1319"/>
                  <a:gd name="T37" fmla="*/ 835 h 935"/>
                  <a:gd name="T38" fmla="*/ 313 w 1319"/>
                  <a:gd name="T39" fmla="*/ 785 h 935"/>
                  <a:gd name="T40" fmla="*/ 359 w 1319"/>
                  <a:gd name="T41" fmla="*/ 697 h 935"/>
                  <a:gd name="T42" fmla="*/ 412 w 1319"/>
                  <a:gd name="T43" fmla="*/ 625 h 935"/>
                  <a:gd name="T44" fmla="*/ 469 w 1319"/>
                  <a:gd name="T45" fmla="*/ 565 h 935"/>
                  <a:gd name="T46" fmla="*/ 527 w 1319"/>
                  <a:gd name="T47" fmla="*/ 519 h 935"/>
                  <a:gd name="T48" fmla="*/ 580 w 1319"/>
                  <a:gd name="T49" fmla="*/ 486 h 935"/>
                  <a:gd name="T50" fmla="*/ 626 w 1319"/>
                  <a:gd name="T51" fmla="*/ 464 h 935"/>
                  <a:gd name="T52" fmla="*/ 661 w 1319"/>
                  <a:gd name="T53" fmla="*/ 451 h 935"/>
                  <a:gd name="T54" fmla="*/ 672 w 1319"/>
                  <a:gd name="T55" fmla="*/ 449 h 935"/>
                  <a:gd name="T56" fmla="*/ 708 w 1319"/>
                  <a:gd name="T57" fmla="*/ 443 h 935"/>
                  <a:gd name="T58" fmla="*/ 772 w 1319"/>
                  <a:gd name="T59" fmla="*/ 433 h 935"/>
                  <a:gd name="T60" fmla="*/ 852 w 1319"/>
                  <a:gd name="T61" fmla="*/ 420 h 935"/>
                  <a:gd name="T62" fmla="*/ 943 w 1319"/>
                  <a:gd name="T63" fmla="*/ 407 h 935"/>
                  <a:gd name="T64" fmla="*/ 1034 w 1319"/>
                  <a:gd name="T65" fmla="*/ 392 h 935"/>
                  <a:gd name="T66" fmla="*/ 1119 w 1319"/>
                  <a:gd name="T67" fmla="*/ 379 h 935"/>
                  <a:gd name="T68" fmla="*/ 1185 w 1319"/>
                  <a:gd name="T69" fmla="*/ 369 h 935"/>
                  <a:gd name="T70" fmla="*/ 1228 w 1319"/>
                  <a:gd name="T71" fmla="*/ 362 h 935"/>
                  <a:gd name="T72" fmla="*/ 1239 w 1319"/>
                  <a:gd name="T73" fmla="*/ 379 h 935"/>
                  <a:gd name="T74" fmla="*/ 1273 w 1319"/>
                  <a:gd name="T75" fmla="*/ 400 h 935"/>
                  <a:gd name="T76" fmla="*/ 1304 w 1319"/>
                  <a:gd name="T77" fmla="*/ 391 h 935"/>
                  <a:gd name="T78" fmla="*/ 1319 w 1319"/>
                  <a:gd name="T79" fmla="*/ 337 h 935"/>
                  <a:gd name="T80" fmla="*/ 1314 w 1319"/>
                  <a:gd name="T81" fmla="*/ 288 h 935"/>
                  <a:gd name="T82" fmla="*/ 1287 w 1319"/>
                  <a:gd name="T83" fmla="*/ 211 h 935"/>
                  <a:gd name="T84" fmla="*/ 1251 w 1319"/>
                  <a:gd name="T85" fmla="*/ 189 h 935"/>
                  <a:gd name="T86" fmla="*/ 1221 w 1319"/>
                  <a:gd name="T87" fmla="*/ 209 h 935"/>
                  <a:gd name="T88" fmla="*/ 1211 w 1319"/>
                  <a:gd name="T89" fmla="*/ 249 h 935"/>
                  <a:gd name="T90" fmla="*/ 1193 w 1319"/>
                  <a:gd name="T91" fmla="*/ 252 h 935"/>
                  <a:gd name="T92" fmla="*/ 1137 w 1319"/>
                  <a:gd name="T93" fmla="*/ 261 h 935"/>
                  <a:gd name="T94" fmla="*/ 1061 w 1319"/>
                  <a:gd name="T95" fmla="*/ 273 h 935"/>
                  <a:gd name="T96" fmla="*/ 972 w 1319"/>
                  <a:gd name="T97" fmla="*/ 286 h 935"/>
                  <a:gd name="T98" fmla="*/ 880 w 1319"/>
                  <a:gd name="T99" fmla="*/ 300 h 935"/>
                  <a:gd name="T100" fmla="*/ 793 w 1319"/>
                  <a:gd name="T101" fmla="*/ 313 h 935"/>
                  <a:gd name="T102" fmla="*/ 720 w 1319"/>
                  <a:gd name="T103" fmla="*/ 325 h 935"/>
                  <a:gd name="T104" fmla="*/ 669 w 1319"/>
                  <a:gd name="T105" fmla="*/ 332 h 935"/>
                  <a:gd name="T106" fmla="*/ 655 w 1319"/>
                  <a:gd name="T107" fmla="*/ 335 h 935"/>
                  <a:gd name="T108" fmla="*/ 626 w 1319"/>
                  <a:gd name="T109" fmla="*/ 336 h 935"/>
                  <a:gd name="T110" fmla="*/ 582 w 1319"/>
                  <a:gd name="T111" fmla="*/ 332 h 935"/>
                  <a:gd name="T112" fmla="*/ 526 w 1319"/>
                  <a:gd name="T113" fmla="*/ 320 h 935"/>
                  <a:gd name="T114" fmla="*/ 461 w 1319"/>
                  <a:gd name="T115" fmla="*/ 299 h 935"/>
                  <a:gd name="T116" fmla="*/ 390 w 1319"/>
                  <a:gd name="T117" fmla="*/ 267 h 935"/>
                  <a:gd name="T118" fmla="*/ 318 w 1319"/>
                  <a:gd name="T119" fmla="*/ 221 h 935"/>
                  <a:gd name="T120" fmla="*/ 246 w 1319"/>
                  <a:gd name="T121" fmla="*/ 160 h 935"/>
                  <a:gd name="T122" fmla="*/ 179 w 1319"/>
                  <a:gd name="T123" fmla="*/ 81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19" h="935">
                    <a:moveTo>
                      <a:pt x="186" y="84"/>
                    </a:moveTo>
                    <a:lnTo>
                      <a:pt x="186" y="84"/>
                    </a:lnTo>
                    <a:lnTo>
                      <a:pt x="173" y="63"/>
                    </a:lnTo>
                    <a:lnTo>
                      <a:pt x="161" y="46"/>
                    </a:lnTo>
                    <a:lnTo>
                      <a:pt x="148" y="32"/>
                    </a:lnTo>
                    <a:lnTo>
                      <a:pt x="135" y="19"/>
                    </a:lnTo>
                    <a:lnTo>
                      <a:pt x="123" y="10"/>
                    </a:lnTo>
                    <a:lnTo>
                      <a:pt x="110" y="3"/>
                    </a:lnTo>
                    <a:lnTo>
                      <a:pt x="98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58" y="14"/>
                    </a:lnTo>
                    <a:lnTo>
                      <a:pt x="36" y="46"/>
                    </a:lnTo>
                    <a:lnTo>
                      <a:pt x="19" y="92"/>
                    </a:lnTo>
                    <a:lnTo>
                      <a:pt x="7" y="153"/>
                    </a:lnTo>
                    <a:lnTo>
                      <a:pt x="0" y="223"/>
                    </a:lnTo>
                    <a:lnTo>
                      <a:pt x="0" y="306"/>
                    </a:lnTo>
                    <a:lnTo>
                      <a:pt x="6" y="394"/>
                    </a:lnTo>
                    <a:lnTo>
                      <a:pt x="17" y="489"/>
                    </a:lnTo>
                    <a:lnTo>
                      <a:pt x="17" y="489"/>
                    </a:lnTo>
                    <a:lnTo>
                      <a:pt x="35" y="583"/>
                    </a:lnTo>
                    <a:lnTo>
                      <a:pt x="56" y="669"/>
                    </a:lnTo>
                    <a:lnTo>
                      <a:pt x="81" y="747"/>
                    </a:lnTo>
                    <a:lnTo>
                      <a:pt x="108" y="814"/>
                    </a:lnTo>
                    <a:lnTo>
                      <a:pt x="138" y="867"/>
                    </a:lnTo>
                    <a:lnTo>
                      <a:pt x="169" y="906"/>
                    </a:lnTo>
                    <a:lnTo>
                      <a:pt x="199" y="929"/>
                    </a:lnTo>
                    <a:lnTo>
                      <a:pt x="229" y="935"/>
                    </a:lnTo>
                    <a:lnTo>
                      <a:pt x="229" y="935"/>
                    </a:lnTo>
                    <a:lnTo>
                      <a:pt x="241" y="932"/>
                    </a:lnTo>
                    <a:lnTo>
                      <a:pt x="251" y="925"/>
                    </a:lnTo>
                    <a:lnTo>
                      <a:pt x="259" y="916"/>
                    </a:lnTo>
                    <a:lnTo>
                      <a:pt x="269" y="905"/>
                    </a:lnTo>
                    <a:lnTo>
                      <a:pt x="277" y="890"/>
                    </a:lnTo>
                    <a:lnTo>
                      <a:pt x="284" y="874"/>
                    </a:lnTo>
                    <a:lnTo>
                      <a:pt x="291" y="856"/>
                    </a:lnTo>
                    <a:lnTo>
                      <a:pt x="297" y="834"/>
                    </a:lnTo>
                    <a:lnTo>
                      <a:pt x="294" y="835"/>
                    </a:lnTo>
                    <a:lnTo>
                      <a:pt x="294" y="835"/>
                    </a:lnTo>
                    <a:lnTo>
                      <a:pt x="313" y="785"/>
                    </a:lnTo>
                    <a:lnTo>
                      <a:pt x="334" y="740"/>
                    </a:lnTo>
                    <a:lnTo>
                      <a:pt x="359" y="697"/>
                    </a:lnTo>
                    <a:lnTo>
                      <a:pt x="384" y="659"/>
                    </a:lnTo>
                    <a:lnTo>
                      <a:pt x="412" y="625"/>
                    </a:lnTo>
                    <a:lnTo>
                      <a:pt x="441" y="593"/>
                    </a:lnTo>
                    <a:lnTo>
                      <a:pt x="469" y="565"/>
                    </a:lnTo>
                    <a:lnTo>
                      <a:pt x="498" y="541"/>
                    </a:lnTo>
                    <a:lnTo>
                      <a:pt x="527" y="519"/>
                    </a:lnTo>
                    <a:lnTo>
                      <a:pt x="554" y="502"/>
                    </a:lnTo>
                    <a:lnTo>
                      <a:pt x="580" y="486"/>
                    </a:lnTo>
                    <a:lnTo>
                      <a:pt x="603" y="473"/>
                    </a:lnTo>
                    <a:lnTo>
                      <a:pt x="626" y="464"/>
                    </a:lnTo>
                    <a:lnTo>
                      <a:pt x="645" y="456"/>
                    </a:lnTo>
                    <a:lnTo>
                      <a:pt x="661" y="451"/>
                    </a:lnTo>
                    <a:lnTo>
                      <a:pt x="672" y="449"/>
                    </a:lnTo>
                    <a:lnTo>
                      <a:pt x="672" y="449"/>
                    </a:lnTo>
                    <a:lnTo>
                      <a:pt x="687" y="446"/>
                    </a:lnTo>
                    <a:lnTo>
                      <a:pt x="708" y="443"/>
                    </a:lnTo>
                    <a:lnTo>
                      <a:pt x="737" y="439"/>
                    </a:lnTo>
                    <a:lnTo>
                      <a:pt x="772" y="433"/>
                    </a:lnTo>
                    <a:lnTo>
                      <a:pt x="811" y="427"/>
                    </a:lnTo>
                    <a:lnTo>
                      <a:pt x="852" y="420"/>
                    </a:lnTo>
                    <a:lnTo>
                      <a:pt x="897" y="414"/>
                    </a:lnTo>
                    <a:lnTo>
                      <a:pt x="943" y="407"/>
                    </a:lnTo>
                    <a:lnTo>
                      <a:pt x="989" y="400"/>
                    </a:lnTo>
                    <a:lnTo>
                      <a:pt x="1034" y="392"/>
                    </a:lnTo>
                    <a:lnTo>
                      <a:pt x="1078" y="385"/>
                    </a:lnTo>
                    <a:lnTo>
                      <a:pt x="1119" y="379"/>
                    </a:lnTo>
                    <a:lnTo>
                      <a:pt x="1155" y="374"/>
                    </a:lnTo>
                    <a:lnTo>
                      <a:pt x="1185" y="369"/>
                    </a:lnTo>
                    <a:lnTo>
                      <a:pt x="1211" y="365"/>
                    </a:lnTo>
                    <a:lnTo>
                      <a:pt x="1228" y="362"/>
                    </a:lnTo>
                    <a:lnTo>
                      <a:pt x="1228" y="362"/>
                    </a:lnTo>
                    <a:lnTo>
                      <a:pt x="1239" y="379"/>
                    </a:lnTo>
                    <a:lnTo>
                      <a:pt x="1255" y="392"/>
                    </a:lnTo>
                    <a:lnTo>
                      <a:pt x="1273" y="400"/>
                    </a:lnTo>
                    <a:lnTo>
                      <a:pt x="1290" y="401"/>
                    </a:lnTo>
                    <a:lnTo>
                      <a:pt x="1304" y="391"/>
                    </a:lnTo>
                    <a:lnTo>
                      <a:pt x="1314" y="371"/>
                    </a:lnTo>
                    <a:lnTo>
                      <a:pt x="1319" y="337"/>
                    </a:lnTo>
                    <a:lnTo>
                      <a:pt x="1314" y="288"/>
                    </a:lnTo>
                    <a:lnTo>
                      <a:pt x="1314" y="288"/>
                    </a:lnTo>
                    <a:lnTo>
                      <a:pt x="1303" y="241"/>
                    </a:lnTo>
                    <a:lnTo>
                      <a:pt x="1287" y="211"/>
                    </a:lnTo>
                    <a:lnTo>
                      <a:pt x="1270" y="193"/>
                    </a:lnTo>
                    <a:lnTo>
                      <a:pt x="1251" y="189"/>
                    </a:lnTo>
                    <a:lnTo>
                      <a:pt x="1235" y="195"/>
                    </a:lnTo>
                    <a:lnTo>
                      <a:pt x="1221" y="209"/>
                    </a:lnTo>
                    <a:lnTo>
                      <a:pt x="1212" y="228"/>
                    </a:lnTo>
                    <a:lnTo>
                      <a:pt x="1211" y="249"/>
                    </a:lnTo>
                    <a:lnTo>
                      <a:pt x="1211" y="249"/>
                    </a:lnTo>
                    <a:lnTo>
                      <a:pt x="1193" y="252"/>
                    </a:lnTo>
                    <a:lnTo>
                      <a:pt x="1167" y="257"/>
                    </a:lnTo>
                    <a:lnTo>
                      <a:pt x="1137" y="261"/>
                    </a:lnTo>
                    <a:lnTo>
                      <a:pt x="1101" y="267"/>
                    </a:lnTo>
                    <a:lnTo>
                      <a:pt x="1061" y="273"/>
                    </a:lnTo>
                    <a:lnTo>
                      <a:pt x="1016" y="280"/>
                    </a:lnTo>
                    <a:lnTo>
                      <a:pt x="972" y="286"/>
                    </a:lnTo>
                    <a:lnTo>
                      <a:pt x="926" y="293"/>
                    </a:lnTo>
                    <a:lnTo>
                      <a:pt x="880" y="300"/>
                    </a:lnTo>
                    <a:lnTo>
                      <a:pt x="835" y="307"/>
                    </a:lnTo>
                    <a:lnTo>
                      <a:pt x="793" y="313"/>
                    </a:lnTo>
                    <a:lnTo>
                      <a:pt x="754" y="319"/>
                    </a:lnTo>
                    <a:lnTo>
                      <a:pt x="720" y="325"/>
                    </a:lnTo>
                    <a:lnTo>
                      <a:pt x="691" y="329"/>
                    </a:lnTo>
                    <a:lnTo>
                      <a:pt x="669" y="332"/>
                    </a:lnTo>
                    <a:lnTo>
                      <a:pt x="655" y="335"/>
                    </a:lnTo>
                    <a:lnTo>
                      <a:pt x="655" y="335"/>
                    </a:lnTo>
                    <a:lnTo>
                      <a:pt x="642" y="336"/>
                    </a:lnTo>
                    <a:lnTo>
                      <a:pt x="626" y="336"/>
                    </a:lnTo>
                    <a:lnTo>
                      <a:pt x="606" y="335"/>
                    </a:lnTo>
                    <a:lnTo>
                      <a:pt x="582" y="332"/>
                    </a:lnTo>
                    <a:lnTo>
                      <a:pt x="556" y="327"/>
                    </a:lnTo>
                    <a:lnTo>
                      <a:pt x="526" y="320"/>
                    </a:lnTo>
                    <a:lnTo>
                      <a:pt x="494" y="312"/>
                    </a:lnTo>
                    <a:lnTo>
                      <a:pt x="461" y="299"/>
                    </a:lnTo>
                    <a:lnTo>
                      <a:pt x="426" y="284"/>
                    </a:lnTo>
                    <a:lnTo>
                      <a:pt x="390" y="267"/>
                    </a:lnTo>
                    <a:lnTo>
                      <a:pt x="354" y="245"/>
                    </a:lnTo>
                    <a:lnTo>
                      <a:pt x="318" y="221"/>
                    </a:lnTo>
                    <a:lnTo>
                      <a:pt x="282" y="192"/>
                    </a:lnTo>
                    <a:lnTo>
                      <a:pt x="246" y="160"/>
                    </a:lnTo>
                    <a:lnTo>
                      <a:pt x="212" y="122"/>
                    </a:lnTo>
                    <a:lnTo>
                      <a:pt x="179" y="81"/>
                    </a:lnTo>
                    <a:lnTo>
                      <a:pt x="186" y="8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741" name="Freeform 181"/>
              <p:cNvSpPr>
                <a:spLocks/>
              </p:cNvSpPr>
              <p:nvPr/>
            </p:nvSpPr>
            <p:spPr bwMode="auto">
              <a:xfrm>
                <a:off x="2269" y="9029"/>
                <a:ext cx="151" cy="669"/>
              </a:xfrm>
              <a:custGeom>
                <a:avLst/>
                <a:gdLst>
                  <a:gd name="T0" fmla="*/ 131 w 151"/>
                  <a:gd name="T1" fmla="*/ 669 h 669"/>
                  <a:gd name="T2" fmla="*/ 148 w 151"/>
                  <a:gd name="T3" fmla="*/ 639 h 669"/>
                  <a:gd name="T4" fmla="*/ 151 w 151"/>
                  <a:gd name="T5" fmla="*/ 565 h 669"/>
                  <a:gd name="T6" fmla="*/ 142 w 151"/>
                  <a:gd name="T7" fmla="*/ 457 h 669"/>
                  <a:gd name="T8" fmla="*/ 125 w 151"/>
                  <a:gd name="T9" fmla="*/ 327 h 669"/>
                  <a:gd name="T10" fmla="*/ 114 w 151"/>
                  <a:gd name="T11" fmla="*/ 259 h 669"/>
                  <a:gd name="T12" fmla="*/ 102 w 151"/>
                  <a:gd name="T13" fmla="*/ 197 h 669"/>
                  <a:gd name="T14" fmla="*/ 91 w 151"/>
                  <a:gd name="T15" fmla="*/ 141 h 669"/>
                  <a:gd name="T16" fmla="*/ 79 w 151"/>
                  <a:gd name="T17" fmla="*/ 92 h 669"/>
                  <a:gd name="T18" fmla="*/ 66 w 151"/>
                  <a:gd name="T19" fmla="*/ 52 h 669"/>
                  <a:gd name="T20" fmla="*/ 53 w 151"/>
                  <a:gd name="T21" fmla="*/ 23 h 669"/>
                  <a:gd name="T22" fmla="*/ 40 w 151"/>
                  <a:gd name="T23" fmla="*/ 4 h 669"/>
                  <a:gd name="T24" fmla="*/ 27 w 151"/>
                  <a:gd name="T25" fmla="*/ 0 h 669"/>
                  <a:gd name="T26" fmla="*/ 9 w 151"/>
                  <a:gd name="T27" fmla="*/ 30 h 669"/>
                  <a:gd name="T28" fmla="*/ 0 w 151"/>
                  <a:gd name="T29" fmla="*/ 103 h 669"/>
                  <a:gd name="T30" fmla="*/ 3 w 151"/>
                  <a:gd name="T31" fmla="*/ 212 h 669"/>
                  <a:gd name="T32" fmla="*/ 19 w 151"/>
                  <a:gd name="T33" fmla="*/ 343 h 669"/>
                  <a:gd name="T34" fmla="*/ 30 w 151"/>
                  <a:gd name="T35" fmla="*/ 411 h 669"/>
                  <a:gd name="T36" fmla="*/ 43 w 151"/>
                  <a:gd name="T37" fmla="*/ 473 h 669"/>
                  <a:gd name="T38" fmla="*/ 57 w 151"/>
                  <a:gd name="T39" fmla="*/ 529 h 669"/>
                  <a:gd name="T40" fmla="*/ 72 w 151"/>
                  <a:gd name="T41" fmla="*/ 577 h 669"/>
                  <a:gd name="T42" fmla="*/ 88 w 151"/>
                  <a:gd name="T43" fmla="*/ 617 h 669"/>
                  <a:gd name="T44" fmla="*/ 102 w 151"/>
                  <a:gd name="T45" fmla="*/ 646 h 669"/>
                  <a:gd name="T46" fmla="*/ 118 w 151"/>
                  <a:gd name="T47" fmla="*/ 663 h 669"/>
                  <a:gd name="T48" fmla="*/ 131 w 151"/>
                  <a:gd name="T49" fmla="*/ 669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1" h="669">
                    <a:moveTo>
                      <a:pt x="131" y="669"/>
                    </a:moveTo>
                    <a:lnTo>
                      <a:pt x="148" y="639"/>
                    </a:lnTo>
                    <a:lnTo>
                      <a:pt x="151" y="565"/>
                    </a:lnTo>
                    <a:lnTo>
                      <a:pt x="142" y="457"/>
                    </a:lnTo>
                    <a:lnTo>
                      <a:pt x="125" y="327"/>
                    </a:lnTo>
                    <a:lnTo>
                      <a:pt x="114" y="259"/>
                    </a:lnTo>
                    <a:lnTo>
                      <a:pt x="102" y="197"/>
                    </a:lnTo>
                    <a:lnTo>
                      <a:pt x="91" y="141"/>
                    </a:lnTo>
                    <a:lnTo>
                      <a:pt x="79" y="92"/>
                    </a:lnTo>
                    <a:lnTo>
                      <a:pt x="66" y="52"/>
                    </a:lnTo>
                    <a:lnTo>
                      <a:pt x="53" y="23"/>
                    </a:lnTo>
                    <a:lnTo>
                      <a:pt x="40" y="4"/>
                    </a:lnTo>
                    <a:lnTo>
                      <a:pt x="27" y="0"/>
                    </a:lnTo>
                    <a:lnTo>
                      <a:pt x="9" y="30"/>
                    </a:lnTo>
                    <a:lnTo>
                      <a:pt x="0" y="103"/>
                    </a:lnTo>
                    <a:lnTo>
                      <a:pt x="3" y="212"/>
                    </a:lnTo>
                    <a:lnTo>
                      <a:pt x="19" y="343"/>
                    </a:lnTo>
                    <a:lnTo>
                      <a:pt x="30" y="411"/>
                    </a:lnTo>
                    <a:lnTo>
                      <a:pt x="43" y="473"/>
                    </a:lnTo>
                    <a:lnTo>
                      <a:pt x="57" y="529"/>
                    </a:lnTo>
                    <a:lnTo>
                      <a:pt x="72" y="577"/>
                    </a:lnTo>
                    <a:lnTo>
                      <a:pt x="88" y="617"/>
                    </a:lnTo>
                    <a:lnTo>
                      <a:pt x="102" y="646"/>
                    </a:lnTo>
                    <a:lnTo>
                      <a:pt x="118" y="663"/>
                    </a:lnTo>
                    <a:lnTo>
                      <a:pt x="131" y="669"/>
                    </a:lnTo>
                    <a:close/>
                  </a:path>
                </a:pathLst>
              </a:custGeom>
              <a:solidFill>
                <a:srgbClr val="C1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742" name="Freeform 182"/>
              <p:cNvSpPr>
                <a:spLocks/>
              </p:cNvSpPr>
              <p:nvPr/>
            </p:nvSpPr>
            <p:spPr bwMode="auto">
              <a:xfrm>
                <a:off x="2269" y="9029"/>
                <a:ext cx="151" cy="669"/>
              </a:xfrm>
              <a:custGeom>
                <a:avLst/>
                <a:gdLst>
                  <a:gd name="T0" fmla="*/ 131 w 151"/>
                  <a:gd name="T1" fmla="*/ 669 h 669"/>
                  <a:gd name="T2" fmla="*/ 131 w 151"/>
                  <a:gd name="T3" fmla="*/ 669 h 669"/>
                  <a:gd name="T4" fmla="*/ 148 w 151"/>
                  <a:gd name="T5" fmla="*/ 639 h 669"/>
                  <a:gd name="T6" fmla="*/ 151 w 151"/>
                  <a:gd name="T7" fmla="*/ 565 h 669"/>
                  <a:gd name="T8" fmla="*/ 142 w 151"/>
                  <a:gd name="T9" fmla="*/ 457 h 669"/>
                  <a:gd name="T10" fmla="*/ 125 w 151"/>
                  <a:gd name="T11" fmla="*/ 327 h 669"/>
                  <a:gd name="T12" fmla="*/ 125 w 151"/>
                  <a:gd name="T13" fmla="*/ 327 h 669"/>
                  <a:gd name="T14" fmla="*/ 114 w 151"/>
                  <a:gd name="T15" fmla="*/ 259 h 669"/>
                  <a:gd name="T16" fmla="*/ 102 w 151"/>
                  <a:gd name="T17" fmla="*/ 197 h 669"/>
                  <a:gd name="T18" fmla="*/ 91 w 151"/>
                  <a:gd name="T19" fmla="*/ 141 h 669"/>
                  <a:gd name="T20" fmla="*/ 79 w 151"/>
                  <a:gd name="T21" fmla="*/ 92 h 669"/>
                  <a:gd name="T22" fmla="*/ 66 w 151"/>
                  <a:gd name="T23" fmla="*/ 52 h 669"/>
                  <a:gd name="T24" fmla="*/ 53 w 151"/>
                  <a:gd name="T25" fmla="*/ 23 h 669"/>
                  <a:gd name="T26" fmla="*/ 40 w 151"/>
                  <a:gd name="T27" fmla="*/ 4 h 669"/>
                  <a:gd name="T28" fmla="*/ 27 w 151"/>
                  <a:gd name="T29" fmla="*/ 0 h 669"/>
                  <a:gd name="T30" fmla="*/ 27 w 151"/>
                  <a:gd name="T31" fmla="*/ 0 h 669"/>
                  <a:gd name="T32" fmla="*/ 9 w 151"/>
                  <a:gd name="T33" fmla="*/ 30 h 669"/>
                  <a:gd name="T34" fmla="*/ 0 w 151"/>
                  <a:gd name="T35" fmla="*/ 103 h 669"/>
                  <a:gd name="T36" fmla="*/ 3 w 151"/>
                  <a:gd name="T37" fmla="*/ 212 h 669"/>
                  <a:gd name="T38" fmla="*/ 19 w 151"/>
                  <a:gd name="T39" fmla="*/ 343 h 669"/>
                  <a:gd name="T40" fmla="*/ 19 w 151"/>
                  <a:gd name="T41" fmla="*/ 343 h 669"/>
                  <a:gd name="T42" fmla="*/ 30 w 151"/>
                  <a:gd name="T43" fmla="*/ 411 h 669"/>
                  <a:gd name="T44" fmla="*/ 43 w 151"/>
                  <a:gd name="T45" fmla="*/ 473 h 669"/>
                  <a:gd name="T46" fmla="*/ 57 w 151"/>
                  <a:gd name="T47" fmla="*/ 529 h 669"/>
                  <a:gd name="T48" fmla="*/ 72 w 151"/>
                  <a:gd name="T49" fmla="*/ 577 h 669"/>
                  <a:gd name="T50" fmla="*/ 88 w 151"/>
                  <a:gd name="T51" fmla="*/ 617 h 669"/>
                  <a:gd name="T52" fmla="*/ 102 w 151"/>
                  <a:gd name="T53" fmla="*/ 646 h 669"/>
                  <a:gd name="T54" fmla="*/ 118 w 151"/>
                  <a:gd name="T55" fmla="*/ 663 h 669"/>
                  <a:gd name="T56" fmla="*/ 131 w 151"/>
                  <a:gd name="T57" fmla="*/ 669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1" h="669">
                    <a:moveTo>
                      <a:pt x="131" y="669"/>
                    </a:moveTo>
                    <a:lnTo>
                      <a:pt x="131" y="669"/>
                    </a:lnTo>
                    <a:lnTo>
                      <a:pt x="148" y="639"/>
                    </a:lnTo>
                    <a:lnTo>
                      <a:pt x="151" y="565"/>
                    </a:lnTo>
                    <a:lnTo>
                      <a:pt x="142" y="457"/>
                    </a:lnTo>
                    <a:lnTo>
                      <a:pt x="125" y="327"/>
                    </a:lnTo>
                    <a:lnTo>
                      <a:pt x="125" y="327"/>
                    </a:lnTo>
                    <a:lnTo>
                      <a:pt x="114" y="259"/>
                    </a:lnTo>
                    <a:lnTo>
                      <a:pt x="102" y="197"/>
                    </a:lnTo>
                    <a:lnTo>
                      <a:pt x="91" y="141"/>
                    </a:lnTo>
                    <a:lnTo>
                      <a:pt x="79" y="92"/>
                    </a:lnTo>
                    <a:lnTo>
                      <a:pt x="66" y="52"/>
                    </a:lnTo>
                    <a:lnTo>
                      <a:pt x="53" y="23"/>
                    </a:lnTo>
                    <a:lnTo>
                      <a:pt x="40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9" y="30"/>
                    </a:lnTo>
                    <a:lnTo>
                      <a:pt x="0" y="103"/>
                    </a:lnTo>
                    <a:lnTo>
                      <a:pt x="3" y="212"/>
                    </a:lnTo>
                    <a:lnTo>
                      <a:pt x="19" y="343"/>
                    </a:lnTo>
                    <a:lnTo>
                      <a:pt x="19" y="343"/>
                    </a:lnTo>
                    <a:lnTo>
                      <a:pt x="30" y="411"/>
                    </a:lnTo>
                    <a:lnTo>
                      <a:pt x="43" y="473"/>
                    </a:lnTo>
                    <a:lnTo>
                      <a:pt x="57" y="529"/>
                    </a:lnTo>
                    <a:lnTo>
                      <a:pt x="72" y="577"/>
                    </a:lnTo>
                    <a:lnTo>
                      <a:pt x="88" y="617"/>
                    </a:lnTo>
                    <a:lnTo>
                      <a:pt x="102" y="646"/>
                    </a:lnTo>
                    <a:lnTo>
                      <a:pt x="118" y="663"/>
                    </a:lnTo>
                    <a:lnTo>
                      <a:pt x="131" y="66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743" name="Freeform 183"/>
              <p:cNvSpPr>
                <a:spLocks/>
              </p:cNvSpPr>
              <p:nvPr/>
            </p:nvSpPr>
            <p:spPr bwMode="auto">
              <a:xfrm>
                <a:off x="2488" y="9521"/>
                <a:ext cx="17" cy="209"/>
              </a:xfrm>
              <a:custGeom>
                <a:avLst/>
                <a:gdLst>
                  <a:gd name="T0" fmla="*/ 0 w 17"/>
                  <a:gd name="T1" fmla="*/ 209 h 209"/>
                  <a:gd name="T2" fmla="*/ 0 w 17"/>
                  <a:gd name="T3" fmla="*/ 209 h 209"/>
                  <a:gd name="T4" fmla="*/ 8 w 17"/>
                  <a:gd name="T5" fmla="*/ 164 h 209"/>
                  <a:gd name="T6" fmla="*/ 16 w 17"/>
                  <a:gd name="T7" fmla="*/ 115 h 209"/>
                  <a:gd name="T8" fmla="*/ 17 w 17"/>
                  <a:gd name="T9" fmla="*/ 59 h 209"/>
                  <a:gd name="T10" fmla="*/ 17 w 17"/>
                  <a:gd name="T11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9">
                    <a:moveTo>
                      <a:pt x="0" y="209"/>
                    </a:moveTo>
                    <a:lnTo>
                      <a:pt x="0" y="209"/>
                    </a:lnTo>
                    <a:lnTo>
                      <a:pt x="8" y="164"/>
                    </a:lnTo>
                    <a:lnTo>
                      <a:pt x="16" y="115"/>
                    </a:lnTo>
                    <a:lnTo>
                      <a:pt x="17" y="59"/>
                    </a:lnTo>
                    <a:lnTo>
                      <a:pt x="1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744" name="Freeform 184"/>
              <p:cNvSpPr>
                <a:spLocks/>
              </p:cNvSpPr>
              <p:nvPr/>
            </p:nvSpPr>
            <p:spPr bwMode="auto">
              <a:xfrm>
                <a:off x="2377" y="8980"/>
                <a:ext cx="70" cy="176"/>
              </a:xfrm>
              <a:custGeom>
                <a:avLst/>
                <a:gdLst>
                  <a:gd name="T0" fmla="*/ 70 w 70"/>
                  <a:gd name="T1" fmla="*/ 176 h 176"/>
                  <a:gd name="T2" fmla="*/ 70 w 70"/>
                  <a:gd name="T3" fmla="*/ 176 h 176"/>
                  <a:gd name="T4" fmla="*/ 63 w 70"/>
                  <a:gd name="T5" fmla="*/ 150 h 176"/>
                  <a:gd name="T6" fmla="*/ 55 w 70"/>
                  <a:gd name="T7" fmla="*/ 125 h 176"/>
                  <a:gd name="T8" fmla="*/ 46 w 70"/>
                  <a:gd name="T9" fmla="*/ 101 h 176"/>
                  <a:gd name="T10" fmla="*/ 37 w 70"/>
                  <a:gd name="T11" fmla="*/ 77 h 176"/>
                  <a:gd name="T12" fmla="*/ 29 w 70"/>
                  <a:gd name="T13" fmla="*/ 56 h 176"/>
                  <a:gd name="T14" fmla="*/ 19 w 70"/>
                  <a:gd name="T15" fmla="*/ 36 h 176"/>
                  <a:gd name="T16" fmla="*/ 10 w 70"/>
                  <a:gd name="T17" fmla="*/ 17 h 176"/>
                  <a:gd name="T18" fmla="*/ 0 w 70"/>
                  <a:gd name="T1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176">
                    <a:moveTo>
                      <a:pt x="70" y="176"/>
                    </a:moveTo>
                    <a:lnTo>
                      <a:pt x="70" y="176"/>
                    </a:lnTo>
                    <a:lnTo>
                      <a:pt x="63" y="150"/>
                    </a:lnTo>
                    <a:lnTo>
                      <a:pt x="55" y="125"/>
                    </a:lnTo>
                    <a:lnTo>
                      <a:pt x="46" y="101"/>
                    </a:lnTo>
                    <a:lnTo>
                      <a:pt x="37" y="77"/>
                    </a:lnTo>
                    <a:lnTo>
                      <a:pt x="29" y="56"/>
                    </a:lnTo>
                    <a:lnTo>
                      <a:pt x="19" y="36"/>
                    </a:lnTo>
                    <a:lnTo>
                      <a:pt x="10" y="1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08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309" name="Group 797"/>
          <p:cNvGrpSpPr>
            <a:grpSpLocks/>
          </p:cNvGrpSpPr>
          <p:nvPr/>
        </p:nvGrpSpPr>
        <p:grpSpPr bwMode="auto">
          <a:xfrm>
            <a:off x="263525" y="5605463"/>
            <a:ext cx="1225550" cy="1244600"/>
            <a:chOff x="166" y="3531"/>
            <a:chExt cx="772" cy="784"/>
          </a:xfrm>
        </p:grpSpPr>
        <p:sp>
          <p:nvSpPr>
            <p:cNvPr id="449310" name="Line 798"/>
            <p:cNvSpPr>
              <a:spLocks noChangeShapeType="1"/>
            </p:cNvSpPr>
            <p:nvPr/>
          </p:nvSpPr>
          <p:spPr bwMode="auto">
            <a:xfrm>
              <a:off x="650" y="4103"/>
              <a:ext cx="0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311" name="Line 799"/>
            <p:cNvSpPr>
              <a:spLocks noChangeShapeType="1"/>
            </p:cNvSpPr>
            <p:nvPr/>
          </p:nvSpPr>
          <p:spPr bwMode="auto">
            <a:xfrm>
              <a:off x="305" y="4103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312" name="Oval 800"/>
            <p:cNvSpPr>
              <a:spLocks noChangeArrowheads="1"/>
            </p:cNvSpPr>
            <p:nvPr/>
          </p:nvSpPr>
          <p:spPr bwMode="auto">
            <a:xfrm>
              <a:off x="249" y="3708"/>
              <a:ext cx="165" cy="1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313" name="Text Box 801"/>
            <p:cNvSpPr txBox="1">
              <a:spLocks noChangeArrowheads="1"/>
            </p:cNvSpPr>
            <p:nvPr/>
          </p:nvSpPr>
          <p:spPr bwMode="auto">
            <a:xfrm>
              <a:off x="166" y="3531"/>
              <a:ext cx="331" cy="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49314" name="Line 802"/>
            <p:cNvSpPr>
              <a:spLocks noChangeShapeType="1"/>
            </p:cNvSpPr>
            <p:nvPr/>
          </p:nvSpPr>
          <p:spPr bwMode="auto">
            <a:xfrm>
              <a:off x="331" y="3637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315" name="Line 803"/>
            <p:cNvSpPr>
              <a:spLocks noChangeShapeType="1"/>
            </p:cNvSpPr>
            <p:nvPr/>
          </p:nvSpPr>
          <p:spPr bwMode="auto">
            <a:xfrm>
              <a:off x="249" y="3754"/>
              <a:ext cx="401" cy="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316" name="Freeform 804"/>
            <p:cNvSpPr>
              <a:spLocks/>
            </p:cNvSpPr>
            <p:nvPr/>
          </p:nvSpPr>
          <p:spPr bwMode="auto">
            <a:xfrm>
              <a:off x="299" y="4245"/>
              <a:ext cx="341" cy="32"/>
            </a:xfrm>
            <a:custGeom>
              <a:avLst/>
              <a:gdLst>
                <a:gd name="T0" fmla="*/ 1065 w 1065"/>
                <a:gd name="T1" fmla="*/ 0 h 105"/>
                <a:gd name="T2" fmla="*/ 0 w 1065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5" h="105">
                  <a:moveTo>
                    <a:pt x="1065" y="0"/>
                  </a:moveTo>
                  <a:lnTo>
                    <a:pt x="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317" name="Line 805"/>
            <p:cNvSpPr>
              <a:spLocks noChangeShapeType="1"/>
            </p:cNvSpPr>
            <p:nvPr/>
          </p:nvSpPr>
          <p:spPr bwMode="auto">
            <a:xfrm>
              <a:off x="305" y="3885"/>
              <a:ext cx="0" cy="16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318" name="WordArt 806"/>
            <p:cNvSpPr>
              <a:spLocks noChangeArrowheads="1" noChangeShapeType="1" noTextEdit="1"/>
            </p:cNvSpPr>
            <p:nvPr/>
          </p:nvSpPr>
          <p:spPr bwMode="auto">
            <a:xfrm>
              <a:off x="246" y="3559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9319" name="Text Box 807"/>
            <p:cNvSpPr txBox="1">
              <a:spLocks noChangeArrowheads="1"/>
            </p:cNvSpPr>
            <p:nvPr/>
          </p:nvSpPr>
          <p:spPr bwMode="auto">
            <a:xfrm>
              <a:off x="477" y="3940"/>
              <a:ext cx="461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ibd</a:t>
              </a:r>
              <a:endParaRPr lang="en-US" altLang="bg-BG" sz="800"/>
            </a:p>
          </p:txBody>
        </p:sp>
        <p:sp>
          <p:nvSpPr>
            <p:cNvPr id="449320" name="Text Box 808"/>
            <p:cNvSpPr txBox="1">
              <a:spLocks noChangeArrowheads="1"/>
            </p:cNvSpPr>
            <p:nvPr/>
          </p:nvSpPr>
          <p:spPr bwMode="auto">
            <a:xfrm>
              <a:off x="353" y="3940"/>
              <a:ext cx="124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grpSp>
          <p:nvGrpSpPr>
            <p:cNvPr id="449321" name="Group 809"/>
            <p:cNvGrpSpPr>
              <a:grpSpLocks/>
            </p:cNvGrpSpPr>
            <p:nvPr/>
          </p:nvGrpSpPr>
          <p:grpSpPr bwMode="auto">
            <a:xfrm flipH="1">
              <a:off x="823" y="4103"/>
              <a:ext cx="58" cy="54"/>
              <a:chOff x="4860" y="14760"/>
              <a:chExt cx="540" cy="540"/>
            </a:xfrm>
          </p:grpSpPr>
          <p:sp>
            <p:nvSpPr>
              <p:cNvPr id="449322" name="Oval 810"/>
              <p:cNvSpPr>
                <a:spLocks noChangeArrowheads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9323" name="Line 811"/>
              <p:cNvSpPr>
                <a:spLocks noChangeShapeType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9324" name="Line 812"/>
              <p:cNvSpPr>
                <a:spLocks noChangeShapeType="1"/>
              </p:cNvSpPr>
              <p:nvPr/>
            </p:nvSpPr>
            <p:spPr bwMode="auto">
              <a:xfrm flipV="1"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49325" name="Line 813"/>
            <p:cNvSpPr>
              <a:spLocks noChangeShapeType="1"/>
            </p:cNvSpPr>
            <p:nvPr/>
          </p:nvSpPr>
          <p:spPr bwMode="auto">
            <a:xfrm>
              <a:off x="650" y="421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326" name="Freeform 814"/>
            <p:cNvSpPr>
              <a:spLocks/>
            </p:cNvSpPr>
            <p:nvPr/>
          </p:nvSpPr>
          <p:spPr bwMode="auto">
            <a:xfrm>
              <a:off x="640" y="4212"/>
              <a:ext cx="1" cy="41"/>
            </a:xfrm>
            <a:custGeom>
              <a:avLst/>
              <a:gdLst>
                <a:gd name="T0" fmla="*/ 0 w 1"/>
                <a:gd name="T1" fmla="*/ 0 h 135"/>
                <a:gd name="T2" fmla="*/ 0 w 1"/>
                <a:gd name="T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5">
                  <a:moveTo>
                    <a:pt x="0" y="0"/>
                  </a:moveTo>
                  <a:lnTo>
                    <a:pt x="0" y="13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49246" name="Group 734"/>
          <p:cNvGrpSpPr>
            <a:grpSpLocks/>
          </p:cNvGrpSpPr>
          <p:nvPr/>
        </p:nvGrpSpPr>
        <p:grpSpPr bwMode="auto">
          <a:xfrm>
            <a:off x="3354388" y="0"/>
            <a:ext cx="1830387" cy="2287588"/>
            <a:chOff x="2113" y="0"/>
            <a:chExt cx="1153" cy="1441"/>
          </a:xfrm>
        </p:grpSpPr>
        <p:sp>
          <p:nvSpPr>
            <p:cNvPr id="448517" name="Line 5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18" name="Text Box 6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48519" name="Line 7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20" name="Line 8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21" name="Line 9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22" name="Oval 10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23" name="Text Box 11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48524" name="Line 12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25" name="Text Box 13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48526" name="Text Box 14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48527" name="Line 15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28" name="Oval 16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48529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48530" name="Line 18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31" name="Freeform 19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32" name="Oval 20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33" name="Line 21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34" name="Rectangle 22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35" name="Rectangle 23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36" name="Rectangle 24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37" name="Freeform 25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38" name="Text Box 26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48539" name="Text Box 27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48540" name="Text Box 28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48541" name="Group 29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448542" name="Rectangle 3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8543" name="Rectangle 3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8544" name="Rectangle 3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48545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48546" name="Line 34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47" name="Freeform 35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48" name="Oval 36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49" name="Line 37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50" name="Text Box 38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48551" name="Freeform 39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52" name="Line 40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53" name="Line 41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54" name="Text Box 42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48555" name="Line 43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56" name="Freeform 44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57" name="Line 45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58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8559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8560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8561" name="Text Box 49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48562" name="Text Box 50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48563" name="Text Box 51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48564" name="Text Box 52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449294" name="Group 782"/>
          <p:cNvGrpSpPr>
            <a:grpSpLocks/>
          </p:cNvGrpSpPr>
          <p:nvPr/>
        </p:nvGrpSpPr>
        <p:grpSpPr bwMode="auto">
          <a:xfrm>
            <a:off x="2166938" y="1770063"/>
            <a:ext cx="2103437" cy="2414587"/>
            <a:chOff x="1365" y="1115"/>
            <a:chExt cx="1325" cy="1521"/>
          </a:xfrm>
        </p:grpSpPr>
        <p:sp>
          <p:nvSpPr>
            <p:cNvPr id="448565" name="Line 53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66" name="Line 54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67" name="Line 55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68" name="Line 56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69" name="Oval 57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70" name="Text Box 58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48571" name="Line 59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72" name="Text Box 60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48573" name="Text Box 61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48574" name="Line 62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75" name="Oval 63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48576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48577" name="Line 65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78" name="Freeform 66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79" name="Oval 67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80" name="Line 68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81" name="Rectangle 69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82" name="Rectangle 70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83" name="Rectangle 71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84" name="Freeform 72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85" name="Text Box 73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48586" name="Text Box 74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48587" name="Text Box 75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48588" name="Group 76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448589" name="Rectangle 77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8590" name="Rectangle 78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8591" name="Rectangle 79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48592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48593" name="Line 81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94" name="Freeform 82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95" name="Oval 83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96" name="Line 84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97" name="Text Box 85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48598" name="Freeform 86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99" name="Line 87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00" name="Line 88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01" name="Text Box 89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48602" name="Text Box 90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48603" name="Line 91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04" name="Line 92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05" name="Line 93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06" name="Rectangle 94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07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8608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8609" name="WordArt 97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8610" name="Text Box 98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48611" name="Text Box 99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48612" name="Text Box 100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48613" name="Text Box 101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448658" name="AutoShape 146"/>
          <p:cNvSpPr>
            <a:spLocks noChangeArrowheads="1"/>
          </p:cNvSpPr>
          <p:nvPr/>
        </p:nvSpPr>
        <p:spPr bwMode="auto">
          <a:xfrm flipH="1">
            <a:off x="2716213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8684" name="AutoShape 172"/>
          <p:cNvSpPr>
            <a:spLocks noChangeArrowheads="1"/>
          </p:cNvSpPr>
          <p:nvPr/>
        </p:nvSpPr>
        <p:spPr bwMode="auto">
          <a:xfrm flipH="1">
            <a:off x="541338" y="5124450"/>
            <a:ext cx="731837" cy="601663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8751" name="AutoShape 239"/>
          <p:cNvSpPr>
            <a:spLocks noChangeArrowheads="1"/>
          </p:cNvSpPr>
          <p:nvPr/>
        </p:nvSpPr>
        <p:spPr bwMode="auto">
          <a:xfrm>
            <a:off x="2130425" y="5219700"/>
            <a:ext cx="1004888" cy="515938"/>
          </a:xfrm>
          <a:custGeom>
            <a:avLst/>
            <a:gdLst>
              <a:gd name="G0" fmla="+- -276834 0 0"/>
              <a:gd name="G1" fmla="+- -10518548 0 0"/>
              <a:gd name="G2" fmla="+- -276834 0 -10518548"/>
              <a:gd name="G3" fmla="+- 10800 0 0"/>
              <a:gd name="G4" fmla="+- 0 0 -2768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602 0 0"/>
              <a:gd name="G9" fmla="+- 0 0 -10518548"/>
              <a:gd name="G10" fmla="+- 7602 0 2700"/>
              <a:gd name="G11" fmla="cos G10 -276834"/>
              <a:gd name="G12" fmla="sin G10 -276834"/>
              <a:gd name="G13" fmla="cos 13500 -276834"/>
              <a:gd name="G14" fmla="sin 13500 -276834"/>
              <a:gd name="G15" fmla="+- G11 10800 0"/>
              <a:gd name="G16" fmla="+- G12 10800 0"/>
              <a:gd name="G17" fmla="+- G13 10800 0"/>
              <a:gd name="G18" fmla="+- G14 10800 0"/>
              <a:gd name="G19" fmla="*/ 7602 1 2"/>
              <a:gd name="G20" fmla="+- G19 5400 0"/>
              <a:gd name="G21" fmla="cos G20 -276834"/>
              <a:gd name="G22" fmla="sin G20 -276834"/>
              <a:gd name="G23" fmla="+- G21 10800 0"/>
              <a:gd name="G24" fmla="+- G12 G23 G22"/>
              <a:gd name="G25" fmla="+- G22 G23 G11"/>
              <a:gd name="G26" fmla="cos 10800 -276834"/>
              <a:gd name="G27" fmla="sin 10800 -276834"/>
              <a:gd name="G28" fmla="cos 7602 -276834"/>
              <a:gd name="G29" fmla="sin 7602 -2768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518548"/>
              <a:gd name="G36" fmla="sin G34 -10518548"/>
              <a:gd name="G37" fmla="+/ -10518548 -2768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602 G39"/>
              <a:gd name="G43" fmla="sin 7602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2235 w 21600"/>
              <a:gd name="T5" fmla="*/ 95 h 21600"/>
              <a:gd name="T6" fmla="*/ 2126 w 21600"/>
              <a:gd name="T7" fmla="*/ 7728 h 21600"/>
              <a:gd name="T8" fmla="*/ 11810 w 21600"/>
              <a:gd name="T9" fmla="*/ 3265 h 21600"/>
              <a:gd name="T10" fmla="*/ 24263 w 21600"/>
              <a:gd name="T11" fmla="*/ 9805 h 21600"/>
              <a:gd name="T12" fmla="*/ 20292 w 21600"/>
              <a:gd name="T13" fmla="*/ 14410 h 21600"/>
              <a:gd name="T14" fmla="*/ 15688 w 21600"/>
              <a:gd name="T15" fmla="*/ 10438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381" y="10240"/>
                </a:moveTo>
                <a:cubicBezTo>
                  <a:pt x="18088" y="6269"/>
                  <a:pt x="14781" y="3198"/>
                  <a:pt x="10800" y="3198"/>
                </a:cubicBezTo>
                <a:cubicBezTo>
                  <a:pt x="7579" y="3197"/>
                  <a:pt x="4708" y="5226"/>
                  <a:pt x="3634" y="8262"/>
                </a:cubicBezTo>
                <a:lnTo>
                  <a:pt x="619" y="7194"/>
                </a:lnTo>
                <a:cubicBezTo>
                  <a:pt x="2146" y="2882"/>
                  <a:pt x="6225" y="-1"/>
                  <a:pt x="10800" y="0"/>
                </a:cubicBezTo>
                <a:cubicBezTo>
                  <a:pt x="16456" y="0"/>
                  <a:pt x="21154" y="4363"/>
                  <a:pt x="21570" y="10004"/>
                </a:cubicBezTo>
                <a:lnTo>
                  <a:pt x="24263" y="9805"/>
                </a:lnTo>
                <a:lnTo>
                  <a:pt x="20292" y="14410"/>
                </a:lnTo>
                <a:lnTo>
                  <a:pt x="15688" y="10438"/>
                </a:lnTo>
                <a:lnTo>
                  <a:pt x="18381" y="1024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8691" name="Freeform 179"/>
          <p:cNvSpPr>
            <a:spLocks/>
          </p:cNvSpPr>
          <p:nvPr/>
        </p:nvSpPr>
        <p:spPr bwMode="auto">
          <a:xfrm>
            <a:off x="1031875" y="6081713"/>
            <a:ext cx="0" cy="150812"/>
          </a:xfrm>
          <a:custGeom>
            <a:avLst/>
            <a:gdLst>
              <a:gd name="T0" fmla="*/ 0 w 1"/>
              <a:gd name="T1" fmla="*/ 0 h 315"/>
              <a:gd name="T2" fmla="*/ 0 w 1"/>
              <a:gd name="T3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5">
                <a:moveTo>
                  <a:pt x="0" y="0"/>
                </a:moveTo>
                <a:lnTo>
                  <a:pt x="0" y="31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48700" name="Group 188"/>
          <p:cNvGrpSpPr>
            <a:grpSpLocks/>
          </p:cNvGrpSpPr>
          <p:nvPr/>
        </p:nvGrpSpPr>
        <p:grpSpPr bwMode="auto">
          <a:xfrm rot="-19004097">
            <a:off x="1125538" y="6343650"/>
            <a:ext cx="260350" cy="107950"/>
            <a:chOff x="3168" y="12163"/>
            <a:chExt cx="397" cy="127"/>
          </a:xfrm>
        </p:grpSpPr>
        <p:sp>
          <p:nvSpPr>
            <p:cNvPr id="448701" name="Line 189"/>
            <p:cNvSpPr>
              <a:spLocks noChangeShapeType="1"/>
            </p:cNvSpPr>
            <p:nvPr/>
          </p:nvSpPr>
          <p:spPr bwMode="auto">
            <a:xfrm rot="470287">
              <a:off x="3168" y="12175"/>
              <a:ext cx="0" cy="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702" name="Freeform 190"/>
            <p:cNvSpPr>
              <a:spLocks/>
            </p:cNvSpPr>
            <p:nvPr/>
          </p:nvSpPr>
          <p:spPr bwMode="auto">
            <a:xfrm rot="470287">
              <a:off x="3168" y="12163"/>
              <a:ext cx="181" cy="127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703" name="Oval 191"/>
            <p:cNvSpPr>
              <a:spLocks noChangeArrowheads="1"/>
            </p:cNvSpPr>
            <p:nvPr/>
          </p:nvSpPr>
          <p:spPr bwMode="auto">
            <a:xfrm rot="470287">
              <a:off x="3203" y="12185"/>
              <a:ext cx="73" cy="8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704" name="Line 192"/>
            <p:cNvSpPr>
              <a:spLocks noChangeShapeType="1"/>
            </p:cNvSpPr>
            <p:nvPr/>
          </p:nvSpPr>
          <p:spPr bwMode="auto">
            <a:xfrm rot="470287">
              <a:off x="3275" y="12251"/>
              <a:ext cx="2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49327" name="Group 815"/>
          <p:cNvGrpSpPr>
            <a:grpSpLocks/>
          </p:cNvGrpSpPr>
          <p:nvPr/>
        </p:nvGrpSpPr>
        <p:grpSpPr bwMode="auto">
          <a:xfrm>
            <a:off x="866775" y="3614738"/>
            <a:ext cx="1985963" cy="2640012"/>
            <a:chOff x="546" y="2277"/>
            <a:chExt cx="1251" cy="1663"/>
          </a:xfrm>
        </p:grpSpPr>
        <p:sp>
          <p:nvSpPr>
            <p:cNvPr id="448615" name="Freeform 103"/>
            <p:cNvSpPr>
              <a:spLocks/>
            </p:cNvSpPr>
            <p:nvPr/>
          </p:nvSpPr>
          <p:spPr bwMode="auto">
            <a:xfrm>
              <a:off x="1516" y="3179"/>
              <a:ext cx="2" cy="602"/>
            </a:xfrm>
            <a:custGeom>
              <a:avLst/>
              <a:gdLst>
                <a:gd name="T0" fmla="*/ 8 w 8"/>
                <a:gd name="T1" fmla="*/ 0 h 1995"/>
                <a:gd name="T2" fmla="*/ 0 w 8"/>
                <a:gd name="T3" fmla="*/ 1995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995">
                  <a:moveTo>
                    <a:pt x="8" y="0"/>
                  </a:moveTo>
                  <a:lnTo>
                    <a:pt x="0" y="199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16" name="Line 104"/>
            <p:cNvSpPr>
              <a:spLocks noChangeShapeType="1"/>
            </p:cNvSpPr>
            <p:nvPr/>
          </p:nvSpPr>
          <p:spPr bwMode="auto">
            <a:xfrm>
              <a:off x="1023" y="3728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17" name="Line 105"/>
            <p:cNvSpPr>
              <a:spLocks noChangeShapeType="1"/>
            </p:cNvSpPr>
            <p:nvPr/>
          </p:nvSpPr>
          <p:spPr bwMode="auto">
            <a:xfrm>
              <a:off x="1023" y="2840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18" name="Line 106"/>
            <p:cNvSpPr>
              <a:spLocks noChangeShapeType="1"/>
            </p:cNvSpPr>
            <p:nvPr/>
          </p:nvSpPr>
          <p:spPr bwMode="auto">
            <a:xfrm>
              <a:off x="1023" y="307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19" name="Oval 107"/>
            <p:cNvSpPr>
              <a:spLocks noChangeArrowheads="1"/>
            </p:cNvSpPr>
            <p:nvPr/>
          </p:nvSpPr>
          <p:spPr bwMode="auto">
            <a:xfrm>
              <a:off x="940" y="2567"/>
              <a:ext cx="166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20" name="Text Box 108"/>
            <p:cNvSpPr txBox="1">
              <a:spLocks noChangeArrowheads="1"/>
            </p:cNvSpPr>
            <p:nvPr/>
          </p:nvSpPr>
          <p:spPr bwMode="auto">
            <a:xfrm>
              <a:off x="858" y="239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48621" name="Line 109"/>
            <p:cNvSpPr>
              <a:spLocks noChangeShapeType="1"/>
            </p:cNvSpPr>
            <p:nvPr/>
          </p:nvSpPr>
          <p:spPr bwMode="auto">
            <a:xfrm>
              <a:off x="1023" y="249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22" name="Text Box 110"/>
            <p:cNvSpPr txBox="1">
              <a:spLocks noChangeArrowheads="1"/>
            </p:cNvSpPr>
            <p:nvPr/>
          </p:nvSpPr>
          <p:spPr bwMode="auto">
            <a:xfrm>
              <a:off x="775" y="2745"/>
              <a:ext cx="537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48623" name="Text Box 111"/>
            <p:cNvSpPr txBox="1">
              <a:spLocks noChangeArrowheads="1"/>
            </p:cNvSpPr>
            <p:nvPr/>
          </p:nvSpPr>
          <p:spPr bwMode="auto">
            <a:xfrm>
              <a:off x="775" y="2912"/>
              <a:ext cx="537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48624" name="Line 112"/>
            <p:cNvSpPr>
              <a:spLocks noChangeShapeType="1"/>
            </p:cNvSpPr>
            <p:nvPr/>
          </p:nvSpPr>
          <p:spPr bwMode="auto">
            <a:xfrm>
              <a:off x="1023" y="269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25" name="Oval 113"/>
            <p:cNvSpPr>
              <a:spLocks noChangeArrowheads="1"/>
            </p:cNvSpPr>
            <p:nvPr/>
          </p:nvSpPr>
          <p:spPr bwMode="auto">
            <a:xfrm>
              <a:off x="1189" y="2946"/>
              <a:ext cx="82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48626" name="WordArt 114"/>
            <p:cNvSpPr>
              <a:spLocks noChangeArrowheads="1" noChangeShapeType="1" noTextEdit="1"/>
            </p:cNvSpPr>
            <p:nvPr/>
          </p:nvSpPr>
          <p:spPr bwMode="auto">
            <a:xfrm>
              <a:off x="1202" y="2959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448627" name="Line 115"/>
            <p:cNvSpPr>
              <a:spLocks noChangeShapeType="1"/>
            </p:cNvSpPr>
            <p:nvPr/>
          </p:nvSpPr>
          <p:spPr bwMode="auto">
            <a:xfrm rot="470287">
              <a:off x="858" y="2945"/>
              <a:ext cx="0" cy="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28" name="Freeform 116"/>
            <p:cNvSpPr>
              <a:spLocks/>
            </p:cNvSpPr>
            <p:nvPr/>
          </p:nvSpPr>
          <p:spPr bwMode="auto">
            <a:xfrm rot="470287">
              <a:off x="858" y="2942"/>
              <a:ext cx="57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29" name="Oval 117"/>
            <p:cNvSpPr>
              <a:spLocks noChangeArrowheads="1"/>
            </p:cNvSpPr>
            <p:nvPr/>
          </p:nvSpPr>
          <p:spPr bwMode="auto">
            <a:xfrm rot="470287">
              <a:off x="869" y="2949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30" name="Line 118"/>
            <p:cNvSpPr>
              <a:spLocks noChangeShapeType="1"/>
            </p:cNvSpPr>
            <p:nvPr/>
          </p:nvSpPr>
          <p:spPr bwMode="auto">
            <a:xfrm rot="470287">
              <a:off x="892" y="2969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31" name="Rectangle 119"/>
            <p:cNvSpPr>
              <a:spLocks noChangeArrowheads="1"/>
            </p:cNvSpPr>
            <p:nvPr/>
          </p:nvSpPr>
          <p:spPr bwMode="auto">
            <a:xfrm>
              <a:off x="981" y="2946"/>
              <a:ext cx="125" cy="1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32" name="Rectangle 120"/>
            <p:cNvSpPr>
              <a:spLocks noChangeArrowheads="1"/>
            </p:cNvSpPr>
            <p:nvPr/>
          </p:nvSpPr>
          <p:spPr bwMode="auto">
            <a:xfrm>
              <a:off x="981" y="3000"/>
              <a:ext cx="62" cy="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33" name="Rectangle 121"/>
            <p:cNvSpPr>
              <a:spLocks noChangeArrowheads="1"/>
            </p:cNvSpPr>
            <p:nvPr/>
          </p:nvSpPr>
          <p:spPr bwMode="auto">
            <a:xfrm>
              <a:off x="1043" y="3000"/>
              <a:ext cx="63" cy="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34" name="Freeform 122"/>
            <p:cNvSpPr>
              <a:spLocks/>
            </p:cNvSpPr>
            <p:nvPr/>
          </p:nvSpPr>
          <p:spPr bwMode="auto">
            <a:xfrm>
              <a:off x="1064" y="2957"/>
              <a:ext cx="125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35" name="Text Box 123"/>
            <p:cNvSpPr txBox="1">
              <a:spLocks noChangeArrowheads="1"/>
            </p:cNvSpPr>
            <p:nvPr/>
          </p:nvSpPr>
          <p:spPr bwMode="auto">
            <a:xfrm>
              <a:off x="650" y="2912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48636" name="Text Box 124"/>
            <p:cNvSpPr txBox="1">
              <a:spLocks noChangeArrowheads="1"/>
            </p:cNvSpPr>
            <p:nvPr/>
          </p:nvSpPr>
          <p:spPr bwMode="auto">
            <a:xfrm>
              <a:off x="650" y="274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48637" name="Text Box 125"/>
            <p:cNvSpPr txBox="1">
              <a:spLocks noChangeArrowheads="1"/>
            </p:cNvSpPr>
            <p:nvPr/>
          </p:nvSpPr>
          <p:spPr bwMode="auto">
            <a:xfrm>
              <a:off x="775" y="3149"/>
              <a:ext cx="537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           ibd   </a:t>
              </a:r>
              <a:endParaRPr lang="en-US" altLang="bg-BG" sz="800"/>
            </a:p>
          </p:txBody>
        </p:sp>
        <p:grpSp>
          <p:nvGrpSpPr>
            <p:cNvPr id="448638" name="Group 126"/>
            <p:cNvGrpSpPr>
              <a:grpSpLocks/>
            </p:cNvGrpSpPr>
            <p:nvPr/>
          </p:nvGrpSpPr>
          <p:grpSpPr bwMode="auto">
            <a:xfrm>
              <a:off x="981" y="3185"/>
              <a:ext cx="125" cy="105"/>
              <a:chOff x="3240" y="13680"/>
              <a:chExt cx="1080" cy="720"/>
            </a:xfrm>
          </p:grpSpPr>
          <p:sp>
            <p:nvSpPr>
              <p:cNvPr id="448639" name="Rectangle 127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8640" name="Rectangle 128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8641" name="Rectangle 129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48642" name="WordArt 130"/>
            <p:cNvSpPr>
              <a:spLocks noChangeArrowheads="1" noChangeShapeType="1" noTextEdit="1"/>
            </p:cNvSpPr>
            <p:nvPr/>
          </p:nvSpPr>
          <p:spPr bwMode="auto">
            <a:xfrm>
              <a:off x="1017" y="3200"/>
              <a:ext cx="53" cy="3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448643" name="Line 131"/>
            <p:cNvSpPr>
              <a:spLocks noChangeShapeType="1"/>
            </p:cNvSpPr>
            <p:nvPr/>
          </p:nvSpPr>
          <p:spPr bwMode="auto">
            <a:xfrm rot="470287">
              <a:off x="858" y="318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44" name="Freeform 132"/>
            <p:cNvSpPr>
              <a:spLocks/>
            </p:cNvSpPr>
            <p:nvPr/>
          </p:nvSpPr>
          <p:spPr bwMode="auto">
            <a:xfrm rot="470287">
              <a:off x="858" y="3180"/>
              <a:ext cx="57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45" name="Oval 133"/>
            <p:cNvSpPr>
              <a:spLocks noChangeArrowheads="1"/>
            </p:cNvSpPr>
            <p:nvPr/>
          </p:nvSpPr>
          <p:spPr bwMode="auto">
            <a:xfrm rot="470287">
              <a:off x="869" y="318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46" name="Line 134"/>
            <p:cNvSpPr>
              <a:spLocks noChangeShapeType="1"/>
            </p:cNvSpPr>
            <p:nvPr/>
          </p:nvSpPr>
          <p:spPr bwMode="auto">
            <a:xfrm rot="470287">
              <a:off x="892" y="320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47" name="Text Box 135"/>
            <p:cNvSpPr txBox="1">
              <a:spLocks noChangeArrowheads="1"/>
            </p:cNvSpPr>
            <p:nvPr/>
          </p:nvSpPr>
          <p:spPr bwMode="auto">
            <a:xfrm>
              <a:off x="650" y="314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48648" name="Freeform 136"/>
            <p:cNvSpPr>
              <a:spLocks/>
            </p:cNvSpPr>
            <p:nvPr/>
          </p:nvSpPr>
          <p:spPr bwMode="auto">
            <a:xfrm>
              <a:off x="917" y="3264"/>
              <a:ext cx="97" cy="38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49" name="Line 137"/>
            <p:cNvSpPr>
              <a:spLocks noChangeShapeType="1"/>
            </p:cNvSpPr>
            <p:nvPr/>
          </p:nvSpPr>
          <p:spPr bwMode="auto">
            <a:xfrm>
              <a:off x="1023" y="332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50" name="Text Box 138"/>
            <p:cNvSpPr txBox="1">
              <a:spLocks noChangeArrowheads="1"/>
            </p:cNvSpPr>
            <p:nvPr/>
          </p:nvSpPr>
          <p:spPr bwMode="auto">
            <a:xfrm>
              <a:off x="1465" y="3084"/>
              <a:ext cx="332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48651" name="Text Box 139"/>
            <p:cNvSpPr txBox="1">
              <a:spLocks noChangeArrowheads="1"/>
            </p:cNvSpPr>
            <p:nvPr/>
          </p:nvSpPr>
          <p:spPr bwMode="auto">
            <a:xfrm>
              <a:off x="1342" y="3084"/>
              <a:ext cx="123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48652" name="Freeform 140"/>
            <p:cNvSpPr>
              <a:spLocks/>
            </p:cNvSpPr>
            <p:nvPr/>
          </p:nvSpPr>
          <p:spPr bwMode="auto">
            <a:xfrm>
              <a:off x="940" y="2613"/>
              <a:ext cx="581" cy="174"/>
            </a:xfrm>
            <a:custGeom>
              <a:avLst/>
              <a:gdLst>
                <a:gd name="T0" fmla="*/ 0 w 1814"/>
                <a:gd name="T1" fmla="*/ 0 h 575"/>
                <a:gd name="T2" fmla="*/ 1814 w 1814"/>
                <a:gd name="T3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14" h="575">
                  <a:moveTo>
                    <a:pt x="0" y="0"/>
                  </a:moveTo>
                  <a:lnTo>
                    <a:pt x="1814" y="57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53" name="Freeform 141"/>
            <p:cNvSpPr>
              <a:spLocks/>
            </p:cNvSpPr>
            <p:nvPr/>
          </p:nvSpPr>
          <p:spPr bwMode="auto">
            <a:xfrm>
              <a:off x="1515" y="2799"/>
              <a:ext cx="0" cy="303"/>
            </a:xfrm>
            <a:custGeom>
              <a:avLst/>
              <a:gdLst>
                <a:gd name="T0" fmla="*/ 0 w 1"/>
                <a:gd name="T1" fmla="*/ 0 h 1005"/>
                <a:gd name="T2" fmla="*/ 0 w 1"/>
                <a:gd name="T3" fmla="*/ 100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05">
                  <a:moveTo>
                    <a:pt x="0" y="0"/>
                  </a:moveTo>
                  <a:lnTo>
                    <a:pt x="0" y="10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54" name="Freeform 142"/>
            <p:cNvSpPr>
              <a:spLocks/>
            </p:cNvSpPr>
            <p:nvPr/>
          </p:nvSpPr>
          <p:spPr bwMode="auto">
            <a:xfrm>
              <a:off x="1023" y="3789"/>
              <a:ext cx="504" cy="94"/>
            </a:xfrm>
            <a:custGeom>
              <a:avLst/>
              <a:gdLst>
                <a:gd name="T0" fmla="*/ 1577 w 1577"/>
                <a:gd name="T1" fmla="*/ 0 h 313"/>
                <a:gd name="T2" fmla="*/ 0 w 1577"/>
                <a:gd name="T3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77" h="313">
                  <a:moveTo>
                    <a:pt x="1577" y="0"/>
                  </a:moveTo>
                  <a:lnTo>
                    <a:pt x="0" y="31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55" name="WordArt 143"/>
            <p:cNvSpPr>
              <a:spLocks noChangeArrowheads="1" noChangeShapeType="1" noTextEdit="1"/>
            </p:cNvSpPr>
            <p:nvPr/>
          </p:nvSpPr>
          <p:spPr bwMode="auto">
            <a:xfrm>
              <a:off x="1106" y="2760"/>
              <a:ext cx="123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8656" name="WordArt 144"/>
            <p:cNvSpPr>
              <a:spLocks noChangeArrowheads="1" noChangeShapeType="1" noTextEdit="1"/>
            </p:cNvSpPr>
            <p:nvPr/>
          </p:nvSpPr>
          <p:spPr bwMode="auto">
            <a:xfrm>
              <a:off x="858" y="2760"/>
              <a:ext cx="123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8659" name="Text Box 147"/>
            <p:cNvSpPr txBox="1">
              <a:spLocks noChangeArrowheads="1"/>
            </p:cNvSpPr>
            <p:nvPr/>
          </p:nvSpPr>
          <p:spPr bwMode="auto">
            <a:xfrm>
              <a:off x="775" y="3396"/>
              <a:ext cx="537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           ibd</a:t>
              </a:r>
              <a:endParaRPr lang="en-US" altLang="bg-BG" sz="800"/>
            </a:p>
          </p:txBody>
        </p:sp>
        <p:grpSp>
          <p:nvGrpSpPr>
            <p:cNvPr id="448660" name="Group 148"/>
            <p:cNvGrpSpPr>
              <a:grpSpLocks/>
            </p:cNvGrpSpPr>
            <p:nvPr/>
          </p:nvGrpSpPr>
          <p:grpSpPr bwMode="auto">
            <a:xfrm>
              <a:off x="981" y="3432"/>
              <a:ext cx="125" cy="106"/>
              <a:chOff x="3240" y="13680"/>
              <a:chExt cx="1080" cy="720"/>
            </a:xfrm>
          </p:grpSpPr>
          <p:sp>
            <p:nvSpPr>
              <p:cNvPr id="448661" name="Rectangle 149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8662" name="Rectangle 150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8663" name="Rectangle 151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48664" name="WordArt 152"/>
            <p:cNvSpPr>
              <a:spLocks noChangeArrowheads="1" noChangeShapeType="1" noTextEdit="1"/>
            </p:cNvSpPr>
            <p:nvPr/>
          </p:nvSpPr>
          <p:spPr bwMode="auto">
            <a:xfrm>
              <a:off x="1017" y="3448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448665" name="Line 153"/>
            <p:cNvSpPr>
              <a:spLocks noChangeShapeType="1"/>
            </p:cNvSpPr>
            <p:nvPr/>
          </p:nvSpPr>
          <p:spPr bwMode="auto">
            <a:xfrm rot="470287">
              <a:off x="858" y="3431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66" name="Freeform 154"/>
            <p:cNvSpPr>
              <a:spLocks/>
            </p:cNvSpPr>
            <p:nvPr/>
          </p:nvSpPr>
          <p:spPr bwMode="auto">
            <a:xfrm rot="470287">
              <a:off x="858" y="3427"/>
              <a:ext cx="57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67" name="Oval 155"/>
            <p:cNvSpPr>
              <a:spLocks noChangeArrowheads="1"/>
            </p:cNvSpPr>
            <p:nvPr/>
          </p:nvSpPr>
          <p:spPr bwMode="auto">
            <a:xfrm rot="470287">
              <a:off x="869" y="343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68" name="Line 156"/>
            <p:cNvSpPr>
              <a:spLocks noChangeShapeType="1"/>
            </p:cNvSpPr>
            <p:nvPr/>
          </p:nvSpPr>
          <p:spPr bwMode="auto">
            <a:xfrm rot="470287">
              <a:off x="892" y="3454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69" name="Text Box 157"/>
            <p:cNvSpPr txBox="1">
              <a:spLocks noChangeArrowheads="1"/>
            </p:cNvSpPr>
            <p:nvPr/>
          </p:nvSpPr>
          <p:spPr bwMode="auto">
            <a:xfrm>
              <a:off x="650" y="3396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  <p:sp>
          <p:nvSpPr>
            <p:cNvPr id="448670" name="Freeform 158"/>
            <p:cNvSpPr>
              <a:spLocks/>
            </p:cNvSpPr>
            <p:nvPr/>
          </p:nvSpPr>
          <p:spPr bwMode="auto">
            <a:xfrm>
              <a:off x="1072" y="3512"/>
              <a:ext cx="75" cy="43"/>
            </a:xfrm>
            <a:custGeom>
              <a:avLst/>
              <a:gdLst>
                <a:gd name="T0" fmla="*/ 0 w 233"/>
                <a:gd name="T1" fmla="*/ 0 h 142"/>
                <a:gd name="T2" fmla="*/ 233 w 233"/>
                <a:gd name="T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3" h="142">
                  <a:moveTo>
                    <a:pt x="0" y="0"/>
                  </a:moveTo>
                  <a:lnTo>
                    <a:pt x="233" y="14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71" name="Line 159"/>
            <p:cNvSpPr>
              <a:spLocks noChangeShapeType="1"/>
            </p:cNvSpPr>
            <p:nvPr/>
          </p:nvSpPr>
          <p:spPr bwMode="auto">
            <a:xfrm>
              <a:off x="1023" y="3573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72" name="Text Box 160"/>
            <p:cNvSpPr txBox="1">
              <a:spLocks noChangeArrowheads="1"/>
            </p:cNvSpPr>
            <p:nvPr/>
          </p:nvSpPr>
          <p:spPr bwMode="auto">
            <a:xfrm>
              <a:off x="766" y="361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ibd</a:t>
              </a:r>
              <a:endParaRPr lang="en-US" altLang="bg-BG" sz="800"/>
            </a:p>
          </p:txBody>
        </p:sp>
        <p:sp>
          <p:nvSpPr>
            <p:cNvPr id="448673" name="Rectangle 161"/>
            <p:cNvSpPr>
              <a:spLocks noChangeArrowheads="1"/>
            </p:cNvSpPr>
            <p:nvPr/>
          </p:nvSpPr>
          <p:spPr bwMode="auto">
            <a:xfrm>
              <a:off x="972" y="3649"/>
              <a:ext cx="125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74" name="Rectangle 162"/>
            <p:cNvSpPr>
              <a:spLocks noChangeArrowheads="1"/>
            </p:cNvSpPr>
            <p:nvPr/>
          </p:nvSpPr>
          <p:spPr bwMode="auto">
            <a:xfrm>
              <a:off x="972" y="3702"/>
              <a:ext cx="62" cy="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75" name="Rectangle 163"/>
            <p:cNvSpPr>
              <a:spLocks noChangeArrowheads="1"/>
            </p:cNvSpPr>
            <p:nvPr/>
          </p:nvSpPr>
          <p:spPr bwMode="auto">
            <a:xfrm>
              <a:off x="1034" y="3702"/>
              <a:ext cx="63" cy="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76" name="WordArt 164"/>
            <p:cNvSpPr>
              <a:spLocks noChangeArrowheads="1" noChangeShapeType="1" noTextEdit="1"/>
            </p:cNvSpPr>
            <p:nvPr/>
          </p:nvSpPr>
          <p:spPr bwMode="auto">
            <a:xfrm>
              <a:off x="1008" y="3664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448677" name="Line 165"/>
            <p:cNvSpPr>
              <a:spLocks noChangeShapeType="1"/>
            </p:cNvSpPr>
            <p:nvPr/>
          </p:nvSpPr>
          <p:spPr bwMode="auto">
            <a:xfrm rot="470287">
              <a:off x="849" y="3648"/>
              <a:ext cx="0" cy="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78" name="Freeform 166"/>
            <p:cNvSpPr>
              <a:spLocks/>
            </p:cNvSpPr>
            <p:nvPr/>
          </p:nvSpPr>
          <p:spPr bwMode="auto">
            <a:xfrm rot="470287">
              <a:off x="849" y="3645"/>
              <a:ext cx="57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79" name="Oval 167"/>
            <p:cNvSpPr>
              <a:spLocks noChangeArrowheads="1"/>
            </p:cNvSpPr>
            <p:nvPr/>
          </p:nvSpPr>
          <p:spPr bwMode="auto">
            <a:xfrm rot="470287">
              <a:off x="859" y="3651"/>
              <a:ext cx="24" cy="2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80" name="Line 168"/>
            <p:cNvSpPr>
              <a:spLocks noChangeShapeType="1"/>
            </p:cNvSpPr>
            <p:nvPr/>
          </p:nvSpPr>
          <p:spPr bwMode="auto">
            <a:xfrm rot="470287">
              <a:off x="883" y="3672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81" name="Text Box 169"/>
            <p:cNvSpPr txBox="1">
              <a:spLocks noChangeArrowheads="1"/>
            </p:cNvSpPr>
            <p:nvPr/>
          </p:nvSpPr>
          <p:spPr bwMode="auto">
            <a:xfrm>
              <a:off x="641" y="3613"/>
              <a:ext cx="125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48682" name="Freeform 170"/>
            <p:cNvSpPr>
              <a:spLocks/>
            </p:cNvSpPr>
            <p:nvPr/>
          </p:nvSpPr>
          <p:spPr bwMode="auto">
            <a:xfrm>
              <a:off x="1061" y="3725"/>
              <a:ext cx="77" cy="47"/>
            </a:xfrm>
            <a:custGeom>
              <a:avLst/>
              <a:gdLst>
                <a:gd name="T0" fmla="*/ 0 w 242"/>
                <a:gd name="T1" fmla="*/ 0 h 157"/>
                <a:gd name="T2" fmla="*/ 242 w 242"/>
                <a:gd name="T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2" h="157">
                  <a:moveTo>
                    <a:pt x="0" y="0"/>
                  </a:moveTo>
                  <a:lnTo>
                    <a:pt x="242" y="15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83" name="Freeform 171"/>
            <p:cNvSpPr>
              <a:spLocks/>
            </p:cNvSpPr>
            <p:nvPr/>
          </p:nvSpPr>
          <p:spPr bwMode="auto">
            <a:xfrm>
              <a:off x="914" y="3725"/>
              <a:ext cx="89" cy="36"/>
            </a:xfrm>
            <a:custGeom>
              <a:avLst/>
              <a:gdLst>
                <a:gd name="T0" fmla="*/ 278 w 278"/>
                <a:gd name="T1" fmla="*/ 0 h 120"/>
                <a:gd name="T2" fmla="*/ 0 w 278"/>
                <a:gd name="T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8" h="120">
                  <a:moveTo>
                    <a:pt x="278" y="0"/>
                  </a:moveTo>
                  <a:lnTo>
                    <a:pt x="0" y="12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754" name="Rectangle 242"/>
            <p:cNvSpPr>
              <a:spLocks noChangeArrowheads="1"/>
            </p:cNvSpPr>
            <p:nvPr/>
          </p:nvSpPr>
          <p:spPr bwMode="auto">
            <a:xfrm>
              <a:off x="546" y="2277"/>
              <a:ext cx="704" cy="1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755" name="WordArt 243"/>
            <p:cNvSpPr>
              <a:spLocks noChangeArrowheads="1" noChangeShapeType="1" noTextEdit="1"/>
            </p:cNvSpPr>
            <p:nvPr/>
          </p:nvSpPr>
          <p:spPr bwMode="auto">
            <a:xfrm>
              <a:off x="938" y="2365"/>
              <a:ext cx="126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449300" name="Group 788"/>
          <p:cNvGrpSpPr>
            <a:grpSpLocks/>
          </p:cNvGrpSpPr>
          <p:nvPr/>
        </p:nvGrpSpPr>
        <p:grpSpPr bwMode="auto">
          <a:xfrm>
            <a:off x="2768600" y="5614988"/>
            <a:ext cx="1227138" cy="1243012"/>
            <a:chOff x="1744" y="3537"/>
            <a:chExt cx="773" cy="783"/>
          </a:xfrm>
        </p:grpSpPr>
        <p:sp>
          <p:nvSpPr>
            <p:cNvPr id="448719" name="Line 207"/>
            <p:cNvSpPr>
              <a:spLocks noChangeShapeType="1"/>
            </p:cNvSpPr>
            <p:nvPr/>
          </p:nvSpPr>
          <p:spPr bwMode="auto">
            <a:xfrm>
              <a:off x="1883" y="4108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720" name="Oval 208"/>
            <p:cNvSpPr>
              <a:spLocks noChangeArrowheads="1"/>
            </p:cNvSpPr>
            <p:nvPr/>
          </p:nvSpPr>
          <p:spPr bwMode="auto">
            <a:xfrm>
              <a:off x="1827" y="3714"/>
              <a:ext cx="166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721" name="Text Box 209"/>
            <p:cNvSpPr txBox="1">
              <a:spLocks noChangeArrowheads="1"/>
            </p:cNvSpPr>
            <p:nvPr/>
          </p:nvSpPr>
          <p:spPr bwMode="auto">
            <a:xfrm>
              <a:off x="1744" y="3537"/>
              <a:ext cx="332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48722" name="Line 210"/>
            <p:cNvSpPr>
              <a:spLocks noChangeShapeType="1"/>
            </p:cNvSpPr>
            <p:nvPr/>
          </p:nvSpPr>
          <p:spPr bwMode="auto">
            <a:xfrm>
              <a:off x="1910" y="364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723" name="Line 211"/>
            <p:cNvSpPr>
              <a:spLocks noChangeShapeType="1"/>
            </p:cNvSpPr>
            <p:nvPr/>
          </p:nvSpPr>
          <p:spPr bwMode="auto">
            <a:xfrm>
              <a:off x="1827" y="3760"/>
              <a:ext cx="402" cy="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724" name="Freeform 212"/>
            <p:cNvSpPr>
              <a:spLocks/>
            </p:cNvSpPr>
            <p:nvPr/>
          </p:nvSpPr>
          <p:spPr bwMode="auto">
            <a:xfrm>
              <a:off x="2229" y="3836"/>
              <a:ext cx="0" cy="95"/>
            </a:xfrm>
            <a:custGeom>
              <a:avLst/>
              <a:gdLst>
                <a:gd name="T0" fmla="*/ 0 w 1"/>
                <a:gd name="T1" fmla="*/ 0 h 315"/>
                <a:gd name="T2" fmla="*/ 0 w 1"/>
                <a:gd name="T3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5">
                  <a:moveTo>
                    <a:pt x="0" y="0"/>
                  </a:moveTo>
                  <a:lnTo>
                    <a:pt x="0" y="3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725" name="Freeform 213"/>
            <p:cNvSpPr>
              <a:spLocks/>
            </p:cNvSpPr>
            <p:nvPr/>
          </p:nvSpPr>
          <p:spPr bwMode="auto">
            <a:xfrm>
              <a:off x="1879" y="4250"/>
              <a:ext cx="340" cy="32"/>
            </a:xfrm>
            <a:custGeom>
              <a:avLst/>
              <a:gdLst>
                <a:gd name="T0" fmla="*/ 1065 w 1065"/>
                <a:gd name="T1" fmla="*/ 0 h 105"/>
                <a:gd name="T2" fmla="*/ 0 w 1065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5" h="105">
                  <a:moveTo>
                    <a:pt x="1065" y="0"/>
                  </a:moveTo>
                  <a:lnTo>
                    <a:pt x="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726" name="Line 214"/>
            <p:cNvSpPr>
              <a:spLocks noChangeShapeType="1"/>
            </p:cNvSpPr>
            <p:nvPr/>
          </p:nvSpPr>
          <p:spPr bwMode="auto">
            <a:xfrm>
              <a:off x="1883" y="3890"/>
              <a:ext cx="0" cy="16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727" name="WordArt 215"/>
            <p:cNvSpPr>
              <a:spLocks noChangeArrowheads="1" noChangeShapeType="1" noTextEdit="1"/>
            </p:cNvSpPr>
            <p:nvPr/>
          </p:nvSpPr>
          <p:spPr bwMode="auto">
            <a:xfrm>
              <a:off x="1826" y="3564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8728" name="Text Box 216"/>
            <p:cNvSpPr txBox="1">
              <a:spLocks noChangeArrowheads="1"/>
            </p:cNvSpPr>
            <p:nvPr/>
          </p:nvSpPr>
          <p:spPr bwMode="auto">
            <a:xfrm>
              <a:off x="2056" y="3945"/>
              <a:ext cx="461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ibd</a:t>
              </a:r>
              <a:endParaRPr lang="en-US" altLang="bg-BG" sz="800"/>
            </a:p>
          </p:txBody>
        </p:sp>
        <p:sp>
          <p:nvSpPr>
            <p:cNvPr id="448738" name="Text Box 226"/>
            <p:cNvSpPr txBox="1">
              <a:spLocks noChangeArrowheads="1"/>
            </p:cNvSpPr>
            <p:nvPr/>
          </p:nvSpPr>
          <p:spPr bwMode="auto">
            <a:xfrm>
              <a:off x="1932" y="3945"/>
              <a:ext cx="124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48750" name="Freeform 238"/>
            <p:cNvSpPr>
              <a:spLocks/>
            </p:cNvSpPr>
            <p:nvPr/>
          </p:nvSpPr>
          <p:spPr bwMode="auto">
            <a:xfrm>
              <a:off x="2219" y="4217"/>
              <a:ext cx="0" cy="41"/>
            </a:xfrm>
            <a:custGeom>
              <a:avLst/>
              <a:gdLst>
                <a:gd name="T0" fmla="*/ 0 w 1"/>
                <a:gd name="T1" fmla="*/ 0 h 135"/>
                <a:gd name="T2" fmla="*/ 0 w 1"/>
                <a:gd name="T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5">
                  <a:moveTo>
                    <a:pt x="0" y="0"/>
                  </a:moveTo>
                  <a:lnTo>
                    <a:pt x="0" y="13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49236" name="Group 724"/>
            <p:cNvGrpSpPr>
              <a:grpSpLocks/>
            </p:cNvGrpSpPr>
            <p:nvPr/>
          </p:nvGrpSpPr>
          <p:grpSpPr bwMode="auto">
            <a:xfrm rot="-19004097">
              <a:off x="2262" y="4008"/>
              <a:ext cx="163" cy="69"/>
              <a:chOff x="3168" y="12163"/>
              <a:chExt cx="397" cy="127"/>
            </a:xfrm>
          </p:grpSpPr>
          <p:sp>
            <p:nvSpPr>
              <p:cNvPr id="449237" name="Line 725"/>
              <p:cNvSpPr>
                <a:spLocks noChangeShapeType="1"/>
              </p:cNvSpPr>
              <p:nvPr/>
            </p:nvSpPr>
            <p:spPr bwMode="auto">
              <a:xfrm rot="470287">
                <a:off x="3168" y="12175"/>
                <a:ext cx="0" cy="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9238" name="Freeform 726"/>
              <p:cNvSpPr>
                <a:spLocks/>
              </p:cNvSpPr>
              <p:nvPr/>
            </p:nvSpPr>
            <p:spPr bwMode="auto">
              <a:xfrm rot="470287">
                <a:off x="3168" y="12163"/>
                <a:ext cx="181" cy="12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9239" name="Oval 727"/>
              <p:cNvSpPr>
                <a:spLocks noChangeArrowheads="1"/>
              </p:cNvSpPr>
              <p:nvPr/>
            </p:nvSpPr>
            <p:spPr bwMode="auto">
              <a:xfrm rot="470287">
                <a:off x="3203" y="12185"/>
                <a:ext cx="73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9240" name="Line 728"/>
              <p:cNvSpPr>
                <a:spLocks noChangeShapeType="1"/>
              </p:cNvSpPr>
              <p:nvPr/>
            </p:nvSpPr>
            <p:spPr bwMode="auto">
              <a:xfrm rot="470287">
                <a:off x="3275" y="12251"/>
                <a:ext cx="29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449241" name="Group 729"/>
            <p:cNvGrpSpPr>
              <a:grpSpLocks/>
            </p:cNvGrpSpPr>
            <p:nvPr/>
          </p:nvGrpSpPr>
          <p:grpSpPr bwMode="auto">
            <a:xfrm flipH="1">
              <a:off x="2376" y="4115"/>
              <a:ext cx="57" cy="55"/>
              <a:chOff x="4860" y="14760"/>
              <a:chExt cx="540" cy="540"/>
            </a:xfrm>
          </p:grpSpPr>
          <p:sp>
            <p:nvSpPr>
              <p:cNvPr id="449242" name="Oval 730"/>
              <p:cNvSpPr>
                <a:spLocks noChangeArrowheads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9243" name="Line 731"/>
              <p:cNvSpPr>
                <a:spLocks noChangeShapeType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9244" name="Line 732"/>
              <p:cNvSpPr>
                <a:spLocks noChangeShapeType="1"/>
              </p:cNvSpPr>
              <p:nvPr/>
            </p:nvSpPr>
            <p:spPr bwMode="auto">
              <a:xfrm flipV="1"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449293" name="Group 781"/>
          <p:cNvGrpSpPr>
            <a:grpSpLocks/>
          </p:cNvGrpSpPr>
          <p:nvPr/>
        </p:nvGrpSpPr>
        <p:grpSpPr bwMode="auto">
          <a:xfrm>
            <a:off x="7112000" y="660400"/>
            <a:ext cx="1460500" cy="1600200"/>
            <a:chOff x="4480" y="416"/>
            <a:chExt cx="920" cy="1008"/>
          </a:xfrm>
        </p:grpSpPr>
        <p:sp>
          <p:nvSpPr>
            <p:cNvPr id="449248" name="Text Box 73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800"/>
                <a:t>X = 1</a:t>
              </a:r>
              <a:endParaRPr lang="en-US" altLang="bg-BG"/>
            </a:p>
          </p:txBody>
        </p:sp>
        <p:sp>
          <p:nvSpPr>
            <p:cNvPr id="449249" name="Text Box 737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49250" name="Text Box 738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49271" name="Freeform 759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272" name="Oval 760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273" name="Freeform 761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277" name="Oval 765"/>
            <p:cNvSpPr>
              <a:spLocks noChangeArrowheads="1"/>
            </p:cNvSpPr>
            <p:nvPr/>
          </p:nvSpPr>
          <p:spPr bwMode="auto">
            <a:xfrm>
              <a:off x="4480" y="704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2</a:t>
              </a:r>
              <a:endParaRPr lang="en-US" altLang="bg-BG"/>
            </a:p>
          </p:txBody>
        </p:sp>
        <p:sp>
          <p:nvSpPr>
            <p:cNvPr id="449278" name="Oval 766"/>
            <p:cNvSpPr>
              <a:spLocks noChangeArrowheads="1"/>
            </p:cNvSpPr>
            <p:nvPr/>
          </p:nvSpPr>
          <p:spPr bwMode="auto">
            <a:xfrm>
              <a:off x="4912" y="1208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3</a:t>
              </a:r>
              <a:endParaRPr lang="en-US" altLang="bg-BG"/>
            </a:p>
          </p:txBody>
        </p:sp>
        <p:sp>
          <p:nvSpPr>
            <p:cNvPr id="449279" name="Line 767"/>
            <p:cNvSpPr>
              <a:spLocks noChangeShapeType="1"/>
            </p:cNvSpPr>
            <p:nvPr/>
          </p:nvSpPr>
          <p:spPr bwMode="auto">
            <a:xfrm flipH="1">
              <a:off x="4768" y="1064"/>
              <a:ext cx="194" cy="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lg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290" name="Text Box 778"/>
            <p:cNvSpPr txBox="1">
              <a:spLocks noChangeArrowheads="1"/>
            </p:cNvSpPr>
            <p:nvPr/>
          </p:nvSpPr>
          <p:spPr bwMode="auto">
            <a:xfrm>
              <a:off x="4680" y="41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49295" name="Group 783"/>
          <p:cNvGrpSpPr>
            <a:grpSpLocks/>
          </p:cNvGrpSpPr>
          <p:nvPr/>
        </p:nvGrpSpPr>
        <p:grpSpPr bwMode="auto">
          <a:xfrm>
            <a:off x="5854700" y="2374900"/>
            <a:ext cx="1495425" cy="1485900"/>
            <a:chOff x="3688" y="1496"/>
            <a:chExt cx="942" cy="936"/>
          </a:xfrm>
        </p:grpSpPr>
        <p:sp>
          <p:nvSpPr>
            <p:cNvPr id="449251" name="Text Box 739"/>
            <p:cNvSpPr txBox="1">
              <a:spLocks noChangeArrowheads="1"/>
            </p:cNvSpPr>
            <p:nvPr/>
          </p:nvSpPr>
          <p:spPr bwMode="auto">
            <a:xfrm>
              <a:off x="4048" y="1784"/>
              <a:ext cx="582" cy="1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600"/>
                <a:t>X = 2</a:t>
              </a:r>
              <a:endParaRPr lang="en-US" altLang="bg-BG"/>
            </a:p>
          </p:txBody>
        </p:sp>
        <p:sp>
          <p:nvSpPr>
            <p:cNvPr id="449252" name="Text Box 740"/>
            <p:cNvSpPr txBox="1">
              <a:spLocks noChangeArrowheads="1"/>
            </p:cNvSpPr>
            <p:nvPr/>
          </p:nvSpPr>
          <p:spPr bwMode="auto">
            <a:xfrm>
              <a:off x="4339" y="1960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49253" name="Text Box 741"/>
            <p:cNvSpPr txBox="1">
              <a:spLocks noChangeArrowheads="1"/>
            </p:cNvSpPr>
            <p:nvPr/>
          </p:nvSpPr>
          <p:spPr bwMode="auto">
            <a:xfrm>
              <a:off x="4048" y="1960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49254" name="Line 742"/>
            <p:cNvSpPr>
              <a:spLocks noChangeShapeType="1"/>
            </p:cNvSpPr>
            <p:nvPr/>
          </p:nvSpPr>
          <p:spPr bwMode="auto">
            <a:xfrm flipH="1">
              <a:off x="4000" y="2077"/>
              <a:ext cx="194" cy="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lg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268" name="Freeform 756"/>
            <p:cNvSpPr>
              <a:spLocks/>
            </p:cNvSpPr>
            <p:nvPr/>
          </p:nvSpPr>
          <p:spPr bwMode="auto">
            <a:xfrm rot="13225233" flipH="1">
              <a:off x="3798" y="1571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269" name="Oval 757"/>
            <p:cNvSpPr>
              <a:spLocks noChangeArrowheads="1"/>
            </p:cNvSpPr>
            <p:nvPr/>
          </p:nvSpPr>
          <p:spPr bwMode="auto">
            <a:xfrm rot="13225233" flipH="1">
              <a:off x="3828" y="1575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270" name="Freeform 758"/>
            <p:cNvSpPr>
              <a:spLocks/>
            </p:cNvSpPr>
            <p:nvPr/>
          </p:nvSpPr>
          <p:spPr bwMode="auto">
            <a:xfrm>
              <a:off x="3874" y="1615"/>
              <a:ext cx="170" cy="143"/>
            </a:xfrm>
            <a:custGeom>
              <a:avLst/>
              <a:gdLst>
                <a:gd name="T0" fmla="*/ 0 w 425"/>
                <a:gd name="T1" fmla="*/ 0 h 358"/>
                <a:gd name="T2" fmla="*/ 425 w 42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5" h="358">
                  <a:moveTo>
                    <a:pt x="0" y="0"/>
                  </a:moveTo>
                  <a:lnTo>
                    <a:pt x="42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283" name="Oval 771"/>
            <p:cNvSpPr>
              <a:spLocks noChangeArrowheads="1"/>
            </p:cNvSpPr>
            <p:nvPr/>
          </p:nvSpPr>
          <p:spPr bwMode="auto">
            <a:xfrm>
              <a:off x="3688" y="1712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2</a:t>
              </a:r>
              <a:endParaRPr lang="en-US" altLang="bg-BG"/>
            </a:p>
          </p:txBody>
        </p:sp>
        <p:sp>
          <p:nvSpPr>
            <p:cNvPr id="449284" name="Oval 772"/>
            <p:cNvSpPr>
              <a:spLocks noChangeArrowheads="1"/>
            </p:cNvSpPr>
            <p:nvPr/>
          </p:nvSpPr>
          <p:spPr bwMode="auto">
            <a:xfrm>
              <a:off x="4120" y="2216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3</a:t>
              </a:r>
              <a:endParaRPr lang="en-US" altLang="bg-BG"/>
            </a:p>
          </p:txBody>
        </p:sp>
        <p:sp>
          <p:nvSpPr>
            <p:cNvPr id="449291" name="Text Box 779"/>
            <p:cNvSpPr txBox="1">
              <a:spLocks noChangeArrowheads="1"/>
            </p:cNvSpPr>
            <p:nvPr/>
          </p:nvSpPr>
          <p:spPr bwMode="auto">
            <a:xfrm>
              <a:off x="3960" y="149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49258" name="Group 746"/>
          <p:cNvGrpSpPr>
            <a:grpSpLocks/>
          </p:cNvGrpSpPr>
          <p:nvPr/>
        </p:nvGrpSpPr>
        <p:grpSpPr bwMode="auto">
          <a:xfrm>
            <a:off x="4683125" y="5867400"/>
            <a:ext cx="228600" cy="228600"/>
            <a:chOff x="3780" y="10260"/>
            <a:chExt cx="540" cy="540"/>
          </a:xfrm>
        </p:grpSpPr>
        <p:sp>
          <p:nvSpPr>
            <p:cNvPr id="449259" name="Oval 747"/>
            <p:cNvSpPr>
              <a:spLocks noChangeArrowheads="1"/>
            </p:cNvSpPr>
            <p:nvPr/>
          </p:nvSpPr>
          <p:spPr bwMode="auto">
            <a:xfrm>
              <a:off x="3780" y="10260"/>
              <a:ext cx="540" cy="54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260" name="Line 748"/>
            <p:cNvSpPr>
              <a:spLocks noChangeShapeType="1"/>
            </p:cNvSpPr>
            <p:nvPr/>
          </p:nvSpPr>
          <p:spPr bwMode="auto">
            <a:xfrm>
              <a:off x="3780" y="1026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261" name="Line 749"/>
            <p:cNvSpPr>
              <a:spLocks noChangeShapeType="1"/>
            </p:cNvSpPr>
            <p:nvPr/>
          </p:nvSpPr>
          <p:spPr bwMode="auto">
            <a:xfrm flipV="1">
              <a:off x="3780" y="1026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49262" name="Group 750"/>
          <p:cNvGrpSpPr>
            <a:grpSpLocks/>
          </p:cNvGrpSpPr>
          <p:nvPr/>
        </p:nvGrpSpPr>
        <p:grpSpPr bwMode="auto">
          <a:xfrm>
            <a:off x="6454775" y="5791200"/>
            <a:ext cx="228600" cy="228600"/>
            <a:chOff x="3780" y="10260"/>
            <a:chExt cx="540" cy="540"/>
          </a:xfrm>
        </p:grpSpPr>
        <p:sp>
          <p:nvSpPr>
            <p:cNvPr id="449263" name="Oval 751"/>
            <p:cNvSpPr>
              <a:spLocks noChangeArrowheads="1"/>
            </p:cNvSpPr>
            <p:nvPr/>
          </p:nvSpPr>
          <p:spPr bwMode="auto">
            <a:xfrm>
              <a:off x="3780" y="10260"/>
              <a:ext cx="540" cy="54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264" name="Line 752"/>
            <p:cNvSpPr>
              <a:spLocks noChangeShapeType="1"/>
            </p:cNvSpPr>
            <p:nvPr/>
          </p:nvSpPr>
          <p:spPr bwMode="auto">
            <a:xfrm>
              <a:off x="3780" y="1026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265" name="Line 753"/>
            <p:cNvSpPr>
              <a:spLocks noChangeShapeType="1"/>
            </p:cNvSpPr>
            <p:nvPr/>
          </p:nvSpPr>
          <p:spPr bwMode="auto">
            <a:xfrm flipV="1">
              <a:off x="3780" y="1026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49287" name="Oval 775"/>
          <p:cNvSpPr>
            <a:spLocks noChangeArrowheads="1"/>
          </p:cNvSpPr>
          <p:nvPr/>
        </p:nvSpPr>
        <p:spPr bwMode="auto">
          <a:xfrm>
            <a:off x="6311900" y="4889500"/>
            <a:ext cx="3429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fr-FR" altLang="bg-BG" sz="1200" b="0"/>
              <a:t>4</a:t>
            </a:r>
            <a:endParaRPr lang="en-US" altLang="bg-BG"/>
          </a:p>
        </p:txBody>
      </p:sp>
      <p:sp>
        <p:nvSpPr>
          <p:cNvPr id="449288" name="Oval 776"/>
          <p:cNvSpPr>
            <a:spLocks noChangeArrowheads="1"/>
          </p:cNvSpPr>
          <p:nvPr/>
        </p:nvSpPr>
        <p:spPr bwMode="auto">
          <a:xfrm>
            <a:off x="4225925" y="5775325"/>
            <a:ext cx="3429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/>
              <a:t>6</a:t>
            </a:r>
            <a:endParaRPr lang="en-US" altLang="bg-BG"/>
          </a:p>
        </p:txBody>
      </p:sp>
      <p:sp>
        <p:nvSpPr>
          <p:cNvPr id="449289" name="Oval 777"/>
          <p:cNvSpPr>
            <a:spLocks noChangeArrowheads="1"/>
          </p:cNvSpPr>
          <p:nvPr/>
        </p:nvSpPr>
        <p:spPr bwMode="auto">
          <a:xfrm>
            <a:off x="6940550" y="5689600"/>
            <a:ext cx="3429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/>
              <a:t>6</a:t>
            </a:r>
            <a:endParaRPr lang="en-US" altLang="bg-BG"/>
          </a:p>
        </p:txBody>
      </p:sp>
      <p:grpSp>
        <p:nvGrpSpPr>
          <p:cNvPr id="449299" name="Group 787"/>
          <p:cNvGrpSpPr>
            <a:grpSpLocks/>
          </p:cNvGrpSpPr>
          <p:nvPr/>
        </p:nvGrpSpPr>
        <p:grpSpPr bwMode="auto">
          <a:xfrm>
            <a:off x="4826000" y="4089400"/>
            <a:ext cx="1381125" cy="1485900"/>
            <a:chOff x="3040" y="2576"/>
            <a:chExt cx="870" cy="936"/>
          </a:xfrm>
        </p:grpSpPr>
        <p:sp>
          <p:nvSpPr>
            <p:cNvPr id="449255" name="Text Box 743"/>
            <p:cNvSpPr txBox="1">
              <a:spLocks noChangeArrowheads="1"/>
            </p:cNvSpPr>
            <p:nvPr/>
          </p:nvSpPr>
          <p:spPr bwMode="auto">
            <a:xfrm>
              <a:off x="3328" y="2864"/>
              <a:ext cx="582" cy="1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600"/>
                <a:t>X = 3</a:t>
              </a:r>
              <a:endParaRPr lang="en-US" altLang="bg-BG"/>
            </a:p>
          </p:txBody>
        </p:sp>
        <p:sp>
          <p:nvSpPr>
            <p:cNvPr id="449256" name="Text Box 744"/>
            <p:cNvSpPr txBox="1">
              <a:spLocks noChangeArrowheads="1"/>
            </p:cNvSpPr>
            <p:nvPr/>
          </p:nvSpPr>
          <p:spPr bwMode="auto">
            <a:xfrm>
              <a:off x="3619" y="3040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49257" name="Text Box 745"/>
            <p:cNvSpPr txBox="1">
              <a:spLocks noChangeArrowheads="1"/>
            </p:cNvSpPr>
            <p:nvPr/>
          </p:nvSpPr>
          <p:spPr bwMode="auto">
            <a:xfrm>
              <a:off x="3328" y="3040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49266" name="Line 754"/>
            <p:cNvSpPr>
              <a:spLocks noChangeShapeType="1"/>
            </p:cNvSpPr>
            <p:nvPr/>
          </p:nvSpPr>
          <p:spPr bwMode="auto">
            <a:xfrm flipH="1">
              <a:off x="3256" y="3138"/>
              <a:ext cx="216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lg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274" name="Freeform 762"/>
            <p:cNvSpPr>
              <a:spLocks/>
            </p:cNvSpPr>
            <p:nvPr/>
          </p:nvSpPr>
          <p:spPr bwMode="auto">
            <a:xfrm rot="13225233" flipH="1">
              <a:off x="3109" y="2662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275" name="Oval 763"/>
            <p:cNvSpPr>
              <a:spLocks noChangeArrowheads="1"/>
            </p:cNvSpPr>
            <p:nvPr/>
          </p:nvSpPr>
          <p:spPr bwMode="auto">
            <a:xfrm rot="13225233" flipH="1">
              <a:off x="3139" y="2666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276" name="Freeform 764"/>
            <p:cNvSpPr>
              <a:spLocks/>
            </p:cNvSpPr>
            <p:nvPr/>
          </p:nvSpPr>
          <p:spPr bwMode="auto">
            <a:xfrm>
              <a:off x="3184" y="2706"/>
              <a:ext cx="170" cy="144"/>
            </a:xfrm>
            <a:custGeom>
              <a:avLst/>
              <a:gdLst>
                <a:gd name="T0" fmla="*/ 0 w 425"/>
                <a:gd name="T1" fmla="*/ 0 h 358"/>
                <a:gd name="T2" fmla="*/ 425 w 42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5" h="358">
                  <a:moveTo>
                    <a:pt x="0" y="0"/>
                  </a:moveTo>
                  <a:lnTo>
                    <a:pt x="42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285" name="Oval 773"/>
            <p:cNvSpPr>
              <a:spLocks noChangeArrowheads="1"/>
            </p:cNvSpPr>
            <p:nvPr/>
          </p:nvSpPr>
          <p:spPr bwMode="auto">
            <a:xfrm>
              <a:off x="3040" y="2864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2</a:t>
              </a:r>
              <a:endParaRPr lang="en-US" altLang="bg-BG"/>
            </a:p>
          </p:txBody>
        </p:sp>
        <p:sp>
          <p:nvSpPr>
            <p:cNvPr id="449286" name="Oval 774"/>
            <p:cNvSpPr>
              <a:spLocks noChangeArrowheads="1"/>
            </p:cNvSpPr>
            <p:nvPr/>
          </p:nvSpPr>
          <p:spPr bwMode="auto">
            <a:xfrm>
              <a:off x="3400" y="3296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3</a:t>
              </a:r>
              <a:endParaRPr lang="en-US" altLang="bg-BG"/>
            </a:p>
          </p:txBody>
        </p:sp>
        <p:sp>
          <p:nvSpPr>
            <p:cNvPr id="449292" name="Text Box 780"/>
            <p:cNvSpPr txBox="1">
              <a:spLocks noChangeArrowheads="1"/>
            </p:cNvSpPr>
            <p:nvPr/>
          </p:nvSpPr>
          <p:spPr bwMode="auto">
            <a:xfrm>
              <a:off x="3240" y="257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448657" name="AutoShape 145"/>
          <p:cNvSpPr>
            <a:spLocks noChangeArrowheads="1"/>
          </p:cNvSpPr>
          <p:nvPr/>
        </p:nvSpPr>
        <p:spPr bwMode="auto">
          <a:xfrm flipH="1">
            <a:off x="1527175" y="3235325"/>
            <a:ext cx="731838" cy="604838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49301" name="Group 789"/>
          <p:cNvGrpSpPr>
            <a:grpSpLocks/>
          </p:cNvGrpSpPr>
          <p:nvPr/>
        </p:nvGrpSpPr>
        <p:grpSpPr bwMode="auto">
          <a:xfrm rot="-16624878">
            <a:off x="5364957" y="3963193"/>
            <a:ext cx="914400" cy="220663"/>
            <a:chOff x="1691" y="2557"/>
            <a:chExt cx="144" cy="32"/>
          </a:xfrm>
        </p:grpSpPr>
        <p:sp>
          <p:nvSpPr>
            <p:cNvPr id="449302" name="Line 790"/>
            <p:cNvSpPr>
              <a:spLocks noChangeShapeType="1"/>
            </p:cNvSpPr>
            <p:nvPr/>
          </p:nvSpPr>
          <p:spPr bwMode="auto">
            <a:xfrm rot="470287">
              <a:off x="1691" y="2560"/>
              <a:ext cx="0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303" name="Freeform 791"/>
            <p:cNvSpPr>
              <a:spLocks/>
            </p:cNvSpPr>
            <p:nvPr/>
          </p:nvSpPr>
          <p:spPr bwMode="auto">
            <a:xfrm rot="470287">
              <a:off x="1691" y="2557"/>
              <a:ext cx="65" cy="3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304" name="Oval 792"/>
            <p:cNvSpPr>
              <a:spLocks noChangeArrowheads="1"/>
            </p:cNvSpPr>
            <p:nvPr/>
          </p:nvSpPr>
          <p:spPr bwMode="auto">
            <a:xfrm rot="470287">
              <a:off x="1704" y="2562"/>
              <a:ext cx="26" cy="2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305" name="Line 793"/>
            <p:cNvSpPr>
              <a:spLocks noChangeShapeType="1"/>
            </p:cNvSpPr>
            <p:nvPr/>
          </p:nvSpPr>
          <p:spPr bwMode="auto">
            <a:xfrm rot="470287">
              <a:off x="1730" y="2579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49267" name="Line 755"/>
          <p:cNvSpPr>
            <a:spLocks noChangeShapeType="1"/>
          </p:cNvSpPr>
          <p:nvPr/>
        </p:nvSpPr>
        <p:spPr bwMode="auto">
          <a:xfrm>
            <a:off x="5969000" y="4981575"/>
            <a:ext cx="231775" cy="55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9306" name="Freeform 794"/>
          <p:cNvSpPr>
            <a:spLocks/>
          </p:cNvSpPr>
          <p:nvPr/>
        </p:nvSpPr>
        <p:spPr bwMode="auto">
          <a:xfrm>
            <a:off x="601663" y="2982913"/>
            <a:ext cx="2011362" cy="3275012"/>
          </a:xfrm>
          <a:custGeom>
            <a:avLst/>
            <a:gdLst>
              <a:gd name="T0" fmla="*/ 874 w 1954"/>
              <a:gd name="T1" fmla="*/ 3237 h 3237"/>
              <a:gd name="T2" fmla="*/ 187 w 1954"/>
              <a:gd name="T3" fmla="*/ 2157 h 3237"/>
              <a:gd name="T4" fmla="*/ 127 w 1954"/>
              <a:gd name="T5" fmla="*/ 817 h 3237"/>
              <a:gd name="T6" fmla="*/ 907 w 1954"/>
              <a:gd name="T7" fmla="*/ 37 h 3237"/>
              <a:gd name="T8" fmla="*/ 1954 w 1954"/>
              <a:gd name="T9" fmla="*/ 357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4" h="3237">
                <a:moveTo>
                  <a:pt x="874" y="3237"/>
                </a:moveTo>
                <a:cubicBezTo>
                  <a:pt x="759" y="3057"/>
                  <a:pt x="311" y="2560"/>
                  <a:pt x="187" y="2157"/>
                </a:cubicBezTo>
                <a:cubicBezTo>
                  <a:pt x="0" y="1577"/>
                  <a:pt x="60" y="1184"/>
                  <a:pt x="127" y="817"/>
                </a:cubicBezTo>
                <a:cubicBezTo>
                  <a:pt x="194" y="450"/>
                  <a:pt x="617" y="74"/>
                  <a:pt x="907" y="37"/>
                </a:cubicBezTo>
                <a:cubicBezTo>
                  <a:pt x="1197" y="0"/>
                  <a:pt x="1736" y="290"/>
                  <a:pt x="1954" y="35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9307" name="Rectangle 795"/>
          <p:cNvSpPr>
            <a:spLocks noChangeArrowheads="1"/>
          </p:cNvSpPr>
          <p:nvPr/>
        </p:nvSpPr>
        <p:spPr bwMode="auto">
          <a:xfrm>
            <a:off x="5537200" y="32797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600"/>
              <a:t>ibd</a:t>
            </a:r>
            <a:endParaRPr lang="en-US" altLang="bg-BG" sz="1600"/>
          </a:p>
        </p:txBody>
      </p:sp>
      <p:sp>
        <p:nvSpPr>
          <p:cNvPr id="449308" name="Oval 796"/>
          <p:cNvSpPr>
            <a:spLocks noChangeArrowheads="1"/>
          </p:cNvSpPr>
          <p:nvPr/>
        </p:nvSpPr>
        <p:spPr bwMode="auto">
          <a:xfrm>
            <a:off x="5292725" y="3727450"/>
            <a:ext cx="3429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/>
              <a:t>5</a:t>
            </a:r>
            <a:endParaRPr lang="en-US" altLang="bg-BG"/>
          </a:p>
        </p:txBody>
      </p:sp>
      <p:grpSp>
        <p:nvGrpSpPr>
          <p:cNvPr id="449328" name="Group 816"/>
          <p:cNvGrpSpPr>
            <a:grpSpLocks/>
          </p:cNvGrpSpPr>
          <p:nvPr/>
        </p:nvGrpSpPr>
        <p:grpSpPr bwMode="auto">
          <a:xfrm rot="-18353525">
            <a:off x="4031457" y="5325268"/>
            <a:ext cx="914400" cy="220663"/>
            <a:chOff x="1691" y="2557"/>
            <a:chExt cx="144" cy="32"/>
          </a:xfrm>
        </p:grpSpPr>
        <p:sp>
          <p:nvSpPr>
            <p:cNvPr id="449329" name="Line 817"/>
            <p:cNvSpPr>
              <a:spLocks noChangeShapeType="1"/>
            </p:cNvSpPr>
            <p:nvPr/>
          </p:nvSpPr>
          <p:spPr bwMode="auto">
            <a:xfrm rot="470287">
              <a:off x="1691" y="2560"/>
              <a:ext cx="0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330" name="Freeform 818"/>
            <p:cNvSpPr>
              <a:spLocks/>
            </p:cNvSpPr>
            <p:nvPr/>
          </p:nvSpPr>
          <p:spPr bwMode="auto">
            <a:xfrm rot="470287">
              <a:off x="1691" y="2557"/>
              <a:ext cx="65" cy="3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331" name="Oval 819"/>
            <p:cNvSpPr>
              <a:spLocks noChangeArrowheads="1"/>
            </p:cNvSpPr>
            <p:nvPr/>
          </p:nvSpPr>
          <p:spPr bwMode="auto">
            <a:xfrm rot="470287">
              <a:off x="1704" y="2562"/>
              <a:ext cx="26" cy="2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332" name="Line 820"/>
            <p:cNvSpPr>
              <a:spLocks noChangeShapeType="1"/>
            </p:cNvSpPr>
            <p:nvPr/>
          </p:nvSpPr>
          <p:spPr bwMode="auto">
            <a:xfrm rot="470287">
              <a:off x="1730" y="2579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49333" name="Rectangle 821"/>
          <p:cNvSpPr>
            <a:spLocks noChangeArrowheads="1"/>
          </p:cNvSpPr>
          <p:nvPr/>
        </p:nvSpPr>
        <p:spPr bwMode="auto">
          <a:xfrm rot="-1704114">
            <a:off x="3775075" y="48037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600"/>
              <a:t>ibd</a:t>
            </a:r>
            <a:endParaRPr lang="en-US" altLang="bg-BG" sz="1600"/>
          </a:p>
        </p:txBody>
      </p:sp>
      <p:grpSp>
        <p:nvGrpSpPr>
          <p:cNvPr id="449334" name="Group 822"/>
          <p:cNvGrpSpPr>
            <a:grpSpLocks/>
          </p:cNvGrpSpPr>
          <p:nvPr/>
        </p:nvGrpSpPr>
        <p:grpSpPr bwMode="auto">
          <a:xfrm rot="-14702686">
            <a:off x="6479382" y="5334793"/>
            <a:ext cx="914400" cy="220663"/>
            <a:chOff x="1691" y="2557"/>
            <a:chExt cx="144" cy="32"/>
          </a:xfrm>
        </p:grpSpPr>
        <p:sp>
          <p:nvSpPr>
            <p:cNvPr id="449335" name="Line 823"/>
            <p:cNvSpPr>
              <a:spLocks noChangeShapeType="1"/>
            </p:cNvSpPr>
            <p:nvPr/>
          </p:nvSpPr>
          <p:spPr bwMode="auto">
            <a:xfrm rot="470287">
              <a:off x="1691" y="2560"/>
              <a:ext cx="0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336" name="Freeform 824"/>
            <p:cNvSpPr>
              <a:spLocks/>
            </p:cNvSpPr>
            <p:nvPr/>
          </p:nvSpPr>
          <p:spPr bwMode="auto">
            <a:xfrm rot="470287">
              <a:off x="1691" y="2557"/>
              <a:ext cx="65" cy="3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337" name="Oval 825"/>
            <p:cNvSpPr>
              <a:spLocks noChangeArrowheads="1"/>
            </p:cNvSpPr>
            <p:nvPr/>
          </p:nvSpPr>
          <p:spPr bwMode="auto">
            <a:xfrm rot="470287">
              <a:off x="1704" y="2562"/>
              <a:ext cx="26" cy="2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338" name="Line 826"/>
            <p:cNvSpPr>
              <a:spLocks noChangeShapeType="1"/>
            </p:cNvSpPr>
            <p:nvPr/>
          </p:nvSpPr>
          <p:spPr bwMode="auto">
            <a:xfrm rot="470287">
              <a:off x="1730" y="2579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49339" name="Rectangle 827"/>
          <p:cNvSpPr>
            <a:spLocks noChangeArrowheads="1"/>
          </p:cNvSpPr>
          <p:nvPr/>
        </p:nvSpPr>
        <p:spPr bwMode="auto">
          <a:xfrm rot="1953951">
            <a:off x="7080250" y="48323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600"/>
              <a:t>ibd</a:t>
            </a:r>
            <a:endParaRPr lang="en-US" altLang="bg-BG" sz="1600"/>
          </a:p>
        </p:txBody>
      </p:sp>
      <p:sp>
        <p:nvSpPr>
          <p:cNvPr id="448753" name="Freeform 241"/>
          <p:cNvSpPr>
            <a:spLocks/>
          </p:cNvSpPr>
          <p:nvPr/>
        </p:nvSpPr>
        <p:spPr bwMode="auto">
          <a:xfrm>
            <a:off x="39688" y="5078413"/>
            <a:ext cx="1220787" cy="1779587"/>
          </a:xfrm>
          <a:custGeom>
            <a:avLst/>
            <a:gdLst>
              <a:gd name="T0" fmla="*/ 874 w 1954"/>
              <a:gd name="T1" fmla="*/ 3237 h 3237"/>
              <a:gd name="T2" fmla="*/ 187 w 1954"/>
              <a:gd name="T3" fmla="*/ 2157 h 3237"/>
              <a:gd name="T4" fmla="*/ 127 w 1954"/>
              <a:gd name="T5" fmla="*/ 817 h 3237"/>
              <a:gd name="T6" fmla="*/ 907 w 1954"/>
              <a:gd name="T7" fmla="*/ 37 h 3237"/>
              <a:gd name="T8" fmla="*/ 1954 w 1954"/>
              <a:gd name="T9" fmla="*/ 357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4" h="3237">
                <a:moveTo>
                  <a:pt x="874" y="3237"/>
                </a:moveTo>
                <a:cubicBezTo>
                  <a:pt x="759" y="3057"/>
                  <a:pt x="311" y="2560"/>
                  <a:pt x="187" y="2157"/>
                </a:cubicBezTo>
                <a:cubicBezTo>
                  <a:pt x="0" y="1577"/>
                  <a:pt x="60" y="1184"/>
                  <a:pt x="127" y="817"/>
                </a:cubicBezTo>
                <a:cubicBezTo>
                  <a:pt x="194" y="450"/>
                  <a:pt x="617" y="74"/>
                  <a:pt x="907" y="37"/>
                </a:cubicBezTo>
                <a:cubicBezTo>
                  <a:pt x="1197" y="0"/>
                  <a:pt x="1736" y="290"/>
                  <a:pt x="1954" y="35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8752" name="Freeform 240"/>
          <p:cNvSpPr>
            <a:spLocks/>
          </p:cNvSpPr>
          <p:nvPr/>
        </p:nvSpPr>
        <p:spPr bwMode="auto">
          <a:xfrm>
            <a:off x="1806575" y="5600700"/>
            <a:ext cx="1236663" cy="1257300"/>
          </a:xfrm>
          <a:custGeom>
            <a:avLst/>
            <a:gdLst>
              <a:gd name="T0" fmla="*/ 1800 w 1800"/>
              <a:gd name="T1" fmla="*/ 2010 h 2010"/>
              <a:gd name="T2" fmla="*/ 1153 w 1800"/>
              <a:gd name="T3" fmla="*/ 1650 h 2010"/>
              <a:gd name="T4" fmla="*/ 833 w 1800"/>
              <a:gd name="T5" fmla="*/ 270 h 2010"/>
              <a:gd name="T6" fmla="*/ 0 w 1800"/>
              <a:gd name="T7" fmla="*/ 3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0" h="2010">
                <a:moveTo>
                  <a:pt x="1800" y="2010"/>
                </a:moveTo>
                <a:cubicBezTo>
                  <a:pt x="1692" y="1950"/>
                  <a:pt x="1314" y="1940"/>
                  <a:pt x="1153" y="1650"/>
                </a:cubicBezTo>
                <a:cubicBezTo>
                  <a:pt x="992" y="1360"/>
                  <a:pt x="1025" y="540"/>
                  <a:pt x="833" y="270"/>
                </a:cubicBezTo>
                <a:cubicBezTo>
                  <a:pt x="641" y="0"/>
                  <a:pt x="174" y="80"/>
                  <a:pt x="0" y="3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005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9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9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449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9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8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8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4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2604 -0.03889 " pathEditMode="relative" ptsTypes="AA">
                                      <p:cBhvr>
                                        <p:cTn id="65" dur="2000" fill="hold"/>
                                        <p:tgtEl>
                                          <p:spTgt spid="449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2604 -0.03889 " pathEditMode="relative" ptsTypes="AA">
                                      <p:cBhvr>
                                        <p:cTn id="67" dur="2000" fill="hold"/>
                                        <p:tgtEl>
                                          <p:spTgt spid="449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2604 -0.03889 " pathEditMode="relative" ptsTypes="AA">
                                      <p:cBhvr>
                                        <p:cTn id="69" dur="2000" fill="hold"/>
                                        <p:tgtEl>
                                          <p:spTgt spid="449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2604 -0.03889 " pathEditMode="relative" ptsTypes="AA">
                                      <p:cBhvr>
                                        <p:cTn id="71" dur="2000" fill="hold"/>
                                        <p:tgtEl>
                                          <p:spTgt spid="449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49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900" decel="100000" fill="hold"/>
                                        <p:tgtEl>
                                          <p:spTgt spid="44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8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48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4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25 -0.02917 " pathEditMode="relative" ptsTypes="AA">
                                      <p:cBhvr>
                                        <p:cTn id="110" dur="2000" fill="hold"/>
                                        <p:tgtEl>
                                          <p:spTgt spid="449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25 -0.02917 " pathEditMode="relative" ptsTypes="AA">
                                      <p:cBhvr>
                                        <p:cTn id="112" dur="2000" fill="hold"/>
                                        <p:tgtEl>
                                          <p:spTgt spid="449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25 -0.02917 " pathEditMode="relative" ptsTypes="AA">
                                      <p:cBhvr>
                                        <p:cTn id="114" dur="2000" fill="hold"/>
                                        <p:tgtEl>
                                          <p:spTgt spid="449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49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49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decel="100000" fill="hold"/>
                                        <p:tgtEl>
                                          <p:spTgt spid="449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9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49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49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4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658" grpId="0" animBg="1"/>
      <p:bldP spid="448684" grpId="0" animBg="1"/>
      <p:bldP spid="448751" grpId="0" animBg="1"/>
      <p:bldP spid="448691" grpId="0" animBg="1"/>
      <p:bldP spid="449287" grpId="0" animBg="1"/>
      <p:bldP spid="449288" grpId="0" animBg="1"/>
      <p:bldP spid="449288" grpId="1" animBg="1"/>
      <p:bldP spid="449289" grpId="0" animBg="1"/>
      <p:bldP spid="448657" grpId="0" animBg="1"/>
      <p:bldP spid="449267" grpId="0" animBg="1"/>
      <p:bldP spid="449306" grpId="0" animBg="1"/>
      <p:bldP spid="449307" grpId="0"/>
      <p:bldP spid="449308" grpId="0" animBg="1"/>
      <p:bldP spid="449333" grpId="0"/>
      <p:bldP spid="449333" grpId="1"/>
      <p:bldP spid="449339" grpId="0"/>
      <p:bldP spid="449339" grpId="1"/>
      <p:bldP spid="448753" grpId="0" animBg="1"/>
      <p:bldP spid="44875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2597</Words>
  <Application>Microsoft Office PowerPoint</Application>
  <PresentationFormat>On-screen Show (4:3)</PresentationFormat>
  <Paragraphs>1220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Уравнение</vt:lpstr>
      <vt:lpstr>2019 8 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10 б</dc:title>
  <dc:creator>USER</dc:creator>
  <cp:lastModifiedBy>Dell</cp:lastModifiedBy>
  <cp:revision>2</cp:revision>
  <dcterms:created xsi:type="dcterms:W3CDTF">2018-12-06T20:28:08Z</dcterms:created>
  <dcterms:modified xsi:type="dcterms:W3CDTF">2020-11-27T09:27:16Z</dcterms:modified>
</cp:coreProperties>
</file>