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83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6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01A12-5D5A-4FBC-BC92-44A554DAF93C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19A33-91E9-44DC-81CB-CA84320937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12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E329-0479-4FFF-AFEA-6DA345AABFBB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575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8BC6-0E2B-4519-9525-6E1BD751EE79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04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D5E-9B19-48A5-9AB5-D5D9D0626A0A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157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CF1-C97B-4A3F-AA1B-F007CC21C4E7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276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8B7E-E8FC-46A0-99E2-8A73CC0C0E5B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853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AE54-A6E7-447F-AC93-D146DADE633F}" type="datetime1">
              <a:rPr lang="bg-BG" smtClean="0"/>
              <a:t>26.11.2020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6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35AB-A610-4ECB-A5A7-05CF8B5AB0B0}" type="datetime1">
              <a:rPr lang="bg-BG" smtClean="0"/>
              <a:t>26.11.2020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413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C59-DF0D-4AB0-8283-A5025CD5AC6F}" type="datetime1">
              <a:rPr lang="bg-BG" smtClean="0"/>
              <a:t>26.11.2020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85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DDE0-9D0A-41DF-ABFF-1DB9DB13C4DE}" type="datetime1">
              <a:rPr lang="bg-BG" smtClean="0"/>
              <a:t>26.11.2020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458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0FC-D7FD-46DB-9425-C4CCBFD98BE8}" type="datetime1">
              <a:rPr lang="bg-BG" smtClean="0"/>
              <a:t>26.11.2020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098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9049-48E3-49E6-961C-CE1DA4D2F439}" type="datetime1">
              <a:rPr lang="bg-BG" smtClean="0"/>
              <a:t>26.11.2020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8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7DB9-BD41-4791-945E-6A2C6FC89CAF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D86A-AA30-4A87-90B9-28DA125430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133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</a:t>
            </a:r>
            <a:r>
              <a:rPr lang="bg-BG" dirty="0" smtClean="0"/>
              <a:t>ключване </a:t>
            </a:r>
            <a:r>
              <a:rPr lang="bg-BG" dirty="0" smtClean="0"/>
              <a:t>и изключване на елементи от верижна структура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Идеи за поддържане на нараден </a:t>
            </a:r>
            <a:r>
              <a:rPr lang="bg-BG" dirty="0" smtClean="0"/>
              <a:t>линее</a:t>
            </a:r>
            <a:r>
              <a:rPr lang="bg-BG" dirty="0"/>
              <a:t>н</a:t>
            </a:r>
            <a:r>
              <a:rPr lang="bg-BG" dirty="0" smtClean="0"/>
              <a:t> </a:t>
            </a:r>
            <a:r>
              <a:rPr lang="bg-BG" dirty="0" smtClean="0"/>
              <a:t>списък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31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422275" y="488950"/>
            <a:ext cx="715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“Измъкване” на елемент от място “</a:t>
            </a:r>
            <a:r>
              <a:rPr lang="bg-BG" altLang="bg-BG" b="1" i="1"/>
              <a:t>след</a:t>
            </a:r>
            <a:r>
              <a:rPr lang="bg-BG" altLang="bg-BG" b="1"/>
              <a:t> контролиран” елемент.</a:t>
            </a:r>
          </a:p>
        </p:txBody>
      </p:sp>
      <p:grpSp>
        <p:nvGrpSpPr>
          <p:cNvPr id="316420" name="Group 4"/>
          <p:cNvGrpSpPr>
            <a:grpSpLocks/>
          </p:cNvGrpSpPr>
          <p:nvPr/>
        </p:nvGrpSpPr>
        <p:grpSpPr bwMode="auto">
          <a:xfrm>
            <a:off x="4616450" y="2038350"/>
            <a:ext cx="417513" cy="571500"/>
            <a:chOff x="5310" y="5145"/>
            <a:chExt cx="570" cy="750"/>
          </a:xfrm>
        </p:grpSpPr>
        <p:sp>
          <p:nvSpPr>
            <p:cNvPr id="316421" name="Rectangle 5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6422" name="Rectangle 6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6423" name="Oval 7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6425" name="Group 9"/>
          <p:cNvGrpSpPr>
            <a:grpSpLocks/>
          </p:cNvGrpSpPr>
          <p:nvPr/>
        </p:nvGrpSpPr>
        <p:grpSpPr bwMode="auto">
          <a:xfrm>
            <a:off x="3817938" y="2160588"/>
            <a:ext cx="476250" cy="565150"/>
            <a:chOff x="5310" y="5145"/>
            <a:chExt cx="570" cy="750"/>
          </a:xfrm>
        </p:grpSpPr>
        <p:sp>
          <p:nvSpPr>
            <p:cNvPr id="316426" name="Rectangle 10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6427" name="Rectangle 11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6428" name="Oval 12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6429" name="Group 13"/>
          <p:cNvGrpSpPr>
            <a:grpSpLocks/>
          </p:cNvGrpSpPr>
          <p:nvPr/>
        </p:nvGrpSpPr>
        <p:grpSpPr bwMode="auto">
          <a:xfrm>
            <a:off x="1189038" y="2030413"/>
            <a:ext cx="2833687" cy="754062"/>
            <a:chOff x="3510" y="3712"/>
            <a:chExt cx="3323" cy="945"/>
          </a:xfrm>
        </p:grpSpPr>
        <p:sp>
          <p:nvSpPr>
            <p:cNvPr id="316430" name="Rectangle 14"/>
            <p:cNvSpPr>
              <a:spLocks noChangeArrowheads="1"/>
            </p:cNvSpPr>
            <p:nvPr/>
          </p:nvSpPr>
          <p:spPr bwMode="auto">
            <a:xfrm>
              <a:off x="3510" y="3900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6431" name="Line 15"/>
            <p:cNvSpPr>
              <a:spLocks noChangeShapeType="1"/>
            </p:cNvSpPr>
            <p:nvPr/>
          </p:nvSpPr>
          <p:spPr bwMode="auto">
            <a:xfrm>
              <a:off x="3765" y="4005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16432" name="Group 16"/>
            <p:cNvGrpSpPr>
              <a:grpSpLocks/>
            </p:cNvGrpSpPr>
            <p:nvPr/>
          </p:nvGrpSpPr>
          <p:grpSpPr bwMode="auto">
            <a:xfrm>
              <a:off x="4489" y="3712"/>
              <a:ext cx="2344" cy="945"/>
              <a:chOff x="1774" y="3067"/>
              <a:chExt cx="2344" cy="945"/>
            </a:xfrm>
          </p:grpSpPr>
          <p:sp>
            <p:nvSpPr>
              <p:cNvPr id="316433" name="AutoShape 17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16434" name="Group 18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16435" name="Group 19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1643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643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643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16439" name="Rectangle 23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</p:grpSp>
      <p:grpSp>
        <p:nvGrpSpPr>
          <p:cNvPr id="316440" name="Group 24"/>
          <p:cNvGrpSpPr>
            <a:grpSpLocks/>
          </p:cNvGrpSpPr>
          <p:nvPr/>
        </p:nvGrpSpPr>
        <p:grpSpPr bwMode="auto">
          <a:xfrm>
            <a:off x="3589338" y="809625"/>
            <a:ext cx="749300" cy="1371600"/>
            <a:chOff x="6662" y="2732"/>
            <a:chExt cx="684" cy="1202"/>
          </a:xfrm>
        </p:grpSpPr>
        <p:sp>
          <p:nvSpPr>
            <p:cNvPr id="316441" name="Freeform 25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6442" name="Line 26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6443" name="Freeform 27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6444" name="Group 28"/>
          <p:cNvGrpSpPr>
            <a:grpSpLocks/>
          </p:cNvGrpSpPr>
          <p:nvPr/>
        </p:nvGrpSpPr>
        <p:grpSpPr bwMode="auto">
          <a:xfrm>
            <a:off x="5316538" y="2030413"/>
            <a:ext cx="2328862" cy="754062"/>
            <a:chOff x="8764" y="2557"/>
            <a:chExt cx="2906" cy="945"/>
          </a:xfrm>
        </p:grpSpPr>
        <p:grpSp>
          <p:nvGrpSpPr>
            <p:cNvPr id="316445" name="Group 29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16446" name="AutoShape 30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endParaRPr lang="bg-BG" altLang="bg-BG">
                  <a:latin typeface="Times New Roman" pitchFamily="18" charset="0"/>
                </a:endParaRPr>
              </a:p>
            </p:txBody>
          </p:sp>
          <p:grpSp>
            <p:nvGrpSpPr>
              <p:cNvPr id="316447" name="Group 31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16448" name="Group 32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1644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645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645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16452" name="Rectangle 36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16453" name="Group 37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16454" name="Oval 38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6455" name="Line 39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6456" name="Line 40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16457" name="Line 41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16458" name="Text Box 42"/>
          <p:cNvSpPr txBox="1">
            <a:spLocks noChangeArrowheads="1"/>
          </p:cNvSpPr>
          <p:nvPr/>
        </p:nvSpPr>
        <p:spPr bwMode="auto">
          <a:xfrm>
            <a:off x="3236913" y="1619250"/>
            <a:ext cx="7858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/>
              <a:t>contr</a:t>
            </a:r>
          </a:p>
        </p:txBody>
      </p:sp>
      <p:sp>
        <p:nvSpPr>
          <p:cNvPr id="316459" name="Text Box 43"/>
          <p:cNvSpPr txBox="1">
            <a:spLocks noChangeArrowheads="1"/>
          </p:cNvSpPr>
          <p:nvPr/>
        </p:nvSpPr>
        <p:spPr bwMode="auto">
          <a:xfrm>
            <a:off x="5056188" y="1509713"/>
            <a:ext cx="15081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 b="1">
                <a:latin typeface="Times New Roman" pitchFamily="18" charset="0"/>
              </a:rPr>
              <a:t>Измъкван елемент</a:t>
            </a:r>
            <a:endParaRPr lang="en-US" altLang="bg-BG" sz="1200" b="1"/>
          </a:p>
        </p:txBody>
      </p:sp>
      <p:sp>
        <p:nvSpPr>
          <p:cNvPr id="316460" name="Oval 44"/>
          <p:cNvSpPr>
            <a:spLocks noChangeArrowheads="1"/>
          </p:cNvSpPr>
          <p:nvPr/>
        </p:nvSpPr>
        <p:spPr bwMode="auto">
          <a:xfrm>
            <a:off x="4545013" y="1743075"/>
            <a:ext cx="558800" cy="10683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6461" name="Line 45"/>
          <p:cNvSpPr>
            <a:spLocks noChangeShapeType="1"/>
          </p:cNvSpPr>
          <p:nvPr/>
        </p:nvSpPr>
        <p:spPr bwMode="auto">
          <a:xfrm>
            <a:off x="4824413" y="2135188"/>
            <a:ext cx="468312" cy="63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6462" name="Line 46"/>
          <p:cNvSpPr>
            <a:spLocks noChangeShapeType="1"/>
          </p:cNvSpPr>
          <p:nvPr/>
        </p:nvSpPr>
        <p:spPr bwMode="auto">
          <a:xfrm flipV="1">
            <a:off x="4146550" y="2160588"/>
            <a:ext cx="427038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6511" name="Rectangle 95"/>
          <p:cNvSpPr>
            <a:spLocks noChangeArrowheads="1"/>
          </p:cNvSpPr>
          <p:nvPr/>
        </p:nvSpPr>
        <p:spPr bwMode="auto">
          <a:xfrm>
            <a:off x="1052513" y="3392488"/>
            <a:ext cx="67675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/>
              <a:t>Обикновено елементът, който трябва да бъде измъкван се открива по стойността на данната (ите), която е записана в него. Например, “откачаният” елемент е този, </a:t>
            </a:r>
            <a:r>
              <a:rPr lang="bg-BG" altLang="bg-BG" i="1"/>
              <a:t>чиято данна е равна на X.</a:t>
            </a:r>
            <a:r>
              <a:rPr lang="bg-BG" altLang="bg-BG"/>
              <a:t> </a:t>
            </a:r>
          </a:p>
        </p:txBody>
      </p:sp>
      <p:sp>
        <p:nvSpPr>
          <p:cNvPr id="316512" name="Text Box 96"/>
          <p:cNvSpPr txBox="1">
            <a:spLocks noChangeArrowheads="1"/>
          </p:cNvSpPr>
          <p:nvPr/>
        </p:nvSpPr>
        <p:spPr bwMode="auto">
          <a:xfrm>
            <a:off x="4675188" y="2238375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/>
              <a:t>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59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58" grpId="0"/>
      <p:bldP spid="316459" grpId="0"/>
      <p:bldP spid="316460" grpId="0" animBg="1"/>
      <p:bldP spid="316461" grpId="0" animBg="1"/>
      <p:bldP spid="316462" grpId="0" animBg="1"/>
      <p:bldP spid="3165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422275" y="488950"/>
            <a:ext cx="715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“Измъкване” на елемент от място “</a:t>
            </a:r>
            <a:r>
              <a:rPr lang="bg-BG" altLang="bg-BG" b="1" i="1"/>
              <a:t>след</a:t>
            </a:r>
            <a:r>
              <a:rPr lang="bg-BG" altLang="bg-BG" b="1"/>
              <a:t> контролиран” елемент.</a:t>
            </a:r>
          </a:p>
        </p:txBody>
      </p:sp>
      <p:grpSp>
        <p:nvGrpSpPr>
          <p:cNvPr id="317443" name="Group 3"/>
          <p:cNvGrpSpPr>
            <a:grpSpLocks/>
          </p:cNvGrpSpPr>
          <p:nvPr/>
        </p:nvGrpSpPr>
        <p:grpSpPr bwMode="auto">
          <a:xfrm>
            <a:off x="4616450" y="2038350"/>
            <a:ext cx="417513" cy="571500"/>
            <a:chOff x="5310" y="5145"/>
            <a:chExt cx="570" cy="750"/>
          </a:xfrm>
        </p:grpSpPr>
        <p:sp>
          <p:nvSpPr>
            <p:cNvPr id="317444" name="Rectangle 4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445" name="Rectangle 5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446" name="Oval 6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7447" name="Group 7"/>
          <p:cNvGrpSpPr>
            <a:grpSpLocks/>
          </p:cNvGrpSpPr>
          <p:nvPr/>
        </p:nvGrpSpPr>
        <p:grpSpPr bwMode="auto">
          <a:xfrm>
            <a:off x="3817938" y="2160588"/>
            <a:ext cx="476250" cy="565150"/>
            <a:chOff x="5310" y="5145"/>
            <a:chExt cx="570" cy="750"/>
          </a:xfrm>
        </p:grpSpPr>
        <p:sp>
          <p:nvSpPr>
            <p:cNvPr id="317448" name="Rectangle 8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449" name="Rectangle 9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450" name="Oval 10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7451" name="Group 11"/>
          <p:cNvGrpSpPr>
            <a:grpSpLocks/>
          </p:cNvGrpSpPr>
          <p:nvPr/>
        </p:nvGrpSpPr>
        <p:grpSpPr bwMode="auto">
          <a:xfrm>
            <a:off x="1189038" y="2030413"/>
            <a:ext cx="2833687" cy="754062"/>
            <a:chOff x="3510" y="3712"/>
            <a:chExt cx="3323" cy="945"/>
          </a:xfrm>
        </p:grpSpPr>
        <p:sp>
          <p:nvSpPr>
            <p:cNvPr id="317452" name="Rectangle 12"/>
            <p:cNvSpPr>
              <a:spLocks noChangeArrowheads="1"/>
            </p:cNvSpPr>
            <p:nvPr/>
          </p:nvSpPr>
          <p:spPr bwMode="auto">
            <a:xfrm>
              <a:off x="3510" y="3900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453" name="Line 13"/>
            <p:cNvSpPr>
              <a:spLocks noChangeShapeType="1"/>
            </p:cNvSpPr>
            <p:nvPr/>
          </p:nvSpPr>
          <p:spPr bwMode="auto">
            <a:xfrm>
              <a:off x="3765" y="4005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17454" name="Group 14"/>
            <p:cNvGrpSpPr>
              <a:grpSpLocks/>
            </p:cNvGrpSpPr>
            <p:nvPr/>
          </p:nvGrpSpPr>
          <p:grpSpPr bwMode="auto">
            <a:xfrm>
              <a:off x="4489" y="3712"/>
              <a:ext cx="2344" cy="945"/>
              <a:chOff x="1774" y="3067"/>
              <a:chExt cx="2344" cy="945"/>
            </a:xfrm>
          </p:grpSpPr>
          <p:sp>
            <p:nvSpPr>
              <p:cNvPr id="317455" name="AutoShape 15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17456" name="Group 16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17457" name="Group 17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1745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745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746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17461" name="Rectangle 21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</p:grpSp>
      <p:grpSp>
        <p:nvGrpSpPr>
          <p:cNvPr id="317462" name="Group 22"/>
          <p:cNvGrpSpPr>
            <a:grpSpLocks/>
          </p:cNvGrpSpPr>
          <p:nvPr/>
        </p:nvGrpSpPr>
        <p:grpSpPr bwMode="auto">
          <a:xfrm>
            <a:off x="3589338" y="809625"/>
            <a:ext cx="749300" cy="1371600"/>
            <a:chOff x="6662" y="2732"/>
            <a:chExt cx="684" cy="1202"/>
          </a:xfrm>
        </p:grpSpPr>
        <p:sp>
          <p:nvSpPr>
            <p:cNvPr id="317463" name="Freeform 23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464" name="Line 24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5316538" y="2030413"/>
            <a:ext cx="2328862" cy="754062"/>
            <a:chOff x="8764" y="2557"/>
            <a:chExt cx="2906" cy="945"/>
          </a:xfrm>
        </p:grpSpPr>
        <p:grpSp>
          <p:nvGrpSpPr>
            <p:cNvPr id="317467" name="Group 27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17468" name="AutoShape 28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endParaRPr lang="bg-BG" altLang="bg-BG">
                  <a:latin typeface="Times New Roman" pitchFamily="18" charset="0"/>
                </a:endParaRPr>
              </a:p>
            </p:txBody>
          </p:sp>
          <p:grpSp>
            <p:nvGrpSpPr>
              <p:cNvPr id="317469" name="Group 29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17470" name="Group 30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1747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747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747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17474" name="Rectangle 34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17475" name="Group 35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17476" name="Oval 36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477" name="Line 37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478" name="Line 38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17479" name="Line 39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3236913" y="1619250"/>
            <a:ext cx="7858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/>
              <a:t>contr</a:t>
            </a:r>
          </a:p>
        </p:txBody>
      </p:sp>
      <p:sp>
        <p:nvSpPr>
          <p:cNvPr id="317481" name="Text Box 41"/>
          <p:cNvSpPr txBox="1">
            <a:spLocks noChangeArrowheads="1"/>
          </p:cNvSpPr>
          <p:nvPr/>
        </p:nvSpPr>
        <p:spPr bwMode="auto">
          <a:xfrm>
            <a:off x="5208588" y="1528763"/>
            <a:ext cx="15081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 b="1">
                <a:latin typeface="Times New Roman" pitchFamily="18" charset="0"/>
              </a:rPr>
              <a:t>Измъкван елемент</a:t>
            </a:r>
            <a:endParaRPr lang="en-US" altLang="bg-BG" sz="1200" b="1"/>
          </a:p>
        </p:txBody>
      </p:sp>
      <p:sp>
        <p:nvSpPr>
          <p:cNvPr id="317482" name="Oval 42"/>
          <p:cNvSpPr>
            <a:spLocks noChangeArrowheads="1"/>
          </p:cNvSpPr>
          <p:nvPr/>
        </p:nvSpPr>
        <p:spPr bwMode="auto">
          <a:xfrm>
            <a:off x="4545013" y="1743075"/>
            <a:ext cx="558800" cy="10683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7483" name="Line 43"/>
          <p:cNvSpPr>
            <a:spLocks noChangeShapeType="1"/>
          </p:cNvSpPr>
          <p:nvPr/>
        </p:nvSpPr>
        <p:spPr bwMode="auto">
          <a:xfrm>
            <a:off x="4824413" y="2135188"/>
            <a:ext cx="468312" cy="63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7484" name="Line 44"/>
          <p:cNvSpPr>
            <a:spLocks noChangeShapeType="1"/>
          </p:cNvSpPr>
          <p:nvPr/>
        </p:nvSpPr>
        <p:spPr bwMode="auto">
          <a:xfrm flipV="1">
            <a:off x="4146550" y="2160588"/>
            <a:ext cx="427038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7486" name="Text Box 46"/>
          <p:cNvSpPr txBox="1">
            <a:spLocks noChangeArrowheads="1"/>
          </p:cNvSpPr>
          <p:nvPr/>
        </p:nvSpPr>
        <p:spPr bwMode="auto">
          <a:xfrm>
            <a:off x="4675188" y="2238375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/>
              <a:t>X</a:t>
            </a:r>
          </a:p>
        </p:txBody>
      </p:sp>
      <p:sp>
        <p:nvSpPr>
          <p:cNvPr id="317487" name="Rectangle 47"/>
          <p:cNvSpPr>
            <a:spLocks noChangeArrowheads="1"/>
          </p:cNvSpPr>
          <p:nvPr/>
        </p:nvSpPr>
        <p:spPr bwMode="auto">
          <a:xfrm>
            <a:off x="857250" y="3630613"/>
            <a:ext cx="7161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bg-BG" altLang="bg-BG"/>
              <a:t>Измъкването на елемент не става с простото му “откачане” от структурата. Както е илюстрирано, добре е и измъкваният елемент да е “пряко контролиран” с помощна променлива-указател. </a:t>
            </a:r>
          </a:p>
        </p:txBody>
      </p:sp>
      <p:grpSp>
        <p:nvGrpSpPr>
          <p:cNvPr id="317488" name="Group 48"/>
          <p:cNvGrpSpPr>
            <a:grpSpLocks/>
          </p:cNvGrpSpPr>
          <p:nvPr/>
        </p:nvGrpSpPr>
        <p:grpSpPr bwMode="auto">
          <a:xfrm flipH="1">
            <a:off x="4522788" y="828675"/>
            <a:ext cx="635000" cy="1219200"/>
            <a:chOff x="6662" y="2732"/>
            <a:chExt cx="684" cy="1202"/>
          </a:xfrm>
        </p:grpSpPr>
        <p:sp>
          <p:nvSpPr>
            <p:cNvPr id="317489" name="Freeform 49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490" name="Line 50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7491" name="Freeform 51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93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395" name="Group 27"/>
          <p:cNvGrpSpPr>
            <a:grpSpLocks/>
          </p:cNvGrpSpPr>
          <p:nvPr/>
        </p:nvGrpSpPr>
        <p:grpSpPr bwMode="auto">
          <a:xfrm>
            <a:off x="2101850" y="646113"/>
            <a:ext cx="5051425" cy="1533525"/>
            <a:chOff x="6010" y="562"/>
            <a:chExt cx="6165" cy="2194"/>
          </a:xfrm>
        </p:grpSpPr>
        <p:sp>
          <p:nvSpPr>
            <p:cNvPr id="314396" name="Oval 28"/>
            <p:cNvSpPr>
              <a:spLocks noChangeArrowheads="1"/>
            </p:cNvSpPr>
            <p:nvPr/>
          </p:nvSpPr>
          <p:spPr bwMode="auto">
            <a:xfrm>
              <a:off x="7200" y="1196"/>
              <a:ext cx="5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/>
                <a:t>1</a:t>
              </a:r>
              <a:endParaRPr lang="en-US" altLang="bg-BG"/>
            </a:p>
          </p:txBody>
        </p:sp>
        <p:sp>
          <p:nvSpPr>
            <p:cNvPr id="314397" name="Oval 29"/>
            <p:cNvSpPr>
              <a:spLocks noChangeArrowheads="1"/>
            </p:cNvSpPr>
            <p:nvPr/>
          </p:nvSpPr>
          <p:spPr bwMode="auto">
            <a:xfrm>
              <a:off x="9060" y="2256"/>
              <a:ext cx="560" cy="5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/>
                <a:t>3</a:t>
              </a:r>
              <a:endParaRPr lang="en-US" altLang="bg-BG"/>
            </a:p>
          </p:txBody>
        </p:sp>
        <p:sp>
          <p:nvSpPr>
            <p:cNvPr id="314398" name="Oval 30"/>
            <p:cNvSpPr>
              <a:spLocks noChangeArrowheads="1"/>
            </p:cNvSpPr>
            <p:nvPr/>
          </p:nvSpPr>
          <p:spPr bwMode="auto">
            <a:xfrm>
              <a:off x="9820" y="816"/>
              <a:ext cx="5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/>
                <a:t>2</a:t>
              </a:r>
              <a:endParaRPr lang="en-US" altLang="bg-BG"/>
            </a:p>
          </p:txBody>
        </p:sp>
        <p:grpSp>
          <p:nvGrpSpPr>
            <p:cNvPr id="314399" name="Group 31"/>
            <p:cNvGrpSpPr>
              <a:grpSpLocks/>
            </p:cNvGrpSpPr>
            <p:nvPr/>
          </p:nvGrpSpPr>
          <p:grpSpPr bwMode="auto">
            <a:xfrm>
              <a:off x="6010" y="562"/>
              <a:ext cx="6165" cy="2169"/>
              <a:chOff x="5810" y="482"/>
              <a:chExt cx="6165" cy="1869"/>
            </a:xfrm>
          </p:grpSpPr>
          <p:grpSp>
            <p:nvGrpSpPr>
              <p:cNvPr id="314400" name="Group 32"/>
              <p:cNvGrpSpPr>
                <a:grpSpLocks/>
              </p:cNvGrpSpPr>
              <p:nvPr/>
            </p:nvGrpSpPr>
            <p:grpSpPr bwMode="auto">
              <a:xfrm>
                <a:off x="5810" y="482"/>
                <a:ext cx="6165" cy="1869"/>
                <a:chOff x="5810" y="482"/>
                <a:chExt cx="6165" cy="1869"/>
              </a:xfrm>
            </p:grpSpPr>
            <p:grpSp>
              <p:nvGrpSpPr>
                <p:cNvPr id="314401" name="Group 33"/>
                <p:cNvGrpSpPr>
                  <a:grpSpLocks/>
                </p:cNvGrpSpPr>
                <p:nvPr/>
              </p:nvGrpSpPr>
              <p:grpSpPr bwMode="auto">
                <a:xfrm>
                  <a:off x="9849" y="1691"/>
                  <a:ext cx="2126" cy="660"/>
                  <a:chOff x="8764" y="2557"/>
                  <a:chExt cx="2906" cy="945"/>
                </a:xfrm>
              </p:grpSpPr>
              <p:grpSp>
                <p:nvGrpSpPr>
                  <p:cNvPr id="31440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8764" y="2557"/>
                    <a:ext cx="2344" cy="945"/>
                    <a:chOff x="1774" y="3067"/>
                    <a:chExt cx="2344" cy="945"/>
                  </a:xfrm>
                </p:grpSpPr>
                <p:sp>
                  <p:nvSpPr>
                    <p:cNvPr id="314403" name="AutoShape 35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2490" y="2385"/>
                      <a:ext cx="945" cy="2310"/>
                    </a:xfrm>
                    <a:prstGeom prst="can">
                      <a:avLst>
                        <a:gd name="adj" fmla="val 61111"/>
                      </a:avLst>
                    </a:prstGeom>
                    <a:gradFill rotWithShape="0">
                      <a:gsLst>
                        <a:gs pos="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grpSp>
                  <p:nvGrpSpPr>
                    <p:cNvPr id="314404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4" y="3195"/>
                      <a:ext cx="491" cy="675"/>
                      <a:chOff x="5839" y="2520"/>
                      <a:chExt cx="806" cy="1035"/>
                    </a:xfrm>
                  </p:grpSpPr>
                  <p:grpSp>
                    <p:nvGrpSpPr>
                      <p:cNvPr id="314405" name="Group 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39" y="2520"/>
                        <a:ext cx="787" cy="1035"/>
                        <a:chOff x="5310" y="5145"/>
                        <a:chExt cx="570" cy="750"/>
                      </a:xfrm>
                    </p:grpSpPr>
                    <p:sp>
                      <p:nvSpPr>
                        <p:cNvPr id="314406" name="Rectangle 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310" y="5145"/>
                          <a:ext cx="570" cy="25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  <p:sp>
                      <p:nvSpPr>
                        <p:cNvPr id="314407" name="Rectangle 3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310" y="5400"/>
                          <a:ext cx="570" cy="49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  <p:sp>
                      <p:nvSpPr>
                        <p:cNvPr id="314408" name="Oval 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400" y="5460"/>
                          <a:ext cx="420" cy="345"/>
                        </a:xfrm>
                        <a:prstGeom prst="ellipse">
                          <a:avLst/>
                        </a:prstGeom>
                        <a:gradFill rotWithShape="0">
                          <a:gsLst>
                            <a:gs pos="0">
                              <a:srgbClr val="FFFFFF"/>
                            </a:gs>
                            <a:gs pos="100000">
                              <a:srgbClr val="FFFFFF">
                                <a:gamma/>
                                <a:shade val="46275"/>
                                <a:invGamma/>
                              </a:srgbClr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</p:grpSp>
                  <p:sp>
                    <p:nvSpPr>
                      <p:cNvPr id="314409" name="Rectangle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18" y="2526"/>
                        <a:ext cx="227" cy="102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</p:grpSp>
              <p:grpSp>
                <p:nvGrpSpPr>
                  <p:cNvPr id="314410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1445" y="2919"/>
                    <a:ext cx="225" cy="201"/>
                    <a:chOff x="8070" y="4779"/>
                    <a:chExt cx="525" cy="531"/>
                  </a:xfrm>
                </p:grpSpPr>
                <p:sp>
                  <p:nvSpPr>
                    <p:cNvPr id="314411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70" y="4779"/>
                      <a:ext cx="525" cy="531"/>
                    </a:xfrm>
                    <a:prstGeom prst="ellipse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314412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0" y="4860"/>
                      <a:ext cx="360" cy="39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314413" name="Line 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130" y="4905"/>
                      <a:ext cx="390" cy="3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sp>
                <p:nvSpPr>
                  <p:cNvPr id="31441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1130" y="3030"/>
                    <a:ext cx="3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grpSp>
              <p:nvGrpSpPr>
                <p:cNvPr id="314415" name="Group 47"/>
                <p:cNvGrpSpPr>
                  <a:grpSpLocks/>
                </p:cNvGrpSpPr>
                <p:nvPr/>
              </p:nvGrpSpPr>
              <p:grpSpPr bwMode="auto">
                <a:xfrm>
                  <a:off x="5810" y="621"/>
                  <a:ext cx="2876" cy="1730"/>
                  <a:chOff x="1950" y="3377"/>
                  <a:chExt cx="2876" cy="1730"/>
                </a:xfrm>
              </p:grpSpPr>
              <p:grpSp>
                <p:nvGrpSpPr>
                  <p:cNvPr id="31441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4350" y="4560"/>
                    <a:ext cx="435" cy="495"/>
                    <a:chOff x="5310" y="5145"/>
                    <a:chExt cx="570" cy="750"/>
                  </a:xfrm>
                </p:grpSpPr>
                <p:sp>
                  <p:nvSpPr>
                    <p:cNvPr id="314417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10" y="5145"/>
                      <a:ext cx="570" cy="2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314418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10" y="5400"/>
                      <a:ext cx="570" cy="49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314419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0" y="5460"/>
                      <a:ext cx="420" cy="34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314420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950" y="4447"/>
                    <a:ext cx="2588" cy="660"/>
                    <a:chOff x="3510" y="3712"/>
                    <a:chExt cx="3323" cy="945"/>
                  </a:xfrm>
                </p:grpSpPr>
                <p:sp>
                  <p:nvSpPr>
                    <p:cNvPr id="314421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3900"/>
                      <a:ext cx="525" cy="22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314422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65" y="4005"/>
                      <a:ext cx="69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sm" len="sm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grpSp>
                  <p:nvGrpSpPr>
                    <p:cNvPr id="314423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89" y="3712"/>
                      <a:ext cx="2344" cy="945"/>
                      <a:chOff x="1774" y="3067"/>
                      <a:chExt cx="2344" cy="945"/>
                    </a:xfrm>
                  </p:grpSpPr>
                  <p:sp>
                    <p:nvSpPr>
                      <p:cNvPr id="314424" name="AutoShape 56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2490" y="2385"/>
                        <a:ext cx="945" cy="2310"/>
                      </a:xfrm>
                      <a:prstGeom prst="can">
                        <a:avLst>
                          <a:gd name="adj" fmla="val 61111"/>
                        </a:avLst>
                      </a:prstGeom>
                      <a:gradFill rotWithShape="0">
                        <a:gsLst>
                          <a:gs pos="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FFFFFF"/>
                          </a:gs>
                          <a:gs pos="10000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grpSp>
                    <p:nvGrpSpPr>
                      <p:cNvPr id="314425" name="Group 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4" y="3195"/>
                        <a:ext cx="491" cy="675"/>
                        <a:chOff x="5839" y="2520"/>
                        <a:chExt cx="806" cy="1035"/>
                      </a:xfrm>
                    </p:grpSpPr>
                    <p:grpSp>
                      <p:nvGrpSpPr>
                        <p:cNvPr id="314426" name="Group 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39" y="2520"/>
                          <a:ext cx="787" cy="1035"/>
                          <a:chOff x="5310" y="5145"/>
                          <a:chExt cx="570" cy="750"/>
                        </a:xfrm>
                      </p:grpSpPr>
                      <p:sp>
                        <p:nvSpPr>
                          <p:cNvPr id="314427" name="Rectangle 5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310" y="5145"/>
                            <a:ext cx="570" cy="25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bg-BG"/>
                          </a:p>
                        </p:txBody>
                      </p:sp>
                      <p:sp>
                        <p:nvSpPr>
                          <p:cNvPr id="314428" name="Rectangle 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310" y="5400"/>
                            <a:ext cx="570" cy="49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bg-BG"/>
                          </a:p>
                        </p:txBody>
                      </p:sp>
                      <p:sp>
                        <p:nvSpPr>
                          <p:cNvPr id="314429" name="Oval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400" y="5460"/>
                            <a:ext cx="420" cy="345"/>
                          </a:xfrm>
                          <a:prstGeom prst="ellipse">
                            <a:avLst/>
                          </a:prstGeom>
                          <a:gradFill rotWithShape="0"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>
                                  <a:gamma/>
                                  <a:shade val="46275"/>
                                  <a:invGamma/>
                                </a:srgbClr>
                              </a:gs>
                            </a:gsLst>
                            <a:path path="shape">
                              <a:fillToRect l="50000" t="50000" r="50000" b="50000"/>
                            </a:path>
                          </a:gra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bg-BG"/>
                          </a:p>
                        </p:txBody>
                      </p:sp>
                    </p:grpSp>
                    <p:sp>
                      <p:nvSpPr>
                        <p:cNvPr id="314430" name="Rectangle 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18" y="2526"/>
                          <a:ext cx="227" cy="1029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</p:grpSp>
                </p:grpSp>
              </p:grpSp>
              <p:grpSp>
                <p:nvGrpSpPr>
                  <p:cNvPr id="314431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4142" y="3377"/>
                    <a:ext cx="684" cy="1202"/>
                    <a:chOff x="6662" y="2732"/>
                    <a:chExt cx="684" cy="1202"/>
                  </a:xfrm>
                </p:grpSpPr>
                <p:sp>
                  <p:nvSpPr>
                    <p:cNvPr id="314432" name="Freeform 64"/>
                    <p:cNvSpPr>
                      <a:spLocks/>
                    </p:cNvSpPr>
                    <p:nvPr/>
                  </p:nvSpPr>
                  <p:spPr bwMode="auto">
                    <a:xfrm rot="5390406">
                      <a:off x="6893" y="3289"/>
                      <a:ext cx="324" cy="192"/>
                    </a:xfrm>
                    <a:custGeom>
                      <a:avLst/>
                      <a:gdLst>
                        <a:gd name="T0" fmla="*/ 0 w 900"/>
                        <a:gd name="T1" fmla="*/ 560 h 560"/>
                        <a:gd name="T2" fmla="*/ 900 w 900"/>
                        <a:gd name="T3" fmla="*/ 560 h 560"/>
                        <a:gd name="T4" fmla="*/ 900 w 900"/>
                        <a:gd name="T5" fmla="*/ 0 h 560"/>
                        <a:gd name="T6" fmla="*/ 0 w 900"/>
                        <a:gd name="T7" fmla="*/ 0 h 560"/>
                        <a:gd name="T8" fmla="*/ 0 w 900"/>
                        <a:gd name="T9" fmla="*/ 560 h 5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00" h="560">
                          <a:moveTo>
                            <a:pt x="0" y="560"/>
                          </a:moveTo>
                          <a:lnTo>
                            <a:pt x="900" y="560"/>
                          </a:lnTo>
                          <a:lnTo>
                            <a:pt x="900" y="0"/>
                          </a:lnTo>
                          <a:lnTo>
                            <a:pt x="0" y="0"/>
                          </a:lnTo>
                          <a:lnTo>
                            <a:pt x="0" y="560"/>
                          </a:lnTo>
                          <a:close/>
                        </a:path>
                      </a:pathLst>
                    </a:cu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314433" name="Line 65"/>
                    <p:cNvSpPr>
                      <a:spLocks noChangeShapeType="1"/>
                    </p:cNvSpPr>
                    <p:nvPr/>
                  </p:nvSpPr>
                  <p:spPr bwMode="auto">
                    <a:xfrm rot="5390406">
                      <a:off x="6796" y="3674"/>
                      <a:ext cx="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sm" len="sm"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314434" name="Freeform 66"/>
                    <p:cNvSpPr>
                      <a:spLocks/>
                    </p:cNvSpPr>
                    <p:nvPr/>
                  </p:nvSpPr>
                  <p:spPr bwMode="auto">
                    <a:xfrm rot="-11027759" flipH="1" flipV="1">
                      <a:off x="6662" y="2732"/>
                      <a:ext cx="684" cy="746"/>
                    </a:xfrm>
                    <a:custGeom>
                      <a:avLst/>
                      <a:gdLst>
                        <a:gd name="T0" fmla="*/ 727 w 1580"/>
                        <a:gd name="T1" fmla="*/ 280 h 1540"/>
                        <a:gd name="T2" fmla="*/ 327 w 1580"/>
                        <a:gd name="T3" fmla="*/ 440 h 1540"/>
                        <a:gd name="T4" fmla="*/ 127 w 1580"/>
                        <a:gd name="T5" fmla="*/ 720 h 1540"/>
                        <a:gd name="T6" fmla="*/ 7 w 1580"/>
                        <a:gd name="T7" fmla="*/ 1200 h 1540"/>
                        <a:gd name="T8" fmla="*/ 87 w 1580"/>
                        <a:gd name="T9" fmla="*/ 1080 h 1540"/>
                        <a:gd name="T10" fmla="*/ 187 w 1580"/>
                        <a:gd name="T11" fmla="*/ 820 h 1540"/>
                        <a:gd name="T12" fmla="*/ 267 w 1580"/>
                        <a:gd name="T13" fmla="*/ 680 h 1540"/>
                        <a:gd name="T14" fmla="*/ 67 w 1580"/>
                        <a:gd name="T15" fmla="*/ 1160 h 1540"/>
                        <a:gd name="T16" fmla="*/ 47 w 1580"/>
                        <a:gd name="T17" fmla="*/ 1360 h 1540"/>
                        <a:gd name="T18" fmla="*/ 147 w 1580"/>
                        <a:gd name="T19" fmla="*/ 1300 h 1540"/>
                        <a:gd name="T20" fmla="*/ 207 w 1580"/>
                        <a:gd name="T21" fmla="*/ 1160 h 1540"/>
                        <a:gd name="T22" fmla="*/ 287 w 1580"/>
                        <a:gd name="T23" fmla="*/ 960 h 1540"/>
                        <a:gd name="T24" fmla="*/ 407 w 1580"/>
                        <a:gd name="T25" fmla="*/ 740 h 1540"/>
                        <a:gd name="T26" fmla="*/ 307 w 1580"/>
                        <a:gd name="T27" fmla="*/ 1040 h 1540"/>
                        <a:gd name="T28" fmla="*/ 227 w 1580"/>
                        <a:gd name="T29" fmla="*/ 1340 h 1540"/>
                        <a:gd name="T30" fmla="*/ 207 w 1580"/>
                        <a:gd name="T31" fmla="*/ 1540 h 1540"/>
                        <a:gd name="T32" fmla="*/ 387 w 1580"/>
                        <a:gd name="T33" fmla="*/ 1340 h 1540"/>
                        <a:gd name="T34" fmla="*/ 467 w 1580"/>
                        <a:gd name="T35" fmla="*/ 1080 h 1540"/>
                        <a:gd name="T36" fmla="*/ 607 w 1580"/>
                        <a:gd name="T37" fmla="*/ 800 h 1540"/>
                        <a:gd name="T38" fmla="*/ 547 w 1580"/>
                        <a:gd name="T39" fmla="*/ 1060 h 1540"/>
                        <a:gd name="T40" fmla="*/ 527 w 1580"/>
                        <a:gd name="T41" fmla="*/ 1420 h 1540"/>
                        <a:gd name="T42" fmla="*/ 707 w 1580"/>
                        <a:gd name="T43" fmla="*/ 1460 h 1540"/>
                        <a:gd name="T44" fmla="*/ 707 w 1580"/>
                        <a:gd name="T45" fmla="*/ 1160 h 1540"/>
                        <a:gd name="T46" fmla="*/ 827 w 1580"/>
                        <a:gd name="T47" fmla="*/ 880 h 1540"/>
                        <a:gd name="T48" fmla="*/ 987 w 1580"/>
                        <a:gd name="T49" fmla="*/ 840 h 1540"/>
                        <a:gd name="T50" fmla="*/ 1027 w 1580"/>
                        <a:gd name="T51" fmla="*/ 980 h 1540"/>
                        <a:gd name="T52" fmla="*/ 1027 w 1580"/>
                        <a:gd name="T53" fmla="*/ 1200 h 1540"/>
                        <a:gd name="T54" fmla="*/ 887 w 1580"/>
                        <a:gd name="T55" fmla="*/ 1320 h 1540"/>
                        <a:gd name="T56" fmla="*/ 967 w 1580"/>
                        <a:gd name="T57" fmla="*/ 1440 h 1540"/>
                        <a:gd name="T58" fmla="*/ 1167 w 1580"/>
                        <a:gd name="T59" fmla="*/ 1320 h 1540"/>
                        <a:gd name="T60" fmla="*/ 1307 w 1580"/>
                        <a:gd name="T61" fmla="*/ 1080 h 1540"/>
                        <a:gd name="T62" fmla="*/ 1367 w 1580"/>
                        <a:gd name="T63" fmla="*/ 800 h 1540"/>
                        <a:gd name="T64" fmla="*/ 1347 w 1580"/>
                        <a:gd name="T65" fmla="*/ 560 h 1540"/>
                        <a:gd name="T66" fmla="*/ 1527 w 1580"/>
                        <a:gd name="T67" fmla="*/ 320 h 1540"/>
                        <a:gd name="T68" fmla="*/ 1027 w 1580"/>
                        <a:gd name="T69" fmla="*/ 40 h 1540"/>
                        <a:gd name="T70" fmla="*/ 907 w 1580"/>
                        <a:gd name="T71" fmla="*/ 80 h 1540"/>
                        <a:gd name="T72" fmla="*/ 827 w 1580"/>
                        <a:gd name="T73" fmla="*/ 220 h 15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580" h="1540">
                          <a:moveTo>
                            <a:pt x="727" y="280"/>
                          </a:moveTo>
                          <a:cubicBezTo>
                            <a:pt x="577" y="323"/>
                            <a:pt x="427" y="367"/>
                            <a:pt x="327" y="440"/>
                          </a:cubicBezTo>
                          <a:cubicBezTo>
                            <a:pt x="227" y="513"/>
                            <a:pt x="180" y="593"/>
                            <a:pt x="127" y="720"/>
                          </a:cubicBezTo>
                          <a:cubicBezTo>
                            <a:pt x="74" y="847"/>
                            <a:pt x="14" y="1140"/>
                            <a:pt x="7" y="1200"/>
                          </a:cubicBezTo>
                          <a:cubicBezTo>
                            <a:pt x="0" y="1260"/>
                            <a:pt x="57" y="1143"/>
                            <a:pt x="87" y="1080"/>
                          </a:cubicBezTo>
                          <a:cubicBezTo>
                            <a:pt x="117" y="1017"/>
                            <a:pt x="157" y="887"/>
                            <a:pt x="187" y="820"/>
                          </a:cubicBezTo>
                          <a:cubicBezTo>
                            <a:pt x="217" y="753"/>
                            <a:pt x="287" y="623"/>
                            <a:pt x="267" y="680"/>
                          </a:cubicBezTo>
                          <a:cubicBezTo>
                            <a:pt x="247" y="737"/>
                            <a:pt x="104" y="1047"/>
                            <a:pt x="67" y="1160"/>
                          </a:cubicBezTo>
                          <a:cubicBezTo>
                            <a:pt x="30" y="1273"/>
                            <a:pt x="34" y="1337"/>
                            <a:pt x="47" y="1360"/>
                          </a:cubicBezTo>
                          <a:cubicBezTo>
                            <a:pt x="60" y="1383"/>
                            <a:pt x="120" y="1333"/>
                            <a:pt x="147" y="1300"/>
                          </a:cubicBezTo>
                          <a:cubicBezTo>
                            <a:pt x="174" y="1267"/>
                            <a:pt x="184" y="1217"/>
                            <a:pt x="207" y="1160"/>
                          </a:cubicBezTo>
                          <a:cubicBezTo>
                            <a:pt x="230" y="1103"/>
                            <a:pt x="254" y="1030"/>
                            <a:pt x="287" y="960"/>
                          </a:cubicBezTo>
                          <a:cubicBezTo>
                            <a:pt x="320" y="890"/>
                            <a:pt x="404" y="727"/>
                            <a:pt x="407" y="740"/>
                          </a:cubicBezTo>
                          <a:cubicBezTo>
                            <a:pt x="410" y="753"/>
                            <a:pt x="337" y="940"/>
                            <a:pt x="307" y="1040"/>
                          </a:cubicBezTo>
                          <a:cubicBezTo>
                            <a:pt x="277" y="1140"/>
                            <a:pt x="244" y="1257"/>
                            <a:pt x="227" y="1340"/>
                          </a:cubicBezTo>
                          <a:cubicBezTo>
                            <a:pt x="210" y="1423"/>
                            <a:pt x="180" y="1540"/>
                            <a:pt x="207" y="1540"/>
                          </a:cubicBezTo>
                          <a:cubicBezTo>
                            <a:pt x="234" y="1540"/>
                            <a:pt x="344" y="1417"/>
                            <a:pt x="387" y="1340"/>
                          </a:cubicBezTo>
                          <a:cubicBezTo>
                            <a:pt x="430" y="1263"/>
                            <a:pt x="430" y="1170"/>
                            <a:pt x="467" y="1080"/>
                          </a:cubicBezTo>
                          <a:cubicBezTo>
                            <a:pt x="504" y="990"/>
                            <a:pt x="594" y="803"/>
                            <a:pt x="607" y="800"/>
                          </a:cubicBezTo>
                          <a:cubicBezTo>
                            <a:pt x="620" y="797"/>
                            <a:pt x="560" y="957"/>
                            <a:pt x="547" y="1060"/>
                          </a:cubicBezTo>
                          <a:cubicBezTo>
                            <a:pt x="534" y="1163"/>
                            <a:pt x="500" y="1353"/>
                            <a:pt x="527" y="1420"/>
                          </a:cubicBezTo>
                          <a:cubicBezTo>
                            <a:pt x="554" y="1487"/>
                            <a:pt x="677" y="1503"/>
                            <a:pt x="707" y="1460"/>
                          </a:cubicBezTo>
                          <a:cubicBezTo>
                            <a:pt x="737" y="1417"/>
                            <a:pt x="687" y="1257"/>
                            <a:pt x="707" y="1160"/>
                          </a:cubicBezTo>
                          <a:cubicBezTo>
                            <a:pt x="727" y="1063"/>
                            <a:pt x="780" y="933"/>
                            <a:pt x="827" y="880"/>
                          </a:cubicBezTo>
                          <a:cubicBezTo>
                            <a:pt x="874" y="827"/>
                            <a:pt x="954" y="823"/>
                            <a:pt x="987" y="840"/>
                          </a:cubicBezTo>
                          <a:cubicBezTo>
                            <a:pt x="1020" y="857"/>
                            <a:pt x="1020" y="920"/>
                            <a:pt x="1027" y="980"/>
                          </a:cubicBezTo>
                          <a:cubicBezTo>
                            <a:pt x="1034" y="1040"/>
                            <a:pt x="1050" y="1143"/>
                            <a:pt x="1027" y="1200"/>
                          </a:cubicBezTo>
                          <a:cubicBezTo>
                            <a:pt x="1004" y="1257"/>
                            <a:pt x="897" y="1280"/>
                            <a:pt x="887" y="1320"/>
                          </a:cubicBezTo>
                          <a:cubicBezTo>
                            <a:pt x="877" y="1360"/>
                            <a:pt x="920" y="1440"/>
                            <a:pt x="967" y="1440"/>
                          </a:cubicBezTo>
                          <a:cubicBezTo>
                            <a:pt x="1014" y="1440"/>
                            <a:pt x="1110" y="1380"/>
                            <a:pt x="1167" y="1320"/>
                          </a:cubicBezTo>
                          <a:cubicBezTo>
                            <a:pt x="1224" y="1260"/>
                            <a:pt x="1274" y="1167"/>
                            <a:pt x="1307" y="1080"/>
                          </a:cubicBezTo>
                          <a:cubicBezTo>
                            <a:pt x="1340" y="993"/>
                            <a:pt x="1360" y="887"/>
                            <a:pt x="1367" y="800"/>
                          </a:cubicBezTo>
                          <a:cubicBezTo>
                            <a:pt x="1374" y="713"/>
                            <a:pt x="1320" y="640"/>
                            <a:pt x="1347" y="560"/>
                          </a:cubicBezTo>
                          <a:cubicBezTo>
                            <a:pt x="1374" y="480"/>
                            <a:pt x="1580" y="407"/>
                            <a:pt x="1527" y="320"/>
                          </a:cubicBezTo>
                          <a:cubicBezTo>
                            <a:pt x="1474" y="233"/>
                            <a:pt x="1130" y="80"/>
                            <a:pt x="1027" y="40"/>
                          </a:cubicBezTo>
                          <a:cubicBezTo>
                            <a:pt x="924" y="0"/>
                            <a:pt x="940" y="50"/>
                            <a:pt x="907" y="80"/>
                          </a:cubicBezTo>
                          <a:cubicBezTo>
                            <a:pt x="874" y="110"/>
                            <a:pt x="850" y="187"/>
                            <a:pt x="827" y="220"/>
                          </a:cubicBezTo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sp>
                <p:nvSpPr>
                  <p:cNvPr id="314435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0" y="4086"/>
                    <a:ext cx="717" cy="3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l"/>
                    <a:r>
                      <a:rPr lang="en-US" altLang="bg-BG" sz="800"/>
                      <a:t>contr</a:t>
                    </a:r>
                    <a:endParaRPr lang="en-US" altLang="bg-BG"/>
                  </a:p>
                </p:txBody>
              </p:sp>
            </p:grpSp>
            <p:grpSp>
              <p:nvGrpSpPr>
                <p:cNvPr id="314436" name="Group 68"/>
                <p:cNvGrpSpPr>
                  <a:grpSpLocks/>
                </p:cNvGrpSpPr>
                <p:nvPr/>
              </p:nvGrpSpPr>
              <p:grpSpPr bwMode="auto">
                <a:xfrm>
                  <a:off x="9148" y="482"/>
                  <a:ext cx="526" cy="918"/>
                  <a:chOff x="7283" y="2998"/>
                  <a:chExt cx="526" cy="918"/>
                </a:xfrm>
              </p:grpSpPr>
              <p:grpSp>
                <p:nvGrpSpPr>
                  <p:cNvPr id="314437" name="Group 69"/>
                  <p:cNvGrpSpPr>
                    <a:grpSpLocks/>
                  </p:cNvGrpSpPr>
                  <p:nvPr/>
                </p:nvGrpSpPr>
                <p:grpSpPr bwMode="auto">
                  <a:xfrm flipH="1">
                    <a:off x="7536" y="3414"/>
                    <a:ext cx="223" cy="502"/>
                    <a:chOff x="7787" y="768"/>
                    <a:chExt cx="242" cy="633"/>
                  </a:xfrm>
                </p:grpSpPr>
                <p:sp>
                  <p:nvSpPr>
                    <p:cNvPr id="314438" name="Freeform 70"/>
                    <p:cNvSpPr>
                      <a:spLocks/>
                    </p:cNvSpPr>
                    <p:nvPr/>
                  </p:nvSpPr>
                  <p:spPr bwMode="auto">
                    <a:xfrm rot="14383776" flipH="1">
                      <a:off x="7739" y="816"/>
                      <a:ext cx="313" cy="217"/>
                    </a:xfrm>
                    <a:custGeom>
                      <a:avLst/>
                      <a:gdLst>
                        <a:gd name="T0" fmla="*/ 0 w 900"/>
                        <a:gd name="T1" fmla="*/ 560 h 560"/>
                        <a:gd name="T2" fmla="*/ 900 w 900"/>
                        <a:gd name="T3" fmla="*/ 560 h 560"/>
                        <a:gd name="T4" fmla="*/ 900 w 900"/>
                        <a:gd name="T5" fmla="*/ 0 h 560"/>
                        <a:gd name="T6" fmla="*/ 0 w 900"/>
                        <a:gd name="T7" fmla="*/ 0 h 560"/>
                        <a:gd name="T8" fmla="*/ 0 w 900"/>
                        <a:gd name="T9" fmla="*/ 560 h 5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00" h="560">
                          <a:moveTo>
                            <a:pt x="0" y="560"/>
                          </a:moveTo>
                          <a:lnTo>
                            <a:pt x="900" y="560"/>
                          </a:lnTo>
                          <a:lnTo>
                            <a:pt x="900" y="0"/>
                          </a:lnTo>
                          <a:lnTo>
                            <a:pt x="0" y="0"/>
                          </a:lnTo>
                          <a:lnTo>
                            <a:pt x="0" y="560"/>
                          </a:lnTo>
                          <a:close/>
                        </a:path>
                      </a:pathLst>
                    </a:cu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314439" name="Freeform 71"/>
                    <p:cNvSpPr>
                      <a:spLocks/>
                    </p:cNvSpPr>
                    <p:nvPr/>
                  </p:nvSpPr>
                  <p:spPr bwMode="auto">
                    <a:xfrm rot="14383776" flipH="1">
                      <a:off x="7764" y="1136"/>
                      <a:ext cx="529" cy="1"/>
                    </a:xfrm>
                    <a:custGeom>
                      <a:avLst/>
                      <a:gdLst>
                        <a:gd name="T0" fmla="*/ 0 w 1120"/>
                        <a:gd name="T1" fmla="*/ 0 h 1"/>
                        <a:gd name="T2" fmla="*/ 1120 w 1120"/>
                        <a:gd name="T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120" h="1">
                          <a:moveTo>
                            <a:pt x="0" y="0"/>
                          </a:moveTo>
                          <a:lnTo>
                            <a:pt x="112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sp>
                <p:nvSpPr>
                  <p:cNvPr id="314440" name="Freeform 72"/>
                  <p:cNvSpPr>
                    <a:spLocks/>
                  </p:cNvSpPr>
                  <p:nvPr/>
                </p:nvSpPr>
                <p:spPr bwMode="auto">
                  <a:xfrm rot="-12391012" flipH="1" flipV="1">
                    <a:off x="7283" y="2998"/>
                    <a:ext cx="526" cy="626"/>
                  </a:xfrm>
                  <a:custGeom>
                    <a:avLst/>
                    <a:gdLst>
                      <a:gd name="T0" fmla="*/ 727 w 1580"/>
                      <a:gd name="T1" fmla="*/ 280 h 1540"/>
                      <a:gd name="T2" fmla="*/ 327 w 1580"/>
                      <a:gd name="T3" fmla="*/ 440 h 1540"/>
                      <a:gd name="T4" fmla="*/ 127 w 1580"/>
                      <a:gd name="T5" fmla="*/ 720 h 1540"/>
                      <a:gd name="T6" fmla="*/ 7 w 1580"/>
                      <a:gd name="T7" fmla="*/ 1200 h 1540"/>
                      <a:gd name="T8" fmla="*/ 87 w 1580"/>
                      <a:gd name="T9" fmla="*/ 1080 h 1540"/>
                      <a:gd name="T10" fmla="*/ 187 w 1580"/>
                      <a:gd name="T11" fmla="*/ 820 h 1540"/>
                      <a:gd name="T12" fmla="*/ 267 w 1580"/>
                      <a:gd name="T13" fmla="*/ 680 h 1540"/>
                      <a:gd name="T14" fmla="*/ 67 w 1580"/>
                      <a:gd name="T15" fmla="*/ 1160 h 1540"/>
                      <a:gd name="T16" fmla="*/ 47 w 1580"/>
                      <a:gd name="T17" fmla="*/ 1360 h 1540"/>
                      <a:gd name="T18" fmla="*/ 147 w 1580"/>
                      <a:gd name="T19" fmla="*/ 1300 h 1540"/>
                      <a:gd name="T20" fmla="*/ 207 w 1580"/>
                      <a:gd name="T21" fmla="*/ 1160 h 1540"/>
                      <a:gd name="T22" fmla="*/ 287 w 1580"/>
                      <a:gd name="T23" fmla="*/ 960 h 1540"/>
                      <a:gd name="T24" fmla="*/ 407 w 1580"/>
                      <a:gd name="T25" fmla="*/ 740 h 1540"/>
                      <a:gd name="T26" fmla="*/ 307 w 1580"/>
                      <a:gd name="T27" fmla="*/ 1040 h 1540"/>
                      <a:gd name="T28" fmla="*/ 227 w 1580"/>
                      <a:gd name="T29" fmla="*/ 1340 h 1540"/>
                      <a:gd name="T30" fmla="*/ 207 w 1580"/>
                      <a:gd name="T31" fmla="*/ 1540 h 1540"/>
                      <a:gd name="T32" fmla="*/ 387 w 1580"/>
                      <a:gd name="T33" fmla="*/ 1340 h 1540"/>
                      <a:gd name="T34" fmla="*/ 467 w 1580"/>
                      <a:gd name="T35" fmla="*/ 1080 h 1540"/>
                      <a:gd name="T36" fmla="*/ 607 w 1580"/>
                      <a:gd name="T37" fmla="*/ 800 h 1540"/>
                      <a:gd name="T38" fmla="*/ 547 w 1580"/>
                      <a:gd name="T39" fmla="*/ 1060 h 1540"/>
                      <a:gd name="T40" fmla="*/ 527 w 1580"/>
                      <a:gd name="T41" fmla="*/ 1420 h 1540"/>
                      <a:gd name="T42" fmla="*/ 707 w 1580"/>
                      <a:gd name="T43" fmla="*/ 1460 h 1540"/>
                      <a:gd name="T44" fmla="*/ 707 w 1580"/>
                      <a:gd name="T45" fmla="*/ 1160 h 1540"/>
                      <a:gd name="T46" fmla="*/ 827 w 1580"/>
                      <a:gd name="T47" fmla="*/ 880 h 1540"/>
                      <a:gd name="T48" fmla="*/ 987 w 1580"/>
                      <a:gd name="T49" fmla="*/ 840 h 1540"/>
                      <a:gd name="T50" fmla="*/ 1027 w 1580"/>
                      <a:gd name="T51" fmla="*/ 980 h 1540"/>
                      <a:gd name="T52" fmla="*/ 1027 w 1580"/>
                      <a:gd name="T53" fmla="*/ 1200 h 1540"/>
                      <a:gd name="T54" fmla="*/ 887 w 1580"/>
                      <a:gd name="T55" fmla="*/ 1320 h 1540"/>
                      <a:gd name="T56" fmla="*/ 967 w 1580"/>
                      <a:gd name="T57" fmla="*/ 1440 h 1540"/>
                      <a:gd name="T58" fmla="*/ 1167 w 1580"/>
                      <a:gd name="T59" fmla="*/ 1320 h 1540"/>
                      <a:gd name="T60" fmla="*/ 1307 w 1580"/>
                      <a:gd name="T61" fmla="*/ 1080 h 1540"/>
                      <a:gd name="T62" fmla="*/ 1367 w 1580"/>
                      <a:gd name="T63" fmla="*/ 800 h 1540"/>
                      <a:gd name="T64" fmla="*/ 1347 w 1580"/>
                      <a:gd name="T65" fmla="*/ 560 h 1540"/>
                      <a:gd name="T66" fmla="*/ 1527 w 1580"/>
                      <a:gd name="T67" fmla="*/ 320 h 1540"/>
                      <a:gd name="T68" fmla="*/ 1027 w 1580"/>
                      <a:gd name="T69" fmla="*/ 40 h 1540"/>
                      <a:gd name="T70" fmla="*/ 907 w 1580"/>
                      <a:gd name="T71" fmla="*/ 80 h 1540"/>
                      <a:gd name="T72" fmla="*/ 827 w 1580"/>
                      <a:gd name="T73" fmla="*/ 220 h 1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80" h="1540">
                        <a:moveTo>
                          <a:pt x="727" y="280"/>
                        </a:moveTo>
                        <a:cubicBezTo>
                          <a:pt x="577" y="323"/>
                          <a:pt x="427" y="367"/>
                          <a:pt x="327" y="440"/>
                        </a:cubicBezTo>
                        <a:cubicBezTo>
                          <a:pt x="227" y="513"/>
                          <a:pt x="180" y="593"/>
                          <a:pt x="127" y="720"/>
                        </a:cubicBezTo>
                        <a:cubicBezTo>
                          <a:pt x="74" y="847"/>
                          <a:pt x="14" y="1140"/>
                          <a:pt x="7" y="1200"/>
                        </a:cubicBezTo>
                        <a:cubicBezTo>
                          <a:pt x="0" y="1260"/>
                          <a:pt x="57" y="1143"/>
                          <a:pt x="87" y="1080"/>
                        </a:cubicBezTo>
                        <a:cubicBezTo>
                          <a:pt x="117" y="1017"/>
                          <a:pt x="157" y="887"/>
                          <a:pt x="187" y="820"/>
                        </a:cubicBezTo>
                        <a:cubicBezTo>
                          <a:pt x="217" y="753"/>
                          <a:pt x="287" y="623"/>
                          <a:pt x="267" y="680"/>
                        </a:cubicBezTo>
                        <a:cubicBezTo>
                          <a:pt x="247" y="737"/>
                          <a:pt x="104" y="1047"/>
                          <a:pt x="67" y="1160"/>
                        </a:cubicBezTo>
                        <a:cubicBezTo>
                          <a:pt x="30" y="1273"/>
                          <a:pt x="34" y="1337"/>
                          <a:pt x="47" y="1360"/>
                        </a:cubicBezTo>
                        <a:cubicBezTo>
                          <a:pt x="60" y="1383"/>
                          <a:pt x="120" y="1333"/>
                          <a:pt x="147" y="1300"/>
                        </a:cubicBezTo>
                        <a:cubicBezTo>
                          <a:pt x="174" y="1267"/>
                          <a:pt x="184" y="1217"/>
                          <a:pt x="207" y="1160"/>
                        </a:cubicBezTo>
                        <a:cubicBezTo>
                          <a:pt x="230" y="1103"/>
                          <a:pt x="254" y="1030"/>
                          <a:pt x="287" y="960"/>
                        </a:cubicBezTo>
                        <a:cubicBezTo>
                          <a:pt x="320" y="890"/>
                          <a:pt x="404" y="727"/>
                          <a:pt x="407" y="740"/>
                        </a:cubicBezTo>
                        <a:cubicBezTo>
                          <a:pt x="410" y="753"/>
                          <a:pt x="337" y="940"/>
                          <a:pt x="307" y="1040"/>
                        </a:cubicBezTo>
                        <a:cubicBezTo>
                          <a:pt x="277" y="1140"/>
                          <a:pt x="244" y="1257"/>
                          <a:pt x="227" y="1340"/>
                        </a:cubicBezTo>
                        <a:cubicBezTo>
                          <a:pt x="210" y="1423"/>
                          <a:pt x="180" y="1540"/>
                          <a:pt x="207" y="1540"/>
                        </a:cubicBezTo>
                        <a:cubicBezTo>
                          <a:pt x="234" y="1540"/>
                          <a:pt x="344" y="1417"/>
                          <a:pt x="387" y="1340"/>
                        </a:cubicBezTo>
                        <a:cubicBezTo>
                          <a:pt x="430" y="1263"/>
                          <a:pt x="430" y="1170"/>
                          <a:pt x="467" y="1080"/>
                        </a:cubicBezTo>
                        <a:cubicBezTo>
                          <a:pt x="504" y="990"/>
                          <a:pt x="594" y="803"/>
                          <a:pt x="607" y="800"/>
                        </a:cubicBezTo>
                        <a:cubicBezTo>
                          <a:pt x="620" y="797"/>
                          <a:pt x="560" y="957"/>
                          <a:pt x="547" y="1060"/>
                        </a:cubicBezTo>
                        <a:cubicBezTo>
                          <a:pt x="534" y="1163"/>
                          <a:pt x="500" y="1353"/>
                          <a:pt x="527" y="1420"/>
                        </a:cubicBezTo>
                        <a:cubicBezTo>
                          <a:pt x="554" y="1487"/>
                          <a:pt x="677" y="1503"/>
                          <a:pt x="707" y="1460"/>
                        </a:cubicBezTo>
                        <a:cubicBezTo>
                          <a:pt x="737" y="1417"/>
                          <a:pt x="687" y="1257"/>
                          <a:pt x="707" y="1160"/>
                        </a:cubicBezTo>
                        <a:cubicBezTo>
                          <a:pt x="727" y="1063"/>
                          <a:pt x="780" y="933"/>
                          <a:pt x="827" y="880"/>
                        </a:cubicBezTo>
                        <a:cubicBezTo>
                          <a:pt x="874" y="827"/>
                          <a:pt x="954" y="823"/>
                          <a:pt x="987" y="840"/>
                        </a:cubicBezTo>
                        <a:cubicBezTo>
                          <a:pt x="1020" y="857"/>
                          <a:pt x="1020" y="920"/>
                          <a:pt x="1027" y="980"/>
                        </a:cubicBezTo>
                        <a:cubicBezTo>
                          <a:pt x="1034" y="1040"/>
                          <a:pt x="1050" y="1143"/>
                          <a:pt x="1027" y="1200"/>
                        </a:cubicBezTo>
                        <a:cubicBezTo>
                          <a:pt x="1004" y="1257"/>
                          <a:pt x="897" y="1280"/>
                          <a:pt x="887" y="1320"/>
                        </a:cubicBezTo>
                        <a:cubicBezTo>
                          <a:pt x="877" y="1360"/>
                          <a:pt x="920" y="1440"/>
                          <a:pt x="967" y="1440"/>
                        </a:cubicBezTo>
                        <a:cubicBezTo>
                          <a:pt x="1014" y="1440"/>
                          <a:pt x="1110" y="1380"/>
                          <a:pt x="1167" y="1320"/>
                        </a:cubicBezTo>
                        <a:cubicBezTo>
                          <a:pt x="1224" y="1260"/>
                          <a:pt x="1274" y="1167"/>
                          <a:pt x="1307" y="1080"/>
                        </a:cubicBezTo>
                        <a:cubicBezTo>
                          <a:pt x="1340" y="993"/>
                          <a:pt x="1360" y="887"/>
                          <a:pt x="1367" y="800"/>
                        </a:cubicBezTo>
                        <a:cubicBezTo>
                          <a:pt x="1374" y="713"/>
                          <a:pt x="1320" y="640"/>
                          <a:pt x="1347" y="560"/>
                        </a:cubicBezTo>
                        <a:cubicBezTo>
                          <a:pt x="1374" y="480"/>
                          <a:pt x="1580" y="407"/>
                          <a:pt x="1527" y="320"/>
                        </a:cubicBezTo>
                        <a:cubicBezTo>
                          <a:pt x="1474" y="233"/>
                          <a:pt x="1130" y="80"/>
                          <a:pt x="1027" y="40"/>
                        </a:cubicBezTo>
                        <a:cubicBezTo>
                          <a:pt x="924" y="0"/>
                          <a:pt x="940" y="50"/>
                          <a:pt x="907" y="80"/>
                        </a:cubicBezTo>
                        <a:cubicBezTo>
                          <a:pt x="874" y="110"/>
                          <a:pt x="850" y="187"/>
                          <a:pt x="827" y="220"/>
                        </a:cubicBezTo>
                      </a:path>
                    </a:pathLst>
                  </a:custGeom>
                  <a:solidFill>
                    <a:srgbClr val="C0C0C0"/>
                  </a:soli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grpSp>
              <p:nvGrpSpPr>
                <p:cNvPr id="314441" name="Group 73"/>
                <p:cNvGrpSpPr>
                  <a:grpSpLocks/>
                </p:cNvGrpSpPr>
                <p:nvPr/>
              </p:nvGrpSpPr>
              <p:grpSpPr bwMode="auto">
                <a:xfrm>
                  <a:off x="9035" y="1339"/>
                  <a:ext cx="375" cy="510"/>
                  <a:chOff x="5310" y="5145"/>
                  <a:chExt cx="570" cy="750"/>
                </a:xfrm>
              </p:grpSpPr>
              <p:sp>
                <p:nvSpPr>
                  <p:cNvPr id="31444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444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4444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14445" name="Freeform 77"/>
                <p:cNvSpPr>
                  <a:spLocks/>
                </p:cNvSpPr>
                <p:nvPr/>
              </p:nvSpPr>
              <p:spPr bwMode="auto">
                <a:xfrm>
                  <a:off x="9215" y="1444"/>
                  <a:ext cx="645" cy="390"/>
                </a:xfrm>
                <a:custGeom>
                  <a:avLst/>
                  <a:gdLst>
                    <a:gd name="T0" fmla="*/ 0 w 1095"/>
                    <a:gd name="T1" fmla="*/ 0 h 390"/>
                    <a:gd name="T2" fmla="*/ 315 w 1095"/>
                    <a:gd name="T3" fmla="*/ 60 h 390"/>
                    <a:gd name="T4" fmla="*/ 555 w 1095"/>
                    <a:gd name="T5" fmla="*/ 300 h 390"/>
                    <a:gd name="T6" fmla="*/ 855 w 1095"/>
                    <a:gd name="T7" fmla="*/ 375 h 390"/>
                    <a:gd name="T8" fmla="*/ 1095 w 1095"/>
                    <a:gd name="T9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5" h="390">
                      <a:moveTo>
                        <a:pt x="0" y="0"/>
                      </a:moveTo>
                      <a:cubicBezTo>
                        <a:pt x="111" y="5"/>
                        <a:pt x="223" y="10"/>
                        <a:pt x="315" y="60"/>
                      </a:cubicBezTo>
                      <a:cubicBezTo>
                        <a:pt x="407" y="110"/>
                        <a:pt x="465" y="248"/>
                        <a:pt x="555" y="300"/>
                      </a:cubicBezTo>
                      <a:cubicBezTo>
                        <a:pt x="645" y="352"/>
                        <a:pt x="765" y="360"/>
                        <a:pt x="855" y="375"/>
                      </a:cubicBezTo>
                      <a:cubicBezTo>
                        <a:pt x="945" y="390"/>
                        <a:pt x="1020" y="390"/>
                        <a:pt x="1095" y="39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oval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14446" name="Line 78"/>
              <p:cNvSpPr>
                <a:spLocks noChangeShapeType="1"/>
              </p:cNvSpPr>
              <p:nvPr/>
            </p:nvSpPr>
            <p:spPr bwMode="auto">
              <a:xfrm>
                <a:off x="8530" y="1944"/>
                <a:ext cx="1395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oval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4447" name="Freeform 79"/>
              <p:cNvSpPr>
                <a:spLocks/>
              </p:cNvSpPr>
              <p:nvPr/>
            </p:nvSpPr>
            <p:spPr bwMode="auto">
              <a:xfrm>
                <a:off x="8465" y="1429"/>
                <a:ext cx="600" cy="435"/>
              </a:xfrm>
              <a:custGeom>
                <a:avLst/>
                <a:gdLst>
                  <a:gd name="T0" fmla="*/ 0 w 705"/>
                  <a:gd name="T1" fmla="*/ 570 h 570"/>
                  <a:gd name="T2" fmla="*/ 120 w 705"/>
                  <a:gd name="T3" fmla="*/ 480 h 570"/>
                  <a:gd name="T4" fmla="*/ 195 w 705"/>
                  <a:gd name="T5" fmla="*/ 240 h 570"/>
                  <a:gd name="T6" fmla="*/ 360 w 705"/>
                  <a:gd name="T7" fmla="*/ 75 h 570"/>
                  <a:gd name="T8" fmla="*/ 705 w 705"/>
                  <a:gd name="T9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5" h="570">
                    <a:moveTo>
                      <a:pt x="0" y="570"/>
                    </a:moveTo>
                    <a:cubicBezTo>
                      <a:pt x="44" y="552"/>
                      <a:pt x="88" y="535"/>
                      <a:pt x="120" y="480"/>
                    </a:cubicBezTo>
                    <a:cubicBezTo>
                      <a:pt x="152" y="425"/>
                      <a:pt x="155" y="307"/>
                      <a:pt x="195" y="240"/>
                    </a:cubicBezTo>
                    <a:cubicBezTo>
                      <a:pt x="235" y="173"/>
                      <a:pt x="275" y="115"/>
                      <a:pt x="360" y="75"/>
                    </a:cubicBezTo>
                    <a:cubicBezTo>
                      <a:pt x="445" y="35"/>
                      <a:pt x="575" y="17"/>
                      <a:pt x="705" y="0"/>
                    </a:cubicBezTo>
                  </a:path>
                </a:pathLst>
              </a:custGeom>
              <a:noFill/>
              <a:ln w="9525">
                <a:solidFill>
                  <a:srgbClr val="C0C0C0"/>
                </a:solidFill>
                <a:round/>
                <a:headEnd type="oval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314450" name="Rectangle 82"/>
          <p:cNvSpPr>
            <a:spLocks noChangeArrowheads="1"/>
          </p:cNvSpPr>
          <p:nvPr/>
        </p:nvSpPr>
        <p:spPr bwMode="auto">
          <a:xfrm>
            <a:off x="1012825" y="298450"/>
            <a:ext cx="715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 dirty="0"/>
              <a:t>“Измъкване” на елемент от място “</a:t>
            </a:r>
            <a:r>
              <a:rPr lang="bg-BG" altLang="bg-BG" b="1" i="1" dirty="0"/>
              <a:t>след</a:t>
            </a:r>
            <a:r>
              <a:rPr lang="bg-BG" altLang="bg-BG" b="1" dirty="0"/>
              <a:t> контролиран” елемент.</a:t>
            </a:r>
          </a:p>
        </p:txBody>
      </p:sp>
      <p:sp>
        <p:nvSpPr>
          <p:cNvPr id="314451" name="Rectangle 83"/>
          <p:cNvSpPr>
            <a:spLocks noChangeArrowheads="1"/>
          </p:cNvSpPr>
          <p:nvPr/>
        </p:nvSpPr>
        <p:spPr bwMode="auto">
          <a:xfrm>
            <a:off x="2017713" y="197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/>
              <a:t>na</a:t>
            </a:r>
          </a:p>
        </p:txBody>
      </p:sp>
      <p:grpSp>
        <p:nvGrpSpPr>
          <p:cNvPr id="314457" name="Group 89"/>
          <p:cNvGrpSpPr>
            <a:grpSpLocks/>
          </p:cNvGrpSpPr>
          <p:nvPr/>
        </p:nvGrpSpPr>
        <p:grpSpPr bwMode="auto">
          <a:xfrm>
            <a:off x="4667250" y="2505075"/>
            <a:ext cx="4548188" cy="4200525"/>
            <a:chOff x="2332" y="1751"/>
            <a:chExt cx="2865" cy="2646"/>
          </a:xfrm>
        </p:grpSpPr>
        <p:sp>
          <p:nvSpPr>
            <p:cNvPr id="314374" name="Text Box 6"/>
            <p:cNvSpPr txBox="1">
              <a:spLocks noChangeArrowheads="1"/>
            </p:cNvSpPr>
            <p:nvPr/>
          </p:nvSpPr>
          <p:spPr bwMode="auto">
            <a:xfrm>
              <a:off x="2332" y="1751"/>
              <a:ext cx="2722" cy="26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lvl="1" algn="l"/>
              <a:r>
                <a:rPr lang="en-US" altLang="bg-BG" sz="1200">
                  <a:solidFill>
                    <a:schemeClr val="accent2"/>
                  </a:solidFill>
                  <a:latin typeface="Times New Roman" pitchFamily="18" charset="0"/>
                </a:rPr>
                <a:t>1. Обхождане за позициониране на контролния указател</a:t>
              </a:r>
            </a:p>
            <a:p>
              <a:pPr algn="l"/>
              <a:endParaRPr lang="en-US" altLang="bg-BG" sz="12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r>
                <a:rPr lang="en-US" altLang="bg-BG" sz="1000">
                  <a:solidFill>
                    <a:schemeClr val="accent2"/>
                  </a:solidFill>
                  <a:latin typeface="Times New Roman" pitchFamily="18" charset="0"/>
                </a:rPr>
                <a:t>Защо излазох?</a:t>
              </a: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r>
                <a:rPr lang="en-US" altLang="bg-BG" sz="1000">
                  <a:solidFill>
                    <a:schemeClr val="accent2"/>
                  </a:solidFill>
                  <a:latin typeface="Times New Roman" pitchFamily="18" charset="0"/>
                </a:rPr>
                <a:t>Иначе, явно излязох, защото елемент с данна Х</a:t>
              </a:r>
              <a:r>
                <a:rPr lang="en-US" altLang="bg-BG" sz="1200">
                  <a:solidFill>
                    <a:schemeClr val="accent2"/>
                  </a:solidFill>
                  <a:latin typeface="Times New Roman" pitchFamily="18" charset="0"/>
                </a:rPr>
                <a:t> няма !</a:t>
              </a:r>
            </a:p>
          </p:txBody>
        </p:sp>
        <p:grpSp>
          <p:nvGrpSpPr>
            <p:cNvPr id="314456" name="Group 88"/>
            <p:cNvGrpSpPr>
              <a:grpSpLocks/>
            </p:cNvGrpSpPr>
            <p:nvPr/>
          </p:nvGrpSpPr>
          <p:grpSpPr bwMode="auto">
            <a:xfrm>
              <a:off x="2449" y="2702"/>
              <a:ext cx="2457" cy="1504"/>
              <a:chOff x="397" y="2714"/>
              <a:chExt cx="2457" cy="1504"/>
            </a:xfrm>
          </p:grpSpPr>
          <p:sp>
            <p:nvSpPr>
              <p:cNvPr id="314453" name="Text Box 85"/>
              <p:cNvSpPr txBox="1">
                <a:spLocks noChangeArrowheads="1"/>
              </p:cNvSpPr>
              <p:nvPr/>
            </p:nvSpPr>
            <p:spPr bwMode="auto">
              <a:xfrm>
                <a:off x="397" y="2714"/>
                <a:ext cx="2457" cy="150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if (contr-&gt;next-&gt;data =X)</a:t>
                </a:r>
              </a:p>
              <a:p>
                <a:pPr algn="l"/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{</a:t>
                </a:r>
              </a:p>
              <a:p>
                <a:pPr algn="l"/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2. О</a:t>
                </a:r>
                <a:r>
                  <a:rPr lang="bg-BG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т</a:t>
                </a:r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качане на елемента с данна Х, намиращ се след елемента, сочен от контролния указател </a:t>
                </a:r>
              </a:p>
              <a:p>
                <a:pPr algn="l"/>
                <a:endParaRPr lang="en-US" altLang="bg-BG" sz="1000" b="1">
                  <a:solidFill>
                    <a:schemeClr val="accent2"/>
                  </a:solidFill>
                  <a:latin typeface="Times New Roman" pitchFamily="18" charset="0"/>
                </a:endParaRPr>
              </a:p>
              <a:p>
                <a:pPr algn="l"/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p= contr-&gt;next;</a:t>
                </a:r>
              </a:p>
              <a:p>
                <a:pPr algn="l"/>
                <a:endParaRPr lang="en-US" altLang="bg-BG" sz="1000" b="1">
                  <a:solidFill>
                    <a:schemeClr val="accent2"/>
                  </a:solidFill>
                  <a:latin typeface="Times New Roman" pitchFamily="18" charset="0"/>
                </a:endParaRPr>
              </a:p>
              <a:p>
                <a:pPr algn="l"/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contr-&gt;next = p-&gt;next;</a:t>
                </a:r>
              </a:p>
              <a:p>
                <a:pPr algn="l"/>
                <a:endParaRPr lang="en-US" altLang="bg-BG" sz="1000" b="1">
                  <a:solidFill>
                    <a:schemeClr val="accent2"/>
                  </a:solidFill>
                  <a:latin typeface="Times New Roman" pitchFamily="18" charset="0"/>
                </a:endParaRPr>
              </a:p>
              <a:p>
                <a:pPr algn="l"/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 3. Освобождаване на памет</a:t>
                </a:r>
              </a:p>
              <a:p>
                <a:pPr algn="l"/>
                <a:endParaRPr lang="en-US" altLang="bg-BG" sz="1000" b="1">
                  <a:solidFill>
                    <a:schemeClr val="accent2"/>
                  </a:solidFill>
                  <a:latin typeface="Times New Roman" pitchFamily="18" charset="0"/>
                </a:endParaRPr>
              </a:p>
              <a:p>
                <a:pPr algn="l"/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delete p;</a:t>
                </a:r>
              </a:p>
              <a:p>
                <a:pPr algn="l"/>
                <a:endParaRPr lang="en-US" altLang="bg-BG" sz="1000" b="1">
                  <a:solidFill>
                    <a:schemeClr val="accent2"/>
                  </a:solidFill>
                  <a:latin typeface="Times New Roman" pitchFamily="18" charset="0"/>
                </a:endParaRPr>
              </a:p>
              <a:p>
                <a:pPr algn="l"/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}</a:t>
                </a:r>
              </a:p>
              <a:p>
                <a:pPr algn="l"/>
                <a:endParaRPr lang="en-US" altLang="bg-BG" sz="10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375" name="Oval 7"/>
              <p:cNvSpPr>
                <a:spLocks noChangeArrowheads="1"/>
              </p:cNvSpPr>
              <p:nvPr/>
            </p:nvSpPr>
            <p:spPr bwMode="auto">
              <a:xfrm>
                <a:off x="1322" y="3371"/>
                <a:ext cx="224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bg-BG" sz="1200">
                    <a:solidFill>
                      <a:schemeClr val="accent2"/>
                    </a:solidFill>
                  </a:rPr>
                  <a:t>3</a:t>
                </a:r>
                <a:endParaRPr lang="en-US" altLang="bg-BG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4376" name="Oval 8"/>
              <p:cNvSpPr>
                <a:spLocks noChangeArrowheads="1"/>
              </p:cNvSpPr>
              <p:nvPr/>
            </p:nvSpPr>
            <p:spPr bwMode="auto">
              <a:xfrm>
                <a:off x="1166" y="3167"/>
                <a:ext cx="224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bg-BG" sz="1200">
                    <a:solidFill>
                      <a:schemeClr val="accent2"/>
                    </a:solidFill>
                  </a:rPr>
                  <a:t>2</a:t>
                </a:r>
                <a:endParaRPr lang="en-US" altLang="bg-BG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4377" name="Oval 9"/>
              <p:cNvSpPr>
                <a:spLocks noChangeArrowheads="1"/>
              </p:cNvSpPr>
              <p:nvPr/>
            </p:nvSpPr>
            <p:spPr bwMode="auto">
              <a:xfrm>
                <a:off x="1024" y="3773"/>
                <a:ext cx="224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bg-BG" sz="1200">
                    <a:solidFill>
                      <a:schemeClr val="accent2"/>
                    </a:solidFill>
                  </a:rPr>
                  <a:t>4</a:t>
                </a:r>
                <a:endParaRPr lang="en-US" altLang="bg-BG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14455" name="Group 87"/>
            <p:cNvGrpSpPr>
              <a:grpSpLocks/>
            </p:cNvGrpSpPr>
            <p:nvPr/>
          </p:nvGrpSpPr>
          <p:grpSpPr bwMode="auto">
            <a:xfrm>
              <a:off x="2460" y="2036"/>
              <a:ext cx="2737" cy="448"/>
              <a:chOff x="398" y="2222"/>
              <a:chExt cx="2737" cy="448"/>
            </a:xfrm>
          </p:grpSpPr>
          <p:sp>
            <p:nvSpPr>
              <p:cNvPr id="314452" name="Text Box 84"/>
              <p:cNvSpPr txBox="1">
                <a:spLocks noChangeArrowheads="1"/>
              </p:cNvSpPr>
              <p:nvPr/>
            </p:nvSpPr>
            <p:spPr bwMode="auto">
              <a:xfrm>
                <a:off x="398" y="2222"/>
                <a:ext cx="2737" cy="4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contr=na;</a:t>
                </a:r>
              </a:p>
              <a:p>
                <a:pPr algn="l"/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while (contr&lt;&gt;NULL &amp;&amp; contr-&gt;next&lt;&gt;NULL &amp;&amp; contr-&gt;next-&gt;data &lt;&gt;X)</a:t>
                </a:r>
              </a:p>
              <a:p>
                <a:pPr algn="l"/>
                <a:r>
                  <a:rPr lang="en-US" altLang="bg-BG" sz="1000" b="1">
                    <a:solidFill>
                      <a:schemeClr val="accent2"/>
                    </a:solidFill>
                    <a:latin typeface="Times New Roman" pitchFamily="18" charset="0"/>
                  </a:rPr>
                  <a:t>      contr=contr-&gt;next;</a:t>
                </a:r>
              </a:p>
              <a:p>
                <a:pPr algn="l"/>
                <a:endParaRPr lang="en-US" altLang="bg-BG" sz="10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449" name="Oval 81"/>
              <p:cNvSpPr>
                <a:spLocks noChangeArrowheads="1"/>
              </p:cNvSpPr>
              <p:nvPr/>
            </p:nvSpPr>
            <p:spPr bwMode="auto">
              <a:xfrm>
                <a:off x="2660" y="2449"/>
                <a:ext cx="224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bg-BG" sz="1200">
                    <a:solidFill>
                      <a:schemeClr val="accent2"/>
                    </a:solidFill>
                  </a:rPr>
                  <a:t>1</a:t>
                </a:r>
                <a:endParaRPr lang="en-US" altLang="bg-BG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14458" name="Group 90"/>
          <p:cNvGrpSpPr>
            <a:grpSpLocks/>
          </p:cNvGrpSpPr>
          <p:nvPr/>
        </p:nvGrpSpPr>
        <p:grpSpPr bwMode="auto">
          <a:xfrm>
            <a:off x="298450" y="2530475"/>
            <a:ext cx="4321175" cy="4200525"/>
            <a:chOff x="2332" y="1751"/>
            <a:chExt cx="2722" cy="2646"/>
          </a:xfrm>
        </p:grpSpPr>
        <p:sp>
          <p:nvSpPr>
            <p:cNvPr id="314459" name="Text Box 91"/>
            <p:cNvSpPr txBox="1">
              <a:spLocks noChangeArrowheads="1"/>
            </p:cNvSpPr>
            <p:nvPr/>
          </p:nvSpPr>
          <p:spPr bwMode="auto">
            <a:xfrm>
              <a:off x="2332" y="1751"/>
              <a:ext cx="2722" cy="26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bg-BG" sz="1000"/>
            </a:p>
            <a:p>
              <a:pPr lvl="1" algn="l"/>
              <a:r>
                <a:rPr lang="en-US" altLang="bg-BG" sz="1200">
                  <a:latin typeface="Times New Roman" pitchFamily="18" charset="0"/>
                </a:rPr>
                <a:t>1. Обхождане за позициониране на контролния указател</a:t>
              </a:r>
            </a:p>
            <a:p>
              <a:pPr algn="l"/>
              <a:endParaRPr lang="en-US" altLang="bg-BG" sz="1200">
                <a:latin typeface="Times New Roman" pitchFamily="18" charset="0"/>
              </a:endParaRPr>
            </a:p>
            <a:p>
              <a:pPr algn="l"/>
              <a:endParaRPr lang="en-US" altLang="bg-BG" sz="1000"/>
            </a:p>
            <a:p>
              <a:pPr algn="l"/>
              <a:endParaRPr lang="en-US" altLang="bg-BG" sz="1000"/>
            </a:p>
            <a:p>
              <a:pPr algn="l"/>
              <a:endParaRPr lang="en-US" altLang="bg-BG" sz="1000"/>
            </a:p>
            <a:p>
              <a:pPr algn="l"/>
              <a:endParaRPr lang="en-US" altLang="bg-BG" sz="1000"/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r>
                <a:rPr lang="en-US" altLang="bg-BG" sz="1000">
                  <a:latin typeface="Times New Roman" pitchFamily="18" charset="0"/>
                </a:rPr>
                <a:t>Защо излазох?</a:t>
              </a: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/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endParaRPr lang="en-US" altLang="bg-BG" sz="1000">
                <a:latin typeface="Times New Roman" pitchFamily="18" charset="0"/>
              </a:endParaRPr>
            </a:p>
            <a:p>
              <a:pPr algn="l"/>
              <a:r>
                <a:rPr lang="en-US" altLang="bg-BG" sz="1000">
                  <a:latin typeface="Times New Roman" pitchFamily="18" charset="0"/>
                </a:rPr>
                <a:t>Иначе, явно излязох, защото елемент с данна Х</a:t>
              </a:r>
              <a:r>
                <a:rPr lang="en-US" altLang="bg-BG" sz="1200">
                  <a:latin typeface="Times New Roman" pitchFamily="18" charset="0"/>
                </a:rPr>
                <a:t> няма !</a:t>
              </a:r>
            </a:p>
          </p:txBody>
        </p:sp>
        <p:grpSp>
          <p:nvGrpSpPr>
            <p:cNvPr id="314460" name="Group 92"/>
            <p:cNvGrpSpPr>
              <a:grpSpLocks/>
            </p:cNvGrpSpPr>
            <p:nvPr/>
          </p:nvGrpSpPr>
          <p:grpSpPr bwMode="auto">
            <a:xfrm>
              <a:off x="2449" y="2702"/>
              <a:ext cx="2457" cy="1504"/>
              <a:chOff x="397" y="2714"/>
              <a:chExt cx="2457" cy="1504"/>
            </a:xfrm>
          </p:grpSpPr>
          <p:sp>
            <p:nvSpPr>
              <p:cNvPr id="314461" name="Text Box 93"/>
              <p:cNvSpPr txBox="1">
                <a:spLocks noChangeArrowheads="1"/>
              </p:cNvSpPr>
              <p:nvPr/>
            </p:nvSpPr>
            <p:spPr bwMode="auto">
              <a:xfrm>
                <a:off x="397" y="2714"/>
                <a:ext cx="2457" cy="150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if contr^.next^.data =X then</a:t>
                </a:r>
              </a:p>
              <a:p>
                <a:pPr algn="l"/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begin</a:t>
                </a:r>
              </a:p>
              <a:p>
                <a:pPr algn="l"/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2. О</a:t>
                </a:r>
                <a:r>
                  <a:rPr lang="bg-BG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т</a:t>
                </a:r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качане на елемента с данна Х, намиращ се след елемента, сочен от контролния указател </a:t>
                </a:r>
              </a:p>
              <a:p>
                <a:pPr algn="l"/>
                <a:endParaRPr lang="en-US" altLang="bg-BG" sz="1000" b="1">
                  <a:solidFill>
                    <a:srgbClr val="800000"/>
                  </a:solidFill>
                  <a:latin typeface="Times New Roman" pitchFamily="18" charset="0"/>
                </a:endParaRPr>
              </a:p>
              <a:p>
                <a:pPr algn="l"/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p:= contr^.next;</a:t>
                </a:r>
              </a:p>
              <a:p>
                <a:pPr algn="l"/>
                <a:endParaRPr lang="en-US" altLang="bg-BG" sz="1000" b="1">
                  <a:solidFill>
                    <a:srgbClr val="800000"/>
                  </a:solidFill>
                  <a:latin typeface="Times New Roman" pitchFamily="18" charset="0"/>
                </a:endParaRPr>
              </a:p>
              <a:p>
                <a:pPr algn="l"/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contr^.next:= p^.next;</a:t>
                </a:r>
              </a:p>
              <a:p>
                <a:pPr algn="l"/>
                <a:endParaRPr lang="en-US" altLang="bg-BG" sz="1000" b="1">
                  <a:solidFill>
                    <a:srgbClr val="800000"/>
                  </a:solidFill>
                  <a:latin typeface="Times New Roman" pitchFamily="18" charset="0"/>
                </a:endParaRPr>
              </a:p>
              <a:p>
                <a:pPr algn="l"/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 3. Освобождаване на памет</a:t>
                </a:r>
              </a:p>
              <a:p>
                <a:pPr algn="l"/>
                <a:endParaRPr lang="en-US" altLang="bg-BG" sz="1000" b="1">
                  <a:solidFill>
                    <a:srgbClr val="800000"/>
                  </a:solidFill>
                  <a:latin typeface="Times New Roman" pitchFamily="18" charset="0"/>
                </a:endParaRPr>
              </a:p>
              <a:p>
                <a:pPr algn="l"/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dispose (p);</a:t>
                </a:r>
              </a:p>
              <a:p>
                <a:pPr algn="l"/>
                <a:endParaRPr lang="en-US" altLang="bg-BG" sz="1000" b="1">
                  <a:solidFill>
                    <a:srgbClr val="800000"/>
                  </a:solidFill>
                  <a:latin typeface="Times New Roman" pitchFamily="18" charset="0"/>
                </a:endParaRPr>
              </a:p>
              <a:p>
                <a:pPr algn="l"/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end;</a:t>
                </a:r>
              </a:p>
              <a:p>
                <a:pPr algn="l"/>
                <a:endParaRPr lang="en-US" altLang="bg-BG" sz="1000" b="1">
                  <a:solidFill>
                    <a:srgbClr val="8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462" name="Oval 94"/>
              <p:cNvSpPr>
                <a:spLocks noChangeArrowheads="1"/>
              </p:cNvSpPr>
              <p:nvPr/>
            </p:nvSpPr>
            <p:spPr bwMode="auto">
              <a:xfrm>
                <a:off x="1322" y="3371"/>
                <a:ext cx="224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bg-BG" sz="1200"/>
                  <a:t>3</a:t>
                </a:r>
                <a:endParaRPr lang="en-US" altLang="bg-BG"/>
              </a:p>
            </p:txBody>
          </p:sp>
          <p:sp>
            <p:nvSpPr>
              <p:cNvPr id="314463" name="Oval 95"/>
              <p:cNvSpPr>
                <a:spLocks noChangeArrowheads="1"/>
              </p:cNvSpPr>
              <p:nvPr/>
            </p:nvSpPr>
            <p:spPr bwMode="auto">
              <a:xfrm>
                <a:off x="1166" y="3167"/>
                <a:ext cx="224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bg-BG" sz="1200"/>
                  <a:t>2</a:t>
                </a:r>
                <a:endParaRPr lang="en-US" altLang="bg-BG"/>
              </a:p>
            </p:txBody>
          </p:sp>
          <p:sp>
            <p:nvSpPr>
              <p:cNvPr id="314464" name="Oval 96"/>
              <p:cNvSpPr>
                <a:spLocks noChangeArrowheads="1"/>
              </p:cNvSpPr>
              <p:nvPr/>
            </p:nvSpPr>
            <p:spPr bwMode="auto">
              <a:xfrm>
                <a:off x="1024" y="3773"/>
                <a:ext cx="224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bg-BG" sz="1200"/>
                  <a:t>4</a:t>
                </a:r>
                <a:endParaRPr lang="en-US" altLang="bg-BG"/>
              </a:p>
            </p:txBody>
          </p:sp>
        </p:grpSp>
        <p:grpSp>
          <p:nvGrpSpPr>
            <p:cNvPr id="314465" name="Group 97"/>
            <p:cNvGrpSpPr>
              <a:grpSpLocks/>
            </p:cNvGrpSpPr>
            <p:nvPr/>
          </p:nvGrpSpPr>
          <p:grpSpPr bwMode="auto">
            <a:xfrm>
              <a:off x="2460" y="2036"/>
              <a:ext cx="2508" cy="448"/>
              <a:chOff x="398" y="2222"/>
              <a:chExt cx="2508" cy="448"/>
            </a:xfrm>
          </p:grpSpPr>
          <p:sp>
            <p:nvSpPr>
              <p:cNvPr id="314466" name="Text Box 98"/>
              <p:cNvSpPr txBox="1">
                <a:spLocks noChangeArrowheads="1"/>
              </p:cNvSpPr>
              <p:nvPr/>
            </p:nvSpPr>
            <p:spPr bwMode="auto">
              <a:xfrm>
                <a:off x="398" y="2222"/>
                <a:ext cx="2508" cy="4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contr:=na;</a:t>
                </a:r>
              </a:p>
              <a:p>
                <a:pPr algn="l"/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While contr&lt;&gt;nil and contr^.next&lt;&gt;nil and contr^.next^.data &lt;&gt;X do</a:t>
                </a:r>
              </a:p>
              <a:p>
                <a:pPr algn="l"/>
                <a:r>
                  <a:rPr lang="en-US" altLang="bg-BG" sz="1000" b="1">
                    <a:solidFill>
                      <a:srgbClr val="800000"/>
                    </a:solidFill>
                    <a:latin typeface="Times New Roman" pitchFamily="18" charset="0"/>
                  </a:rPr>
                  <a:t>      contr:=contr^.next;</a:t>
                </a:r>
              </a:p>
              <a:p>
                <a:pPr algn="l"/>
                <a:endParaRPr lang="en-US" altLang="bg-BG" sz="1000" b="1">
                  <a:solidFill>
                    <a:srgbClr val="8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467" name="Oval 99"/>
              <p:cNvSpPr>
                <a:spLocks noChangeArrowheads="1"/>
              </p:cNvSpPr>
              <p:nvPr/>
            </p:nvSpPr>
            <p:spPr bwMode="auto">
              <a:xfrm>
                <a:off x="2660" y="2449"/>
                <a:ext cx="224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bg-BG" sz="1200"/>
                  <a:t>1</a:t>
                </a:r>
                <a:endParaRPr lang="en-US" altLang="bg-BG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7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2"/>
          <p:cNvSpPr>
            <a:spLocks noChangeArrowheads="1"/>
          </p:cNvSpPr>
          <p:nvPr/>
        </p:nvSpPr>
        <p:spPr bwMode="auto">
          <a:xfrm>
            <a:off x="526544" y="135009"/>
            <a:ext cx="8129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 dirty="0" smtClean="0"/>
              <a:t>„</a:t>
            </a:r>
            <a:r>
              <a:rPr lang="bg-BG" altLang="bg-BG" b="1" dirty="0" smtClean="0"/>
              <a:t>Вмъкване“ и “Измъкване</a:t>
            </a:r>
            <a:r>
              <a:rPr lang="bg-BG" altLang="bg-BG" b="1" dirty="0"/>
              <a:t>” на елемент от място </a:t>
            </a:r>
            <a:r>
              <a:rPr lang="bg-BG" altLang="bg-BG" b="1" dirty="0" smtClean="0"/>
              <a:t>“ </a:t>
            </a:r>
            <a:r>
              <a:rPr lang="bg-BG" altLang="bg-BG" b="1" i="1" dirty="0" smtClean="0"/>
              <a:t>ПРЕД</a:t>
            </a:r>
            <a:r>
              <a:rPr lang="bg-BG" altLang="bg-BG" b="1" dirty="0" smtClean="0"/>
              <a:t> </a:t>
            </a:r>
            <a:r>
              <a:rPr lang="bg-BG" altLang="bg-BG" b="1" dirty="0"/>
              <a:t>контролиран” елемент.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237163" y="2103438"/>
            <a:ext cx="1466850" cy="538162"/>
            <a:chOff x="1774" y="3067"/>
            <a:chExt cx="2344" cy="945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-5400000">
              <a:off x="2490" y="2385"/>
              <a:ext cx="945" cy="2310"/>
            </a:xfrm>
            <a:prstGeom prst="can">
              <a:avLst>
                <a:gd name="adj" fmla="val 61111"/>
              </a:avLst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4" y="3195"/>
              <a:ext cx="491" cy="675"/>
              <a:chOff x="5839" y="2520"/>
              <a:chExt cx="806" cy="1035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9" name="Rectangle 6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0" name="Rectangle 7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1" name="Oval 8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915150" y="2309813"/>
            <a:ext cx="141288" cy="114300"/>
            <a:chOff x="8070" y="4779"/>
            <a:chExt cx="525" cy="531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8070" y="4779"/>
              <a:ext cx="525" cy="53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8160" y="4860"/>
              <a:ext cx="36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8130" y="4905"/>
              <a:ext cx="39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718300" y="2373313"/>
            <a:ext cx="18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782763" y="2209800"/>
            <a:ext cx="349250" cy="12858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52625" y="2268538"/>
            <a:ext cx="460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" name="AutoShape 23"/>
          <p:cNvSpPr>
            <a:spLocks noChangeArrowheads="1"/>
          </p:cNvSpPr>
          <p:nvPr/>
        </p:nvSpPr>
        <p:spPr bwMode="auto">
          <a:xfrm rot="-5400000">
            <a:off x="4321969" y="237331"/>
            <a:ext cx="539750" cy="4268788"/>
          </a:xfrm>
          <a:prstGeom prst="can">
            <a:avLst>
              <a:gd name="adj" fmla="val 68214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2435225" y="2174875"/>
            <a:ext cx="327025" cy="385763"/>
            <a:chOff x="5839" y="2520"/>
            <a:chExt cx="806" cy="1035"/>
          </a:xfrm>
        </p:grpSpPr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839" y="2520"/>
              <a:ext cx="787" cy="1035"/>
              <a:chOff x="5310" y="5145"/>
              <a:chExt cx="570" cy="750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5310" y="5145"/>
                <a:ext cx="570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5310" y="5400"/>
                <a:ext cx="570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" name="Oval 28"/>
              <p:cNvSpPr>
                <a:spLocks noChangeArrowheads="1"/>
              </p:cNvSpPr>
              <p:nvPr/>
            </p:nvSpPr>
            <p:spPr bwMode="auto">
              <a:xfrm>
                <a:off x="5400" y="5460"/>
                <a:ext cx="420" cy="34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6418" y="2526"/>
              <a:ext cx="227" cy="10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" name="Group 30"/>
          <p:cNvGrpSpPr>
            <a:grpSpLocks/>
          </p:cNvGrpSpPr>
          <p:nvPr/>
        </p:nvGrpSpPr>
        <p:grpSpPr bwMode="auto">
          <a:xfrm>
            <a:off x="3924361" y="1200105"/>
            <a:ext cx="585788" cy="981075"/>
            <a:chOff x="6662" y="2732"/>
            <a:chExt cx="684" cy="1202"/>
          </a:xfrm>
        </p:grpSpPr>
        <p:sp>
          <p:nvSpPr>
            <p:cNvPr id="27" name="Freeform 31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" name="Oval 56"/>
          <p:cNvSpPr>
            <a:spLocks noChangeArrowheads="1"/>
          </p:cNvSpPr>
          <p:nvPr/>
        </p:nvSpPr>
        <p:spPr bwMode="auto">
          <a:xfrm>
            <a:off x="1587500" y="1604963"/>
            <a:ext cx="479425" cy="4397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2</a:t>
            </a:r>
            <a:endParaRPr lang="en-US" altLang="bg-B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90">
            <a:off x="2305841" y="1701308"/>
            <a:ext cx="4448175" cy="141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238767" y="1328738"/>
            <a:ext cx="585788" cy="981075"/>
            <a:chOff x="6662" y="2732"/>
            <a:chExt cx="684" cy="1202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488791" y="1142643"/>
            <a:ext cx="585788" cy="981075"/>
            <a:chOff x="6662" y="2732"/>
            <a:chExt cx="684" cy="1202"/>
          </a:xfrm>
        </p:grpSpPr>
        <p:sp>
          <p:nvSpPr>
            <p:cNvPr id="36" name="Freeform 35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4343517" y="10380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ight Arrow 39"/>
          <p:cNvSpPr/>
          <p:nvPr/>
        </p:nvSpPr>
        <p:spPr>
          <a:xfrm flipH="1">
            <a:off x="5683590" y="1006137"/>
            <a:ext cx="10040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ight Arrow 40"/>
          <p:cNvSpPr/>
          <p:nvPr/>
        </p:nvSpPr>
        <p:spPr>
          <a:xfrm flipH="1">
            <a:off x="2650085" y="1067699"/>
            <a:ext cx="10040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0879 C 0.01094 0.00879 0.0191 0.00879 0.02344 0.00971 C 0.02813 0.01064 0.02726 0.01434 0.03004 0.01411 C 0.03316 0.01388 0.0375 0.00879 0.04236 0.00786 C 0.04688 0.00694 0.054 0.00786 0.05834 0.00879 C 0.06233 0.00971 0.06268 0.01388 0.06771 0.01341 C 0.07257 0.01272 0.08316 0.00578 0.0882 0.00509 C 0.09323 0.00463 0.09375 0.00763 0.09757 0.00879 C 0.10104 0.00995 0.10538 0.01203 0.10972 0.01156 C 0.11372 0.0111 0.1165 0.00601 0.12188 0.00601 C 0.12674 0.00601 0.13299 0.00925 0.14045 0.01064 C 0.14792 0.01203 0.15851 0.0148 0.1658 0.01411 C 0.17292 0.01365 0.17726 0.00902 0.18351 0.00786 C 0.18941 0.00671 0.19809 0.00555 0.20209 0.00694 C 0.20625 0.0081 0.204 0.01388 0.20782 0.01526 C 0.21146 0.01665 0.22049 0.01712 0.22466 0.01526 C 0.22865 0.01341 0.22709 0.00532 0.23212 0.00509 C 0.23698 0.00486 0.2507 0.0118 0.25486 0.01341 " pathEditMode="relative" rAng="0" ptsTypes="aaaaaaaaaaaaaa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532 C 0.00139 -0.00532 0.00104 -0.00532 0.00087 -0.00115 C 0.00069 0.00231 0.00069 0.01873 0.00069 0.01735 C 0.00052 0.01619 0.00035 -0.00555 0.00017 -0.00925 C 0 -0.01318 -0.00035 -0.00879 -0.00052 -0.00532 C -0.00052 -0.00115 -0.00069 0.01619 -0.00087 0.01365 C -0.00104 0.0111 -0.00139 -0.01757 -0.00156 -0.02058 C -0.00174 -0.02336 -0.00174 -0.00971 -0.00191 -0.00532 C -0.00208 -0.00046 -0.00226 0.00833 -0.00243 0.00601 C -0.0026 0.00416 -0.0026 -0.01665 -0.00278 -0.01688 C -0.00312 -0.01734 -0.0033 -0.00347 -0.00365 0.00231 C -0.00382 0.00833 -0.00434 0.01966 -0.00451 0.01735 C -0.00486 0.0155 -0.00503 -0.00462 -0.00521 -0.00925 C -0.00538 -0.01434 -0.00573 -0.01827 -0.0059 -0.01318 C -0.00608 -0.00809 -0.0059 0.01596 -0.00608 0.02174 C -0.00625 0.02752 -0.0066 0.02914 -0.00677 0.02174 C -0.00694 0.01434 -0.00694 -0.01942 -0.00712 -0.02058 C -0.00729 -0.02197 -0.00781 0.00786 -0.00781 0.01365 " pathEditMode="relative" rAng="0" ptsTypes="aaaaaaaaaaaaaaaaaA">
                                      <p:cBhvr>
                                        <p:cTn id="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532 C 0.00139 -0.00532 0.00104 -0.00532 0.00087 -0.00115 C 0.00069 0.00231 0.00069 0.01873 0.00069 0.01735 C 0.00052 0.01619 0.00035 -0.00555 0.00017 -0.00925 C 0 -0.01318 -0.00035 -0.00879 -0.00052 -0.00532 C -0.00052 -0.00115 -0.00069 0.01619 -0.00087 0.01365 C -0.00104 0.0111 -0.00139 -0.01757 -0.00156 -0.02058 C -0.00174 -0.02336 -0.00174 -0.00971 -0.00191 -0.00532 C -0.00208 -0.00046 -0.00226 0.00833 -0.00243 0.00601 C -0.0026 0.00416 -0.0026 -0.01665 -0.00278 -0.01688 C -0.00312 -0.01734 -0.0033 -0.00347 -0.00365 0.00231 C -0.00382 0.00833 -0.00434 0.01966 -0.00451 0.01735 C -0.00486 0.0155 -0.00503 -0.00462 -0.00521 -0.00925 C -0.00538 -0.01434 -0.00573 -0.01827 -0.0059 -0.01318 C -0.00608 -0.00809 -0.0059 0.01596 -0.00608 0.02174 C -0.00625 0.02752 -0.0066 0.02914 -0.00677 0.02174 C -0.00694 0.01434 -0.00694 -0.01942 -0.00712 -0.02058 C -0.00729 -0.02197 -0.00781 0.00786 -0.00781 0.01365 " pathEditMode="relative" rAng="0" ptsTypes="aaaaaaaaaaaaaaaaaA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2346325" y="215900"/>
            <a:ext cx="3689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Наредени верижни структури.</a:t>
            </a:r>
          </a:p>
        </p:txBody>
      </p:sp>
      <p:grpSp>
        <p:nvGrpSpPr>
          <p:cNvPr id="318523" name="Group 59"/>
          <p:cNvGrpSpPr>
            <a:grpSpLocks/>
          </p:cNvGrpSpPr>
          <p:nvPr/>
        </p:nvGrpSpPr>
        <p:grpSpPr bwMode="auto">
          <a:xfrm>
            <a:off x="1352550" y="2208213"/>
            <a:ext cx="6108700" cy="1739900"/>
            <a:chOff x="1220" y="1151"/>
            <a:chExt cx="3168" cy="784"/>
          </a:xfrm>
        </p:grpSpPr>
        <p:grpSp>
          <p:nvGrpSpPr>
            <p:cNvPr id="318524" name="Group 60"/>
            <p:cNvGrpSpPr>
              <a:grpSpLocks/>
            </p:cNvGrpSpPr>
            <p:nvPr/>
          </p:nvGrpSpPr>
          <p:grpSpPr bwMode="auto">
            <a:xfrm>
              <a:off x="1615" y="1151"/>
              <a:ext cx="1006" cy="629"/>
              <a:chOff x="2383" y="843"/>
              <a:chExt cx="1172" cy="841"/>
            </a:xfrm>
          </p:grpSpPr>
          <p:sp>
            <p:nvSpPr>
              <p:cNvPr id="318525" name="Freeform 61"/>
              <p:cNvSpPr>
                <a:spLocks/>
              </p:cNvSpPr>
              <p:nvPr/>
            </p:nvSpPr>
            <p:spPr bwMode="auto">
              <a:xfrm flipH="1">
                <a:off x="2832" y="1072"/>
                <a:ext cx="267" cy="505"/>
              </a:xfrm>
              <a:custGeom>
                <a:avLst/>
                <a:gdLst>
                  <a:gd name="T0" fmla="*/ 457 w 1564"/>
                  <a:gd name="T1" fmla="*/ 45 h 2938"/>
                  <a:gd name="T2" fmla="*/ 404 w 1564"/>
                  <a:gd name="T3" fmla="*/ 75 h 2938"/>
                  <a:gd name="T4" fmla="*/ 0 w 1564"/>
                  <a:gd name="T5" fmla="*/ 343 h 2938"/>
                  <a:gd name="T6" fmla="*/ 107 w 1564"/>
                  <a:gd name="T7" fmla="*/ 2272 h 2938"/>
                  <a:gd name="T8" fmla="*/ 107 w 1564"/>
                  <a:gd name="T9" fmla="*/ 2375 h 2938"/>
                  <a:gd name="T10" fmla="*/ 129 w 1564"/>
                  <a:gd name="T11" fmla="*/ 2555 h 2938"/>
                  <a:gd name="T12" fmla="*/ 122 w 1564"/>
                  <a:gd name="T13" fmla="*/ 2757 h 2938"/>
                  <a:gd name="T14" fmla="*/ 444 w 1564"/>
                  <a:gd name="T15" fmla="*/ 2883 h 2938"/>
                  <a:gd name="T16" fmla="*/ 784 w 1564"/>
                  <a:gd name="T17" fmla="*/ 2938 h 2938"/>
                  <a:gd name="T18" fmla="*/ 1194 w 1564"/>
                  <a:gd name="T19" fmla="*/ 2900 h 2938"/>
                  <a:gd name="T20" fmla="*/ 1534 w 1564"/>
                  <a:gd name="T21" fmla="*/ 2775 h 2938"/>
                  <a:gd name="T22" fmla="*/ 1564 w 1564"/>
                  <a:gd name="T23" fmla="*/ 2412 h 2938"/>
                  <a:gd name="T24" fmla="*/ 1534 w 1564"/>
                  <a:gd name="T25" fmla="*/ 1486 h 2938"/>
                  <a:gd name="T26" fmla="*/ 1281 w 1564"/>
                  <a:gd name="T27" fmla="*/ 305 h 2938"/>
                  <a:gd name="T28" fmla="*/ 944 w 1564"/>
                  <a:gd name="T29" fmla="*/ 30 h 2938"/>
                  <a:gd name="T30" fmla="*/ 847 w 1564"/>
                  <a:gd name="T31" fmla="*/ 0 h 2938"/>
                  <a:gd name="T32" fmla="*/ 697 w 1564"/>
                  <a:gd name="T33" fmla="*/ 8 h 2938"/>
                  <a:gd name="T34" fmla="*/ 592 w 1564"/>
                  <a:gd name="T35" fmla="*/ 8 h 2938"/>
                  <a:gd name="T36" fmla="*/ 524 w 1564"/>
                  <a:gd name="T37" fmla="*/ 38 h 2938"/>
                  <a:gd name="T38" fmla="*/ 457 w 1564"/>
                  <a:gd name="T39" fmla="*/ 45 h 2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64" h="2938">
                    <a:moveTo>
                      <a:pt x="457" y="45"/>
                    </a:moveTo>
                    <a:lnTo>
                      <a:pt x="404" y="75"/>
                    </a:lnTo>
                    <a:lnTo>
                      <a:pt x="0" y="343"/>
                    </a:lnTo>
                    <a:lnTo>
                      <a:pt x="107" y="2272"/>
                    </a:lnTo>
                    <a:lnTo>
                      <a:pt x="107" y="2375"/>
                    </a:lnTo>
                    <a:lnTo>
                      <a:pt x="129" y="2555"/>
                    </a:lnTo>
                    <a:lnTo>
                      <a:pt x="122" y="2757"/>
                    </a:lnTo>
                    <a:lnTo>
                      <a:pt x="444" y="2883"/>
                    </a:lnTo>
                    <a:lnTo>
                      <a:pt x="784" y="2938"/>
                    </a:lnTo>
                    <a:lnTo>
                      <a:pt x="1194" y="2900"/>
                    </a:lnTo>
                    <a:lnTo>
                      <a:pt x="1534" y="2775"/>
                    </a:lnTo>
                    <a:lnTo>
                      <a:pt x="1564" y="2412"/>
                    </a:lnTo>
                    <a:lnTo>
                      <a:pt x="1534" y="1486"/>
                    </a:lnTo>
                    <a:lnTo>
                      <a:pt x="1281" y="305"/>
                    </a:lnTo>
                    <a:lnTo>
                      <a:pt x="944" y="30"/>
                    </a:lnTo>
                    <a:lnTo>
                      <a:pt x="847" y="0"/>
                    </a:lnTo>
                    <a:lnTo>
                      <a:pt x="697" y="8"/>
                    </a:lnTo>
                    <a:lnTo>
                      <a:pt x="592" y="8"/>
                    </a:lnTo>
                    <a:lnTo>
                      <a:pt x="524" y="38"/>
                    </a:lnTo>
                    <a:lnTo>
                      <a:pt x="457" y="4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8526" name="Freeform 62"/>
              <p:cNvSpPr>
                <a:spLocks/>
              </p:cNvSpPr>
              <p:nvPr/>
            </p:nvSpPr>
            <p:spPr bwMode="auto">
              <a:xfrm flipH="1">
                <a:off x="2936" y="1030"/>
                <a:ext cx="100" cy="88"/>
              </a:xfrm>
              <a:custGeom>
                <a:avLst/>
                <a:gdLst>
                  <a:gd name="T0" fmla="*/ 540 w 583"/>
                  <a:gd name="T1" fmla="*/ 0 h 511"/>
                  <a:gd name="T2" fmla="*/ 560 w 583"/>
                  <a:gd name="T3" fmla="*/ 116 h 511"/>
                  <a:gd name="T4" fmla="*/ 563 w 583"/>
                  <a:gd name="T5" fmla="*/ 173 h 511"/>
                  <a:gd name="T6" fmla="*/ 570 w 583"/>
                  <a:gd name="T7" fmla="*/ 248 h 511"/>
                  <a:gd name="T8" fmla="*/ 583 w 583"/>
                  <a:gd name="T9" fmla="*/ 321 h 511"/>
                  <a:gd name="T10" fmla="*/ 548 w 583"/>
                  <a:gd name="T11" fmla="*/ 383 h 511"/>
                  <a:gd name="T12" fmla="*/ 503 w 583"/>
                  <a:gd name="T13" fmla="*/ 453 h 511"/>
                  <a:gd name="T14" fmla="*/ 453 w 583"/>
                  <a:gd name="T15" fmla="*/ 488 h 511"/>
                  <a:gd name="T16" fmla="*/ 385 w 583"/>
                  <a:gd name="T17" fmla="*/ 508 h 511"/>
                  <a:gd name="T18" fmla="*/ 305 w 583"/>
                  <a:gd name="T19" fmla="*/ 511 h 511"/>
                  <a:gd name="T20" fmla="*/ 220 w 583"/>
                  <a:gd name="T21" fmla="*/ 503 h 511"/>
                  <a:gd name="T22" fmla="*/ 160 w 583"/>
                  <a:gd name="T23" fmla="*/ 481 h 511"/>
                  <a:gd name="T24" fmla="*/ 108 w 583"/>
                  <a:gd name="T25" fmla="*/ 456 h 511"/>
                  <a:gd name="T26" fmla="*/ 70 w 583"/>
                  <a:gd name="T27" fmla="*/ 426 h 511"/>
                  <a:gd name="T28" fmla="*/ 33 w 583"/>
                  <a:gd name="T29" fmla="*/ 373 h 511"/>
                  <a:gd name="T30" fmla="*/ 15 w 583"/>
                  <a:gd name="T31" fmla="*/ 321 h 511"/>
                  <a:gd name="T32" fmla="*/ 8 w 583"/>
                  <a:gd name="T33" fmla="*/ 271 h 511"/>
                  <a:gd name="T34" fmla="*/ 0 w 583"/>
                  <a:gd name="T35" fmla="*/ 116 h 511"/>
                  <a:gd name="T36" fmla="*/ 540 w 583"/>
                  <a:gd name="T37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3" h="511">
                    <a:moveTo>
                      <a:pt x="540" y="0"/>
                    </a:moveTo>
                    <a:lnTo>
                      <a:pt x="560" y="116"/>
                    </a:lnTo>
                    <a:lnTo>
                      <a:pt x="563" y="173"/>
                    </a:lnTo>
                    <a:lnTo>
                      <a:pt x="570" y="248"/>
                    </a:lnTo>
                    <a:lnTo>
                      <a:pt x="583" y="321"/>
                    </a:lnTo>
                    <a:lnTo>
                      <a:pt x="548" y="383"/>
                    </a:lnTo>
                    <a:lnTo>
                      <a:pt x="503" y="453"/>
                    </a:lnTo>
                    <a:lnTo>
                      <a:pt x="453" y="488"/>
                    </a:lnTo>
                    <a:lnTo>
                      <a:pt x="385" y="508"/>
                    </a:lnTo>
                    <a:lnTo>
                      <a:pt x="305" y="511"/>
                    </a:lnTo>
                    <a:lnTo>
                      <a:pt x="220" y="503"/>
                    </a:lnTo>
                    <a:lnTo>
                      <a:pt x="160" y="481"/>
                    </a:lnTo>
                    <a:lnTo>
                      <a:pt x="108" y="456"/>
                    </a:lnTo>
                    <a:lnTo>
                      <a:pt x="70" y="426"/>
                    </a:lnTo>
                    <a:lnTo>
                      <a:pt x="33" y="373"/>
                    </a:lnTo>
                    <a:lnTo>
                      <a:pt x="15" y="321"/>
                    </a:lnTo>
                    <a:lnTo>
                      <a:pt x="8" y="271"/>
                    </a:lnTo>
                    <a:lnTo>
                      <a:pt x="0" y="116"/>
                    </a:lnTo>
                    <a:lnTo>
                      <a:pt x="54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18527" name="Group 63"/>
              <p:cNvGrpSpPr>
                <a:grpSpLocks/>
              </p:cNvGrpSpPr>
              <p:nvPr/>
            </p:nvGrpSpPr>
            <p:grpSpPr bwMode="auto">
              <a:xfrm flipH="1">
                <a:off x="3054" y="878"/>
                <a:ext cx="29" cy="124"/>
                <a:chOff x="3858" y="5552"/>
                <a:chExt cx="167" cy="720"/>
              </a:xfrm>
            </p:grpSpPr>
            <p:sp>
              <p:nvSpPr>
                <p:cNvPr id="318528" name="Freeform 64"/>
                <p:cNvSpPr>
                  <a:spLocks/>
                </p:cNvSpPr>
                <p:nvPr/>
              </p:nvSpPr>
              <p:spPr bwMode="auto">
                <a:xfrm>
                  <a:off x="3858" y="5552"/>
                  <a:ext cx="167" cy="503"/>
                </a:xfrm>
                <a:custGeom>
                  <a:avLst/>
                  <a:gdLst>
                    <a:gd name="T0" fmla="*/ 85 w 167"/>
                    <a:gd name="T1" fmla="*/ 0 h 503"/>
                    <a:gd name="T2" fmla="*/ 37 w 167"/>
                    <a:gd name="T3" fmla="*/ 55 h 503"/>
                    <a:gd name="T4" fmla="*/ 7 w 167"/>
                    <a:gd name="T5" fmla="*/ 120 h 503"/>
                    <a:gd name="T6" fmla="*/ 0 w 167"/>
                    <a:gd name="T7" fmla="*/ 195 h 503"/>
                    <a:gd name="T8" fmla="*/ 0 w 167"/>
                    <a:gd name="T9" fmla="*/ 247 h 503"/>
                    <a:gd name="T10" fmla="*/ 15 w 167"/>
                    <a:gd name="T11" fmla="*/ 345 h 503"/>
                    <a:gd name="T12" fmla="*/ 22 w 167"/>
                    <a:gd name="T13" fmla="*/ 400 h 503"/>
                    <a:gd name="T14" fmla="*/ 37 w 167"/>
                    <a:gd name="T15" fmla="*/ 428 h 503"/>
                    <a:gd name="T16" fmla="*/ 67 w 167"/>
                    <a:gd name="T17" fmla="*/ 445 h 503"/>
                    <a:gd name="T18" fmla="*/ 92 w 167"/>
                    <a:gd name="T19" fmla="*/ 503 h 503"/>
                    <a:gd name="T20" fmla="*/ 100 w 167"/>
                    <a:gd name="T21" fmla="*/ 420 h 503"/>
                    <a:gd name="T22" fmla="*/ 112 w 167"/>
                    <a:gd name="T23" fmla="*/ 360 h 503"/>
                    <a:gd name="T24" fmla="*/ 142 w 167"/>
                    <a:gd name="T25" fmla="*/ 280 h 503"/>
                    <a:gd name="T26" fmla="*/ 137 w 167"/>
                    <a:gd name="T27" fmla="*/ 217 h 503"/>
                    <a:gd name="T28" fmla="*/ 167 w 167"/>
                    <a:gd name="T29" fmla="*/ 175 h 503"/>
                    <a:gd name="T30" fmla="*/ 112 w 167"/>
                    <a:gd name="T31" fmla="*/ 142 h 503"/>
                    <a:gd name="T32" fmla="*/ 90 w 167"/>
                    <a:gd name="T33" fmla="*/ 107 h 503"/>
                    <a:gd name="T34" fmla="*/ 85 w 167"/>
                    <a:gd name="T35" fmla="*/ 0 h 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7" h="503">
                      <a:moveTo>
                        <a:pt x="85" y="0"/>
                      </a:moveTo>
                      <a:lnTo>
                        <a:pt x="37" y="55"/>
                      </a:lnTo>
                      <a:lnTo>
                        <a:pt x="7" y="120"/>
                      </a:lnTo>
                      <a:lnTo>
                        <a:pt x="0" y="195"/>
                      </a:lnTo>
                      <a:lnTo>
                        <a:pt x="0" y="247"/>
                      </a:lnTo>
                      <a:lnTo>
                        <a:pt x="15" y="345"/>
                      </a:lnTo>
                      <a:lnTo>
                        <a:pt x="22" y="400"/>
                      </a:lnTo>
                      <a:lnTo>
                        <a:pt x="37" y="428"/>
                      </a:lnTo>
                      <a:lnTo>
                        <a:pt x="67" y="445"/>
                      </a:lnTo>
                      <a:lnTo>
                        <a:pt x="92" y="503"/>
                      </a:lnTo>
                      <a:lnTo>
                        <a:pt x="100" y="420"/>
                      </a:lnTo>
                      <a:lnTo>
                        <a:pt x="112" y="360"/>
                      </a:lnTo>
                      <a:lnTo>
                        <a:pt x="142" y="280"/>
                      </a:lnTo>
                      <a:lnTo>
                        <a:pt x="137" y="217"/>
                      </a:lnTo>
                      <a:lnTo>
                        <a:pt x="167" y="175"/>
                      </a:lnTo>
                      <a:lnTo>
                        <a:pt x="112" y="142"/>
                      </a:lnTo>
                      <a:lnTo>
                        <a:pt x="90" y="107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alpha val="28999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8529" name="Freeform 65"/>
                <p:cNvSpPr>
                  <a:spLocks/>
                </p:cNvSpPr>
                <p:nvPr/>
              </p:nvSpPr>
              <p:spPr bwMode="auto">
                <a:xfrm>
                  <a:off x="3875" y="5977"/>
                  <a:ext cx="93" cy="295"/>
                </a:xfrm>
                <a:custGeom>
                  <a:avLst/>
                  <a:gdLst>
                    <a:gd name="T0" fmla="*/ 68 w 93"/>
                    <a:gd name="T1" fmla="*/ 28 h 295"/>
                    <a:gd name="T2" fmla="*/ 45 w 93"/>
                    <a:gd name="T3" fmla="*/ 5 h 295"/>
                    <a:gd name="T4" fmla="*/ 25 w 93"/>
                    <a:gd name="T5" fmla="*/ 0 h 295"/>
                    <a:gd name="T6" fmla="*/ 8 w 93"/>
                    <a:gd name="T7" fmla="*/ 23 h 295"/>
                    <a:gd name="T8" fmla="*/ 0 w 93"/>
                    <a:gd name="T9" fmla="*/ 70 h 295"/>
                    <a:gd name="T10" fmla="*/ 5 w 93"/>
                    <a:gd name="T11" fmla="*/ 115 h 295"/>
                    <a:gd name="T12" fmla="*/ 8 w 93"/>
                    <a:gd name="T13" fmla="*/ 158 h 295"/>
                    <a:gd name="T14" fmla="*/ 20 w 93"/>
                    <a:gd name="T15" fmla="*/ 198 h 295"/>
                    <a:gd name="T16" fmla="*/ 30 w 93"/>
                    <a:gd name="T17" fmla="*/ 248 h 295"/>
                    <a:gd name="T18" fmla="*/ 35 w 93"/>
                    <a:gd name="T19" fmla="*/ 265 h 295"/>
                    <a:gd name="T20" fmla="*/ 45 w 93"/>
                    <a:gd name="T21" fmla="*/ 295 h 295"/>
                    <a:gd name="T22" fmla="*/ 58 w 93"/>
                    <a:gd name="T23" fmla="*/ 280 h 295"/>
                    <a:gd name="T24" fmla="*/ 68 w 93"/>
                    <a:gd name="T25" fmla="*/ 295 h 295"/>
                    <a:gd name="T26" fmla="*/ 88 w 93"/>
                    <a:gd name="T27" fmla="*/ 260 h 295"/>
                    <a:gd name="T28" fmla="*/ 93 w 93"/>
                    <a:gd name="T29" fmla="*/ 203 h 295"/>
                    <a:gd name="T30" fmla="*/ 93 w 93"/>
                    <a:gd name="T31" fmla="*/ 98 h 295"/>
                    <a:gd name="T32" fmla="*/ 68 w 93"/>
                    <a:gd name="T33" fmla="*/ 28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3" h="295">
                      <a:moveTo>
                        <a:pt x="68" y="28"/>
                      </a:moveTo>
                      <a:lnTo>
                        <a:pt x="45" y="5"/>
                      </a:lnTo>
                      <a:lnTo>
                        <a:pt x="25" y="0"/>
                      </a:lnTo>
                      <a:lnTo>
                        <a:pt x="8" y="23"/>
                      </a:lnTo>
                      <a:lnTo>
                        <a:pt x="0" y="70"/>
                      </a:lnTo>
                      <a:lnTo>
                        <a:pt x="5" y="115"/>
                      </a:lnTo>
                      <a:lnTo>
                        <a:pt x="8" y="158"/>
                      </a:lnTo>
                      <a:lnTo>
                        <a:pt x="20" y="198"/>
                      </a:lnTo>
                      <a:lnTo>
                        <a:pt x="30" y="248"/>
                      </a:lnTo>
                      <a:lnTo>
                        <a:pt x="35" y="265"/>
                      </a:lnTo>
                      <a:lnTo>
                        <a:pt x="45" y="295"/>
                      </a:lnTo>
                      <a:lnTo>
                        <a:pt x="58" y="280"/>
                      </a:lnTo>
                      <a:lnTo>
                        <a:pt x="68" y="295"/>
                      </a:lnTo>
                      <a:lnTo>
                        <a:pt x="88" y="260"/>
                      </a:lnTo>
                      <a:lnTo>
                        <a:pt x="93" y="203"/>
                      </a:lnTo>
                      <a:lnTo>
                        <a:pt x="93" y="98"/>
                      </a:lnTo>
                      <a:lnTo>
                        <a:pt x="68" y="2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alpha val="28999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18530" name="Freeform 66"/>
              <p:cNvSpPr>
                <a:spLocks/>
              </p:cNvSpPr>
              <p:nvPr/>
            </p:nvSpPr>
            <p:spPr bwMode="auto">
              <a:xfrm flipH="1">
                <a:off x="2906" y="871"/>
                <a:ext cx="162" cy="225"/>
              </a:xfrm>
              <a:custGeom>
                <a:avLst/>
                <a:gdLst>
                  <a:gd name="T0" fmla="*/ 52 w 947"/>
                  <a:gd name="T1" fmla="*/ 192 h 1308"/>
                  <a:gd name="T2" fmla="*/ 12 w 947"/>
                  <a:gd name="T3" fmla="*/ 370 h 1308"/>
                  <a:gd name="T4" fmla="*/ 15 w 947"/>
                  <a:gd name="T5" fmla="*/ 523 h 1308"/>
                  <a:gd name="T6" fmla="*/ 0 w 947"/>
                  <a:gd name="T7" fmla="*/ 658 h 1308"/>
                  <a:gd name="T8" fmla="*/ 5 w 947"/>
                  <a:gd name="T9" fmla="*/ 753 h 1308"/>
                  <a:gd name="T10" fmla="*/ 27 w 947"/>
                  <a:gd name="T11" fmla="*/ 850 h 1308"/>
                  <a:gd name="T12" fmla="*/ 87 w 947"/>
                  <a:gd name="T13" fmla="*/ 998 h 1308"/>
                  <a:gd name="T14" fmla="*/ 142 w 947"/>
                  <a:gd name="T15" fmla="*/ 1121 h 1308"/>
                  <a:gd name="T16" fmla="*/ 190 w 947"/>
                  <a:gd name="T17" fmla="*/ 1226 h 1308"/>
                  <a:gd name="T18" fmla="*/ 290 w 947"/>
                  <a:gd name="T19" fmla="*/ 1293 h 1308"/>
                  <a:gd name="T20" fmla="*/ 425 w 947"/>
                  <a:gd name="T21" fmla="*/ 1308 h 1308"/>
                  <a:gd name="T22" fmla="*/ 515 w 947"/>
                  <a:gd name="T23" fmla="*/ 1303 h 1308"/>
                  <a:gd name="T24" fmla="*/ 590 w 947"/>
                  <a:gd name="T25" fmla="*/ 1273 h 1308"/>
                  <a:gd name="T26" fmla="*/ 662 w 947"/>
                  <a:gd name="T27" fmla="*/ 1226 h 1308"/>
                  <a:gd name="T28" fmla="*/ 752 w 947"/>
                  <a:gd name="T29" fmla="*/ 1121 h 1308"/>
                  <a:gd name="T30" fmla="*/ 812 w 947"/>
                  <a:gd name="T31" fmla="*/ 980 h 1308"/>
                  <a:gd name="T32" fmla="*/ 835 w 947"/>
                  <a:gd name="T33" fmla="*/ 873 h 1308"/>
                  <a:gd name="T34" fmla="*/ 845 w 947"/>
                  <a:gd name="T35" fmla="*/ 793 h 1308"/>
                  <a:gd name="T36" fmla="*/ 880 w 947"/>
                  <a:gd name="T37" fmla="*/ 768 h 1308"/>
                  <a:gd name="T38" fmla="*/ 910 w 947"/>
                  <a:gd name="T39" fmla="*/ 710 h 1308"/>
                  <a:gd name="T40" fmla="*/ 940 w 947"/>
                  <a:gd name="T41" fmla="*/ 625 h 1308"/>
                  <a:gd name="T42" fmla="*/ 947 w 947"/>
                  <a:gd name="T43" fmla="*/ 538 h 1308"/>
                  <a:gd name="T44" fmla="*/ 925 w 947"/>
                  <a:gd name="T45" fmla="*/ 478 h 1308"/>
                  <a:gd name="T46" fmla="*/ 872 w 947"/>
                  <a:gd name="T47" fmla="*/ 478 h 1308"/>
                  <a:gd name="T48" fmla="*/ 822 w 947"/>
                  <a:gd name="T49" fmla="*/ 493 h 1308"/>
                  <a:gd name="T50" fmla="*/ 827 w 947"/>
                  <a:gd name="T51" fmla="*/ 347 h 1308"/>
                  <a:gd name="T52" fmla="*/ 807 w 947"/>
                  <a:gd name="T53" fmla="*/ 205 h 1308"/>
                  <a:gd name="T54" fmla="*/ 737 w 947"/>
                  <a:gd name="T55" fmla="*/ 90 h 1308"/>
                  <a:gd name="T56" fmla="*/ 602 w 947"/>
                  <a:gd name="T57" fmla="*/ 17 h 1308"/>
                  <a:gd name="T58" fmla="*/ 400 w 947"/>
                  <a:gd name="T59" fmla="*/ 0 h 1308"/>
                  <a:gd name="T60" fmla="*/ 200 w 947"/>
                  <a:gd name="T61" fmla="*/ 32 h 1308"/>
                  <a:gd name="T62" fmla="*/ 77 w 947"/>
                  <a:gd name="T63" fmla="*/ 137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47" h="1308">
                    <a:moveTo>
                      <a:pt x="77" y="137"/>
                    </a:moveTo>
                    <a:lnTo>
                      <a:pt x="52" y="192"/>
                    </a:lnTo>
                    <a:lnTo>
                      <a:pt x="27" y="282"/>
                    </a:lnTo>
                    <a:lnTo>
                      <a:pt x="12" y="370"/>
                    </a:lnTo>
                    <a:lnTo>
                      <a:pt x="5" y="440"/>
                    </a:lnTo>
                    <a:lnTo>
                      <a:pt x="15" y="523"/>
                    </a:lnTo>
                    <a:lnTo>
                      <a:pt x="10" y="578"/>
                    </a:lnTo>
                    <a:lnTo>
                      <a:pt x="0" y="658"/>
                    </a:lnTo>
                    <a:lnTo>
                      <a:pt x="0" y="708"/>
                    </a:lnTo>
                    <a:lnTo>
                      <a:pt x="5" y="753"/>
                    </a:lnTo>
                    <a:lnTo>
                      <a:pt x="12" y="805"/>
                    </a:lnTo>
                    <a:lnTo>
                      <a:pt x="27" y="850"/>
                    </a:lnTo>
                    <a:lnTo>
                      <a:pt x="60" y="933"/>
                    </a:lnTo>
                    <a:lnTo>
                      <a:pt x="87" y="998"/>
                    </a:lnTo>
                    <a:lnTo>
                      <a:pt x="117" y="1066"/>
                    </a:lnTo>
                    <a:lnTo>
                      <a:pt x="142" y="1121"/>
                    </a:lnTo>
                    <a:lnTo>
                      <a:pt x="160" y="1171"/>
                    </a:lnTo>
                    <a:lnTo>
                      <a:pt x="190" y="1226"/>
                    </a:lnTo>
                    <a:lnTo>
                      <a:pt x="235" y="1271"/>
                    </a:lnTo>
                    <a:lnTo>
                      <a:pt x="290" y="1293"/>
                    </a:lnTo>
                    <a:lnTo>
                      <a:pt x="362" y="1308"/>
                    </a:lnTo>
                    <a:lnTo>
                      <a:pt x="425" y="1308"/>
                    </a:lnTo>
                    <a:lnTo>
                      <a:pt x="475" y="1308"/>
                    </a:lnTo>
                    <a:lnTo>
                      <a:pt x="515" y="1303"/>
                    </a:lnTo>
                    <a:lnTo>
                      <a:pt x="552" y="1293"/>
                    </a:lnTo>
                    <a:lnTo>
                      <a:pt x="590" y="1273"/>
                    </a:lnTo>
                    <a:lnTo>
                      <a:pt x="625" y="1256"/>
                    </a:lnTo>
                    <a:lnTo>
                      <a:pt x="662" y="1226"/>
                    </a:lnTo>
                    <a:lnTo>
                      <a:pt x="700" y="1183"/>
                    </a:lnTo>
                    <a:lnTo>
                      <a:pt x="752" y="1121"/>
                    </a:lnTo>
                    <a:lnTo>
                      <a:pt x="782" y="1063"/>
                    </a:lnTo>
                    <a:lnTo>
                      <a:pt x="812" y="980"/>
                    </a:lnTo>
                    <a:lnTo>
                      <a:pt x="827" y="925"/>
                    </a:lnTo>
                    <a:lnTo>
                      <a:pt x="835" y="873"/>
                    </a:lnTo>
                    <a:lnTo>
                      <a:pt x="842" y="830"/>
                    </a:lnTo>
                    <a:lnTo>
                      <a:pt x="845" y="793"/>
                    </a:lnTo>
                    <a:lnTo>
                      <a:pt x="860" y="783"/>
                    </a:lnTo>
                    <a:lnTo>
                      <a:pt x="880" y="768"/>
                    </a:lnTo>
                    <a:lnTo>
                      <a:pt x="895" y="738"/>
                    </a:lnTo>
                    <a:lnTo>
                      <a:pt x="910" y="710"/>
                    </a:lnTo>
                    <a:lnTo>
                      <a:pt x="925" y="678"/>
                    </a:lnTo>
                    <a:lnTo>
                      <a:pt x="940" y="625"/>
                    </a:lnTo>
                    <a:lnTo>
                      <a:pt x="942" y="583"/>
                    </a:lnTo>
                    <a:lnTo>
                      <a:pt x="947" y="538"/>
                    </a:lnTo>
                    <a:lnTo>
                      <a:pt x="940" y="510"/>
                    </a:lnTo>
                    <a:lnTo>
                      <a:pt x="925" y="478"/>
                    </a:lnTo>
                    <a:lnTo>
                      <a:pt x="890" y="478"/>
                    </a:lnTo>
                    <a:lnTo>
                      <a:pt x="872" y="478"/>
                    </a:lnTo>
                    <a:lnTo>
                      <a:pt x="850" y="500"/>
                    </a:lnTo>
                    <a:lnTo>
                      <a:pt x="822" y="493"/>
                    </a:lnTo>
                    <a:lnTo>
                      <a:pt x="827" y="420"/>
                    </a:lnTo>
                    <a:lnTo>
                      <a:pt x="827" y="347"/>
                    </a:lnTo>
                    <a:lnTo>
                      <a:pt x="822" y="290"/>
                    </a:lnTo>
                    <a:lnTo>
                      <a:pt x="807" y="205"/>
                    </a:lnTo>
                    <a:lnTo>
                      <a:pt x="777" y="140"/>
                    </a:lnTo>
                    <a:lnTo>
                      <a:pt x="737" y="90"/>
                    </a:lnTo>
                    <a:lnTo>
                      <a:pt x="672" y="45"/>
                    </a:lnTo>
                    <a:lnTo>
                      <a:pt x="602" y="17"/>
                    </a:lnTo>
                    <a:lnTo>
                      <a:pt x="502" y="0"/>
                    </a:lnTo>
                    <a:lnTo>
                      <a:pt x="400" y="0"/>
                    </a:lnTo>
                    <a:lnTo>
                      <a:pt x="297" y="7"/>
                    </a:lnTo>
                    <a:lnTo>
                      <a:pt x="200" y="32"/>
                    </a:lnTo>
                    <a:lnTo>
                      <a:pt x="135" y="80"/>
                    </a:lnTo>
                    <a:lnTo>
                      <a:pt x="77" y="1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8531" name="Freeform 67"/>
              <p:cNvSpPr>
                <a:spLocks/>
              </p:cNvSpPr>
              <p:nvPr/>
            </p:nvSpPr>
            <p:spPr bwMode="auto">
              <a:xfrm flipH="1">
                <a:off x="2901" y="843"/>
                <a:ext cx="166" cy="125"/>
              </a:xfrm>
              <a:custGeom>
                <a:avLst/>
                <a:gdLst>
                  <a:gd name="T0" fmla="*/ 60 w 970"/>
                  <a:gd name="T1" fmla="*/ 373 h 728"/>
                  <a:gd name="T2" fmla="*/ 42 w 970"/>
                  <a:gd name="T3" fmla="*/ 345 h 728"/>
                  <a:gd name="T4" fmla="*/ 25 w 970"/>
                  <a:gd name="T5" fmla="*/ 295 h 728"/>
                  <a:gd name="T6" fmla="*/ 25 w 970"/>
                  <a:gd name="T7" fmla="*/ 235 h 728"/>
                  <a:gd name="T8" fmla="*/ 15 w 970"/>
                  <a:gd name="T9" fmla="*/ 205 h 728"/>
                  <a:gd name="T10" fmla="*/ 0 w 970"/>
                  <a:gd name="T11" fmla="*/ 178 h 728"/>
                  <a:gd name="T12" fmla="*/ 42 w 970"/>
                  <a:gd name="T13" fmla="*/ 130 h 728"/>
                  <a:gd name="T14" fmla="*/ 97 w 970"/>
                  <a:gd name="T15" fmla="*/ 100 h 728"/>
                  <a:gd name="T16" fmla="*/ 160 w 970"/>
                  <a:gd name="T17" fmla="*/ 45 h 728"/>
                  <a:gd name="T18" fmla="*/ 272 w 970"/>
                  <a:gd name="T19" fmla="*/ 18 h 728"/>
                  <a:gd name="T20" fmla="*/ 355 w 970"/>
                  <a:gd name="T21" fmla="*/ 8 h 728"/>
                  <a:gd name="T22" fmla="*/ 477 w 970"/>
                  <a:gd name="T23" fmla="*/ 0 h 728"/>
                  <a:gd name="T24" fmla="*/ 612 w 970"/>
                  <a:gd name="T25" fmla="*/ 3 h 728"/>
                  <a:gd name="T26" fmla="*/ 577 w 970"/>
                  <a:gd name="T27" fmla="*/ 65 h 728"/>
                  <a:gd name="T28" fmla="*/ 650 w 970"/>
                  <a:gd name="T29" fmla="*/ 60 h 728"/>
                  <a:gd name="T30" fmla="*/ 707 w 970"/>
                  <a:gd name="T31" fmla="*/ 60 h 728"/>
                  <a:gd name="T32" fmla="*/ 775 w 970"/>
                  <a:gd name="T33" fmla="*/ 75 h 728"/>
                  <a:gd name="T34" fmla="*/ 850 w 970"/>
                  <a:gd name="T35" fmla="*/ 105 h 728"/>
                  <a:gd name="T36" fmla="*/ 897 w 970"/>
                  <a:gd name="T37" fmla="*/ 143 h 728"/>
                  <a:gd name="T38" fmla="*/ 910 w 970"/>
                  <a:gd name="T39" fmla="*/ 195 h 728"/>
                  <a:gd name="T40" fmla="*/ 882 w 970"/>
                  <a:gd name="T41" fmla="*/ 240 h 728"/>
                  <a:gd name="T42" fmla="*/ 917 w 970"/>
                  <a:gd name="T43" fmla="*/ 288 h 728"/>
                  <a:gd name="T44" fmla="*/ 950 w 970"/>
                  <a:gd name="T45" fmla="*/ 368 h 728"/>
                  <a:gd name="T46" fmla="*/ 962 w 970"/>
                  <a:gd name="T47" fmla="*/ 443 h 728"/>
                  <a:gd name="T48" fmla="*/ 970 w 970"/>
                  <a:gd name="T49" fmla="*/ 503 h 728"/>
                  <a:gd name="T50" fmla="*/ 965 w 970"/>
                  <a:gd name="T51" fmla="*/ 601 h 728"/>
                  <a:gd name="T52" fmla="*/ 950 w 970"/>
                  <a:gd name="T53" fmla="*/ 686 h 728"/>
                  <a:gd name="T54" fmla="*/ 890 w 970"/>
                  <a:gd name="T55" fmla="*/ 631 h 728"/>
                  <a:gd name="T56" fmla="*/ 860 w 970"/>
                  <a:gd name="T57" fmla="*/ 653 h 728"/>
                  <a:gd name="T58" fmla="*/ 852 w 970"/>
                  <a:gd name="T59" fmla="*/ 671 h 728"/>
                  <a:gd name="T60" fmla="*/ 835 w 970"/>
                  <a:gd name="T61" fmla="*/ 706 h 728"/>
                  <a:gd name="T62" fmla="*/ 827 w 970"/>
                  <a:gd name="T63" fmla="*/ 728 h 728"/>
                  <a:gd name="T64" fmla="*/ 785 w 970"/>
                  <a:gd name="T65" fmla="*/ 713 h 728"/>
                  <a:gd name="T66" fmla="*/ 797 w 970"/>
                  <a:gd name="T67" fmla="*/ 616 h 728"/>
                  <a:gd name="T68" fmla="*/ 797 w 970"/>
                  <a:gd name="T69" fmla="*/ 525 h 728"/>
                  <a:gd name="T70" fmla="*/ 740 w 970"/>
                  <a:gd name="T71" fmla="*/ 475 h 728"/>
                  <a:gd name="T72" fmla="*/ 720 w 970"/>
                  <a:gd name="T73" fmla="*/ 388 h 728"/>
                  <a:gd name="T74" fmla="*/ 707 w 970"/>
                  <a:gd name="T75" fmla="*/ 303 h 728"/>
                  <a:gd name="T76" fmla="*/ 622 w 970"/>
                  <a:gd name="T77" fmla="*/ 335 h 728"/>
                  <a:gd name="T78" fmla="*/ 535 w 970"/>
                  <a:gd name="T79" fmla="*/ 353 h 728"/>
                  <a:gd name="T80" fmla="*/ 590 w 970"/>
                  <a:gd name="T81" fmla="*/ 373 h 728"/>
                  <a:gd name="T82" fmla="*/ 487 w 970"/>
                  <a:gd name="T83" fmla="*/ 378 h 728"/>
                  <a:gd name="T84" fmla="*/ 392 w 970"/>
                  <a:gd name="T85" fmla="*/ 373 h 728"/>
                  <a:gd name="T86" fmla="*/ 357 w 970"/>
                  <a:gd name="T87" fmla="*/ 373 h 728"/>
                  <a:gd name="T88" fmla="*/ 302 w 970"/>
                  <a:gd name="T89" fmla="*/ 385 h 728"/>
                  <a:gd name="T90" fmla="*/ 235 w 970"/>
                  <a:gd name="T91" fmla="*/ 360 h 728"/>
                  <a:gd name="T92" fmla="*/ 190 w 970"/>
                  <a:gd name="T93" fmla="*/ 358 h 728"/>
                  <a:gd name="T94" fmla="*/ 142 w 970"/>
                  <a:gd name="T95" fmla="*/ 353 h 728"/>
                  <a:gd name="T96" fmla="*/ 100 w 970"/>
                  <a:gd name="T97" fmla="*/ 365 h 728"/>
                  <a:gd name="T98" fmla="*/ 60 w 970"/>
                  <a:gd name="T99" fmla="*/ 373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70" h="728">
                    <a:moveTo>
                      <a:pt x="60" y="373"/>
                    </a:moveTo>
                    <a:lnTo>
                      <a:pt x="42" y="345"/>
                    </a:lnTo>
                    <a:lnTo>
                      <a:pt x="25" y="295"/>
                    </a:lnTo>
                    <a:lnTo>
                      <a:pt x="25" y="235"/>
                    </a:lnTo>
                    <a:lnTo>
                      <a:pt x="15" y="205"/>
                    </a:lnTo>
                    <a:lnTo>
                      <a:pt x="0" y="178"/>
                    </a:lnTo>
                    <a:lnTo>
                      <a:pt x="42" y="130"/>
                    </a:lnTo>
                    <a:lnTo>
                      <a:pt x="97" y="100"/>
                    </a:lnTo>
                    <a:lnTo>
                      <a:pt x="160" y="45"/>
                    </a:lnTo>
                    <a:lnTo>
                      <a:pt x="272" y="18"/>
                    </a:lnTo>
                    <a:lnTo>
                      <a:pt x="355" y="8"/>
                    </a:lnTo>
                    <a:lnTo>
                      <a:pt x="477" y="0"/>
                    </a:lnTo>
                    <a:lnTo>
                      <a:pt x="612" y="3"/>
                    </a:lnTo>
                    <a:lnTo>
                      <a:pt x="577" y="65"/>
                    </a:lnTo>
                    <a:lnTo>
                      <a:pt x="650" y="60"/>
                    </a:lnTo>
                    <a:lnTo>
                      <a:pt x="707" y="60"/>
                    </a:lnTo>
                    <a:lnTo>
                      <a:pt x="775" y="75"/>
                    </a:lnTo>
                    <a:lnTo>
                      <a:pt x="850" y="105"/>
                    </a:lnTo>
                    <a:lnTo>
                      <a:pt x="897" y="143"/>
                    </a:lnTo>
                    <a:lnTo>
                      <a:pt x="910" y="195"/>
                    </a:lnTo>
                    <a:lnTo>
                      <a:pt x="882" y="240"/>
                    </a:lnTo>
                    <a:lnTo>
                      <a:pt x="917" y="288"/>
                    </a:lnTo>
                    <a:lnTo>
                      <a:pt x="950" y="368"/>
                    </a:lnTo>
                    <a:lnTo>
                      <a:pt x="962" y="443"/>
                    </a:lnTo>
                    <a:lnTo>
                      <a:pt x="970" y="503"/>
                    </a:lnTo>
                    <a:lnTo>
                      <a:pt x="965" y="601"/>
                    </a:lnTo>
                    <a:lnTo>
                      <a:pt x="950" y="686"/>
                    </a:lnTo>
                    <a:lnTo>
                      <a:pt x="890" y="631"/>
                    </a:lnTo>
                    <a:lnTo>
                      <a:pt x="860" y="653"/>
                    </a:lnTo>
                    <a:lnTo>
                      <a:pt x="852" y="671"/>
                    </a:lnTo>
                    <a:lnTo>
                      <a:pt x="835" y="706"/>
                    </a:lnTo>
                    <a:lnTo>
                      <a:pt x="827" y="728"/>
                    </a:lnTo>
                    <a:lnTo>
                      <a:pt x="785" y="713"/>
                    </a:lnTo>
                    <a:lnTo>
                      <a:pt x="797" y="616"/>
                    </a:lnTo>
                    <a:lnTo>
                      <a:pt x="797" y="525"/>
                    </a:lnTo>
                    <a:lnTo>
                      <a:pt x="740" y="475"/>
                    </a:lnTo>
                    <a:lnTo>
                      <a:pt x="720" y="388"/>
                    </a:lnTo>
                    <a:lnTo>
                      <a:pt x="707" y="303"/>
                    </a:lnTo>
                    <a:lnTo>
                      <a:pt x="622" y="335"/>
                    </a:lnTo>
                    <a:lnTo>
                      <a:pt x="535" y="353"/>
                    </a:lnTo>
                    <a:lnTo>
                      <a:pt x="590" y="373"/>
                    </a:lnTo>
                    <a:lnTo>
                      <a:pt x="487" y="378"/>
                    </a:lnTo>
                    <a:lnTo>
                      <a:pt x="392" y="373"/>
                    </a:lnTo>
                    <a:lnTo>
                      <a:pt x="357" y="373"/>
                    </a:lnTo>
                    <a:lnTo>
                      <a:pt x="302" y="385"/>
                    </a:lnTo>
                    <a:lnTo>
                      <a:pt x="235" y="360"/>
                    </a:lnTo>
                    <a:lnTo>
                      <a:pt x="190" y="358"/>
                    </a:lnTo>
                    <a:lnTo>
                      <a:pt x="142" y="353"/>
                    </a:lnTo>
                    <a:lnTo>
                      <a:pt x="100" y="365"/>
                    </a:lnTo>
                    <a:lnTo>
                      <a:pt x="60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8532" name="Freeform 68"/>
              <p:cNvSpPr>
                <a:spLocks/>
              </p:cNvSpPr>
              <p:nvPr/>
            </p:nvSpPr>
            <p:spPr bwMode="auto">
              <a:xfrm flipH="1">
                <a:off x="2783" y="1282"/>
                <a:ext cx="45" cy="256"/>
              </a:xfrm>
              <a:custGeom>
                <a:avLst/>
                <a:gdLst>
                  <a:gd name="T0" fmla="*/ 40 w 260"/>
                  <a:gd name="T1" fmla="*/ 0 h 1486"/>
                  <a:gd name="T2" fmla="*/ 77 w 260"/>
                  <a:gd name="T3" fmla="*/ 456 h 1486"/>
                  <a:gd name="T4" fmla="*/ 65 w 260"/>
                  <a:gd name="T5" fmla="*/ 616 h 1486"/>
                  <a:gd name="T6" fmla="*/ 0 w 260"/>
                  <a:gd name="T7" fmla="*/ 818 h 1486"/>
                  <a:gd name="T8" fmla="*/ 27 w 260"/>
                  <a:gd name="T9" fmla="*/ 966 h 1486"/>
                  <a:gd name="T10" fmla="*/ 92 w 260"/>
                  <a:gd name="T11" fmla="*/ 1086 h 1486"/>
                  <a:gd name="T12" fmla="*/ 117 w 260"/>
                  <a:gd name="T13" fmla="*/ 1351 h 1486"/>
                  <a:gd name="T14" fmla="*/ 127 w 260"/>
                  <a:gd name="T15" fmla="*/ 1486 h 1486"/>
                  <a:gd name="T16" fmla="*/ 237 w 260"/>
                  <a:gd name="T17" fmla="*/ 928 h 1486"/>
                  <a:gd name="T18" fmla="*/ 260 w 260"/>
                  <a:gd name="T19" fmla="*/ 623 h 1486"/>
                  <a:gd name="T20" fmla="*/ 40 w 260"/>
                  <a:gd name="T21" fmla="*/ 0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486">
                    <a:moveTo>
                      <a:pt x="40" y="0"/>
                    </a:moveTo>
                    <a:lnTo>
                      <a:pt x="77" y="456"/>
                    </a:lnTo>
                    <a:lnTo>
                      <a:pt x="65" y="616"/>
                    </a:lnTo>
                    <a:lnTo>
                      <a:pt x="0" y="818"/>
                    </a:lnTo>
                    <a:lnTo>
                      <a:pt x="27" y="966"/>
                    </a:lnTo>
                    <a:lnTo>
                      <a:pt x="92" y="1086"/>
                    </a:lnTo>
                    <a:lnTo>
                      <a:pt x="117" y="1351"/>
                    </a:lnTo>
                    <a:lnTo>
                      <a:pt x="127" y="1486"/>
                    </a:lnTo>
                    <a:lnTo>
                      <a:pt x="237" y="928"/>
                    </a:lnTo>
                    <a:lnTo>
                      <a:pt x="260" y="623"/>
                    </a:lnTo>
                    <a:lnTo>
                      <a:pt x="4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18533" name="Group 69"/>
              <p:cNvGrpSpPr>
                <a:grpSpLocks/>
              </p:cNvGrpSpPr>
              <p:nvPr/>
            </p:nvGrpSpPr>
            <p:grpSpPr bwMode="auto">
              <a:xfrm flipH="1">
                <a:off x="3331" y="1398"/>
                <a:ext cx="224" cy="101"/>
                <a:chOff x="1177" y="8699"/>
                <a:chExt cx="1312" cy="586"/>
              </a:xfrm>
            </p:grpSpPr>
            <p:sp>
              <p:nvSpPr>
                <p:cNvPr id="318534" name="Freeform 70"/>
                <p:cNvSpPr>
                  <a:spLocks/>
                </p:cNvSpPr>
                <p:nvPr/>
              </p:nvSpPr>
              <p:spPr bwMode="auto">
                <a:xfrm>
                  <a:off x="1177" y="8699"/>
                  <a:ext cx="1312" cy="586"/>
                </a:xfrm>
                <a:custGeom>
                  <a:avLst/>
                  <a:gdLst>
                    <a:gd name="T0" fmla="*/ 1112 w 1312"/>
                    <a:gd name="T1" fmla="*/ 168 h 586"/>
                    <a:gd name="T2" fmla="*/ 972 w 1312"/>
                    <a:gd name="T3" fmla="*/ 168 h 586"/>
                    <a:gd name="T4" fmla="*/ 907 w 1312"/>
                    <a:gd name="T5" fmla="*/ 140 h 586"/>
                    <a:gd name="T6" fmla="*/ 849 w 1312"/>
                    <a:gd name="T7" fmla="*/ 118 h 586"/>
                    <a:gd name="T8" fmla="*/ 769 w 1312"/>
                    <a:gd name="T9" fmla="*/ 103 h 586"/>
                    <a:gd name="T10" fmla="*/ 722 w 1312"/>
                    <a:gd name="T11" fmla="*/ 103 h 586"/>
                    <a:gd name="T12" fmla="*/ 654 w 1312"/>
                    <a:gd name="T13" fmla="*/ 103 h 586"/>
                    <a:gd name="T14" fmla="*/ 579 w 1312"/>
                    <a:gd name="T15" fmla="*/ 75 h 586"/>
                    <a:gd name="T16" fmla="*/ 479 w 1312"/>
                    <a:gd name="T17" fmla="*/ 38 h 586"/>
                    <a:gd name="T18" fmla="*/ 449 w 1312"/>
                    <a:gd name="T19" fmla="*/ 23 h 586"/>
                    <a:gd name="T20" fmla="*/ 412 w 1312"/>
                    <a:gd name="T21" fmla="*/ 0 h 586"/>
                    <a:gd name="T22" fmla="*/ 389 w 1312"/>
                    <a:gd name="T23" fmla="*/ 0 h 586"/>
                    <a:gd name="T24" fmla="*/ 379 w 1312"/>
                    <a:gd name="T25" fmla="*/ 15 h 586"/>
                    <a:gd name="T26" fmla="*/ 379 w 1312"/>
                    <a:gd name="T27" fmla="*/ 38 h 586"/>
                    <a:gd name="T28" fmla="*/ 394 w 1312"/>
                    <a:gd name="T29" fmla="*/ 65 h 586"/>
                    <a:gd name="T30" fmla="*/ 429 w 1312"/>
                    <a:gd name="T31" fmla="*/ 103 h 586"/>
                    <a:gd name="T32" fmla="*/ 469 w 1312"/>
                    <a:gd name="T33" fmla="*/ 135 h 586"/>
                    <a:gd name="T34" fmla="*/ 519 w 1312"/>
                    <a:gd name="T35" fmla="*/ 175 h 586"/>
                    <a:gd name="T36" fmla="*/ 497 w 1312"/>
                    <a:gd name="T37" fmla="*/ 213 h 586"/>
                    <a:gd name="T38" fmla="*/ 469 w 1312"/>
                    <a:gd name="T39" fmla="*/ 233 h 586"/>
                    <a:gd name="T40" fmla="*/ 422 w 1312"/>
                    <a:gd name="T41" fmla="*/ 263 h 586"/>
                    <a:gd name="T42" fmla="*/ 322 w 1312"/>
                    <a:gd name="T43" fmla="*/ 296 h 586"/>
                    <a:gd name="T44" fmla="*/ 135 w 1312"/>
                    <a:gd name="T45" fmla="*/ 296 h 586"/>
                    <a:gd name="T46" fmla="*/ 97 w 1312"/>
                    <a:gd name="T47" fmla="*/ 291 h 586"/>
                    <a:gd name="T48" fmla="*/ 47 w 1312"/>
                    <a:gd name="T49" fmla="*/ 281 h 586"/>
                    <a:gd name="T50" fmla="*/ 27 w 1312"/>
                    <a:gd name="T51" fmla="*/ 278 h 586"/>
                    <a:gd name="T52" fmla="*/ 10 w 1312"/>
                    <a:gd name="T53" fmla="*/ 283 h 586"/>
                    <a:gd name="T54" fmla="*/ 0 w 1312"/>
                    <a:gd name="T55" fmla="*/ 308 h 586"/>
                    <a:gd name="T56" fmla="*/ 15 w 1312"/>
                    <a:gd name="T57" fmla="*/ 333 h 586"/>
                    <a:gd name="T58" fmla="*/ 42 w 1312"/>
                    <a:gd name="T59" fmla="*/ 371 h 586"/>
                    <a:gd name="T60" fmla="*/ 80 w 1312"/>
                    <a:gd name="T61" fmla="*/ 446 h 586"/>
                    <a:gd name="T62" fmla="*/ 180 w 1312"/>
                    <a:gd name="T63" fmla="*/ 511 h 586"/>
                    <a:gd name="T64" fmla="*/ 417 w 1312"/>
                    <a:gd name="T65" fmla="*/ 576 h 586"/>
                    <a:gd name="T66" fmla="*/ 529 w 1312"/>
                    <a:gd name="T67" fmla="*/ 586 h 586"/>
                    <a:gd name="T68" fmla="*/ 657 w 1312"/>
                    <a:gd name="T69" fmla="*/ 583 h 586"/>
                    <a:gd name="T70" fmla="*/ 982 w 1312"/>
                    <a:gd name="T71" fmla="*/ 498 h 586"/>
                    <a:gd name="T72" fmla="*/ 1149 w 1312"/>
                    <a:gd name="T73" fmla="*/ 411 h 586"/>
                    <a:gd name="T74" fmla="*/ 1312 w 1312"/>
                    <a:gd name="T75" fmla="*/ 336 h 586"/>
                    <a:gd name="T76" fmla="*/ 1297 w 1312"/>
                    <a:gd name="T77" fmla="*/ 143 h 586"/>
                    <a:gd name="T78" fmla="*/ 1112 w 1312"/>
                    <a:gd name="T79" fmla="*/ 168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312" h="586">
                      <a:moveTo>
                        <a:pt x="1112" y="168"/>
                      </a:moveTo>
                      <a:lnTo>
                        <a:pt x="972" y="168"/>
                      </a:lnTo>
                      <a:lnTo>
                        <a:pt x="907" y="140"/>
                      </a:lnTo>
                      <a:lnTo>
                        <a:pt x="849" y="118"/>
                      </a:lnTo>
                      <a:lnTo>
                        <a:pt x="769" y="103"/>
                      </a:lnTo>
                      <a:lnTo>
                        <a:pt x="722" y="103"/>
                      </a:lnTo>
                      <a:lnTo>
                        <a:pt x="654" y="103"/>
                      </a:lnTo>
                      <a:lnTo>
                        <a:pt x="579" y="75"/>
                      </a:lnTo>
                      <a:lnTo>
                        <a:pt x="479" y="38"/>
                      </a:lnTo>
                      <a:lnTo>
                        <a:pt x="449" y="23"/>
                      </a:lnTo>
                      <a:lnTo>
                        <a:pt x="412" y="0"/>
                      </a:lnTo>
                      <a:lnTo>
                        <a:pt x="389" y="0"/>
                      </a:lnTo>
                      <a:lnTo>
                        <a:pt x="379" y="15"/>
                      </a:lnTo>
                      <a:lnTo>
                        <a:pt x="379" y="38"/>
                      </a:lnTo>
                      <a:lnTo>
                        <a:pt x="394" y="65"/>
                      </a:lnTo>
                      <a:lnTo>
                        <a:pt x="429" y="103"/>
                      </a:lnTo>
                      <a:lnTo>
                        <a:pt x="469" y="135"/>
                      </a:lnTo>
                      <a:lnTo>
                        <a:pt x="519" y="175"/>
                      </a:lnTo>
                      <a:lnTo>
                        <a:pt x="497" y="213"/>
                      </a:lnTo>
                      <a:lnTo>
                        <a:pt x="469" y="233"/>
                      </a:lnTo>
                      <a:lnTo>
                        <a:pt x="422" y="263"/>
                      </a:lnTo>
                      <a:lnTo>
                        <a:pt x="322" y="296"/>
                      </a:lnTo>
                      <a:lnTo>
                        <a:pt x="135" y="296"/>
                      </a:lnTo>
                      <a:lnTo>
                        <a:pt x="97" y="291"/>
                      </a:lnTo>
                      <a:lnTo>
                        <a:pt x="47" y="281"/>
                      </a:lnTo>
                      <a:lnTo>
                        <a:pt x="27" y="278"/>
                      </a:lnTo>
                      <a:lnTo>
                        <a:pt x="10" y="283"/>
                      </a:lnTo>
                      <a:lnTo>
                        <a:pt x="0" y="308"/>
                      </a:lnTo>
                      <a:lnTo>
                        <a:pt x="15" y="333"/>
                      </a:lnTo>
                      <a:lnTo>
                        <a:pt x="42" y="371"/>
                      </a:lnTo>
                      <a:lnTo>
                        <a:pt x="80" y="446"/>
                      </a:lnTo>
                      <a:lnTo>
                        <a:pt x="180" y="511"/>
                      </a:lnTo>
                      <a:lnTo>
                        <a:pt x="417" y="576"/>
                      </a:lnTo>
                      <a:lnTo>
                        <a:pt x="529" y="586"/>
                      </a:lnTo>
                      <a:lnTo>
                        <a:pt x="657" y="583"/>
                      </a:lnTo>
                      <a:lnTo>
                        <a:pt x="982" y="498"/>
                      </a:lnTo>
                      <a:lnTo>
                        <a:pt x="1149" y="411"/>
                      </a:lnTo>
                      <a:lnTo>
                        <a:pt x="1312" y="336"/>
                      </a:lnTo>
                      <a:lnTo>
                        <a:pt x="1297" y="143"/>
                      </a:lnTo>
                      <a:lnTo>
                        <a:pt x="1112" y="16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alpha val="28999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8535" name="Freeform 71"/>
                <p:cNvSpPr>
                  <a:spLocks/>
                </p:cNvSpPr>
                <p:nvPr/>
              </p:nvSpPr>
              <p:spPr bwMode="auto">
                <a:xfrm>
                  <a:off x="2146" y="8724"/>
                  <a:ext cx="215" cy="551"/>
                </a:xfrm>
                <a:custGeom>
                  <a:avLst/>
                  <a:gdLst>
                    <a:gd name="T0" fmla="*/ 8 w 215"/>
                    <a:gd name="T1" fmla="*/ 3 h 551"/>
                    <a:gd name="T2" fmla="*/ 0 w 215"/>
                    <a:gd name="T3" fmla="*/ 258 h 551"/>
                    <a:gd name="T4" fmla="*/ 5 w 215"/>
                    <a:gd name="T5" fmla="*/ 396 h 551"/>
                    <a:gd name="T6" fmla="*/ 18 w 215"/>
                    <a:gd name="T7" fmla="*/ 471 h 551"/>
                    <a:gd name="T8" fmla="*/ 38 w 215"/>
                    <a:gd name="T9" fmla="*/ 551 h 551"/>
                    <a:gd name="T10" fmla="*/ 215 w 215"/>
                    <a:gd name="T11" fmla="*/ 481 h 551"/>
                    <a:gd name="T12" fmla="*/ 155 w 215"/>
                    <a:gd name="T13" fmla="*/ 0 h 551"/>
                    <a:gd name="T14" fmla="*/ 8 w 215"/>
                    <a:gd name="T15" fmla="*/ 3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5" h="551">
                      <a:moveTo>
                        <a:pt x="8" y="3"/>
                      </a:moveTo>
                      <a:lnTo>
                        <a:pt x="0" y="258"/>
                      </a:lnTo>
                      <a:lnTo>
                        <a:pt x="5" y="396"/>
                      </a:lnTo>
                      <a:lnTo>
                        <a:pt x="18" y="471"/>
                      </a:lnTo>
                      <a:lnTo>
                        <a:pt x="38" y="551"/>
                      </a:lnTo>
                      <a:lnTo>
                        <a:pt x="215" y="481"/>
                      </a:lnTo>
                      <a:lnTo>
                        <a:pt x="155" y="0"/>
                      </a:lnTo>
                      <a:lnTo>
                        <a:pt x="8" y="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alpha val="28999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18536" name="Freeform 72"/>
              <p:cNvSpPr>
                <a:spLocks/>
              </p:cNvSpPr>
              <p:nvPr/>
            </p:nvSpPr>
            <p:spPr bwMode="auto">
              <a:xfrm flipH="1">
                <a:off x="3023" y="1085"/>
                <a:ext cx="338" cy="599"/>
              </a:xfrm>
              <a:custGeom>
                <a:avLst/>
                <a:gdLst>
                  <a:gd name="T0" fmla="*/ 1722 w 1982"/>
                  <a:gd name="T1" fmla="*/ 85 h 3798"/>
                  <a:gd name="T2" fmla="*/ 1620 w 1982"/>
                  <a:gd name="T3" fmla="*/ 140 h 3798"/>
                  <a:gd name="T4" fmla="*/ 1537 w 1982"/>
                  <a:gd name="T5" fmla="*/ 182 h 3798"/>
                  <a:gd name="T6" fmla="*/ 1447 w 1982"/>
                  <a:gd name="T7" fmla="*/ 232 h 3798"/>
                  <a:gd name="T8" fmla="*/ 1362 w 1982"/>
                  <a:gd name="T9" fmla="*/ 282 h 3798"/>
                  <a:gd name="T10" fmla="*/ 1287 w 1982"/>
                  <a:gd name="T11" fmla="*/ 327 h 3798"/>
                  <a:gd name="T12" fmla="*/ 1220 w 1982"/>
                  <a:gd name="T13" fmla="*/ 380 h 3798"/>
                  <a:gd name="T14" fmla="*/ 1175 w 1982"/>
                  <a:gd name="T15" fmla="*/ 425 h 3798"/>
                  <a:gd name="T16" fmla="*/ 1142 w 1982"/>
                  <a:gd name="T17" fmla="*/ 463 h 3798"/>
                  <a:gd name="T18" fmla="*/ 1115 w 1982"/>
                  <a:gd name="T19" fmla="*/ 508 h 3798"/>
                  <a:gd name="T20" fmla="*/ 1092 w 1982"/>
                  <a:gd name="T21" fmla="*/ 568 h 3798"/>
                  <a:gd name="T22" fmla="*/ 1077 w 1982"/>
                  <a:gd name="T23" fmla="*/ 658 h 3798"/>
                  <a:gd name="T24" fmla="*/ 955 w 1982"/>
                  <a:gd name="T25" fmla="*/ 1348 h 3798"/>
                  <a:gd name="T26" fmla="*/ 852 w 1982"/>
                  <a:gd name="T27" fmla="*/ 1641 h 3798"/>
                  <a:gd name="T28" fmla="*/ 807 w 1982"/>
                  <a:gd name="T29" fmla="*/ 1699 h 3798"/>
                  <a:gd name="T30" fmla="*/ 780 w 1982"/>
                  <a:gd name="T31" fmla="*/ 1721 h 3798"/>
                  <a:gd name="T32" fmla="*/ 700 w 1982"/>
                  <a:gd name="T33" fmla="*/ 1759 h 3798"/>
                  <a:gd name="T34" fmla="*/ 565 w 1982"/>
                  <a:gd name="T35" fmla="*/ 1809 h 3798"/>
                  <a:gd name="T36" fmla="*/ 403 w 1982"/>
                  <a:gd name="T37" fmla="*/ 1861 h 3798"/>
                  <a:gd name="T38" fmla="*/ 235 w 1982"/>
                  <a:gd name="T39" fmla="*/ 1901 h 3798"/>
                  <a:gd name="T40" fmla="*/ 105 w 1982"/>
                  <a:gd name="T41" fmla="*/ 1929 h 3798"/>
                  <a:gd name="T42" fmla="*/ 0 w 1982"/>
                  <a:gd name="T43" fmla="*/ 1944 h 3798"/>
                  <a:gd name="T44" fmla="*/ 0 w 1982"/>
                  <a:gd name="T45" fmla="*/ 2054 h 3798"/>
                  <a:gd name="T46" fmla="*/ 0 w 1982"/>
                  <a:gd name="T47" fmla="*/ 2182 h 3798"/>
                  <a:gd name="T48" fmla="*/ 5 w 1982"/>
                  <a:gd name="T49" fmla="*/ 2264 h 3798"/>
                  <a:gd name="T50" fmla="*/ 20 w 1982"/>
                  <a:gd name="T51" fmla="*/ 2362 h 3798"/>
                  <a:gd name="T52" fmla="*/ 63 w 1982"/>
                  <a:gd name="T53" fmla="*/ 2517 h 3798"/>
                  <a:gd name="T54" fmla="*/ 268 w 1982"/>
                  <a:gd name="T55" fmla="*/ 2472 h 3798"/>
                  <a:gd name="T56" fmla="*/ 612 w 1982"/>
                  <a:gd name="T57" fmla="*/ 2382 h 3798"/>
                  <a:gd name="T58" fmla="*/ 1032 w 1982"/>
                  <a:gd name="T59" fmla="*/ 2249 h 3798"/>
                  <a:gd name="T60" fmla="*/ 1135 w 1982"/>
                  <a:gd name="T61" fmla="*/ 2189 h 3798"/>
                  <a:gd name="T62" fmla="*/ 1240 w 1982"/>
                  <a:gd name="T63" fmla="*/ 2129 h 3798"/>
                  <a:gd name="T64" fmla="*/ 1305 w 1982"/>
                  <a:gd name="T65" fmla="*/ 2036 h 3798"/>
                  <a:gd name="T66" fmla="*/ 1327 w 1982"/>
                  <a:gd name="T67" fmla="*/ 2006 h 3798"/>
                  <a:gd name="T68" fmla="*/ 1400 w 1982"/>
                  <a:gd name="T69" fmla="*/ 1814 h 3798"/>
                  <a:gd name="T70" fmla="*/ 1430 w 1982"/>
                  <a:gd name="T71" fmla="*/ 1529 h 3798"/>
                  <a:gd name="T72" fmla="*/ 1375 w 1982"/>
                  <a:gd name="T73" fmla="*/ 1931 h 3798"/>
                  <a:gd name="T74" fmla="*/ 1375 w 1982"/>
                  <a:gd name="T75" fmla="*/ 2091 h 3798"/>
                  <a:gd name="T76" fmla="*/ 1355 w 1982"/>
                  <a:gd name="T77" fmla="*/ 2309 h 3798"/>
                  <a:gd name="T78" fmla="*/ 1330 w 1982"/>
                  <a:gd name="T79" fmla="*/ 2607 h 3798"/>
                  <a:gd name="T80" fmla="*/ 1285 w 1982"/>
                  <a:gd name="T81" fmla="*/ 2907 h 3798"/>
                  <a:gd name="T82" fmla="*/ 1255 w 1982"/>
                  <a:gd name="T83" fmla="*/ 3260 h 3798"/>
                  <a:gd name="T84" fmla="*/ 1225 w 1982"/>
                  <a:gd name="T85" fmla="*/ 3798 h 3798"/>
                  <a:gd name="T86" fmla="*/ 1352 w 1982"/>
                  <a:gd name="T87" fmla="*/ 3783 h 3798"/>
                  <a:gd name="T88" fmla="*/ 1465 w 1982"/>
                  <a:gd name="T89" fmla="*/ 3768 h 3798"/>
                  <a:gd name="T90" fmla="*/ 1622 w 1982"/>
                  <a:gd name="T91" fmla="*/ 3718 h 3798"/>
                  <a:gd name="T92" fmla="*/ 1719 w 1982"/>
                  <a:gd name="T93" fmla="*/ 3658 h 3798"/>
                  <a:gd name="T94" fmla="*/ 1779 w 1982"/>
                  <a:gd name="T95" fmla="*/ 3598 h 3798"/>
                  <a:gd name="T96" fmla="*/ 1839 w 1982"/>
                  <a:gd name="T97" fmla="*/ 3388 h 3798"/>
                  <a:gd name="T98" fmla="*/ 1867 w 1982"/>
                  <a:gd name="T99" fmla="*/ 2997 h 3798"/>
                  <a:gd name="T100" fmla="*/ 1897 w 1982"/>
                  <a:gd name="T101" fmla="*/ 2622 h 3798"/>
                  <a:gd name="T102" fmla="*/ 1897 w 1982"/>
                  <a:gd name="T103" fmla="*/ 2322 h 3798"/>
                  <a:gd name="T104" fmla="*/ 1854 w 1982"/>
                  <a:gd name="T105" fmla="*/ 1769 h 3798"/>
                  <a:gd name="T106" fmla="*/ 1889 w 1982"/>
                  <a:gd name="T107" fmla="*/ 1251 h 3798"/>
                  <a:gd name="T108" fmla="*/ 1952 w 1982"/>
                  <a:gd name="T109" fmla="*/ 900 h 3798"/>
                  <a:gd name="T110" fmla="*/ 1982 w 1982"/>
                  <a:gd name="T111" fmla="*/ 453 h 3798"/>
                  <a:gd name="T112" fmla="*/ 1944 w 1982"/>
                  <a:gd name="T113" fmla="*/ 205 h 3798"/>
                  <a:gd name="T114" fmla="*/ 1907 w 1982"/>
                  <a:gd name="T115" fmla="*/ 0 h 3798"/>
                  <a:gd name="T116" fmla="*/ 1722 w 1982"/>
                  <a:gd name="T117" fmla="*/ 85 h 3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82" h="3798">
                    <a:moveTo>
                      <a:pt x="1722" y="85"/>
                    </a:moveTo>
                    <a:lnTo>
                      <a:pt x="1620" y="140"/>
                    </a:lnTo>
                    <a:lnTo>
                      <a:pt x="1537" y="182"/>
                    </a:lnTo>
                    <a:lnTo>
                      <a:pt x="1447" y="232"/>
                    </a:lnTo>
                    <a:lnTo>
                      <a:pt x="1362" y="282"/>
                    </a:lnTo>
                    <a:lnTo>
                      <a:pt x="1287" y="327"/>
                    </a:lnTo>
                    <a:lnTo>
                      <a:pt x="1220" y="380"/>
                    </a:lnTo>
                    <a:lnTo>
                      <a:pt x="1175" y="425"/>
                    </a:lnTo>
                    <a:lnTo>
                      <a:pt x="1142" y="463"/>
                    </a:lnTo>
                    <a:lnTo>
                      <a:pt x="1115" y="508"/>
                    </a:lnTo>
                    <a:lnTo>
                      <a:pt x="1092" y="568"/>
                    </a:lnTo>
                    <a:lnTo>
                      <a:pt x="1077" y="658"/>
                    </a:lnTo>
                    <a:lnTo>
                      <a:pt x="955" y="1348"/>
                    </a:lnTo>
                    <a:lnTo>
                      <a:pt x="852" y="1641"/>
                    </a:lnTo>
                    <a:lnTo>
                      <a:pt x="807" y="1699"/>
                    </a:lnTo>
                    <a:lnTo>
                      <a:pt x="780" y="1721"/>
                    </a:lnTo>
                    <a:lnTo>
                      <a:pt x="700" y="1759"/>
                    </a:lnTo>
                    <a:lnTo>
                      <a:pt x="565" y="1809"/>
                    </a:lnTo>
                    <a:lnTo>
                      <a:pt x="403" y="1861"/>
                    </a:lnTo>
                    <a:lnTo>
                      <a:pt x="235" y="1901"/>
                    </a:lnTo>
                    <a:lnTo>
                      <a:pt x="105" y="1929"/>
                    </a:lnTo>
                    <a:lnTo>
                      <a:pt x="0" y="1944"/>
                    </a:lnTo>
                    <a:lnTo>
                      <a:pt x="0" y="2054"/>
                    </a:lnTo>
                    <a:lnTo>
                      <a:pt x="0" y="2182"/>
                    </a:lnTo>
                    <a:lnTo>
                      <a:pt x="5" y="2264"/>
                    </a:lnTo>
                    <a:lnTo>
                      <a:pt x="20" y="2362"/>
                    </a:lnTo>
                    <a:lnTo>
                      <a:pt x="63" y="2517"/>
                    </a:lnTo>
                    <a:lnTo>
                      <a:pt x="268" y="2472"/>
                    </a:lnTo>
                    <a:lnTo>
                      <a:pt x="612" y="2382"/>
                    </a:lnTo>
                    <a:lnTo>
                      <a:pt x="1032" y="2249"/>
                    </a:lnTo>
                    <a:lnTo>
                      <a:pt x="1135" y="2189"/>
                    </a:lnTo>
                    <a:lnTo>
                      <a:pt x="1240" y="2129"/>
                    </a:lnTo>
                    <a:lnTo>
                      <a:pt x="1305" y="2036"/>
                    </a:lnTo>
                    <a:lnTo>
                      <a:pt x="1327" y="2006"/>
                    </a:lnTo>
                    <a:lnTo>
                      <a:pt x="1400" y="1814"/>
                    </a:lnTo>
                    <a:lnTo>
                      <a:pt x="1430" y="1529"/>
                    </a:lnTo>
                    <a:lnTo>
                      <a:pt x="1375" y="1931"/>
                    </a:lnTo>
                    <a:lnTo>
                      <a:pt x="1375" y="2091"/>
                    </a:lnTo>
                    <a:lnTo>
                      <a:pt x="1355" y="2309"/>
                    </a:lnTo>
                    <a:lnTo>
                      <a:pt x="1330" y="2607"/>
                    </a:lnTo>
                    <a:lnTo>
                      <a:pt x="1285" y="2907"/>
                    </a:lnTo>
                    <a:lnTo>
                      <a:pt x="1255" y="3260"/>
                    </a:lnTo>
                    <a:lnTo>
                      <a:pt x="1225" y="3798"/>
                    </a:lnTo>
                    <a:lnTo>
                      <a:pt x="1352" y="3783"/>
                    </a:lnTo>
                    <a:lnTo>
                      <a:pt x="1465" y="3768"/>
                    </a:lnTo>
                    <a:lnTo>
                      <a:pt x="1622" y="3718"/>
                    </a:lnTo>
                    <a:lnTo>
                      <a:pt x="1719" y="3658"/>
                    </a:lnTo>
                    <a:lnTo>
                      <a:pt x="1779" y="3598"/>
                    </a:lnTo>
                    <a:lnTo>
                      <a:pt x="1839" y="3388"/>
                    </a:lnTo>
                    <a:lnTo>
                      <a:pt x="1867" y="2997"/>
                    </a:lnTo>
                    <a:lnTo>
                      <a:pt x="1897" y="2622"/>
                    </a:lnTo>
                    <a:lnTo>
                      <a:pt x="1897" y="2322"/>
                    </a:lnTo>
                    <a:lnTo>
                      <a:pt x="1854" y="1769"/>
                    </a:lnTo>
                    <a:lnTo>
                      <a:pt x="1889" y="1251"/>
                    </a:lnTo>
                    <a:lnTo>
                      <a:pt x="1952" y="900"/>
                    </a:lnTo>
                    <a:lnTo>
                      <a:pt x="1982" y="453"/>
                    </a:lnTo>
                    <a:lnTo>
                      <a:pt x="1944" y="205"/>
                    </a:lnTo>
                    <a:lnTo>
                      <a:pt x="1907" y="0"/>
                    </a:lnTo>
                    <a:lnTo>
                      <a:pt x="1722" y="8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8537" name="Freeform 73"/>
              <p:cNvSpPr>
                <a:spLocks/>
              </p:cNvSpPr>
              <p:nvPr/>
            </p:nvSpPr>
            <p:spPr bwMode="auto">
              <a:xfrm flipH="1">
                <a:off x="3163" y="1367"/>
                <a:ext cx="61" cy="51"/>
              </a:xfrm>
              <a:custGeom>
                <a:avLst/>
                <a:gdLst>
                  <a:gd name="T0" fmla="*/ 45 w 355"/>
                  <a:gd name="T1" fmla="*/ 2 h 297"/>
                  <a:gd name="T2" fmla="*/ 68 w 355"/>
                  <a:gd name="T3" fmla="*/ 0 h 297"/>
                  <a:gd name="T4" fmla="*/ 90 w 355"/>
                  <a:gd name="T5" fmla="*/ 2 h 297"/>
                  <a:gd name="T6" fmla="*/ 115 w 355"/>
                  <a:gd name="T7" fmla="*/ 7 h 297"/>
                  <a:gd name="T8" fmla="*/ 153 w 355"/>
                  <a:gd name="T9" fmla="*/ 27 h 297"/>
                  <a:gd name="T10" fmla="*/ 355 w 355"/>
                  <a:gd name="T11" fmla="*/ 165 h 297"/>
                  <a:gd name="T12" fmla="*/ 155 w 355"/>
                  <a:gd name="T13" fmla="*/ 62 h 297"/>
                  <a:gd name="T14" fmla="*/ 108 w 355"/>
                  <a:gd name="T15" fmla="*/ 47 h 297"/>
                  <a:gd name="T16" fmla="*/ 75 w 355"/>
                  <a:gd name="T17" fmla="*/ 45 h 297"/>
                  <a:gd name="T18" fmla="*/ 48 w 355"/>
                  <a:gd name="T19" fmla="*/ 45 h 297"/>
                  <a:gd name="T20" fmla="*/ 83 w 355"/>
                  <a:gd name="T21" fmla="*/ 85 h 297"/>
                  <a:gd name="T22" fmla="*/ 110 w 355"/>
                  <a:gd name="T23" fmla="*/ 112 h 297"/>
                  <a:gd name="T24" fmla="*/ 125 w 355"/>
                  <a:gd name="T25" fmla="*/ 142 h 297"/>
                  <a:gd name="T26" fmla="*/ 170 w 355"/>
                  <a:gd name="T27" fmla="*/ 297 h 297"/>
                  <a:gd name="T28" fmla="*/ 103 w 355"/>
                  <a:gd name="T29" fmla="*/ 152 h 297"/>
                  <a:gd name="T30" fmla="*/ 73 w 355"/>
                  <a:gd name="T31" fmla="*/ 112 h 297"/>
                  <a:gd name="T32" fmla="*/ 35 w 355"/>
                  <a:gd name="T33" fmla="*/ 75 h 297"/>
                  <a:gd name="T34" fmla="*/ 0 w 355"/>
                  <a:gd name="T35" fmla="*/ 60 h 297"/>
                  <a:gd name="T36" fmla="*/ 45 w 355"/>
                  <a:gd name="T37" fmla="*/ 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5" h="297">
                    <a:moveTo>
                      <a:pt x="45" y="2"/>
                    </a:moveTo>
                    <a:lnTo>
                      <a:pt x="68" y="0"/>
                    </a:lnTo>
                    <a:lnTo>
                      <a:pt x="90" y="2"/>
                    </a:lnTo>
                    <a:lnTo>
                      <a:pt x="115" y="7"/>
                    </a:lnTo>
                    <a:lnTo>
                      <a:pt x="153" y="27"/>
                    </a:lnTo>
                    <a:lnTo>
                      <a:pt x="355" y="165"/>
                    </a:lnTo>
                    <a:lnTo>
                      <a:pt x="155" y="62"/>
                    </a:lnTo>
                    <a:lnTo>
                      <a:pt x="108" y="47"/>
                    </a:lnTo>
                    <a:lnTo>
                      <a:pt x="75" y="45"/>
                    </a:lnTo>
                    <a:lnTo>
                      <a:pt x="48" y="45"/>
                    </a:lnTo>
                    <a:lnTo>
                      <a:pt x="83" y="85"/>
                    </a:lnTo>
                    <a:lnTo>
                      <a:pt x="110" y="112"/>
                    </a:lnTo>
                    <a:lnTo>
                      <a:pt x="125" y="142"/>
                    </a:lnTo>
                    <a:lnTo>
                      <a:pt x="170" y="297"/>
                    </a:lnTo>
                    <a:lnTo>
                      <a:pt x="103" y="152"/>
                    </a:lnTo>
                    <a:lnTo>
                      <a:pt x="73" y="112"/>
                    </a:lnTo>
                    <a:lnTo>
                      <a:pt x="35" y="75"/>
                    </a:lnTo>
                    <a:lnTo>
                      <a:pt x="0" y="60"/>
                    </a:lnTo>
                    <a:lnTo>
                      <a:pt x="45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8538" name="Freeform 74"/>
              <p:cNvSpPr>
                <a:spLocks/>
              </p:cNvSpPr>
              <p:nvPr/>
            </p:nvSpPr>
            <p:spPr bwMode="auto">
              <a:xfrm>
                <a:off x="2591" y="1061"/>
                <a:ext cx="338" cy="599"/>
              </a:xfrm>
              <a:custGeom>
                <a:avLst/>
                <a:gdLst>
                  <a:gd name="T0" fmla="*/ 1722 w 1982"/>
                  <a:gd name="T1" fmla="*/ 85 h 3798"/>
                  <a:gd name="T2" fmla="*/ 1620 w 1982"/>
                  <a:gd name="T3" fmla="*/ 140 h 3798"/>
                  <a:gd name="T4" fmla="*/ 1537 w 1982"/>
                  <a:gd name="T5" fmla="*/ 182 h 3798"/>
                  <a:gd name="T6" fmla="*/ 1447 w 1982"/>
                  <a:gd name="T7" fmla="*/ 232 h 3798"/>
                  <a:gd name="T8" fmla="*/ 1362 w 1982"/>
                  <a:gd name="T9" fmla="*/ 282 h 3798"/>
                  <a:gd name="T10" fmla="*/ 1287 w 1982"/>
                  <a:gd name="T11" fmla="*/ 327 h 3798"/>
                  <a:gd name="T12" fmla="*/ 1220 w 1982"/>
                  <a:gd name="T13" fmla="*/ 380 h 3798"/>
                  <a:gd name="T14" fmla="*/ 1175 w 1982"/>
                  <a:gd name="T15" fmla="*/ 425 h 3798"/>
                  <a:gd name="T16" fmla="*/ 1142 w 1982"/>
                  <a:gd name="T17" fmla="*/ 463 h 3798"/>
                  <a:gd name="T18" fmla="*/ 1115 w 1982"/>
                  <a:gd name="T19" fmla="*/ 508 h 3798"/>
                  <a:gd name="T20" fmla="*/ 1092 w 1982"/>
                  <a:gd name="T21" fmla="*/ 568 h 3798"/>
                  <a:gd name="T22" fmla="*/ 1077 w 1982"/>
                  <a:gd name="T23" fmla="*/ 658 h 3798"/>
                  <a:gd name="T24" fmla="*/ 955 w 1982"/>
                  <a:gd name="T25" fmla="*/ 1348 h 3798"/>
                  <a:gd name="T26" fmla="*/ 852 w 1982"/>
                  <a:gd name="T27" fmla="*/ 1641 h 3798"/>
                  <a:gd name="T28" fmla="*/ 807 w 1982"/>
                  <a:gd name="T29" fmla="*/ 1699 h 3798"/>
                  <a:gd name="T30" fmla="*/ 780 w 1982"/>
                  <a:gd name="T31" fmla="*/ 1721 h 3798"/>
                  <a:gd name="T32" fmla="*/ 700 w 1982"/>
                  <a:gd name="T33" fmla="*/ 1759 h 3798"/>
                  <a:gd name="T34" fmla="*/ 565 w 1982"/>
                  <a:gd name="T35" fmla="*/ 1809 h 3798"/>
                  <a:gd name="T36" fmla="*/ 403 w 1982"/>
                  <a:gd name="T37" fmla="*/ 1861 h 3798"/>
                  <a:gd name="T38" fmla="*/ 235 w 1982"/>
                  <a:gd name="T39" fmla="*/ 1901 h 3798"/>
                  <a:gd name="T40" fmla="*/ 105 w 1982"/>
                  <a:gd name="T41" fmla="*/ 1929 h 3798"/>
                  <a:gd name="T42" fmla="*/ 0 w 1982"/>
                  <a:gd name="T43" fmla="*/ 1944 h 3798"/>
                  <a:gd name="T44" fmla="*/ 0 w 1982"/>
                  <a:gd name="T45" fmla="*/ 2054 h 3798"/>
                  <a:gd name="T46" fmla="*/ 0 w 1982"/>
                  <a:gd name="T47" fmla="*/ 2182 h 3798"/>
                  <a:gd name="T48" fmla="*/ 5 w 1982"/>
                  <a:gd name="T49" fmla="*/ 2264 h 3798"/>
                  <a:gd name="T50" fmla="*/ 20 w 1982"/>
                  <a:gd name="T51" fmla="*/ 2362 h 3798"/>
                  <a:gd name="T52" fmla="*/ 63 w 1982"/>
                  <a:gd name="T53" fmla="*/ 2517 h 3798"/>
                  <a:gd name="T54" fmla="*/ 268 w 1982"/>
                  <a:gd name="T55" fmla="*/ 2472 h 3798"/>
                  <a:gd name="T56" fmla="*/ 612 w 1982"/>
                  <a:gd name="T57" fmla="*/ 2382 h 3798"/>
                  <a:gd name="T58" fmla="*/ 1032 w 1982"/>
                  <a:gd name="T59" fmla="*/ 2249 h 3798"/>
                  <a:gd name="T60" fmla="*/ 1135 w 1982"/>
                  <a:gd name="T61" fmla="*/ 2189 h 3798"/>
                  <a:gd name="T62" fmla="*/ 1240 w 1982"/>
                  <a:gd name="T63" fmla="*/ 2129 h 3798"/>
                  <a:gd name="T64" fmla="*/ 1305 w 1982"/>
                  <a:gd name="T65" fmla="*/ 2036 h 3798"/>
                  <a:gd name="T66" fmla="*/ 1327 w 1982"/>
                  <a:gd name="T67" fmla="*/ 2006 h 3798"/>
                  <a:gd name="T68" fmla="*/ 1400 w 1982"/>
                  <a:gd name="T69" fmla="*/ 1814 h 3798"/>
                  <a:gd name="T70" fmla="*/ 1430 w 1982"/>
                  <a:gd name="T71" fmla="*/ 1529 h 3798"/>
                  <a:gd name="T72" fmla="*/ 1375 w 1982"/>
                  <a:gd name="T73" fmla="*/ 1931 h 3798"/>
                  <a:gd name="T74" fmla="*/ 1375 w 1982"/>
                  <a:gd name="T75" fmla="*/ 2091 h 3798"/>
                  <a:gd name="T76" fmla="*/ 1355 w 1982"/>
                  <a:gd name="T77" fmla="*/ 2309 h 3798"/>
                  <a:gd name="T78" fmla="*/ 1330 w 1982"/>
                  <a:gd name="T79" fmla="*/ 2607 h 3798"/>
                  <a:gd name="T80" fmla="*/ 1285 w 1982"/>
                  <a:gd name="T81" fmla="*/ 2907 h 3798"/>
                  <a:gd name="T82" fmla="*/ 1255 w 1982"/>
                  <a:gd name="T83" fmla="*/ 3260 h 3798"/>
                  <a:gd name="T84" fmla="*/ 1225 w 1982"/>
                  <a:gd name="T85" fmla="*/ 3798 h 3798"/>
                  <a:gd name="T86" fmla="*/ 1352 w 1982"/>
                  <a:gd name="T87" fmla="*/ 3783 h 3798"/>
                  <a:gd name="T88" fmla="*/ 1465 w 1982"/>
                  <a:gd name="T89" fmla="*/ 3768 h 3798"/>
                  <a:gd name="T90" fmla="*/ 1622 w 1982"/>
                  <a:gd name="T91" fmla="*/ 3718 h 3798"/>
                  <a:gd name="T92" fmla="*/ 1719 w 1982"/>
                  <a:gd name="T93" fmla="*/ 3658 h 3798"/>
                  <a:gd name="T94" fmla="*/ 1779 w 1982"/>
                  <a:gd name="T95" fmla="*/ 3598 h 3798"/>
                  <a:gd name="T96" fmla="*/ 1839 w 1982"/>
                  <a:gd name="T97" fmla="*/ 3388 h 3798"/>
                  <a:gd name="T98" fmla="*/ 1867 w 1982"/>
                  <a:gd name="T99" fmla="*/ 2997 h 3798"/>
                  <a:gd name="T100" fmla="*/ 1897 w 1982"/>
                  <a:gd name="T101" fmla="*/ 2622 h 3798"/>
                  <a:gd name="T102" fmla="*/ 1897 w 1982"/>
                  <a:gd name="T103" fmla="*/ 2322 h 3798"/>
                  <a:gd name="T104" fmla="*/ 1854 w 1982"/>
                  <a:gd name="T105" fmla="*/ 1769 h 3798"/>
                  <a:gd name="T106" fmla="*/ 1889 w 1982"/>
                  <a:gd name="T107" fmla="*/ 1251 h 3798"/>
                  <a:gd name="T108" fmla="*/ 1952 w 1982"/>
                  <a:gd name="T109" fmla="*/ 900 h 3798"/>
                  <a:gd name="T110" fmla="*/ 1982 w 1982"/>
                  <a:gd name="T111" fmla="*/ 453 h 3798"/>
                  <a:gd name="T112" fmla="*/ 1944 w 1982"/>
                  <a:gd name="T113" fmla="*/ 205 h 3798"/>
                  <a:gd name="T114" fmla="*/ 1907 w 1982"/>
                  <a:gd name="T115" fmla="*/ 0 h 3798"/>
                  <a:gd name="T116" fmla="*/ 1722 w 1982"/>
                  <a:gd name="T117" fmla="*/ 85 h 3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82" h="3798">
                    <a:moveTo>
                      <a:pt x="1722" y="85"/>
                    </a:moveTo>
                    <a:lnTo>
                      <a:pt x="1620" y="140"/>
                    </a:lnTo>
                    <a:lnTo>
                      <a:pt x="1537" y="182"/>
                    </a:lnTo>
                    <a:lnTo>
                      <a:pt x="1447" y="232"/>
                    </a:lnTo>
                    <a:lnTo>
                      <a:pt x="1362" y="282"/>
                    </a:lnTo>
                    <a:lnTo>
                      <a:pt x="1287" y="327"/>
                    </a:lnTo>
                    <a:lnTo>
                      <a:pt x="1220" y="380"/>
                    </a:lnTo>
                    <a:lnTo>
                      <a:pt x="1175" y="425"/>
                    </a:lnTo>
                    <a:lnTo>
                      <a:pt x="1142" y="463"/>
                    </a:lnTo>
                    <a:lnTo>
                      <a:pt x="1115" y="508"/>
                    </a:lnTo>
                    <a:lnTo>
                      <a:pt x="1092" y="568"/>
                    </a:lnTo>
                    <a:lnTo>
                      <a:pt x="1077" y="658"/>
                    </a:lnTo>
                    <a:lnTo>
                      <a:pt x="955" y="1348"/>
                    </a:lnTo>
                    <a:lnTo>
                      <a:pt x="852" y="1641"/>
                    </a:lnTo>
                    <a:lnTo>
                      <a:pt x="807" y="1699"/>
                    </a:lnTo>
                    <a:lnTo>
                      <a:pt x="780" y="1721"/>
                    </a:lnTo>
                    <a:lnTo>
                      <a:pt x="700" y="1759"/>
                    </a:lnTo>
                    <a:lnTo>
                      <a:pt x="565" y="1809"/>
                    </a:lnTo>
                    <a:lnTo>
                      <a:pt x="403" y="1861"/>
                    </a:lnTo>
                    <a:lnTo>
                      <a:pt x="235" y="1901"/>
                    </a:lnTo>
                    <a:lnTo>
                      <a:pt x="105" y="1929"/>
                    </a:lnTo>
                    <a:lnTo>
                      <a:pt x="0" y="1944"/>
                    </a:lnTo>
                    <a:lnTo>
                      <a:pt x="0" y="2054"/>
                    </a:lnTo>
                    <a:lnTo>
                      <a:pt x="0" y="2182"/>
                    </a:lnTo>
                    <a:lnTo>
                      <a:pt x="5" y="2264"/>
                    </a:lnTo>
                    <a:lnTo>
                      <a:pt x="20" y="2362"/>
                    </a:lnTo>
                    <a:lnTo>
                      <a:pt x="63" y="2517"/>
                    </a:lnTo>
                    <a:lnTo>
                      <a:pt x="268" y="2472"/>
                    </a:lnTo>
                    <a:lnTo>
                      <a:pt x="612" y="2382"/>
                    </a:lnTo>
                    <a:lnTo>
                      <a:pt x="1032" y="2249"/>
                    </a:lnTo>
                    <a:lnTo>
                      <a:pt x="1135" y="2189"/>
                    </a:lnTo>
                    <a:lnTo>
                      <a:pt x="1240" y="2129"/>
                    </a:lnTo>
                    <a:lnTo>
                      <a:pt x="1305" y="2036"/>
                    </a:lnTo>
                    <a:lnTo>
                      <a:pt x="1327" y="2006"/>
                    </a:lnTo>
                    <a:lnTo>
                      <a:pt x="1400" y="1814"/>
                    </a:lnTo>
                    <a:lnTo>
                      <a:pt x="1430" y="1529"/>
                    </a:lnTo>
                    <a:lnTo>
                      <a:pt x="1375" y="1931"/>
                    </a:lnTo>
                    <a:lnTo>
                      <a:pt x="1375" y="2091"/>
                    </a:lnTo>
                    <a:lnTo>
                      <a:pt x="1355" y="2309"/>
                    </a:lnTo>
                    <a:lnTo>
                      <a:pt x="1330" y="2607"/>
                    </a:lnTo>
                    <a:lnTo>
                      <a:pt x="1285" y="2907"/>
                    </a:lnTo>
                    <a:lnTo>
                      <a:pt x="1255" y="3260"/>
                    </a:lnTo>
                    <a:lnTo>
                      <a:pt x="1225" y="3798"/>
                    </a:lnTo>
                    <a:lnTo>
                      <a:pt x="1352" y="3783"/>
                    </a:lnTo>
                    <a:lnTo>
                      <a:pt x="1465" y="3768"/>
                    </a:lnTo>
                    <a:lnTo>
                      <a:pt x="1622" y="3718"/>
                    </a:lnTo>
                    <a:lnTo>
                      <a:pt x="1719" y="3658"/>
                    </a:lnTo>
                    <a:lnTo>
                      <a:pt x="1779" y="3598"/>
                    </a:lnTo>
                    <a:lnTo>
                      <a:pt x="1839" y="3388"/>
                    </a:lnTo>
                    <a:lnTo>
                      <a:pt x="1867" y="2997"/>
                    </a:lnTo>
                    <a:lnTo>
                      <a:pt x="1897" y="2622"/>
                    </a:lnTo>
                    <a:lnTo>
                      <a:pt x="1897" y="2322"/>
                    </a:lnTo>
                    <a:lnTo>
                      <a:pt x="1854" y="1769"/>
                    </a:lnTo>
                    <a:lnTo>
                      <a:pt x="1889" y="1251"/>
                    </a:lnTo>
                    <a:lnTo>
                      <a:pt x="1952" y="900"/>
                    </a:lnTo>
                    <a:lnTo>
                      <a:pt x="1982" y="453"/>
                    </a:lnTo>
                    <a:lnTo>
                      <a:pt x="1944" y="205"/>
                    </a:lnTo>
                    <a:lnTo>
                      <a:pt x="1907" y="0"/>
                    </a:lnTo>
                    <a:lnTo>
                      <a:pt x="1722" y="8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18539" name="Group 75"/>
              <p:cNvGrpSpPr>
                <a:grpSpLocks/>
              </p:cNvGrpSpPr>
              <p:nvPr/>
            </p:nvGrpSpPr>
            <p:grpSpPr bwMode="auto">
              <a:xfrm flipV="1">
                <a:off x="2383" y="1362"/>
                <a:ext cx="224" cy="101"/>
                <a:chOff x="1177" y="8699"/>
                <a:chExt cx="1312" cy="586"/>
              </a:xfrm>
            </p:grpSpPr>
            <p:sp>
              <p:nvSpPr>
                <p:cNvPr id="318540" name="Freeform 76"/>
                <p:cNvSpPr>
                  <a:spLocks/>
                </p:cNvSpPr>
                <p:nvPr/>
              </p:nvSpPr>
              <p:spPr bwMode="auto">
                <a:xfrm>
                  <a:off x="1177" y="8699"/>
                  <a:ext cx="1312" cy="586"/>
                </a:xfrm>
                <a:custGeom>
                  <a:avLst/>
                  <a:gdLst>
                    <a:gd name="T0" fmla="*/ 1112 w 1312"/>
                    <a:gd name="T1" fmla="*/ 168 h 586"/>
                    <a:gd name="T2" fmla="*/ 972 w 1312"/>
                    <a:gd name="T3" fmla="*/ 168 h 586"/>
                    <a:gd name="T4" fmla="*/ 907 w 1312"/>
                    <a:gd name="T5" fmla="*/ 140 h 586"/>
                    <a:gd name="T6" fmla="*/ 849 w 1312"/>
                    <a:gd name="T7" fmla="*/ 118 h 586"/>
                    <a:gd name="T8" fmla="*/ 769 w 1312"/>
                    <a:gd name="T9" fmla="*/ 103 h 586"/>
                    <a:gd name="T10" fmla="*/ 722 w 1312"/>
                    <a:gd name="T11" fmla="*/ 103 h 586"/>
                    <a:gd name="T12" fmla="*/ 654 w 1312"/>
                    <a:gd name="T13" fmla="*/ 103 h 586"/>
                    <a:gd name="T14" fmla="*/ 579 w 1312"/>
                    <a:gd name="T15" fmla="*/ 75 h 586"/>
                    <a:gd name="T16" fmla="*/ 479 w 1312"/>
                    <a:gd name="T17" fmla="*/ 38 h 586"/>
                    <a:gd name="T18" fmla="*/ 449 w 1312"/>
                    <a:gd name="T19" fmla="*/ 23 h 586"/>
                    <a:gd name="T20" fmla="*/ 412 w 1312"/>
                    <a:gd name="T21" fmla="*/ 0 h 586"/>
                    <a:gd name="T22" fmla="*/ 389 w 1312"/>
                    <a:gd name="T23" fmla="*/ 0 h 586"/>
                    <a:gd name="T24" fmla="*/ 379 w 1312"/>
                    <a:gd name="T25" fmla="*/ 15 h 586"/>
                    <a:gd name="T26" fmla="*/ 379 w 1312"/>
                    <a:gd name="T27" fmla="*/ 38 h 586"/>
                    <a:gd name="T28" fmla="*/ 394 w 1312"/>
                    <a:gd name="T29" fmla="*/ 65 h 586"/>
                    <a:gd name="T30" fmla="*/ 429 w 1312"/>
                    <a:gd name="T31" fmla="*/ 103 h 586"/>
                    <a:gd name="T32" fmla="*/ 469 w 1312"/>
                    <a:gd name="T33" fmla="*/ 135 h 586"/>
                    <a:gd name="T34" fmla="*/ 519 w 1312"/>
                    <a:gd name="T35" fmla="*/ 175 h 586"/>
                    <a:gd name="T36" fmla="*/ 497 w 1312"/>
                    <a:gd name="T37" fmla="*/ 213 h 586"/>
                    <a:gd name="T38" fmla="*/ 469 w 1312"/>
                    <a:gd name="T39" fmla="*/ 233 h 586"/>
                    <a:gd name="T40" fmla="*/ 422 w 1312"/>
                    <a:gd name="T41" fmla="*/ 263 h 586"/>
                    <a:gd name="T42" fmla="*/ 322 w 1312"/>
                    <a:gd name="T43" fmla="*/ 296 h 586"/>
                    <a:gd name="T44" fmla="*/ 135 w 1312"/>
                    <a:gd name="T45" fmla="*/ 296 h 586"/>
                    <a:gd name="T46" fmla="*/ 97 w 1312"/>
                    <a:gd name="T47" fmla="*/ 291 h 586"/>
                    <a:gd name="T48" fmla="*/ 47 w 1312"/>
                    <a:gd name="T49" fmla="*/ 281 h 586"/>
                    <a:gd name="T50" fmla="*/ 27 w 1312"/>
                    <a:gd name="T51" fmla="*/ 278 h 586"/>
                    <a:gd name="T52" fmla="*/ 10 w 1312"/>
                    <a:gd name="T53" fmla="*/ 283 h 586"/>
                    <a:gd name="T54" fmla="*/ 0 w 1312"/>
                    <a:gd name="T55" fmla="*/ 308 h 586"/>
                    <a:gd name="T56" fmla="*/ 15 w 1312"/>
                    <a:gd name="T57" fmla="*/ 333 h 586"/>
                    <a:gd name="T58" fmla="*/ 42 w 1312"/>
                    <a:gd name="T59" fmla="*/ 371 h 586"/>
                    <a:gd name="T60" fmla="*/ 80 w 1312"/>
                    <a:gd name="T61" fmla="*/ 446 h 586"/>
                    <a:gd name="T62" fmla="*/ 180 w 1312"/>
                    <a:gd name="T63" fmla="*/ 511 h 586"/>
                    <a:gd name="T64" fmla="*/ 417 w 1312"/>
                    <a:gd name="T65" fmla="*/ 576 h 586"/>
                    <a:gd name="T66" fmla="*/ 529 w 1312"/>
                    <a:gd name="T67" fmla="*/ 586 h 586"/>
                    <a:gd name="T68" fmla="*/ 657 w 1312"/>
                    <a:gd name="T69" fmla="*/ 583 h 586"/>
                    <a:gd name="T70" fmla="*/ 982 w 1312"/>
                    <a:gd name="T71" fmla="*/ 498 h 586"/>
                    <a:gd name="T72" fmla="*/ 1149 w 1312"/>
                    <a:gd name="T73" fmla="*/ 411 h 586"/>
                    <a:gd name="T74" fmla="*/ 1312 w 1312"/>
                    <a:gd name="T75" fmla="*/ 336 h 586"/>
                    <a:gd name="T76" fmla="*/ 1297 w 1312"/>
                    <a:gd name="T77" fmla="*/ 143 h 586"/>
                    <a:gd name="T78" fmla="*/ 1112 w 1312"/>
                    <a:gd name="T79" fmla="*/ 168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312" h="586">
                      <a:moveTo>
                        <a:pt x="1112" y="168"/>
                      </a:moveTo>
                      <a:lnTo>
                        <a:pt x="972" y="168"/>
                      </a:lnTo>
                      <a:lnTo>
                        <a:pt x="907" y="140"/>
                      </a:lnTo>
                      <a:lnTo>
                        <a:pt x="849" y="118"/>
                      </a:lnTo>
                      <a:lnTo>
                        <a:pt x="769" y="103"/>
                      </a:lnTo>
                      <a:lnTo>
                        <a:pt x="722" y="103"/>
                      </a:lnTo>
                      <a:lnTo>
                        <a:pt x="654" y="103"/>
                      </a:lnTo>
                      <a:lnTo>
                        <a:pt x="579" y="75"/>
                      </a:lnTo>
                      <a:lnTo>
                        <a:pt x="479" y="38"/>
                      </a:lnTo>
                      <a:lnTo>
                        <a:pt x="449" y="23"/>
                      </a:lnTo>
                      <a:lnTo>
                        <a:pt x="412" y="0"/>
                      </a:lnTo>
                      <a:lnTo>
                        <a:pt x="389" y="0"/>
                      </a:lnTo>
                      <a:lnTo>
                        <a:pt x="379" y="15"/>
                      </a:lnTo>
                      <a:lnTo>
                        <a:pt x="379" y="38"/>
                      </a:lnTo>
                      <a:lnTo>
                        <a:pt x="394" y="65"/>
                      </a:lnTo>
                      <a:lnTo>
                        <a:pt x="429" y="103"/>
                      </a:lnTo>
                      <a:lnTo>
                        <a:pt x="469" y="135"/>
                      </a:lnTo>
                      <a:lnTo>
                        <a:pt x="519" y="175"/>
                      </a:lnTo>
                      <a:lnTo>
                        <a:pt x="497" y="213"/>
                      </a:lnTo>
                      <a:lnTo>
                        <a:pt x="469" y="233"/>
                      </a:lnTo>
                      <a:lnTo>
                        <a:pt x="422" y="263"/>
                      </a:lnTo>
                      <a:lnTo>
                        <a:pt x="322" y="296"/>
                      </a:lnTo>
                      <a:lnTo>
                        <a:pt x="135" y="296"/>
                      </a:lnTo>
                      <a:lnTo>
                        <a:pt x="97" y="291"/>
                      </a:lnTo>
                      <a:lnTo>
                        <a:pt x="47" y="281"/>
                      </a:lnTo>
                      <a:lnTo>
                        <a:pt x="27" y="278"/>
                      </a:lnTo>
                      <a:lnTo>
                        <a:pt x="10" y="283"/>
                      </a:lnTo>
                      <a:lnTo>
                        <a:pt x="0" y="308"/>
                      </a:lnTo>
                      <a:lnTo>
                        <a:pt x="15" y="333"/>
                      </a:lnTo>
                      <a:lnTo>
                        <a:pt x="42" y="371"/>
                      </a:lnTo>
                      <a:lnTo>
                        <a:pt x="80" y="446"/>
                      </a:lnTo>
                      <a:lnTo>
                        <a:pt x="180" y="511"/>
                      </a:lnTo>
                      <a:lnTo>
                        <a:pt x="417" y="576"/>
                      </a:lnTo>
                      <a:lnTo>
                        <a:pt x="529" y="586"/>
                      </a:lnTo>
                      <a:lnTo>
                        <a:pt x="657" y="583"/>
                      </a:lnTo>
                      <a:lnTo>
                        <a:pt x="982" y="498"/>
                      </a:lnTo>
                      <a:lnTo>
                        <a:pt x="1149" y="411"/>
                      </a:lnTo>
                      <a:lnTo>
                        <a:pt x="1312" y="336"/>
                      </a:lnTo>
                      <a:lnTo>
                        <a:pt x="1297" y="143"/>
                      </a:lnTo>
                      <a:lnTo>
                        <a:pt x="1112" y="16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alpha val="28999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8541" name="Freeform 77"/>
                <p:cNvSpPr>
                  <a:spLocks/>
                </p:cNvSpPr>
                <p:nvPr/>
              </p:nvSpPr>
              <p:spPr bwMode="auto">
                <a:xfrm>
                  <a:off x="2146" y="8724"/>
                  <a:ext cx="215" cy="551"/>
                </a:xfrm>
                <a:custGeom>
                  <a:avLst/>
                  <a:gdLst>
                    <a:gd name="T0" fmla="*/ 8 w 215"/>
                    <a:gd name="T1" fmla="*/ 3 h 551"/>
                    <a:gd name="T2" fmla="*/ 0 w 215"/>
                    <a:gd name="T3" fmla="*/ 258 h 551"/>
                    <a:gd name="T4" fmla="*/ 5 w 215"/>
                    <a:gd name="T5" fmla="*/ 396 h 551"/>
                    <a:gd name="T6" fmla="*/ 18 w 215"/>
                    <a:gd name="T7" fmla="*/ 471 h 551"/>
                    <a:gd name="T8" fmla="*/ 38 w 215"/>
                    <a:gd name="T9" fmla="*/ 551 h 551"/>
                    <a:gd name="T10" fmla="*/ 215 w 215"/>
                    <a:gd name="T11" fmla="*/ 481 h 551"/>
                    <a:gd name="T12" fmla="*/ 155 w 215"/>
                    <a:gd name="T13" fmla="*/ 0 h 551"/>
                    <a:gd name="T14" fmla="*/ 8 w 215"/>
                    <a:gd name="T15" fmla="*/ 3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5" h="551">
                      <a:moveTo>
                        <a:pt x="8" y="3"/>
                      </a:moveTo>
                      <a:lnTo>
                        <a:pt x="0" y="258"/>
                      </a:lnTo>
                      <a:lnTo>
                        <a:pt x="5" y="396"/>
                      </a:lnTo>
                      <a:lnTo>
                        <a:pt x="18" y="471"/>
                      </a:lnTo>
                      <a:lnTo>
                        <a:pt x="38" y="551"/>
                      </a:lnTo>
                      <a:lnTo>
                        <a:pt x="215" y="481"/>
                      </a:lnTo>
                      <a:lnTo>
                        <a:pt x="155" y="0"/>
                      </a:lnTo>
                      <a:lnTo>
                        <a:pt x="8" y="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alpha val="28999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18542" name="Group 78"/>
            <p:cNvGrpSpPr>
              <a:grpSpLocks/>
            </p:cNvGrpSpPr>
            <p:nvPr/>
          </p:nvGrpSpPr>
          <p:grpSpPr bwMode="auto">
            <a:xfrm>
              <a:off x="1220" y="1577"/>
              <a:ext cx="644" cy="351"/>
              <a:chOff x="9125" y="12630"/>
              <a:chExt cx="1945" cy="850"/>
            </a:xfrm>
          </p:grpSpPr>
          <p:grpSp>
            <p:nvGrpSpPr>
              <p:cNvPr id="318543" name="Group 79"/>
              <p:cNvGrpSpPr>
                <a:grpSpLocks/>
              </p:cNvGrpSpPr>
              <p:nvPr/>
            </p:nvGrpSpPr>
            <p:grpSpPr bwMode="auto">
              <a:xfrm>
                <a:off x="9945" y="12630"/>
                <a:ext cx="1125" cy="750"/>
                <a:chOff x="2430" y="7575"/>
                <a:chExt cx="1125" cy="750"/>
              </a:xfrm>
            </p:grpSpPr>
            <p:sp>
              <p:nvSpPr>
                <p:cNvPr id="318544" name="Oval 80"/>
                <p:cNvSpPr>
                  <a:spLocks noChangeArrowheads="1"/>
                </p:cNvSpPr>
                <p:nvPr/>
              </p:nvSpPr>
              <p:spPr bwMode="auto">
                <a:xfrm>
                  <a:off x="2865" y="795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318545" name="Group 81"/>
                <p:cNvGrpSpPr>
                  <a:grpSpLocks/>
                </p:cNvGrpSpPr>
                <p:nvPr/>
              </p:nvGrpSpPr>
              <p:grpSpPr bwMode="auto">
                <a:xfrm>
                  <a:off x="2430" y="7575"/>
                  <a:ext cx="1125" cy="750"/>
                  <a:chOff x="3750" y="6915"/>
                  <a:chExt cx="1125" cy="750"/>
                </a:xfrm>
              </p:grpSpPr>
              <p:sp>
                <p:nvSpPr>
                  <p:cNvPr id="318546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245" y="6915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47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750" y="7185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48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717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49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6945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50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4395" y="732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51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3930" y="729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52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4215" y="711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  <p:grpSp>
            <p:nvGrpSpPr>
              <p:cNvPr id="318553" name="Group 89"/>
              <p:cNvGrpSpPr>
                <a:grpSpLocks/>
              </p:cNvGrpSpPr>
              <p:nvPr/>
            </p:nvGrpSpPr>
            <p:grpSpPr bwMode="auto">
              <a:xfrm>
                <a:off x="9125" y="12650"/>
                <a:ext cx="1125" cy="750"/>
                <a:chOff x="2430" y="7575"/>
                <a:chExt cx="1125" cy="750"/>
              </a:xfrm>
            </p:grpSpPr>
            <p:sp>
              <p:nvSpPr>
                <p:cNvPr id="318554" name="Oval 90"/>
                <p:cNvSpPr>
                  <a:spLocks noChangeArrowheads="1"/>
                </p:cNvSpPr>
                <p:nvPr/>
              </p:nvSpPr>
              <p:spPr bwMode="auto">
                <a:xfrm>
                  <a:off x="2865" y="795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318555" name="Group 91"/>
                <p:cNvGrpSpPr>
                  <a:grpSpLocks/>
                </p:cNvGrpSpPr>
                <p:nvPr/>
              </p:nvGrpSpPr>
              <p:grpSpPr bwMode="auto">
                <a:xfrm>
                  <a:off x="2430" y="7575"/>
                  <a:ext cx="1125" cy="750"/>
                  <a:chOff x="3750" y="6915"/>
                  <a:chExt cx="1125" cy="750"/>
                </a:xfrm>
              </p:grpSpPr>
              <p:sp>
                <p:nvSpPr>
                  <p:cNvPr id="318556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4245" y="6915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57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3750" y="7185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58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717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59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6945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60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4395" y="732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61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3930" y="729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6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4215" y="711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  <p:grpSp>
            <p:nvGrpSpPr>
              <p:cNvPr id="318563" name="Group 99"/>
              <p:cNvGrpSpPr>
                <a:grpSpLocks/>
              </p:cNvGrpSpPr>
              <p:nvPr/>
            </p:nvGrpSpPr>
            <p:grpSpPr bwMode="auto">
              <a:xfrm>
                <a:off x="9565" y="12730"/>
                <a:ext cx="1125" cy="750"/>
                <a:chOff x="2430" y="7575"/>
                <a:chExt cx="1125" cy="750"/>
              </a:xfrm>
            </p:grpSpPr>
            <p:sp>
              <p:nvSpPr>
                <p:cNvPr id="318564" name="Oval 100"/>
                <p:cNvSpPr>
                  <a:spLocks noChangeArrowheads="1"/>
                </p:cNvSpPr>
                <p:nvPr/>
              </p:nvSpPr>
              <p:spPr bwMode="auto">
                <a:xfrm>
                  <a:off x="2865" y="795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318565" name="Group 101"/>
                <p:cNvGrpSpPr>
                  <a:grpSpLocks/>
                </p:cNvGrpSpPr>
                <p:nvPr/>
              </p:nvGrpSpPr>
              <p:grpSpPr bwMode="auto">
                <a:xfrm>
                  <a:off x="2430" y="7575"/>
                  <a:ext cx="1125" cy="750"/>
                  <a:chOff x="3750" y="6915"/>
                  <a:chExt cx="1125" cy="750"/>
                </a:xfrm>
              </p:grpSpPr>
              <p:sp>
                <p:nvSpPr>
                  <p:cNvPr id="318566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245" y="6915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6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3750" y="7185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6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717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6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6945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7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4395" y="732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7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0" y="729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72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4215" y="711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</p:grpSp>
        <p:grpSp>
          <p:nvGrpSpPr>
            <p:cNvPr id="318573" name="Group 109"/>
            <p:cNvGrpSpPr>
              <a:grpSpLocks/>
            </p:cNvGrpSpPr>
            <p:nvPr/>
          </p:nvGrpSpPr>
          <p:grpSpPr bwMode="auto">
            <a:xfrm>
              <a:off x="2339" y="1486"/>
              <a:ext cx="2049" cy="286"/>
              <a:chOff x="6135" y="14609"/>
              <a:chExt cx="5350" cy="805"/>
            </a:xfrm>
          </p:grpSpPr>
          <p:grpSp>
            <p:nvGrpSpPr>
              <p:cNvPr id="318574" name="Group 110"/>
              <p:cNvGrpSpPr>
                <a:grpSpLocks/>
              </p:cNvGrpSpPr>
              <p:nvPr/>
            </p:nvGrpSpPr>
            <p:grpSpPr bwMode="auto">
              <a:xfrm>
                <a:off x="6135" y="14609"/>
                <a:ext cx="5350" cy="805"/>
                <a:chOff x="3435" y="7807"/>
                <a:chExt cx="5670" cy="945"/>
              </a:xfrm>
            </p:grpSpPr>
            <p:grpSp>
              <p:nvGrpSpPr>
                <p:cNvPr id="318575" name="Group 111"/>
                <p:cNvGrpSpPr>
                  <a:grpSpLocks/>
                </p:cNvGrpSpPr>
                <p:nvPr/>
              </p:nvGrpSpPr>
              <p:grpSpPr bwMode="auto">
                <a:xfrm>
                  <a:off x="8565" y="8199"/>
                  <a:ext cx="540" cy="201"/>
                  <a:chOff x="10125" y="8904"/>
                  <a:chExt cx="540" cy="201"/>
                </a:xfrm>
              </p:grpSpPr>
              <p:grpSp>
                <p:nvGrpSpPr>
                  <p:cNvPr id="318576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10440" y="8904"/>
                    <a:ext cx="225" cy="201"/>
                    <a:chOff x="8070" y="4779"/>
                    <a:chExt cx="525" cy="531"/>
                  </a:xfrm>
                </p:grpSpPr>
                <p:sp>
                  <p:nvSpPr>
                    <p:cNvPr id="318577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70" y="4779"/>
                      <a:ext cx="525" cy="531"/>
                    </a:xfrm>
                    <a:prstGeom prst="ellipse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318578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0" y="4860"/>
                      <a:ext cx="360" cy="39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318579" name="Line 11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130" y="4905"/>
                      <a:ext cx="390" cy="3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sp>
                <p:nvSpPr>
                  <p:cNvPr id="318580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0125" y="9015"/>
                    <a:ext cx="3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18581" name="AutoShape 117"/>
                <p:cNvSpPr>
                  <a:spLocks noChangeArrowheads="1"/>
                </p:cNvSpPr>
                <p:nvPr/>
              </p:nvSpPr>
              <p:spPr bwMode="auto">
                <a:xfrm rot="-5400000">
                  <a:off x="5985" y="6090"/>
                  <a:ext cx="945" cy="4380"/>
                </a:xfrm>
                <a:prstGeom prst="can">
                  <a:avLst>
                    <a:gd name="adj" fmla="val 84115"/>
                  </a:avLst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318582" name="Group 118"/>
                <p:cNvGrpSpPr>
                  <a:grpSpLocks/>
                </p:cNvGrpSpPr>
                <p:nvPr/>
              </p:nvGrpSpPr>
              <p:grpSpPr bwMode="auto">
                <a:xfrm>
                  <a:off x="3435" y="7965"/>
                  <a:ext cx="1470" cy="675"/>
                  <a:chOff x="3435" y="7965"/>
                  <a:chExt cx="1470" cy="675"/>
                </a:xfrm>
              </p:grpSpPr>
              <p:sp>
                <p:nvSpPr>
                  <p:cNvPr id="31858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8025"/>
                    <a:ext cx="525" cy="225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18584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3690" y="8130"/>
                    <a:ext cx="69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grpSp>
                <p:nvGrpSpPr>
                  <p:cNvPr id="318585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4414" y="7965"/>
                    <a:ext cx="491" cy="675"/>
                    <a:chOff x="5839" y="2520"/>
                    <a:chExt cx="806" cy="1035"/>
                  </a:xfrm>
                </p:grpSpPr>
                <p:grpSp>
                  <p:nvGrpSpPr>
                    <p:cNvPr id="318586" name="Group 1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39" y="2520"/>
                      <a:ext cx="787" cy="1035"/>
                      <a:chOff x="5310" y="5145"/>
                      <a:chExt cx="570" cy="750"/>
                    </a:xfrm>
                  </p:grpSpPr>
                  <p:sp>
                    <p:nvSpPr>
                      <p:cNvPr id="318587" name="Rectangle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10" y="5145"/>
                        <a:ext cx="570" cy="25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318588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10" y="5400"/>
                        <a:ext cx="570" cy="49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318589" name="Oval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00" y="5460"/>
                        <a:ext cx="420" cy="345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  <p:sp>
                  <p:nvSpPr>
                    <p:cNvPr id="318590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18" y="2526"/>
                      <a:ext cx="227" cy="102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</p:grpSp>
          </p:grpSp>
          <p:sp>
            <p:nvSpPr>
              <p:cNvPr id="318591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604" y="14827"/>
                <a:ext cx="3373" cy="35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ru-RU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наредена според стойностите на данните</a:t>
                </a:r>
                <a:endPara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18592" name="AutoShape 128"/>
            <p:cNvSpPr>
              <a:spLocks noChangeArrowheads="1"/>
            </p:cNvSpPr>
            <p:nvPr/>
          </p:nvSpPr>
          <p:spPr bwMode="auto">
            <a:xfrm>
              <a:off x="1747" y="1570"/>
              <a:ext cx="514" cy="231"/>
            </a:xfrm>
            <a:prstGeom prst="curvedDownArrow">
              <a:avLst>
                <a:gd name="adj1" fmla="val 44502"/>
                <a:gd name="adj2" fmla="val 89004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8593" name="AutoShape 129"/>
            <p:cNvSpPr>
              <a:spLocks noChangeArrowheads="1"/>
            </p:cNvSpPr>
            <p:nvPr/>
          </p:nvSpPr>
          <p:spPr bwMode="auto">
            <a:xfrm flipV="1">
              <a:off x="2148" y="1784"/>
              <a:ext cx="762" cy="151"/>
            </a:xfrm>
            <a:prstGeom prst="curvedDownArrow">
              <a:avLst>
                <a:gd name="adj1" fmla="val 100927"/>
                <a:gd name="adj2" fmla="val 201854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44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492" name="Group 4"/>
          <p:cNvGrpSpPr>
            <a:grpSpLocks/>
          </p:cNvGrpSpPr>
          <p:nvPr/>
        </p:nvGrpSpPr>
        <p:grpSpPr bwMode="auto">
          <a:xfrm>
            <a:off x="606425" y="2187575"/>
            <a:ext cx="7632700" cy="1211263"/>
            <a:chOff x="950" y="2061"/>
            <a:chExt cx="10420" cy="1647"/>
          </a:xfrm>
        </p:grpSpPr>
        <p:sp>
          <p:nvSpPr>
            <p:cNvPr id="319493" name="Text Box 5"/>
            <p:cNvSpPr txBox="1">
              <a:spLocks noChangeArrowheads="1"/>
            </p:cNvSpPr>
            <p:nvPr/>
          </p:nvSpPr>
          <p:spPr bwMode="auto">
            <a:xfrm>
              <a:off x="10721" y="2487"/>
              <a:ext cx="649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bg-BG" altLang="bg-BG" sz="1800" b="1"/>
            </a:p>
          </p:txBody>
        </p:sp>
        <p:grpSp>
          <p:nvGrpSpPr>
            <p:cNvPr id="319494" name="Group 6"/>
            <p:cNvGrpSpPr>
              <a:grpSpLocks/>
            </p:cNvGrpSpPr>
            <p:nvPr/>
          </p:nvGrpSpPr>
          <p:grpSpPr bwMode="auto">
            <a:xfrm>
              <a:off x="950" y="2824"/>
              <a:ext cx="1307" cy="659"/>
              <a:chOff x="860" y="3369"/>
              <a:chExt cx="1300" cy="626"/>
            </a:xfrm>
          </p:grpSpPr>
          <p:grpSp>
            <p:nvGrpSpPr>
              <p:cNvPr id="319495" name="Group 7"/>
              <p:cNvGrpSpPr>
                <a:grpSpLocks/>
              </p:cNvGrpSpPr>
              <p:nvPr/>
            </p:nvGrpSpPr>
            <p:grpSpPr bwMode="auto">
              <a:xfrm>
                <a:off x="900" y="3369"/>
                <a:ext cx="1260" cy="558"/>
                <a:chOff x="900" y="3369"/>
                <a:chExt cx="1260" cy="558"/>
              </a:xfrm>
            </p:grpSpPr>
            <p:sp>
              <p:nvSpPr>
                <p:cNvPr id="319496" name="AutoShape 8"/>
                <p:cNvSpPr>
                  <a:spLocks noChangeArrowheads="1"/>
                </p:cNvSpPr>
                <p:nvPr/>
              </p:nvSpPr>
              <p:spPr bwMode="auto">
                <a:xfrm>
                  <a:off x="900" y="3425"/>
                  <a:ext cx="990" cy="502"/>
                </a:xfrm>
                <a:prstGeom prst="cube">
                  <a:avLst>
                    <a:gd name="adj" fmla="val 583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9497" name="Freeform 9"/>
                <p:cNvSpPr>
                  <a:spLocks/>
                </p:cNvSpPr>
                <p:nvPr/>
              </p:nvSpPr>
              <p:spPr bwMode="auto">
                <a:xfrm>
                  <a:off x="1170" y="3369"/>
                  <a:ext cx="450" cy="287"/>
                </a:xfrm>
                <a:custGeom>
                  <a:avLst/>
                  <a:gdLst>
                    <a:gd name="T0" fmla="*/ 0 w 900"/>
                    <a:gd name="T1" fmla="*/ 560 h 560"/>
                    <a:gd name="T2" fmla="*/ 900 w 900"/>
                    <a:gd name="T3" fmla="*/ 560 h 560"/>
                    <a:gd name="T4" fmla="*/ 900 w 900"/>
                    <a:gd name="T5" fmla="*/ 0 h 560"/>
                    <a:gd name="T6" fmla="*/ 0 w 900"/>
                    <a:gd name="T7" fmla="*/ 0 h 560"/>
                    <a:gd name="T8" fmla="*/ 0 w 900"/>
                    <a:gd name="T9" fmla="*/ 56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0" h="560">
                      <a:moveTo>
                        <a:pt x="0" y="560"/>
                      </a:moveTo>
                      <a:lnTo>
                        <a:pt x="900" y="560"/>
                      </a:lnTo>
                      <a:lnTo>
                        <a:pt x="900" y="0"/>
                      </a:lnTo>
                      <a:lnTo>
                        <a:pt x="0" y="0"/>
                      </a:lnTo>
                      <a:lnTo>
                        <a:pt x="0" y="56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9498" name="Line 10"/>
                <p:cNvSpPr>
                  <a:spLocks noChangeShapeType="1"/>
                </p:cNvSpPr>
                <p:nvPr/>
              </p:nvSpPr>
              <p:spPr bwMode="auto">
                <a:xfrm>
                  <a:off x="1440" y="35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19499" name="Text Box 11"/>
              <p:cNvSpPr txBox="1">
                <a:spLocks noChangeArrowheads="1"/>
              </p:cNvSpPr>
              <p:nvPr/>
            </p:nvSpPr>
            <p:spPr bwMode="auto">
              <a:xfrm>
                <a:off x="860" y="3534"/>
                <a:ext cx="820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bg-BG" sz="1000"/>
              </a:p>
              <a:p>
                <a:r>
                  <a:rPr lang="en-US" altLang="bg-BG" sz="1000"/>
                  <a:t>dost</a:t>
                </a:r>
                <a:endParaRPr lang="en-US" altLang="bg-BG" sz="1000" b="1"/>
              </a:p>
            </p:txBody>
          </p:sp>
        </p:grpSp>
        <p:grpSp>
          <p:nvGrpSpPr>
            <p:cNvPr id="319500" name="Group 12"/>
            <p:cNvGrpSpPr>
              <a:grpSpLocks/>
            </p:cNvGrpSpPr>
            <p:nvPr/>
          </p:nvGrpSpPr>
          <p:grpSpPr bwMode="auto">
            <a:xfrm>
              <a:off x="2278" y="2817"/>
              <a:ext cx="865" cy="822"/>
              <a:chOff x="2140" y="3269"/>
              <a:chExt cx="860" cy="780"/>
            </a:xfrm>
          </p:grpSpPr>
          <p:sp>
            <p:nvSpPr>
              <p:cNvPr id="319501" name="Text Box 13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1</a:t>
                </a:r>
                <a:endParaRPr lang="en-US" altLang="bg-BG" sz="1800" b="1"/>
              </a:p>
            </p:txBody>
          </p:sp>
          <p:sp>
            <p:nvSpPr>
              <p:cNvPr id="319502" name="Rectangle 14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03" name="Line 15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19504" name="Group 16"/>
            <p:cNvGrpSpPr>
              <a:grpSpLocks/>
            </p:cNvGrpSpPr>
            <p:nvPr/>
          </p:nvGrpSpPr>
          <p:grpSpPr bwMode="auto">
            <a:xfrm>
              <a:off x="10887" y="2086"/>
              <a:ext cx="362" cy="380"/>
              <a:chOff x="8320" y="3349"/>
              <a:chExt cx="360" cy="360"/>
            </a:xfrm>
          </p:grpSpPr>
          <p:sp>
            <p:nvSpPr>
              <p:cNvPr id="319505" name="Oval 17"/>
              <p:cNvSpPr>
                <a:spLocks noChangeArrowheads="1"/>
              </p:cNvSpPr>
              <p:nvPr/>
            </p:nvSpPr>
            <p:spPr bwMode="auto">
              <a:xfrm>
                <a:off x="8320" y="3349"/>
                <a:ext cx="360" cy="36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06" name="Line 18"/>
              <p:cNvSpPr>
                <a:spLocks noChangeShapeType="1"/>
              </p:cNvSpPr>
              <p:nvPr/>
            </p:nvSpPr>
            <p:spPr bwMode="auto">
              <a:xfrm>
                <a:off x="8340" y="3409"/>
                <a:ext cx="260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07" name="Line 19"/>
              <p:cNvSpPr>
                <a:spLocks noChangeShapeType="1"/>
              </p:cNvSpPr>
              <p:nvPr/>
            </p:nvSpPr>
            <p:spPr bwMode="auto">
              <a:xfrm flipV="1">
                <a:off x="8360" y="3409"/>
                <a:ext cx="26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19508" name="Group 20"/>
            <p:cNvGrpSpPr>
              <a:grpSpLocks/>
            </p:cNvGrpSpPr>
            <p:nvPr/>
          </p:nvGrpSpPr>
          <p:grpSpPr bwMode="auto">
            <a:xfrm>
              <a:off x="5818" y="2655"/>
              <a:ext cx="865" cy="821"/>
              <a:chOff x="2140" y="3269"/>
              <a:chExt cx="860" cy="780"/>
            </a:xfrm>
          </p:grpSpPr>
          <p:sp>
            <p:nvSpPr>
              <p:cNvPr id="319509" name="Text Box 21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6</a:t>
                </a:r>
                <a:endParaRPr lang="en-US" altLang="bg-BG" sz="1800" b="1"/>
              </a:p>
            </p:txBody>
          </p:sp>
          <p:sp>
            <p:nvSpPr>
              <p:cNvPr id="319510" name="Rectangle 22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11" name="Line 23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19512" name="Group 24"/>
            <p:cNvGrpSpPr>
              <a:grpSpLocks/>
            </p:cNvGrpSpPr>
            <p:nvPr/>
          </p:nvGrpSpPr>
          <p:grpSpPr bwMode="auto">
            <a:xfrm>
              <a:off x="6663" y="2760"/>
              <a:ext cx="865" cy="822"/>
              <a:chOff x="2140" y="3269"/>
              <a:chExt cx="860" cy="780"/>
            </a:xfrm>
          </p:grpSpPr>
          <p:sp>
            <p:nvSpPr>
              <p:cNvPr id="319513" name="Text Box 25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7</a:t>
                </a:r>
                <a:endParaRPr lang="en-US" altLang="bg-BG" sz="1800" b="1"/>
              </a:p>
            </p:txBody>
          </p:sp>
          <p:sp>
            <p:nvSpPr>
              <p:cNvPr id="319514" name="Rectangle 26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15" name="Line 27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19516" name="Group 28"/>
            <p:cNvGrpSpPr>
              <a:grpSpLocks/>
            </p:cNvGrpSpPr>
            <p:nvPr/>
          </p:nvGrpSpPr>
          <p:grpSpPr bwMode="auto">
            <a:xfrm>
              <a:off x="7508" y="2887"/>
              <a:ext cx="865" cy="821"/>
              <a:chOff x="2140" y="3269"/>
              <a:chExt cx="860" cy="780"/>
            </a:xfrm>
          </p:grpSpPr>
          <p:sp>
            <p:nvSpPr>
              <p:cNvPr id="319517" name="Text Box 29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9</a:t>
                </a:r>
                <a:endParaRPr lang="en-US" altLang="bg-BG" sz="1800" b="1"/>
              </a:p>
            </p:txBody>
          </p:sp>
          <p:sp>
            <p:nvSpPr>
              <p:cNvPr id="319518" name="Rectangle 30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19" name="Line 31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19520" name="Group 32"/>
            <p:cNvGrpSpPr>
              <a:grpSpLocks/>
            </p:cNvGrpSpPr>
            <p:nvPr/>
          </p:nvGrpSpPr>
          <p:grpSpPr bwMode="auto">
            <a:xfrm>
              <a:off x="8312" y="2718"/>
              <a:ext cx="865" cy="822"/>
              <a:chOff x="2140" y="3269"/>
              <a:chExt cx="860" cy="780"/>
            </a:xfrm>
          </p:grpSpPr>
          <p:sp>
            <p:nvSpPr>
              <p:cNvPr id="319521" name="Text Box 33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10</a:t>
                </a:r>
                <a:endParaRPr lang="en-US" altLang="bg-BG" sz="1800" b="1"/>
              </a:p>
            </p:txBody>
          </p:sp>
          <p:sp>
            <p:nvSpPr>
              <p:cNvPr id="319522" name="Rectangle 34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23" name="Line 35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19524" name="Group 36"/>
            <p:cNvGrpSpPr>
              <a:grpSpLocks/>
            </p:cNvGrpSpPr>
            <p:nvPr/>
          </p:nvGrpSpPr>
          <p:grpSpPr bwMode="auto">
            <a:xfrm>
              <a:off x="9982" y="2061"/>
              <a:ext cx="865" cy="821"/>
              <a:chOff x="2140" y="3269"/>
              <a:chExt cx="860" cy="780"/>
            </a:xfrm>
          </p:grpSpPr>
          <p:sp>
            <p:nvSpPr>
              <p:cNvPr id="319525" name="Text Box 37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12</a:t>
                </a:r>
                <a:endParaRPr lang="en-US" altLang="bg-BG" sz="1800" b="1"/>
              </a:p>
            </p:txBody>
          </p:sp>
          <p:sp>
            <p:nvSpPr>
              <p:cNvPr id="319526" name="Rectangle 38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27" name="Line 39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19528" name="Group 40"/>
            <p:cNvGrpSpPr>
              <a:grpSpLocks/>
            </p:cNvGrpSpPr>
            <p:nvPr/>
          </p:nvGrpSpPr>
          <p:grpSpPr bwMode="auto">
            <a:xfrm>
              <a:off x="3163" y="2607"/>
              <a:ext cx="865" cy="821"/>
              <a:chOff x="2140" y="3269"/>
              <a:chExt cx="860" cy="780"/>
            </a:xfrm>
          </p:grpSpPr>
          <p:sp>
            <p:nvSpPr>
              <p:cNvPr id="319529" name="Text Box 41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3</a:t>
                </a:r>
                <a:endParaRPr lang="en-US" altLang="bg-BG" sz="1800" b="1"/>
              </a:p>
            </p:txBody>
          </p:sp>
          <p:sp>
            <p:nvSpPr>
              <p:cNvPr id="319530" name="Rectangle 42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31" name="Line 43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19532" name="Group 44"/>
            <p:cNvGrpSpPr>
              <a:grpSpLocks/>
            </p:cNvGrpSpPr>
            <p:nvPr/>
          </p:nvGrpSpPr>
          <p:grpSpPr bwMode="auto">
            <a:xfrm>
              <a:off x="4048" y="2402"/>
              <a:ext cx="865" cy="822"/>
              <a:chOff x="2140" y="3269"/>
              <a:chExt cx="860" cy="780"/>
            </a:xfrm>
          </p:grpSpPr>
          <p:sp>
            <p:nvSpPr>
              <p:cNvPr id="319533" name="Text Box 45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5</a:t>
                </a:r>
                <a:endParaRPr lang="en-US" altLang="bg-BG" sz="1800" b="1"/>
              </a:p>
            </p:txBody>
          </p:sp>
          <p:sp>
            <p:nvSpPr>
              <p:cNvPr id="319534" name="Rectangle 46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35" name="Line 47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19536" name="Group 48"/>
            <p:cNvGrpSpPr>
              <a:grpSpLocks/>
            </p:cNvGrpSpPr>
            <p:nvPr/>
          </p:nvGrpSpPr>
          <p:grpSpPr bwMode="auto">
            <a:xfrm>
              <a:off x="4913" y="2487"/>
              <a:ext cx="865" cy="821"/>
              <a:chOff x="2140" y="3269"/>
              <a:chExt cx="860" cy="780"/>
            </a:xfrm>
          </p:grpSpPr>
          <p:sp>
            <p:nvSpPr>
              <p:cNvPr id="319537" name="Text Box 49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6</a:t>
                </a:r>
                <a:endParaRPr lang="en-US" altLang="bg-BG" sz="1800" b="1"/>
              </a:p>
            </p:txBody>
          </p:sp>
          <p:sp>
            <p:nvSpPr>
              <p:cNvPr id="319538" name="Rectangle 50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39" name="Line 51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19540" name="Group 52"/>
            <p:cNvGrpSpPr>
              <a:grpSpLocks/>
            </p:cNvGrpSpPr>
            <p:nvPr/>
          </p:nvGrpSpPr>
          <p:grpSpPr bwMode="auto">
            <a:xfrm>
              <a:off x="9197" y="2634"/>
              <a:ext cx="865" cy="821"/>
              <a:chOff x="2140" y="3269"/>
              <a:chExt cx="860" cy="780"/>
            </a:xfrm>
          </p:grpSpPr>
          <p:sp>
            <p:nvSpPr>
              <p:cNvPr id="319541" name="Text Box 53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11</a:t>
                </a:r>
                <a:endParaRPr lang="en-US" altLang="bg-BG" sz="1800" b="1"/>
              </a:p>
            </p:txBody>
          </p:sp>
          <p:sp>
            <p:nvSpPr>
              <p:cNvPr id="319542" name="Rectangle 54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9543" name="Line 55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319544" name="Rectangle 56"/>
          <p:cNvSpPr>
            <a:spLocks noChangeArrowheads="1"/>
          </p:cNvSpPr>
          <p:nvPr/>
        </p:nvSpPr>
        <p:spPr bwMode="auto">
          <a:xfrm>
            <a:off x="2346325" y="215900"/>
            <a:ext cx="311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Нареден</a:t>
            </a:r>
            <a:r>
              <a:rPr lang="en-US" altLang="bg-BG" b="1"/>
              <a:t> </a:t>
            </a:r>
            <a:r>
              <a:rPr lang="bg-BG" altLang="bg-BG" b="1"/>
              <a:t>линеен списък.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3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24" name="Rectangle 40"/>
          <p:cNvSpPr>
            <a:spLocks noChangeArrowheads="1"/>
          </p:cNvSpPr>
          <p:nvPr/>
        </p:nvSpPr>
        <p:spPr bwMode="auto">
          <a:xfrm>
            <a:off x="777875" y="3783121"/>
            <a:ext cx="7366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 algn="l"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 algn="l"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 algn="l"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 algn="l"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 algn="l"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bg-BG" altLang="bg-BG" dirty="0"/>
              <a:t>Новопристигащата данна се организира в нов елемент. </a:t>
            </a:r>
          </a:p>
          <a:p>
            <a:r>
              <a:rPr lang="en-US" altLang="bg-BG" dirty="0"/>
              <a:t>2. </a:t>
            </a:r>
            <a:r>
              <a:rPr lang="bg-BG" altLang="bg-BG" dirty="0"/>
              <a:t>Търси се мястото на този елемент с обхождане на структурата. </a:t>
            </a:r>
          </a:p>
          <a:p>
            <a:endParaRPr lang="bg-BG" altLang="bg-BG" dirty="0"/>
          </a:p>
          <a:p>
            <a:r>
              <a:rPr lang="bg-BG" altLang="bg-BG" sz="1000" dirty="0">
                <a:latin typeface="Times New Roman" pitchFamily="18" charset="0"/>
              </a:rPr>
              <a:t>Къде е “правилното” място на този елемент? То е непосредствено преди елемента, който съдържа данна със стойност по-голяма или равна на новопристигналата данна. Как да се намери къде е този елемент? С “разузнаване” - напред по елементите. Необходим е помощен указател-разузнавач, с който да се обходи структурата. </a:t>
            </a:r>
          </a:p>
          <a:p>
            <a:endParaRPr lang="bg-BG" altLang="bg-BG" sz="1000" dirty="0">
              <a:latin typeface="Times New Roman" pitchFamily="18" charset="0"/>
            </a:endParaRPr>
          </a:p>
          <a:p>
            <a:endParaRPr lang="en-US" altLang="bg-BG" dirty="0"/>
          </a:p>
        </p:txBody>
      </p:sp>
      <p:sp>
        <p:nvSpPr>
          <p:cNvPr id="323625" name="Rectangle 41"/>
          <p:cNvSpPr>
            <a:spLocks noChangeArrowheads="1"/>
          </p:cNvSpPr>
          <p:nvPr/>
        </p:nvSpPr>
        <p:spPr bwMode="auto">
          <a:xfrm>
            <a:off x="1431925" y="195263"/>
            <a:ext cx="554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Вмъкване на елемент в нареден</a:t>
            </a:r>
            <a:r>
              <a:rPr lang="en-US" altLang="bg-BG" b="1"/>
              <a:t> </a:t>
            </a:r>
            <a:r>
              <a:rPr lang="bg-BG" altLang="bg-BG" b="1"/>
              <a:t>линеен списък.</a:t>
            </a:r>
          </a:p>
        </p:txBody>
      </p:sp>
      <p:grpSp>
        <p:nvGrpSpPr>
          <p:cNvPr id="323627" name="Group 43"/>
          <p:cNvGrpSpPr>
            <a:grpSpLocks/>
          </p:cNvGrpSpPr>
          <p:nvPr/>
        </p:nvGrpSpPr>
        <p:grpSpPr bwMode="auto">
          <a:xfrm>
            <a:off x="563563" y="1414463"/>
            <a:ext cx="7632700" cy="1211262"/>
            <a:chOff x="950" y="2061"/>
            <a:chExt cx="10420" cy="1647"/>
          </a:xfrm>
        </p:grpSpPr>
        <p:sp>
          <p:nvSpPr>
            <p:cNvPr id="323628" name="Text Box 44"/>
            <p:cNvSpPr txBox="1">
              <a:spLocks noChangeArrowheads="1"/>
            </p:cNvSpPr>
            <p:nvPr/>
          </p:nvSpPr>
          <p:spPr bwMode="auto">
            <a:xfrm>
              <a:off x="10721" y="2487"/>
              <a:ext cx="649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bg-BG" altLang="bg-BG" sz="1800" b="1"/>
            </a:p>
          </p:txBody>
        </p:sp>
        <p:grpSp>
          <p:nvGrpSpPr>
            <p:cNvPr id="323629" name="Group 45"/>
            <p:cNvGrpSpPr>
              <a:grpSpLocks/>
            </p:cNvGrpSpPr>
            <p:nvPr/>
          </p:nvGrpSpPr>
          <p:grpSpPr bwMode="auto">
            <a:xfrm>
              <a:off x="950" y="2824"/>
              <a:ext cx="1307" cy="659"/>
              <a:chOff x="860" y="3369"/>
              <a:chExt cx="1300" cy="626"/>
            </a:xfrm>
          </p:grpSpPr>
          <p:grpSp>
            <p:nvGrpSpPr>
              <p:cNvPr id="323630" name="Group 46"/>
              <p:cNvGrpSpPr>
                <a:grpSpLocks/>
              </p:cNvGrpSpPr>
              <p:nvPr/>
            </p:nvGrpSpPr>
            <p:grpSpPr bwMode="auto">
              <a:xfrm>
                <a:off x="900" y="3369"/>
                <a:ext cx="1260" cy="558"/>
                <a:chOff x="900" y="3369"/>
                <a:chExt cx="1260" cy="558"/>
              </a:xfrm>
            </p:grpSpPr>
            <p:sp>
              <p:nvSpPr>
                <p:cNvPr id="323631" name="AutoShape 47"/>
                <p:cNvSpPr>
                  <a:spLocks noChangeArrowheads="1"/>
                </p:cNvSpPr>
                <p:nvPr/>
              </p:nvSpPr>
              <p:spPr bwMode="auto">
                <a:xfrm>
                  <a:off x="900" y="3425"/>
                  <a:ext cx="990" cy="502"/>
                </a:xfrm>
                <a:prstGeom prst="cube">
                  <a:avLst>
                    <a:gd name="adj" fmla="val 583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3632" name="Freeform 48"/>
                <p:cNvSpPr>
                  <a:spLocks/>
                </p:cNvSpPr>
                <p:nvPr/>
              </p:nvSpPr>
              <p:spPr bwMode="auto">
                <a:xfrm>
                  <a:off x="1170" y="3369"/>
                  <a:ext cx="450" cy="287"/>
                </a:xfrm>
                <a:custGeom>
                  <a:avLst/>
                  <a:gdLst>
                    <a:gd name="T0" fmla="*/ 0 w 900"/>
                    <a:gd name="T1" fmla="*/ 560 h 560"/>
                    <a:gd name="T2" fmla="*/ 900 w 900"/>
                    <a:gd name="T3" fmla="*/ 560 h 560"/>
                    <a:gd name="T4" fmla="*/ 900 w 900"/>
                    <a:gd name="T5" fmla="*/ 0 h 560"/>
                    <a:gd name="T6" fmla="*/ 0 w 900"/>
                    <a:gd name="T7" fmla="*/ 0 h 560"/>
                    <a:gd name="T8" fmla="*/ 0 w 900"/>
                    <a:gd name="T9" fmla="*/ 56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0" h="560">
                      <a:moveTo>
                        <a:pt x="0" y="560"/>
                      </a:moveTo>
                      <a:lnTo>
                        <a:pt x="900" y="560"/>
                      </a:lnTo>
                      <a:lnTo>
                        <a:pt x="900" y="0"/>
                      </a:lnTo>
                      <a:lnTo>
                        <a:pt x="0" y="0"/>
                      </a:lnTo>
                      <a:lnTo>
                        <a:pt x="0" y="56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3633" name="Line 49"/>
                <p:cNvSpPr>
                  <a:spLocks noChangeShapeType="1"/>
                </p:cNvSpPr>
                <p:nvPr/>
              </p:nvSpPr>
              <p:spPr bwMode="auto">
                <a:xfrm>
                  <a:off x="1440" y="35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23634" name="Text Box 50"/>
              <p:cNvSpPr txBox="1">
                <a:spLocks noChangeArrowheads="1"/>
              </p:cNvSpPr>
              <p:nvPr/>
            </p:nvSpPr>
            <p:spPr bwMode="auto">
              <a:xfrm>
                <a:off x="860" y="3534"/>
                <a:ext cx="820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bg-BG" sz="1000"/>
              </a:p>
              <a:p>
                <a:r>
                  <a:rPr lang="en-US" altLang="bg-BG" sz="1000"/>
                  <a:t>dost</a:t>
                </a:r>
                <a:endParaRPr lang="en-US" altLang="bg-BG" sz="1000" b="1"/>
              </a:p>
            </p:txBody>
          </p:sp>
        </p:grpSp>
        <p:grpSp>
          <p:nvGrpSpPr>
            <p:cNvPr id="323635" name="Group 51"/>
            <p:cNvGrpSpPr>
              <a:grpSpLocks/>
            </p:cNvGrpSpPr>
            <p:nvPr/>
          </p:nvGrpSpPr>
          <p:grpSpPr bwMode="auto">
            <a:xfrm>
              <a:off x="2278" y="2817"/>
              <a:ext cx="865" cy="822"/>
              <a:chOff x="2140" y="3269"/>
              <a:chExt cx="860" cy="780"/>
            </a:xfrm>
          </p:grpSpPr>
          <p:sp>
            <p:nvSpPr>
              <p:cNvPr id="323636" name="Text Box 52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1</a:t>
                </a:r>
                <a:endParaRPr lang="en-US" altLang="bg-BG" sz="1800" b="1"/>
              </a:p>
            </p:txBody>
          </p:sp>
          <p:sp>
            <p:nvSpPr>
              <p:cNvPr id="323637" name="Rectangle 53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38" name="Line 54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23639" name="Group 55"/>
            <p:cNvGrpSpPr>
              <a:grpSpLocks/>
            </p:cNvGrpSpPr>
            <p:nvPr/>
          </p:nvGrpSpPr>
          <p:grpSpPr bwMode="auto">
            <a:xfrm>
              <a:off x="10887" y="2086"/>
              <a:ext cx="362" cy="380"/>
              <a:chOff x="8320" y="3349"/>
              <a:chExt cx="360" cy="360"/>
            </a:xfrm>
          </p:grpSpPr>
          <p:sp>
            <p:nvSpPr>
              <p:cNvPr id="323640" name="Oval 56"/>
              <p:cNvSpPr>
                <a:spLocks noChangeArrowheads="1"/>
              </p:cNvSpPr>
              <p:nvPr/>
            </p:nvSpPr>
            <p:spPr bwMode="auto">
              <a:xfrm>
                <a:off x="8320" y="3349"/>
                <a:ext cx="360" cy="36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41" name="Line 57"/>
              <p:cNvSpPr>
                <a:spLocks noChangeShapeType="1"/>
              </p:cNvSpPr>
              <p:nvPr/>
            </p:nvSpPr>
            <p:spPr bwMode="auto">
              <a:xfrm>
                <a:off x="8340" y="3409"/>
                <a:ext cx="260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42" name="Line 58"/>
              <p:cNvSpPr>
                <a:spLocks noChangeShapeType="1"/>
              </p:cNvSpPr>
              <p:nvPr/>
            </p:nvSpPr>
            <p:spPr bwMode="auto">
              <a:xfrm flipV="1">
                <a:off x="8360" y="3409"/>
                <a:ext cx="26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23643" name="Group 59"/>
            <p:cNvGrpSpPr>
              <a:grpSpLocks/>
            </p:cNvGrpSpPr>
            <p:nvPr/>
          </p:nvGrpSpPr>
          <p:grpSpPr bwMode="auto">
            <a:xfrm>
              <a:off x="5818" y="2655"/>
              <a:ext cx="865" cy="821"/>
              <a:chOff x="2140" y="3269"/>
              <a:chExt cx="860" cy="780"/>
            </a:xfrm>
          </p:grpSpPr>
          <p:sp>
            <p:nvSpPr>
              <p:cNvPr id="323644" name="Text Box 60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6</a:t>
                </a:r>
                <a:endParaRPr lang="en-US" altLang="bg-BG" sz="1800" b="1"/>
              </a:p>
            </p:txBody>
          </p:sp>
          <p:sp>
            <p:nvSpPr>
              <p:cNvPr id="323645" name="Rectangle 61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46" name="Line 62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23647" name="Group 63"/>
            <p:cNvGrpSpPr>
              <a:grpSpLocks/>
            </p:cNvGrpSpPr>
            <p:nvPr/>
          </p:nvGrpSpPr>
          <p:grpSpPr bwMode="auto">
            <a:xfrm>
              <a:off x="6663" y="2760"/>
              <a:ext cx="865" cy="822"/>
              <a:chOff x="2140" y="3269"/>
              <a:chExt cx="860" cy="780"/>
            </a:xfrm>
          </p:grpSpPr>
          <p:sp>
            <p:nvSpPr>
              <p:cNvPr id="323648" name="Text Box 64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7</a:t>
                </a:r>
                <a:endParaRPr lang="en-US" altLang="bg-BG" sz="1800" b="1"/>
              </a:p>
            </p:txBody>
          </p:sp>
          <p:sp>
            <p:nvSpPr>
              <p:cNvPr id="323649" name="Rectangle 65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50" name="Line 66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23651" name="Group 67"/>
            <p:cNvGrpSpPr>
              <a:grpSpLocks/>
            </p:cNvGrpSpPr>
            <p:nvPr/>
          </p:nvGrpSpPr>
          <p:grpSpPr bwMode="auto">
            <a:xfrm>
              <a:off x="7508" y="2887"/>
              <a:ext cx="865" cy="821"/>
              <a:chOff x="2140" y="3269"/>
              <a:chExt cx="860" cy="780"/>
            </a:xfrm>
          </p:grpSpPr>
          <p:sp>
            <p:nvSpPr>
              <p:cNvPr id="323652" name="Text Box 68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9</a:t>
                </a:r>
                <a:endParaRPr lang="en-US" altLang="bg-BG" sz="1800" b="1"/>
              </a:p>
            </p:txBody>
          </p:sp>
          <p:sp>
            <p:nvSpPr>
              <p:cNvPr id="323653" name="Rectangle 69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54" name="Line 70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23655" name="Group 71"/>
            <p:cNvGrpSpPr>
              <a:grpSpLocks/>
            </p:cNvGrpSpPr>
            <p:nvPr/>
          </p:nvGrpSpPr>
          <p:grpSpPr bwMode="auto">
            <a:xfrm>
              <a:off x="8312" y="2718"/>
              <a:ext cx="865" cy="822"/>
              <a:chOff x="2140" y="3269"/>
              <a:chExt cx="860" cy="780"/>
            </a:xfrm>
          </p:grpSpPr>
          <p:sp>
            <p:nvSpPr>
              <p:cNvPr id="323656" name="Text Box 72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10</a:t>
                </a:r>
                <a:endParaRPr lang="en-US" altLang="bg-BG" sz="1800" b="1"/>
              </a:p>
            </p:txBody>
          </p:sp>
          <p:sp>
            <p:nvSpPr>
              <p:cNvPr id="323657" name="Rectangle 73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58" name="Line 74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23659" name="Group 75"/>
            <p:cNvGrpSpPr>
              <a:grpSpLocks/>
            </p:cNvGrpSpPr>
            <p:nvPr/>
          </p:nvGrpSpPr>
          <p:grpSpPr bwMode="auto">
            <a:xfrm>
              <a:off x="9982" y="2061"/>
              <a:ext cx="865" cy="821"/>
              <a:chOff x="2140" y="3269"/>
              <a:chExt cx="860" cy="780"/>
            </a:xfrm>
          </p:grpSpPr>
          <p:sp>
            <p:nvSpPr>
              <p:cNvPr id="323660" name="Text Box 76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12</a:t>
                </a:r>
                <a:endParaRPr lang="en-US" altLang="bg-BG" sz="1800" b="1"/>
              </a:p>
            </p:txBody>
          </p:sp>
          <p:sp>
            <p:nvSpPr>
              <p:cNvPr id="323661" name="Rectangle 77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62" name="Line 78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23663" name="Group 79"/>
            <p:cNvGrpSpPr>
              <a:grpSpLocks/>
            </p:cNvGrpSpPr>
            <p:nvPr/>
          </p:nvGrpSpPr>
          <p:grpSpPr bwMode="auto">
            <a:xfrm>
              <a:off x="3163" y="2607"/>
              <a:ext cx="865" cy="821"/>
              <a:chOff x="2140" y="3269"/>
              <a:chExt cx="860" cy="780"/>
            </a:xfrm>
          </p:grpSpPr>
          <p:sp>
            <p:nvSpPr>
              <p:cNvPr id="323664" name="Text Box 80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3</a:t>
                </a:r>
                <a:endParaRPr lang="en-US" altLang="bg-BG" sz="1800" b="1"/>
              </a:p>
            </p:txBody>
          </p:sp>
          <p:sp>
            <p:nvSpPr>
              <p:cNvPr id="323665" name="Rectangle 81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66" name="Line 82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23667" name="Group 83"/>
            <p:cNvGrpSpPr>
              <a:grpSpLocks/>
            </p:cNvGrpSpPr>
            <p:nvPr/>
          </p:nvGrpSpPr>
          <p:grpSpPr bwMode="auto">
            <a:xfrm>
              <a:off x="4048" y="2402"/>
              <a:ext cx="865" cy="822"/>
              <a:chOff x="2140" y="3269"/>
              <a:chExt cx="860" cy="780"/>
            </a:xfrm>
          </p:grpSpPr>
          <p:sp>
            <p:nvSpPr>
              <p:cNvPr id="323668" name="Text Box 84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5</a:t>
                </a:r>
                <a:endParaRPr lang="en-US" altLang="bg-BG" sz="1800" b="1"/>
              </a:p>
            </p:txBody>
          </p:sp>
          <p:sp>
            <p:nvSpPr>
              <p:cNvPr id="323669" name="Rectangle 85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70" name="Line 86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23671" name="Group 87"/>
            <p:cNvGrpSpPr>
              <a:grpSpLocks/>
            </p:cNvGrpSpPr>
            <p:nvPr/>
          </p:nvGrpSpPr>
          <p:grpSpPr bwMode="auto">
            <a:xfrm>
              <a:off x="4913" y="2487"/>
              <a:ext cx="865" cy="821"/>
              <a:chOff x="2140" y="3269"/>
              <a:chExt cx="860" cy="780"/>
            </a:xfrm>
          </p:grpSpPr>
          <p:sp>
            <p:nvSpPr>
              <p:cNvPr id="323672" name="Text Box 88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6</a:t>
                </a:r>
                <a:endParaRPr lang="en-US" altLang="bg-BG" sz="1800" b="1"/>
              </a:p>
            </p:txBody>
          </p:sp>
          <p:sp>
            <p:nvSpPr>
              <p:cNvPr id="323673" name="Rectangle 89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74" name="Line 90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23675" name="Group 91"/>
            <p:cNvGrpSpPr>
              <a:grpSpLocks/>
            </p:cNvGrpSpPr>
            <p:nvPr/>
          </p:nvGrpSpPr>
          <p:grpSpPr bwMode="auto">
            <a:xfrm>
              <a:off x="9197" y="2634"/>
              <a:ext cx="865" cy="821"/>
              <a:chOff x="2140" y="3269"/>
              <a:chExt cx="860" cy="780"/>
            </a:xfrm>
          </p:grpSpPr>
          <p:sp>
            <p:nvSpPr>
              <p:cNvPr id="323676" name="Text Box 92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/>
                  <a:t>11</a:t>
                </a:r>
                <a:endParaRPr lang="en-US" altLang="bg-BG" sz="1800" b="1"/>
              </a:p>
            </p:txBody>
          </p:sp>
          <p:sp>
            <p:nvSpPr>
              <p:cNvPr id="323677" name="Rectangle 93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78" name="Line 94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323680" name="Rectangle 96"/>
          <p:cNvSpPr>
            <a:spLocks noChangeArrowheads="1"/>
          </p:cNvSpPr>
          <p:nvPr/>
        </p:nvSpPr>
        <p:spPr bwMode="auto">
          <a:xfrm>
            <a:off x="568325" y="1249363"/>
            <a:ext cx="307975" cy="131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3681" name="Rectangle 97"/>
          <p:cNvSpPr>
            <a:spLocks noChangeArrowheads="1"/>
          </p:cNvSpPr>
          <p:nvPr/>
        </p:nvSpPr>
        <p:spPr bwMode="auto">
          <a:xfrm>
            <a:off x="568325" y="1381125"/>
            <a:ext cx="307975" cy="255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3683" name="Group 99"/>
          <p:cNvGrpSpPr>
            <a:grpSpLocks/>
          </p:cNvGrpSpPr>
          <p:nvPr/>
        </p:nvGrpSpPr>
        <p:grpSpPr bwMode="auto">
          <a:xfrm>
            <a:off x="703263" y="684213"/>
            <a:ext cx="438150" cy="636587"/>
            <a:chOff x="7283" y="2998"/>
            <a:chExt cx="526" cy="918"/>
          </a:xfrm>
        </p:grpSpPr>
        <p:grpSp>
          <p:nvGrpSpPr>
            <p:cNvPr id="323684" name="Group 100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23685" name="Freeform 101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3686" name="Freeform 102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3687" name="Freeform 103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3688" name="Text Box 104"/>
          <p:cNvSpPr txBox="1">
            <a:spLocks noChangeArrowheads="1"/>
          </p:cNvSpPr>
          <p:nvPr/>
        </p:nvSpPr>
        <p:spPr bwMode="auto">
          <a:xfrm>
            <a:off x="557213" y="1344613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/>
              <a:t>8</a:t>
            </a:r>
            <a:endParaRPr lang="en-US" altLang="bg-BG"/>
          </a:p>
        </p:txBody>
      </p:sp>
      <p:grpSp>
        <p:nvGrpSpPr>
          <p:cNvPr id="323693" name="Group 109"/>
          <p:cNvGrpSpPr>
            <a:grpSpLocks/>
          </p:cNvGrpSpPr>
          <p:nvPr/>
        </p:nvGrpSpPr>
        <p:grpSpPr bwMode="auto">
          <a:xfrm>
            <a:off x="4583113" y="811213"/>
            <a:ext cx="647700" cy="1154112"/>
            <a:chOff x="6662" y="2732"/>
            <a:chExt cx="684" cy="1202"/>
          </a:xfrm>
        </p:grpSpPr>
        <p:sp>
          <p:nvSpPr>
            <p:cNvPr id="323694" name="Freeform 110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3695" name="Line 111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3696" name="Freeform 112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3697" name="Text Box 113"/>
          <p:cNvSpPr txBox="1">
            <a:spLocks noChangeArrowheads="1"/>
          </p:cNvSpPr>
          <p:nvPr/>
        </p:nvSpPr>
        <p:spPr bwMode="auto">
          <a:xfrm>
            <a:off x="4230688" y="1403350"/>
            <a:ext cx="7858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/>
              <a:t>contr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90">
            <a:off x="1053000" y="1624888"/>
            <a:ext cx="6578067" cy="141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54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3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3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3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3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3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3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3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3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23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23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23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23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80" grpId="0" animBg="1"/>
      <p:bldP spid="323681" grpId="0" animBg="1"/>
      <p:bldP spid="323688" grpId="0"/>
      <p:bldP spid="3236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24" name="Rectangle 40"/>
          <p:cNvSpPr>
            <a:spLocks noChangeArrowheads="1"/>
          </p:cNvSpPr>
          <p:nvPr/>
        </p:nvSpPr>
        <p:spPr bwMode="auto">
          <a:xfrm>
            <a:off x="777875" y="3783121"/>
            <a:ext cx="7366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 algn="l"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 algn="l"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 algn="l"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 algn="l"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 algn="l"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bg-BG" altLang="bg-BG" dirty="0">
                <a:solidFill>
                  <a:prstClr val="black"/>
                </a:solidFill>
              </a:rPr>
              <a:t>Новопристигащата данна се организира в нов елемент. </a:t>
            </a:r>
          </a:p>
          <a:p>
            <a:r>
              <a:rPr lang="en-US" altLang="bg-BG" dirty="0">
                <a:solidFill>
                  <a:prstClr val="black"/>
                </a:solidFill>
              </a:rPr>
              <a:t>2. </a:t>
            </a:r>
            <a:r>
              <a:rPr lang="bg-BG" altLang="bg-BG" dirty="0">
                <a:solidFill>
                  <a:prstClr val="black"/>
                </a:solidFill>
              </a:rPr>
              <a:t>Търси се мястото на този елемент с обхождане на структурата. </a:t>
            </a:r>
          </a:p>
          <a:p>
            <a:endParaRPr lang="bg-BG" altLang="bg-BG" dirty="0">
              <a:solidFill>
                <a:prstClr val="black"/>
              </a:solidFill>
            </a:endParaRPr>
          </a:p>
          <a:p>
            <a:r>
              <a:rPr lang="bg-BG" altLang="bg-BG" sz="1000" dirty="0">
                <a:solidFill>
                  <a:prstClr val="black"/>
                </a:solidFill>
                <a:latin typeface="Times New Roman" pitchFamily="18" charset="0"/>
              </a:rPr>
              <a:t>Къде е “правилното” място на този елемент? То е непосредствено преди елемента, който съдържа данна със стойност по-голяма или равна на новопристигналата данна. Как да се намери къде е този елемент? С “разузнаване” - напред по елементите. Необходим е помощен указател-разузнавач, с който да се обходи структурата. </a:t>
            </a:r>
          </a:p>
          <a:p>
            <a:endParaRPr lang="bg-BG" altLang="bg-BG" sz="1000" dirty="0">
              <a:solidFill>
                <a:prstClr val="black"/>
              </a:solidFill>
              <a:latin typeface="Times New Roman" pitchFamily="18" charset="0"/>
            </a:endParaRPr>
          </a:p>
          <a:p>
            <a:endParaRPr lang="en-US" altLang="bg-BG" dirty="0">
              <a:solidFill>
                <a:prstClr val="black"/>
              </a:solidFill>
            </a:endParaRPr>
          </a:p>
        </p:txBody>
      </p:sp>
      <p:sp>
        <p:nvSpPr>
          <p:cNvPr id="323625" name="Rectangle 41"/>
          <p:cNvSpPr>
            <a:spLocks noChangeArrowheads="1"/>
          </p:cNvSpPr>
          <p:nvPr/>
        </p:nvSpPr>
        <p:spPr bwMode="auto">
          <a:xfrm>
            <a:off x="1431925" y="195263"/>
            <a:ext cx="554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>
                <a:solidFill>
                  <a:prstClr val="black"/>
                </a:solidFill>
              </a:rPr>
              <a:t>Вмъкване на елемент в нареден</a:t>
            </a:r>
            <a:r>
              <a:rPr lang="en-US" altLang="bg-BG" b="1">
                <a:solidFill>
                  <a:prstClr val="black"/>
                </a:solidFill>
              </a:rPr>
              <a:t> </a:t>
            </a:r>
            <a:r>
              <a:rPr lang="bg-BG" altLang="bg-BG" b="1">
                <a:solidFill>
                  <a:prstClr val="black"/>
                </a:solidFill>
              </a:rPr>
              <a:t>линеен списък.</a:t>
            </a:r>
          </a:p>
        </p:txBody>
      </p:sp>
      <p:grpSp>
        <p:nvGrpSpPr>
          <p:cNvPr id="323627" name="Group 43"/>
          <p:cNvGrpSpPr>
            <a:grpSpLocks/>
          </p:cNvGrpSpPr>
          <p:nvPr/>
        </p:nvGrpSpPr>
        <p:grpSpPr bwMode="auto">
          <a:xfrm>
            <a:off x="563563" y="1414463"/>
            <a:ext cx="7632700" cy="1211262"/>
            <a:chOff x="950" y="2061"/>
            <a:chExt cx="10420" cy="1647"/>
          </a:xfrm>
        </p:grpSpPr>
        <p:sp>
          <p:nvSpPr>
            <p:cNvPr id="323628" name="Text Box 44"/>
            <p:cNvSpPr txBox="1">
              <a:spLocks noChangeArrowheads="1"/>
            </p:cNvSpPr>
            <p:nvPr/>
          </p:nvSpPr>
          <p:spPr bwMode="auto">
            <a:xfrm>
              <a:off x="10721" y="2487"/>
              <a:ext cx="649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 b="1">
                <a:solidFill>
                  <a:prstClr val="black"/>
                </a:solidFill>
              </a:endParaRPr>
            </a:p>
          </p:txBody>
        </p:sp>
        <p:grpSp>
          <p:nvGrpSpPr>
            <p:cNvPr id="323629" name="Group 45"/>
            <p:cNvGrpSpPr>
              <a:grpSpLocks/>
            </p:cNvGrpSpPr>
            <p:nvPr/>
          </p:nvGrpSpPr>
          <p:grpSpPr bwMode="auto">
            <a:xfrm>
              <a:off x="950" y="2824"/>
              <a:ext cx="1307" cy="659"/>
              <a:chOff x="860" y="3369"/>
              <a:chExt cx="1300" cy="626"/>
            </a:xfrm>
          </p:grpSpPr>
          <p:grpSp>
            <p:nvGrpSpPr>
              <p:cNvPr id="323630" name="Group 46"/>
              <p:cNvGrpSpPr>
                <a:grpSpLocks/>
              </p:cNvGrpSpPr>
              <p:nvPr/>
            </p:nvGrpSpPr>
            <p:grpSpPr bwMode="auto">
              <a:xfrm>
                <a:off x="900" y="3369"/>
                <a:ext cx="1260" cy="558"/>
                <a:chOff x="900" y="3369"/>
                <a:chExt cx="1260" cy="558"/>
              </a:xfrm>
            </p:grpSpPr>
            <p:sp>
              <p:nvSpPr>
                <p:cNvPr id="323631" name="AutoShape 47"/>
                <p:cNvSpPr>
                  <a:spLocks noChangeArrowheads="1"/>
                </p:cNvSpPr>
                <p:nvPr/>
              </p:nvSpPr>
              <p:spPr bwMode="auto">
                <a:xfrm>
                  <a:off x="900" y="3425"/>
                  <a:ext cx="990" cy="502"/>
                </a:xfrm>
                <a:prstGeom prst="cube">
                  <a:avLst>
                    <a:gd name="adj" fmla="val 583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3632" name="Freeform 48"/>
                <p:cNvSpPr>
                  <a:spLocks/>
                </p:cNvSpPr>
                <p:nvPr/>
              </p:nvSpPr>
              <p:spPr bwMode="auto">
                <a:xfrm>
                  <a:off x="1170" y="3369"/>
                  <a:ext cx="450" cy="287"/>
                </a:xfrm>
                <a:custGeom>
                  <a:avLst/>
                  <a:gdLst>
                    <a:gd name="T0" fmla="*/ 0 w 900"/>
                    <a:gd name="T1" fmla="*/ 560 h 560"/>
                    <a:gd name="T2" fmla="*/ 900 w 900"/>
                    <a:gd name="T3" fmla="*/ 560 h 560"/>
                    <a:gd name="T4" fmla="*/ 900 w 900"/>
                    <a:gd name="T5" fmla="*/ 0 h 560"/>
                    <a:gd name="T6" fmla="*/ 0 w 900"/>
                    <a:gd name="T7" fmla="*/ 0 h 560"/>
                    <a:gd name="T8" fmla="*/ 0 w 900"/>
                    <a:gd name="T9" fmla="*/ 56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0" h="560">
                      <a:moveTo>
                        <a:pt x="0" y="560"/>
                      </a:moveTo>
                      <a:lnTo>
                        <a:pt x="900" y="560"/>
                      </a:lnTo>
                      <a:lnTo>
                        <a:pt x="900" y="0"/>
                      </a:lnTo>
                      <a:lnTo>
                        <a:pt x="0" y="0"/>
                      </a:lnTo>
                      <a:lnTo>
                        <a:pt x="0" y="56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3633" name="Line 49"/>
                <p:cNvSpPr>
                  <a:spLocks noChangeShapeType="1"/>
                </p:cNvSpPr>
                <p:nvPr/>
              </p:nvSpPr>
              <p:spPr bwMode="auto">
                <a:xfrm>
                  <a:off x="1440" y="35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3634" name="Text Box 50"/>
              <p:cNvSpPr txBox="1">
                <a:spLocks noChangeArrowheads="1"/>
              </p:cNvSpPr>
              <p:nvPr/>
            </p:nvSpPr>
            <p:spPr bwMode="auto">
              <a:xfrm>
                <a:off x="860" y="3534"/>
                <a:ext cx="820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bg-BG" sz="1000">
                  <a:solidFill>
                    <a:prstClr val="black"/>
                  </a:solidFill>
                </a:endParaRPr>
              </a:p>
              <a:p>
                <a:r>
                  <a:rPr lang="en-US" altLang="bg-BG" sz="1000">
                    <a:solidFill>
                      <a:prstClr val="black"/>
                    </a:solidFill>
                  </a:rPr>
                  <a:t>dost</a:t>
                </a:r>
                <a:endParaRPr lang="en-US" altLang="bg-BG" sz="10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3635" name="Group 51"/>
            <p:cNvGrpSpPr>
              <a:grpSpLocks/>
            </p:cNvGrpSpPr>
            <p:nvPr/>
          </p:nvGrpSpPr>
          <p:grpSpPr bwMode="auto">
            <a:xfrm>
              <a:off x="2278" y="2817"/>
              <a:ext cx="865" cy="822"/>
              <a:chOff x="2140" y="3269"/>
              <a:chExt cx="860" cy="780"/>
            </a:xfrm>
          </p:grpSpPr>
          <p:sp>
            <p:nvSpPr>
              <p:cNvPr id="323636" name="Text Box 52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>
                    <a:solidFill>
                      <a:prstClr val="black"/>
                    </a:solidFill>
                  </a:rPr>
                  <a:t>1</a:t>
                </a:r>
                <a:endParaRPr lang="en-US" altLang="bg-BG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23637" name="Rectangle 53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38" name="Line 54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3639" name="Group 55"/>
            <p:cNvGrpSpPr>
              <a:grpSpLocks/>
            </p:cNvGrpSpPr>
            <p:nvPr/>
          </p:nvGrpSpPr>
          <p:grpSpPr bwMode="auto">
            <a:xfrm>
              <a:off x="10887" y="2086"/>
              <a:ext cx="362" cy="380"/>
              <a:chOff x="8320" y="3349"/>
              <a:chExt cx="360" cy="360"/>
            </a:xfrm>
          </p:grpSpPr>
          <p:sp>
            <p:nvSpPr>
              <p:cNvPr id="323640" name="Oval 56"/>
              <p:cNvSpPr>
                <a:spLocks noChangeArrowheads="1"/>
              </p:cNvSpPr>
              <p:nvPr/>
            </p:nvSpPr>
            <p:spPr bwMode="auto">
              <a:xfrm>
                <a:off x="8320" y="3349"/>
                <a:ext cx="360" cy="36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41" name="Line 57"/>
              <p:cNvSpPr>
                <a:spLocks noChangeShapeType="1"/>
              </p:cNvSpPr>
              <p:nvPr/>
            </p:nvSpPr>
            <p:spPr bwMode="auto">
              <a:xfrm>
                <a:off x="8340" y="3409"/>
                <a:ext cx="260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42" name="Line 58"/>
              <p:cNvSpPr>
                <a:spLocks noChangeShapeType="1"/>
              </p:cNvSpPr>
              <p:nvPr/>
            </p:nvSpPr>
            <p:spPr bwMode="auto">
              <a:xfrm flipV="1">
                <a:off x="8360" y="3409"/>
                <a:ext cx="26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3643" name="Group 59"/>
            <p:cNvGrpSpPr>
              <a:grpSpLocks/>
            </p:cNvGrpSpPr>
            <p:nvPr/>
          </p:nvGrpSpPr>
          <p:grpSpPr bwMode="auto">
            <a:xfrm>
              <a:off x="5818" y="2655"/>
              <a:ext cx="865" cy="821"/>
              <a:chOff x="2140" y="3269"/>
              <a:chExt cx="860" cy="780"/>
            </a:xfrm>
          </p:grpSpPr>
          <p:sp>
            <p:nvSpPr>
              <p:cNvPr id="323644" name="Text Box 60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>
                    <a:solidFill>
                      <a:prstClr val="black"/>
                    </a:solidFill>
                  </a:rPr>
                  <a:t>6</a:t>
                </a:r>
                <a:endParaRPr lang="en-US" altLang="bg-BG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23645" name="Rectangle 61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46" name="Line 62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3647" name="Group 63"/>
            <p:cNvGrpSpPr>
              <a:grpSpLocks/>
            </p:cNvGrpSpPr>
            <p:nvPr/>
          </p:nvGrpSpPr>
          <p:grpSpPr bwMode="auto">
            <a:xfrm>
              <a:off x="6663" y="2760"/>
              <a:ext cx="865" cy="822"/>
              <a:chOff x="2140" y="3269"/>
              <a:chExt cx="860" cy="780"/>
            </a:xfrm>
          </p:grpSpPr>
          <p:sp>
            <p:nvSpPr>
              <p:cNvPr id="323648" name="Text Box 64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>
                    <a:solidFill>
                      <a:prstClr val="black"/>
                    </a:solidFill>
                  </a:rPr>
                  <a:t>7</a:t>
                </a:r>
                <a:endParaRPr lang="en-US" altLang="bg-BG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23649" name="Rectangle 65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50" name="Line 66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3651" name="Group 67"/>
            <p:cNvGrpSpPr>
              <a:grpSpLocks/>
            </p:cNvGrpSpPr>
            <p:nvPr/>
          </p:nvGrpSpPr>
          <p:grpSpPr bwMode="auto">
            <a:xfrm>
              <a:off x="7508" y="2887"/>
              <a:ext cx="865" cy="821"/>
              <a:chOff x="2140" y="3269"/>
              <a:chExt cx="860" cy="780"/>
            </a:xfrm>
          </p:grpSpPr>
          <p:sp>
            <p:nvSpPr>
              <p:cNvPr id="323652" name="Text Box 68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>
                    <a:solidFill>
                      <a:prstClr val="black"/>
                    </a:solidFill>
                  </a:rPr>
                  <a:t>9</a:t>
                </a:r>
                <a:endParaRPr lang="en-US" altLang="bg-BG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23653" name="Rectangle 69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54" name="Line 70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3655" name="Group 71"/>
            <p:cNvGrpSpPr>
              <a:grpSpLocks/>
            </p:cNvGrpSpPr>
            <p:nvPr/>
          </p:nvGrpSpPr>
          <p:grpSpPr bwMode="auto">
            <a:xfrm>
              <a:off x="8312" y="2718"/>
              <a:ext cx="865" cy="822"/>
              <a:chOff x="2140" y="3269"/>
              <a:chExt cx="860" cy="780"/>
            </a:xfrm>
          </p:grpSpPr>
          <p:sp>
            <p:nvSpPr>
              <p:cNvPr id="323656" name="Text Box 72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>
                    <a:solidFill>
                      <a:prstClr val="black"/>
                    </a:solidFill>
                  </a:rPr>
                  <a:t>10</a:t>
                </a:r>
                <a:endParaRPr lang="en-US" altLang="bg-BG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23657" name="Rectangle 73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58" name="Line 74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3659" name="Group 75"/>
            <p:cNvGrpSpPr>
              <a:grpSpLocks/>
            </p:cNvGrpSpPr>
            <p:nvPr/>
          </p:nvGrpSpPr>
          <p:grpSpPr bwMode="auto">
            <a:xfrm>
              <a:off x="9982" y="2061"/>
              <a:ext cx="865" cy="821"/>
              <a:chOff x="2140" y="3269"/>
              <a:chExt cx="860" cy="780"/>
            </a:xfrm>
          </p:grpSpPr>
          <p:sp>
            <p:nvSpPr>
              <p:cNvPr id="323660" name="Text Box 76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>
                    <a:solidFill>
                      <a:prstClr val="black"/>
                    </a:solidFill>
                  </a:rPr>
                  <a:t>12</a:t>
                </a:r>
                <a:endParaRPr lang="en-US" altLang="bg-BG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23661" name="Rectangle 77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62" name="Line 78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3663" name="Group 79"/>
            <p:cNvGrpSpPr>
              <a:grpSpLocks/>
            </p:cNvGrpSpPr>
            <p:nvPr/>
          </p:nvGrpSpPr>
          <p:grpSpPr bwMode="auto">
            <a:xfrm>
              <a:off x="3163" y="2607"/>
              <a:ext cx="865" cy="821"/>
              <a:chOff x="2140" y="3269"/>
              <a:chExt cx="860" cy="780"/>
            </a:xfrm>
          </p:grpSpPr>
          <p:sp>
            <p:nvSpPr>
              <p:cNvPr id="323664" name="Text Box 80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>
                    <a:solidFill>
                      <a:prstClr val="black"/>
                    </a:solidFill>
                  </a:rPr>
                  <a:t>3</a:t>
                </a:r>
                <a:endParaRPr lang="en-US" altLang="bg-BG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23665" name="Rectangle 81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66" name="Line 82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3667" name="Group 83"/>
            <p:cNvGrpSpPr>
              <a:grpSpLocks/>
            </p:cNvGrpSpPr>
            <p:nvPr/>
          </p:nvGrpSpPr>
          <p:grpSpPr bwMode="auto">
            <a:xfrm>
              <a:off x="4048" y="2402"/>
              <a:ext cx="865" cy="822"/>
              <a:chOff x="2140" y="3269"/>
              <a:chExt cx="860" cy="780"/>
            </a:xfrm>
          </p:grpSpPr>
          <p:sp>
            <p:nvSpPr>
              <p:cNvPr id="323668" name="Text Box 84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>
                    <a:solidFill>
                      <a:prstClr val="black"/>
                    </a:solidFill>
                  </a:rPr>
                  <a:t>5</a:t>
                </a:r>
                <a:endParaRPr lang="en-US" altLang="bg-BG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23669" name="Rectangle 85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70" name="Line 86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3671" name="Group 87"/>
            <p:cNvGrpSpPr>
              <a:grpSpLocks/>
            </p:cNvGrpSpPr>
            <p:nvPr/>
          </p:nvGrpSpPr>
          <p:grpSpPr bwMode="auto">
            <a:xfrm>
              <a:off x="4913" y="2487"/>
              <a:ext cx="865" cy="821"/>
              <a:chOff x="2140" y="3269"/>
              <a:chExt cx="860" cy="780"/>
            </a:xfrm>
          </p:grpSpPr>
          <p:sp>
            <p:nvSpPr>
              <p:cNvPr id="323672" name="Text Box 88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>
                    <a:solidFill>
                      <a:prstClr val="black"/>
                    </a:solidFill>
                  </a:rPr>
                  <a:t>6</a:t>
                </a:r>
                <a:endParaRPr lang="en-US" altLang="bg-BG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23673" name="Rectangle 89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74" name="Line 90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3675" name="Group 91"/>
            <p:cNvGrpSpPr>
              <a:grpSpLocks/>
            </p:cNvGrpSpPr>
            <p:nvPr/>
          </p:nvGrpSpPr>
          <p:grpSpPr bwMode="auto">
            <a:xfrm>
              <a:off x="9197" y="2634"/>
              <a:ext cx="865" cy="821"/>
              <a:chOff x="2140" y="3269"/>
              <a:chExt cx="860" cy="780"/>
            </a:xfrm>
          </p:grpSpPr>
          <p:sp>
            <p:nvSpPr>
              <p:cNvPr id="323676" name="Text Box 92"/>
              <p:cNvSpPr txBox="1">
                <a:spLocks noChangeArrowheads="1"/>
              </p:cNvSpPr>
              <p:nvPr/>
            </p:nvSpPr>
            <p:spPr bwMode="auto">
              <a:xfrm>
                <a:off x="2140" y="3581"/>
                <a:ext cx="5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200" b="1">
                    <a:solidFill>
                      <a:prstClr val="black"/>
                    </a:solidFill>
                  </a:rPr>
                  <a:t>11</a:t>
                </a:r>
                <a:endParaRPr lang="en-US" altLang="bg-BG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23677" name="Rectangle 93"/>
              <p:cNvSpPr>
                <a:spLocks noChangeArrowheads="1"/>
              </p:cNvSpPr>
              <p:nvPr/>
            </p:nvSpPr>
            <p:spPr bwMode="auto">
              <a:xfrm>
                <a:off x="2140" y="3269"/>
                <a:ext cx="5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78" name="Line 94"/>
              <p:cNvSpPr>
                <a:spLocks noChangeShapeType="1"/>
              </p:cNvSpPr>
              <p:nvPr/>
            </p:nvSpPr>
            <p:spPr bwMode="auto">
              <a:xfrm flipV="1">
                <a:off x="2420" y="3425"/>
                <a:ext cx="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23680" name="Rectangle 96"/>
          <p:cNvSpPr>
            <a:spLocks noChangeArrowheads="1"/>
          </p:cNvSpPr>
          <p:nvPr/>
        </p:nvSpPr>
        <p:spPr bwMode="auto">
          <a:xfrm>
            <a:off x="568325" y="1249363"/>
            <a:ext cx="307975" cy="131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323681" name="Rectangle 97"/>
          <p:cNvSpPr>
            <a:spLocks noChangeArrowheads="1"/>
          </p:cNvSpPr>
          <p:nvPr/>
        </p:nvSpPr>
        <p:spPr bwMode="auto">
          <a:xfrm>
            <a:off x="568325" y="1381125"/>
            <a:ext cx="307975" cy="255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>
              <a:solidFill>
                <a:prstClr val="black"/>
              </a:solidFill>
            </a:endParaRPr>
          </a:p>
        </p:txBody>
      </p:sp>
      <p:grpSp>
        <p:nvGrpSpPr>
          <p:cNvPr id="323683" name="Group 99"/>
          <p:cNvGrpSpPr>
            <a:grpSpLocks/>
          </p:cNvGrpSpPr>
          <p:nvPr/>
        </p:nvGrpSpPr>
        <p:grpSpPr bwMode="auto">
          <a:xfrm>
            <a:off x="703263" y="684213"/>
            <a:ext cx="438150" cy="636587"/>
            <a:chOff x="7283" y="2998"/>
            <a:chExt cx="526" cy="918"/>
          </a:xfrm>
        </p:grpSpPr>
        <p:grpSp>
          <p:nvGrpSpPr>
            <p:cNvPr id="323684" name="Group 100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23685" name="Freeform 101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  <p:sp>
            <p:nvSpPr>
              <p:cNvPr id="323686" name="Freeform 102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3687" name="Freeform 103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>
                <a:solidFill>
                  <a:prstClr val="black"/>
                </a:solidFill>
              </a:endParaRPr>
            </a:p>
          </p:txBody>
        </p:sp>
      </p:grpSp>
      <p:sp>
        <p:nvSpPr>
          <p:cNvPr id="323688" name="Text Box 104"/>
          <p:cNvSpPr txBox="1">
            <a:spLocks noChangeArrowheads="1"/>
          </p:cNvSpPr>
          <p:nvPr/>
        </p:nvSpPr>
        <p:spPr bwMode="auto">
          <a:xfrm>
            <a:off x="557213" y="1344613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>
                <a:solidFill>
                  <a:prstClr val="black"/>
                </a:solidFill>
              </a:rPr>
              <a:t>8</a:t>
            </a:r>
            <a:endParaRPr lang="en-US" altLang="bg-BG">
              <a:solidFill>
                <a:prstClr val="black"/>
              </a:solidFill>
            </a:endParaRPr>
          </a:p>
        </p:txBody>
      </p:sp>
      <p:grpSp>
        <p:nvGrpSpPr>
          <p:cNvPr id="323689" name="Group 105"/>
          <p:cNvGrpSpPr>
            <a:grpSpLocks/>
          </p:cNvGrpSpPr>
          <p:nvPr/>
        </p:nvGrpSpPr>
        <p:grpSpPr bwMode="auto">
          <a:xfrm>
            <a:off x="5179299" y="1018381"/>
            <a:ext cx="585788" cy="981075"/>
            <a:chOff x="6662" y="2732"/>
            <a:chExt cx="684" cy="1202"/>
          </a:xfrm>
        </p:grpSpPr>
        <p:sp>
          <p:nvSpPr>
            <p:cNvPr id="323690" name="Freeform 106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>
                <a:solidFill>
                  <a:prstClr val="black"/>
                </a:solidFill>
              </a:endParaRPr>
            </a:p>
          </p:txBody>
        </p:sp>
        <p:sp>
          <p:nvSpPr>
            <p:cNvPr id="323691" name="Line 107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>
                <a:solidFill>
                  <a:prstClr val="black"/>
                </a:solidFill>
              </a:endParaRPr>
            </a:p>
          </p:txBody>
        </p:sp>
        <p:sp>
          <p:nvSpPr>
            <p:cNvPr id="323692" name="Freeform 108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>
                <a:solidFill>
                  <a:prstClr val="black"/>
                </a:solidFill>
              </a:endParaRPr>
            </a:p>
          </p:txBody>
        </p:sp>
      </p:grpSp>
      <p:grpSp>
        <p:nvGrpSpPr>
          <p:cNvPr id="323693" name="Group 109"/>
          <p:cNvGrpSpPr>
            <a:grpSpLocks/>
          </p:cNvGrpSpPr>
          <p:nvPr/>
        </p:nvGrpSpPr>
        <p:grpSpPr bwMode="auto">
          <a:xfrm>
            <a:off x="1255825" y="958165"/>
            <a:ext cx="647700" cy="1154112"/>
            <a:chOff x="6662" y="2732"/>
            <a:chExt cx="684" cy="1202"/>
          </a:xfrm>
        </p:grpSpPr>
        <p:sp>
          <p:nvSpPr>
            <p:cNvPr id="323694" name="Freeform 110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>
                <a:solidFill>
                  <a:prstClr val="black"/>
                </a:solidFill>
              </a:endParaRPr>
            </a:p>
          </p:txBody>
        </p:sp>
        <p:sp>
          <p:nvSpPr>
            <p:cNvPr id="323695" name="Line 111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>
                <a:solidFill>
                  <a:prstClr val="black"/>
                </a:solidFill>
              </a:endParaRPr>
            </a:p>
          </p:txBody>
        </p:sp>
        <p:sp>
          <p:nvSpPr>
            <p:cNvPr id="323696" name="Freeform 112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>
                <a:solidFill>
                  <a:prstClr val="black"/>
                </a:solidFill>
              </a:endParaRPr>
            </a:p>
          </p:txBody>
        </p:sp>
      </p:grpSp>
      <p:sp>
        <p:nvSpPr>
          <p:cNvPr id="323697" name="Text Box 113"/>
          <p:cNvSpPr txBox="1">
            <a:spLocks noChangeArrowheads="1"/>
          </p:cNvSpPr>
          <p:nvPr/>
        </p:nvSpPr>
        <p:spPr bwMode="auto">
          <a:xfrm>
            <a:off x="1604526" y="1282453"/>
            <a:ext cx="7858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dirty="0" err="1">
                <a:solidFill>
                  <a:prstClr val="black"/>
                </a:solidFill>
              </a:rPr>
              <a:t>contr</a:t>
            </a:r>
            <a:endParaRPr lang="en-US" altLang="bg-BG" sz="1400" dirty="0">
              <a:solidFill>
                <a:prstClr val="black"/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90">
            <a:off x="1053000" y="1624888"/>
            <a:ext cx="6578067" cy="141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4596" y="5373216"/>
            <a:ext cx="8273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bg-BG" dirty="0">
                <a:solidFill>
                  <a:srgbClr val="FF0000"/>
                </a:solidFill>
              </a:rPr>
              <a:t>3. </a:t>
            </a:r>
            <a:r>
              <a:rPr lang="bg-BG" altLang="bg-BG" dirty="0">
                <a:solidFill>
                  <a:srgbClr val="FF0000"/>
                </a:solidFill>
              </a:rPr>
              <a:t>Вмъква се елементът. Мястото на вмъкване трябва да се контролира с указател “отпред”.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37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0.0252 C 0.01129 0.0252 0.01094 0.0252 0.01077 0.02058 C 0.01059 0.01595 0.01059 -0.00648 0.01042 -0.00463 C 0.01025 -0.00278 0.01007 0.02613 0.0099 0.03099 C 0.00972 0.03654 0.00938 0.03099 0.0092 0.0252 C 0.00903 0.02058 0.00903 -0.00278 0.00868 4.16281E-6 C 0.00851 0.00393 0.00799 0.04209 0.00781 0.04579 C 0.00747 0.05064 0.00747 0.03191 0.00729 0.0252 C 0.00712 0.01965 0.00695 0.00763 0.00677 0.0104 C 0.0066 0.01318 0.00643 0.04116 0.00608 0.04116 C 0.0059 0.04209 0.00556 0.02335 0.00521 0.01595 C 0.00486 0.00763 0.00452 -0.0074 0.00417 -0.00463 C 0.00382 -0.00185 0.00347 0.02428 0.0033 0.03099 C 0.00295 0.03746 0.00261 0.04301 0.00243 0.03654 C 0.00226 0.03006 0.00226 -0.00278 0.00209 -0.01018 C 0.00191 -0.01758 0.00156 -0.01943 0.00139 -0.01018 C 0.00122 -0.00093 0.00122 0.04486 0.00104 0.04579 C 0.0007 0.04764 0.00018 0.00855 -1.94444E-6 4.16281E-6 " pathEditMode="relative" rAng="0" ptsTypes="aaaaaaaaaaaaaaaaaA">
                                      <p:cBhvr>
                                        <p:cTn id="16" dur="2000" fill="hold"/>
                                        <p:tgtEl>
                                          <p:spTgt spid="323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-9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5.06938E-6 C 0.01649 -0.0007 0.03281 -0.0007 0.04931 -0.00186 C 0.05069 -0.00186 0.05191 -0.00417 0.0533 -0.00371 C 0.05642 -0.00232 0.05851 0.00207 0.06163 0.00346 C 0.0651 0.0104 0.06649 0.01179 0.07257 0.00901 C 0.07813 -0.00209 0.08194 -0.01481 0.09167 -0.01828 C 0.10191 -0.00972 0.09549 -0.00834 0.10955 -0.01111 C 0.11476 -0.01389 0.11927 -0.01782 0.12465 -0.02013 C 0.13785 -0.0155 0.12969 -0.01435 0.14792 -0.01643 C 0.14931 -0.01712 0.15069 -0.01735 0.15191 -0.01828 C 0.15347 -0.0192 0.15451 -0.02105 0.15608 -0.02198 C 0.1592 -0.02383 0.1625 -0.02429 0.16563 -0.02568 C 0.1724 -0.02337 0.17743 -0.01782 0.18351 -0.01296 C 0.18629 -0.01065 0.19167 -0.00556 0.19167 -0.00556 C 0.20122 -0.0081 0.19983 -0.0118 0.20955 -0.00926 C 0.21545 -0.00417 0.21476 0.00138 0.22188 -0.00186 C 0.22396 -0.00463 0.22969 -0.01342 0.23142 -0.01296 C 0.23299 -0.0125 0.23299 -0.0088 0.2342 -0.00741 C 0.23629 -0.0051 0.24323 0.00068 0.24653 0.00346 C 0.25017 0.00277 0.25417 0.00369 0.25747 0.00161 C 0.2592 0.00045 0.2592 -0.00325 0.26024 -0.00556 C 0.26198 -0.00926 0.26563 -0.01643 0.26563 -0.01643 C 0.27431 -0.01435 0.28004 -0.00834 0.28629 -5.06938E-6 C 0.28941 -0.0007 0.29288 -0.00024 0.29583 -0.00186 C 0.29896 -0.00348 0.30399 -0.00926 0.30399 -0.00926 C 0.30625 -0.00834 0.31302 -0.0051 0.31493 -0.00556 C 0.31858 -0.00672 0.32118 -0.01134 0.32465 -0.01296 C 0.32604 -0.01227 0.32865 -0.01296 0.32865 -0.01111 C 0.32865 -0.00926 0.32604 -0.00926 0.32465 -0.00926 C 0.32101 -0.00926 0.31736 -0.01042 0.31372 -0.01111 C 0.31806 -0.00186 0.31649 0.003 0.32326 0.00901 C 0.33438 0.006 0.33576 0.00878 0.32865 -0.01828 C 0.32743 -0.02314 0.32049 -0.02938 0.32049 -0.02938 C 0.3224 -0.0162 0.32379 -0.02105 0.32865 -0.01111 C 0.32743 -0.00302 0.32552 0.003 0.32726 0.01086 C 0.33368 -0.00163 0.32969 0.00138 0.33698 -0.00186 C 0.33872 -0.0007 0.3408 -5.06938E-6 0.34236 0.00161 C 0.34358 0.003 0.3441 0.00554 0.34514 0.00716 C 0.34913 0.01364 0.35278 0.01502 0.34375 0.00901 C 0.34236 0.00138 0.34236 0.00022 0.33958 -0.00741 C 0.33889 -0.00926 0.33629 -0.01504 0.33698 -0.01296 C 0.33785 -0.01042 0.33854 -0.00787 0.33958 -0.00556 C 0.34045 -0.00371 0.34149 -0.00186 0.34236 -5.06938E-6 C 0.34288 -0.00186 0.34427 -0.00371 0.34375 -0.00556 C 0.34306 -0.00764 0.34115 -0.01019 0.33958 -0.00926 C 0.33819 -0.00834 0.34028 -0.00556 0.34097 -0.00371 C 0.34358 0.00323 0.34288 0.00161 0.34792 0.00161 " pathEditMode="relative" ptsTypes="ffffffffffffffffffffffffffffffffffffffffffffffA">
                                      <p:cBhvr>
                                        <p:cTn id="29" dur="2000" fill="hold"/>
                                        <p:tgtEl>
                                          <p:spTgt spid="3236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13 0.01133 L 0.2816 0.00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3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97" grpId="0"/>
      <p:bldP spid="323697" grpId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19" name="Group 7"/>
          <p:cNvGrpSpPr>
            <a:grpSpLocks/>
          </p:cNvGrpSpPr>
          <p:nvPr/>
        </p:nvGrpSpPr>
        <p:grpSpPr bwMode="auto">
          <a:xfrm>
            <a:off x="5008563" y="2998788"/>
            <a:ext cx="441325" cy="174625"/>
            <a:chOff x="10125" y="8904"/>
            <a:chExt cx="540" cy="201"/>
          </a:xfrm>
        </p:grpSpPr>
        <p:grpSp>
          <p:nvGrpSpPr>
            <p:cNvPr id="320520" name="Group 8"/>
            <p:cNvGrpSpPr>
              <a:grpSpLocks/>
            </p:cNvGrpSpPr>
            <p:nvPr/>
          </p:nvGrpSpPr>
          <p:grpSpPr bwMode="auto">
            <a:xfrm>
              <a:off x="10440" y="8904"/>
              <a:ext cx="225" cy="201"/>
              <a:chOff x="8070" y="4779"/>
              <a:chExt cx="525" cy="531"/>
            </a:xfrm>
          </p:grpSpPr>
          <p:sp>
            <p:nvSpPr>
              <p:cNvPr id="320521" name="Oval 9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0522" name="Line 10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0523" name="Line 11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0524" name="Line 12"/>
            <p:cNvSpPr>
              <a:spLocks noChangeShapeType="1"/>
            </p:cNvSpPr>
            <p:nvPr/>
          </p:nvSpPr>
          <p:spPr bwMode="auto">
            <a:xfrm>
              <a:off x="10125" y="9015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20535" name="Group 23"/>
          <p:cNvGrpSpPr>
            <a:grpSpLocks/>
          </p:cNvGrpSpPr>
          <p:nvPr/>
        </p:nvGrpSpPr>
        <p:grpSpPr bwMode="auto">
          <a:xfrm>
            <a:off x="5241925" y="2614613"/>
            <a:ext cx="2754313" cy="850900"/>
            <a:chOff x="8764" y="2557"/>
            <a:chExt cx="2906" cy="945"/>
          </a:xfrm>
        </p:grpSpPr>
        <p:grpSp>
          <p:nvGrpSpPr>
            <p:cNvPr id="320536" name="Group 24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20537" name="AutoShape 25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20538" name="Group 26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20539" name="Group 27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2054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054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054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20543" name="Rectangle 31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20544" name="Group 32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20545" name="Oval 33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0546" name="Line 34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0547" name="Line 35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0548" name="Line 36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0553" name="Text Box 41"/>
          <p:cNvSpPr txBox="1">
            <a:spLocks noChangeArrowheads="1"/>
          </p:cNvSpPr>
          <p:nvPr/>
        </p:nvSpPr>
        <p:spPr bwMode="auto">
          <a:xfrm>
            <a:off x="231775" y="1670050"/>
            <a:ext cx="252253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1">
                <a:latin typeface="Times New Roman" pitchFamily="18" charset="0"/>
              </a:rPr>
              <a:t>разузнавач</a:t>
            </a:r>
            <a:endParaRPr lang="en-US" altLang="bg-BG" sz="1400" b="1"/>
          </a:p>
        </p:txBody>
      </p:sp>
      <p:sp>
        <p:nvSpPr>
          <p:cNvPr id="320651" name="Rectangle 139"/>
          <p:cNvSpPr>
            <a:spLocks noChangeArrowheads="1"/>
          </p:cNvSpPr>
          <p:nvPr/>
        </p:nvSpPr>
        <p:spPr bwMode="auto">
          <a:xfrm>
            <a:off x="865188" y="376238"/>
            <a:ext cx="6827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Хитрост при вмъкване на елемент в нареден</a:t>
            </a:r>
            <a:r>
              <a:rPr lang="en-US" altLang="bg-BG" b="1"/>
              <a:t> </a:t>
            </a:r>
            <a:r>
              <a:rPr lang="bg-BG" altLang="bg-BG" b="1"/>
              <a:t>линеен списък.</a:t>
            </a:r>
          </a:p>
        </p:txBody>
      </p:sp>
      <p:grpSp>
        <p:nvGrpSpPr>
          <p:cNvPr id="320653" name="Group 141"/>
          <p:cNvGrpSpPr>
            <a:grpSpLocks/>
          </p:cNvGrpSpPr>
          <p:nvPr/>
        </p:nvGrpSpPr>
        <p:grpSpPr bwMode="auto">
          <a:xfrm>
            <a:off x="1392238" y="1398588"/>
            <a:ext cx="746125" cy="1401762"/>
            <a:chOff x="6662" y="2732"/>
            <a:chExt cx="684" cy="1202"/>
          </a:xfrm>
        </p:grpSpPr>
        <p:sp>
          <p:nvSpPr>
            <p:cNvPr id="320654" name="Freeform 142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0655" name="Line 143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0656" name="Freeform 144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0525" name="AutoShape 13"/>
          <p:cNvSpPr>
            <a:spLocks noChangeArrowheads="1"/>
          </p:cNvSpPr>
          <p:nvPr/>
        </p:nvSpPr>
        <p:spPr bwMode="auto">
          <a:xfrm rot="-5400000">
            <a:off x="4040188" y="34925"/>
            <a:ext cx="895350" cy="5994400"/>
          </a:xfrm>
          <a:prstGeom prst="can">
            <a:avLst>
              <a:gd name="adj" fmla="val 96582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0526" name="Group 14"/>
          <p:cNvGrpSpPr>
            <a:grpSpLocks/>
          </p:cNvGrpSpPr>
          <p:nvPr/>
        </p:nvGrpSpPr>
        <p:grpSpPr bwMode="auto">
          <a:xfrm>
            <a:off x="809625" y="2795588"/>
            <a:ext cx="1203325" cy="587375"/>
            <a:chOff x="3435" y="7965"/>
            <a:chExt cx="1470" cy="675"/>
          </a:xfrm>
        </p:grpSpPr>
        <p:sp>
          <p:nvSpPr>
            <p:cNvPr id="320527" name="Rectangle 15"/>
            <p:cNvSpPr>
              <a:spLocks noChangeArrowheads="1"/>
            </p:cNvSpPr>
            <p:nvPr/>
          </p:nvSpPr>
          <p:spPr bwMode="auto">
            <a:xfrm>
              <a:off x="3435" y="8025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0528" name="Line 16"/>
            <p:cNvSpPr>
              <a:spLocks noChangeShapeType="1"/>
            </p:cNvSpPr>
            <p:nvPr/>
          </p:nvSpPr>
          <p:spPr bwMode="auto">
            <a:xfrm>
              <a:off x="3690" y="8130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20529" name="Group 17"/>
            <p:cNvGrpSpPr>
              <a:grpSpLocks/>
            </p:cNvGrpSpPr>
            <p:nvPr/>
          </p:nvGrpSpPr>
          <p:grpSpPr bwMode="auto">
            <a:xfrm>
              <a:off x="4414" y="7965"/>
              <a:ext cx="491" cy="675"/>
              <a:chOff x="5839" y="2520"/>
              <a:chExt cx="806" cy="1035"/>
            </a:xfrm>
          </p:grpSpPr>
          <p:grpSp>
            <p:nvGrpSpPr>
              <p:cNvPr id="320530" name="Group 18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20531" name="Rectangle 19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0532" name="Rectangle 20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0533" name="Oval 21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20534" name="Rectangle 22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44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0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0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27168E-6 C 0.0118 1.27168E-6 0.02447 1.27168E-6 0.03194 -0.00463 C 0.03888 -0.00925 0.0375 -0.03168 0.04201 -0.02983 C 0.0467 -0.02798 0.05347 0.00092 0.06111 0.00578 C 0.0684 0.01133 0.07951 0.00578 0.08628 1.27168E-6 C 0.09253 -0.00463 0.0927 -0.02798 0.10086 -0.0252 C 0.1085 -0.02127 0.12534 0.01688 0.13316 0.02058 C 0.14097 0.02543 0.14218 0.0067 0.14774 1.27168E-6 C 0.15347 -0.00555 0.16041 -0.01757 0.16718 -0.0148 C 0.17343 -0.01202 0.17795 0.01595 0.18593 0.01595 C 0.19409 0.01688 0.20364 -0.00185 0.2151 -0.00925 C 0.22691 -0.01757 0.24375 -0.0326 0.2552 -0.02983 C 0.26632 -0.02705 0.27361 -0.00093 0.28281 0.00578 C 0.29253 0.01225 0.30607 0.0178 0.31232 0.01133 C 0.31892 0.00485 0.3151 -0.02798 0.32118 -0.03538 C 0.32708 -0.04278 0.34149 -0.04463 0.34774 -0.03538 C 0.35399 -0.02613 0.35156 0.01965 0.35954 0.02058 C 0.36753 0.02243 0.38888 -0.01665 0.39531 -0.0252 " pathEditMode="relative" rAng="0" ptsTypes="aaaaaaaaaaaaaaaaaA">
                                      <p:cBhvr>
                                        <p:cTn id="16" dur="2000" fill="hold"/>
                                        <p:tgtEl>
                                          <p:spTgt spid="320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57" y="-9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206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206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754" name="Group 2"/>
          <p:cNvGrpSpPr>
            <a:grpSpLocks/>
          </p:cNvGrpSpPr>
          <p:nvPr/>
        </p:nvGrpSpPr>
        <p:grpSpPr bwMode="auto">
          <a:xfrm>
            <a:off x="5008563" y="2998788"/>
            <a:ext cx="441325" cy="174625"/>
            <a:chOff x="10125" y="8904"/>
            <a:chExt cx="540" cy="201"/>
          </a:xfrm>
        </p:grpSpPr>
        <p:grpSp>
          <p:nvGrpSpPr>
            <p:cNvPr id="330755" name="Group 3"/>
            <p:cNvGrpSpPr>
              <a:grpSpLocks/>
            </p:cNvGrpSpPr>
            <p:nvPr/>
          </p:nvGrpSpPr>
          <p:grpSpPr bwMode="auto">
            <a:xfrm>
              <a:off x="10440" y="8904"/>
              <a:ext cx="225" cy="201"/>
              <a:chOff x="8070" y="4779"/>
              <a:chExt cx="525" cy="531"/>
            </a:xfrm>
          </p:grpSpPr>
          <p:sp>
            <p:nvSpPr>
              <p:cNvPr id="330756" name="Oval 4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0757" name="Line 5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0758" name="Line 6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30759" name="Line 7"/>
            <p:cNvSpPr>
              <a:spLocks noChangeShapeType="1"/>
            </p:cNvSpPr>
            <p:nvPr/>
          </p:nvSpPr>
          <p:spPr bwMode="auto">
            <a:xfrm>
              <a:off x="10125" y="9015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30760" name="AutoShape 8"/>
          <p:cNvSpPr>
            <a:spLocks noChangeArrowheads="1"/>
          </p:cNvSpPr>
          <p:nvPr/>
        </p:nvSpPr>
        <p:spPr bwMode="auto">
          <a:xfrm rot="-5400000">
            <a:off x="2871788" y="1276350"/>
            <a:ext cx="822325" cy="3584575"/>
          </a:xfrm>
          <a:prstGeom prst="can">
            <a:avLst>
              <a:gd name="adj" fmla="val 79109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30761" name="Group 9"/>
          <p:cNvGrpSpPr>
            <a:grpSpLocks/>
          </p:cNvGrpSpPr>
          <p:nvPr/>
        </p:nvGrpSpPr>
        <p:grpSpPr bwMode="auto">
          <a:xfrm>
            <a:off x="809625" y="2795588"/>
            <a:ext cx="1203325" cy="587375"/>
            <a:chOff x="3435" y="7965"/>
            <a:chExt cx="1470" cy="675"/>
          </a:xfrm>
        </p:grpSpPr>
        <p:sp>
          <p:nvSpPr>
            <p:cNvPr id="330762" name="Rectangle 10"/>
            <p:cNvSpPr>
              <a:spLocks noChangeArrowheads="1"/>
            </p:cNvSpPr>
            <p:nvPr/>
          </p:nvSpPr>
          <p:spPr bwMode="auto">
            <a:xfrm>
              <a:off x="3435" y="8025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0763" name="Line 11"/>
            <p:cNvSpPr>
              <a:spLocks noChangeShapeType="1"/>
            </p:cNvSpPr>
            <p:nvPr/>
          </p:nvSpPr>
          <p:spPr bwMode="auto">
            <a:xfrm>
              <a:off x="3690" y="8130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30764" name="Group 12"/>
            <p:cNvGrpSpPr>
              <a:grpSpLocks/>
            </p:cNvGrpSpPr>
            <p:nvPr/>
          </p:nvGrpSpPr>
          <p:grpSpPr bwMode="auto">
            <a:xfrm>
              <a:off x="4414" y="7965"/>
              <a:ext cx="491" cy="675"/>
              <a:chOff x="5839" y="2520"/>
              <a:chExt cx="806" cy="1035"/>
            </a:xfrm>
          </p:grpSpPr>
          <p:grpSp>
            <p:nvGrpSpPr>
              <p:cNvPr id="330765" name="Group 13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30766" name="Rectangle 14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0767" name="Rectangle 15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0768" name="Oval 16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30769" name="Rectangle 17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330770" name="Group 18"/>
          <p:cNvGrpSpPr>
            <a:grpSpLocks/>
          </p:cNvGrpSpPr>
          <p:nvPr/>
        </p:nvGrpSpPr>
        <p:grpSpPr bwMode="auto">
          <a:xfrm>
            <a:off x="5241925" y="2628900"/>
            <a:ext cx="2754313" cy="850900"/>
            <a:chOff x="8764" y="2557"/>
            <a:chExt cx="2906" cy="945"/>
          </a:xfrm>
        </p:grpSpPr>
        <p:grpSp>
          <p:nvGrpSpPr>
            <p:cNvPr id="330771" name="Group 19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30772" name="AutoShape 20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30773" name="Group 21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30774" name="Group 22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3077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3077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3077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30778" name="Rectangle 26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30779" name="Group 27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30780" name="Oval 28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0781" name="Line 29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0782" name="Line 30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30783" name="Line 31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30784" name="Text Box 32"/>
          <p:cNvSpPr txBox="1">
            <a:spLocks noChangeArrowheads="1"/>
          </p:cNvSpPr>
          <p:nvPr/>
        </p:nvSpPr>
        <p:spPr bwMode="auto">
          <a:xfrm>
            <a:off x="5645150" y="1625600"/>
            <a:ext cx="252253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1">
                <a:latin typeface="Times New Roman" pitchFamily="18" charset="0"/>
              </a:rPr>
              <a:t>разузнавач</a:t>
            </a:r>
            <a:endParaRPr lang="en-US" altLang="bg-BG" sz="1400" b="1"/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865188" y="376238"/>
            <a:ext cx="6827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Хитрост при вмъкване на елемент в нареден</a:t>
            </a:r>
            <a:r>
              <a:rPr lang="en-US" altLang="bg-BG" b="1"/>
              <a:t> </a:t>
            </a:r>
            <a:r>
              <a:rPr lang="bg-BG" altLang="bg-BG" b="1"/>
              <a:t>линеен списък.</a:t>
            </a:r>
          </a:p>
        </p:txBody>
      </p:sp>
      <p:grpSp>
        <p:nvGrpSpPr>
          <p:cNvPr id="330786" name="Group 34"/>
          <p:cNvGrpSpPr>
            <a:grpSpLocks/>
          </p:cNvGrpSpPr>
          <p:nvPr/>
        </p:nvGrpSpPr>
        <p:grpSpPr bwMode="auto">
          <a:xfrm>
            <a:off x="4962525" y="1325563"/>
            <a:ext cx="746125" cy="1401762"/>
            <a:chOff x="6662" y="2732"/>
            <a:chExt cx="684" cy="1202"/>
          </a:xfrm>
        </p:grpSpPr>
        <p:sp>
          <p:nvSpPr>
            <p:cNvPr id="330787" name="Freeform 35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96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07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07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1477963" y="822325"/>
            <a:ext cx="6911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Включване и изключване на елементи на верижни структури.</a:t>
            </a:r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2384425" y="1349375"/>
            <a:ext cx="4927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sz="1200" b="1">
                <a:cs typeface="Times New Roman" pitchFamily="18" charset="0"/>
              </a:rPr>
              <a:t>Вмъкване на нов елемент на място </a:t>
            </a:r>
            <a:r>
              <a:rPr lang="bg-BG" altLang="bg-BG" sz="1200" b="1" i="1">
                <a:cs typeface="Times New Roman" pitchFamily="18" charset="0"/>
              </a:rPr>
              <a:t>след “</a:t>
            </a:r>
            <a:r>
              <a:rPr lang="bg-BG" altLang="bg-BG" sz="1200" b="1">
                <a:cs typeface="Times New Roman" pitchFamily="18" charset="0"/>
              </a:rPr>
              <a:t> контролиран” елемент.</a:t>
            </a:r>
            <a:endParaRPr lang="bg-BG" altLang="bg-BG" sz="1800"/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19075" y="2305050"/>
            <a:ext cx="3314700" cy="258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bg-BG" altLang="bg-BG" sz="1400" dirty="0">
              <a:cs typeface="Times New Roman" pitchFamily="18" charset="0"/>
            </a:endParaRPr>
          </a:p>
          <a:p>
            <a:pPr algn="just" eaLnBrk="0" hangingPunct="0"/>
            <a:r>
              <a:rPr lang="bg-BG" altLang="bg-BG" sz="1400" dirty="0">
                <a:cs typeface="Times New Roman" pitchFamily="18" charset="0"/>
              </a:rPr>
              <a:t>Необходимо условие да бъде вмъкнат нов елемент във вътрешността на верига, е да </a:t>
            </a:r>
            <a:r>
              <a:rPr lang="bg-BG" altLang="bg-BG" sz="1400" i="1" dirty="0">
                <a:cs typeface="Times New Roman" pitchFamily="18" charset="0"/>
              </a:rPr>
              <a:t>има контролиран достъп до мястото, </a:t>
            </a:r>
            <a:r>
              <a:rPr lang="bg-BG" altLang="bg-BG" sz="1400" b="1" i="1" dirty="0">
                <a:cs typeface="Times New Roman" pitchFamily="18" charset="0"/>
              </a:rPr>
              <a:t>след </a:t>
            </a:r>
            <a:r>
              <a:rPr lang="bg-BG" altLang="bg-BG" sz="1400" i="1" dirty="0">
                <a:cs typeface="Times New Roman" pitchFamily="18" charset="0"/>
              </a:rPr>
              <a:t>което трябва да се извърши вмъкването. </a:t>
            </a:r>
            <a:r>
              <a:rPr lang="bg-BG" altLang="bg-BG" sz="1400" dirty="0">
                <a:cs typeface="Times New Roman" pitchFamily="18" charset="0"/>
              </a:rPr>
              <a:t>Това изискване се обуславя от необходимостта за реорганизиране на връзките в структурата. </a:t>
            </a:r>
            <a:endParaRPr lang="bg-BG" altLang="bg-BG" sz="1800" dirty="0"/>
          </a:p>
        </p:txBody>
      </p:sp>
      <p:grpSp>
        <p:nvGrpSpPr>
          <p:cNvPr id="301065" name="Group 9"/>
          <p:cNvGrpSpPr>
            <a:grpSpLocks/>
          </p:cNvGrpSpPr>
          <p:nvPr/>
        </p:nvGrpSpPr>
        <p:grpSpPr bwMode="auto">
          <a:xfrm>
            <a:off x="5821363" y="3213100"/>
            <a:ext cx="387350" cy="544513"/>
            <a:chOff x="5310" y="5145"/>
            <a:chExt cx="570" cy="750"/>
          </a:xfrm>
        </p:grpSpPr>
        <p:sp>
          <p:nvSpPr>
            <p:cNvPr id="301066" name="Rectangle 10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1067" name="Rectangle 11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1068" name="Oval 12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1080" name="Line 24"/>
          <p:cNvSpPr>
            <a:spLocks noChangeShapeType="1"/>
          </p:cNvSpPr>
          <p:nvPr/>
        </p:nvSpPr>
        <p:spPr bwMode="auto">
          <a:xfrm>
            <a:off x="6088063" y="3340100"/>
            <a:ext cx="965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01081" name="Group 25"/>
          <p:cNvGrpSpPr>
            <a:grpSpLocks/>
          </p:cNvGrpSpPr>
          <p:nvPr/>
        </p:nvGrpSpPr>
        <p:grpSpPr bwMode="auto">
          <a:xfrm>
            <a:off x="5635625" y="1939925"/>
            <a:ext cx="609600" cy="1322388"/>
            <a:chOff x="6662" y="2732"/>
            <a:chExt cx="684" cy="1202"/>
          </a:xfrm>
        </p:grpSpPr>
        <p:sp>
          <p:nvSpPr>
            <p:cNvPr id="301082" name="Freeform 26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1084" name="Freeform 28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1085" name="Group 29"/>
          <p:cNvGrpSpPr>
            <a:grpSpLocks/>
          </p:cNvGrpSpPr>
          <p:nvPr/>
        </p:nvGrpSpPr>
        <p:grpSpPr bwMode="auto">
          <a:xfrm>
            <a:off x="7042150" y="3117850"/>
            <a:ext cx="1898650" cy="750888"/>
            <a:chOff x="8764" y="2557"/>
            <a:chExt cx="2906" cy="945"/>
          </a:xfrm>
        </p:grpSpPr>
        <p:grpSp>
          <p:nvGrpSpPr>
            <p:cNvPr id="301086" name="Group 30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01087" name="AutoShape 31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01088" name="Group 32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01089" name="Group 33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0109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0109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0109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01093" name="Rectangle 37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01094" name="Group 38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01095" name="Oval 39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1096" name="Line 40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1097" name="Line 41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01098" name="Line 42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1099" name="Text Box 43"/>
          <p:cNvSpPr txBox="1">
            <a:spLocks noChangeArrowheads="1"/>
          </p:cNvSpPr>
          <p:nvPr/>
        </p:nvSpPr>
        <p:spPr bwMode="auto">
          <a:xfrm>
            <a:off x="5348288" y="2719388"/>
            <a:ext cx="6397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/>
              <a:t>contr</a:t>
            </a:r>
          </a:p>
        </p:txBody>
      </p:sp>
      <p:sp>
        <p:nvSpPr>
          <p:cNvPr id="301100" name="Text Box 44"/>
          <p:cNvSpPr txBox="1">
            <a:spLocks noChangeArrowheads="1"/>
          </p:cNvSpPr>
          <p:nvPr/>
        </p:nvSpPr>
        <p:spPr bwMode="auto">
          <a:xfrm>
            <a:off x="6565900" y="2357438"/>
            <a:ext cx="123031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>
                <a:latin typeface="Times New Roman" pitchFamily="18" charset="0"/>
              </a:rPr>
              <a:t>Място на вмъкване</a:t>
            </a:r>
            <a:endParaRPr lang="en-US" altLang="bg-BG" sz="1400"/>
          </a:p>
        </p:txBody>
      </p:sp>
      <p:sp>
        <p:nvSpPr>
          <p:cNvPr id="301101" name="Oval 45"/>
          <p:cNvSpPr>
            <a:spLocks noChangeArrowheads="1"/>
          </p:cNvSpPr>
          <p:nvPr/>
        </p:nvSpPr>
        <p:spPr bwMode="auto">
          <a:xfrm>
            <a:off x="6538913" y="2762250"/>
            <a:ext cx="125412" cy="11064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1102" name="Rectangle 46"/>
          <p:cNvSpPr>
            <a:spLocks noChangeArrowheads="1"/>
          </p:cNvSpPr>
          <p:nvPr/>
        </p:nvSpPr>
        <p:spPr bwMode="auto">
          <a:xfrm>
            <a:off x="1109663" y="5084763"/>
            <a:ext cx="6473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1" dirty="0"/>
              <a:t>”</a:t>
            </a:r>
            <a:r>
              <a:rPr lang="bg-BG" altLang="bg-BG" b="1" i="1" dirty="0"/>
              <a:t>напредвай докато елементът, който е сочен, съдържа данна равна на Х, или докато … структурата се свърши</a:t>
            </a:r>
            <a:r>
              <a:rPr lang="bg-BG" altLang="bg-BG" b="1" dirty="0"/>
              <a:t>”. </a:t>
            </a:r>
          </a:p>
        </p:txBody>
      </p:sp>
      <p:sp>
        <p:nvSpPr>
          <p:cNvPr id="301103" name="Text Box 47"/>
          <p:cNvSpPr txBox="1">
            <a:spLocks noChangeArrowheads="1"/>
          </p:cNvSpPr>
          <p:nvPr/>
        </p:nvSpPr>
        <p:spPr bwMode="auto">
          <a:xfrm>
            <a:off x="5854700" y="34163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b="1"/>
              <a:t>X</a:t>
            </a:r>
          </a:p>
        </p:txBody>
      </p:sp>
      <p:grpSp>
        <p:nvGrpSpPr>
          <p:cNvPr id="301069" name="Group 13"/>
          <p:cNvGrpSpPr>
            <a:grpSpLocks/>
          </p:cNvGrpSpPr>
          <p:nvPr/>
        </p:nvGrpSpPr>
        <p:grpSpPr bwMode="auto">
          <a:xfrm>
            <a:off x="5143500" y="3117850"/>
            <a:ext cx="2309813" cy="750888"/>
            <a:chOff x="3510" y="3712"/>
            <a:chExt cx="3323" cy="945"/>
          </a:xfrm>
        </p:grpSpPr>
        <p:sp>
          <p:nvSpPr>
            <p:cNvPr id="301070" name="Rectangle 14"/>
            <p:cNvSpPr>
              <a:spLocks noChangeArrowheads="1"/>
            </p:cNvSpPr>
            <p:nvPr/>
          </p:nvSpPr>
          <p:spPr bwMode="auto">
            <a:xfrm>
              <a:off x="3510" y="3900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>
              <a:off x="3765" y="4005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01072" name="Group 16"/>
            <p:cNvGrpSpPr>
              <a:grpSpLocks/>
            </p:cNvGrpSpPr>
            <p:nvPr/>
          </p:nvGrpSpPr>
          <p:grpSpPr bwMode="auto">
            <a:xfrm>
              <a:off x="4489" y="3712"/>
              <a:ext cx="2344" cy="945"/>
              <a:chOff x="1774" y="3067"/>
              <a:chExt cx="2344" cy="945"/>
            </a:xfrm>
          </p:grpSpPr>
          <p:sp>
            <p:nvSpPr>
              <p:cNvPr id="301073" name="AutoShape 17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01074" name="Group 18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01075" name="Group 19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0107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0107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0107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01079" name="Rectangle 23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43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8.09249E-7 L -0.16823 -8.09249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99" grpId="0"/>
      <p:bldP spid="301100" grpId="0"/>
      <p:bldP spid="301101" grpId="0" animBg="1"/>
      <p:bldP spid="301102" grpId="0"/>
      <p:bldP spid="3011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626" name="Group 18"/>
          <p:cNvGrpSpPr>
            <a:grpSpLocks/>
          </p:cNvGrpSpPr>
          <p:nvPr/>
        </p:nvGrpSpPr>
        <p:grpSpPr bwMode="auto">
          <a:xfrm>
            <a:off x="5256213" y="2628900"/>
            <a:ext cx="2740025" cy="850900"/>
            <a:chOff x="8764" y="2557"/>
            <a:chExt cx="2906" cy="945"/>
          </a:xfrm>
        </p:grpSpPr>
        <p:grpSp>
          <p:nvGrpSpPr>
            <p:cNvPr id="324627" name="Group 19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24628" name="AutoShape 20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24629" name="Group 21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24630" name="Group 22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2463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463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4633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24634" name="Rectangle 26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24635" name="Group 27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24636" name="Oval 28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4637" name="Line 29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4638" name="Line 30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4639" name="Line 31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24610" name="Group 2"/>
          <p:cNvGrpSpPr>
            <a:grpSpLocks/>
          </p:cNvGrpSpPr>
          <p:nvPr/>
        </p:nvGrpSpPr>
        <p:grpSpPr bwMode="auto">
          <a:xfrm>
            <a:off x="5008563" y="2998788"/>
            <a:ext cx="441325" cy="174625"/>
            <a:chOff x="10125" y="8904"/>
            <a:chExt cx="540" cy="201"/>
          </a:xfrm>
        </p:grpSpPr>
        <p:grpSp>
          <p:nvGrpSpPr>
            <p:cNvPr id="324611" name="Group 3"/>
            <p:cNvGrpSpPr>
              <a:grpSpLocks/>
            </p:cNvGrpSpPr>
            <p:nvPr/>
          </p:nvGrpSpPr>
          <p:grpSpPr bwMode="auto">
            <a:xfrm>
              <a:off x="10440" y="8904"/>
              <a:ext cx="225" cy="201"/>
              <a:chOff x="8070" y="4779"/>
              <a:chExt cx="525" cy="531"/>
            </a:xfrm>
          </p:grpSpPr>
          <p:sp>
            <p:nvSpPr>
              <p:cNvPr id="324612" name="Oval 4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4613" name="Line 5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4614" name="Line 6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4615" name="Line 7"/>
            <p:cNvSpPr>
              <a:spLocks noChangeShapeType="1"/>
            </p:cNvSpPr>
            <p:nvPr/>
          </p:nvSpPr>
          <p:spPr bwMode="auto">
            <a:xfrm>
              <a:off x="10125" y="9015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4616" name="AutoShape 8"/>
          <p:cNvSpPr>
            <a:spLocks noChangeArrowheads="1"/>
          </p:cNvSpPr>
          <p:nvPr/>
        </p:nvSpPr>
        <p:spPr bwMode="auto">
          <a:xfrm rot="-5400000">
            <a:off x="4033838" y="42863"/>
            <a:ext cx="893762" cy="5980112"/>
          </a:xfrm>
          <a:prstGeom prst="can">
            <a:avLst>
              <a:gd name="adj" fmla="val 74220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809625" y="2795588"/>
            <a:ext cx="1203325" cy="587375"/>
            <a:chOff x="3435" y="7965"/>
            <a:chExt cx="1470" cy="675"/>
          </a:xfrm>
        </p:grpSpPr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3435" y="8025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4619" name="Line 11"/>
            <p:cNvSpPr>
              <a:spLocks noChangeShapeType="1"/>
            </p:cNvSpPr>
            <p:nvPr/>
          </p:nvSpPr>
          <p:spPr bwMode="auto">
            <a:xfrm>
              <a:off x="3690" y="8130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24620" name="Group 12"/>
            <p:cNvGrpSpPr>
              <a:grpSpLocks/>
            </p:cNvGrpSpPr>
            <p:nvPr/>
          </p:nvGrpSpPr>
          <p:grpSpPr bwMode="auto">
            <a:xfrm>
              <a:off x="4414" y="7965"/>
              <a:ext cx="491" cy="675"/>
              <a:chOff x="5839" y="2520"/>
              <a:chExt cx="806" cy="1035"/>
            </a:xfrm>
          </p:grpSpPr>
          <p:grpSp>
            <p:nvGrpSpPr>
              <p:cNvPr id="324621" name="Group 13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24622" name="Rectangle 14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4623" name="Rectangle 15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4624" name="Oval 16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24625" name="Rectangle 17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324644" name="Text Box 36"/>
          <p:cNvSpPr txBox="1">
            <a:spLocks noChangeArrowheads="1"/>
          </p:cNvSpPr>
          <p:nvPr/>
        </p:nvSpPr>
        <p:spPr bwMode="auto">
          <a:xfrm>
            <a:off x="1146175" y="1830388"/>
            <a:ext cx="252253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1">
                <a:latin typeface="Times New Roman" pitchFamily="18" charset="0"/>
              </a:rPr>
              <a:t>разузнавач</a:t>
            </a:r>
            <a:endParaRPr lang="en-US" altLang="bg-BG" sz="1400" b="1"/>
          </a:p>
        </p:txBody>
      </p:sp>
      <p:sp>
        <p:nvSpPr>
          <p:cNvPr id="324645" name="Rectangle 37"/>
          <p:cNvSpPr>
            <a:spLocks noChangeArrowheads="1"/>
          </p:cNvSpPr>
          <p:nvPr/>
        </p:nvSpPr>
        <p:spPr bwMode="auto">
          <a:xfrm>
            <a:off x="865188" y="376238"/>
            <a:ext cx="6827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Хитрост при вмъкване на елемент в нареден</a:t>
            </a:r>
            <a:r>
              <a:rPr lang="en-US" altLang="bg-BG" b="1"/>
              <a:t> </a:t>
            </a:r>
            <a:r>
              <a:rPr lang="bg-BG" altLang="bg-BG" b="1"/>
              <a:t>линеен списък.</a:t>
            </a:r>
          </a:p>
        </p:txBody>
      </p:sp>
      <p:sp>
        <p:nvSpPr>
          <p:cNvPr id="324650" name="Rectangle 42"/>
          <p:cNvSpPr>
            <a:spLocks noChangeArrowheads="1"/>
          </p:cNvSpPr>
          <p:nvPr/>
        </p:nvSpPr>
        <p:spPr bwMode="auto">
          <a:xfrm>
            <a:off x="542925" y="1804988"/>
            <a:ext cx="415925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4651" name="Rectangle 43"/>
          <p:cNvSpPr>
            <a:spLocks noChangeArrowheads="1"/>
          </p:cNvSpPr>
          <p:nvPr/>
        </p:nvSpPr>
        <p:spPr bwMode="auto">
          <a:xfrm>
            <a:off x="542925" y="1995488"/>
            <a:ext cx="415925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4652" name="Group 44"/>
          <p:cNvGrpSpPr>
            <a:grpSpLocks/>
          </p:cNvGrpSpPr>
          <p:nvPr/>
        </p:nvGrpSpPr>
        <p:grpSpPr bwMode="auto">
          <a:xfrm>
            <a:off x="725488" y="987425"/>
            <a:ext cx="590550" cy="920750"/>
            <a:chOff x="7283" y="2998"/>
            <a:chExt cx="526" cy="918"/>
          </a:xfrm>
        </p:grpSpPr>
        <p:grpSp>
          <p:nvGrpSpPr>
            <p:cNvPr id="324653" name="Group 45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24654" name="Freeform 46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4655" name="Freeform 47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4656" name="Freeform 48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4657" name="Text Box 49"/>
          <p:cNvSpPr txBox="1">
            <a:spLocks noChangeArrowheads="1"/>
          </p:cNvSpPr>
          <p:nvPr/>
        </p:nvSpPr>
        <p:spPr bwMode="auto">
          <a:xfrm>
            <a:off x="528638" y="1943100"/>
            <a:ext cx="411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/>
              <a:t>8</a:t>
            </a:r>
            <a:endParaRPr lang="en-US" altLang="bg-BG"/>
          </a:p>
        </p:txBody>
      </p:sp>
      <p:sp>
        <p:nvSpPr>
          <p:cNvPr id="324659" name="Freeform 51"/>
          <p:cNvSpPr>
            <a:spLocks/>
          </p:cNvSpPr>
          <p:nvPr/>
        </p:nvSpPr>
        <p:spPr bwMode="auto">
          <a:xfrm>
            <a:off x="785813" y="1865313"/>
            <a:ext cx="855662" cy="711200"/>
          </a:xfrm>
          <a:custGeom>
            <a:avLst/>
            <a:gdLst>
              <a:gd name="T0" fmla="*/ 0 w 539"/>
              <a:gd name="T1" fmla="*/ 40 h 448"/>
              <a:gd name="T2" fmla="*/ 201 w 539"/>
              <a:gd name="T3" fmla="*/ 58 h 448"/>
              <a:gd name="T4" fmla="*/ 292 w 539"/>
              <a:gd name="T5" fmla="*/ 387 h 448"/>
              <a:gd name="T6" fmla="*/ 539 w 539"/>
              <a:gd name="T7" fmla="*/ 42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9" h="448">
                <a:moveTo>
                  <a:pt x="0" y="40"/>
                </a:moveTo>
                <a:cubicBezTo>
                  <a:pt x="76" y="20"/>
                  <a:pt x="152" y="0"/>
                  <a:pt x="201" y="58"/>
                </a:cubicBezTo>
                <a:cubicBezTo>
                  <a:pt x="250" y="116"/>
                  <a:pt x="236" y="326"/>
                  <a:pt x="292" y="387"/>
                </a:cubicBezTo>
                <a:cubicBezTo>
                  <a:pt x="348" y="448"/>
                  <a:pt x="443" y="436"/>
                  <a:pt x="539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798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4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4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4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4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086 -0.00671 -0.00156 -0.01341 0.00487 -0.01272 C 0.01129 -0.01202 0.02969 0.00231 0.0382 0.00416 C 0.04671 0.00601 0.04896 -0.00278 0.05556 -0.00208 C 0.06216 -0.00139 0.07188 0.0104 0.07778 0.00855 C 0.08368 0.0067 0.08559 -0.01341 0.09063 -0.01272 C 0.09566 -0.01202 0.10087 0.01272 0.10799 0.01272 C 0.11511 0.01272 0.12535 -0.01341 0.13334 -0.01272 C 0.14132 -0.01202 0.14601 0.01757 0.15556 0.01688 C 0.16511 0.01618 0.18091 -0.01757 0.19063 -0.01688 C 0.20035 -0.01619 0.20591 0.02358 0.21441 0.02104 C 0.22292 0.0185 0.2323 -0.03006 0.24132 -0.03168 C 0.25035 -0.0333 0.26077 0.00717 0.26841 0.01063 C 0.27605 0.0141 0.28108 -0.01156 0.28733 -0.01064 C 0.29358 -0.00971 0.29948 0.01572 0.30643 0.01688 C 0.31337 0.01803 0.31997 -0.00601 0.32865 -0.00416 C 0.33733 -0.00231 0.35087 0.02682 0.35886 0.02751 C 0.36684 0.02821 0.37118 -0.00023 0.37622 0.0 C 0.38125 0.00023 0.38681 0.02474 0.38889 0.02959 " pathEditMode="relative" ptsTypes="aaaaaaaaaaaaaaaaaaA">
                                      <p:cBhvr>
                                        <p:cTn id="44" dur="2000" fill="hold"/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086 -0.00671 -0.00156 -0.01341 0.00487 -0.01272 C 0.01129 -0.01202 0.02969 0.00231 0.0382 0.00416 C 0.04671 0.00601 0.04896 -0.00278 0.05556 -0.00208 C 0.06216 -0.00139 0.07188 0.0104 0.07778 0.00855 C 0.08368 0.0067 0.08559 -0.01341 0.09063 -0.01272 C 0.09566 -0.01202 0.10087 0.01272 0.10799 0.01272 C 0.11511 0.01272 0.12535 -0.01341 0.13334 -0.01272 C 0.14132 -0.01202 0.14601 0.01757 0.15556 0.01688 C 0.16511 0.01618 0.18091 -0.01757 0.19063 -0.01688 C 0.20035 -0.01619 0.20591 0.02358 0.21441 0.02104 C 0.22292 0.0185 0.2323 -0.03006 0.24132 -0.03168 C 0.25035 -0.0333 0.26077 0.00717 0.26841 0.01063 C 0.27605 0.0141 0.28108 -0.01156 0.28733 -0.01064 C 0.29358 -0.00971 0.29948 0.01572 0.30643 0.01688 C 0.31337 0.01803 0.31997 -0.00601 0.32865 -0.00416 C 0.33733 -0.00231 0.35087 0.02682 0.35886 0.02751 C 0.36684 0.02821 0.37118 -0.00023 0.37622 0.0 C 0.38125 0.00023 0.38681 0.02474 0.38889 0.02959 " pathEditMode="relative" ptsTypes="aaaaaaaaaaaaaaaaaaA">
                                      <p:cBhvr>
                                        <p:cTn id="46" dur="2000" fill="hold"/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208 C -0.00087 -0.00462 -0.00156 -0.01133 0.00486 -0.01063 C 0.01129 -0.00994 0.02969 0.0044 0.0382 0.00625 C 0.0467 0.0081 0.04896 -0.00069 0.05556 -3.3526E-6 C 0.06215 0.0007 0.07188 0.01249 0.07778 0.01064 C 0.08368 0.00879 0.08559 -0.01133 0.09063 -0.01063 C 0.09566 -0.00994 0.10087 0.0148 0.10799 0.0148 C 0.11511 0.0148 0.12535 -0.01133 0.13333 -0.01063 C 0.14132 -0.00994 0.14601 0.01966 0.15556 0.01896 C 0.16511 0.01827 0.1809 -0.01549 0.19063 -0.01479 C 0.20035 -0.0141 0.2059 0.02567 0.21441 0.02312 C 0.22292 0.02058 0.23229 -0.02797 0.24132 -0.02959 C 0.25035 -0.03121 0.26077 0.00925 0.2684 0.01272 C 0.27604 0.01619 0.28108 -0.00948 0.28733 -0.00855 C 0.29358 -0.00763 0.29948 0.01781 0.30642 0.01896 C 0.31337 0.02012 0.31997 -0.00393 0.32865 -0.00208 C 0.33733 -0.00023 0.35087 0.02891 0.35886 0.0296 C 0.36684 0.03029 0.37118 0.00185 0.37622 0.00208 C 0.38125 0.00232 0.38681 0.02682 0.38889 0.03168 " pathEditMode="relative" rAng="0" ptsTypes="aaaaaaaaaaaaaaaaaaA">
                                      <p:cBhvr>
                                        <p:cTn id="48" dur="2000" fill="hold"/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58" y="-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086 -0.00671 -0.00156 -0.01341 0.00487 -0.01272 C 0.01129 -0.01202 0.02969 0.00231 0.0382 0.00416 C 0.04671 0.00601 0.04896 -0.00278 0.05556 -0.00208 C 0.06216 -0.00139 0.07188 0.0104 0.07778 0.00855 C 0.08368 0.0067 0.08559 -0.01341 0.09063 -0.01272 C 0.09566 -0.01202 0.10087 0.01272 0.10799 0.01272 C 0.11511 0.01272 0.12535 -0.01341 0.13334 -0.01272 C 0.14132 -0.01202 0.14601 0.01757 0.15556 0.01688 C 0.16511 0.01618 0.18091 -0.01757 0.19063 -0.01688 C 0.20035 -0.01619 0.20591 0.02358 0.21441 0.02104 C 0.22292 0.0185 0.2323 -0.03006 0.24132 -0.03168 C 0.25035 -0.0333 0.26077 0.00717 0.26841 0.01063 C 0.27605 0.0141 0.28108 -0.01156 0.28733 -0.01064 C 0.29358 -0.00971 0.29948 0.01572 0.30643 0.01688 C 0.31337 0.01803 0.31997 -0.00601 0.32865 -0.00416 C 0.33733 -0.00231 0.35087 0.02682 0.35886 0.02751 C 0.36684 0.02821 0.37118 -0.00023 0.37622 0.0 C 0.38125 0.00023 0.38681 0.02474 0.38889 0.02959 " pathEditMode="relative" ptsTypes="aaaaaaaaaaaaaaaaaaA">
                                      <p:cBhvr>
                                        <p:cTn id="50" dur="2000" fill="hold"/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086 -0.00671 -0.00156 -0.01341 0.00487 -0.01272 C 0.01129 -0.01202 0.02969 0.00231 0.0382 0.00416 C 0.04671 0.00601 0.04896 -0.00278 0.05556 -0.00208 C 0.06216 -0.00139 0.07188 0.0104 0.07778 0.00855 C 0.08368 0.0067 0.08559 -0.01341 0.09063 -0.01272 C 0.09566 -0.01202 0.10087 0.01272 0.10799 0.01272 C 0.11511 0.01272 0.12535 -0.01341 0.13334 -0.01272 C 0.14132 -0.01202 0.14601 0.01757 0.15556 0.01688 C 0.16511 0.01618 0.18091 -0.01757 0.19063 -0.01688 C 0.20035 -0.01619 0.20591 0.02358 0.21441 0.02104 C 0.22292 0.0185 0.2323 -0.03006 0.24132 -0.03168 C 0.25035 -0.0333 0.26077 0.00717 0.26841 0.01063 C 0.27605 0.0141 0.28108 -0.01156 0.28733 -0.01064 C 0.29358 -0.00971 0.29948 0.01572 0.30643 0.01688 C 0.31337 0.01803 0.31997 -0.00601 0.32865 -0.00416 C 0.33733 -0.00231 0.35087 0.02682 0.35886 0.02751 C 0.36684 0.02821 0.37118 -0.00023 0.37622 0.0 C 0.38125 0.00023 0.38681 0.02474 0.38889 0.02959 " pathEditMode="relative" ptsTypes="aaaaaaaaaaaaaaaaaaA">
                                      <p:cBhvr>
                                        <p:cTn id="52" dur="2000" fill="hold"/>
                                        <p:tgtEl>
                                          <p:spTgt spid="324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44" grpId="0"/>
      <p:bldP spid="324650" grpId="0" animBg="1"/>
      <p:bldP spid="324650" grpId="1" animBg="1"/>
      <p:bldP spid="324651" grpId="0" animBg="1"/>
      <p:bldP spid="324651" grpId="1" animBg="1"/>
      <p:bldP spid="324657" grpId="0"/>
      <p:bldP spid="324657" grpId="1"/>
      <p:bldP spid="324659" grpId="0" animBg="1"/>
      <p:bldP spid="32465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778" name="Group 2"/>
          <p:cNvGrpSpPr>
            <a:grpSpLocks/>
          </p:cNvGrpSpPr>
          <p:nvPr/>
        </p:nvGrpSpPr>
        <p:grpSpPr bwMode="auto">
          <a:xfrm>
            <a:off x="5053013" y="2955925"/>
            <a:ext cx="441325" cy="174625"/>
            <a:chOff x="10125" y="8904"/>
            <a:chExt cx="540" cy="201"/>
          </a:xfrm>
        </p:grpSpPr>
        <p:grpSp>
          <p:nvGrpSpPr>
            <p:cNvPr id="331779" name="Group 3"/>
            <p:cNvGrpSpPr>
              <a:grpSpLocks/>
            </p:cNvGrpSpPr>
            <p:nvPr/>
          </p:nvGrpSpPr>
          <p:grpSpPr bwMode="auto">
            <a:xfrm>
              <a:off x="10440" y="8904"/>
              <a:ext cx="225" cy="201"/>
              <a:chOff x="8070" y="4779"/>
              <a:chExt cx="525" cy="531"/>
            </a:xfrm>
          </p:grpSpPr>
          <p:sp>
            <p:nvSpPr>
              <p:cNvPr id="331780" name="Oval 4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1781" name="Line 5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1782" name="Line 6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31783" name="Line 7"/>
            <p:cNvSpPr>
              <a:spLocks noChangeShapeType="1"/>
            </p:cNvSpPr>
            <p:nvPr/>
          </p:nvSpPr>
          <p:spPr bwMode="auto">
            <a:xfrm>
              <a:off x="10125" y="9015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31784" name="AutoShape 8"/>
          <p:cNvSpPr>
            <a:spLocks noChangeArrowheads="1"/>
          </p:cNvSpPr>
          <p:nvPr/>
        </p:nvSpPr>
        <p:spPr bwMode="auto">
          <a:xfrm rot="-5400000">
            <a:off x="2871788" y="1276350"/>
            <a:ext cx="822325" cy="3584575"/>
          </a:xfrm>
          <a:prstGeom prst="can">
            <a:avLst>
              <a:gd name="adj" fmla="val 79109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31785" name="Group 9"/>
          <p:cNvGrpSpPr>
            <a:grpSpLocks/>
          </p:cNvGrpSpPr>
          <p:nvPr/>
        </p:nvGrpSpPr>
        <p:grpSpPr bwMode="auto">
          <a:xfrm>
            <a:off x="809625" y="2795588"/>
            <a:ext cx="1203325" cy="587375"/>
            <a:chOff x="3435" y="7965"/>
            <a:chExt cx="1470" cy="675"/>
          </a:xfrm>
        </p:grpSpPr>
        <p:sp>
          <p:nvSpPr>
            <p:cNvPr id="331786" name="Rectangle 10"/>
            <p:cNvSpPr>
              <a:spLocks noChangeArrowheads="1"/>
            </p:cNvSpPr>
            <p:nvPr/>
          </p:nvSpPr>
          <p:spPr bwMode="auto">
            <a:xfrm>
              <a:off x="3435" y="8025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1787" name="Line 11"/>
            <p:cNvSpPr>
              <a:spLocks noChangeShapeType="1"/>
            </p:cNvSpPr>
            <p:nvPr/>
          </p:nvSpPr>
          <p:spPr bwMode="auto">
            <a:xfrm>
              <a:off x="3690" y="8130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31788" name="Group 12"/>
            <p:cNvGrpSpPr>
              <a:grpSpLocks/>
            </p:cNvGrpSpPr>
            <p:nvPr/>
          </p:nvGrpSpPr>
          <p:grpSpPr bwMode="auto">
            <a:xfrm>
              <a:off x="4414" y="7965"/>
              <a:ext cx="491" cy="675"/>
              <a:chOff x="5839" y="2520"/>
              <a:chExt cx="806" cy="1035"/>
            </a:xfrm>
          </p:grpSpPr>
          <p:grpSp>
            <p:nvGrpSpPr>
              <p:cNvPr id="331789" name="Group 13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31790" name="Rectangle 14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1791" name="Rectangle 15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1792" name="Oval 16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31793" name="Rectangle 17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331794" name="Group 18"/>
          <p:cNvGrpSpPr>
            <a:grpSpLocks/>
          </p:cNvGrpSpPr>
          <p:nvPr/>
        </p:nvGrpSpPr>
        <p:grpSpPr bwMode="auto">
          <a:xfrm>
            <a:off x="5241925" y="2628900"/>
            <a:ext cx="2754313" cy="850900"/>
            <a:chOff x="8764" y="2557"/>
            <a:chExt cx="2906" cy="945"/>
          </a:xfrm>
        </p:grpSpPr>
        <p:grpSp>
          <p:nvGrpSpPr>
            <p:cNvPr id="331795" name="Group 19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31796" name="AutoShape 20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31797" name="Group 21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31798" name="Group 22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3179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3180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31801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31802" name="Rectangle 26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31803" name="Group 27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31804" name="Oval 28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1805" name="Line 29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1806" name="Line 30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31807" name="Line 31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31808" name="Text Box 32"/>
          <p:cNvSpPr txBox="1">
            <a:spLocks noChangeArrowheads="1"/>
          </p:cNvSpPr>
          <p:nvPr/>
        </p:nvSpPr>
        <p:spPr bwMode="auto">
          <a:xfrm>
            <a:off x="1146175" y="1830388"/>
            <a:ext cx="252253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1">
                <a:latin typeface="Times New Roman" pitchFamily="18" charset="0"/>
              </a:rPr>
              <a:t>разузнавач</a:t>
            </a:r>
            <a:endParaRPr lang="en-US" altLang="bg-BG" sz="1400" b="1"/>
          </a:p>
        </p:txBody>
      </p:sp>
      <p:sp>
        <p:nvSpPr>
          <p:cNvPr id="331809" name="Rectangle 33"/>
          <p:cNvSpPr>
            <a:spLocks noChangeArrowheads="1"/>
          </p:cNvSpPr>
          <p:nvPr/>
        </p:nvSpPr>
        <p:spPr bwMode="auto">
          <a:xfrm>
            <a:off x="865188" y="376238"/>
            <a:ext cx="6827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Хитрост при вмъкване на елемент в нареден</a:t>
            </a:r>
            <a:r>
              <a:rPr lang="en-US" altLang="bg-BG" b="1"/>
              <a:t> </a:t>
            </a:r>
            <a:r>
              <a:rPr lang="bg-BG" altLang="bg-BG" b="1"/>
              <a:t>линеен списък.</a:t>
            </a:r>
          </a:p>
        </p:txBody>
      </p:sp>
      <p:sp>
        <p:nvSpPr>
          <p:cNvPr id="331810" name="Rectangle 34"/>
          <p:cNvSpPr>
            <a:spLocks noChangeArrowheads="1"/>
          </p:cNvSpPr>
          <p:nvPr/>
        </p:nvSpPr>
        <p:spPr bwMode="auto">
          <a:xfrm>
            <a:off x="4360863" y="2052638"/>
            <a:ext cx="415925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31811" name="Rectangle 35"/>
          <p:cNvSpPr>
            <a:spLocks noChangeArrowheads="1"/>
          </p:cNvSpPr>
          <p:nvPr/>
        </p:nvSpPr>
        <p:spPr bwMode="auto">
          <a:xfrm>
            <a:off x="4360863" y="2243138"/>
            <a:ext cx="415925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31812" name="Group 36"/>
          <p:cNvGrpSpPr>
            <a:grpSpLocks/>
          </p:cNvGrpSpPr>
          <p:nvPr/>
        </p:nvGrpSpPr>
        <p:grpSpPr bwMode="auto">
          <a:xfrm>
            <a:off x="4543425" y="1235075"/>
            <a:ext cx="590550" cy="920750"/>
            <a:chOff x="7283" y="2998"/>
            <a:chExt cx="526" cy="918"/>
          </a:xfrm>
        </p:grpSpPr>
        <p:grpSp>
          <p:nvGrpSpPr>
            <p:cNvPr id="331813" name="Group 37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31814" name="Freeform 38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1815" name="Freeform 39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31816" name="Freeform 40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31817" name="Text Box 41"/>
          <p:cNvSpPr txBox="1">
            <a:spLocks noChangeArrowheads="1"/>
          </p:cNvSpPr>
          <p:nvPr/>
        </p:nvSpPr>
        <p:spPr bwMode="auto">
          <a:xfrm>
            <a:off x="4346575" y="2190750"/>
            <a:ext cx="411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/>
              <a:t>8</a:t>
            </a:r>
            <a:endParaRPr lang="en-US" altLang="bg-BG"/>
          </a:p>
        </p:txBody>
      </p:sp>
      <p:sp>
        <p:nvSpPr>
          <p:cNvPr id="331818" name="Freeform 42"/>
          <p:cNvSpPr>
            <a:spLocks/>
          </p:cNvSpPr>
          <p:nvPr/>
        </p:nvSpPr>
        <p:spPr bwMode="auto">
          <a:xfrm>
            <a:off x="4603750" y="2112963"/>
            <a:ext cx="855663" cy="711200"/>
          </a:xfrm>
          <a:custGeom>
            <a:avLst/>
            <a:gdLst>
              <a:gd name="T0" fmla="*/ 0 w 539"/>
              <a:gd name="T1" fmla="*/ 40 h 448"/>
              <a:gd name="T2" fmla="*/ 201 w 539"/>
              <a:gd name="T3" fmla="*/ 58 h 448"/>
              <a:gd name="T4" fmla="*/ 292 w 539"/>
              <a:gd name="T5" fmla="*/ 387 h 448"/>
              <a:gd name="T6" fmla="*/ 539 w 539"/>
              <a:gd name="T7" fmla="*/ 42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9" h="448">
                <a:moveTo>
                  <a:pt x="0" y="40"/>
                </a:moveTo>
                <a:cubicBezTo>
                  <a:pt x="76" y="20"/>
                  <a:pt x="152" y="0"/>
                  <a:pt x="201" y="58"/>
                </a:cubicBezTo>
                <a:cubicBezTo>
                  <a:pt x="250" y="116"/>
                  <a:pt x="236" y="326"/>
                  <a:pt x="292" y="387"/>
                </a:cubicBezTo>
                <a:cubicBezTo>
                  <a:pt x="348" y="448"/>
                  <a:pt x="443" y="436"/>
                  <a:pt x="539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2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650" name="Group 18"/>
          <p:cNvGrpSpPr>
            <a:grpSpLocks/>
          </p:cNvGrpSpPr>
          <p:nvPr/>
        </p:nvGrpSpPr>
        <p:grpSpPr bwMode="auto">
          <a:xfrm>
            <a:off x="5241925" y="2628900"/>
            <a:ext cx="2754313" cy="850900"/>
            <a:chOff x="8764" y="2557"/>
            <a:chExt cx="2906" cy="945"/>
          </a:xfrm>
        </p:grpSpPr>
        <p:grpSp>
          <p:nvGrpSpPr>
            <p:cNvPr id="325651" name="Group 19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25652" name="AutoShape 20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25653" name="Group 21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25654" name="Group 22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2565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565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565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25658" name="Rectangle 26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25659" name="Group 27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25660" name="Oval 28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5661" name="Line 29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5662" name="Line 30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5663" name="Line 31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5664" name="Text Box 32"/>
          <p:cNvSpPr txBox="1">
            <a:spLocks noChangeArrowheads="1"/>
          </p:cNvSpPr>
          <p:nvPr/>
        </p:nvSpPr>
        <p:spPr bwMode="auto">
          <a:xfrm>
            <a:off x="5297488" y="1452563"/>
            <a:ext cx="2522537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1">
                <a:latin typeface="Times New Roman" pitchFamily="18" charset="0"/>
              </a:rPr>
              <a:t>разузнавач</a:t>
            </a:r>
            <a:endParaRPr lang="en-US" altLang="bg-BG" sz="1400" b="1"/>
          </a:p>
        </p:txBody>
      </p:sp>
      <p:sp>
        <p:nvSpPr>
          <p:cNvPr id="325665" name="Rectangle 33"/>
          <p:cNvSpPr>
            <a:spLocks noChangeArrowheads="1"/>
          </p:cNvSpPr>
          <p:nvPr/>
        </p:nvSpPr>
        <p:spPr bwMode="auto">
          <a:xfrm>
            <a:off x="865188" y="376238"/>
            <a:ext cx="6827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Хитрост при вмъкване на елемент в нареден</a:t>
            </a:r>
            <a:r>
              <a:rPr lang="en-US" altLang="bg-BG" b="1"/>
              <a:t> </a:t>
            </a:r>
            <a:r>
              <a:rPr lang="bg-BG" altLang="bg-BG" b="1"/>
              <a:t>линеен списък.</a:t>
            </a:r>
          </a:p>
        </p:txBody>
      </p:sp>
      <p:sp>
        <p:nvSpPr>
          <p:cNvPr id="325666" name="Rectangle 34"/>
          <p:cNvSpPr>
            <a:spLocks noChangeArrowheads="1"/>
          </p:cNvSpPr>
          <p:nvPr/>
        </p:nvSpPr>
        <p:spPr bwMode="auto">
          <a:xfrm>
            <a:off x="4314825" y="2124075"/>
            <a:ext cx="415925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5667" name="Rectangle 35"/>
          <p:cNvSpPr>
            <a:spLocks noChangeArrowheads="1"/>
          </p:cNvSpPr>
          <p:nvPr/>
        </p:nvSpPr>
        <p:spPr bwMode="auto">
          <a:xfrm>
            <a:off x="4314825" y="2314575"/>
            <a:ext cx="415925" cy="369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5668" name="Group 36"/>
          <p:cNvGrpSpPr>
            <a:grpSpLocks/>
          </p:cNvGrpSpPr>
          <p:nvPr/>
        </p:nvGrpSpPr>
        <p:grpSpPr bwMode="auto">
          <a:xfrm>
            <a:off x="4497388" y="1306513"/>
            <a:ext cx="590550" cy="920750"/>
            <a:chOff x="7283" y="2998"/>
            <a:chExt cx="526" cy="918"/>
          </a:xfrm>
        </p:grpSpPr>
        <p:grpSp>
          <p:nvGrpSpPr>
            <p:cNvPr id="325669" name="Group 37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25670" name="Freeform 38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5671" name="Freeform 39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5672" name="Freeform 40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5673" name="Text Box 41"/>
          <p:cNvSpPr txBox="1">
            <a:spLocks noChangeArrowheads="1"/>
          </p:cNvSpPr>
          <p:nvPr/>
        </p:nvSpPr>
        <p:spPr bwMode="auto">
          <a:xfrm>
            <a:off x="4300538" y="2262188"/>
            <a:ext cx="411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/>
              <a:t>8</a:t>
            </a:r>
            <a:endParaRPr lang="en-US" altLang="bg-BG"/>
          </a:p>
        </p:txBody>
      </p:sp>
      <p:sp>
        <p:nvSpPr>
          <p:cNvPr id="325674" name="Freeform 42"/>
          <p:cNvSpPr>
            <a:spLocks/>
          </p:cNvSpPr>
          <p:nvPr/>
        </p:nvSpPr>
        <p:spPr bwMode="auto">
          <a:xfrm>
            <a:off x="4557713" y="2184400"/>
            <a:ext cx="855662" cy="711200"/>
          </a:xfrm>
          <a:custGeom>
            <a:avLst/>
            <a:gdLst>
              <a:gd name="T0" fmla="*/ 0 w 539"/>
              <a:gd name="T1" fmla="*/ 40 h 448"/>
              <a:gd name="T2" fmla="*/ 201 w 539"/>
              <a:gd name="T3" fmla="*/ 58 h 448"/>
              <a:gd name="T4" fmla="*/ 292 w 539"/>
              <a:gd name="T5" fmla="*/ 387 h 448"/>
              <a:gd name="T6" fmla="*/ 539 w 539"/>
              <a:gd name="T7" fmla="*/ 42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9" h="448">
                <a:moveTo>
                  <a:pt x="0" y="40"/>
                </a:moveTo>
                <a:cubicBezTo>
                  <a:pt x="76" y="20"/>
                  <a:pt x="152" y="0"/>
                  <a:pt x="201" y="58"/>
                </a:cubicBezTo>
                <a:cubicBezTo>
                  <a:pt x="250" y="116"/>
                  <a:pt x="236" y="326"/>
                  <a:pt x="292" y="387"/>
                </a:cubicBezTo>
                <a:cubicBezTo>
                  <a:pt x="348" y="448"/>
                  <a:pt x="443" y="436"/>
                  <a:pt x="539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25675" name="Group 43"/>
          <p:cNvGrpSpPr>
            <a:grpSpLocks/>
          </p:cNvGrpSpPr>
          <p:nvPr/>
        </p:nvGrpSpPr>
        <p:grpSpPr bwMode="auto">
          <a:xfrm>
            <a:off x="3756025" y="2841625"/>
            <a:ext cx="373063" cy="403225"/>
            <a:chOff x="5310" y="5145"/>
            <a:chExt cx="570" cy="750"/>
          </a:xfrm>
        </p:grpSpPr>
        <p:sp>
          <p:nvSpPr>
            <p:cNvPr id="325676" name="Rectangle 44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5677" name="Rectangle 45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5678" name="Oval 46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25679" name="Group 47"/>
          <p:cNvGrpSpPr>
            <a:grpSpLocks/>
          </p:cNvGrpSpPr>
          <p:nvPr/>
        </p:nvGrpSpPr>
        <p:grpSpPr bwMode="auto">
          <a:xfrm>
            <a:off x="3548063" y="1657350"/>
            <a:ext cx="687387" cy="1214438"/>
            <a:chOff x="6662" y="2732"/>
            <a:chExt cx="684" cy="1202"/>
          </a:xfrm>
        </p:grpSpPr>
        <p:sp>
          <p:nvSpPr>
            <p:cNvPr id="325680" name="Freeform 48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5681" name="Line 49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5682" name="Freeform 50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5683" name="Line 51"/>
          <p:cNvSpPr>
            <a:spLocks noChangeShapeType="1"/>
          </p:cNvSpPr>
          <p:nvPr/>
        </p:nvSpPr>
        <p:spPr bwMode="auto">
          <a:xfrm>
            <a:off x="4013200" y="2938463"/>
            <a:ext cx="119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5640" name="AutoShape 8"/>
          <p:cNvSpPr>
            <a:spLocks noChangeArrowheads="1"/>
          </p:cNvSpPr>
          <p:nvPr/>
        </p:nvSpPr>
        <p:spPr bwMode="auto">
          <a:xfrm rot="-5400000">
            <a:off x="2298700" y="1849438"/>
            <a:ext cx="822325" cy="2438400"/>
          </a:xfrm>
          <a:prstGeom prst="can">
            <a:avLst>
              <a:gd name="adj" fmla="val 83590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5641" name="Group 9"/>
          <p:cNvGrpSpPr>
            <a:grpSpLocks/>
          </p:cNvGrpSpPr>
          <p:nvPr/>
        </p:nvGrpSpPr>
        <p:grpSpPr bwMode="auto">
          <a:xfrm>
            <a:off x="809625" y="2795588"/>
            <a:ext cx="1203325" cy="587375"/>
            <a:chOff x="3435" y="7965"/>
            <a:chExt cx="1470" cy="675"/>
          </a:xfrm>
        </p:grpSpPr>
        <p:sp>
          <p:nvSpPr>
            <p:cNvPr id="325642" name="Rectangle 10"/>
            <p:cNvSpPr>
              <a:spLocks noChangeArrowheads="1"/>
            </p:cNvSpPr>
            <p:nvPr/>
          </p:nvSpPr>
          <p:spPr bwMode="auto">
            <a:xfrm>
              <a:off x="3435" y="8025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5643" name="Line 11"/>
            <p:cNvSpPr>
              <a:spLocks noChangeShapeType="1"/>
            </p:cNvSpPr>
            <p:nvPr/>
          </p:nvSpPr>
          <p:spPr bwMode="auto">
            <a:xfrm>
              <a:off x="3690" y="8130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25644" name="Group 12"/>
            <p:cNvGrpSpPr>
              <a:grpSpLocks/>
            </p:cNvGrpSpPr>
            <p:nvPr/>
          </p:nvGrpSpPr>
          <p:grpSpPr bwMode="auto">
            <a:xfrm>
              <a:off x="4414" y="7965"/>
              <a:ext cx="491" cy="675"/>
              <a:chOff x="5839" y="2520"/>
              <a:chExt cx="806" cy="1035"/>
            </a:xfrm>
          </p:grpSpPr>
          <p:grpSp>
            <p:nvGrpSpPr>
              <p:cNvPr id="325645" name="Group 13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25646" name="Rectangle 14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5647" name="Rectangle 15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5648" name="Oval 16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25649" name="Rectangle 17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325684" name="Text Box 52"/>
          <p:cNvSpPr txBox="1">
            <a:spLocks noChangeArrowheads="1"/>
          </p:cNvSpPr>
          <p:nvPr/>
        </p:nvSpPr>
        <p:spPr bwMode="auto">
          <a:xfrm>
            <a:off x="2822575" y="1997075"/>
            <a:ext cx="96996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400" b="1"/>
              <a:t>contr</a:t>
            </a:r>
            <a:endParaRPr lang="en-US" altLang="bg-BG" sz="14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36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658" name="Group 2"/>
          <p:cNvGrpSpPr>
            <a:grpSpLocks/>
          </p:cNvGrpSpPr>
          <p:nvPr/>
        </p:nvGrpSpPr>
        <p:grpSpPr bwMode="auto">
          <a:xfrm>
            <a:off x="5241925" y="2628900"/>
            <a:ext cx="2754313" cy="850900"/>
            <a:chOff x="8764" y="2557"/>
            <a:chExt cx="2906" cy="945"/>
          </a:xfrm>
        </p:grpSpPr>
        <p:grpSp>
          <p:nvGrpSpPr>
            <p:cNvPr id="326659" name="Group 3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26660" name="AutoShape 4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26661" name="Group 5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26662" name="Group 6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2666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666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666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26666" name="Rectangle 10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26667" name="Group 11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26668" name="Oval 12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6669" name="Line 13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6670" name="Line 14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6671" name="Line 15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1901825" y="1409700"/>
            <a:ext cx="1143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1">
                <a:latin typeface="Times New Roman" pitchFamily="18" charset="0"/>
              </a:rPr>
              <a:t>разузнавач</a:t>
            </a:r>
            <a:endParaRPr lang="en-US" altLang="bg-BG" sz="1400" b="1"/>
          </a:p>
        </p:txBody>
      </p:sp>
      <p:sp>
        <p:nvSpPr>
          <p:cNvPr id="326673" name="Rectangle 17"/>
          <p:cNvSpPr>
            <a:spLocks noChangeArrowheads="1"/>
          </p:cNvSpPr>
          <p:nvPr/>
        </p:nvSpPr>
        <p:spPr bwMode="auto">
          <a:xfrm>
            <a:off x="822325" y="361950"/>
            <a:ext cx="6827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Хитрост при вмъкване на елемент в нареден</a:t>
            </a:r>
            <a:r>
              <a:rPr lang="en-US" altLang="bg-BG" b="1"/>
              <a:t> </a:t>
            </a:r>
            <a:r>
              <a:rPr lang="bg-BG" altLang="bg-BG" b="1"/>
              <a:t>линеен списък.</a:t>
            </a:r>
          </a:p>
        </p:txBody>
      </p:sp>
      <p:sp>
        <p:nvSpPr>
          <p:cNvPr id="326674" name="Rectangle 18"/>
          <p:cNvSpPr>
            <a:spLocks noChangeArrowheads="1"/>
          </p:cNvSpPr>
          <p:nvPr/>
        </p:nvSpPr>
        <p:spPr bwMode="auto">
          <a:xfrm>
            <a:off x="919163" y="2081213"/>
            <a:ext cx="415925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6675" name="Rectangle 19"/>
          <p:cNvSpPr>
            <a:spLocks noChangeArrowheads="1"/>
          </p:cNvSpPr>
          <p:nvPr/>
        </p:nvSpPr>
        <p:spPr bwMode="auto">
          <a:xfrm>
            <a:off x="919163" y="2271713"/>
            <a:ext cx="415925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6676" name="Group 20"/>
          <p:cNvGrpSpPr>
            <a:grpSpLocks/>
          </p:cNvGrpSpPr>
          <p:nvPr/>
        </p:nvGrpSpPr>
        <p:grpSpPr bwMode="auto">
          <a:xfrm>
            <a:off x="1101725" y="1263650"/>
            <a:ext cx="590550" cy="920750"/>
            <a:chOff x="7283" y="2998"/>
            <a:chExt cx="526" cy="918"/>
          </a:xfrm>
        </p:grpSpPr>
        <p:grpSp>
          <p:nvGrpSpPr>
            <p:cNvPr id="326677" name="Group 21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26678" name="Freeform 22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6679" name="Freeform 23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6680" name="Freeform 24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6681" name="Text Box 25"/>
          <p:cNvSpPr txBox="1">
            <a:spLocks noChangeArrowheads="1"/>
          </p:cNvSpPr>
          <p:nvPr/>
        </p:nvSpPr>
        <p:spPr bwMode="auto">
          <a:xfrm>
            <a:off x="904875" y="2219325"/>
            <a:ext cx="411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/>
              <a:t>8</a:t>
            </a:r>
            <a:endParaRPr lang="en-US" altLang="bg-BG"/>
          </a:p>
        </p:txBody>
      </p:sp>
      <p:grpSp>
        <p:nvGrpSpPr>
          <p:cNvPr id="326683" name="Group 27"/>
          <p:cNvGrpSpPr>
            <a:grpSpLocks/>
          </p:cNvGrpSpPr>
          <p:nvPr/>
        </p:nvGrpSpPr>
        <p:grpSpPr bwMode="auto">
          <a:xfrm>
            <a:off x="3756025" y="2841625"/>
            <a:ext cx="373063" cy="403225"/>
            <a:chOff x="5310" y="5145"/>
            <a:chExt cx="570" cy="750"/>
          </a:xfrm>
        </p:grpSpPr>
        <p:sp>
          <p:nvSpPr>
            <p:cNvPr id="326684" name="Rectangle 28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6685" name="Rectangle 29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6686" name="Oval 30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6691" name="Line 35"/>
          <p:cNvSpPr>
            <a:spLocks noChangeShapeType="1"/>
          </p:cNvSpPr>
          <p:nvPr/>
        </p:nvSpPr>
        <p:spPr bwMode="auto">
          <a:xfrm>
            <a:off x="4041775" y="2938463"/>
            <a:ext cx="119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6692" name="AutoShape 36"/>
          <p:cNvSpPr>
            <a:spLocks noChangeArrowheads="1"/>
          </p:cNvSpPr>
          <p:nvPr/>
        </p:nvSpPr>
        <p:spPr bwMode="auto">
          <a:xfrm rot="-5400000">
            <a:off x="4048125" y="57151"/>
            <a:ext cx="865187" cy="5980112"/>
          </a:xfrm>
          <a:prstGeom prst="can">
            <a:avLst>
              <a:gd name="adj" fmla="val 81631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6693" name="Group 37"/>
          <p:cNvGrpSpPr>
            <a:grpSpLocks/>
          </p:cNvGrpSpPr>
          <p:nvPr/>
        </p:nvGrpSpPr>
        <p:grpSpPr bwMode="auto">
          <a:xfrm>
            <a:off x="809625" y="2795588"/>
            <a:ext cx="1203325" cy="587375"/>
            <a:chOff x="3435" y="7965"/>
            <a:chExt cx="1470" cy="675"/>
          </a:xfrm>
        </p:grpSpPr>
        <p:sp>
          <p:nvSpPr>
            <p:cNvPr id="326694" name="Rectangle 38"/>
            <p:cNvSpPr>
              <a:spLocks noChangeArrowheads="1"/>
            </p:cNvSpPr>
            <p:nvPr/>
          </p:nvSpPr>
          <p:spPr bwMode="auto">
            <a:xfrm>
              <a:off x="3435" y="8025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6695" name="Line 39"/>
            <p:cNvSpPr>
              <a:spLocks noChangeShapeType="1"/>
            </p:cNvSpPr>
            <p:nvPr/>
          </p:nvSpPr>
          <p:spPr bwMode="auto">
            <a:xfrm>
              <a:off x="3690" y="8130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26696" name="Group 40"/>
            <p:cNvGrpSpPr>
              <a:grpSpLocks/>
            </p:cNvGrpSpPr>
            <p:nvPr/>
          </p:nvGrpSpPr>
          <p:grpSpPr bwMode="auto">
            <a:xfrm>
              <a:off x="4414" y="7965"/>
              <a:ext cx="491" cy="675"/>
              <a:chOff x="5839" y="2520"/>
              <a:chExt cx="806" cy="1035"/>
            </a:xfrm>
          </p:grpSpPr>
          <p:grpSp>
            <p:nvGrpSpPr>
              <p:cNvPr id="326697" name="Group 41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26698" name="Rectangle 42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6699" name="Rectangle 43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6700" name="Oval 44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26701" name="Rectangle 45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326682" name="Freeform 26"/>
          <p:cNvSpPr>
            <a:spLocks/>
          </p:cNvSpPr>
          <p:nvPr/>
        </p:nvSpPr>
        <p:spPr bwMode="auto">
          <a:xfrm>
            <a:off x="1162050" y="2141538"/>
            <a:ext cx="493713" cy="711200"/>
          </a:xfrm>
          <a:custGeom>
            <a:avLst/>
            <a:gdLst>
              <a:gd name="T0" fmla="*/ 0 w 539"/>
              <a:gd name="T1" fmla="*/ 40 h 448"/>
              <a:gd name="T2" fmla="*/ 201 w 539"/>
              <a:gd name="T3" fmla="*/ 58 h 448"/>
              <a:gd name="T4" fmla="*/ 292 w 539"/>
              <a:gd name="T5" fmla="*/ 387 h 448"/>
              <a:gd name="T6" fmla="*/ 539 w 539"/>
              <a:gd name="T7" fmla="*/ 42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9" h="448">
                <a:moveTo>
                  <a:pt x="0" y="40"/>
                </a:moveTo>
                <a:cubicBezTo>
                  <a:pt x="76" y="20"/>
                  <a:pt x="152" y="0"/>
                  <a:pt x="201" y="58"/>
                </a:cubicBezTo>
                <a:cubicBezTo>
                  <a:pt x="250" y="116"/>
                  <a:pt x="236" y="326"/>
                  <a:pt x="292" y="387"/>
                </a:cubicBezTo>
                <a:cubicBezTo>
                  <a:pt x="348" y="448"/>
                  <a:pt x="443" y="436"/>
                  <a:pt x="539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790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72" grpId="0"/>
      <p:bldP spid="326674" grpId="0" animBg="1"/>
      <p:bldP spid="326675" grpId="0" animBg="1"/>
      <p:bldP spid="326681" grpId="0"/>
      <p:bldP spid="3266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82" name="Group 2"/>
          <p:cNvGrpSpPr>
            <a:grpSpLocks/>
          </p:cNvGrpSpPr>
          <p:nvPr/>
        </p:nvGrpSpPr>
        <p:grpSpPr bwMode="auto">
          <a:xfrm>
            <a:off x="5241925" y="2628900"/>
            <a:ext cx="2754313" cy="850900"/>
            <a:chOff x="8764" y="2557"/>
            <a:chExt cx="2906" cy="945"/>
          </a:xfrm>
        </p:grpSpPr>
        <p:grpSp>
          <p:nvGrpSpPr>
            <p:cNvPr id="327683" name="Group 3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27684" name="AutoShape 4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27685" name="Group 5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27686" name="Group 6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2768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768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768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27690" name="Rectangle 10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27691" name="Group 11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27692" name="Oval 12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7693" name="Line 13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7694" name="Line 14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7695" name="Line 15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7696" name="Text Box 16"/>
          <p:cNvSpPr txBox="1">
            <a:spLocks noChangeArrowheads="1"/>
          </p:cNvSpPr>
          <p:nvPr/>
        </p:nvSpPr>
        <p:spPr bwMode="auto">
          <a:xfrm>
            <a:off x="2390775" y="1346200"/>
            <a:ext cx="1143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1">
                <a:latin typeface="Times New Roman" pitchFamily="18" charset="0"/>
              </a:rPr>
              <a:t>разузнавач</a:t>
            </a:r>
            <a:endParaRPr lang="en-US" altLang="bg-BG" sz="1400" b="1"/>
          </a:p>
        </p:txBody>
      </p:sp>
      <p:sp>
        <p:nvSpPr>
          <p:cNvPr id="327697" name="Rectangle 17"/>
          <p:cNvSpPr>
            <a:spLocks noChangeArrowheads="1"/>
          </p:cNvSpPr>
          <p:nvPr/>
        </p:nvSpPr>
        <p:spPr bwMode="auto">
          <a:xfrm>
            <a:off x="822325" y="361950"/>
            <a:ext cx="6827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Хитрост при вмъкване на елемент в нареден</a:t>
            </a:r>
            <a:r>
              <a:rPr lang="en-US" altLang="bg-BG" b="1"/>
              <a:t> </a:t>
            </a:r>
            <a:r>
              <a:rPr lang="bg-BG" altLang="bg-BG" b="1"/>
              <a:t>линеен списък.</a:t>
            </a:r>
          </a:p>
        </p:txBody>
      </p:sp>
      <p:sp>
        <p:nvSpPr>
          <p:cNvPr id="327698" name="Rectangle 18"/>
          <p:cNvSpPr>
            <a:spLocks noChangeArrowheads="1"/>
          </p:cNvSpPr>
          <p:nvPr/>
        </p:nvSpPr>
        <p:spPr bwMode="auto">
          <a:xfrm>
            <a:off x="1651000" y="2017713"/>
            <a:ext cx="415925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7699" name="Rectangle 19"/>
          <p:cNvSpPr>
            <a:spLocks noChangeArrowheads="1"/>
          </p:cNvSpPr>
          <p:nvPr/>
        </p:nvSpPr>
        <p:spPr bwMode="auto">
          <a:xfrm>
            <a:off x="1651000" y="2208213"/>
            <a:ext cx="415925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7700" name="Group 20"/>
          <p:cNvGrpSpPr>
            <a:grpSpLocks/>
          </p:cNvGrpSpPr>
          <p:nvPr/>
        </p:nvGrpSpPr>
        <p:grpSpPr bwMode="auto">
          <a:xfrm>
            <a:off x="1833563" y="1200150"/>
            <a:ext cx="590550" cy="920750"/>
            <a:chOff x="7283" y="2998"/>
            <a:chExt cx="526" cy="918"/>
          </a:xfrm>
        </p:grpSpPr>
        <p:grpSp>
          <p:nvGrpSpPr>
            <p:cNvPr id="327701" name="Group 21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27702" name="Freeform 22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7703" name="Freeform 23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7704" name="Freeform 24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7705" name="Text Box 25"/>
          <p:cNvSpPr txBox="1">
            <a:spLocks noChangeArrowheads="1"/>
          </p:cNvSpPr>
          <p:nvPr/>
        </p:nvSpPr>
        <p:spPr bwMode="auto">
          <a:xfrm>
            <a:off x="1636713" y="2155825"/>
            <a:ext cx="411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/>
              <a:t>8</a:t>
            </a:r>
            <a:endParaRPr lang="en-US" altLang="bg-BG"/>
          </a:p>
        </p:txBody>
      </p:sp>
      <p:sp>
        <p:nvSpPr>
          <p:cNvPr id="327706" name="Freeform 26"/>
          <p:cNvSpPr>
            <a:spLocks/>
          </p:cNvSpPr>
          <p:nvPr/>
        </p:nvSpPr>
        <p:spPr bwMode="auto">
          <a:xfrm>
            <a:off x="1893888" y="2078038"/>
            <a:ext cx="855662" cy="711200"/>
          </a:xfrm>
          <a:custGeom>
            <a:avLst/>
            <a:gdLst>
              <a:gd name="T0" fmla="*/ 0 w 539"/>
              <a:gd name="T1" fmla="*/ 40 h 448"/>
              <a:gd name="T2" fmla="*/ 201 w 539"/>
              <a:gd name="T3" fmla="*/ 58 h 448"/>
              <a:gd name="T4" fmla="*/ 292 w 539"/>
              <a:gd name="T5" fmla="*/ 387 h 448"/>
              <a:gd name="T6" fmla="*/ 539 w 539"/>
              <a:gd name="T7" fmla="*/ 42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9" h="448">
                <a:moveTo>
                  <a:pt x="0" y="40"/>
                </a:moveTo>
                <a:cubicBezTo>
                  <a:pt x="76" y="20"/>
                  <a:pt x="152" y="0"/>
                  <a:pt x="201" y="58"/>
                </a:cubicBezTo>
                <a:cubicBezTo>
                  <a:pt x="250" y="116"/>
                  <a:pt x="236" y="326"/>
                  <a:pt x="292" y="387"/>
                </a:cubicBezTo>
                <a:cubicBezTo>
                  <a:pt x="348" y="448"/>
                  <a:pt x="443" y="436"/>
                  <a:pt x="539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27707" name="Group 27"/>
          <p:cNvGrpSpPr>
            <a:grpSpLocks/>
          </p:cNvGrpSpPr>
          <p:nvPr/>
        </p:nvGrpSpPr>
        <p:grpSpPr bwMode="auto">
          <a:xfrm>
            <a:off x="3756025" y="2841625"/>
            <a:ext cx="373063" cy="403225"/>
            <a:chOff x="5310" y="5145"/>
            <a:chExt cx="570" cy="750"/>
          </a:xfrm>
        </p:grpSpPr>
        <p:sp>
          <p:nvSpPr>
            <p:cNvPr id="327708" name="Rectangle 28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7709" name="Rectangle 29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7710" name="Oval 30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27711" name="Group 31"/>
          <p:cNvGrpSpPr>
            <a:grpSpLocks/>
          </p:cNvGrpSpPr>
          <p:nvPr/>
        </p:nvGrpSpPr>
        <p:grpSpPr bwMode="auto">
          <a:xfrm>
            <a:off x="1081088" y="1454150"/>
            <a:ext cx="687387" cy="1214438"/>
            <a:chOff x="6662" y="2732"/>
            <a:chExt cx="684" cy="1202"/>
          </a:xfrm>
        </p:grpSpPr>
        <p:sp>
          <p:nvSpPr>
            <p:cNvPr id="327712" name="Freeform 32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7713" name="Line 33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7714" name="Freeform 34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7715" name="Line 35"/>
          <p:cNvSpPr>
            <a:spLocks noChangeShapeType="1"/>
          </p:cNvSpPr>
          <p:nvPr/>
        </p:nvSpPr>
        <p:spPr bwMode="auto">
          <a:xfrm>
            <a:off x="4041775" y="2938463"/>
            <a:ext cx="119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716" name="AutoShape 36"/>
          <p:cNvSpPr>
            <a:spLocks noChangeArrowheads="1"/>
          </p:cNvSpPr>
          <p:nvPr/>
        </p:nvSpPr>
        <p:spPr bwMode="auto">
          <a:xfrm rot="-5400000">
            <a:off x="4069557" y="35719"/>
            <a:ext cx="865187" cy="6022975"/>
          </a:xfrm>
          <a:prstGeom prst="can">
            <a:avLst>
              <a:gd name="adj" fmla="val 80734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7717" name="Group 37"/>
          <p:cNvGrpSpPr>
            <a:grpSpLocks/>
          </p:cNvGrpSpPr>
          <p:nvPr/>
        </p:nvGrpSpPr>
        <p:grpSpPr bwMode="auto">
          <a:xfrm>
            <a:off x="809625" y="2795588"/>
            <a:ext cx="1203325" cy="587375"/>
            <a:chOff x="3435" y="7965"/>
            <a:chExt cx="1470" cy="675"/>
          </a:xfrm>
        </p:grpSpPr>
        <p:sp>
          <p:nvSpPr>
            <p:cNvPr id="327718" name="Rectangle 38"/>
            <p:cNvSpPr>
              <a:spLocks noChangeArrowheads="1"/>
            </p:cNvSpPr>
            <p:nvPr/>
          </p:nvSpPr>
          <p:spPr bwMode="auto">
            <a:xfrm>
              <a:off x="3435" y="8025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7719" name="Line 39"/>
            <p:cNvSpPr>
              <a:spLocks noChangeShapeType="1"/>
            </p:cNvSpPr>
            <p:nvPr/>
          </p:nvSpPr>
          <p:spPr bwMode="auto">
            <a:xfrm>
              <a:off x="3690" y="8130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27720" name="Group 40"/>
            <p:cNvGrpSpPr>
              <a:grpSpLocks/>
            </p:cNvGrpSpPr>
            <p:nvPr/>
          </p:nvGrpSpPr>
          <p:grpSpPr bwMode="auto">
            <a:xfrm>
              <a:off x="4414" y="7965"/>
              <a:ext cx="491" cy="675"/>
              <a:chOff x="5839" y="2520"/>
              <a:chExt cx="806" cy="1035"/>
            </a:xfrm>
          </p:grpSpPr>
          <p:grpSp>
            <p:nvGrpSpPr>
              <p:cNvPr id="327721" name="Group 41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27722" name="Rectangle 42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7723" name="Rectangle 43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7724" name="Oval 44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27725" name="Rectangle 45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327726" name="Text Box 46"/>
          <p:cNvSpPr txBox="1">
            <a:spLocks noChangeArrowheads="1"/>
          </p:cNvSpPr>
          <p:nvPr/>
        </p:nvSpPr>
        <p:spPr bwMode="auto">
          <a:xfrm>
            <a:off x="471488" y="1779588"/>
            <a:ext cx="96996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400" b="1"/>
              <a:t>contr</a:t>
            </a:r>
            <a:endParaRPr lang="en-US" altLang="bg-BG" sz="14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82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706" name="Group 2"/>
          <p:cNvGrpSpPr>
            <a:grpSpLocks/>
          </p:cNvGrpSpPr>
          <p:nvPr/>
        </p:nvGrpSpPr>
        <p:grpSpPr bwMode="auto">
          <a:xfrm>
            <a:off x="5241925" y="2628900"/>
            <a:ext cx="2754313" cy="850900"/>
            <a:chOff x="8764" y="2557"/>
            <a:chExt cx="2906" cy="945"/>
          </a:xfrm>
        </p:grpSpPr>
        <p:grpSp>
          <p:nvGrpSpPr>
            <p:cNvPr id="328707" name="Group 3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28708" name="AutoShape 4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28709" name="Group 5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28710" name="Group 6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287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871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8713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28714" name="Rectangle 10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28715" name="Group 11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28716" name="Oval 12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8717" name="Line 13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8718" name="Line 14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8719" name="Line 15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2390775" y="1346200"/>
            <a:ext cx="1143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1">
                <a:latin typeface="Times New Roman" pitchFamily="18" charset="0"/>
              </a:rPr>
              <a:t>разузнавач</a:t>
            </a:r>
            <a:endParaRPr lang="en-US" altLang="bg-BG" sz="1400" b="1"/>
          </a:p>
        </p:txBody>
      </p:sp>
      <p:sp>
        <p:nvSpPr>
          <p:cNvPr id="328721" name="Rectangle 17"/>
          <p:cNvSpPr>
            <a:spLocks noChangeArrowheads="1"/>
          </p:cNvSpPr>
          <p:nvPr/>
        </p:nvSpPr>
        <p:spPr bwMode="auto">
          <a:xfrm>
            <a:off x="822325" y="361950"/>
            <a:ext cx="6827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Хитрост при вмъкване на елемент в нареден</a:t>
            </a:r>
            <a:r>
              <a:rPr lang="en-US" altLang="bg-BG" b="1"/>
              <a:t> </a:t>
            </a:r>
            <a:r>
              <a:rPr lang="bg-BG" altLang="bg-BG" b="1"/>
              <a:t>линеен списък.</a:t>
            </a:r>
          </a:p>
        </p:txBody>
      </p:sp>
      <p:sp>
        <p:nvSpPr>
          <p:cNvPr id="328722" name="Rectangle 18"/>
          <p:cNvSpPr>
            <a:spLocks noChangeArrowheads="1"/>
          </p:cNvSpPr>
          <p:nvPr/>
        </p:nvSpPr>
        <p:spPr bwMode="auto">
          <a:xfrm>
            <a:off x="1651000" y="2017713"/>
            <a:ext cx="415925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8723" name="Rectangle 19"/>
          <p:cNvSpPr>
            <a:spLocks noChangeArrowheads="1"/>
          </p:cNvSpPr>
          <p:nvPr/>
        </p:nvSpPr>
        <p:spPr bwMode="auto">
          <a:xfrm>
            <a:off x="1651000" y="2208213"/>
            <a:ext cx="415925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8724" name="Group 20"/>
          <p:cNvGrpSpPr>
            <a:grpSpLocks/>
          </p:cNvGrpSpPr>
          <p:nvPr/>
        </p:nvGrpSpPr>
        <p:grpSpPr bwMode="auto">
          <a:xfrm>
            <a:off x="1833563" y="1200150"/>
            <a:ext cx="590550" cy="920750"/>
            <a:chOff x="7283" y="2998"/>
            <a:chExt cx="526" cy="918"/>
          </a:xfrm>
        </p:grpSpPr>
        <p:grpSp>
          <p:nvGrpSpPr>
            <p:cNvPr id="328725" name="Group 21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28726" name="Freeform 22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8727" name="Freeform 23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8728" name="Freeform 24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8729" name="Text Box 25"/>
          <p:cNvSpPr txBox="1">
            <a:spLocks noChangeArrowheads="1"/>
          </p:cNvSpPr>
          <p:nvPr/>
        </p:nvSpPr>
        <p:spPr bwMode="auto">
          <a:xfrm>
            <a:off x="1636713" y="2155825"/>
            <a:ext cx="411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/>
              <a:t>8</a:t>
            </a:r>
            <a:endParaRPr lang="en-US" altLang="bg-BG"/>
          </a:p>
        </p:txBody>
      </p:sp>
      <p:sp>
        <p:nvSpPr>
          <p:cNvPr id="328730" name="Freeform 26"/>
          <p:cNvSpPr>
            <a:spLocks/>
          </p:cNvSpPr>
          <p:nvPr/>
        </p:nvSpPr>
        <p:spPr bwMode="auto">
          <a:xfrm>
            <a:off x="1893888" y="2078038"/>
            <a:ext cx="855662" cy="711200"/>
          </a:xfrm>
          <a:custGeom>
            <a:avLst/>
            <a:gdLst>
              <a:gd name="T0" fmla="*/ 0 w 539"/>
              <a:gd name="T1" fmla="*/ 40 h 448"/>
              <a:gd name="T2" fmla="*/ 201 w 539"/>
              <a:gd name="T3" fmla="*/ 58 h 448"/>
              <a:gd name="T4" fmla="*/ 292 w 539"/>
              <a:gd name="T5" fmla="*/ 387 h 448"/>
              <a:gd name="T6" fmla="*/ 539 w 539"/>
              <a:gd name="T7" fmla="*/ 42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9" h="448">
                <a:moveTo>
                  <a:pt x="0" y="40"/>
                </a:moveTo>
                <a:cubicBezTo>
                  <a:pt x="76" y="20"/>
                  <a:pt x="152" y="0"/>
                  <a:pt x="201" y="58"/>
                </a:cubicBezTo>
                <a:cubicBezTo>
                  <a:pt x="250" y="116"/>
                  <a:pt x="236" y="326"/>
                  <a:pt x="292" y="387"/>
                </a:cubicBezTo>
                <a:cubicBezTo>
                  <a:pt x="348" y="448"/>
                  <a:pt x="443" y="436"/>
                  <a:pt x="539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28731" name="Group 27"/>
          <p:cNvGrpSpPr>
            <a:grpSpLocks/>
          </p:cNvGrpSpPr>
          <p:nvPr/>
        </p:nvGrpSpPr>
        <p:grpSpPr bwMode="auto">
          <a:xfrm>
            <a:off x="3756025" y="2841625"/>
            <a:ext cx="373063" cy="403225"/>
            <a:chOff x="5310" y="5145"/>
            <a:chExt cx="570" cy="750"/>
          </a:xfrm>
        </p:grpSpPr>
        <p:sp>
          <p:nvSpPr>
            <p:cNvPr id="328732" name="Rectangle 28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733" name="Rectangle 29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734" name="Oval 30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28735" name="Group 31"/>
          <p:cNvGrpSpPr>
            <a:grpSpLocks/>
          </p:cNvGrpSpPr>
          <p:nvPr/>
        </p:nvGrpSpPr>
        <p:grpSpPr bwMode="auto">
          <a:xfrm>
            <a:off x="1081088" y="1454150"/>
            <a:ext cx="687387" cy="1214438"/>
            <a:chOff x="6662" y="2732"/>
            <a:chExt cx="684" cy="1202"/>
          </a:xfrm>
        </p:grpSpPr>
        <p:sp>
          <p:nvSpPr>
            <p:cNvPr id="328736" name="Freeform 32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737" name="Line 33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8738" name="Freeform 34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8739" name="Line 35"/>
          <p:cNvSpPr>
            <a:spLocks noChangeShapeType="1"/>
          </p:cNvSpPr>
          <p:nvPr/>
        </p:nvSpPr>
        <p:spPr bwMode="auto">
          <a:xfrm>
            <a:off x="4041775" y="2938463"/>
            <a:ext cx="119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8740" name="AutoShape 36"/>
          <p:cNvSpPr>
            <a:spLocks noChangeArrowheads="1"/>
          </p:cNvSpPr>
          <p:nvPr/>
        </p:nvSpPr>
        <p:spPr bwMode="auto">
          <a:xfrm rot="-5400000">
            <a:off x="4048125" y="57151"/>
            <a:ext cx="865187" cy="5980112"/>
          </a:xfrm>
          <a:prstGeom prst="can">
            <a:avLst>
              <a:gd name="adj" fmla="val 79999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8741" name="Group 37"/>
          <p:cNvGrpSpPr>
            <a:grpSpLocks/>
          </p:cNvGrpSpPr>
          <p:nvPr/>
        </p:nvGrpSpPr>
        <p:grpSpPr bwMode="auto">
          <a:xfrm>
            <a:off x="809625" y="2795588"/>
            <a:ext cx="1203325" cy="587375"/>
            <a:chOff x="3435" y="7965"/>
            <a:chExt cx="1470" cy="675"/>
          </a:xfrm>
        </p:grpSpPr>
        <p:sp>
          <p:nvSpPr>
            <p:cNvPr id="328742" name="Rectangle 38"/>
            <p:cNvSpPr>
              <a:spLocks noChangeArrowheads="1"/>
            </p:cNvSpPr>
            <p:nvPr/>
          </p:nvSpPr>
          <p:spPr bwMode="auto">
            <a:xfrm>
              <a:off x="3435" y="8025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743" name="Line 39"/>
            <p:cNvSpPr>
              <a:spLocks noChangeShapeType="1"/>
            </p:cNvSpPr>
            <p:nvPr/>
          </p:nvSpPr>
          <p:spPr bwMode="auto">
            <a:xfrm>
              <a:off x="3690" y="8130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28744" name="Group 40"/>
            <p:cNvGrpSpPr>
              <a:grpSpLocks/>
            </p:cNvGrpSpPr>
            <p:nvPr/>
          </p:nvGrpSpPr>
          <p:grpSpPr bwMode="auto">
            <a:xfrm>
              <a:off x="4414" y="7965"/>
              <a:ext cx="491" cy="675"/>
              <a:chOff x="5839" y="2520"/>
              <a:chExt cx="806" cy="1035"/>
            </a:xfrm>
          </p:grpSpPr>
          <p:grpSp>
            <p:nvGrpSpPr>
              <p:cNvPr id="328745" name="Group 41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28746" name="Rectangle 42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8747" name="Rectangle 43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8748" name="Oval 44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28749" name="Rectangle 45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328750" name="Text Box 46"/>
          <p:cNvSpPr txBox="1">
            <a:spLocks noChangeArrowheads="1"/>
          </p:cNvSpPr>
          <p:nvPr/>
        </p:nvSpPr>
        <p:spPr bwMode="auto">
          <a:xfrm>
            <a:off x="471488" y="1779588"/>
            <a:ext cx="96996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400" b="1"/>
              <a:t>contr</a:t>
            </a:r>
            <a:endParaRPr lang="en-US" altLang="bg-BG" sz="14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8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555 -0.00069 0.01111 -0.00139 0.0158 -0.00416 C 0.02048 -0.00694 0.02552 -0.01757 0.02847 -0.01688 C 0.03142 -0.01618 0.02934 0.00139 0.03333 0.0 C 0.03732 -0.00139 0.04687 -0.0252 0.05243 -0.0252 C 0.05798 -0.0252 0.06111 -0.00139 0.06666 0.0 C 0.07222 0.00139 0.07812 -0.01803 0.08576 -0.01688 C 0.0934 -0.01572 0.1059 0.00671 0.11267 0.00647 C 0.11944 0.00624 0.11996 -0.0178 0.12691 -0.01896 C 0.13385 -0.02012 0.14687 0.00069 0.15399 0.0 C 0.16111 -0.00069 0.16302 -0.02381 0.16979 -0.02312 C 0.17656 -0.02243 0.18819 0.00393 0.19514 0.00439 C 0.20208 0.00486 0.20469 -0.0215 0.21111 -0.02104 C 0.21753 -0.02058 0.22482 0.0074 0.23333 0.00647 C 0.24184 0.00555 0.25278 -0.02543 0.2618 -0.02728 C 0.27083 -0.02913 0.2809 -0.00763 0.28732 -0.00416 C 0.29375 -0.00069 0.29757 -0.00578 0.3 -0.00624 " pathEditMode="relative" ptsTypes="aaaaaaaaaaaaaaaaA">
                                      <p:cBhvr>
                                        <p:cTn id="6" dur="2000" fill="hold"/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555 -0.00069 0.01111 -0.00139 0.0158 -0.00416 C 0.02048 -0.00694 0.02552 -0.01757 0.02847 -0.01688 C 0.03142 -0.01618 0.02934 0.00139 0.03333 0.0 C 0.03732 -0.00139 0.04687 -0.0252 0.05243 -0.0252 C 0.05798 -0.0252 0.06111 -0.00139 0.06666 0.0 C 0.07222 0.00139 0.07812 -0.01803 0.08576 -0.01688 C 0.0934 -0.01572 0.1059 0.00671 0.11267 0.00647 C 0.11944 0.00624 0.11996 -0.0178 0.12691 -0.01896 C 0.13385 -0.02012 0.14687 0.00069 0.15399 0.0 C 0.16111 -0.00069 0.16302 -0.02381 0.16979 -0.02312 C 0.17656 -0.02243 0.18819 0.00393 0.19514 0.00439 C 0.20208 0.00486 0.20469 -0.0215 0.21111 -0.02104 C 0.21753 -0.02058 0.22482 0.0074 0.23333 0.00647 C 0.24184 0.00555 0.25278 -0.02543 0.2618 -0.02728 C 0.27083 -0.02913 0.2809 -0.00763 0.28732 -0.00416 C 0.29375 -0.00069 0.29757 -0.00578 0.3 -0.00624 " pathEditMode="relative" ptsTypes="aaaaaaaaaaaaaaaaA">
                                      <p:cBhvr>
                                        <p:cTn id="8" dur="2000" fill="hold"/>
                                        <p:tgtEl>
                                          <p:spTgt spid="328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555 -0.00069 0.01111 -0.00139 0.0158 -0.00416 C 0.02048 -0.00694 0.02552 -0.01757 0.02847 -0.01688 C 0.03142 -0.01618 0.02934 0.00139 0.03333 0.0 C 0.03732 -0.00139 0.04687 -0.0252 0.05243 -0.0252 C 0.05798 -0.0252 0.06111 -0.00139 0.06666 0.0 C 0.07222 0.00139 0.07812 -0.01803 0.08576 -0.01688 C 0.0934 -0.01572 0.1059 0.00671 0.11267 0.00647 C 0.11944 0.00624 0.11996 -0.0178 0.12691 -0.01896 C 0.13385 -0.02012 0.14687 0.00069 0.15399 0.0 C 0.16111 -0.00069 0.16302 -0.02381 0.16979 -0.02312 C 0.17656 -0.02243 0.18819 0.00393 0.19514 0.00439 C 0.20208 0.00486 0.20469 -0.0215 0.21111 -0.02104 C 0.21753 -0.02058 0.22482 0.0074 0.23333 0.00647 C 0.24184 0.00555 0.25278 -0.02543 0.2618 -0.02728 C 0.27083 -0.02913 0.2809 -0.00763 0.28732 -0.00416 C 0.29375 -0.00069 0.29757 -0.00578 0.3 -0.00624 " pathEditMode="relative" ptsTypes="aaaaaaaaaaaaaaaaA">
                                      <p:cBhvr>
                                        <p:cTn id="10" dur="2000" fill="hold"/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555 -0.00069 0.01111 -0.00139 0.0158 -0.00416 C 0.02048 -0.00694 0.02552 -0.01757 0.02847 -0.01688 C 0.03142 -0.01618 0.02934 0.00139 0.03333 0.0 C 0.03732 -0.00139 0.04687 -0.0252 0.05243 -0.0252 C 0.05798 -0.0252 0.06111 -0.00139 0.06666 0.0 C 0.07222 0.00139 0.07812 -0.01803 0.08576 -0.01688 C 0.0934 -0.01572 0.1059 0.00671 0.11267 0.00647 C 0.11944 0.00624 0.11996 -0.0178 0.12691 -0.01896 C 0.13385 -0.02012 0.14687 0.00069 0.15399 0.0 C 0.16111 -0.00069 0.16302 -0.02381 0.16979 -0.02312 C 0.17656 -0.02243 0.18819 0.00393 0.19514 0.00439 C 0.20208 0.00486 0.20469 -0.0215 0.21111 -0.02104 C 0.21753 -0.02058 0.22482 0.0074 0.23333 0.00647 C 0.24184 0.00555 0.25278 -0.02543 0.2618 -0.02728 C 0.27083 -0.02913 0.2809 -0.00763 0.28732 -0.00416 C 0.29375 -0.00069 0.29757 -0.00578 0.3 -0.00624 " pathEditMode="relative" ptsTypes="aaaaaaaaaaaaaaaaA">
                                      <p:cBhvr>
                                        <p:cTn id="12" dur="2000" fill="hold"/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555 -0.00069 0.01111 -0.00139 0.0158 -0.00416 C 0.02048 -0.00694 0.02552 -0.01757 0.02847 -0.01688 C 0.03142 -0.01618 0.02934 0.00139 0.03333 0.0 C 0.03732 -0.00139 0.04687 -0.0252 0.05243 -0.0252 C 0.05798 -0.0252 0.06111 -0.00139 0.06666 0.0 C 0.07222 0.00139 0.07812 -0.01803 0.08576 -0.01688 C 0.0934 -0.01572 0.1059 0.00671 0.11267 0.00647 C 0.11944 0.00624 0.11996 -0.0178 0.12691 -0.01896 C 0.13385 -0.02012 0.14687 0.00069 0.15399 0.0 C 0.16111 -0.00069 0.16302 -0.02381 0.16979 -0.02312 C 0.17656 -0.02243 0.18819 0.00393 0.19514 0.00439 C 0.20208 0.00486 0.20469 -0.0215 0.21111 -0.02104 C 0.21753 -0.02058 0.22482 0.0074 0.23333 0.00647 C 0.24184 0.00555 0.25278 -0.02543 0.2618 -0.02728 C 0.27083 -0.02913 0.2809 -0.00763 0.28732 -0.00416 C 0.29375 -0.00069 0.29757 -0.00578 0.3 -0.00624 " pathEditMode="relative" ptsTypes="aaaaaaaaaaaaaaaaA">
                                      <p:cBhvr>
                                        <p:cTn id="14" dur="2000" fill="hold"/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555 -0.00069 0.01111 -0.00139 0.0158 -0.00416 C 0.02048 -0.00694 0.02552 -0.01757 0.02847 -0.01688 C 0.03142 -0.01618 0.02934 0.00139 0.03333 0.0 C 0.03732 -0.00139 0.04687 -0.0252 0.05243 -0.0252 C 0.05798 -0.0252 0.06111 -0.00139 0.06666 0.0 C 0.07222 0.00139 0.07812 -0.01803 0.08576 -0.01688 C 0.0934 -0.01572 0.1059 0.00671 0.11267 0.00647 C 0.11944 0.00624 0.11996 -0.0178 0.12691 -0.01896 C 0.13385 -0.02012 0.14687 0.00069 0.15399 0.0 C 0.16111 -0.00069 0.16302 -0.02381 0.16979 -0.02312 C 0.17656 -0.02243 0.18819 0.00393 0.19514 0.00439 C 0.20208 0.00486 0.20469 -0.0215 0.21111 -0.02104 C 0.21753 -0.02058 0.22482 0.0074 0.23333 0.00647 C 0.24184 0.00555 0.25278 -0.02543 0.2618 -0.02728 C 0.27083 -0.02913 0.2809 -0.00763 0.28732 -0.00416 C 0.29375 -0.00069 0.29757 -0.00578 0.3 -0.00624 " pathEditMode="relative" ptsTypes="aaaaaaaaaaaaaaaaA">
                                      <p:cBhvr>
                                        <p:cTn id="16" dur="2000" fill="hold"/>
                                        <p:tgtEl>
                                          <p:spTgt spid="328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555 -0.00069 0.01111 -0.00139 0.0158 -0.00416 C 0.02048 -0.00694 0.02552 -0.01757 0.02847 -0.01688 C 0.03142 -0.01618 0.02934 0.00139 0.03333 0.0 C 0.03732 -0.00139 0.04687 -0.0252 0.05243 -0.0252 C 0.05798 -0.0252 0.06111 -0.00139 0.06666 0.0 C 0.07222 0.00139 0.07812 -0.01803 0.08576 -0.01688 C 0.0934 -0.01572 0.1059 0.00671 0.11267 0.00647 C 0.11944 0.00624 0.11996 -0.0178 0.12691 -0.01896 C 0.13385 -0.02012 0.14687 0.00069 0.15399 0.0 C 0.16111 -0.00069 0.16302 -0.02381 0.16979 -0.02312 C 0.17656 -0.02243 0.18819 0.00393 0.19514 0.00439 C 0.20208 0.00486 0.20469 -0.0215 0.21111 -0.02104 C 0.21753 -0.02058 0.22482 0.0074 0.23333 0.00647 C 0.24184 0.00555 0.25278 -0.02543 0.2618 -0.02728 C 0.27083 -0.02913 0.2809 -0.00763 0.28732 -0.00416 C 0.29375 -0.00069 0.29757 -0.00578 0.3 -0.00624 " pathEditMode="relative" ptsTypes="aaaaaaaaaaaaaaaaA">
                                      <p:cBhvr>
                                        <p:cTn id="18" dur="2000" fill="hold"/>
                                        <p:tgtEl>
                                          <p:spTgt spid="328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555 -0.00069 0.01111 -0.00139 0.0158 -0.00416 C 0.02048 -0.00694 0.02552 -0.01757 0.02847 -0.01688 C 0.03142 -0.01618 0.02934 0.00139 0.03333 0.0 C 0.03732 -0.00139 0.04687 -0.0252 0.05243 -0.0252 C 0.05798 -0.0252 0.06111 -0.00139 0.06666 0.0 C 0.07222 0.00139 0.07812 -0.01803 0.08576 -0.01688 C 0.0934 -0.01572 0.1059 0.00671 0.11267 0.00647 C 0.11944 0.00624 0.11996 -0.0178 0.12691 -0.01896 C 0.13385 -0.02012 0.14687 0.00069 0.15399 0.0 C 0.16111 -0.00069 0.16302 -0.02381 0.16979 -0.02312 C 0.17656 -0.02243 0.18819 0.00393 0.19514 0.00439 C 0.20208 0.00486 0.20469 -0.0215 0.21111 -0.02104 C 0.21753 -0.02058 0.22482 0.0074 0.23333 0.00647 C 0.24184 0.00555 0.25278 -0.02543 0.2618 -0.02728 C 0.27083 -0.02913 0.2809 -0.00763 0.28732 -0.00416 C 0.29375 -0.00069 0.29757 -0.00578 0.3 -0.00624 " pathEditMode="relative" ptsTypes="aaaaaaaaaaaaaaaaA">
                                      <p:cBhvr>
                                        <p:cTn id="20" dur="2000" fill="hold"/>
                                        <p:tgtEl>
                                          <p:spTgt spid="328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0" grpId="0"/>
      <p:bldP spid="328722" grpId="0" animBg="1"/>
      <p:bldP spid="328723" grpId="0" animBg="1"/>
      <p:bldP spid="328729" grpId="0"/>
      <p:bldP spid="328730" grpId="0" animBg="1"/>
      <p:bldP spid="3287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730" name="Group 2"/>
          <p:cNvGrpSpPr>
            <a:grpSpLocks/>
          </p:cNvGrpSpPr>
          <p:nvPr/>
        </p:nvGrpSpPr>
        <p:grpSpPr bwMode="auto">
          <a:xfrm>
            <a:off x="5241925" y="2628900"/>
            <a:ext cx="2754313" cy="850900"/>
            <a:chOff x="8764" y="2557"/>
            <a:chExt cx="2906" cy="945"/>
          </a:xfrm>
        </p:grpSpPr>
        <p:grpSp>
          <p:nvGrpSpPr>
            <p:cNvPr id="329731" name="Group 3"/>
            <p:cNvGrpSpPr>
              <a:grpSpLocks/>
            </p:cNvGrpSpPr>
            <p:nvPr/>
          </p:nvGrpSpPr>
          <p:grpSpPr bwMode="auto">
            <a:xfrm>
              <a:off x="8764" y="2557"/>
              <a:ext cx="2344" cy="945"/>
              <a:chOff x="1774" y="3067"/>
              <a:chExt cx="2344" cy="945"/>
            </a:xfrm>
          </p:grpSpPr>
          <p:sp>
            <p:nvSpPr>
              <p:cNvPr id="329732" name="AutoShape 4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29733" name="Group 5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29734" name="Group 6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2973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973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2973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29738" name="Rectangle 10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329739" name="Group 11"/>
            <p:cNvGrpSpPr>
              <a:grpSpLocks/>
            </p:cNvGrpSpPr>
            <p:nvPr/>
          </p:nvGrpSpPr>
          <p:grpSpPr bwMode="auto">
            <a:xfrm>
              <a:off x="11445" y="2919"/>
              <a:ext cx="225" cy="201"/>
              <a:chOff x="8070" y="4779"/>
              <a:chExt cx="525" cy="531"/>
            </a:xfrm>
          </p:grpSpPr>
          <p:sp>
            <p:nvSpPr>
              <p:cNvPr id="329740" name="Oval 12"/>
              <p:cNvSpPr>
                <a:spLocks noChangeArrowheads="1"/>
              </p:cNvSpPr>
              <p:nvPr/>
            </p:nvSpPr>
            <p:spPr bwMode="auto">
              <a:xfrm>
                <a:off x="8070" y="4779"/>
                <a:ext cx="525" cy="53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9741" name="Line 13"/>
              <p:cNvSpPr>
                <a:spLocks noChangeShapeType="1"/>
              </p:cNvSpPr>
              <p:nvPr/>
            </p:nvSpPr>
            <p:spPr bwMode="auto">
              <a:xfrm>
                <a:off x="8160" y="4860"/>
                <a:ext cx="36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9742" name="Line 14"/>
              <p:cNvSpPr>
                <a:spLocks noChangeShapeType="1"/>
              </p:cNvSpPr>
              <p:nvPr/>
            </p:nvSpPr>
            <p:spPr bwMode="auto">
              <a:xfrm flipH="1">
                <a:off x="8130" y="4905"/>
                <a:ext cx="39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9743" name="Line 15"/>
            <p:cNvSpPr>
              <a:spLocks noChangeShapeType="1"/>
            </p:cNvSpPr>
            <p:nvPr/>
          </p:nvSpPr>
          <p:spPr bwMode="auto">
            <a:xfrm>
              <a:off x="11130" y="30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9744" name="Text Box 16"/>
          <p:cNvSpPr txBox="1">
            <a:spLocks noChangeArrowheads="1"/>
          </p:cNvSpPr>
          <p:nvPr/>
        </p:nvSpPr>
        <p:spPr bwMode="auto">
          <a:xfrm>
            <a:off x="5453063" y="1722438"/>
            <a:ext cx="1143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1">
                <a:latin typeface="Times New Roman" pitchFamily="18" charset="0"/>
              </a:rPr>
              <a:t>разузнавач</a:t>
            </a:r>
            <a:endParaRPr lang="en-US" altLang="bg-BG" sz="1400" b="1"/>
          </a:p>
        </p:txBody>
      </p:sp>
      <p:sp>
        <p:nvSpPr>
          <p:cNvPr id="329745" name="Rectangle 17"/>
          <p:cNvSpPr>
            <a:spLocks noChangeArrowheads="1"/>
          </p:cNvSpPr>
          <p:nvPr/>
        </p:nvSpPr>
        <p:spPr bwMode="auto">
          <a:xfrm>
            <a:off x="822325" y="361950"/>
            <a:ext cx="6827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Хитрост при вмъкване на елемент в нареден</a:t>
            </a:r>
            <a:r>
              <a:rPr lang="en-US" altLang="bg-BG" b="1"/>
              <a:t> </a:t>
            </a:r>
            <a:r>
              <a:rPr lang="bg-BG" altLang="bg-BG" b="1"/>
              <a:t>линеен списък.</a:t>
            </a:r>
          </a:p>
        </p:txBody>
      </p:sp>
      <p:sp>
        <p:nvSpPr>
          <p:cNvPr id="329746" name="Rectangle 18"/>
          <p:cNvSpPr>
            <a:spLocks noChangeArrowheads="1"/>
          </p:cNvSpPr>
          <p:nvPr/>
        </p:nvSpPr>
        <p:spPr bwMode="auto">
          <a:xfrm>
            <a:off x="4510088" y="2133600"/>
            <a:ext cx="415925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9747" name="Rectangle 19"/>
          <p:cNvSpPr>
            <a:spLocks noChangeArrowheads="1"/>
          </p:cNvSpPr>
          <p:nvPr/>
        </p:nvSpPr>
        <p:spPr bwMode="auto">
          <a:xfrm>
            <a:off x="4510088" y="2324100"/>
            <a:ext cx="415925" cy="369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9748" name="Group 20"/>
          <p:cNvGrpSpPr>
            <a:grpSpLocks/>
          </p:cNvGrpSpPr>
          <p:nvPr/>
        </p:nvGrpSpPr>
        <p:grpSpPr bwMode="auto">
          <a:xfrm>
            <a:off x="4692650" y="1316038"/>
            <a:ext cx="590550" cy="920750"/>
            <a:chOff x="7283" y="2998"/>
            <a:chExt cx="526" cy="918"/>
          </a:xfrm>
        </p:grpSpPr>
        <p:grpSp>
          <p:nvGrpSpPr>
            <p:cNvPr id="329749" name="Group 21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29750" name="Freeform 22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9751" name="Freeform 23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29752" name="Freeform 24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9753" name="Text Box 25"/>
          <p:cNvSpPr txBox="1">
            <a:spLocks noChangeArrowheads="1"/>
          </p:cNvSpPr>
          <p:nvPr/>
        </p:nvSpPr>
        <p:spPr bwMode="auto">
          <a:xfrm>
            <a:off x="4495800" y="2271713"/>
            <a:ext cx="411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/>
              <a:t>8</a:t>
            </a:r>
            <a:endParaRPr lang="en-US" altLang="bg-BG"/>
          </a:p>
        </p:txBody>
      </p:sp>
      <p:sp>
        <p:nvSpPr>
          <p:cNvPr id="329754" name="Freeform 26"/>
          <p:cNvSpPr>
            <a:spLocks/>
          </p:cNvSpPr>
          <p:nvPr/>
        </p:nvSpPr>
        <p:spPr bwMode="auto">
          <a:xfrm>
            <a:off x="4752975" y="2193925"/>
            <a:ext cx="492125" cy="593725"/>
          </a:xfrm>
          <a:custGeom>
            <a:avLst/>
            <a:gdLst>
              <a:gd name="T0" fmla="*/ 0 w 539"/>
              <a:gd name="T1" fmla="*/ 40 h 448"/>
              <a:gd name="T2" fmla="*/ 201 w 539"/>
              <a:gd name="T3" fmla="*/ 58 h 448"/>
              <a:gd name="T4" fmla="*/ 292 w 539"/>
              <a:gd name="T5" fmla="*/ 387 h 448"/>
              <a:gd name="T6" fmla="*/ 539 w 539"/>
              <a:gd name="T7" fmla="*/ 42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9" h="448">
                <a:moveTo>
                  <a:pt x="0" y="40"/>
                </a:moveTo>
                <a:cubicBezTo>
                  <a:pt x="76" y="20"/>
                  <a:pt x="152" y="0"/>
                  <a:pt x="201" y="58"/>
                </a:cubicBezTo>
                <a:cubicBezTo>
                  <a:pt x="250" y="116"/>
                  <a:pt x="236" y="326"/>
                  <a:pt x="292" y="387"/>
                </a:cubicBezTo>
                <a:cubicBezTo>
                  <a:pt x="348" y="448"/>
                  <a:pt x="443" y="436"/>
                  <a:pt x="539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29755" name="Group 27"/>
          <p:cNvGrpSpPr>
            <a:grpSpLocks/>
          </p:cNvGrpSpPr>
          <p:nvPr/>
        </p:nvGrpSpPr>
        <p:grpSpPr bwMode="auto">
          <a:xfrm>
            <a:off x="3756025" y="2841625"/>
            <a:ext cx="373063" cy="403225"/>
            <a:chOff x="5310" y="5145"/>
            <a:chExt cx="570" cy="750"/>
          </a:xfrm>
        </p:grpSpPr>
        <p:sp>
          <p:nvSpPr>
            <p:cNvPr id="329756" name="Rectangle 28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9757" name="Rectangle 29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9758" name="Oval 30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29759" name="Group 31"/>
          <p:cNvGrpSpPr>
            <a:grpSpLocks/>
          </p:cNvGrpSpPr>
          <p:nvPr/>
        </p:nvGrpSpPr>
        <p:grpSpPr bwMode="auto">
          <a:xfrm>
            <a:off x="3940175" y="1570038"/>
            <a:ext cx="687388" cy="1214437"/>
            <a:chOff x="6662" y="2732"/>
            <a:chExt cx="684" cy="1202"/>
          </a:xfrm>
        </p:grpSpPr>
        <p:sp>
          <p:nvSpPr>
            <p:cNvPr id="329760" name="Freeform 32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9761" name="Line 33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9762" name="Freeform 34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9774" name="Text Box 46"/>
          <p:cNvSpPr txBox="1">
            <a:spLocks noChangeArrowheads="1"/>
          </p:cNvSpPr>
          <p:nvPr/>
        </p:nvSpPr>
        <p:spPr bwMode="auto">
          <a:xfrm>
            <a:off x="3330575" y="1895475"/>
            <a:ext cx="96996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400" b="1"/>
              <a:t>contr</a:t>
            </a:r>
            <a:endParaRPr lang="en-US" altLang="bg-BG" sz="1400" b="1"/>
          </a:p>
        </p:txBody>
      </p:sp>
      <p:grpSp>
        <p:nvGrpSpPr>
          <p:cNvPr id="329775" name="Group 47"/>
          <p:cNvGrpSpPr>
            <a:grpSpLocks/>
          </p:cNvGrpSpPr>
          <p:nvPr/>
        </p:nvGrpSpPr>
        <p:grpSpPr bwMode="auto">
          <a:xfrm>
            <a:off x="4024313" y="2774950"/>
            <a:ext cx="444500" cy="549275"/>
            <a:chOff x="5310" y="5145"/>
            <a:chExt cx="570" cy="750"/>
          </a:xfrm>
        </p:grpSpPr>
        <p:sp>
          <p:nvSpPr>
            <p:cNvPr id="329776" name="Rectangle 48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9777" name="Rectangle 49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9778" name="Oval 50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9764" name="AutoShape 36"/>
          <p:cNvSpPr>
            <a:spLocks noChangeArrowheads="1"/>
          </p:cNvSpPr>
          <p:nvPr/>
        </p:nvSpPr>
        <p:spPr bwMode="auto">
          <a:xfrm rot="-5400000">
            <a:off x="2422525" y="1682751"/>
            <a:ext cx="865187" cy="2728912"/>
          </a:xfrm>
          <a:prstGeom prst="can">
            <a:avLst>
              <a:gd name="adj" fmla="val 79802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29765" name="Group 37"/>
          <p:cNvGrpSpPr>
            <a:grpSpLocks/>
          </p:cNvGrpSpPr>
          <p:nvPr/>
        </p:nvGrpSpPr>
        <p:grpSpPr bwMode="auto">
          <a:xfrm>
            <a:off x="809625" y="2795588"/>
            <a:ext cx="1203325" cy="587375"/>
            <a:chOff x="3435" y="7965"/>
            <a:chExt cx="1470" cy="675"/>
          </a:xfrm>
        </p:grpSpPr>
        <p:sp>
          <p:nvSpPr>
            <p:cNvPr id="329766" name="Rectangle 38"/>
            <p:cNvSpPr>
              <a:spLocks noChangeArrowheads="1"/>
            </p:cNvSpPr>
            <p:nvPr/>
          </p:nvSpPr>
          <p:spPr bwMode="auto">
            <a:xfrm>
              <a:off x="3435" y="8025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9767" name="Line 39"/>
            <p:cNvSpPr>
              <a:spLocks noChangeShapeType="1"/>
            </p:cNvSpPr>
            <p:nvPr/>
          </p:nvSpPr>
          <p:spPr bwMode="auto">
            <a:xfrm>
              <a:off x="3690" y="8130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29768" name="Group 40"/>
            <p:cNvGrpSpPr>
              <a:grpSpLocks/>
            </p:cNvGrpSpPr>
            <p:nvPr/>
          </p:nvGrpSpPr>
          <p:grpSpPr bwMode="auto">
            <a:xfrm>
              <a:off x="4414" y="7965"/>
              <a:ext cx="491" cy="675"/>
              <a:chOff x="5839" y="2520"/>
              <a:chExt cx="806" cy="1035"/>
            </a:xfrm>
          </p:grpSpPr>
          <p:grpSp>
            <p:nvGrpSpPr>
              <p:cNvPr id="329769" name="Group 41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29770" name="Rectangle 42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9771" name="Rectangle 43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29772" name="Oval 44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29773" name="Rectangle 45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329763" name="Line 35"/>
          <p:cNvSpPr>
            <a:spLocks noChangeShapeType="1"/>
          </p:cNvSpPr>
          <p:nvPr/>
        </p:nvSpPr>
        <p:spPr bwMode="auto">
          <a:xfrm>
            <a:off x="4273550" y="2865438"/>
            <a:ext cx="962025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44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644525" y="1187450"/>
            <a:ext cx="3590925" cy="3822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Type po=^element;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Element=record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Next:po;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Data:integer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End;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Var na, p, contr: po; x:integer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Begin na:=nil;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Readln (x); new (p); p^.data:=x;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p^.next:=na;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if (na=nil) or (na^.data&gt;=x) then 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na:=p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else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begin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repeat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contr:=p^.next;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p^.next:= p^.next^.next;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until (p^.next=nil) or (p^.next^.data &gt;= x);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contr^.next := p;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end;</a:t>
            </a:r>
          </a:p>
          <a:p>
            <a:pPr algn="l"/>
            <a:r>
              <a:rPr lang="bg-BG" altLang="bg-BG" sz="1200" b="1" dirty="0">
                <a:solidFill>
                  <a:srgbClr val="993300"/>
                </a:solidFill>
              </a:rPr>
              <a:t>end.</a:t>
            </a:r>
            <a:endParaRPr lang="bg-BG" altLang="bg-BG" sz="1200" b="1" dirty="0"/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4432300" y="1169988"/>
            <a:ext cx="4175125" cy="3844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typedef struct element * po;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struct element{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po </a:t>
            </a:r>
            <a:r>
              <a:rPr lang="bg-BG" altLang="bg-BG" sz="1200" b="1" dirty="0" smtClean="0">
                <a:solidFill>
                  <a:srgbClr val="333399"/>
                </a:solidFill>
              </a:rPr>
              <a:t>next;i</a:t>
            </a:r>
            <a:endParaRPr lang="en-US" altLang="bg-BG" sz="1200" b="1" dirty="0" smtClean="0">
              <a:solidFill>
                <a:srgbClr val="333399"/>
              </a:solidFill>
            </a:endParaRPr>
          </a:p>
          <a:p>
            <a:pPr algn="l"/>
            <a:r>
              <a:rPr lang="bg-BG" altLang="bg-BG" sz="1200" b="1" dirty="0" smtClean="0">
                <a:solidFill>
                  <a:srgbClr val="333399"/>
                </a:solidFill>
              </a:rPr>
              <a:t>nt </a:t>
            </a:r>
            <a:r>
              <a:rPr lang="bg-BG" altLang="bg-BG" sz="1200" b="1" dirty="0">
                <a:solidFill>
                  <a:srgbClr val="333399"/>
                </a:solidFill>
              </a:rPr>
              <a:t>data;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};</a:t>
            </a:r>
          </a:p>
          <a:p>
            <a:pPr algn="l"/>
            <a:endParaRPr lang="en-US" altLang="bg-BG" sz="1200" b="1" dirty="0" smtClean="0">
              <a:solidFill>
                <a:srgbClr val="333399"/>
              </a:solidFill>
            </a:endParaRPr>
          </a:p>
          <a:p>
            <a:pPr algn="l"/>
            <a:r>
              <a:rPr lang="en-US" altLang="bg-BG" sz="1200" b="1" dirty="0" smtClean="0">
                <a:solidFill>
                  <a:srgbClr val="333399"/>
                </a:solidFill>
              </a:rPr>
              <a:t>void </a:t>
            </a:r>
            <a:r>
              <a:rPr lang="bg-BG" altLang="bg-BG" sz="1200" b="1" dirty="0" smtClean="0">
                <a:solidFill>
                  <a:srgbClr val="333399"/>
                </a:solidFill>
              </a:rPr>
              <a:t>main</a:t>
            </a:r>
            <a:r>
              <a:rPr lang="bg-BG" altLang="bg-BG" sz="1200" b="1" dirty="0">
                <a:solidFill>
                  <a:srgbClr val="333399"/>
                </a:solidFill>
              </a:rPr>
              <a:t>()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{po  na =NULL , p, contr; int x;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cin&gt;&gt;x; p=new element; p-&gt;data=x;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p-&gt;next=na;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if (na==NULL || na-&gt;data &gt;=x ) 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na =p;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else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{do{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  contr=p-&gt;next; 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  p-&gt;next= p-&gt;next-&gt;next;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}while (p-&gt;next!=NULL &amp;&amp; p-&gt;next-&gt;data &lt; x);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contr-&gt;next = p;</a:t>
            </a:r>
          </a:p>
          <a:p>
            <a:pPr algn="l"/>
            <a:r>
              <a:rPr lang="bg-BG" altLang="bg-BG" sz="1200" b="1" dirty="0">
                <a:solidFill>
                  <a:srgbClr val="333399"/>
                </a:solidFill>
              </a:rPr>
              <a:t>   }</a:t>
            </a:r>
          </a:p>
          <a:p>
            <a:pPr algn="l"/>
            <a:r>
              <a:rPr lang="bg-BG" altLang="bg-BG" sz="1200" b="1" dirty="0" smtClean="0">
                <a:solidFill>
                  <a:srgbClr val="333399"/>
                </a:solidFill>
              </a:rPr>
              <a:t>}</a:t>
            </a:r>
            <a:endParaRPr lang="bg-BG" altLang="bg-BG" sz="1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76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087" name="Group 7"/>
          <p:cNvGrpSpPr>
            <a:grpSpLocks/>
          </p:cNvGrpSpPr>
          <p:nvPr/>
        </p:nvGrpSpPr>
        <p:grpSpPr bwMode="auto">
          <a:xfrm>
            <a:off x="5237163" y="2103438"/>
            <a:ext cx="1466850" cy="538162"/>
            <a:chOff x="1774" y="3067"/>
            <a:chExt cx="2344" cy="945"/>
          </a:xfrm>
        </p:grpSpPr>
        <p:sp>
          <p:nvSpPr>
            <p:cNvPr id="302088" name="AutoShape 8"/>
            <p:cNvSpPr>
              <a:spLocks noChangeArrowheads="1"/>
            </p:cNvSpPr>
            <p:nvPr/>
          </p:nvSpPr>
          <p:spPr bwMode="auto">
            <a:xfrm rot="-5400000">
              <a:off x="2490" y="2385"/>
              <a:ext cx="945" cy="2310"/>
            </a:xfrm>
            <a:prstGeom prst="can">
              <a:avLst>
                <a:gd name="adj" fmla="val 61111"/>
              </a:avLst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302089" name="Group 9"/>
            <p:cNvGrpSpPr>
              <a:grpSpLocks/>
            </p:cNvGrpSpPr>
            <p:nvPr/>
          </p:nvGrpSpPr>
          <p:grpSpPr bwMode="auto">
            <a:xfrm>
              <a:off x="1774" y="3195"/>
              <a:ext cx="491" cy="675"/>
              <a:chOff x="5839" y="2520"/>
              <a:chExt cx="806" cy="1035"/>
            </a:xfrm>
          </p:grpSpPr>
          <p:grpSp>
            <p:nvGrpSpPr>
              <p:cNvPr id="302090" name="Group 10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02091" name="Rectangle 11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2092" name="Rectangle 12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2093" name="Oval 13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02094" name="Rectangle 14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302095" name="Group 15"/>
          <p:cNvGrpSpPr>
            <a:grpSpLocks/>
          </p:cNvGrpSpPr>
          <p:nvPr/>
        </p:nvGrpSpPr>
        <p:grpSpPr bwMode="auto">
          <a:xfrm>
            <a:off x="6915150" y="2309813"/>
            <a:ext cx="141288" cy="114300"/>
            <a:chOff x="8070" y="4779"/>
            <a:chExt cx="525" cy="531"/>
          </a:xfrm>
        </p:grpSpPr>
        <p:sp>
          <p:nvSpPr>
            <p:cNvPr id="302096" name="Oval 16"/>
            <p:cNvSpPr>
              <a:spLocks noChangeArrowheads="1"/>
            </p:cNvSpPr>
            <p:nvPr/>
          </p:nvSpPr>
          <p:spPr bwMode="auto">
            <a:xfrm>
              <a:off x="8070" y="4779"/>
              <a:ext cx="525" cy="53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2097" name="Line 17"/>
            <p:cNvSpPr>
              <a:spLocks noChangeShapeType="1"/>
            </p:cNvSpPr>
            <p:nvPr/>
          </p:nvSpPr>
          <p:spPr bwMode="auto">
            <a:xfrm>
              <a:off x="8160" y="4860"/>
              <a:ext cx="36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2098" name="Line 18"/>
            <p:cNvSpPr>
              <a:spLocks noChangeShapeType="1"/>
            </p:cNvSpPr>
            <p:nvPr/>
          </p:nvSpPr>
          <p:spPr bwMode="auto">
            <a:xfrm flipH="1">
              <a:off x="8130" y="4905"/>
              <a:ext cx="39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2099" name="Line 19"/>
          <p:cNvSpPr>
            <a:spLocks noChangeShapeType="1"/>
          </p:cNvSpPr>
          <p:nvPr/>
        </p:nvSpPr>
        <p:spPr bwMode="auto">
          <a:xfrm>
            <a:off x="6718300" y="2373313"/>
            <a:ext cx="18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2106" name="Rectangle 26"/>
          <p:cNvSpPr>
            <a:spLocks noChangeArrowheads="1"/>
          </p:cNvSpPr>
          <p:nvPr/>
        </p:nvSpPr>
        <p:spPr bwMode="auto">
          <a:xfrm>
            <a:off x="1782763" y="2209800"/>
            <a:ext cx="349250" cy="12858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2107" name="Line 27"/>
          <p:cNvSpPr>
            <a:spLocks noChangeShapeType="1"/>
          </p:cNvSpPr>
          <p:nvPr/>
        </p:nvSpPr>
        <p:spPr bwMode="auto">
          <a:xfrm>
            <a:off x="1952625" y="2268538"/>
            <a:ext cx="460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2109" name="AutoShape 29"/>
          <p:cNvSpPr>
            <a:spLocks noChangeArrowheads="1"/>
          </p:cNvSpPr>
          <p:nvPr/>
        </p:nvSpPr>
        <p:spPr bwMode="auto">
          <a:xfrm rot="-5400000">
            <a:off x="4307682" y="251618"/>
            <a:ext cx="539750" cy="4240213"/>
          </a:xfrm>
          <a:prstGeom prst="can">
            <a:avLst>
              <a:gd name="adj" fmla="val 65284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02110" name="Group 30"/>
          <p:cNvGrpSpPr>
            <a:grpSpLocks/>
          </p:cNvGrpSpPr>
          <p:nvPr/>
        </p:nvGrpSpPr>
        <p:grpSpPr bwMode="auto">
          <a:xfrm>
            <a:off x="2435225" y="2174875"/>
            <a:ext cx="327025" cy="385763"/>
            <a:chOff x="5839" y="2520"/>
            <a:chExt cx="806" cy="1035"/>
          </a:xfrm>
        </p:grpSpPr>
        <p:grpSp>
          <p:nvGrpSpPr>
            <p:cNvPr id="302111" name="Group 31"/>
            <p:cNvGrpSpPr>
              <a:grpSpLocks/>
            </p:cNvGrpSpPr>
            <p:nvPr/>
          </p:nvGrpSpPr>
          <p:grpSpPr bwMode="auto">
            <a:xfrm>
              <a:off x="5839" y="2520"/>
              <a:ext cx="787" cy="1035"/>
              <a:chOff x="5310" y="5145"/>
              <a:chExt cx="570" cy="750"/>
            </a:xfrm>
          </p:grpSpPr>
          <p:sp>
            <p:nvSpPr>
              <p:cNvPr id="302112" name="Rectangle 32"/>
              <p:cNvSpPr>
                <a:spLocks noChangeArrowheads="1"/>
              </p:cNvSpPr>
              <p:nvPr/>
            </p:nvSpPr>
            <p:spPr bwMode="auto">
              <a:xfrm>
                <a:off x="5310" y="5145"/>
                <a:ext cx="570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2113" name="Rectangle 33"/>
              <p:cNvSpPr>
                <a:spLocks noChangeArrowheads="1"/>
              </p:cNvSpPr>
              <p:nvPr/>
            </p:nvSpPr>
            <p:spPr bwMode="auto">
              <a:xfrm>
                <a:off x="5310" y="5400"/>
                <a:ext cx="570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2114" name="Oval 34"/>
              <p:cNvSpPr>
                <a:spLocks noChangeArrowheads="1"/>
              </p:cNvSpPr>
              <p:nvPr/>
            </p:nvSpPr>
            <p:spPr bwMode="auto">
              <a:xfrm>
                <a:off x="5400" y="5460"/>
                <a:ext cx="420" cy="34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02115" name="Rectangle 35"/>
            <p:cNvSpPr>
              <a:spLocks noChangeArrowheads="1"/>
            </p:cNvSpPr>
            <p:nvPr/>
          </p:nvSpPr>
          <p:spPr bwMode="auto">
            <a:xfrm>
              <a:off x="6418" y="2526"/>
              <a:ext cx="227" cy="10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2134" name="Text Box 54"/>
          <p:cNvSpPr txBox="1">
            <a:spLocks noChangeArrowheads="1"/>
          </p:cNvSpPr>
          <p:nvPr/>
        </p:nvSpPr>
        <p:spPr bwMode="auto">
          <a:xfrm>
            <a:off x="4489450" y="423863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p</a:t>
            </a:r>
            <a:endParaRPr lang="en-US" altLang="bg-BG"/>
          </a:p>
        </p:txBody>
      </p:sp>
      <p:sp>
        <p:nvSpPr>
          <p:cNvPr id="302138" name="Rectangle 58"/>
          <p:cNvSpPr>
            <a:spLocks noChangeArrowheads="1"/>
          </p:cNvSpPr>
          <p:nvPr/>
        </p:nvSpPr>
        <p:spPr bwMode="auto">
          <a:xfrm>
            <a:off x="4211638" y="600075"/>
            <a:ext cx="307975" cy="131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2139" name="Rectangle 59"/>
          <p:cNvSpPr>
            <a:spLocks noChangeArrowheads="1"/>
          </p:cNvSpPr>
          <p:nvPr/>
        </p:nvSpPr>
        <p:spPr bwMode="auto">
          <a:xfrm>
            <a:off x="4211638" y="731838"/>
            <a:ext cx="307975" cy="255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2140" name="Oval 60"/>
          <p:cNvSpPr>
            <a:spLocks noChangeArrowheads="1"/>
          </p:cNvSpPr>
          <p:nvPr/>
        </p:nvSpPr>
        <p:spPr bwMode="auto">
          <a:xfrm>
            <a:off x="4260850" y="762000"/>
            <a:ext cx="227013" cy="1793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02141" name="Group 61"/>
          <p:cNvGrpSpPr>
            <a:grpSpLocks/>
          </p:cNvGrpSpPr>
          <p:nvPr/>
        </p:nvGrpSpPr>
        <p:grpSpPr bwMode="auto">
          <a:xfrm>
            <a:off x="4346575" y="34925"/>
            <a:ext cx="438150" cy="636588"/>
            <a:chOff x="7283" y="2998"/>
            <a:chExt cx="526" cy="918"/>
          </a:xfrm>
        </p:grpSpPr>
        <p:grpSp>
          <p:nvGrpSpPr>
            <p:cNvPr id="302142" name="Group 62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02143" name="Freeform 63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2144" name="Freeform 64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02145" name="Freeform 65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2147" name="Oval 67"/>
          <p:cNvSpPr>
            <a:spLocks noChangeArrowheads="1"/>
          </p:cNvSpPr>
          <p:nvPr/>
        </p:nvSpPr>
        <p:spPr bwMode="auto">
          <a:xfrm>
            <a:off x="4819650" y="523875"/>
            <a:ext cx="479425" cy="439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1</a:t>
            </a:r>
            <a:endParaRPr lang="en-US" altLang="bg-BG"/>
          </a:p>
        </p:txBody>
      </p:sp>
      <p:sp>
        <p:nvSpPr>
          <p:cNvPr id="302152" name="Text Box 72"/>
          <p:cNvSpPr txBox="1">
            <a:spLocks noChangeArrowheads="1"/>
          </p:cNvSpPr>
          <p:nvPr/>
        </p:nvSpPr>
        <p:spPr bwMode="auto">
          <a:xfrm>
            <a:off x="4516438" y="3103563"/>
            <a:ext cx="39560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</a:rPr>
              <a:t> </a:t>
            </a:r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>
              <a:solidFill>
                <a:schemeClr val="accent2"/>
              </a:solidFill>
            </a:endParaRPr>
          </a:p>
          <a:p>
            <a:pPr algn="l"/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chemeClr val="accent2"/>
              </a:solidFill>
            </a:endParaRPr>
          </a:p>
        </p:txBody>
      </p:sp>
      <p:sp>
        <p:nvSpPr>
          <p:cNvPr id="302165" name="Text Box 85"/>
          <p:cNvSpPr txBox="1">
            <a:spLocks noChangeArrowheads="1"/>
          </p:cNvSpPr>
          <p:nvPr/>
        </p:nvSpPr>
        <p:spPr bwMode="auto">
          <a:xfrm>
            <a:off x="4579938" y="4017963"/>
            <a:ext cx="384175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contr:=na;</a:t>
            </a:r>
            <a:endParaRPr lang="bg-BG" altLang="bg-BG" sz="900" b="1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while (contr&lt;&gt;NULL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data&lt;&gt;X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next&lt;&gt;NULL) </a:t>
            </a: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      contr=contr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endParaRPr lang="en-US" altLang="bg-BG" sz="9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2153" name="Oval 73"/>
          <p:cNvSpPr>
            <a:spLocks noChangeArrowheads="1"/>
          </p:cNvSpPr>
          <p:nvPr/>
        </p:nvSpPr>
        <p:spPr bwMode="auto">
          <a:xfrm>
            <a:off x="6113463" y="53514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02154" name="Oval 74"/>
          <p:cNvSpPr>
            <a:spLocks noChangeArrowheads="1"/>
          </p:cNvSpPr>
          <p:nvPr/>
        </p:nvSpPr>
        <p:spPr bwMode="auto">
          <a:xfrm>
            <a:off x="7523163" y="435927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02155" name="Oval 75"/>
          <p:cNvSpPr>
            <a:spLocks noChangeArrowheads="1"/>
          </p:cNvSpPr>
          <p:nvPr/>
        </p:nvSpPr>
        <p:spPr bwMode="auto">
          <a:xfrm>
            <a:off x="7386638" y="33210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02156" name="Oval 76"/>
          <p:cNvSpPr>
            <a:spLocks noChangeArrowheads="1"/>
          </p:cNvSpPr>
          <p:nvPr/>
        </p:nvSpPr>
        <p:spPr bwMode="auto">
          <a:xfrm>
            <a:off x="6119813" y="56276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02166" name="Rectangle 86"/>
          <p:cNvSpPr>
            <a:spLocks noChangeArrowheads="1"/>
          </p:cNvSpPr>
          <p:nvPr/>
        </p:nvSpPr>
        <p:spPr bwMode="auto">
          <a:xfrm>
            <a:off x="4597400" y="50895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if (contr&lt;&gt;NULL)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na 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=NULL 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           </a:t>
            </a:r>
          </a:p>
        </p:txBody>
      </p:sp>
      <p:sp>
        <p:nvSpPr>
          <p:cNvPr id="302167" name="Text Box 87"/>
          <p:cNvSpPr txBox="1">
            <a:spLocks noChangeArrowheads="1"/>
          </p:cNvSpPr>
          <p:nvPr/>
        </p:nvSpPr>
        <p:spPr bwMode="auto">
          <a:xfrm>
            <a:off x="4722813" y="3395663"/>
            <a:ext cx="26289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200" b="1">
                <a:solidFill>
                  <a:schemeClr val="accent2"/>
                </a:solidFill>
                <a:latin typeface="Times New Roman" pitchFamily="18" charset="0"/>
              </a:rPr>
              <a:t>p=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new Element;  p -&gt;data = dannata;</a:t>
            </a:r>
          </a:p>
        </p:txBody>
      </p:sp>
      <p:sp>
        <p:nvSpPr>
          <p:cNvPr id="302170" name="Text Box 90"/>
          <p:cNvSpPr txBox="1">
            <a:spLocks noChangeArrowheads="1"/>
          </p:cNvSpPr>
          <p:nvPr/>
        </p:nvSpPr>
        <p:spPr bwMode="auto">
          <a:xfrm>
            <a:off x="706438" y="3078163"/>
            <a:ext cx="36766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</a:rPr>
              <a:t> </a:t>
            </a:r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>
              <a:solidFill>
                <a:srgbClr val="800000"/>
              </a:solidFill>
            </a:endParaRPr>
          </a:p>
          <a:p>
            <a:pPr algn="l"/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rgbClr val="800000"/>
              </a:solidFill>
            </a:endParaRPr>
          </a:p>
        </p:txBody>
      </p:sp>
      <p:sp>
        <p:nvSpPr>
          <p:cNvPr id="302171" name="Text Box 91"/>
          <p:cNvSpPr txBox="1">
            <a:spLocks noChangeArrowheads="1"/>
          </p:cNvSpPr>
          <p:nvPr/>
        </p:nvSpPr>
        <p:spPr bwMode="auto">
          <a:xfrm>
            <a:off x="769938" y="3992563"/>
            <a:ext cx="3549650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contr:=na;</a:t>
            </a:r>
            <a:endParaRPr lang="bg-BG" altLang="bg-BG" sz="1000" b="1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While (contr&lt;&gt;nil) and (contr^.data&lt;&gt;X) and (contr^.next&lt;&gt;nil) do</a:t>
            </a: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     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contr:=contr^.next;</a:t>
            </a:r>
          </a:p>
          <a:p>
            <a:pPr algn="l"/>
            <a:endParaRPr lang="en-US" altLang="bg-BG" sz="10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2172" name="Oval 92"/>
          <p:cNvSpPr>
            <a:spLocks noChangeArrowheads="1"/>
          </p:cNvSpPr>
          <p:nvPr/>
        </p:nvSpPr>
        <p:spPr bwMode="auto">
          <a:xfrm>
            <a:off x="2303463" y="53260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02173" name="Oval 93"/>
          <p:cNvSpPr>
            <a:spLocks noChangeArrowheads="1"/>
          </p:cNvSpPr>
          <p:nvPr/>
        </p:nvSpPr>
        <p:spPr bwMode="auto">
          <a:xfrm>
            <a:off x="3611563" y="437832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02174" name="Oval 94"/>
          <p:cNvSpPr>
            <a:spLocks noChangeArrowheads="1"/>
          </p:cNvSpPr>
          <p:nvPr/>
        </p:nvSpPr>
        <p:spPr bwMode="auto">
          <a:xfrm>
            <a:off x="3005138" y="34099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02175" name="Oval 95"/>
          <p:cNvSpPr>
            <a:spLocks noChangeArrowheads="1"/>
          </p:cNvSpPr>
          <p:nvPr/>
        </p:nvSpPr>
        <p:spPr bwMode="auto">
          <a:xfrm>
            <a:off x="2309813" y="56022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02176" name="Rectangle 96"/>
          <p:cNvSpPr>
            <a:spLocks noChangeArrowheads="1"/>
          </p:cNvSpPr>
          <p:nvPr/>
        </p:nvSpPr>
        <p:spPr bwMode="auto">
          <a:xfrm>
            <a:off x="787400" y="50641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If contr&lt;&gt;nil then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p^.next:=contr^.next;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contr^.next:=p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 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na:=p;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p^.next:=nil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end;</a:t>
            </a:r>
            <a:r>
              <a:rPr lang="en-US" altLang="bg-BG" sz="1000" b="1">
                <a:latin typeface="Times New Roman" pitchFamily="18" charset="0"/>
              </a:rPr>
              <a:t>            </a:t>
            </a:r>
          </a:p>
        </p:txBody>
      </p:sp>
      <p:sp>
        <p:nvSpPr>
          <p:cNvPr id="302177" name="Text Box 97"/>
          <p:cNvSpPr txBox="1">
            <a:spLocks noChangeArrowheads="1"/>
          </p:cNvSpPr>
          <p:nvPr/>
        </p:nvSpPr>
        <p:spPr bwMode="auto">
          <a:xfrm>
            <a:off x="790575" y="3433763"/>
            <a:ext cx="2127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 b="1">
                <a:solidFill>
                  <a:srgbClr val="800000"/>
                </a:solidFill>
                <a:latin typeface="Times New Roman" pitchFamily="18" charset="0"/>
              </a:rPr>
              <a:t>New (p);  p^.data := dannata;</a:t>
            </a:r>
          </a:p>
        </p:txBody>
      </p:sp>
      <p:sp>
        <p:nvSpPr>
          <p:cNvPr id="302178" name="Rectangle 98"/>
          <p:cNvSpPr>
            <a:spLocks noChangeArrowheads="1"/>
          </p:cNvSpPr>
          <p:nvPr/>
        </p:nvSpPr>
        <p:spPr bwMode="auto">
          <a:xfrm>
            <a:off x="706438" y="1393825"/>
            <a:ext cx="707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1"/>
              <a:t>Вмъкване на нов елемент на място </a:t>
            </a:r>
            <a:r>
              <a:rPr lang="bg-BG" altLang="bg-BG" b="1" i="1"/>
              <a:t>след “</a:t>
            </a:r>
            <a:r>
              <a:rPr lang="bg-BG" altLang="bg-BG" b="1"/>
              <a:t> контролиран” елемент.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2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2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2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2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2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2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2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2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2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34" grpId="0"/>
      <p:bldP spid="302138" grpId="0" animBg="1"/>
      <p:bldP spid="302139" grpId="0" animBg="1"/>
      <p:bldP spid="302140" grpId="0" animBg="1"/>
      <p:bldP spid="302147" grpId="0" animBg="1"/>
      <p:bldP spid="302167" grpId="0" animBg="1"/>
      <p:bldP spid="302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06" name="Group 2"/>
          <p:cNvGrpSpPr>
            <a:grpSpLocks/>
          </p:cNvGrpSpPr>
          <p:nvPr/>
        </p:nvGrpSpPr>
        <p:grpSpPr bwMode="auto">
          <a:xfrm>
            <a:off x="5237163" y="2103438"/>
            <a:ext cx="1466850" cy="538162"/>
            <a:chOff x="1774" y="3067"/>
            <a:chExt cx="2344" cy="945"/>
          </a:xfrm>
        </p:grpSpPr>
        <p:sp>
          <p:nvSpPr>
            <p:cNvPr id="303107" name="AutoShape 3"/>
            <p:cNvSpPr>
              <a:spLocks noChangeArrowheads="1"/>
            </p:cNvSpPr>
            <p:nvPr/>
          </p:nvSpPr>
          <p:spPr bwMode="auto">
            <a:xfrm rot="-5400000">
              <a:off x="2490" y="2385"/>
              <a:ext cx="945" cy="2310"/>
            </a:xfrm>
            <a:prstGeom prst="can">
              <a:avLst>
                <a:gd name="adj" fmla="val 61111"/>
              </a:avLst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303108" name="Group 4"/>
            <p:cNvGrpSpPr>
              <a:grpSpLocks/>
            </p:cNvGrpSpPr>
            <p:nvPr/>
          </p:nvGrpSpPr>
          <p:grpSpPr bwMode="auto">
            <a:xfrm>
              <a:off x="1774" y="3195"/>
              <a:ext cx="491" cy="675"/>
              <a:chOff x="5839" y="2520"/>
              <a:chExt cx="806" cy="1035"/>
            </a:xfrm>
          </p:grpSpPr>
          <p:grpSp>
            <p:nvGrpSpPr>
              <p:cNvPr id="303109" name="Group 5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03110" name="Rectangle 6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3111" name="Rectangle 7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3112" name="Oval 8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03113" name="Rectangle 9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303114" name="Group 10"/>
          <p:cNvGrpSpPr>
            <a:grpSpLocks/>
          </p:cNvGrpSpPr>
          <p:nvPr/>
        </p:nvGrpSpPr>
        <p:grpSpPr bwMode="auto">
          <a:xfrm>
            <a:off x="6915150" y="2309813"/>
            <a:ext cx="141288" cy="114300"/>
            <a:chOff x="8070" y="4779"/>
            <a:chExt cx="525" cy="531"/>
          </a:xfrm>
        </p:grpSpPr>
        <p:sp>
          <p:nvSpPr>
            <p:cNvPr id="303115" name="Oval 11"/>
            <p:cNvSpPr>
              <a:spLocks noChangeArrowheads="1"/>
            </p:cNvSpPr>
            <p:nvPr/>
          </p:nvSpPr>
          <p:spPr bwMode="auto">
            <a:xfrm>
              <a:off x="8070" y="4779"/>
              <a:ext cx="525" cy="53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3116" name="Line 12"/>
            <p:cNvSpPr>
              <a:spLocks noChangeShapeType="1"/>
            </p:cNvSpPr>
            <p:nvPr/>
          </p:nvSpPr>
          <p:spPr bwMode="auto">
            <a:xfrm>
              <a:off x="8160" y="4860"/>
              <a:ext cx="36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3117" name="Line 13"/>
            <p:cNvSpPr>
              <a:spLocks noChangeShapeType="1"/>
            </p:cNvSpPr>
            <p:nvPr/>
          </p:nvSpPr>
          <p:spPr bwMode="auto">
            <a:xfrm flipH="1">
              <a:off x="8130" y="4905"/>
              <a:ext cx="39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3118" name="Line 14"/>
          <p:cNvSpPr>
            <a:spLocks noChangeShapeType="1"/>
          </p:cNvSpPr>
          <p:nvPr/>
        </p:nvSpPr>
        <p:spPr bwMode="auto">
          <a:xfrm>
            <a:off x="6718300" y="2373313"/>
            <a:ext cx="18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3124" name="Rectangle 20"/>
          <p:cNvSpPr>
            <a:spLocks noChangeArrowheads="1"/>
          </p:cNvSpPr>
          <p:nvPr/>
        </p:nvSpPr>
        <p:spPr bwMode="auto">
          <a:xfrm>
            <a:off x="1782763" y="2209800"/>
            <a:ext cx="349250" cy="12858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3125" name="Line 21"/>
          <p:cNvSpPr>
            <a:spLocks noChangeShapeType="1"/>
          </p:cNvSpPr>
          <p:nvPr/>
        </p:nvSpPr>
        <p:spPr bwMode="auto">
          <a:xfrm>
            <a:off x="1952625" y="2268538"/>
            <a:ext cx="460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3127" name="AutoShape 23"/>
          <p:cNvSpPr>
            <a:spLocks noChangeArrowheads="1"/>
          </p:cNvSpPr>
          <p:nvPr/>
        </p:nvSpPr>
        <p:spPr bwMode="auto">
          <a:xfrm rot="-5400000">
            <a:off x="4321969" y="237331"/>
            <a:ext cx="539750" cy="4268788"/>
          </a:xfrm>
          <a:prstGeom prst="can">
            <a:avLst>
              <a:gd name="adj" fmla="val 68214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03128" name="Group 24"/>
          <p:cNvGrpSpPr>
            <a:grpSpLocks/>
          </p:cNvGrpSpPr>
          <p:nvPr/>
        </p:nvGrpSpPr>
        <p:grpSpPr bwMode="auto">
          <a:xfrm>
            <a:off x="2435225" y="2174875"/>
            <a:ext cx="327025" cy="385763"/>
            <a:chOff x="5839" y="2520"/>
            <a:chExt cx="806" cy="1035"/>
          </a:xfrm>
        </p:grpSpPr>
        <p:grpSp>
          <p:nvGrpSpPr>
            <p:cNvPr id="303129" name="Group 25"/>
            <p:cNvGrpSpPr>
              <a:grpSpLocks/>
            </p:cNvGrpSpPr>
            <p:nvPr/>
          </p:nvGrpSpPr>
          <p:grpSpPr bwMode="auto">
            <a:xfrm>
              <a:off x="5839" y="2520"/>
              <a:ext cx="787" cy="1035"/>
              <a:chOff x="5310" y="5145"/>
              <a:chExt cx="570" cy="750"/>
            </a:xfrm>
          </p:grpSpPr>
          <p:sp>
            <p:nvSpPr>
              <p:cNvPr id="303130" name="Rectangle 26"/>
              <p:cNvSpPr>
                <a:spLocks noChangeArrowheads="1"/>
              </p:cNvSpPr>
              <p:nvPr/>
            </p:nvSpPr>
            <p:spPr bwMode="auto">
              <a:xfrm>
                <a:off x="5310" y="5145"/>
                <a:ext cx="570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3131" name="Rectangle 27"/>
              <p:cNvSpPr>
                <a:spLocks noChangeArrowheads="1"/>
              </p:cNvSpPr>
              <p:nvPr/>
            </p:nvSpPr>
            <p:spPr bwMode="auto">
              <a:xfrm>
                <a:off x="5310" y="5400"/>
                <a:ext cx="570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3132" name="Oval 28"/>
              <p:cNvSpPr>
                <a:spLocks noChangeArrowheads="1"/>
              </p:cNvSpPr>
              <p:nvPr/>
            </p:nvSpPr>
            <p:spPr bwMode="auto">
              <a:xfrm>
                <a:off x="5400" y="5460"/>
                <a:ext cx="420" cy="34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6418" y="2526"/>
              <a:ext cx="227" cy="10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3134" name="Group 30"/>
          <p:cNvGrpSpPr>
            <a:grpSpLocks/>
          </p:cNvGrpSpPr>
          <p:nvPr/>
        </p:nvGrpSpPr>
        <p:grpSpPr bwMode="auto">
          <a:xfrm>
            <a:off x="2133600" y="1200150"/>
            <a:ext cx="585788" cy="981075"/>
            <a:chOff x="6662" y="2732"/>
            <a:chExt cx="684" cy="1202"/>
          </a:xfrm>
        </p:grpSpPr>
        <p:sp>
          <p:nvSpPr>
            <p:cNvPr id="303135" name="Freeform 31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3136" name="Line 32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3137" name="Freeform 33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3149" name="Text Box 45"/>
          <p:cNvSpPr txBox="1">
            <a:spLocks noChangeArrowheads="1"/>
          </p:cNvSpPr>
          <p:nvPr/>
        </p:nvSpPr>
        <p:spPr bwMode="auto">
          <a:xfrm>
            <a:off x="4489450" y="423863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p</a:t>
            </a:r>
            <a:endParaRPr lang="en-US" altLang="bg-BG"/>
          </a:p>
        </p:txBody>
      </p:sp>
      <p:sp>
        <p:nvSpPr>
          <p:cNvPr id="303150" name="Rectangle 46"/>
          <p:cNvSpPr>
            <a:spLocks noChangeArrowheads="1"/>
          </p:cNvSpPr>
          <p:nvPr/>
        </p:nvSpPr>
        <p:spPr bwMode="auto">
          <a:xfrm>
            <a:off x="4211638" y="600075"/>
            <a:ext cx="307975" cy="131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3151" name="Rectangle 47"/>
          <p:cNvSpPr>
            <a:spLocks noChangeArrowheads="1"/>
          </p:cNvSpPr>
          <p:nvPr/>
        </p:nvSpPr>
        <p:spPr bwMode="auto">
          <a:xfrm>
            <a:off x="4211638" y="731838"/>
            <a:ext cx="307975" cy="255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3152" name="Oval 48"/>
          <p:cNvSpPr>
            <a:spLocks noChangeArrowheads="1"/>
          </p:cNvSpPr>
          <p:nvPr/>
        </p:nvSpPr>
        <p:spPr bwMode="auto">
          <a:xfrm>
            <a:off x="4260850" y="762000"/>
            <a:ext cx="227013" cy="1793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03153" name="Group 49"/>
          <p:cNvGrpSpPr>
            <a:grpSpLocks/>
          </p:cNvGrpSpPr>
          <p:nvPr/>
        </p:nvGrpSpPr>
        <p:grpSpPr bwMode="auto">
          <a:xfrm>
            <a:off x="4346575" y="34925"/>
            <a:ext cx="438150" cy="636588"/>
            <a:chOff x="7283" y="2998"/>
            <a:chExt cx="526" cy="918"/>
          </a:xfrm>
        </p:grpSpPr>
        <p:grpSp>
          <p:nvGrpSpPr>
            <p:cNvPr id="303154" name="Group 50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03155" name="Freeform 51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3156" name="Freeform 52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03157" name="Freeform 53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3158" name="Oval 54"/>
          <p:cNvSpPr>
            <a:spLocks noChangeArrowheads="1"/>
          </p:cNvSpPr>
          <p:nvPr/>
        </p:nvSpPr>
        <p:spPr bwMode="auto">
          <a:xfrm>
            <a:off x="4819650" y="523875"/>
            <a:ext cx="479425" cy="439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1</a:t>
            </a:r>
            <a:endParaRPr lang="en-US" altLang="bg-BG"/>
          </a:p>
        </p:txBody>
      </p:sp>
      <p:sp>
        <p:nvSpPr>
          <p:cNvPr id="303160" name="Oval 56"/>
          <p:cNvSpPr>
            <a:spLocks noChangeArrowheads="1"/>
          </p:cNvSpPr>
          <p:nvPr/>
        </p:nvSpPr>
        <p:spPr bwMode="auto">
          <a:xfrm>
            <a:off x="1587500" y="1604963"/>
            <a:ext cx="479425" cy="4397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2</a:t>
            </a:r>
            <a:endParaRPr lang="en-US" altLang="bg-BG"/>
          </a:p>
        </p:txBody>
      </p:sp>
      <p:sp>
        <p:nvSpPr>
          <p:cNvPr id="303162" name="Text Box 58"/>
          <p:cNvSpPr txBox="1">
            <a:spLocks noChangeArrowheads="1"/>
          </p:cNvSpPr>
          <p:nvPr/>
        </p:nvSpPr>
        <p:spPr bwMode="auto">
          <a:xfrm>
            <a:off x="4516438" y="3103563"/>
            <a:ext cx="39560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</a:rPr>
              <a:t> </a:t>
            </a:r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>
              <a:solidFill>
                <a:schemeClr val="accent2"/>
              </a:solidFill>
            </a:endParaRPr>
          </a:p>
          <a:p>
            <a:pPr algn="l"/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chemeClr val="accent2"/>
              </a:solidFill>
            </a:endParaRPr>
          </a:p>
        </p:txBody>
      </p:sp>
      <p:sp>
        <p:nvSpPr>
          <p:cNvPr id="303163" name="Text Box 59"/>
          <p:cNvSpPr txBox="1">
            <a:spLocks noChangeArrowheads="1"/>
          </p:cNvSpPr>
          <p:nvPr/>
        </p:nvSpPr>
        <p:spPr bwMode="auto">
          <a:xfrm>
            <a:off x="4579938" y="4017963"/>
            <a:ext cx="384175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contr:=na;</a:t>
            </a:r>
            <a:endParaRPr lang="bg-BG" altLang="bg-BG" sz="900" b="1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while (contr&lt;&gt;NULL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data&lt;&gt;X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next&lt;&gt;NULL) </a:t>
            </a: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      contr=contr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endParaRPr lang="en-US" altLang="bg-BG" sz="9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3164" name="Oval 60"/>
          <p:cNvSpPr>
            <a:spLocks noChangeArrowheads="1"/>
          </p:cNvSpPr>
          <p:nvPr/>
        </p:nvSpPr>
        <p:spPr bwMode="auto">
          <a:xfrm>
            <a:off x="6113463" y="53514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03165" name="Oval 61"/>
          <p:cNvSpPr>
            <a:spLocks noChangeArrowheads="1"/>
          </p:cNvSpPr>
          <p:nvPr/>
        </p:nvSpPr>
        <p:spPr bwMode="auto">
          <a:xfrm>
            <a:off x="7523163" y="435927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03166" name="Oval 62"/>
          <p:cNvSpPr>
            <a:spLocks noChangeArrowheads="1"/>
          </p:cNvSpPr>
          <p:nvPr/>
        </p:nvSpPr>
        <p:spPr bwMode="auto">
          <a:xfrm>
            <a:off x="7386638" y="33210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03167" name="Oval 63"/>
          <p:cNvSpPr>
            <a:spLocks noChangeArrowheads="1"/>
          </p:cNvSpPr>
          <p:nvPr/>
        </p:nvSpPr>
        <p:spPr bwMode="auto">
          <a:xfrm>
            <a:off x="6119813" y="56276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03168" name="Rectangle 64"/>
          <p:cNvSpPr>
            <a:spLocks noChangeArrowheads="1"/>
          </p:cNvSpPr>
          <p:nvPr/>
        </p:nvSpPr>
        <p:spPr bwMode="auto">
          <a:xfrm>
            <a:off x="4597400" y="50895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if (contr&lt;&gt;NULL)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na 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=NULL 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           </a:t>
            </a:r>
          </a:p>
        </p:txBody>
      </p:sp>
      <p:sp>
        <p:nvSpPr>
          <p:cNvPr id="303169" name="Text Box 65"/>
          <p:cNvSpPr txBox="1">
            <a:spLocks noChangeArrowheads="1"/>
          </p:cNvSpPr>
          <p:nvPr/>
        </p:nvSpPr>
        <p:spPr bwMode="auto">
          <a:xfrm>
            <a:off x="4722813" y="3395663"/>
            <a:ext cx="26289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200" b="1">
                <a:solidFill>
                  <a:schemeClr val="accent2"/>
                </a:solidFill>
                <a:latin typeface="Times New Roman" pitchFamily="18" charset="0"/>
              </a:rPr>
              <a:t>p=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new Element;  p -&gt;data = dannata;</a:t>
            </a:r>
          </a:p>
        </p:txBody>
      </p:sp>
      <p:sp>
        <p:nvSpPr>
          <p:cNvPr id="303170" name="Text Box 66"/>
          <p:cNvSpPr txBox="1">
            <a:spLocks noChangeArrowheads="1"/>
          </p:cNvSpPr>
          <p:nvPr/>
        </p:nvSpPr>
        <p:spPr bwMode="auto">
          <a:xfrm>
            <a:off x="706438" y="3078163"/>
            <a:ext cx="36766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</a:rPr>
              <a:t> </a:t>
            </a:r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>
              <a:solidFill>
                <a:srgbClr val="800000"/>
              </a:solidFill>
            </a:endParaRPr>
          </a:p>
          <a:p>
            <a:pPr algn="l"/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rgbClr val="800000"/>
              </a:solidFill>
            </a:endParaRPr>
          </a:p>
        </p:txBody>
      </p:sp>
      <p:sp>
        <p:nvSpPr>
          <p:cNvPr id="303171" name="Text Box 67"/>
          <p:cNvSpPr txBox="1">
            <a:spLocks noChangeArrowheads="1"/>
          </p:cNvSpPr>
          <p:nvPr/>
        </p:nvSpPr>
        <p:spPr bwMode="auto">
          <a:xfrm>
            <a:off x="769938" y="3992563"/>
            <a:ext cx="3549650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contr:=na;</a:t>
            </a:r>
            <a:endParaRPr lang="bg-BG" altLang="bg-BG" sz="1000" b="1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While (contr&lt;&gt;nil) and (contr^.data&lt;&gt;X) and (contr^.next&lt;&gt;nil) do</a:t>
            </a: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     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contr:=contr^.next;</a:t>
            </a:r>
          </a:p>
          <a:p>
            <a:pPr algn="l"/>
            <a:endParaRPr lang="en-US" altLang="bg-BG" sz="10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3172" name="Oval 68"/>
          <p:cNvSpPr>
            <a:spLocks noChangeArrowheads="1"/>
          </p:cNvSpPr>
          <p:nvPr/>
        </p:nvSpPr>
        <p:spPr bwMode="auto">
          <a:xfrm>
            <a:off x="2303463" y="53260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03173" name="Oval 69"/>
          <p:cNvSpPr>
            <a:spLocks noChangeArrowheads="1"/>
          </p:cNvSpPr>
          <p:nvPr/>
        </p:nvSpPr>
        <p:spPr bwMode="auto">
          <a:xfrm>
            <a:off x="3611563" y="437832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03174" name="Oval 70"/>
          <p:cNvSpPr>
            <a:spLocks noChangeArrowheads="1"/>
          </p:cNvSpPr>
          <p:nvPr/>
        </p:nvSpPr>
        <p:spPr bwMode="auto">
          <a:xfrm>
            <a:off x="3005138" y="34099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03175" name="Oval 71"/>
          <p:cNvSpPr>
            <a:spLocks noChangeArrowheads="1"/>
          </p:cNvSpPr>
          <p:nvPr/>
        </p:nvSpPr>
        <p:spPr bwMode="auto">
          <a:xfrm>
            <a:off x="2309813" y="56022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03176" name="Rectangle 72"/>
          <p:cNvSpPr>
            <a:spLocks noChangeArrowheads="1"/>
          </p:cNvSpPr>
          <p:nvPr/>
        </p:nvSpPr>
        <p:spPr bwMode="auto">
          <a:xfrm>
            <a:off x="787400" y="50641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If contr&lt;&gt;nil then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p^.next:=contr^.next;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contr^.next:=p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 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na:=p;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p^.next:=nil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end;</a:t>
            </a:r>
            <a:r>
              <a:rPr lang="en-US" altLang="bg-BG" sz="1000" b="1">
                <a:latin typeface="Times New Roman" pitchFamily="18" charset="0"/>
              </a:rPr>
              <a:t>            </a:t>
            </a:r>
          </a:p>
        </p:txBody>
      </p:sp>
      <p:sp>
        <p:nvSpPr>
          <p:cNvPr id="303177" name="Text Box 73"/>
          <p:cNvSpPr txBox="1">
            <a:spLocks noChangeArrowheads="1"/>
          </p:cNvSpPr>
          <p:nvPr/>
        </p:nvSpPr>
        <p:spPr bwMode="auto">
          <a:xfrm>
            <a:off x="790575" y="3433763"/>
            <a:ext cx="2127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 b="1">
                <a:solidFill>
                  <a:srgbClr val="800000"/>
                </a:solidFill>
                <a:latin typeface="Times New Roman" pitchFamily="18" charset="0"/>
              </a:rPr>
              <a:t>New (p);  p^.data := dannata;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36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3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3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3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3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139 C 0.01423 0.00139 0.02864 0.00139 0.0368 0.00393 C 0.04479 0.00625 0.04305 0.01665 0.04844 0.01573 C 0.05399 0.01503 0.0618 0.00116 0.07031 -0.00115 C 0.07864 -0.0037 0.09114 -0.00092 0.09878 0.00139 C 0.10625 0.00393 0.1066 0.01503 0.11562 0.01341 C 0.12448 0.01179 0.1434 -0.00647 0.15243 -0.00832 C 0.16146 -0.01017 0.16267 -0.00138 0.1691 0.00139 C 0.17552 0.0044 0.1835 0.00994 0.19097 0.00856 C 0.19826 0.0074 0.20347 -0.00578 0.21267 -0.00601 C 0.22187 -0.00624 0.23298 0.00255 0.24618 0.00625 C 0.25937 0.00994 0.27864 0.01711 0.29149 0.01573 C 0.30434 0.01457 0.31232 0.00185 0.32326 -0.00115 C 0.33403 -0.00439 0.34948 -0.00693 0.35677 -0.0037 C 0.36406 -0.00046 0.36007 0.0148 0.36684 0.0185 C 0.37361 0.0222 0.38975 0.02312 0.39705 0.0185 C 0.40434 0.01388 0.40156 -0.00763 0.41041 -0.00832 C 0.41944 -0.00925 0.44392 0.00971 0.45069 0.01341 " pathEditMode="relative" rAng="0" ptsTypes="aaaaaaaaaaaaaaaaaA">
                                      <p:cBhvr>
                                        <p:cTn id="22" dur="2000" fill="hold"/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5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60" grpId="0" animBg="1"/>
      <p:bldP spid="303163" grpId="0" animBg="1"/>
      <p:bldP spid="3031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AutoShape 3"/>
          <p:cNvSpPr>
            <a:spLocks noChangeArrowheads="1"/>
          </p:cNvSpPr>
          <p:nvPr/>
        </p:nvSpPr>
        <p:spPr bwMode="auto">
          <a:xfrm rot="-5400000">
            <a:off x="4941888" y="879475"/>
            <a:ext cx="538162" cy="2986088"/>
          </a:xfrm>
          <a:prstGeom prst="can">
            <a:avLst>
              <a:gd name="adj" fmla="val 138717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04138" name="Group 10"/>
          <p:cNvGrpSpPr>
            <a:grpSpLocks/>
          </p:cNvGrpSpPr>
          <p:nvPr/>
        </p:nvGrpSpPr>
        <p:grpSpPr bwMode="auto">
          <a:xfrm>
            <a:off x="6915150" y="2309813"/>
            <a:ext cx="141288" cy="114300"/>
            <a:chOff x="8070" y="4779"/>
            <a:chExt cx="525" cy="531"/>
          </a:xfrm>
        </p:grpSpPr>
        <p:sp>
          <p:nvSpPr>
            <p:cNvPr id="304139" name="Oval 11"/>
            <p:cNvSpPr>
              <a:spLocks noChangeArrowheads="1"/>
            </p:cNvSpPr>
            <p:nvPr/>
          </p:nvSpPr>
          <p:spPr bwMode="auto">
            <a:xfrm>
              <a:off x="8070" y="4779"/>
              <a:ext cx="525" cy="53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4140" name="Line 12"/>
            <p:cNvSpPr>
              <a:spLocks noChangeShapeType="1"/>
            </p:cNvSpPr>
            <p:nvPr/>
          </p:nvSpPr>
          <p:spPr bwMode="auto">
            <a:xfrm>
              <a:off x="8160" y="4860"/>
              <a:ext cx="36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4141" name="Line 13"/>
            <p:cNvSpPr>
              <a:spLocks noChangeShapeType="1"/>
            </p:cNvSpPr>
            <p:nvPr/>
          </p:nvSpPr>
          <p:spPr bwMode="auto">
            <a:xfrm flipH="1">
              <a:off x="8130" y="4905"/>
              <a:ext cx="39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4142" name="Line 14"/>
          <p:cNvSpPr>
            <a:spLocks noChangeShapeType="1"/>
          </p:cNvSpPr>
          <p:nvPr/>
        </p:nvSpPr>
        <p:spPr bwMode="auto">
          <a:xfrm>
            <a:off x="6718300" y="2373313"/>
            <a:ext cx="18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04143" name="Group 15"/>
          <p:cNvGrpSpPr>
            <a:grpSpLocks/>
          </p:cNvGrpSpPr>
          <p:nvPr/>
        </p:nvGrpSpPr>
        <p:grpSpPr bwMode="auto">
          <a:xfrm>
            <a:off x="3835400" y="2195513"/>
            <a:ext cx="373063" cy="403225"/>
            <a:chOff x="5310" y="5145"/>
            <a:chExt cx="570" cy="750"/>
          </a:xfrm>
        </p:grpSpPr>
        <p:sp>
          <p:nvSpPr>
            <p:cNvPr id="304144" name="Rectangle 16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4145" name="Rectangle 17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4146" name="Oval 18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4148" name="Rectangle 20"/>
          <p:cNvSpPr>
            <a:spLocks noChangeArrowheads="1"/>
          </p:cNvSpPr>
          <p:nvPr/>
        </p:nvSpPr>
        <p:spPr bwMode="auto">
          <a:xfrm>
            <a:off x="1782763" y="2209800"/>
            <a:ext cx="349250" cy="12858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4149" name="Line 21"/>
          <p:cNvSpPr>
            <a:spLocks noChangeShapeType="1"/>
          </p:cNvSpPr>
          <p:nvPr/>
        </p:nvSpPr>
        <p:spPr bwMode="auto">
          <a:xfrm>
            <a:off x="1952625" y="2268538"/>
            <a:ext cx="460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4151" name="AutoShape 23"/>
          <p:cNvSpPr>
            <a:spLocks noChangeArrowheads="1"/>
          </p:cNvSpPr>
          <p:nvPr/>
        </p:nvSpPr>
        <p:spPr bwMode="auto">
          <a:xfrm rot="-5400000">
            <a:off x="4321175" y="238125"/>
            <a:ext cx="539750" cy="4267200"/>
          </a:xfrm>
          <a:prstGeom prst="can">
            <a:avLst>
              <a:gd name="adj" fmla="val 79388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04152" name="Group 24"/>
          <p:cNvGrpSpPr>
            <a:grpSpLocks/>
          </p:cNvGrpSpPr>
          <p:nvPr/>
        </p:nvGrpSpPr>
        <p:grpSpPr bwMode="auto">
          <a:xfrm>
            <a:off x="2435225" y="2174875"/>
            <a:ext cx="327025" cy="385763"/>
            <a:chOff x="5839" y="2520"/>
            <a:chExt cx="806" cy="1035"/>
          </a:xfrm>
        </p:grpSpPr>
        <p:grpSp>
          <p:nvGrpSpPr>
            <p:cNvPr id="304153" name="Group 25"/>
            <p:cNvGrpSpPr>
              <a:grpSpLocks/>
            </p:cNvGrpSpPr>
            <p:nvPr/>
          </p:nvGrpSpPr>
          <p:grpSpPr bwMode="auto">
            <a:xfrm>
              <a:off x="5839" y="2520"/>
              <a:ext cx="787" cy="1035"/>
              <a:chOff x="5310" y="5145"/>
              <a:chExt cx="570" cy="750"/>
            </a:xfrm>
          </p:grpSpPr>
          <p:sp>
            <p:nvSpPr>
              <p:cNvPr id="304154" name="Rectangle 26"/>
              <p:cNvSpPr>
                <a:spLocks noChangeArrowheads="1"/>
              </p:cNvSpPr>
              <p:nvPr/>
            </p:nvSpPr>
            <p:spPr bwMode="auto">
              <a:xfrm>
                <a:off x="5310" y="5145"/>
                <a:ext cx="570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4155" name="Rectangle 27"/>
              <p:cNvSpPr>
                <a:spLocks noChangeArrowheads="1"/>
              </p:cNvSpPr>
              <p:nvPr/>
            </p:nvSpPr>
            <p:spPr bwMode="auto">
              <a:xfrm>
                <a:off x="5310" y="5400"/>
                <a:ext cx="570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4156" name="Oval 28"/>
              <p:cNvSpPr>
                <a:spLocks noChangeArrowheads="1"/>
              </p:cNvSpPr>
              <p:nvPr/>
            </p:nvSpPr>
            <p:spPr bwMode="auto">
              <a:xfrm>
                <a:off x="5400" y="5460"/>
                <a:ext cx="420" cy="34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04157" name="Rectangle 29"/>
            <p:cNvSpPr>
              <a:spLocks noChangeArrowheads="1"/>
            </p:cNvSpPr>
            <p:nvPr/>
          </p:nvSpPr>
          <p:spPr bwMode="auto">
            <a:xfrm>
              <a:off x="6418" y="2526"/>
              <a:ext cx="227" cy="10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4158" name="Group 30"/>
          <p:cNvGrpSpPr>
            <a:grpSpLocks/>
          </p:cNvGrpSpPr>
          <p:nvPr/>
        </p:nvGrpSpPr>
        <p:grpSpPr bwMode="auto">
          <a:xfrm>
            <a:off x="2133600" y="1200150"/>
            <a:ext cx="585788" cy="981075"/>
            <a:chOff x="6662" y="2732"/>
            <a:chExt cx="684" cy="1202"/>
          </a:xfrm>
        </p:grpSpPr>
        <p:sp>
          <p:nvSpPr>
            <p:cNvPr id="304159" name="Freeform 31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4160" name="Line 32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4161" name="Freeform 33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4162" name="Text Box 34"/>
          <p:cNvSpPr txBox="1">
            <a:spLocks noChangeArrowheads="1"/>
          </p:cNvSpPr>
          <p:nvPr/>
        </p:nvSpPr>
        <p:spPr bwMode="auto">
          <a:xfrm>
            <a:off x="3382963" y="1808163"/>
            <a:ext cx="612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/>
              <a:t>contr</a:t>
            </a:r>
            <a:endParaRPr lang="en-US" altLang="bg-BG"/>
          </a:p>
        </p:txBody>
      </p:sp>
      <p:sp>
        <p:nvSpPr>
          <p:cNvPr id="304173" name="Text Box 45"/>
          <p:cNvSpPr txBox="1">
            <a:spLocks noChangeArrowheads="1"/>
          </p:cNvSpPr>
          <p:nvPr/>
        </p:nvSpPr>
        <p:spPr bwMode="auto">
          <a:xfrm>
            <a:off x="4489450" y="423863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p</a:t>
            </a:r>
            <a:endParaRPr lang="en-US" altLang="bg-BG"/>
          </a:p>
        </p:txBody>
      </p:sp>
      <p:sp>
        <p:nvSpPr>
          <p:cNvPr id="304174" name="Rectangle 46"/>
          <p:cNvSpPr>
            <a:spLocks noChangeArrowheads="1"/>
          </p:cNvSpPr>
          <p:nvPr/>
        </p:nvSpPr>
        <p:spPr bwMode="auto">
          <a:xfrm>
            <a:off x="4211638" y="600075"/>
            <a:ext cx="307975" cy="131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4175" name="Rectangle 47"/>
          <p:cNvSpPr>
            <a:spLocks noChangeArrowheads="1"/>
          </p:cNvSpPr>
          <p:nvPr/>
        </p:nvSpPr>
        <p:spPr bwMode="auto">
          <a:xfrm>
            <a:off x="4211638" y="731838"/>
            <a:ext cx="307975" cy="255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4176" name="Oval 48"/>
          <p:cNvSpPr>
            <a:spLocks noChangeArrowheads="1"/>
          </p:cNvSpPr>
          <p:nvPr/>
        </p:nvSpPr>
        <p:spPr bwMode="auto">
          <a:xfrm>
            <a:off x="4260850" y="762000"/>
            <a:ext cx="227013" cy="1793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04177" name="Group 49"/>
          <p:cNvGrpSpPr>
            <a:grpSpLocks/>
          </p:cNvGrpSpPr>
          <p:nvPr/>
        </p:nvGrpSpPr>
        <p:grpSpPr bwMode="auto">
          <a:xfrm>
            <a:off x="4346575" y="34925"/>
            <a:ext cx="438150" cy="636588"/>
            <a:chOff x="7283" y="2998"/>
            <a:chExt cx="526" cy="918"/>
          </a:xfrm>
        </p:grpSpPr>
        <p:grpSp>
          <p:nvGrpSpPr>
            <p:cNvPr id="304178" name="Group 50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04179" name="Freeform 51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4180" name="Freeform 52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04181" name="Freeform 53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4182" name="Oval 54"/>
          <p:cNvSpPr>
            <a:spLocks noChangeArrowheads="1"/>
          </p:cNvSpPr>
          <p:nvPr/>
        </p:nvSpPr>
        <p:spPr bwMode="auto">
          <a:xfrm>
            <a:off x="4819650" y="523875"/>
            <a:ext cx="479425" cy="439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1</a:t>
            </a:r>
            <a:endParaRPr lang="en-US" altLang="bg-BG"/>
          </a:p>
        </p:txBody>
      </p:sp>
      <p:sp>
        <p:nvSpPr>
          <p:cNvPr id="304184" name="Oval 56"/>
          <p:cNvSpPr>
            <a:spLocks noChangeArrowheads="1"/>
          </p:cNvSpPr>
          <p:nvPr/>
        </p:nvSpPr>
        <p:spPr bwMode="auto">
          <a:xfrm>
            <a:off x="2835275" y="1503363"/>
            <a:ext cx="479425" cy="4397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2</a:t>
            </a:r>
            <a:endParaRPr lang="en-US" altLang="bg-BG"/>
          </a:p>
        </p:txBody>
      </p:sp>
      <p:sp>
        <p:nvSpPr>
          <p:cNvPr id="304186" name="Text Box 58"/>
          <p:cNvSpPr txBox="1">
            <a:spLocks noChangeArrowheads="1"/>
          </p:cNvSpPr>
          <p:nvPr/>
        </p:nvSpPr>
        <p:spPr bwMode="auto">
          <a:xfrm>
            <a:off x="4516438" y="3103563"/>
            <a:ext cx="39560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</a:rPr>
              <a:t> </a:t>
            </a:r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>
              <a:solidFill>
                <a:schemeClr val="accent2"/>
              </a:solidFill>
            </a:endParaRPr>
          </a:p>
          <a:p>
            <a:pPr algn="l"/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chemeClr val="accent2"/>
              </a:solidFill>
            </a:endParaRPr>
          </a:p>
        </p:txBody>
      </p:sp>
      <p:sp>
        <p:nvSpPr>
          <p:cNvPr id="304187" name="Text Box 59"/>
          <p:cNvSpPr txBox="1">
            <a:spLocks noChangeArrowheads="1"/>
          </p:cNvSpPr>
          <p:nvPr/>
        </p:nvSpPr>
        <p:spPr bwMode="auto">
          <a:xfrm>
            <a:off x="4579938" y="4017963"/>
            <a:ext cx="384175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contr:=na;</a:t>
            </a:r>
            <a:endParaRPr lang="bg-BG" altLang="bg-BG" sz="900" b="1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while (contr&lt;&gt;NULL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data&lt;&gt;X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next&lt;&gt;NULL) </a:t>
            </a: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      contr=contr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endParaRPr lang="en-US" altLang="bg-BG" sz="9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4188" name="Oval 60"/>
          <p:cNvSpPr>
            <a:spLocks noChangeArrowheads="1"/>
          </p:cNvSpPr>
          <p:nvPr/>
        </p:nvSpPr>
        <p:spPr bwMode="auto">
          <a:xfrm>
            <a:off x="6113463" y="53514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04189" name="Oval 61"/>
          <p:cNvSpPr>
            <a:spLocks noChangeArrowheads="1"/>
          </p:cNvSpPr>
          <p:nvPr/>
        </p:nvSpPr>
        <p:spPr bwMode="auto">
          <a:xfrm>
            <a:off x="7523163" y="435927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04190" name="Oval 62"/>
          <p:cNvSpPr>
            <a:spLocks noChangeArrowheads="1"/>
          </p:cNvSpPr>
          <p:nvPr/>
        </p:nvSpPr>
        <p:spPr bwMode="auto">
          <a:xfrm>
            <a:off x="7386638" y="33210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04191" name="Oval 63"/>
          <p:cNvSpPr>
            <a:spLocks noChangeArrowheads="1"/>
          </p:cNvSpPr>
          <p:nvPr/>
        </p:nvSpPr>
        <p:spPr bwMode="auto">
          <a:xfrm>
            <a:off x="6119813" y="56276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04192" name="Rectangle 64"/>
          <p:cNvSpPr>
            <a:spLocks noChangeArrowheads="1"/>
          </p:cNvSpPr>
          <p:nvPr/>
        </p:nvSpPr>
        <p:spPr bwMode="auto">
          <a:xfrm>
            <a:off x="4597400" y="50895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if (contr&lt;&gt;NULL)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na 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=NULL 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           </a:t>
            </a:r>
          </a:p>
        </p:txBody>
      </p:sp>
      <p:sp>
        <p:nvSpPr>
          <p:cNvPr id="304193" name="Text Box 65"/>
          <p:cNvSpPr txBox="1">
            <a:spLocks noChangeArrowheads="1"/>
          </p:cNvSpPr>
          <p:nvPr/>
        </p:nvSpPr>
        <p:spPr bwMode="auto">
          <a:xfrm>
            <a:off x="4722813" y="3395663"/>
            <a:ext cx="26289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200" b="1">
                <a:solidFill>
                  <a:schemeClr val="accent2"/>
                </a:solidFill>
                <a:latin typeface="Times New Roman" pitchFamily="18" charset="0"/>
              </a:rPr>
              <a:t>p=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new Element;  p -&gt;data = dannata;</a:t>
            </a:r>
          </a:p>
        </p:txBody>
      </p:sp>
      <p:sp>
        <p:nvSpPr>
          <p:cNvPr id="304194" name="Text Box 66"/>
          <p:cNvSpPr txBox="1">
            <a:spLocks noChangeArrowheads="1"/>
          </p:cNvSpPr>
          <p:nvPr/>
        </p:nvSpPr>
        <p:spPr bwMode="auto">
          <a:xfrm>
            <a:off x="706438" y="3078163"/>
            <a:ext cx="36766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</a:rPr>
              <a:t> </a:t>
            </a:r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>
              <a:solidFill>
                <a:srgbClr val="800000"/>
              </a:solidFill>
            </a:endParaRPr>
          </a:p>
          <a:p>
            <a:pPr algn="l"/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rgbClr val="800000"/>
              </a:solidFill>
            </a:endParaRPr>
          </a:p>
        </p:txBody>
      </p:sp>
      <p:sp>
        <p:nvSpPr>
          <p:cNvPr id="304195" name="Text Box 67"/>
          <p:cNvSpPr txBox="1">
            <a:spLocks noChangeArrowheads="1"/>
          </p:cNvSpPr>
          <p:nvPr/>
        </p:nvSpPr>
        <p:spPr bwMode="auto">
          <a:xfrm>
            <a:off x="769938" y="3992563"/>
            <a:ext cx="3549650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contr:=na;</a:t>
            </a:r>
            <a:endParaRPr lang="bg-BG" altLang="bg-BG" sz="1000" b="1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While (contr&lt;&gt;nil) and (contr^.data&lt;&gt;X) and (contr^.next&lt;&gt;nil) do</a:t>
            </a: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     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contr:=contr^.next;</a:t>
            </a:r>
          </a:p>
          <a:p>
            <a:pPr algn="l"/>
            <a:endParaRPr lang="en-US" altLang="bg-BG" sz="10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4196" name="Oval 68"/>
          <p:cNvSpPr>
            <a:spLocks noChangeArrowheads="1"/>
          </p:cNvSpPr>
          <p:nvPr/>
        </p:nvSpPr>
        <p:spPr bwMode="auto">
          <a:xfrm>
            <a:off x="2303463" y="53260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04197" name="Oval 69"/>
          <p:cNvSpPr>
            <a:spLocks noChangeArrowheads="1"/>
          </p:cNvSpPr>
          <p:nvPr/>
        </p:nvSpPr>
        <p:spPr bwMode="auto">
          <a:xfrm>
            <a:off x="3611563" y="437832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04198" name="Oval 70"/>
          <p:cNvSpPr>
            <a:spLocks noChangeArrowheads="1"/>
          </p:cNvSpPr>
          <p:nvPr/>
        </p:nvSpPr>
        <p:spPr bwMode="auto">
          <a:xfrm>
            <a:off x="3005138" y="34099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04199" name="Oval 71"/>
          <p:cNvSpPr>
            <a:spLocks noChangeArrowheads="1"/>
          </p:cNvSpPr>
          <p:nvPr/>
        </p:nvSpPr>
        <p:spPr bwMode="auto">
          <a:xfrm>
            <a:off x="2309813" y="56022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04200" name="Rectangle 72"/>
          <p:cNvSpPr>
            <a:spLocks noChangeArrowheads="1"/>
          </p:cNvSpPr>
          <p:nvPr/>
        </p:nvSpPr>
        <p:spPr bwMode="auto">
          <a:xfrm>
            <a:off x="787400" y="50641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If contr&lt;&gt;nil then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p^.next:=contr^.next;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contr^.next:=p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 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na:=p;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p^.next:=nil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end;</a:t>
            </a:r>
            <a:r>
              <a:rPr lang="en-US" altLang="bg-BG" sz="1000" b="1">
                <a:latin typeface="Times New Roman" pitchFamily="18" charset="0"/>
              </a:rPr>
              <a:t>            </a:t>
            </a:r>
          </a:p>
        </p:txBody>
      </p:sp>
      <p:sp>
        <p:nvSpPr>
          <p:cNvPr id="304201" name="Text Box 73"/>
          <p:cNvSpPr txBox="1">
            <a:spLocks noChangeArrowheads="1"/>
          </p:cNvSpPr>
          <p:nvPr/>
        </p:nvSpPr>
        <p:spPr bwMode="auto">
          <a:xfrm>
            <a:off x="790575" y="3433763"/>
            <a:ext cx="2127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 b="1">
                <a:solidFill>
                  <a:srgbClr val="800000"/>
                </a:solidFill>
                <a:latin typeface="Times New Roman" pitchFamily="18" charset="0"/>
              </a:rPr>
              <a:t>New (p);  p^.data := dannata;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97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278 C 0.00538 0.00278 0.01094 0.00278 0.01406 0.00555 C 0.01719 0.0081 0.01649 0.01989 0.01857 0.01896 C 0.02066 0.01804 0.02361 0.00255 0.02691 -0.00023 C 0.03021 -0.00277 0.03489 0.00023 0.03785 0.00278 C 0.04062 0.00555 0.0408 0.01804 0.04427 0.01619 C 0.04774 0.01434 0.05503 -0.00601 0.05833 -0.00809 C 0.0618 -0.01017 0.06232 -0.00046 0.06475 0.00278 C 0.06736 0.00601 0.07031 0.01226 0.07326 0.01087 C 0.07604 0.00948 0.07812 -0.00532 0.0816 -0.00555 C 0.08507 -0.00578 0.08941 0.00393 0.09444 0.0081 C 0.09948 0.01226 0.10694 0.02035 0.1118 0.01896 C 0.11666 0.01734 0.11979 0.00347 0.12396 -0.00023 C 0.12812 -0.0037 0.13403 -0.00647 0.1368 -0.00277 C 0.13958 0.0007 0.13802 0.01781 0.14062 0.02197 C 0.14323 0.02613 0.14948 0.02705 0.15225 0.02197 C 0.15503 0.01688 0.15399 -0.0074 0.15746 -0.00809 C 0.16094 -0.00901 0.17031 0.01203 0.17291 0.01619 " pathEditMode="relative" rAng="0" ptsTypes="aaaaaaaaaaaaaaaaaA">
                                      <p:cBhvr>
                                        <p:cTn id="13" dur="1000" fill="hold"/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55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4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4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4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4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87" grpId="0" animBg="1"/>
      <p:bldP spid="3041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AutoShape 2"/>
          <p:cNvSpPr>
            <a:spLocks noChangeArrowheads="1"/>
          </p:cNvSpPr>
          <p:nvPr/>
        </p:nvSpPr>
        <p:spPr bwMode="auto">
          <a:xfrm rot="-5400000">
            <a:off x="4941888" y="879475"/>
            <a:ext cx="538162" cy="2986088"/>
          </a:xfrm>
          <a:prstGeom prst="can">
            <a:avLst>
              <a:gd name="adj" fmla="val 138717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12323" name="Group 3"/>
          <p:cNvGrpSpPr>
            <a:grpSpLocks/>
          </p:cNvGrpSpPr>
          <p:nvPr/>
        </p:nvGrpSpPr>
        <p:grpSpPr bwMode="auto">
          <a:xfrm>
            <a:off x="6915150" y="2309813"/>
            <a:ext cx="141288" cy="114300"/>
            <a:chOff x="8070" y="4779"/>
            <a:chExt cx="525" cy="531"/>
          </a:xfrm>
        </p:grpSpPr>
        <p:sp>
          <p:nvSpPr>
            <p:cNvPr id="312324" name="Oval 4"/>
            <p:cNvSpPr>
              <a:spLocks noChangeArrowheads="1"/>
            </p:cNvSpPr>
            <p:nvPr/>
          </p:nvSpPr>
          <p:spPr bwMode="auto">
            <a:xfrm>
              <a:off x="8070" y="4779"/>
              <a:ext cx="525" cy="53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2325" name="Line 5"/>
            <p:cNvSpPr>
              <a:spLocks noChangeShapeType="1"/>
            </p:cNvSpPr>
            <p:nvPr/>
          </p:nvSpPr>
          <p:spPr bwMode="auto">
            <a:xfrm>
              <a:off x="8160" y="4860"/>
              <a:ext cx="36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2326" name="Line 6"/>
            <p:cNvSpPr>
              <a:spLocks noChangeShapeType="1"/>
            </p:cNvSpPr>
            <p:nvPr/>
          </p:nvSpPr>
          <p:spPr bwMode="auto">
            <a:xfrm flipH="1">
              <a:off x="8130" y="4905"/>
              <a:ext cx="39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12327" name="Line 7"/>
          <p:cNvSpPr>
            <a:spLocks noChangeShapeType="1"/>
          </p:cNvSpPr>
          <p:nvPr/>
        </p:nvSpPr>
        <p:spPr bwMode="auto">
          <a:xfrm>
            <a:off x="6718300" y="2373313"/>
            <a:ext cx="18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12328" name="Group 8"/>
          <p:cNvGrpSpPr>
            <a:grpSpLocks/>
          </p:cNvGrpSpPr>
          <p:nvPr/>
        </p:nvGrpSpPr>
        <p:grpSpPr bwMode="auto">
          <a:xfrm>
            <a:off x="3835400" y="2195513"/>
            <a:ext cx="373063" cy="403225"/>
            <a:chOff x="5310" y="5145"/>
            <a:chExt cx="570" cy="750"/>
          </a:xfrm>
        </p:grpSpPr>
        <p:sp>
          <p:nvSpPr>
            <p:cNvPr id="312329" name="Rectangle 9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2330" name="Rectangle 10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2331" name="Oval 11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1782763" y="2209800"/>
            <a:ext cx="349250" cy="12858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2333" name="Line 13"/>
          <p:cNvSpPr>
            <a:spLocks noChangeShapeType="1"/>
          </p:cNvSpPr>
          <p:nvPr/>
        </p:nvSpPr>
        <p:spPr bwMode="auto">
          <a:xfrm>
            <a:off x="1952625" y="2268538"/>
            <a:ext cx="460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2334" name="AutoShape 14"/>
          <p:cNvSpPr>
            <a:spLocks noChangeArrowheads="1"/>
          </p:cNvSpPr>
          <p:nvPr/>
        </p:nvSpPr>
        <p:spPr bwMode="auto">
          <a:xfrm rot="-5400000">
            <a:off x="2957513" y="1601787"/>
            <a:ext cx="539750" cy="1539875"/>
          </a:xfrm>
          <a:prstGeom prst="can">
            <a:avLst>
              <a:gd name="adj" fmla="val 71324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12335" name="Group 15"/>
          <p:cNvGrpSpPr>
            <a:grpSpLocks/>
          </p:cNvGrpSpPr>
          <p:nvPr/>
        </p:nvGrpSpPr>
        <p:grpSpPr bwMode="auto">
          <a:xfrm>
            <a:off x="2435225" y="2174875"/>
            <a:ext cx="327025" cy="385763"/>
            <a:chOff x="5839" y="2520"/>
            <a:chExt cx="806" cy="1035"/>
          </a:xfrm>
        </p:grpSpPr>
        <p:grpSp>
          <p:nvGrpSpPr>
            <p:cNvPr id="312336" name="Group 16"/>
            <p:cNvGrpSpPr>
              <a:grpSpLocks/>
            </p:cNvGrpSpPr>
            <p:nvPr/>
          </p:nvGrpSpPr>
          <p:grpSpPr bwMode="auto">
            <a:xfrm>
              <a:off x="5839" y="2520"/>
              <a:ext cx="787" cy="1035"/>
              <a:chOff x="5310" y="5145"/>
              <a:chExt cx="570" cy="750"/>
            </a:xfrm>
          </p:grpSpPr>
          <p:sp>
            <p:nvSpPr>
              <p:cNvPr id="312337" name="Rectangle 17"/>
              <p:cNvSpPr>
                <a:spLocks noChangeArrowheads="1"/>
              </p:cNvSpPr>
              <p:nvPr/>
            </p:nvSpPr>
            <p:spPr bwMode="auto">
              <a:xfrm>
                <a:off x="5310" y="5145"/>
                <a:ext cx="570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2338" name="Rectangle 18"/>
              <p:cNvSpPr>
                <a:spLocks noChangeArrowheads="1"/>
              </p:cNvSpPr>
              <p:nvPr/>
            </p:nvSpPr>
            <p:spPr bwMode="auto">
              <a:xfrm>
                <a:off x="5310" y="5400"/>
                <a:ext cx="570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2339" name="Oval 19"/>
              <p:cNvSpPr>
                <a:spLocks noChangeArrowheads="1"/>
              </p:cNvSpPr>
              <p:nvPr/>
            </p:nvSpPr>
            <p:spPr bwMode="auto">
              <a:xfrm>
                <a:off x="5400" y="5460"/>
                <a:ext cx="420" cy="34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12340" name="Rectangle 20"/>
            <p:cNvSpPr>
              <a:spLocks noChangeArrowheads="1"/>
            </p:cNvSpPr>
            <p:nvPr/>
          </p:nvSpPr>
          <p:spPr bwMode="auto">
            <a:xfrm>
              <a:off x="6418" y="2526"/>
              <a:ext cx="227" cy="10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2341" name="Group 21"/>
          <p:cNvGrpSpPr>
            <a:grpSpLocks/>
          </p:cNvGrpSpPr>
          <p:nvPr/>
        </p:nvGrpSpPr>
        <p:grpSpPr bwMode="auto">
          <a:xfrm>
            <a:off x="3708400" y="1225550"/>
            <a:ext cx="585788" cy="981075"/>
            <a:chOff x="6662" y="2732"/>
            <a:chExt cx="684" cy="1202"/>
          </a:xfrm>
        </p:grpSpPr>
        <p:sp>
          <p:nvSpPr>
            <p:cNvPr id="312342" name="Freeform 22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2343" name="Line 23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2344" name="Freeform 24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12345" name="Text Box 25"/>
          <p:cNvSpPr txBox="1">
            <a:spLocks noChangeArrowheads="1"/>
          </p:cNvSpPr>
          <p:nvPr/>
        </p:nvSpPr>
        <p:spPr bwMode="auto">
          <a:xfrm>
            <a:off x="3382963" y="1808163"/>
            <a:ext cx="612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/>
              <a:t>contr</a:t>
            </a:r>
            <a:endParaRPr lang="en-US" altLang="bg-BG"/>
          </a:p>
        </p:txBody>
      </p:sp>
      <p:sp>
        <p:nvSpPr>
          <p:cNvPr id="312346" name="Line 26"/>
          <p:cNvSpPr>
            <a:spLocks noChangeShapeType="1"/>
          </p:cNvSpPr>
          <p:nvPr/>
        </p:nvSpPr>
        <p:spPr bwMode="auto">
          <a:xfrm>
            <a:off x="4092575" y="229235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2347" name="Text Box 27"/>
          <p:cNvSpPr txBox="1">
            <a:spLocks noChangeArrowheads="1"/>
          </p:cNvSpPr>
          <p:nvPr/>
        </p:nvSpPr>
        <p:spPr bwMode="auto">
          <a:xfrm>
            <a:off x="4489450" y="423863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p</a:t>
            </a:r>
            <a:endParaRPr lang="en-US" altLang="bg-BG"/>
          </a:p>
        </p:txBody>
      </p:sp>
      <p:sp>
        <p:nvSpPr>
          <p:cNvPr id="312348" name="Rectangle 28"/>
          <p:cNvSpPr>
            <a:spLocks noChangeArrowheads="1"/>
          </p:cNvSpPr>
          <p:nvPr/>
        </p:nvSpPr>
        <p:spPr bwMode="auto">
          <a:xfrm>
            <a:off x="4211638" y="600075"/>
            <a:ext cx="307975" cy="131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2349" name="Rectangle 29"/>
          <p:cNvSpPr>
            <a:spLocks noChangeArrowheads="1"/>
          </p:cNvSpPr>
          <p:nvPr/>
        </p:nvSpPr>
        <p:spPr bwMode="auto">
          <a:xfrm>
            <a:off x="4211638" y="731838"/>
            <a:ext cx="307975" cy="255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2350" name="Oval 30"/>
          <p:cNvSpPr>
            <a:spLocks noChangeArrowheads="1"/>
          </p:cNvSpPr>
          <p:nvPr/>
        </p:nvSpPr>
        <p:spPr bwMode="auto">
          <a:xfrm>
            <a:off x="4260850" y="762000"/>
            <a:ext cx="227013" cy="1793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12351" name="Group 31"/>
          <p:cNvGrpSpPr>
            <a:grpSpLocks/>
          </p:cNvGrpSpPr>
          <p:nvPr/>
        </p:nvGrpSpPr>
        <p:grpSpPr bwMode="auto">
          <a:xfrm>
            <a:off x="4346575" y="34925"/>
            <a:ext cx="438150" cy="636588"/>
            <a:chOff x="7283" y="2998"/>
            <a:chExt cx="526" cy="918"/>
          </a:xfrm>
        </p:grpSpPr>
        <p:grpSp>
          <p:nvGrpSpPr>
            <p:cNvPr id="312352" name="Group 32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12353" name="Freeform 33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2354" name="Freeform 34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12355" name="Freeform 35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12356" name="Oval 36"/>
          <p:cNvSpPr>
            <a:spLocks noChangeArrowheads="1"/>
          </p:cNvSpPr>
          <p:nvPr/>
        </p:nvSpPr>
        <p:spPr bwMode="auto">
          <a:xfrm>
            <a:off x="4819650" y="523875"/>
            <a:ext cx="479425" cy="439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1</a:t>
            </a:r>
            <a:endParaRPr lang="en-US" altLang="bg-BG"/>
          </a:p>
        </p:txBody>
      </p:sp>
      <p:sp>
        <p:nvSpPr>
          <p:cNvPr id="312357" name="Oval 37"/>
          <p:cNvSpPr>
            <a:spLocks noChangeArrowheads="1"/>
          </p:cNvSpPr>
          <p:nvPr/>
        </p:nvSpPr>
        <p:spPr bwMode="auto">
          <a:xfrm>
            <a:off x="2835275" y="1503363"/>
            <a:ext cx="479425" cy="4397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2</a:t>
            </a:r>
            <a:endParaRPr lang="en-US" altLang="bg-BG"/>
          </a:p>
        </p:txBody>
      </p:sp>
      <p:sp>
        <p:nvSpPr>
          <p:cNvPr id="312358" name="Text Box 38"/>
          <p:cNvSpPr txBox="1">
            <a:spLocks noChangeArrowheads="1"/>
          </p:cNvSpPr>
          <p:nvPr/>
        </p:nvSpPr>
        <p:spPr bwMode="auto">
          <a:xfrm>
            <a:off x="4516438" y="3103563"/>
            <a:ext cx="39560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</a:rPr>
              <a:t> </a:t>
            </a:r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>
              <a:solidFill>
                <a:schemeClr val="accent2"/>
              </a:solidFill>
            </a:endParaRPr>
          </a:p>
          <a:p>
            <a:pPr algn="l"/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chemeClr val="accent2"/>
              </a:solidFill>
            </a:endParaRPr>
          </a:p>
        </p:txBody>
      </p:sp>
      <p:sp>
        <p:nvSpPr>
          <p:cNvPr id="312359" name="Text Box 39"/>
          <p:cNvSpPr txBox="1">
            <a:spLocks noChangeArrowheads="1"/>
          </p:cNvSpPr>
          <p:nvPr/>
        </p:nvSpPr>
        <p:spPr bwMode="auto">
          <a:xfrm>
            <a:off x="4579938" y="4017963"/>
            <a:ext cx="384175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contr:=na;</a:t>
            </a:r>
            <a:endParaRPr lang="bg-BG" altLang="bg-BG" sz="900" b="1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while (contr&lt;&gt;NULL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data&lt;&gt;X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next&lt;&gt;NULL) </a:t>
            </a: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      contr=contr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endParaRPr lang="en-US" altLang="bg-BG" sz="9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2360" name="Oval 40"/>
          <p:cNvSpPr>
            <a:spLocks noChangeArrowheads="1"/>
          </p:cNvSpPr>
          <p:nvPr/>
        </p:nvSpPr>
        <p:spPr bwMode="auto">
          <a:xfrm>
            <a:off x="6113463" y="53514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12361" name="Oval 41"/>
          <p:cNvSpPr>
            <a:spLocks noChangeArrowheads="1"/>
          </p:cNvSpPr>
          <p:nvPr/>
        </p:nvSpPr>
        <p:spPr bwMode="auto">
          <a:xfrm>
            <a:off x="7523163" y="435927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12362" name="Oval 42"/>
          <p:cNvSpPr>
            <a:spLocks noChangeArrowheads="1"/>
          </p:cNvSpPr>
          <p:nvPr/>
        </p:nvSpPr>
        <p:spPr bwMode="auto">
          <a:xfrm>
            <a:off x="7386638" y="33210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12363" name="Oval 43"/>
          <p:cNvSpPr>
            <a:spLocks noChangeArrowheads="1"/>
          </p:cNvSpPr>
          <p:nvPr/>
        </p:nvSpPr>
        <p:spPr bwMode="auto">
          <a:xfrm>
            <a:off x="6119813" y="56276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12364" name="Rectangle 44"/>
          <p:cNvSpPr>
            <a:spLocks noChangeArrowheads="1"/>
          </p:cNvSpPr>
          <p:nvPr/>
        </p:nvSpPr>
        <p:spPr bwMode="auto">
          <a:xfrm>
            <a:off x="4597400" y="50895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if (contr&lt;&gt;NULL)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na 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=NULL 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           </a:t>
            </a:r>
          </a:p>
        </p:txBody>
      </p:sp>
      <p:sp>
        <p:nvSpPr>
          <p:cNvPr id="312365" name="Text Box 45"/>
          <p:cNvSpPr txBox="1">
            <a:spLocks noChangeArrowheads="1"/>
          </p:cNvSpPr>
          <p:nvPr/>
        </p:nvSpPr>
        <p:spPr bwMode="auto">
          <a:xfrm>
            <a:off x="4722813" y="3395663"/>
            <a:ext cx="26289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200" b="1">
                <a:solidFill>
                  <a:schemeClr val="accent2"/>
                </a:solidFill>
                <a:latin typeface="Times New Roman" pitchFamily="18" charset="0"/>
              </a:rPr>
              <a:t>p=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new Element;  p -&gt;data = dannata;</a:t>
            </a:r>
          </a:p>
        </p:txBody>
      </p:sp>
      <p:sp>
        <p:nvSpPr>
          <p:cNvPr id="312366" name="Text Box 46"/>
          <p:cNvSpPr txBox="1">
            <a:spLocks noChangeArrowheads="1"/>
          </p:cNvSpPr>
          <p:nvPr/>
        </p:nvSpPr>
        <p:spPr bwMode="auto">
          <a:xfrm>
            <a:off x="706438" y="3078163"/>
            <a:ext cx="36766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</a:rPr>
              <a:t> </a:t>
            </a:r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>
              <a:solidFill>
                <a:srgbClr val="800000"/>
              </a:solidFill>
            </a:endParaRPr>
          </a:p>
          <a:p>
            <a:pPr algn="l"/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rgbClr val="800000"/>
              </a:solidFill>
            </a:endParaRPr>
          </a:p>
        </p:txBody>
      </p:sp>
      <p:sp>
        <p:nvSpPr>
          <p:cNvPr id="312367" name="Text Box 47"/>
          <p:cNvSpPr txBox="1">
            <a:spLocks noChangeArrowheads="1"/>
          </p:cNvSpPr>
          <p:nvPr/>
        </p:nvSpPr>
        <p:spPr bwMode="auto">
          <a:xfrm>
            <a:off x="769938" y="3992563"/>
            <a:ext cx="3549650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contr:=na;</a:t>
            </a:r>
            <a:endParaRPr lang="bg-BG" altLang="bg-BG" sz="1000" b="1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While (contr&lt;&gt;nil) and (contr^.data&lt;&gt;X) and (contr^.next&lt;&gt;nil) do</a:t>
            </a: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     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contr:=contr^.next;</a:t>
            </a:r>
          </a:p>
          <a:p>
            <a:pPr algn="l"/>
            <a:endParaRPr lang="en-US" altLang="bg-BG" sz="10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2368" name="Oval 48"/>
          <p:cNvSpPr>
            <a:spLocks noChangeArrowheads="1"/>
          </p:cNvSpPr>
          <p:nvPr/>
        </p:nvSpPr>
        <p:spPr bwMode="auto">
          <a:xfrm>
            <a:off x="2303463" y="53260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12369" name="Oval 49"/>
          <p:cNvSpPr>
            <a:spLocks noChangeArrowheads="1"/>
          </p:cNvSpPr>
          <p:nvPr/>
        </p:nvSpPr>
        <p:spPr bwMode="auto">
          <a:xfrm>
            <a:off x="3611563" y="437832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12370" name="Oval 50"/>
          <p:cNvSpPr>
            <a:spLocks noChangeArrowheads="1"/>
          </p:cNvSpPr>
          <p:nvPr/>
        </p:nvSpPr>
        <p:spPr bwMode="auto">
          <a:xfrm>
            <a:off x="3005138" y="34099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12371" name="Oval 51"/>
          <p:cNvSpPr>
            <a:spLocks noChangeArrowheads="1"/>
          </p:cNvSpPr>
          <p:nvPr/>
        </p:nvSpPr>
        <p:spPr bwMode="auto">
          <a:xfrm>
            <a:off x="2309813" y="56022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12372" name="Rectangle 52"/>
          <p:cNvSpPr>
            <a:spLocks noChangeArrowheads="1"/>
          </p:cNvSpPr>
          <p:nvPr/>
        </p:nvSpPr>
        <p:spPr bwMode="auto">
          <a:xfrm>
            <a:off x="787400" y="50641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If contr&lt;&gt;nil then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p^.next:=contr^.next;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contr^.next:=p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 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na:=p;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p^.next:=nil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end;</a:t>
            </a:r>
            <a:r>
              <a:rPr lang="en-US" altLang="bg-BG" sz="1000" b="1">
                <a:latin typeface="Times New Roman" pitchFamily="18" charset="0"/>
              </a:rPr>
              <a:t>            </a:t>
            </a:r>
          </a:p>
        </p:txBody>
      </p:sp>
      <p:sp>
        <p:nvSpPr>
          <p:cNvPr id="312373" name="Text Box 53"/>
          <p:cNvSpPr txBox="1">
            <a:spLocks noChangeArrowheads="1"/>
          </p:cNvSpPr>
          <p:nvPr/>
        </p:nvSpPr>
        <p:spPr bwMode="auto">
          <a:xfrm>
            <a:off x="790575" y="3433763"/>
            <a:ext cx="2127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 b="1">
                <a:solidFill>
                  <a:srgbClr val="800000"/>
                </a:solidFill>
                <a:latin typeface="Times New Roman" pitchFamily="18" charset="0"/>
              </a:rPr>
              <a:t>New (p);  p^.data := dannata;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57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2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2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5" name="Oval 45"/>
          <p:cNvSpPr>
            <a:spLocks noChangeArrowheads="1"/>
          </p:cNvSpPr>
          <p:nvPr/>
        </p:nvSpPr>
        <p:spPr bwMode="auto">
          <a:xfrm>
            <a:off x="4819650" y="523875"/>
            <a:ext cx="479425" cy="439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1</a:t>
            </a:r>
            <a:endParaRPr lang="en-US" altLang="bg-BG"/>
          </a:p>
        </p:txBody>
      </p:sp>
      <p:grpSp>
        <p:nvGrpSpPr>
          <p:cNvPr id="307202" name="Group 2"/>
          <p:cNvGrpSpPr>
            <a:grpSpLocks/>
          </p:cNvGrpSpPr>
          <p:nvPr/>
        </p:nvGrpSpPr>
        <p:grpSpPr bwMode="auto">
          <a:xfrm>
            <a:off x="5237163" y="2103438"/>
            <a:ext cx="1466850" cy="538162"/>
            <a:chOff x="1774" y="3067"/>
            <a:chExt cx="2344" cy="945"/>
          </a:xfrm>
        </p:grpSpPr>
        <p:sp>
          <p:nvSpPr>
            <p:cNvPr id="307203" name="AutoShape 3"/>
            <p:cNvSpPr>
              <a:spLocks noChangeArrowheads="1"/>
            </p:cNvSpPr>
            <p:nvPr/>
          </p:nvSpPr>
          <p:spPr bwMode="auto">
            <a:xfrm rot="-5400000">
              <a:off x="2490" y="2385"/>
              <a:ext cx="945" cy="2310"/>
            </a:xfrm>
            <a:prstGeom prst="can">
              <a:avLst>
                <a:gd name="adj" fmla="val 61111"/>
              </a:avLst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307204" name="Group 4"/>
            <p:cNvGrpSpPr>
              <a:grpSpLocks/>
            </p:cNvGrpSpPr>
            <p:nvPr/>
          </p:nvGrpSpPr>
          <p:grpSpPr bwMode="auto">
            <a:xfrm>
              <a:off x="1774" y="3195"/>
              <a:ext cx="491" cy="675"/>
              <a:chOff x="5839" y="2520"/>
              <a:chExt cx="806" cy="1035"/>
            </a:xfrm>
          </p:grpSpPr>
          <p:grpSp>
            <p:nvGrpSpPr>
              <p:cNvPr id="307205" name="Group 5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07206" name="Rectangle 6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7207" name="Rectangle 7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7208" name="Oval 8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07209" name="Rectangle 9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307210" name="Group 10"/>
          <p:cNvGrpSpPr>
            <a:grpSpLocks/>
          </p:cNvGrpSpPr>
          <p:nvPr/>
        </p:nvGrpSpPr>
        <p:grpSpPr bwMode="auto">
          <a:xfrm>
            <a:off x="6915150" y="2309813"/>
            <a:ext cx="141288" cy="114300"/>
            <a:chOff x="8070" y="4779"/>
            <a:chExt cx="525" cy="531"/>
          </a:xfrm>
        </p:grpSpPr>
        <p:sp>
          <p:nvSpPr>
            <p:cNvPr id="307211" name="Oval 11"/>
            <p:cNvSpPr>
              <a:spLocks noChangeArrowheads="1"/>
            </p:cNvSpPr>
            <p:nvPr/>
          </p:nvSpPr>
          <p:spPr bwMode="auto">
            <a:xfrm>
              <a:off x="8070" y="4779"/>
              <a:ext cx="525" cy="53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212" name="Line 12"/>
            <p:cNvSpPr>
              <a:spLocks noChangeShapeType="1"/>
            </p:cNvSpPr>
            <p:nvPr/>
          </p:nvSpPr>
          <p:spPr bwMode="auto">
            <a:xfrm>
              <a:off x="8160" y="4860"/>
              <a:ext cx="36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213" name="Line 13"/>
            <p:cNvSpPr>
              <a:spLocks noChangeShapeType="1"/>
            </p:cNvSpPr>
            <p:nvPr/>
          </p:nvSpPr>
          <p:spPr bwMode="auto">
            <a:xfrm flipH="1">
              <a:off x="8130" y="4905"/>
              <a:ext cx="39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7214" name="Line 14"/>
          <p:cNvSpPr>
            <a:spLocks noChangeShapeType="1"/>
          </p:cNvSpPr>
          <p:nvPr/>
        </p:nvSpPr>
        <p:spPr bwMode="auto">
          <a:xfrm>
            <a:off x="6718300" y="2373313"/>
            <a:ext cx="18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07215" name="Group 15"/>
          <p:cNvGrpSpPr>
            <a:grpSpLocks/>
          </p:cNvGrpSpPr>
          <p:nvPr/>
        </p:nvGrpSpPr>
        <p:grpSpPr bwMode="auto">
          <a:xfrm>
            <a:off x="3835400" y="2195513"/>
            <a:ext cx="373063" cy="403225"/>
            <a:chOff x="5310" y="5145"/>
            <a:chExt cx="570" cy="750"/>
          </a:xfrm>
        </p:grpSpPr>
        <p:sp>
          <p:nvSpPr>
            <p:cNvPr id="307216" name="Rectangle 16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217" name="Rectangle 17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218" name="Oval 18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1782763" y="2101850"/>
            <a:ext cx="2214562" cy="539750"/>
            <a:chOff x="3510" y="3712"/>
            <a:chExt cx="3323" cy="945"/>
          </a:xfrm>
        </p:grpSpPr>
        <p:sp>
          <p:nvSpPr>
            <p:cNvPr id="307220" name="Rectangle 20"/>
            <p:cNvSpPr>
              <a:spLocks noChangeArrowheads="1"/>
            </p:cNvSpPr>
            <p:nvPr/>
          </p:nvSpPr>
          <p:spPr bwMode="auto">
            <a:xfrm>
              <a:off x="3510" y="3900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221" name="Line 21"/>
            <p:cNvSpPr>
              <a:spLocks noChangeShapeType="1"/>
            </p:cNvSpPr>
            <p:nvPr/>
          </p:nvSpPr>
          <p:spPr bwMode="auto">
            <a:xfrm>
              <a:off x="3765" y="4005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07222" name="Group 22"/>
            <p:cNvGrpSpPr>
              <a:grpSpLocks/>
            </p:cNvGrpSpPr>
            <p:nvPr/>
          </p:nvGrpSpPr>
          <p:grpSpPr bwMode="auto">
            <a:xfrm>
              <a:off x="4489" y="3712"/>
              <a:ext cx="2344" cy="945"/>
              <a:chOff x="1774" y="3067"/>
              <a:chExt cx="2344" cy="945"/>
            </a:xfrm>
          </p:grpSpPr>
          <p:sp>
            <p:nvSpPr>
              <p:cNvPr id="307223" name="AutoShape 23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07224" name="Group 24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07225" name="Group 25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072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0722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0722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07229" name="Rectangle 29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</p:grpSp>
      <p:grpSp>
        <p:nvGrpSpPr>
          <p:cNvPr id="307230" name="Group 30"/>
          <p:cNvGrpSpPr>
            <a:grpSpLocks/>
          </p:cNvGrpSpPr>
          <p:nvPr/>
        </p:nvGrpSpPr>
        <p:grpSpPr bwMode="auto">
          <a:xfrm>
            <a:off x="3729038" y="1244600"/>
            <a:ext cx="585787" cy="981075"/>
            <a:chOff x="6662" y="2732"/>
            <a:chExt cx="684" cy="1202"/>
          </a:xfrm>
        </p:grpSpPr>
        <p:sp>
          <p:nvSpPr>
            <p:cNvPr id="307231" name="Freeform 31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232" name="Line 32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233" name="Freeform 33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7234" name="Text Box 34"/>
          <p:cNvSpPr txBox="1">
            <a:spLocks noChangeArrowheads="1"/>
          </p:cNvSpPr>
          <p:nvPr/>
        </p:nvSpPr>
        <p:spPr bwMode="auto">
          <a:xfrm>
            <a:off x="3382963" y="1808163"/>
            <a:ext cx="612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/>
              <a:t>contr</a:t>
            </a:r>
            <a:endParaRPr lang="en-US" altLang="bg-BG"/>
          </a:p>
        </p:txBody>
      </p:sp>
      <p:sp>
        <p:nvSpPr>
          <p:cNvPr id="307235" name="Line 35"/>
          <p:cNvSpPr>
            <a:spLocks noChangeShapeType="1"/>
          </p:cNvSpPr>
          <p:nvPr/>
        </p:nvSpPr>
        <p:spPr bwMode="auto">
          <a:xfrm>
            <a:off x="4092575" y="2292350"/>
            <a:ext cx="119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7236" name="Text Box 36"/>
          <p:cNvSpPr txBox="1">
            <a:spLocks noChangeArrowheads="1"/>
          </p:cNvSpPr>
          <p:nvPr/>
        </p:nvSpPr>
        <p:spPr bwMode="auto">
          <a:xfrm>
            <a:off x="4489450" y="423863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p</a:t>
            </a:r>
            <a:endParaRPr lang="en-US" altLang="bg-BG"/>
          </a:p>
        </p:txBody>
      </p:sp>
      <p:sp>
        <p:nvSpPr>
          <p:cNvPr id="307237" name="Rectangle 37"/>
          <p:cNvSpPr>
            <a:spLocks noChangeArrowheads="1"/>
          </p:cNvSpPr>
          <p:nvPr/>
        </p:nvSpPr>
        <p:spPr bwMode="auto">
          <a:xfrm>
            <a:off x="4211638" y="600075"/>
            <a:ext cx="307975" cy="131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7238" name="Rectangle 38"/>
          <p:cNvSpPr>
            <a:spLocks noChangeArrowheads="1"/>
          </p:cNvSpPr>
          <p:nvPr/>
        </p:nvSpPr>
        <p:spPr bwMode="auto">
          <a:xfrm>
            <a:off x="4211638" y="731838"/>
            <a:ext cx="307975" cy="255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7239" name="Oval 39"/>
          <p:cNvSpPr>
            <a:spLocks noChangeArrowheads="1"/>
          </p:cNvSpPr>
          <p:nvPr/>
        </p:nvSpPr>
        <p:spPr bwMode="auto">
          <a:xfrm>
            <a:off x="4260850" y="762000"/>
            <a:ext cx="227013" cy="1793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07240" name="Group 40"/>
          <p:cNvGrpSpPr>
            <a:grpSpLocks/>
          </p:cNvGrpSpPr>
          <p:nvPr/>
        </p:nvGrpSpPr>
        <p:grpSpPr bwMode="auto">
          <a:xfrm>
            <a:off x="4346575" y="34925"/>
            <a:ext cx="438150" cy="636588"/>
            <a:chOff x="7283" y="2998"/>
            <a:chExt cx="526" cy="918"/>
          </a:xfrm>
        </p:grpSpPr>
        <p:grpSp>
          <p:nvGrpSpPr>
            <p:cNvPr id="307241" name="Group 41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07242" name="Freeform 42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7243" name="Freeform 43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07244" name="Freeform 44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7246" name="Oval 46"/>
          <p:cNvSpPr>
            <a:spLocks noChangeArrowheads="1"/>
          </p:cNvSpPr>
          <p:nvPr/>
        </p:nvSpPr>
        <p:spPr bwMode="auto">
          <a:xfrm>
            <a:off x="2835275" y="1503363"/>
            <a:ext cx="479425" cy="4397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2</a:t>
            </a:r>
            <a:endParaRPr lang="en-US" altLang="bg-BG"/>
          </a:p>
        </p:txBody>
      </p:sp>
      <p:sp>
        <p:nvSpPr>
          <p:cNvPr id="307247" name="Text Box 47"/>
          <p:cNvSpPr txBox="1">
            <a:spLocks noChangeArrowheads="1"/>
          </p:cNvSpPr>
          <p:nvPr/>
        </p:nvSpPr>
        <p:spPr bwMode="auto">
          <a:xfrm>
            <a:off x="4516438" y="3103563"/>
            <a:ext cx="39560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</a:rPr>
              <a:t> </a:t>
            </a:r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>
              <a:solidFill>
                <a:schemeClr val="accent2"/>
              </a:solidFill>
            </a:endParaRPr>
          </a:p>
          <a:p>
            <a:pPr algn="l"/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chemeClr val="accent2"/>
              </a:solidFill>
            </a:endParaRPr>
          </a:p>
        </p:txBody>
      </p:sp>
      <p:sp>
        <p:nvSpPr>
          <p:cNvPr id="307248" name="Text Box 48"/>
          <p:cNvSpPr txBox="1">
            <a:spLocks noChangeArrowheads="1"/>
          </p:cNvSpPr>
          <p:nvPr/>
        </p:nvSpPr>
        <p:spPr bwMode="auto">
          <a:xfrm>
            <a:off x="4579938" y="4017963"/>
            <a:ext cx="384175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contr:=na;</a:t>
            </a:r>
            <a:endParaRPr lang="bg-BG" altLang="bg-BG" sz="900" b="1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while (contr&lt;&gt;NULL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data&lt;&gt;X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next&lt;&gt;NULL) </a:t>
            </a: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      contr=contr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endParaRPr lang="en-US" altLang="bg-BG" sz="9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7249" name="Oval 49"/>
          <p:cNvSpPr>
            <a:spLocks noChangeArrowheads="1"/>
          </p:cNvSpPr>
          <p:nvPr/>
        </p:nvSpPr>
        <p:spPr bwMode="auto">
          <a:xfrm>
            <a:off x="6113463" y="53514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07250" name="Oval 50"/>
          <p:cNvSpPr>
            <a:spLocks noChangeArrowheads="1"/>
          </p:cNvSpPr>
          <p:nvPr/>
        </p:nvSpPr>
        <p:spPr bwMode="auto">
          <a:xfrm>
            <a:off x="7523163" y="435927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07251" name="Oval 51"/>
          <p:cNvSpPr>
            <a:spLocks noChangeArrowheads="1"/>
          </p:cNvSpPr>
          <p:nvPr/>
        </p:nvSpPr>
        <p:spPr bwMode="auto">
          <a:xfrm>
            <a:off x="7386638" y="33210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07252" name="Oval 52"/>
          <p:cNvSpPr>
            <a:spLocks noChangeArrowheads="1"/>
          </p:cNvSpPr>
          <p:nvPr/>
        </p:nvSpPr>
        <p:spPr bwMode="auto">
          <a:xfrm>
            <a:off x="6119813" y="56276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07253" name="Rectangle 53"/>
          <p:cNvSpPr>
            <a:spLocks noChangeArrowheads="1"/>
          </p:cNvSpPr>
          <p:nvPr/>
        </p:nvSpPr>
        <p:spPr bwMode="auto">
          <a:xfrm>
            <a:off x="4597400" y="50895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if (contr&lt;&gt;NULL)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na 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=NULL 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           </a:t>
            </a:r>
          </a:p>
        </p:txBody>
      </p:sp>
      <p:sp>
        <p:nvSpPr>
          <p:cNvPr id="307254" name="Text Box 54"/>
          <p:cNvSpPr txBox="1">
            <a:spLocks noChangeArrowheads="1"/>
          </p:cNvSpPr>
          <p:nvPr/>
        </p:nvSpPr>
        <p:spPr bwMode="auto">
          <a:xfrm>
            <a:off x="4722813" y="3395663"/>
            <a:ext cx="26289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200" b="1">
                <a:solidFill>
                  <a:schemeClr val="accent2"/>
                </a:solidFill>
                <a:latin typeface="Times New Roman" pitchFamily="18" charset="0"/>
              </a:rPr>
              <a:t>p=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new Element;  p -&gt;data = dannata;</a:t>
            </a:r>
          </a:p>
        </p:txBody>
      </p:sp>
      <p:sp>
        <p:nvSpPr>
          <p:cNvPr id="307255" name="Text Box 55"/>
          <p:cNvSpPr txBox="1">
            <a:spLocks noChangeArrowheads="1"/>
          </p:cNvSpPr>
          <p:nvPr/>
        </p:nvSpPr>
        <p:spPr bwMode="auto">
          <a:xfrm>
            <a:off x="706438" y="3078163"/>
            <a:ext cx="36766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</a:rPr>
              <a:t> </a:t>
            </a:r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>
              <a:solidFill>
                <a:srgbClr val="800000"/>
              </a:solidFill>
            </a:endParaRPr>
          </a:p>
          <a:p>
            <a:pPr algn="l"/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rgbClr val="800000"/>
              </a:solidFill>
            </a:endParaRPr>
          </a:p>
        </p:txBody>
      </p:sp>
      <p:sp>
        <p:nvSpPr>
          <p:cNvPr id="307256" name="Text Box 56"/>
          <p:cNvSpPr txBox="1">
            <a:spLocks noChangeArrowheads="1"/>
          </p:cNvSpPr>
          <p:nvPr/>
        </p:nvSpPr>
        <p:spPr bwMode="auto">
          <a:xfrm>
            <a:off x="769938" y="3992563"/>
            <a:ext cx="3549650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contr:=na;</a:t>
            </a:r>
            <a:endParaRPr lang="bg-BG" altLang="bg-BG" sz="1000" b="1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While (contr&lt;&gt;nil) and (contr^.data&lt;&gt;X) and (contr^.next&lt;&gt;nil) do</a:t>
            </a: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     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contr:=contr^.next;</a:t>
            </a:r>
          </a:p>
          <a:p>
            <a:pPr algn="l"/>
            <a:endParaRPr lang="en-US" altLang="bg-BG" sz="10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7257" name="Oval 57"/>
          <p:cNvSpPr>
            <a:spLocks noChangeArrowheads="1"/>
          </p:cNvSpPr>
          <p:nvPr/>
        </p:nvSpPr>
        <p:spPr bwMode="auto">
          <a:xfrm>
            <a:off x="2303463" y="53260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07258" name="Oval 58"/>
          <p:cNvSpPr>
            <a:spLocks noChangeArrowheads="1"/>
          </p:cNvSpPr>
          <p:nvPr/>
        </p:nvSpPr>
        <p:spPr bwMode="auto">
          <a:xfrm>
            <a:off x="3611563" y="437832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07259" name="Oval 59"/>
          <p:cNvSpPr>
            <a:spLocks noChangeArrowheads="1"/>
          </p:cNvSpPr>
          <p:nvPr/>
        </p:nvSpPr>
        <p:spPr bwMode="auto">
          <a:xfrm>
            <a:off x="3005138" y="34099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07260" name="Oval 60"/>
          <p:cNvSpPr>
            <a:spLocks noChangeArrowheads="1"/>
          </p:cNvSpPr>
          <p:nvPr/>
        </p:nvSpPr>
        <p:spPr bwMode="auto">
          <a:xfrm>
            <a:off x="2309813" y="56022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07261" name="Rectangle 61"/>
          <p:cNvSpPr>
            <a:spLocks noChangeArrowheads="1"/>
          </p:cNvSpPr>
          <p:nvPr/>
        </p:nvSpPr>
        <p:spPr bwMode="auto">
          <a:xfrm>
            <a:off x="787400" y="50641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If contr&lt;&gt;nil then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p^.next:=contr^.next;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contr^.next:=p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 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na:=p;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p^.next:=nil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end;</a:t>
            </a:r>
            <a:r>
              <a:rPr lang="en-US" altLang="bg-BG" sz="1000" b="1">
                <a:latin typeface="Times New Roman" pitchFamily="18" charset="0"/>
              </a:rPr>
              <a:t>            </a:t>
            </a:r>
          </a:p>
        </p:txBody>
      </p:sp>
      <p:sp>
        <p:nvSpPr>
          <p:cNvPr id="307262" name="Text Box 62"/>
          <p:cNvSpPr txBox="1">
            <a:spLocks noChangeArrowheads="1"/>
          </p:cNvSpPr>
          <p:nvPr/>
        </p:nvSpPr>
        <p:spPr bwMode="auto">
          <a:xfrm>
            <a:off x="790575" y="3433763"/>
            <a:ext cx="2127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 b="1">
                <a:solidFill>
                  <a:srgbClr val="800000"/>
                </a:solidFill>
                <a:latin typeface="Times New Roman" pitchFamily="18" charset="0"/>
              </a:rPr>
              <a:t>New (p);  p^.data := dannata;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189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174 0.00811 -0.0033 0.01621 0.00208 0.04445 C 0.00747 0.07269 0.01979 0.12107 0.03229 0.16945 " pathEditMode="relative" ptsTypes="aaA">
                                      <p:cBhvr>
                                        <p:cTn id="6" dur="2000" fill="hold"/>
                                        <p:tgtEl>
                                          <p:spTgt spid="30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174 0.00811 -0.0033 0.01621 0.00208 0.04445 C 0.00747 0.07269 0.01979 0.12107 0.03229 0.16945 " pathEditMode="relative" ptsTypes="aaA">
                                      <p:cBhvr>
                                        <p:cTn id="8" dur="2000" fill="hold"/>
                                        <p:tgtEl>
                                          <p:spTgt spid="307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174 0.00811 -0.0033 0.01621 0.00208 0.04445 C 0.00747 0.07269 0.01979 0.12107 0.03229 0.16945 " pathEditMode="relative" ptsTypes="aaA">
                                      <p:cBhvr>
                                        <p:cTn id="10" dur="2000" fill="hold"/>
                                        <p:tgtEl>
                                          <p:spTgt spid="307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174 0.00811 -0.0033 0.01621 0.00208 0.04445 C 0.00747 0.07269 0.01979 0.12107 0.03229 0.16945 " pathEditMode="relative" ptsTypes="aaA">
                                      <p:cBhvr>
                                        <p:cTn id="12" dur="2000" fill="hold"/>
                                        <p:tgtEl>
                                          <p:spTgt spid="307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174 0.00811 -0.0033 0.01621 0.00208 0.04445 C 0.00747 0.07269 0.01979 0.12107 0.03229 0.16945 " pathEditMode="relative" ptsTypes="aaA">
                                      <p:cBhvr>
                                        <p:cTn id="14" dur="2000" fill="hold"/>
                                        <p:tgtEl>
                                          <p:spTgt spid="307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6" grpId="0"/>
      <p:bldP spid="307237" grpId="0" animBg="1"/>
      <p:bldP spid="307238" grpId="0" animBg="1"/>
      <p:bldP spid="3072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154" name="Group 2"/>
          <p:cNvGrpSpPr>
            <a:grpSpLocks/>
          </p:cNvGrpSpPr>
          <p:nvPr/>
        </p:nvGrpSpPr>
        <p:grpSpPr bwMode="auto">
          <a:xfrm>
            <a:off x="5237163" y="2103438"/>
            <a:ext cx="1466850" cy="538162"/>
            <a:chOff x="1774" y="3067"/>
            <a:chExt cx="2344" cy="945"/>
          </a:xfrm>
        </p:grpSpPr>
        <p:sp>
          <p:nvSpPr>
            <p:cNvPr id="305155" name="AutoShape 3"/>
            <p:cNvSpPr>
              <a:spLocks noChangeArrowheads="1"/>
            </p:cNvSpPr>
            <p:nvPr/>
          </p:nvSpPr>
          <p:spPr bwMode="auto">
            <a:xfrm rot="-5400000">
              <a:off x="2490" y="2385"/>
              <a:ext cx="945" cy="2310"/>
            </a:xfrm>
            <a:prstGeom prst="can">
              <a:avLst>
                <a:gd name="adj" fmla="val 61111"/>
              </a:avLst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305156" name="Group 4"/>
            <p:cNvGrpSpPr>
              <a:grpSpLocks/>
            </p:cNvGrpSpPr>
            <p:nvPr/>
          </p:nvGrpSpPr>
          <p:grpSpPr bwMode="auto">
            <a:xfrm>
              <a:off x="1774" y="3195"/>
              <a:ext cx="491" cy="675"/>
              <a:chOff x="5839" y="2520"/>
              <a:chExt cx="806" cy="1035"/>
            </a:xfrm>
          </p:grpSpPr>
          <p:grpSp>
            <p:nvGrpSpPr>
              <p:cNvPr id="305157" name="Group 5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05158" name="Rectangle 6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5159" name="Rectangle 7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5160" name="Oval 8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05161" name="Rectangle 9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305162" name="Group 10"/>
          <p:cNvGrpSpPr>
            <a:grpSpLocks/>
          </p:cNvGrpSpPr>
          <p:nvPr/>
        </p:nvGrpSpPr>
        <p:grpSpPr bwMode="auto">
          <a:xfrm>
            <a:off x="6915150" y="2309813"/>
            <a:ext cx="141288" cy="114300"/>
            <a:chOff x="8070" y="4779"/>
            <a:chExt cx="525" cy="531"/>
          </a:xfrm>
        </p:grpSpPr>
        <p:sp>
          <p:nvSpPr>
            <p:cNvPr id="305163" name="Oval 11"/>
            <p:cNvSpPr>
              <a:spLocks noChangeArrowheads="1"/>
            </p:cNvSpPr>
            <p:nvPr/>
          </p:nvSpPr>
          <p:spPr bwMode="auto">
            <a:xfrm>
              <a:off x="8070" y="4779"/>
              <a:ext cx="525" cy="53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5164" name="Line 12"/>
            <p:cNvSpPr>
              <a:spLocks noChangeShapeType="1"/>
            </p:cNvSpPr>
            <p:nvPr/>
          </p:nvSpPr>
          <p:spPr bwMode="auto">
            <a:xfrm>
              <a:off x="8160" y="4860"/>
              <a:ext cx="36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 flipH="1">
              <a:off x="8130" y="4905"/>
              <a:ext cx="39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5166" name="Line 14"/>
          <p:cNvSpPr>
            <a:spLocks noChangeShapeType="1"/>
          </p:cNvSpPr>
          <p:nvPr/>
        </p:nvSpPr>
        <p:spPr bwMode="auto">
          <a:xfrm>
            <a:off x="6718300" y="2373313"/>
            <a:ext cx="18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05167" name="Group 15"/>
          <p:cNvGrpSpPr>
            <a:grpSpLocks/>
          </p:cNvGrpSpPr>
          <p:nvPr/>
        </p:nvGrpSpPr>
        <p:grpSpPr bwMode="auto">
          <a:xfrm>
            <a:off x="3835400" y="2195513"/>
            <a:ext cx="373063" cy="403225"/>
            <a:chOff x="5310" y="5145"/>
            <a:chExt cx="570" cy="750"/>
          </a:xfrm>
        </p:grpSpPr>
        <p:sp>
          <p:nvSpPr>
            <p:cNvPr id="305168" name="Rectangle 16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5169" name="Rectangle 17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5170" name="Oval 18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5171" name="Group 19"/>
          <p:cNvGrpSpPr>
            <a:grpSpLocks/>
          </p:cNvGrpSpPr>
          <p:nvPr/>
        </p:nvGrpSpPr>
        <p:grpSpPr bwMode="auto">
          <a:xfrm>
            <a:off x="1782763" y="2101850"/>
            <a:ext cx="2214562" cy="539750"/>
            <a:chOff x="3510" y="3712"/>
            <a:chExt cx="3323" cy="945"/>
          </a:xfrm>
        </p:grpSpPr>
        <p:sp>
          <p:nvSpPr>
            <p:cNvPr id="305172" name="Rectangle 20"/>
            <p:cNvSpPr>
              <a:spLocks noChangeArrowheads="1"/>
            </p:cNvSpPr>
            <p:nvPr/>
          </p:nvSpPr>
          <p:spPr bwMode="auto">
            <a:xfrm>
              <a:off x="3510" y="3900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5173" name="Line 21"/>
            <p:cNvSpPr>
              <a:spLocks noChangeShapeType="1"/>
            </p:cNvSpPr>
            <p:nvPr/>
          </p:nvSpPr>
          <p:spPr bwMode="auto">
            <a:xfrm>
              <a:off x="3765" y="4005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05174" name="Group 22"/>
            <p:cNvGrpSpPr>
              <a:grpSpLocks/>
            </p:cNvGrpSpPr>
            <p:nvPr/>
          </p:nvGrpSpPr>
          <p:grpSpPr bwMode="auto">
            <a:xfrm>
              <a:off x="4489" y="3712"/>
              <a:ext cx="2344" cy="945"/>
              <a:chOff x="1774" y="3067"/>
              <a:chExt cx="2344" cy="945"/>
            </a:xfrm>
          </p:grpSpPr>
          <p:sp>
            <p:nvSpPr>
              <p:cNvPr id="305175" name="AutoShape 23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05176" name="Group 24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05177" name="Group 25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0517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0517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051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05181" name="Rectangle 29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</p:grpSp>
      <p:grpSp>
        <p:nvGrpSpPr>
          <p:cNvPr id="305182" name="Group 30"/>
          <p:cNvGrpSpPr>
            <a:grpSpLocks/>
          </p:cNvGrpSpPr>
          <p:nvPr/>
        </p:nvGrpSpPr>
        <p:grpSpPr bwMode="auto">
          <a:xfrm>
            <a:off x="3716338" y="1214438"/>
            <a:ext cx="585787" cy="981075"/>
            <a:chOff x="6662" y="2732"/>
            <a:chExt cx="684" cy="1202"/>
          </a:xfrm>
        </p:grpSpPr>
        <p:sp>
          <p:nvSpPr>
            <p:cNvPr id="305183" name="Freeform 31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5184" name="Line 32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5185" name="Freeform 33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5186" name="Text Box 34"/>
          <p:cNvSpPr txBox="1">
            <a:spLocks noChangeArrowheads="1"/>
          </p:cNvSpPr>
          <p:nvPr/>
        </p:nvSpPr>
        <p:spPr bwMode="auto">
          <a:xfrm>
            <a:off x="3382963" y="1808163"/>
            <a:ext cx="612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/>
              <a:t>contr</a:t>
            </a:r>
            <a:endParaRPr lang="en-US" altLang="bg-BG"/>
          </a:p>
        </p:txBody>
      </p:sp>
      <p:sp>
        <p:nvSpPr>
          <p:cNvPr id="305191" name="Rectangle 39"/>
          <p:cNvSpPr>
            <a:spLocks noChangeArrowheads="1"/>
          </p:cNvSpPr>
          <p:nvPr/>
        </p:nvSpPr>
        <p:spPr bwMode="auto">
          <a:xfrm>
            <a:off x="4541838" y="1816100"/>
            <a:ext cx="320675" cy="141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5192" name="Rectangle 40"/>
          <p:cNvSpPr>
            <a:spLocks noChangeArrowheads="1"/>
          </p:cNvSpPr>
          <p:nvPr/>
        </p:nvSpPr>
        <p:spPr bwMode="auto">
          <a:xfrm>
            <a:off x="4541838" y="1957388"/>
            <a:ext cx="320675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5193" name="Oval 41"/>
          <p:cNvSpPr>
            <a:spLocks noChangeArrowheads="1"/>
          </p:cNvSpPr>
          <p:nvPr/>
        </p:nvSpPr>
        <p:spPr bwMode="auto">
          <a:xfrm>
            <a:off x="4592638" y="1990725"/>
            <a:ext cx="236537" cy="192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5194" name="Line 42"/>
          <p:cNvSpPr>
            <a:spLocks noChangeShapeType="1"/>
          </p:cNvSpPr>
          <p:nvPr/>
        </p:nvSpPr>
        <p:spPr bwMode="auto">
          <a:xfrm>
            <a:off x="4092575" y="2292350"/>
            <a:ext cx="119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5195" name="Freeform 43"/>
          <p:cNvSpPr>
            <a:spLocks/>
          </p:cNvSpPr>
          <p:nvPr/>
        </p:nvSpPr>
        <p:spPr bwMode="auto">
          <a:xfrm>
            <a:off x="4054475" y="1889125"/>
            <a:ext cx="512763" cy="355600"/>
          </a:xfrm>
          <a:custGeom>
            <a:avLst/>
            <a:gdLst>
              <a:gd name="T0" fmla="*/ 0 w 705"/>
              <a:gd name="T1" fmla="*/ 570 h 570"/>
              <a:gd name="T2" fmla="*/ 120 w 705"/>
              <a:gd name="T3" fmla="*/ 480 h 570"/>
              <a:gd name="T4" fmla="*/ 195 w 705"/>
              <a:gd name="T5" fmla="*/ 240 h 570"/>
              <a:gd name="T6" fmla="*/ 360 w 705"/>
              <a:gd name="T7" fmla="*/ 75 h 570"/>
              <a:gd name="T8" fmla="*/ 705 w 705"/>
              <a:gd name="T9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570">
                <a:moveTo>
                  <a:pt x="0" y="570"/>
                </a:moveTo>
                <a:cubicBezTo>
                  <a:pt x="44" y="552"/>
                  <a:pt x="88" y="535"/>
                  <a:pt x="120" y="480"/>
                </a:cubicBezTo>
                <a:cubicBezTo>
                  <a:pt x="152" y="425"/>
                  <a:pt x="155" y="307"/>
                  <a:pt x="195" y="240"/>
                </a:cubicBezTo>
                <a:cubicBezTo>
                  <a:pt x="235" y="173"/>
                  <a:pt x="275" y="115"/>
                  <a:pt x="360" y="75"/>
                </a:cubicBezTo>
                <a:cubicBezTo>
                  <a:pt x="445" y="35"/>
                  <a:pt x="575" y="17"/>
                  <a:pt x="705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5196" name="Freeform 44"/>
          <p:cNvSpPr>
            <a:spLocks/>
          </p:cNvSpPr>
          <p:nvPr/>
        </p:nvSpPr>
        <p:spPr bwMode="auto">
          <a:xfrm>
            <a:off x="4695825" y="1901825"/>
            <a:ext cx="550863" cy="317500"/>
          </a:xfrm>
          <a:custGeom>
            <a:avLst/>
            <a:gdLst>
              <a:gd name="T0" fmla="*/ 0 w 1095"/>
              <a:gd name="T1" fmla="*/ 0 h 390"/>
              <a:gd name="T2" fmla="*/ 315 w 1095"/>
              <a:gd name="T3" fmla="*/ 60 h 390"/>
              <a:gd name="T4" fmla="*/ 555 w 1095"/>
              <a:gd name="T5" fmla="*/ 300 h 390"/>
              <a:gd name="T6" fmla="*/ 855 w 1095"/>
              <a:gd name="T7" fmla="*/ 375 h 390"/>
              <a:gd name="T8" fmla="*/ 1095 w 1095"/>
              <a:gd name="T9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390">
                <a:moveTo>
                  <a:pt x="0" y="0"/>
                </a:moveTo>
                <a:cubicBezTo>
                  <a:pt x="111" y="5"/>
                  <a:pt x="223" y="10"/>
                  <a:pt x="315" y="60"/>
                </a:cubicBezTo>
                <a:cubicBezTo>
                  <a:pt x="407" y="110"/>
                  <a:pt x="465" y="248"/>
                  <a:pt x="555" y="300"/>
                </a:cubicBezTo>
                <a:cubicBezTo>
                  <a:pt x="645" y="352"/>
                  <a:pt x="765" y="360"/>
                  <a:pt x="855" y="375"/>
                </a:cubicBezTo>
                <a:cubicBezTo>
                  <a:pt x="945" y="390"/>
                  <a:pt x="1020" y="390"/>
                  <a:pt x="1095" y="3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5197" name="Text Box 45"/>
          <p:cNvSpPr txBox="1">
            <a:spLocks noChangeArrowheads="1"/>
          </p:cNvSpPr>
          <p:nvPr/>
        </p:nvSpPr>
        <p:spPr bwMode="auto">
          <a:xfrm>
            <a:off x="5113338" y="1395413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p</a:t>
            </a:r>
            <a:endParaRPr lang="en-US" altLang="bg-BG"/>
          </a:p>
        </p:txBody>
      </p:sp>
      <p:sp>
        <p:nvSpPr>
          <p:cNvPr id="305206" name="Oval 54"/>
          <p:cNvSpPr>
            <a:spLocks noChangeArrowheads="1"/>
          </p:cNvSpPr>
          <p:nvPr/>
        </p:nvSpPr>
        <p:spPr bwMode="auto">
          <a:xfrm>
            <a:off x="4819650" y="523875"/>
            <a:ext cx="479425" cy="439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1</a:t>
            </a:r>
            <a:endParaRPr lang="en-US" altLang="bg-BG"/>
          </a:p>
        </p:txBody>
      </p:sp>
      <p:sp>
        <p:nvSpPr>
          <p:cNvPr id="305207" name="Oval 55"/>
          <p:cNvSpPr>
            <a:spLocks noChangeArrowheads="1"/>
          </p:cNvSpPr>
          <p:nvPr/>
        </p:nvSpPr>
        <p:spPr bwMode="auto">
          <a:xfrm>
            <a:off x="4938713" y="1682750"/>
            <a:ext cx="479425" cy="439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3</a:t>
            </a:r>
            <a:endParaRPr lang="en-US" altLang="bg-BG"/>
          </a:p>
        </p:txBody>
      </p:sp>
      <p:sp>
        <p:nvSpPr>
          <p:cNvPr id="305208" name="Oval 56"/>
          <p:cNvSpPr>
            <a:spLocks noChangeArrowheads="1"/>
          </p:cNvSpPr>
          <p:nvPr/>
        </p:nvSpPr>
        <p:spPr bwMode="auto">
          <a:xfrm>
            <a:off x="2835275" y="1503363"/>
            <a:ext cx="479425" cy="4397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2</a:t>
            </a:r>
            <a:endParaRPr lang="en-US" altLang="bg-BG"/>
          </a:p>
        </p:txBody>
      </p:sp>
      <p:sp>
        <p:nvSpPr>
          <p:cNvPr id="305209" name="Oval 57"/>
          <p:cNvSpPr>
            <a:spLocks noChangeArrowheads="1"/>
          </p:cNvSpPr>
          <p:nvPr/>
        </p:nvSpPr>
        <p:spPr bwMode="auto">
          <a:xfrm>
            <a:off x="4186238" y="1927225"/>
            <a:ext cx="393700" cy="3429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bg-BG" sz="1200"/>
              <a:t>4</a:t>
            </a:r>
            <a:endParaRPr lang="en-US" altLang="bg-BG"/>
          </a:p>
        </p:txBody>
      </p:sp>
      <p:sp>
        <p:nvSpPr>
          <p:cNvPr id="305210" name="Text Box 58"/>
          <p:cNvSpPr txBox="1">
            <a:spLocks noChangeArrowheads="1"/>
          </p:cNvSpPr>
          <p:nvPr/>
        </p:nvSpPr>
        <p:spPr bwMode="auto">
          <a:xfrm>
            <a:off x="4516438" y="3103563"/>
            <a:ext cx="39560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</a:rPr>
              <a:t> </a:t>
            </a:r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chemeClr val="accent2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>
              <a:solidFill>
                <a:schemeClr val="accent2"/>
              </a:solidFill>
            </a:endParaRPr>
          </a:p>
          <a:p>
            <a:pPr algn="l"/>
            <a:endParaRPr lang="bg-BG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endParaRPr lang="en-US" altLang="bg-BG" sz="1000">
              <a:solidFill>
                <a:schemeClr val="accent2"/>
              </a:solidFill>
            </a:endParaRP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chemeClr val="accent2"/>
              </a:solidFill>
            </a:endParaRPr>
          </a:p>
        </p:txBody>
      </p:sp>
      <p:sp>
        <p:nvSpPr>
          <p:cNvPr id="305211" name="Text Box 59"/>
          <p:cNvSpPr txBox="1">
            <a:spLocks noChangeArrowheads="1"/>
          </p:cNvSpPr>
          <p:nvPr/>
        </p:nvSpPr>
        <p:spPr bwMode="auto">
          <a:xfrm>
            <a:off x="4579938" y="4017963"/>
            <a:ext cx="384175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contr:=na;</a:t>
            </a:r>
            <a:endParaRPr lang="bg-BG" altLang="bg-BG" sz="900" b="1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while (contr&lt;&gt;NULL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data&lt;&gt;X &amp;&amp; 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next&lt;&gt;NULL) </a:t>
            </a:r>
          </a:p>
          <a:p>
            <a:pPr algn="l"/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      contr=contr</a:t>
            </a:r>
            <a:r>
              <a:rPr lang="en-US" altLang="bg-BG" sz="900" b="1">
                <a:solidFill>
                  <a:schemeClr val="accent2"/>
                </a:solidFill>
              </a:rPr>
              <a:t>-&gt;</a:t>
            </a:r>
            <a:r>
              <a:rPr lang="en-US" altLang="bg-BG" sz="9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endParaRPr lang="en-US" altLang="bg-BG" sz="9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5212" name="Oval 60"/>
          <p:cNvSpPr>
            <a:spLocks noChangeArrowheads="1"/>
          </p:cNvSpPr>
          <p:nvPr/>
        </p:nvSpPr>
        <p:spPr bwMode="auto">
          <a:xfrm>
            <a:off x="6113463" y="53514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05213" name="Oval 61"/>
          <p:cNvSpPr>
            <a:spLocks noChangeArrowheads="1"/>
          </p:cNvSpPr>
          <p:nvPr/>
        </p:nvSpPr>
        <p:spPr bwMode="auto">
          <a:xfrm>
            <a:off x="7523163" y="435927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05214" name="Oval 62"/>
          <p:cNvSpPr>
            <a:spLocks noChangeArrowheads="1"/>
          </p:cNvSpPr>
          <p:nvPr/>
        </p:nvSpPr>
        <p:spPr bwMode="auto">
          <a:xfrm>
            <a:off x="7386638" y="33210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05215" name="Oval 63"/>
          <p:cNvSpPr>
            <a:spLocks noChangeArrowheads="1"/>
          </p:cNvSpPr>
          <p:nvPr/>
        </p:nvSpPr>
        <p:spPr bwMode="auto">
          <a:xfrm>
            <a:off x="6119813" y="56276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05216" name="Rectangle 64"/>
          <p:cNvSpPr>
            <a:spLocks noChangeArrowheads="1"/>
          </p:cNvSpPr>
          <p:nvPr/>
        </p:nvSpPr>
        <p:spPr bwMode="auto">
          <a:xfrm>
            <a:off x="4597400" y="50895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if (contr&lt;&gt;NULL)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contr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{ 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na = p;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p</a:t>
            </a:r>
            <a:r>
              <a:rPr lang="en-US" altLang="bg-BG" sz="1000" b="1">
                <a:solidFill>
                  <a:schemeClr val="accent2"/>
                </a:solidFill>
              </a:rPr>
              <a:t>-&gt;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next =NULL ;</a:t>
            </a:r>
          </a:p>
          <a:p>
            <a:pPr algn="l"/>
            <a:r>
              <a:rPr lang="bg-BG" altLang="bg-BG" sz="10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chemeClr val="accent2"/>
                </a:solidFill>
                <a:latin typeface="Times New Roman" pitchFamily="18" charset="0"/>
              </a:rPr>
              <a:t> }            </a:t>
            </a:r>
          </a:p>
        </p:txBody>
      </p:sp>
      <p:sp>
        <p:nvSpPr>
          <p:cNvPr id="305217" name="Text Box 65"/>
          <p:cNvSpPr txBox="1">
            <a:spLocks noChangeArrowheads="1"/>
          </p:cNvSpPr>
          <p:nvPr/>
        </p:nvSpPr>
        <p:spPr bwMode="auto">
          <a:xfrm>
            <a:off x="4722813" y="3395663"/>
            <a:ext cx="26289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 sz="1200" b="1">
                <a:solidFill>
                  <a:schemeClr val="accent2"/>
                </a:solidFill>
                <a:latin typeface="Times New Roman" pitchFamily="18" charset="0"/>
              </a:rPr>
              <a:t>p=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new Element;  p -&gt;data = dannata;</a:t>
            </a:r>
          </a:p>
        </p:txBody>
      </p:sp>
      <p:sp>
        <p:nvSpPr>
          <p:cNvPr id="305218" name="Text Box 66"/>
          <p:cNvSpPr txBox="1">
            <a:spLocks noChangeArrowheads="1"/>
          </p:cNvSpPr>
          <p:nvPr/>
        </p:nvSpPr>
        <p:spPr bwMode="auto">
          <a:xfrm>
            <a:off x="706438" y="3078163"/>
            <a:ext cx="3676650" cy="3754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algn="l"/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Д</a:t>
            </a:r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анната – в нов елемент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</a:rPr>
              <a:t> </a:t>
            </a:r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2. Обхождане до намиране на мястото </a:t>
            </a:r>
            <a:r>
              <a:rPr lang="bg-BG" altLang="bg-BG" sz="1000">
                <a:solidFill>
                  <a:srgbClr val="800000"/>
                </a:solidFill>
                <a:latin typeface="Times New Roman" pitchFamily="18" charset="0"/>
              </a:rPr>
              <a:t>за вмъкване</a:t>
            </a:r>
            <a:endParaRPr lang="en-US" altLang="bg-BG" sz="1000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>
              <a:solidFill>
                <a:srgbClr val="800000"/>
              </a:solidFill>
            </a:endParaRPr>
          </a:p>
          <a:p>
            <a:pPr algn="l"/>
            <a:endParaRPr lang="bg-BG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endParaRPr lang="en-US" altLang="bg-BG" sz="1000">
              <a:solidFill>
                <a:srgbClr val="800000"/>
              </a:solidFill>
            </a:endParaRP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Вмъкване</a:t>
            </a:r>
          </a:p>
          <a:p>
            <a:pPr algn="l"/>
            <a:r>
              <a:rPr lang="en-US" altLang="bg-BG" sz="1000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000">
              <a:solidFill>
                <a:srgbClr val="800000"/>
              </a:solidFill>
            </a:endParaRPr>
          </a:p>
        </p:txBody>
      </p:sp>
      <p:sp>
        <p:nvSpPr>
          <p:cNvPr id="305219" name="Text Box 67"/>
          <p:cNvSpPr txBox="1">
            <a:spLocks noChangeArrowheads="1"/>
          </p:cNvSpPr>
          <p:nvPr/>
        </p:nvSpPr>
        <p:spPr bwMode="auto">
          <a:xfrm>
            <a:off x="769938" y="3992563"/>
            <a:ext cx="3549650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contr:=na;</a:t>
            </a:r>
            <a:endParaRPr lang="bg-BG" altLang="bg-BG" sz="1000" b="1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While (contr&lt;&gt;nil) and (contr^.data&lt;&gt;X) and (contr^.next&lt;&gt;nil) do</a:t>
            </a:r>
          </a:p>
          <a:p>
            <a:pPr algn="l"/>
            <a:r>
              <a:rPr lang="en-US" altLang="bg-BG" sz="900" b="1">
                <a:solidFill>
                  <a:srgbClr val="800000"/>
                </a:solidFill>
                <a:latin typeface="Times New Roman" pitchFamily="18" charset="0"/>
              </a:rPr>
              <a:t>     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contr:=contr^.next;</a:t>
            </a:r>
          </a:p>
          <a:p>
            <a:pPr algn="l"/>
            <a:endParaRPr lang="en-US" altLang="bg-BG" sz="10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5220" name="Oval 68"/>
          <p:cNvSpPr>
            <a:spLocks noChangeArrowheads="1"/>
          </p:cNvSpPr>
          <p:nvPr/>
        </p:nvSpPr>
        <p:spPr bwMode="auto">
          <a:xfrm>
            <a:off x="2303463" y="5326063"/>
            <a:ext cx="361950" cy="347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05221" name="Oval 69"/>
          <p:cNvSpPr>
            <a:spLocks noChangeArrowheads="1"/>
          </p:cNvSpPr>
          <p:nvPr/>
        </p:nvSpPr>
        <p:spPr bwMode="auto">
          <a:xfrm>
            <a:off x="3611563" y="4378325"/>
            <a:ext cx="349250" cy="322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05222" name="Oval 70"/>
          <p:cNvSpPr>
            <a:spLocks noChangeArrowheads="1"/>
          </p:cNvSpPr>
          <p:nvPr/>
        </p:nvSpPr>
        <p:spPr bwMode="auto">
          <a:xfrm>
            <a:off x="3005138" y="3409950"/>
            <a:ext cx="336550" cy="3286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05223" name="Oval 71"/>
          <p:cNvSpPr>
            <a:spLocks noChangeArrowheads="1"/>
          </p:cNvSpPr>
          <p:nvPr/>
        </p:nvSpPr>
        <p:spPr bwMode="auto">
          <a:xfrm>
            <a:off x="2309813" y="5602288"/>
            <a:ext cx="355600" cy="328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05224" name="Rectangle 72"/>
          <p:cNvSpPr>
            <a:spLocks noChangeArrowheads="1"/>
          </p:cNvSpPr>
          <p:nvPr/>
        </p:nvSpPr>
        <p:spPr bwMode="auto">
          <a:xfrm>
            <a:off x="787400" y="5064125"/>
            <a:ext cx="2641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bg-BG" sz="1000" b="1"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If contr&lt;&gt;nil then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p^.next:=contr^.next;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contr^.next:=p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 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begin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na:=p;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p^.next:=nil </a:t>
            </a:r>
          </a:p>
          <a:p>
            <a:pPr algn="l"/>
            <a:r>
              <a:rPr lang="bg-BG" altLang="bg-BG" sz="10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000" b="1">
                <a:solidFill>
                  <a:srgbClr val="800000"/>
                </a:solidFill>
                <a:latin typeface="Times New Roman" pitchFamily="18" charset="0"/>
              </a:rPr>
              <a:t> end;</a:t>
            </a:r>
            <a:r>
              <a:rPr lang="en-US" altLang="bg-BG" sz="1000" b="1">
                <a:latin typeface="Times New Roman" pitchFamily="18" charset="0"/>
              </a:rPr>
              <a:t>            </a:t>
            </a:r>
          </a:p>
        </p:txBody>
      </p:sp>
      <p:sp>
        <p:nvSpPr>
          <p:cNvPr id="305225" name="Text Box 73"/>
          <p:cNvSpPr txBox="1">
            <a:spLocks noChangeArrowheads="1"/>
          </p:cNvSpPr>
          <p:nvPr/>
        </p:nvSpPr>
        <p:spPr bwMode="auto">
          <a:xfrm>
            <a:off x="790575" y="3433763"/>
            <a:ext cx="2127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 b="1">
                <a:solidFill>
                  <a:srgbClr val="800000"/>
                </a:solidFill>
                <a:latin typeface="Times New Roman" pitchFamily="18" charset="0"/>
              </a:rPr>
              <a:t>New (p);  p^.data := dannata;</a:t>
            </a:r>
          </a:p>
        </p:txBody>
      </p:sp>
      <p:grpSp>
        <p:nvGrpSpPr>
          <p:cNvPr id="305187" name="Group 35"/>
          <p:cNvGrpSpPr>
            <a:grpSpLocks/>
          </p:cNvGrpSpPr>
          <p:nvPr/>
        </p:nvGrpSpPr>
        <p:grpSpPr bwMode="auto">
          <a:xfrm flipH="1">
            <a:off x="4854575" y="1455738"/>
            <a:ext cx="190500" cy="409575"/>
            <a:chOff x="7787" y="768"/>
            <a:chExt cx="242" cy="633"/>
          </a:xfrm>
        </p:grpSpPr>
        <p:sp>
          <p:nvSpPr>
            <p:cNvPr id="305188" name="Freeform 36"/>
            <p:cNvSpPr>
              <a:spLocks/>
            </p:cNvSpPr>
            <p:nvPr/>
          </p:nvSpPr>
          <p:spPr bwMode="auto">
            <a:xfrm rot="14383776" flipH="1">
              <a:off x="7739" y="816"/>
              <a:ext cx="313" cy="217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5189" name="Freeform 37"/>
            <p:cNvSpPr>
              <a:spLocks/>
            </p:cNvSpPr>
            <p:nvPr/>
          </p:nvSpPr>
          <p:spPr bwMode="auto">
            <a:xfrm rot="14383776" flipH="1">
              <a:off x="7764" y="1136"/>
              <a:ext cx="529" cy="1"/>
            </a:xfrm>
            <a:custGeom>
              <a:avLst/>
              <a:gdLst>
                <a:gd name="T0" fmla="*/ 0 w 1120"/>
                <a:gd name="T1" fmla="*/ 0 h 1"/>
                <a:gd name="T2" fmla="*/ 1120 w 112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0" h="1">
                  <a:moveTo>
                    <a:pt x="0" y="0"/>
                  </a:moveTo>
                  <a:lnTo>
                    <a:pt x="11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5190" name="Freeform 38"/>
          <p:cNvSpPr>
            <a:spLocks/>
          </p:cNvSpPr>
          <p:nvPr/>
        </p:nvSpPr>
        <p:spPr bwMode="auto">
          <a:xfrm rot="-12391012" flipH="1" flipV="1">
            <a:off x="4638675" y="1116013"/>
            <a:ext cx="449263" cy="5111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solidFill>
            <a:srgbClr val="C0C0C0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2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5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5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5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5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05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05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5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5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05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05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5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94" grpId="0" animBg="1"/>
      <p:bldP spid="305195" grpId="0" animBg="1"/>
      <p:bldP spid="305196" grpId="0" animBg="1"/>
      <p:bldP spid="305207" grpId="0" animBg="1"/>
      <p:bldP spid="3052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178" name="Group 2"/>
          <p:cNvGrpSpPr>
            <a:grpSpLocks/>
          </p:cNvGrpSpPr>
          <p:nvPr/>
        </p:nvGrpSpPr>
        <p:grpSpPr bwMode="auto">
          <a:xfrm>
            <a:off x="5237163" y="2103438"/>
            <a:ext cx="1466850" cy="538162"/>
            <a:chOff x="1774" y="3067"/>
            <a:chExt cx="2344" cy="945"/>
          </a:xfrm>
        </p:grpSpPr>
        <p:sp>
          <p:nvSpPr>
            <p:cNvPr id="306179" name="AutoShape 3"/>
            <p:cNvSpPr>
              <a:spLocks noChangeArrowheads="1"/>
            </p:cNvSpPr>
            <p:nvPr/>
          </p:nvSpPr>
          <p:spPr bwMode="auto">
            <a:xfrm rot="-5400000">
              <a:off x="2490" y="2385"/>
              <a:ext cx="945" cy="2310"/>
            </a:xfrm>
            <a:prstGeom prst="can">
              <a:avLst>
                <a:gd name="adj" fmla="val 61111"/>
              </a:avLst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306180" name="Group 4"/>
            <p:cNvGrpSpPr>
              <a:grpSpLocks/>
            </p:cNvGrpSpPr>
            <p:nvPr/>
          </p:nvGrpSpPr>
          <p:grpSpPr bwMode="auto">
            <a:xfrm>
              <a:off x="1774" y="3195"/>
              <a:ext cx="491" cy="675"/>
              <a:chOff x="5839" y="2520"/>
              <a:chExt cx="806" cy="1035"/>
            </a:xfrm>
          </p:grpSpPr>
          <p:grpSp>
            <p:nvGrpSpPr>
              <p:cNvPr id="306181" name="Group 5"/>
              <p:cNvGrpSpPr>
                <a:grpSpLocks/>
              </p:cNvGrpSpPr>
              <p:nvPr/>
            </p:nvGrpSpPr>
            <p:grpSpPr bwMode="auto">
              <a:xfrm>
                <a:off x="5839" y="2520"/>
                <a:ext cx="787" cy="1035"/>
                <a:chOff x="5310" y="5145"/>
                <a:chExt cx="570" cy="750"/>
              </a:xfrm>
            </p:grpSpPr>
            <p:sp>
              <p:nvSpPr>
                <p:cNvPr id="306182" name="Rectangle 6"/>
                <p:cNvSpPr>
                  <a:spLocks noChangeArrowheads="1"/>
                </p:cNvSpPr>
                <p:nvPr/>
              </p:nvSpPr>
              <p:spPr bwMode="auto">
                <a:xfrm>
                  <a:off x="5310" y="5145"/>
                  <a:ext cx="57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6183" name="Rectangle 7"/>
                <p:cNvSpPr>
                  <a:spLocks noChangeArrowheads="1"/>
                </p:cNvSpPr>
                <p:nvPr/>
              </p:nvSpPr>
              <p:spPr bwMode="auto">
                <a:xfrm>
                  <a:off x="5310" y="5400"/>
                  <a:ext cx="570" cy="4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6184" name="Oval 8"/>
                <p:cNvSpPr>
                  <a:spLocks noChangeArrowheads="1"/>
                </p:cNvSpPr>
                <p:nvPr/>
              </p:nvSpPr>
              <p:spPr bwMode="auto">
                <a:xfrm>
                  <a:off x="5400" y="5460"/>
                  <a:ext cx="420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06185" name="Rectangle 9"/>
              <p:cNvSpPr>
                <a:spLocks noChangeArrowheads="1"/>
              </p:cNvSpPr>
              <p:nvPr/>
            </p:nvSpPr>
            <p:spPr bwMode="auto">
              <a:xfrm>
                <a:off x="6418" y="2526"/>
                <a:ext cx="227" cy="10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306186" name="Group 10"/>
          <p:cNvGrpSpPr>
            <a:grpSpLocks/>
          </p:cNvGrpSpPr>
          <p:nvPr/>
        </p:nvGrpSpPr>
        <p:grpSpPr bwMode="auto">
          <a:xfrm>
            <a:off x="6915150" y="2309813"/>
            <a:ext cx="141288" cy="114300"/>
            <a:chOff x="8070" y="4779"/>
            <a:chExt cx="525" cy="531"/>
          </a:xfrm>
        </p:grpSpPr>
        <p:sp>
          <p:nvSpPr>
            <p:cNvPr id="306187" name="Oval 11"/>
            <p:cNvSpPr>
              <a:spLocks noChangeArrowheads="1"/>
            </p:cNvSpPr>
            <p:nvPr/>
          </p:nvSpPr>
          <p:spPr bwMode="auto">
            <a:xfrm>
              <a:off x="8070" y="4779"/>
              <a:ext cx="525" cy="53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6188" name="Line 12"/>
            <p:cNvSpPr>
              <a:spLocks noChangeShapeType="1"/>
            </p:cNvSpPr>
            <p:nvPr/>
          </p:nvSpPr>
          <p:spPr bwMode="auto">
            <a:xfrm>
              <a:off x="8160" y="4860"/>
              <a:ext cx="36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6189" name="Line 13"/>
            <p:cNvSpPr>
              <a:spLocks noChangeShapeType="1"/>
            </p:cNvSpPr>
            <p:nvPr/>
          </p:nvSpPr>
          <p:spPr bwMode="auto">
            <a:xfrm flipH="1">
              <a:off x="8130" y="4905"/>
              <a:ext cx="39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6190" name="Line 14"/>
          <p:cNvSpPr>
            <a:spLocks noChangeShapeType="1"/>
          </p:cNvSpPr>
          <p:nvPr/>
        </p:nvSpPr>
        <p:spPr bwMode="auto">
          <a:xfrm>
            <a:off x="6718300" y="2373313"/>
            <a:ext cx="18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06191" name="Group 15"/>
          <p:cNvGrpSpPr>
            <a:grpSpLocks/>
          </p:cNvGrpSpPr>
          <p:nvPr/>
        </p:nvGrpSpPr>
        <p:grpSpPr bwMode="auto">
          <a:xfrm>
            <a:off x="3835400" y="2195513"/>
            <a:ext cx="373063" cy="403225"/>
            <a:chOff x="5310" y="5145"/>
            <a:chExt cx="570" cy="750"/>
          </a:xfrm>
        </p:grpSpPr>
        <p:sp>
          <p:nvSpPr>
            <p:cNvPr id="306192" name="Rectangle 16"/>
            <p:cNvSpPr>
              <a:spLocks noChangeArrowheads="1"/>
            </p:cNvSpPr>
            <p:nvPr/>
          </p:nvSpPr>
          <p:spPr bwMode="auto">
            <a:xfrm>
              <a:off x="5310" y="5145"/>
              <a:ext cx="570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6193" name="Rectangle 17"/>
            <p:cNvSpPr>
              <a:spLocks noChangeArrowheads="1"/>
            </p:cNvSpPr>
            <p:nvPr/>
          </p:nvSpPr>
          <p:spPr bwMode="auto">
            <a:xfrm>
              <a:off x="5310" y="5400"/>
              <a:ext cx="57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6194" name="Oval 18"/>
            <p:cNvSpPr>
              <a:spLocks noChangeArrowheads="1"/>
            </p:cNvSpPr>
            <p:nvPr/>
          </p:nvSpPr>
          <p:spPr bwMode="auto">
            <a:xfrm>
              <a:off x="5400" y="5460"/>
              <a:ext cx="420" cy="3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6195" name="Group 19"/>
          <p:cNvGrpSpPr>
            <a:grpSpLocks/>
          </p:cNvGrpSpPr>
          <p:nvPr/>
        </p:nvGrpSpPr>
        <p:grpSpPr bwMode="auto">
          <a:xfrm>
            <a:off x="1782763" y="2101850"/>
            <a:ext cx="2214562" cy="539750"/>
            <a:chOff x="3510" y="3712"/>
            <a:chExt cx="3323" cy="945"/>
          </a:xfrm>
        </p:grpSpPr>
        <p:sp>
          <p:nvSpPr>
            <p:cNvPr id="306196" name="Rectangle 20"/>
            <p:cNvSpPr>
              <a:spLocks noChangeArrowheads="1"/>
            </p:cNvSpPr>
            <p:nvPr/>
          </p:nvSpPr>
          <p:spPr bwMode="auto">
            <a:xfrm>
              <a:off x="3510" y="3900"/>
              <a:ext cx="525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6197" name="Line 21"/>
            <p:cNvSpPr>
              <a:spLocks noChangeShapeType="1"/>
            </p:cNvSpPr>
            <p:nvPr/>
          </p:nvSpPr>
          <p:spPr bwMode="auto">
            <a:xfrm>
              <a:off x="3765" y="4005"/>
              <a:ext cx="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06198" name="Group 22"/>
            <p:cNvGrpSpPr>
              <a:grpSpLocks/>
            </p:cNvGrpSpPr>
            <p:nvPr/>
          </p:nvGrpSpPr>
          <p:grpSpPr bwMode="auto">
            <a:xfrm>
              <a:off x="4489" y="3712"/>
              <a:ext cx="2344" cy="945"/>
              <a:chOff x="1774" y="3067"/>
              <a:chExt cx="2344" cy="945"/>
            </a:xfrm>
          </p:grpSpPr>
          <p:sp>
            <p:nvSpPr>
              <p:cNvPr id="306199" name="AutoShape 23"/>
              <p:cNvSpPr>
                <a:spLocks noChangeArrowheads="1"/>
              </p:cNvSpPr>
              <p:nvPr/>
            </p:nvSpPr>
            <p:spPr bwMode="auto">
              <a:xfrm rot="-5400000">
                <a:off x="2490" y="2385"/>
                <a:ext cx="945" cy="2310"/>
              </a:xfrm>
              <a:prstGeom prst="can">
                <a:avLst>
                  <a:gd name="adj" fmla="val 61111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06200" name="Group 24"/>
              <p:cNvGrpSpPr>
                <a:grpSpLocks/>
              </p:cNvGrpSpPr>
              <p:nvPr/>
            </p:nvGrpSpPr>
            <p:grpSpPr bwMode="auto">
              <a:xfrm>
                <a:off x="1774" y="3195"/>
                <a:ext cx="491" cy="675"/>
                <a:chOff x="5839" y="2520"/>
                <a:chExt cx="806" cy="1035"/>
              </a:xfrm>
            </p:grpSpPr>
            <p:grpSp>
              <p:nvGrpSpPr>
                <p:cNvPr id="306201" name="Group 25"/>
                <p:cNvGrpSpPr>
                  <a:grpSpLocks/>
                </p:cNvGrpSpPr>
                <p:nvPr/>
              </p:nvGrpSpPr>
              <p:grpSpPr bwMode="auto">
                <a:xfrm>
                  <a:off x="5839" y="2520"/>
                  <a:ext cx="787" cy="1035"/>
                  <a:chOff x="5310" y="5145"/>
                  <a:chExt cx="570" cy="750"/>
                </a:xfrm>
              </p:grpSpPr>
              <p:sp>
                <p:nvSpPr>
                  <p:cNvPr id="30620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145"/>
                    <a:ext cx="570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0620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5310" y="5400"/>
                    <a:ext cx="570" cy="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306204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460"/>
                    <a:ext cx="420" cy="3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306205" name="Rectangle 29"/>
                <p:cNvSpPr>
                  <a:spLocks noChangeArrowheads="1"/>
                </p:cNvSpPr>
                <p:nvPr/>
              </p:nvSpPr>
              <p:spPr bwMode="auto">
                <a:xfrm>
                  <a:off x="6418" y="2526"/>
                  <a:ext cx="227" cy="10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</p:grpSp>
      <p:grpSp>
        <p:nvGrpSpPr>
          <p:cNvPr id="306206" name="Group 30"/>
          <p:cNvGrpSpPr>
            <a:grpSpLocks/>
          </p:cNvGrpSpPr>
          <p:nvPr/>
        </p:nvGrpSpPr>
        <p:grpSpPr bwMode="auto">
          <a:xfrm>
            <a:off x="3671888" y="1214438"/>
            <a:ext cx="585787" cy="981075"/>
            <a:chOff x="6662" y="2732"/>
            <a:chExt cx="684" cy="1202"/>
          </a:xfrm>
        </p:grpSpPr>
        <p:sp>
          <p:nvSpPr>
            <p:cNvPr id="306207" name="Freeform 31"/>
            <p:cNvSpPr>
              <a:spLocks/>
            </p:cNvSpPr>
            <p:nvPr/>
          </p:nvSpPr>
          <p:spPr bwMode="auto">
            <a:xfrm rot="5390406">
              <a:off x="6893" y="3289"/>
              <a:ext cx="324" cy="192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6208" name="Line 32"/>
            <p:cNvSpPr>
              <a:spLocks noChangeShapeType="1"/>
            </p:cNvSpPr>
            <p:nvPr/>
          </p:nvSpPr>
          <p:spPr bwMode="auto">
            <a:xfrm rot="5390406">
              <a:off x="6796" y="3674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6209" name="Freeform 33"/>
            <p:cNvSpPr>
              <a:spLocks/>
            </p:cNvSpPr>
            <p:nvPr/>
          </p:nvSpPr>
          <p:spPr bwMode="auto">
            <a:xfrm rot="-11027759" flipH="1" flipV="1">
              <a:off x="6662" y="2732"/>
              <a:ext cx="684" cy="74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6210" name="Text Box 34"/>
          <p:cNvSpPr txBox="1">
            <a:spLocks noChangeArrowheads="1"/>
          </p:cNvSpPr>
          <p:nvPr/>
        </p:nvSpPr>
        <p:spPr bwMode="auto">
          <a:xfrm>
            <a:off x="3382963" y="1808163"/>
            <a:ext cx="612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/>
              <a:t>contr</a:t>
            </a:r>
            <a:endParaRPr lang="en-US" altLang="bg-BG"/>
          </a:p>
        </p:txBody>
      </p:sp>
      <p:sp>
        <p:nvSpPr>
          <p:cNvPr id="306215" name="Rectangle 39"/>
          <p:cNvSpPr>
            <a:spLocks noChangeArrowheads="1"/>
          </p:cNvSpPr>
          <p:nvPr/>
        </p:nvSpPr>
        <p:spPr bwMode="auto">
          <a:xfrm>
            <a:off x="4541838" y="1816100"/>
            <a:ext cx="320675" cy="141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6216" name="Rectangle 40"/>
          <p:cNvSpPr>
            <a:spLocks noChangeArrowheads="1"/>
          </p:cNvSpPr>
          <p:nvPr/>
        </p:nvSpPr>
        <p:spPr bwMode="auto">
          <a:xfrm>
            <a:off x="4541838" y="1957388"/>
            <a:ext cx="320675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6217" name="Oval 41"/>
          <p:cNvSpPr>
            <a:spLocks noChangeArrowheads="1"/>
          </p:cNvSpPr>
          <p:nvPr/>
        </p:nvSpPr>
        <p:spPr bwMode="auto">
          <a:xfrm>
            <a:off x="4592638" y="1990725"/>
            <a:ext cx="236537" cy="192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6218" name="Line 42"/>
          <p:cNvSpPr>
            <a:spLocks noChangeShapeType="1"/>
          </p:cNvSpPr>
          <p:nvPr/>
        </p:nvSpPr>
        <p:spPr bwMode="auto">
          <a:xfrm>
            <a:off x="4092575" y="2292350"/>
            <a:ext cx="11938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6219" name="Freeform 43"/>
          <p:cNvSpPr>
            <a:spLocks/>
          </p:cNvSpPr>
          <p:nvPr/>
        </p:nvSpPr>
        <p:spPr bwMode="auto">
          <a:xfrm>
            <a:off x="4054475" y="1889125"/>
            <a:ext cx="512763" cy="355600"/>
          </a:xfrm>
          <a:custGeom>
            <a:avLst/>
            <a:gdLst>
              <a:gd name="T0" fmla="*/ 0 w 705"/>
              <a:gd name="T1" fmla="*/ 570 h 570"/>
              <a:gd name="T2" fmla="*/ 120 w 705"/>
              <a:gd name="T3" fmla="*/ 480 h 570"/>
              <a:gd name="T4" fmla="*/ 195 w 705"/>
              <a:gd name="T5" fmla="*/ 240 h 570"/>
              <a:gd name="T6" fmla="*/ 360 w 705"/>
              <a:gd name="T7" fmla="*/ 75 h 570"/>
              <a:gd name="T8" fmla="*/ 705 w 705"/>
              <a:gd name="T9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570">
                <a:moveTo>
                  <a:pt x="0" y="570"/>
                </a:moveTo>
                <a:cubicBezTo>
                  <a:pt x="44" y="552"/>
                  <a:pt x="88" y="535"/>
                  <a:pt x="120" y="480"/>
                </a:cubicBezTo>
                <a:cubicBezTo>
                  <a:pt x="152" y="425"/>
                  <a:pt x="155" y="307"/>
                  <a:pt x="195" y="240"/>
                </a:cubicBezTo>
                <a:cubicBezTo>
                  <a:pt x="235" y="173"/>
                  <a:pt x="275" y="115"/>
                  <a:pt x="360" y="75"/>
                </a:cubicBezTo>
                <a:cubicBezTo>
                  <a:pt x="445" y="35"/>
                  <a:pt x="575" y="17"/>
                  <a:pt x="705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6220" name="Freeform 44"/>
          <p:cNvSpPr>
            <a:spLocks/>
          </p:cNvSpPr>
          <p:nvPr/>
        </p:nvSpPr>
        <p:spPr bwMode="auto">
          <a:xfrm>
            <a:off x="4695825" y="1901825"/>
            <a:ext cx="550863" cy="317500"/>
          </a:xfrm>
          <a:custGeom>
            <a:avLst/>
            <a:gdLst>
              <a:gd name="T0" fmla="*/ 0 w 1095"/>
              <a:gd name="T1" fmla="*/ 0 h 390"/>
              <a:gd name="T2" fmla="*/ 315 w 1095"/>
              <a:gd name="T3" fmla="*/ 60 h 390"/>
              <a:gd name="T4" fmla="*/ 555 w 1095"/>
              <a:gd name="T5" fmla="*/ 300 h 390"/>
              <a:gd name="T6" fmla="*/ 855 w 1095"/>
              <a:gd name="T7" fmla="*/ 375 h 390"/>
              <a:gd name="T8" fmla="*/ 1095 w 1095"/>
              <a:gd name="T9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390">
                <a:moveTo>
                  <a:pt x="0" y="0"/>
                </a:moveTo>
                <a:cubicBezTo>
                  <a:pt x="111" y="5"/>
                  <a:pt x="223" y="10"/>
                  <a:pt x="315" y="60"/>
                </a:cubicBezTo>
                <a:cubicBezTo>
                  <a:pt x="407" y="110"/>
                  <a:pt x="465" y="248"/>
                  <a:pt x="555" y="300"/>
                </a:cubicBezTo>
                <a:cubicBezTo>
                  <a:pt x="645" y="352"/>
                  <a:pt x="765" y="360"/>
                  <a:pt x="855" y="375"/>
                </a:cubicBezTo>
                <a:cubicBezTo>
                  <a:pt x="945" y="390"/>
                  <a:pt x="1020" y="390"/>
                  <a:pt x="1095" y="3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6221" name="Text Box 45"/>
          <p:cNvSpPr txBox="1">
            <a:spLocks noChangeArrowheads="1"/>
          </p:cNvSpPr>
          <p:nvPr/>
        </p:nvSpPr>
        <p:spPr bwMode="auto">
          <a:xfrm>
            <a:off x="4489450" y="423863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p</a:t>
            </a:r>
            <a:endParaRPr lang="en-US" altLang="bg-BG"/>
          </a:p>
        </p:txBody>
      </p:sp>
      <p:sp>
        <p:nvSpPr>
          <p:cNvPr id="306222" name="Rectangle 46"/>
          <p:cNvSpPr>
            <a:spLocks noChangeArrowheads="1"/>
          </p:cNvSpPr>
          <p:nvPr/>
        </p:nvSpPr>
        <p:spPr bwMode="auto">
          <a:xfrm>
            <a:off x="4211638" y="600075"/>
            <a:ext cx="307975" cy="131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6223" name="Rectangle 47"/>
          <p:cNvSpPr>
            <a:spLocks noChangeArrowheads="1"/>
          </p:cNvSpPr>
          <p:nvPr/>
        </p:nvSpPr>
        <p:spPr bwMode="auto">
          <a:xfrm>
            <a:off x="4211638" y="731838"/>
            <a:ext cx="307975" cy="255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6224" name="Oval 48"/>
          <p:cNvSpPr>
            <a:spLocks noChangeArrowheads="1"/>
          </p:cNvSpPr>
          <p:nvPr/>
        </p:nvSpPr>
        <p:spPr bwMode="auto">
          <a:xfrm>
            <a:off x="4260850" y="762000"/>
            <a:ext cx="227013" cy="1793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06225" name="Group 49"/>
          <p:cNvGrpSpPr>
            <a:grpSpLocks/>
          </p:cNvGrpSpPr>
          <p:nvPr/>
        </p:nvGrpSpPr>
        <p:grpSpPr bwMode="auto">
          <a:xfrm>
            <a:off x="4346575" y="34925"/>
            <a:ext cx="438150" cy="636588"/>
            <a:chOff x="7283" y="2998"/>
            <a:chExt cx="526" cy="918"/>
          </a:xfrm>
        </p:grpSpPr>
        <p:grpSp>
          <p:nvGrpSpPr>
            <p:cNvPr id="306226" name="Group 50"/>
            <p:cNvGrpSpPr>
              <a:grpSpLocks/>
            </p:cNvGrpSpPr>
            <p:nvPr/>
          </p:nvGrpSpPr>
          <p:grpSpPr bwMode="auto">
            <a:xfrm flipH="1">
              <a:off x="7536" y="3414"/>
              <a:ext cx="223" cy="502"/>
              <a:chOff x="7787" y="768"/>
              <a:chExt cx="242" cy="633"/>
            </a:xfrm>
          </p:grpSpPr>
          <p:sp>
            <p:nvSpPr>
              <p:cNvPr id="306227" name="Freeform 51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6228" name="Freeform 52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06229" name="Freeform 53"/>
            <p:cNvSpPr>
              <a:spLocks/>
            </p:cNvSpPr>
            <p:nvPr/>
          </p:nvSpPr>
          <p:spPr bwMode="auto">
            <a:xfrm rot="-12391012" flipH="1" flipV="1">
              <a:off x="7283" y="2998"/>
              <a:ext cx="526" cy="62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6230" name="Oval 54"/>
          <p:cNvSpPr>
            <a:spLocks noChangeArrowheads="1"/>
          </p:cNvSpPr>
          <p:nvPr/>
        </p:nvSpPr>
        <p:spPr bwMode="auto">
          <a:xfrm>
            <a:off x="4819650" y="523875"/>
            <a:ext cx="479425" cy="439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1</a:t>
            </a:r>
            <a:endParaRPr lang="en-US" altLang="bg-BG"/>
          </a:p>
        </p:txBody>
      </p:sp>
      <p:sp>
        <p:nvSpPr>
          <p:cNvPr id="306231" name="Oval 55"/>
          <p:cNvSpPr>
            <a:spLocks noChangeArrowheads="1"/>
          </p:cNvSpPr>
          <p:nvPr/>
        </p:nvSpPr>
        <p:spPr bwMode="auto">
          <a:xfrm>
            <a:off x="4938713" y="1682750"/>
            <a:ext cx="479425" cy="439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3</a:t>
            </a:r>
            <a:endParaRPr lang="en-US" altLang="bg-BG"/>
          </a:p>
        </p:txBody>
      </p:sp>
      <p:sp>
        <p:nvSpPr>
          <p:cNvPr id="306232" name="Oval 56"/>
          <p:cNvSpPr>
            <a:spLocks noChangeArrowheads="1"/>
          </p:cNvSpPr>
          <p:nvPr/>
        </p:nvSpPr>
        <p:spPr bwMode="auto">
          <a:xfrm>
            <a:off x="2835275" y="1503363"/>
            <a:ext cx="479425" cy="4397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2</a:t>
            </a:r>
            <a:endParaRPr lang="en-US" altLang="bg-BG"/>
          </a:p>
        </p:txBody>
      </p:sp>
      <p:sp>
        <p:nvSpPr>
          <p:cNvPr id="306233" name="Oval 57"/>
          <p:cNvSpPr>
            <a:spLocks noChangeArrowheads="1"/>
          </p:cNvSpPr>
          <p:nvPr/>
        </p:nvSpPr>
        <p:spPr bwMode="auto">
          <a:xfrm>
            <a:off x="4186238" y="1927225"/>
            <a:ext cx="393700" cy="3429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bg-BG" sz="1200"/>
              <a:t>4</a:t>
            </a:r>
            <a:endParaRPr lang="en-US" altLang="bg-BG"/>
          </a:p>
        </p:txBody>
      </p:sp>
      <p:grpSp>
        <p:nvGrpSpPr>
          <p:cNvPr id="306251" name="Group 75"/>
          <p:cNvGrpSpPr>
            <a:grpSpLocks/>
          </p:cNvGrpSpPr>
          <p:nvPr/>
        </p:nvGrpSpPr>
        <p:grpSpPr bwMode="auto">
          <a:xfrm>
            <a:off x="4516438" y="3103563"/>
            <a:ext cx="3956050" cy="3754437"/>
            <a:chOff x="2845" y="1955"/>
            <a:chExt cx="2492" cy="2365"/>
          </a:xfrm>
        </p:grpSpPr>
        <p:sp>
          <p:nvSpPr>
            <p:cNvPr id="306234" name="Text Box 58"/>
            <p:cNvSpPr txBox="1">
              <a:spLocks noChangeArrowheads="1"/>
            </p:cNvSpPr>
            <p:nvPr/>
          </p:nvSpPr>
          <p:spPr bwMode="auto">
            <a:xfrm>
              <a:off x="2845" y="1955"/>
              <a:ext cx="2492" cy="23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1" algn="l"/>
              <a:r>
                <a:rPr lang="bg-BG" altLang="bg-BG" sz="1000">
                  <a:solidFill>
                    <a:schemeClr val="accent2"/>
                  </a:solidFill>
                  <a:latin typeface="Times New Roman" pitchFamily="18" charset="0"/>
                </a:rPr>
                <a:t>Д</a:t>
              </a:r>
              <a:r>
                <a:rPr lang="en-US" altLang="bg-BG" sz="1000">
                  <a:solidFill>
                    <a:schemeClr val="accent2"/>
                  </a:solidFill>
                  <a:latin typeface="Times New Roman" pitchFamily="18" charset="0"/>
                </a:rPr>
                <a:t>анната – в нов елемент</a:t>
              </a:r>
            </a:p>
            <a:p>
              <a:pPr algn="l"/>
              <a:r>
                <a:rPr lang="en-US" altLang="bg-BG" sz="1000">
                  <a:solidFill>
                    <a:schemeClr val="accent2"/>
                  </a:solidFill>
                </a:rPr>
                <a:t> </a:t>
              </a:r>
              <a:endParaRPr lang="bg-BG" altLang="bg-BG" sz="1000">
                <a:solidFill>
                  <a:schemeClr val="accent2"/>
                </a:solidFill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algn="l"/>
              <a:r>
                <a:rPr lang="en-US" altLang="bg-BG" sz="1000">
                  <a:solidFill>
                    <a:schemeClr val="accent2"/>
                  </a:solidFill>
                  <a:latin typeface="Times New Roman" pitchFamily="18" charset="0"/>
                </a:rPr>
                <a:t>2. Обхождане до намиране на мястото </a:t>
              </a:r>
              <a:r>
                <a:rPr lang="bg-BG" altLang="bg-BG" sz="1000">
                  <a:solidFill>
                    <a:schemeClr val="accent2"/>
                  </a:solidFill>
                  <a:latin typeface="Times New Roman" pitchFamily="18" charset="0"/>
                </a:rPr>
                <a:t>за вмъкване</a:t>
              </a:r>
              <a:endParaRPr lang="en-US" altLang="bg-BG" sz="100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algn="l"/>
              <a:endParaRPr lang="en-US" altLang="bg-BG">
                <a:solidFill>
                  <a:schemeClr val="accent2"/>
                </a:solidFill>
              </a:endParaRPr>
            </a:p>
            <a:p>
              <a:pPr algn="l"/>
              <a:endParaRPr lang="bg-BG" altLang="bg-BG" sz="1000">
                <a:solidFill>
                  <a:schemeClr val="accent2"/>
                </a:solidFill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algn="l"/>
              <a:endParaRPr lang="en-US" altLang="bg-BG" sz="1000">
                <a:solidFill>
                  <a:schemeClr val="accent2"/>
                </a:solidFill>
              </a:endParaRPr>
            </a:p>
            <a:p>
              <a:pPr algn="l"/>
              <a:r>
                <a:rPr lang="en-US" altLang="bg-BG" sz="1000">
                  <a:solidFill>
                    <a:schemeClr val="accent2"/>
                  </a:solidFill>
                  <a:latin typeface="Times New Roman" pitchFamily="18" charset="0"/>
                </a:rPr>
                <a:t>Вмъкване</a:t>
              </a:r>
            </a:p>
            <a:p>
              <a:pPr algn="l"/>
              <a:r>
                <a:rPr lang="en-US" altLang="bg-BG" sz="100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endParaRPr lang="en-US" altLang="bg-BG" sz="1000">
                <a:solidFill>
                  <a:schemeClr val="accent2"/>
                </a:solidFill>
              </a:endParaRPr>
            </a:p>
          </p:txBody>
        </p:sp>
        <p:sp>
          <p:nvSpPr>
            <p:cNvPr id="306235" name="Text Box 59"/>
            <p:cNvSpPr txBox="1">
              <a:spLocks noChangeArrowheads="1"/>
            </p:cNvSpPr>
            <p:nvPr/>
          </p:nvSpPr>
          <p:spPr bwMode="auto">
            <a:xfrm>
              <a:off x="2885" y="2531"/>
              <a:ext cx="242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bg-BG" sz="900" b="1">
                  <a:solidFill>
                    <a:schemeClr val="accent2"/>
                  </a:solidFill>
                  <a:latin typeface="Times New Roman" pitchFamily="18" charset="0"/>
                </a:rPr>
                <a:t>contr:=na;</a:t>
              </a:r>
              <a:endParaRPr lang="bg-BG" altLang="bg-BG" sz="900" b="1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l"/>
              <a:r>
                <a:rPr lang="en-US" altLang="bg-BG" sz="900" b="1">
                  <a:solidFill>
                    <a:schemeClr val="accent2"/>
                  </a:solidFill>
                  <a:latin typeface="Times New Roman" pitchFamily="18" charset="0"/>
                </a:rPr>
                <a:t>while (contr&lt;&gt;NULL &amp;&amp; contr</a:t>
              </a:r>
              <a:r>
                <a:rPr lang="en-US" altLang="bg-BG" sz="900" b="1">
                  <a:solidFill>
                    <a:schemeClr val="accent2"/>
                  </a:solidFill>
                </a:rPr>
                <a:t>-&gt;</a:t>
              </a:r>
              <a:r>
                <a:rPr lang="en-US" altLang="bg-BG" sz="900" b="1">
                  <a:solidFill>
                    <a:schemeClr val="accent2"/>
                  </a:solidFill>
                  <a:latin typeface="Times New Roman" pitchFamily="18" charset="0"/>
                </a:rPr>
                <a:t>data&lt;&gt;X &amp;&amp; contr</a:t>
              </a:r>
              <a:r>
                <a:rPr lang="en-US" altLang="bg-BG" sz="900" b="1">
                  <a:solidFill>
                    <a:schemeClr val="accent2"/>
                  </a:solidFill>
                </a:rPr>
                <a:t>-&gt;</a:t>
              </a:r>
              <a:r>
                <a:rPr lang="en-US" altLang="bg-BG" sz="900" b="1">
                  <a:solidFill>
                    <a:schemeClr val="accent2"/>
                  </a:solidFill>
                  <a:latin typeface="Times New Roman" pitchFamily="18" charset="0"/>
                </a:rPr>
                <a:t>next&lt;&gt;NULL) </a:t>
              </a:r>
            </a:p>
            <a:p>
              <a:pPr algn="l"/>
              <a:r>
                <a:rPr lang="en-US" altLang="bg-BG" sz="900" b="1">
                  <a:solidFill>
                    <a:schemeClr val="accent2"/>
                  </a:solidFill>
                  <a:latin typeface="Times New Roman" pitchFamily="18" charset="0"/>
                </a:rPr>
                <a:t>      contr=contr</a:t>
              </a:r>
              <a:r>
                <a:rPr lang="en-US" altLang="bg-BG" sz="900" b="1">
                  <a:solidFill>
                    <a:schemeClr val="accent2"/>
                  </a:solidFill>
                </a:rPr>
                <a:t>-&gt;</a:t>
              </a:r>
              <a:r>
                <a:rPr lang="en-US" altLang="bg-BG" sz="900" b="1">
                  <a:solidFill>
                    <a:schemeClr val="accent2"/>
                  </a:solidFill>
                  <a:latin typeface="Times New Roman" pitchFamily="18" charset="0"/>
                </a:rPr>
                <a:t>next;</a:t>
              </a:r>
            </a:p>
            <a:p>
              <a:pPr algn="l"/>
              <a:endParaRPr lang="en-US" altLang="bg-BG" sz="9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06236" name="Oval 60"/>
            <p:cNvSpPr>
              <a:spLocks noChangeArrowheads="1"/>
            </p:cNvSpPr>
            <p:nvPr/>
          </p:nvSpPr>
          <p:spPr bwMode="auto">
            <a:xfrm>
              <a:off x="3851" y="3371"/>
              <a:ext cx="228" cy="2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>
                  <a:solidFill>
                    <a:srgbClr val="800000"/>
                  </a:solidFill>
                </a:rPr>
                <a:t>3</a:t>
              </a:r>
            </a:p>
          </p:txBody>
        </p:sp>
        <p:sp>
          <p:nvSpPr>
            <p:cNvPr id="306237" name="Oval 61"/>
            <p:cNvSpPr>
              <a:spLocks noChangeArrowheads="1"/>
            </p:cNvSpPr>
            <p:nvPr/>
          </p:nvSpPr>
          <p:spPr bwMode="auto">
            <a:xfrm>
              <a:off x="4739" y="2746"/>
              <a:ext cx="220" cy="2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>
                  <a:solidFill>
                    <a:srgbClr val="800000"/>
                  </a:solidFill>
                </a:rPr>
                <a:t>2</a:t>
              </a:r>
            </a:p>
          </p:txBody>
        </p:sp>
        <p:sp>
          <p:nvSpPr>
            <p:cNvPr id="306238" name="Oval 62"/>
            <p:cNvSpPr>
              <a:spLocks noChangeArrowheads="1"/>
            </p:cNvSpPr>
            <p:nvPr/>
          </p:nvSpPr>
          <p:spPr bwMode="auto">
            <a:xfrm>
              <a:off x="4653" y="2092"/>
              <a:ext cx="212" cy="2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>
                  <a:solidFill>
                    <a:srgbClr val="800000"/>
                  </a:solidFill>
                </a:rPr>
                <a:t>1</a:t>
              </a:r>
            </a:p>
          </p:txBody>
        </p:sp>
        <p:sp>
          <p:nvSpPr>
            <p:cNvPr id="306239" name="Oval 63"/>
            <p:cNvSpPr>
              <a:spLocks noChangeArrowheads="1"/>
            </p:cNvSpPr>
            <p:nvPr/>
          </p:nvSpPr>
          <p:spPr bwMode="auto">
            <a:xfrm>
              <a:off x="3855" y="3545"/>
              <a:ext cx="224" cy="2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>
                  <a:solidFill>
                    <a:srgbClr val="800000"/>
                  </a:solidFill>
                </a:rPr>
                <a:t>4</a:t>
              </a:r>
            </a:p>
          </p:txBody>
        </p:sp>
        <p:sp>
          <p:nvSpPr>
            <p:cNvPr id="306240" name="Rectangle 64"/>
            <p:cNvSpPr>
              <a:spLocks noChangeArrowheads="1"/>
            </p:cNvSpPr>
            <p:nvPr/>
          </p:nvSpPr>
          <p:spPr bwMode="auto">
            <a:xfrm>
              <a:off x="2896" y="3206"/>
              <a:ext cx="1664" cy="1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if (contr&lt;&gt;NULL)</a:t>
              </a:r>
            </a:p>
            <a:p>
              <a:pPr algn="l"/>
              <a:r>
                <a:rPr lang="bg-BG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{ </a:t>
              </a:r>
            </a:p>
            <a:p>
              <a:pPr algn="l"/>
              <a:r>
                <a:rPr lang="bg-BG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p</a:t>
              </a:r>
              <a:r>
                <a:rPr lang="en-US" altLang="bg-BG" sz="1000" b="1">
                  <a:solidFill>
                    <a:schemeClr val="accent2"/>
                  </a:solidFill>
                </a:rPr>
                <a:t>-&gt;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next =contr</a:t>
              </a:r>
              <a:r>
                <a:rPr lang="en-US" altLang="bg-BG" sz="1000" b="1">
                  <a:solidFill>
                    <a:schemeClr val="accent2"/>
                  </a:solidFill>
                </a:rPr>
                <a:t>-&gt;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next;</a:t>
              </a:r>
            </a:p>
            <a:p>
              <a:pPr algn="l"/>
              <a:r>
                <a:rPr lang="bg-BG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contr</a:t>
              </a:r>
              <a:r>
                <a:rPr lang="en-US" altLang="bg-BG" sz="1000" b="1">
                  <a:solidFill>
                    <a:schemeClr val="accent2"/>
                  </a:solidFill>
                </a:rPr>
                <a:t>-&gt;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next= p;</a:t>
              </a:r>
            </a:p>
            <a:p>
              <a:pPr algn="l"/>
              <a:r>
                <a:rPr lang="bg-BG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} </a:t>
              </a:r>
            </a:p>
            <a:p>
              <a:pPr algn="l"/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else</a:t>
              </a:r>
            </a:p>
            <a:p>
              <a:pPr algn="l"/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bg-BG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{ </a:t>
              </a:r>
            </a:p>
            <a:p>
              <a:pPr algn="l"/>
              <a:r>
                <a:rPr lang="bg-BG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na = p;</a:t>
              </a:r>
            </a:p>
            <a:p>
              <a:pPr algn="l"/>
              <a:r>
                <a:rPr lang="bg-BG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p</a:t>
              </a:r>
              <a:r>
                <a:rPr lang="en-US" altLang="bg-BG" sz="1000" b="1">
                  <a:solidFill>
                    <a:schemeClr val="accent2"/>
                  </a:solidFill>
                </a:rPr>
                <a:t>-&gt;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next =NULL ;</a:t>
              </a:r>
            </a:p>
            <a:p>
              <a:pPr algn="l"/>
              <a:r>
                <a:rPr lang="bg-BG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chemeClr val="accent2"/>
                  </a:solidFill>
                  <a:latin typeface="Times New Roman" pitchFamily="18" charset="0"/>
                </a:rPr>
                <a:t> }            </a:t>
              </a:r>
            </a:p>
          </p:txBody>
        </p:sp>
        <p:sp>
          <p:nvSpPr>
            <p:cNvPr id="306241" name="Text Box 65"/>
            <p:cNvSpPr txBox="1">
              <a:spLocks noChangeArrowheads="1"/>
            </p:cNvSpPr>
            <p:nvPr/>
          </p:nvSpPr>
          <p:spPr bwMode="auto">
            <a:xfrm>
              <a:off x="2975" y="2139"/>
              <a:ext cx="1656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bg-BG" sz="1200" b="1">
                  <a:solidFill>
                    <a:schemeClr val="accent2"/>
                  </a:solidFill>
                  <a:latin typeface="Times New Roman" pitchFamily="18" charset="0"/>
                </a:rPr>
                <a:t>p=</a:t>
              </a:r>
              <a:r>
                <a:rPr lang="en-US" altLang="bg-BG" sz="1200" b="1">
                  <a:solidFill>
                    <a:schemeClr val="accent2"/>
                  </a:solidFill>
                  <a:latin typeface="Times New Roman" pitchFamily="18" charset="0"/>
                </a:rPr>
                <a:t>new Element;  p -&gt;data = dannata;</a:t>
              </a:r>
            </a:p>
          </p:txBody>
        </p:sp>
      </p:grpSp>
      <p:grpSp>
        <p:nvGrpSpPr>
          <p:cNvPr id="306250" name="Group 74"/>
          <p:cNvGrpSpPr>
            <a:grpSpLocks/>
          </p:cNvGrpSpPr>
          <p:nvPr/>
        </p:nvGrpSpPr>
        <p:grpSpPr bwMode="auto">
          <a:xfrm>
            <a:off x="706438" y="3078163"/>
            <a:ext cx="3676650" cy="3754437"/>
            <a:chOff x="445" y="1939"/>
            <a:chExt cx="2316" cy="2365"/>
          </a:xfrm>
        </p:grpSpPr>
        <p:sp>
          <p:nvSpPr>
            <p:cNvPr id="306242" name="Text Box 66"/>
            <p:cNvSpPr txBox="1">
              <a:spLocks noChangeArrowheads="1"/>
            </p:cNvSpPr>
            <p:nvPr/>
          </p:nvSpPr>
          <p:spPr bwMode="auto">
            <a:xfrm>
              <a:off x="445" y="1939"/>
              <a:ext cx="2316" cy="23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1" algn="l"/>
              <a:r>
                <a:rPr lang="bg-BG" altLang="bg-BG" sz="1000">
                  <a:solidFill>
                    <a:srgbClr val="800000"/>
                  </a:solidFill>
                  <a:latin typeface="Times New Roman" pitchFamily="18" charset="0"/>
                </a:rPr>
                <a:t>Д</a:t>
              </a:r>
              <a:r>
                <a:rPr lang="en-US" altLang="bg-BG" sz="1000">
                  <a:solidFill>
                    <a:srgbClr val="800000"/>
                  </a:solidFill>
                  <a:latin typeface="Times New Roman" pitchFamily="18" charset="0"/>
                </a:rPr>
                <a:t>анната – в нов елемент</a:t>
              </a:r>
            </a:p>
            <a:p>
              <a:pPr algn="l"/>
              <a:r>
                <a:rPr lang="en-US" altLang="bg-BG" sz="1000">
                  <a:solidFill>
                    <a:srgbClr val="800000"/>
                  </a:solidFill>
                </a:rPr>
                <a:t> </a:t>
              </a:r>
              <a:endParaRPr lang="bg-BG" altLang="bg-BG" sz="1000">
                <a:solidFill>
                  <a:srgbClr val="800000"/>
                </a:solidFill>
              </a:endParaRPr>
            </a:p>
            <a:p>
              <a:pPr algn="l"/>
              <a:endParaRPr lang="en-US" altLang="bg-BG" sz="1000">
                <a:solidFill>
                  <a:srgbClr val="800000"/>
                </a:solidFill>
              </a:endParaRPr>
            </a:p>
            <a:p>
              <a:pPr algn="l"/>
              <a:endParaRPr lang="en-US" altLang="bg-BG" sz="1000">
                <a:solidFill>
                  <a:srgbClr val="800000"/>
                </a:solidFill>
              </a:endParaRPr>
            </a:p>
            <a:p>
              <a:pPr algn="l"/>
              <a:r>
                <a:rPr lang="en-US" altLang="bg-BG" sz="1000">
                  <a:solidFill>
                    <a:srgbClr val="800000"/>
                  </a:solidFill>
                  <a:latin typeface="Times New Roman" pitchFamily="18" charset="0"/>
                </a:rPr>
                <a:t>2. Обхождане до намиране на мястото </a:t>
              </a:r>
              <a:r>
                <a:rPr lang="bg-BG" altLang="bg-BG" sz="1000">
                  <a:solidFill>
                    <a:srgbClr val="800000"/>
                  </a:solidFill>
                  <a:latin typeface="Times New Roman" pitchFamily="18" charset="0"/>
                </a:rPr>
                <a:t>за вмъкване</a:t>
              </a:r>
              <a:endParaRPr lang="en-US" altLang="bg-BG" sz="1000">
                <a:solidFill>
                  <a:srgbClr val="800000"/>
                </a:solidFill>
                <a:latin typeface="Times New Roman" pitchFamily="18" charset="0"/>
              </a:endParaRPr>
            </a:p>
            <a:p>
              <a:pPr algn="l"/>
              <a:endParaRPr lang="en-US" altLang="bg-BG" sz="1000">
                <a:solidFill>
                  <a:srgbClr val="800000"/>
                </a:solidFill>
              </a:endParaRPr>
            </a:p>
            <a:p>
              <a:pPr algn="l"/>
              <a:endParaRPr lang="en-US" altLang="bg-BG" sz="1000">
                <a:solidFill>
                  <a:srgbClr val="800000"/>
                </a:solidFill>
              </a:endParaRPr>
            </a:p>
            <a:p>
              <a:pPr algn="l"/>
              <a:endParaRPr lang="en-US" altLang="bg-BG">
                <a:solidFill>
                  <a:srgbClr val="800000"/>
                </a:solidFill>
              </a:endParaRPr>
            </a:p>
            <a:p>
              <a:pPr algn="l"/>
              <a:endParaRPr lang="bg-BG" altLang="bg-BG" sz="1000">
                <a:solidFill>
                  <a:srgbClr val="800000"/>
                </a:solidFill>
              </a:endParaRPr>
            </a:p>
            <a:p>
              <a:pPr algn="l"/>
              <a:endParaRPr lang="en-US" altLang="bg-BG" sz="1000">
                <a:solidFill>
                  <a:srgbClr val="800000"/>
                </a:solidFill>
              </a:endParaRPr>
            </a:p>
            <a:p>
              <a:pPr algn="l"/>
              <a:endParaRPr lang="en-US" altLang="bg-BG" sz="1000">
                <a:solidFill>
                  <a:srgbClr val="800000"/>
                </a:solidFill>
              </a:endParaRPr>
            </a:p>
            <a:p>
              <a:pPr algn="l"/>
              <a:r>
                <a:rPr lang="en-US" altLang="bg-BG" sz="1000">
                  <a:solidFill>
                    <a:srgbClr val="800000"/>
                  </a:solidFill>
                  <a:latin typeface="Times New Roman" pitchFamily="18" charset="0"/>
                </a:rPr>
                <a:t>Вмъкване</a:t>
              </a:r>
            </a:p>
            <a:p>
              <a:pPr algn="l"/>
              <a:r>
                <a:rPr lang="en-US" altLang="bg-BG" sz="1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n-US" altLang="bg-BG" sz="1000">
                <a:solidFill>
                  <a:srgbClr val="800000"/>
                </a:solidFill>
              </a:endParaRPr>
            </a:p>
          </p:txBody>
        </p:sp>
        <p:sp>
          <p:nvSpPr>
            <p:cNvPr id="306243" name="Text Box 67"/>
            <p:cNvSpPr txBox="1">
              <a:spLocks noChangeArrowheads="1"/>
            </p:cNvSpPr>
            <p:nvPr/>
          </p:nvSpPr>
          <p:spPr bwMode="auto">
            <a:xfrm>
              <a:off x="485" y="2515"/>
              <a:ext cx="2236" cy="4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contr:=na;</a:t>
              </a:r>
              <a:endParaRPr lang="bg-BG" altLang="bg-BG" sz="1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 algn="l"/>
              <a:r>
                <a:rPr lang="en-US" altLang="bg-BG" sz="900" b="1">
                  <a:solidFill>
                    <a:srgbClr val="800000"/>
                  </a:solidFill>
                  <a:latin typeface="Times New Roman" pitchFamily="18" charset="0"/>
                </a:rPr>
                <a:t>While (contr&lt;&gt;nil) and (contr^.data&lt;&gt;X) and (contr^.next&lt;&gt;nil) do</a:t>
              </a:r>
            </a:p>
            <a:p>
              <a:pPr algn="l"/>
              <a:r>
                <a:rPr lang="en-US" altLang="bg-BG" sz="900" b="1">
                  <a:solidFill>
                    <a:srgbClr val="800000"/>
                  </a:solidFill>
                  <a:latin typeface="Times New Roman" pitchFamily="18" charset="0"/>
                </a:rPr>
                <a:t>      </a:t>
              </a:r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contr:=contr^.next;</a:t>
              </a:r>
            </a:p>
            <a:p>
              <a:pPr algn="l"/>
              <a:endParaRPr lang="en-US" altLang="bg-BG" sz="10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06244" name="Oval 68"/>
            <p:cNvSpPr>
              <a:spLocks noChangeArrowheads="1"/>
            </p:cNvSpPr>
            <p:nvPr/>
          </p:nvSpPr>
          <p:spPr bwMode="auto">
            <a:xfrm>
              <a:off x="1451" y="3355"/>
              <a:ext cx="228" cy="2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>
                  <a:solidFill>
                    <a:srgbClr val="800000"/>
                  </a:solidFill>
                </a:rPr>
                <a:t>3</a:t>
              </a:r>
            </a:p>
          </p:txBody>
        </p:sp>
        <p:sp>
          <p:nvSpPr>
            <p:cNvPr id="306245" name="Oval 69"/>
            <p:cNvSpPr>
              <a:spLocks noChangeArrowheads="1"/>
            </p:cNvSpPr>
            <p:nvPr/>
          </p:nvSpPr>
          <p:spPr bwMode="auto">
            <a:xfrm>
              <a:off x="2275" y="2758"/>
              <a:ext cx="220" cy="2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>
                  <a:solidFill>
                    <a:srgbClr val="800000"/>
                  </a:solidFill>
                </a:rPr>
                <a:t>2</a:t>
              </a:r>
            </a:p>
          </p:txBody>
        </p:sp>
        <p:sp>
          <p:nvSpPr>
            <p:cNvPr id="306246" name="Oval 70"/>
            <p:cNvSpPr>
              <a:spLocks noChangeArrowheads="1"/>
            </p:cNvSpPr>
            <p:nvPr/>
          </p:nvSpPr>
          <p:spPr bwMode="auto">
            <a:xfrm>
              <a:off x="1893" y="2148"/>
              <a:ext cx="212" cy="2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>
                  <a:solidFill>
                    <a:srgbClr val="800000"/>
                  </a:solidFill>
                </a:rPr>
                <a:t>1</a:t>
              </a:r>
            </a:p>
          </p:txBody>
        </p:sp>
        <p:sp>
          <p:nvSpPr>
            <p:cNvPr id="306247" name="Oval 71"/>
            <p:cNvSpPr>
              <a:spLocks noChangeArrowheads="1"/>
            </p:cNvSpPr>
            <p:nvPr/>
          </p:nvSpPr>
          <p:spPr bwMode="auto">
            <a:xfrm>
              <a:off x="1455" y="3529"/>
              <a:ext cx="224" cy="2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>
                  <a:solidFill>
                    <a:srgbClr val="800000"/>
                  </a:solidFill>
                </a:rPr>
                <a:t>4</a:t>
              </a:r>
            </a:p>
          </p:txBody>
        </p:sp>
        <p:sp>
          <p:nvSpPr>
            <p:cNvPr id="306248" name="Rectangle 72"/>
            <p:cNvSpPr>
              <a:spLocks noChangeArrowheads="1"/>
            </p:cNvSpPr>
            <p:nvPr/>
          </p:nvSpPr>
          <p:spPr bwMode="auto">
            <a:xfrm>
              <a:off x="496" y="3190"/>
              <a:ext cx="1664" cy="1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bg-BG" sz="1000" b="1"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If contr&lt;&gt;nil then</a:t>
              </a:r>
            </a:p>
            <a:p>
              <a:pPr algn="l"/>
              <a:r>
                <a:rPr lang="bg-BG" altLang="bg-BG" sz="1000" b="1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 Begin </a:t>
              </a:r>
            </a:p>
            <a:p>
              <a:pPr algn="l"/>
              <a:r>
                <a:rPr lang="bg-BG" altLang="bg-BG" sz="1000" b="1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 p^.next:=contr^.next;</a:t>
              </a:r>
            </a:p>
            <a:p>
              <a:pPr algn="l"/>
              <a:r>
                <a:rPr lang="bg-BG" altLang="bg-BG" sz="1000" b="1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 contr^.next:=p</a:t>
              </a:r>
            </a:p>
            <a:p>
              <a:pPr algn="l"/>
              <a:r>
                <a:rPr lang="bg-BG" altLang="bg-BG" sz="1000" b="1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 end </a:t>
              </a:r>
            </a:p>
            <a:p>
              <a:pPr algn="l"/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else</a:t>
              </a:r>
            </a:p>
            <a:p>
              <a:pPr algn="l"/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bg-BG" altLang="bg-BG" sz="1000" b="1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begin </a:t>
              </a:r>
            </a:p>
            <a:p>
              <a:pPr algn="l"/>
              <a:r>
                <a:rPr lang="bg-BG" altLang="bg-BG" sz="1000" b="1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 na:=p;</a:t>
              </a:r>
            </a:p>
            <a:p>
              <a:pPr algn="l"/>
              <a:r>
                <a:rPr lang="bg-BG" altLang="bg-BG" sz="1000" b="1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 p^.next:=nil </a:t>
              </a:r>
            </a:p>
            <a:p>
              <a:pPr algn="l"/>
              <a:r>
                <a:rPr lang="bg-BG" altLang="bg-BG" sz="1000" b="1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b="1">
                  <a:solidFill>
                    <a:srgbClr val="800000"/>
                  </a:solidFill>
                  <a:latin typeface="Times New Roman" pitchFamily="18" charset="0"/>
                </a:rPr>
                <a:t> end;</a:t>
              </a:r>
              <a:r>
                <a:rPr lang="en-US" altLang="bg-BG" sz="1000" b="1">
                  <a:latin typeface="Times New Roman" pitchFamily="18" charset="0"/>
                </a:rPr>
                <a:t>            </a:t>
              </a:r>
            </a:p>
          </p:txBody>
        </p:sp>
        <p:sp>
          <p:nvSpPr>
            <p:cNvPr id="306249" name="Text Box 73"/>
            <p:cNvSpPr txBox="1">
              <a:spLocks noChangeArrowheads="1"/>
            </p:cNvSpPr>
            <p:nvPr/>
          </p:nvSpPr>
          <p:spPr bwMode="auto">
            <a:xfrm>
              <a:off x="498" y="2163"/>
              <a:ext cx="134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bg-BG" sz="1200" b="1">
                  <a:solidFill>
                    <a:srgbClr val="800000"/>
                  </a:solidFill>
                  <a:latin typeface="Times New Roman" pitchFamily="18" charset="0"/>
                </a:rPr>
                <a:t>New (p);  p^.data := dannata;</a:t>
              </a:r>
            </a:p>
          </p:txBody>
        </p:sp>
      </p:grp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300038" y="298450"/>
            <a:ext cx="31099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bg-BG" altLang="bg-BG" b="1"/>
              <a:t>Вмъкване на нов елемент на място </a:t>
            </a:r>
            <a:r>
              <a:rPr lang="bg-BG" altLang="bg-BG" b="1" i="1"/>
              <a:t>след “</a:t>
            </a:r>
            <a:r>
              <a:rPr lang="bg-BG" altLang="bg-BG" b="1"/>
              <a:t>контролиран” елемент.</a:t>
            </a:r>
          </a:p>
        </p:txBody>
      </p:sp>
      <p:grpSp>
        <p:nvGrpSpPr>
          <p:cNvPr id="306211" name="Group 35"/>
          <p:cNvGrpSpPr>
            <a:grpSpLocks/>
          </p:cNvGrpSpPr>
          <p:nvPr/>
        </p:nvGrpSpPr>
        <p:grpSpPr bwMode="auto">
          <a:xfrm flipH="1">
            <a:off x="4854575" y="1455738"/>
            <a:ext cx="190500" cy="409575"/>
            <a:chOff x="7787" y="768"/>
            <a:chExt cx="242" cy="633"/>
          </a:xfrm>
        </p:grpSpPr>
        <p:sp>
          <p:nvSpPr>
            <p:cNvPr id="306212" name="Freeform 36"/>
            <p:cNvSpPr>
              <a:spLocks/>
            </p:cNvSpPr>
            <p:nvPr/>
          </p:nvSpPr>
          <p:spPr bwMode="auto">
            <a:xfrm rot="14383776" flipH="1">
              <a:off x="7739" y="816"/>
              <a:ext cx="313" cy="217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6213" name="Freeform 37"/>
            <p:cNvSpPr>
              <a:spLocks/>
            </p:cNvSpPr>
            <p:nvPr/>
          </p:nvSpPr>
          <p:spPr bwMode="auto">
            <a:xfrm rot="14383776" flipH="1">
              <a:off x="7764" y="1136"/>
              <a:ext cx="529" cy="1"/>
            </a:xfrm>
            <a:custGeom>
              <a:avLst/>
              <a:gdLst>
                <a:gd name="T0" fmla="*/ 0 w 1120"/>
                <a:gd name="T1" fmla="*/ 0 h 1"/>
                <a:gd name="T2" fmla="*/ 1120 w 112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0" h="1">
                  <a:moveTo>
                    <a:pt x="0" y="0"/>
                  </a:moveTo>
                  <a:lnTo>
                    <a:pt x="11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6214" name="Freeform 38"/>
          <p:cNvSpPr>
            <a:spLocks/>
          </p:cNvSpPr>
          <p:nvPr/>
        </p:nvSpPr>
        <p:spPr bwMode="auto">
          <a:xfrm rot="-12391012" flipH="1" flipV="1">
            <a:off x="4638675" y="1116013"/>
            <a:ext cx="449263" cy="5111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solidFill>
            <a:srgbClr val="C0C0C0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44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2619</Words>
  <Application>Microsoft Office PowerPoint</Application>
  <PresentationFormat>On-screen Show (4:3)</PresentationFormat>
  <Paragraphs>735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Включване и изключване на елементи от верижна структура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включване и изключване на елементи от верижна структура</dc:title>
  <dc:creator>USER</dc:creator>
  <cp:lastModifiedBy>Dell</cp:lastModifiedBy>
  <cp:revision>7</cp:revision>
  <dcterms:created xsi:type="dcterms:W3CDTF">2018-12-06T18:23:20Z</dcterms:created>
  <dcterms:modified xsi:type="dcterms:W3CDTF">2020-11-26T12:33:50Z</dcterms:modified>
</cp:coreProperties>
</file>