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74" r:id="rId3"/>
    <p:sldId id="257" r:id="rId4"/>
    <p:sldId id="258" r:id="rId5"/>
    <p:sldId id="259" r:id="rId6"/>
    <p:sldId id="260" r:id="rId7"/>
    <p:sldId id="261" r:id="rId8"/>
    <p:sldId id="262" r:id="rId9"/>
    <p:sldId id="263" r:id="rId10"/>
    <p:sldId id="264" r:id="rId11"/>
    <p:sldId id="265" r:id="rId12"/>
    <p:sldId id="266" r:id="rId13"/>
    <p:sldId id="267" r:id="rId14"/>
    <p:sldId id="275" r:id="rId15"/>
    <p:sldId id="268" r:id="rId16"/>
    <p:sldId id="269" r:id="rId17"/>
    <p:sldId id="270" r:id="rId18"/>
    <p:sldId id="271" r:id="rId19"/>
    <p:sldId id="272" r:id="rId20"/>
    <p:sldId id="273" r:id="rId21"/>
    <p:sldId id="278" r:id="rId22"/>
    <p:sldId id="277" r:id="rId23"/>
    <p:sldId id="279" r:id="rId24"/>
    <p:sldId id="282" r:id="rId25"/>
    <p:sldId id="290" r:id="rId26"/>
    <p:sldId id="283" r:id="rId27"/>
    <p:sldId id="281" r:id="rId28"/>
    <p:sldId id="285" r:id="rId29"/>
    <p:sldId id="287" r:id="rId30"/>
    <p:sldId id="293" r:id="rId31"/>
    <p:sldId id="295" r:id="rId32"/>
    <p:sldId id="294" r:id="rId33"/>
    <p:sldId id="291" r:id="rId34"/>
    <p:sldId id="292" r:id="rId35"/>
    <p:sldId id="296" r:id="rId36"/>
    <p:sldId id="298" r:id="rId37"/>
    <p:sldId id="301" r:id="rId38"/>
    <p:sldId id="304" r:id="rId39"/>
    <p:sldId id="303" r:id="rId40"/>
    <p:sldId id="300" r:id="rId41"/>
    <p:sldId id="286" r:id="rId42"/>
    <p:sldId id="280" r:id="rId43"/>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3" d="100"/>
          <a:sy n="53" d="100"/>
        </p:scale>
        <p:origin x="-1026" y="-4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E6C418-7358-4E62-B970-62073BC47DC1}" type="datetimeFigureOut">
              <a:rPr lang="bg-BG" smtClean="0"/>
              <a:t>7.1.2021 г.</a:t>
            </a:fld>
            <a:endParaRPr lang="bg-B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886306-879E-4B9E-80A9-FB350FD10FB2}" type="slidenum">
              <a:rPr lang="bg-BG" smtClean="0"/>
              <a:t>‹#›</a:t>
            </a:fld>
            <a:endParaRPr lang="bg-BG"/>
          </a:p>
        </p:txBody>
      </p:sp>
    </p:spTree>
    <p:extLst>
      <p:ext uri="{BB962C8B-B14F-4D97-AF65-F5344CB8AC3E}">
        <p14:creationId xmlns:p14="http://schemas.microsoft.com/office/powerpoint/2010/main" val="3336889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8A7D6F65-2D1C-48D9-B457-F2D00C58DADC}" type="datetime1">
              <a:rPr lang="bg-BG" smtClean="0"/>
              <a:t>7.1.2021 г.</a:t>
            </a:fld>
            <a:endParaRPr lang="bg-BG"/>
          </a:p>
        </p:txBody>
      </p:sp>
      <p:sp>
        <p:nvSpPr>
          <p:cNvPr id="5" name="Footer Placeholder 4"/>
          <p:cNvSpPr>
            <a:spLocks noGrp="1"/>
          </p:cNvSpPr>
          <p:nvPr>
            <p:ph type="ftr" sz="quarter" idx="11"/>
          </p:nvPr>
        </p:nvSpPr>
        <p:spPr/>
        <p:txBody>
          <a:bodyPr/>
          <a:lstStyle/>
          <a:p>
            <a:r>
              <a:rPr lang="bg-BG" smtClean="0"/>
              <a:t>Велина Славова</a:t>
            </a:r>
            <a:endParaRPr lang="bg-BG"/>
          </a:p>
        </p:txBody>
      </p:sp>
      <p:sp>
        <p:nvSpPr>
          <p:cNvPr id="6" name="Slide Number Placeholder 5"/>
          <p:cNvSpPr>
            <a:spLocks noGrp="1"/>
          </p:cNvSpPr>
          <p:nvPr>
            <p:ph type="sldNum" sz="quarter" idx="12"/>
          </p:nvPr>
        </p:nvSpPr>
        <p:spPr/>
        <p:txBody>
          <a:bodyPr/>
          <a:lstStyle/>
          <a:p>
            <a:fld id="{C51C3ED4-1805-4011-A8DA-FAC66177AFA9}" type="slidenum">
              <a:rPr lang="bg-BG" smtClean="0"/>
              <a:t>‹#›</a:t>
            </a:fld>
            <a:endParaRPr lang="bg-BG"/>
          </a:p>
        </p:txBody>
      </p:sp>
    </p:spTree>
    <p:extLst>
      <p:ext uri="{BB962C8B-B14F-4D97-AF65-F5344CB8AC3E}">
        <p14:creationId xmlns:p14="http://schemas.microsoft.com/office/powerpoint/2010/main" val="3604112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E2687984-2553-4346-BB32-22EC0DDDA673}" type="datetime1">
              <a:rPr lang="bg-BG" smtClean="0"/>
              <a:t>7.1.2021 г.</a:t>
            </a:fld>
            <a:endParaRPr lang="bg-BG"/>
          </a:p>
        </p:txBody>
      </p:sp>
      <p:sp>
        <p:nvSpPr>
          <p:cNvPr id="5" name="Footer Placeholder 4"/>
          <p:cNvSpPr>
            <a:spLocks noGrp="1"/>
          </p:cNvSpPr>
          <p:nvPr>
            <p:ph type="ftr" sz="quarter" idx="11"/>
          </p:nvPr>
        </p:nvSpPr>
        <p:spPr/>
        <p:txBody>
          <a:bodyPr/>
          <a:lstStyle/>
          <a:p>
            <a:r>
              <a:rPr lang="bg-BG" smtClean="0"/>
              <a:t>Велина Славова</a:t>
            </a:r>
            <a:endParaRPr lang="bg-BG"/>
          </a:p>
        </p:txBody>
      </p:sp>
      <p:sp>
        <p:nvSpPr>
          <p:cNvPr id="6" name="Slide Number Placeholder 5"/>
          <p:cNvSpPr>
            <a:spLocks noGrp="1"/>
          </p:cNvSpPr>
          <p:nvPr>
            <p:ph type="sldNum" sz="quarter" idx="12"/>
          </p:nvPr>
        </p:nvSpPr>
        <p:spPr/>
        <p:txBody>
          <a:bodyPr/>
          <a:lstStyle/>
          <a:p>
            <a:fld id="{C51C3ED4-1805-4011-A8DA-FAC66177AFA9}" type="slidenum">
              <a:rPr lang="bg-BG" smtClean="0"/>
              <a:t>‹#›</a:t>
            </a:fld>
            <a:endParaRPr lang="bg-BG"/>
          </a:p>
        </p:txBody>
      </p:sp>
    </p:spTree>
    <p:extLst>
      <p:ext uri="{BB962C8B-B14F-4D97-AF65-F5344CB8AC3E}">
        <p14:creationId xmlns:p14="http://schemas.microsoft.com/office/powerpoint/2010/main" val="2053614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03E1D279-81A6-4B24-9082-7ADFD085A6A3}" type="datetime1">
              <a:rPr lang="bg-BG" smtClean="0"/>
              <a:t>7.1.2021 г.</a:t>
            </a:fld>
            <a:endParaRPr lang="bg-BG"/>
          </a:p>
        </p:txBody>
      </p:sp>
      <p:sp>
        <p:nvSpPr>
          <p:cNvPr id="5" name="Footer Placeholder 4"/>
          <p:cNvSpPr>
            <a:spLocks noGrp="1"/>
          </p:cNvSpPr>
          <p:nvPr>
            <p:ph type="ftr" sz="quarter" idx="11"/>
          </p:nvPr>
        </p:nvSpPr>
        <p:spPr/>
        <p:txBody>
          <a:bodyPr/>
          <a:lstStyle/>
          <a:p>
            <a:r>
              <a:rPr lang="bg-BG" smtClean="0"/>
              <a:t>Велина Славова</a:t>
            </a:r>
            <a:endParaRPr lang="bg-BG"/>
          </a:p>
        </p:txBody>
      </p:sp>
      <p:sp>
        <p:nvSpPr>
          <p:cNvPr id="6" name="Slide Number Placeholder 5"/>
          <p:cNvSpPr>
            <a:spLocks noGrp="1"/>
          </p:cNvSpPr>
          <p:nvPr>
            <p:ph type="sldNum" sz="quarter" idx="12"/>
          </p:nvPr>
        </p:nvSpPr>
        <p:spPr/>
        <p:txBody>
          <a:bodyPr/>
          <a:lstStyle/>
          <a:p>
            <a:fld id="{C51C3ED4-1805-4011-A8DA-FAC66177AFA9}" type="slidenum">
              <a:rPr lang="bg-BG" smtClean="0"/>
              <a:t>‹#›</a:t>
            </a:fld>
            <a:endParaRPr lang="bg-BG"/>
          </a:p>
        </p:txBody>
      </p:sp>
    </p:spTree>
    <p:extLst>
      <p:ext uri="{BB962C8B-B14F-4D97-AF65-F5344CB8AC3E}">
        <p14:creationId xmlns:p14="http://schemas.microsoft.com/office/powerpoint/2010/main" val="400281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081BA88-D022-454B-8FE2-740E4B0617F3}" type="datetime1">
              <a:rPr lang="bg-BG" smtClean="0"/>
              <a:t>7.1.2021 г.</a:t>
            </a:fld>
            <a:endParaRPr lang="bg-BG"/>
          </a:p>
        </p:txBody>
      </p:sp>
      <p:sp>
        <p:nvSpPr>
          <p:cNvPr id="5" name="Footer Placeholder 4"/>
          <p:cNvSpPr>
            <a:spLocks noGrp="1"/>
          </p:cNvSpPr>
          <p:nvPr>
            <p:ph type="ftr" sz="quarter" idx="11"/>
          </p:nvPr>
        </p:nvSpPr>
        <p:spPr/>
        <p:txBody>
          <a:bodyPr/>
          <a:lstStyle/>
          <a:p>
            <a:r>
              <a:rPr lang="bg-BG" smtClean="0"/>
              <a:t>Велина Славова</a:t>
            </a:r>
            <a:endParaRPr lang="bg-BG"/>
          </a:p>
        </p:txBody>
      </p:sp>
      <p:sp>
        <p:nvSpPr>
          <p:cNvPr id="6" name="Slide Number Placeholder 5"/>
          <p:cNvSpPr>
            <a:spLocks noGrp="1"/>
          </p:cNvSpPr>
          <p:nvPr>
            <p:ph type="sldNum" sz="quarter" idx="12"/>
          </p:nvPr>
        </p:nvSpPr>
        <p:spPr/>
        <p:txBody>
          <a:bodyPr/>
          <a:lstStyle/>
          <a:p>
            <a:fld id="{C51C3ED4-1805-4011-A8DA-FAC66177AFA9}" type="slidenum">
              <a:rPr lang="bg-BG" smtClean="0"/>
              <a:t>‹#›</a:t>
            </a:fld>
            <a:endParaRPr lang="bg-BG"/>
          </a:p>
        </p:txBody>
      </p:sp>
    </p:spTree>
    <p:extLst>
      <p:ext uri="{BB962C8B-B14F-4D97-AF65-F5344CB8AC3E}">
        <p14:creationId xmlns:p14="http://schemas.microsoft.com/office/powerpoint/2010/main" val="3945091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EFB136-6A1C-4434-B490-C1F1879AFA31}" type="datetime1">
              <a:rPr lang="bg-BG" smtClean="0"/>
              <a:t>7.1.2021 г.</a:t>
            </a:fld>
            <a:endParaRPr lang="bg-BG"/>
          </a:p>
        </p:txBody>
      </p:sp>
      <p:sp>
        <p:nvSpPr>
          <p:cNvPr id="5" name="Footer Placeholder 4"/>
          <p:cNvSpPr>
            <a:spLocks noGrp="1"/>
          </p:cNvSpPr>
          <p:nvPr>
            <p:ph type="ftr" sz="quarter" idx="11"/>
          </p:nvPr>
        </p:nvSpPr>
        <p:spPr/>
        <p:txBody>
          <a:bodyPr/>
          <a:lstStyle/>
          <a:p>
            <a:r>
              <a:rPr lang="bg-BG" smtClean="0"/>
              <a:t>Велина Славова</a:t>
            </a:r>
            <a:endParaRPr lang="bg-BG"/>
          </a:p>
        </p:txBody>
      </p:sp>
      <p:sp>
        <p:nvSpPr>
          <p:cNvPr id="6" name="Slide Number Placeholder 5"/>
          <p:cNvSpPr>
            <a:spLocks noGrp="1"/>
          </p:cNvSpPr>
          <p:nvPr>
            <p:ph type="sldNum" sz="quarter" idx="12"/>
          </p:nvPr>
        </p:nvSpPr>
        <p:spPr/>
        <p:txBody>
          <a:bodyPr/>
          <a:lstStyle/>
          <a:p>
            <a:fld id="{C51C3ED4-1805-4011-A8DA-FAC66177AFA9}" type="slidenum">
              <a:rPr lang="bg-BG" smtClean="0"/>
              <a:t>‹#›</a:t>
            </a:fld>
            <a:endParaRPr lang="bg-BG"/>
          </a:p>
        </p:txBody>
      </p:sp>
    </p:spTree>
    <p:extLst>
      <p:ext uri="{BB962C8B-B14F-4D97-AF65-F5344CB8AC3E}">
        <p14:creationId xmlns:p14="http://schemas.microsoft.com/office/powerpoint/2010/main" val="3346900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4ABFE092-3E3F-46FD-87C7-24C53E759452}" type="datetime1">
              <a:rPr lang="bg-BG" smtClean="0"/>
              <a:t>7.1.2021 г.</a:t>
            </a:fld>
            <a:endParaRPr lang="bg-BG"/>
          </a:p>
        </p:txBody>
      </p:sp>
      <p:sp>
        <p:nvSpPr>
          <p:cNvPr id="6" name="Footer Placeholder 5"/>
          <p:cNvSpPr>
            <a:spLocks noGrp="1"/>
          </p:cNvSpPr>
          <p:nvPr>
            <p:ph type="ftr" sz="quarter" idx="11"/>
          </p:nvPr>
        </p:nvSpPr>
        <p:spPr/>
        <p:txBody>
          <a:bodyPr/>
          <a:lstStyle/>
          <a:p>
            <a:r>
              <a:rPr lang="bg-BG" smtClean="0"/>
              <a:t>Велина Славова</a:t>
            </a:r>
            <a:endParaRPr lang="bg-BG"/>
          </a:p>
        </p:txBody>
      </p:sp>
      <p:sp>
        <p:nvSpPr>
          <p:cNvPr id="7" name="Slide Number Placeholder 6"/>
          <p:cNvSpPr>
            <a:spLocks noGrp="1"/>
          </p:cNvSpPr>
          <p:nvPr>
            <p:ph type="sldNum" sz="quarter" idx="12"/>
          </p:nvPr>
        </p:nvSpPr>
        <p:spPr/>
        <p:txBody>
          <a:bodyPr/>
          <a:lstStyle/>
          <a:p>
            <a:fld id="{C51C3ED4-1805-4011-A8DA-FAC66177AFA9}" type="slidenum">
              <a:rPr lang="bg-BG" smtClean="0"/>
              <a:t>‹#›</a:t>
            </a:fld>
            <a:endParaRPr lang="bg-BG"/>
          </a:p>
        </p:txBody>
      </p:sp>
    </p:spTree>
    <p:extLst>
      <p:ext uri="{BB962C8B-B14F-4D97-AF65-F5344CB8AC3E}">
        <p14:creationId xmlns:p14="http://schemas.microsoft.com/office/powerpoint/2010/main" val="122012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4F40430-D300-4E79-99F5-67B67D015DDB}" type="datetime1">
              <a:rPr lang="bg-BG" smtClean="0"/>
              <a:t>7.1.2021 г.</a:t>
            </a:fld>
            <a:endParaRPr lang="bg-BG"/>
          </a:p>
        </p:txBody>
      </p:sp>
      <p:sp>
        <p:nvSpPr>
          <p:cNvPr id="8" name="Footer Placeholder 7"/>
          <p:cNvSpPr>
            <a:spLocks noGrp="1"/>
          </p:cNvSpPr>
          <p:nvPr>
            <p:ph type="ftr" sz="quarter" idx="11"/>
          </p:nvPr>
        </p:nvSpPr>
        <p:spPr/>
        <p:txBody>
          <a:bodyPr/>
          <a:lstStyle/>
          <a:p>
            <a:r>
              <a:rPr lang="bg-BG" smtClean="0"/>
              <a:t>Велина Славова</a:t>
            </a:r>
            <a:endParaRPr lang="bg-BG"/>
          </a:p>
        </p:txBody>
      </p:sp>
      <p:sp>
        <p:nvSpPr>
          <p:cNvPr id="9" name="Slide Number Placeholder 8"/>
          <p:cNvSpPr>
            <a:spLocks noGrp="1"/>
          </p:cNvSpPr>
          <p:nvPr>
            <p:ph type="sldNum" sz="quarter" idx="12"/>
          </p:nvPr>
        </p:nvSpPr>
        <p:spPr/>
        <p:txBody>
          <a:bodyPr/>
          <a:lstStyle/>
          <a:p>
            <a:fld id="{C51C3ED4-1805-4011-A8DA-FAC66177AFA9}" type="slidenum">
              <a:rPr lang="bg-BG" smtClean="0"/>
              <a:t>‹#›</a:t>
            </a:fld>
            <a:endParaRPr lang="bg-BG"/>
          </a:p>
        </p:txBody>
      </p:sp>
    </p:spTree>
    <p:extLst>
      <p:ext uri="{BB962C8B-B14F-4D97-AF65-F5344CB8AC3E}">
        <p14:creationId xmlns:p14="http://schemas.microsoft.com/office/powerpoint/2010/main" val="1184280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D87B91C-59AF-4CDC-AEEC-26BC1E0142C8}" type="datetime1">
              <a:rPr lang="bg-BG" smtClean="0"/>
              <a:t>7.1.2021 г.</a:t>
            </a:fld>
            <a:endParaRPr lang="bg-BG"/>
          </a:p>
        </p:txBody>
      </p:sp>
      <p:sp>
        <p:nvSpPr>
          <p:cNvPr id="4" name="Footer Placeholder 3"/>
          <p:cNvSpPr>
            <a:spLocks noGrp="1"/>
          </p:cNvSpPr>
          <p:nvPr>
            <p:ph type="ftr" sz="quarter" idx="11"/>
          </p:nvPr>
        </p:nvSpPr>
        <p:spPr/>
        <p:txBody>
          <a:bodyPr/>
          <a:lstStyle/>
          <a:p>
            <a:r>
              <a:rPr lang="bg-BG" smtClean="0"/>
              <a:t>Велина Славова</a:t>
            </a:r>
            <a:endParaRPr lang="bg-BG"/>
          </a:p>
        </p:txBody>
      </p:sp>
      <p:sp>
        <p:nvSpPr>
          <p:cNvPr id="5" name="Slide Number Placeholder 4"/>
          <p:cNvSpPr>
            <a:spLocks noGrp="1"/>
          </p:cNvSpPr>
          <p:nvPr>
            <p:ph type="sldNum" sz="quarter" idx="12"/>
          </p:nvPr>
        </p:nvSpPr>
        <p:spPr/>
        <p:txBody>
          <a:bodyPr/>
          <a:lstStyle/>
          <a:p>
            <a:fld id="{C51C3ED4-1805-4011-A8DA-FAC66177AFA9}" type="slidenum">
              <a:rPr lang="bg-BG" smtClean="0"/>
              <a:t>‹#›</a:t>
            </a:fld>
            <a:endParaRPr lang="bg-BG"/>
          </a:p>
        </p:txBody>
      </p:sp>
    </p:spTree>
    <p:extLst>
      <p:ext uri="{BB962C8B-B14F-4D97-AF65-F5344CB8AC3E}">
        <p14:creationId xmlns:p14="http://schemas.microsoft.com/office/powerpoint/2010/main" val="3381518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B118C0-23DA-4E30-AEAA-203F5BBB15E4}" type="datetime1">
              <a:rPr lang="bg-BG" smtClean="0"/>
              <a:t>7.1.2021 г.</a:t>
            </a:fld>
            <a:endParaRPr lang="bg-BG"/>
          </a:p>
        </p:txBody>
      </p:sp>
      <p:sp>
        <p:nvSpPr>
          <p:cNvPr id="3" name="Footer Placeholder 2"/>
          <p:cNvSpPr>
            <a:spLocks noGrp="1"/>
          </p:cNvSpPr>
          <p:nvPr>
            <p:ph type="ftr" sz="quarter" idx="11"/>
          </p:nvPr>
        </p:nvSpPr>
        <p:spPr/>
        <p:txBody>
          <a:bodyPr/>
          <a:lstStyle/>
          <a:p>
            <a:r>
              <a:rPr lang="bg-BG" smtClean="0"/>
              <a:t>Велина Славова</a:t>
            </a:r>
            <a:endParaRPr lang="bg-BG"/>
          </a:p>
        </p:txBody>
      </p:sp>
      <p:sp>
        <p:nvSpPr>
          <p:cNvPr id="4" name="Slide Number Placeholder 3"/>
          <p:cNvSpPr>
            <a:spLocks noGrp="1"/>
          </p:cNvSpPr>
          <p:nvPr>
            <p:ph type="sldNum" sz="quarter" idx="12"/>
          </p:nvPr>
        </p:nvSpPr>
        <p:spPr/>
        <p:txBody>
          <a:bodyPr/>
          <a:lstStyle/>
          <a:p>
            <a:fld id="{C51C3ED4-1805-4011-A8DA-FAC66177AFA9}" type="slidenum">
              <a:rPr lang="bg-BG" smtClean="0"/>
              <a:t>‹#›</a:t>
            </a:fld>
            <a:endParaRPr lang="bg-BG"/>
          </a:p>
        </p:txBody>
      </p:sp>
    </p:spTree>
    <p:extLst>
      <p:ext uri="{BB962C8B-B14F-4D97-AF65-F5344CB8AC3E}">
        <p14:creationId xmlns:p14="http://schemas.microsoft.com/office/powerpoint/2010/main" val="452013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FACC71-F165-471A-94B5-4F5D5B80F7C7}" type="datetime1">
              <a:rPr lang="bg-BG" smtClean="0"/>
              <a:t>7.1.2021 г.</a:t>
            </a:fld>
            <a:endParaRPr lang="bg-BG"/>
          </a:p>
        </p:txBody>
      </p:sp>
      <p:sp>
        <p:nvSpPr>
          <p:cNvPr id="6" name="Footer Placeholder 5"/>
          <p:cNvSpPr>
            <a:spLocks noGrp="1"/>
          </p:cNvSpPr>
          <p:nvPr>
            <p:ph type="ftr" sz="quarter" idx="11"/>
          </p:nvPr>
        </p:nvSpPr>
        <p:spPr/>
        <p:txBody>
          <a:bodyPr/>
          <a:lstStyle/>
          <a:p>
            <a:r>
              <a:rPr lang="bg-BG" smtClean="0"/>
              <a:t>Велина Славова</a:t>
            </a:r>
            <a:endParaRPr lang="bg-BG"/>
          </a:p>
        </p:txBody>
      </p:sp>
      <p:sp>
        <p:nvSpPr>
          <p:cNvPr id="7" name="Slide Number Placeholder 6"/>
          <p:cNvSpPr>
            <a:spLocks noGrp="1"/>
          </p:cNvSpPr>
          <p:nvPr>
            <p:ph type="sldNum" sz="quarter" idx="12"/>
          </p:nvPr>
        </p:nvSpPr>
        <p:spPr/>
        <p:txBody>
          <a:bodyPr/>
          <a:lstStyle/>
          <a:p>
            <a:fld id="{C51C3ED4-1805-4011-A8DA-FAC66177AFA9}" type="slidenum">
              <a:rPr lang="bg-BG" smtClean="0"/>
              <a:t>‹#›</a:t>
            </a:fld>
            <a:endParaRPr lang="bg-BG"/>
          </a:p>
        </p:txBody>
      </p:sp>
    </p:spTree>
    <p:extLst>
      <p:ext uri="{BB962C8B-B14F-4D97-AF65-F5344CB8AC3E}">
        <p14:creationId xmlns:p14="http://schemas.microsoft.com/office/powerpoint/2010/main" val="3205124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708B3-6D48-46AC-8A2E-CCBA64EF47B8}" type="datetime1">
              <a:rPr lang="bg-BG" smtClean="0"/>
              <a:t>7.1.2021 г.</a:t>
            </a:fld>
            <a:endParaRPr lang="bg-BG"/>
          </a:p>
        </p:txBody>
      </p:sp>
      <p:sp>
        <p:nvSpPr>
          <p:cNvPr id="6" name="Footer Placeholder 5"/>
          <p:cNvSpPr>
            <a:spLocks noGrp="1"/>
          </p:cNvSpPr>
          <p:nvPr>
            <p:ph type="ftr" sz="quarter" idx="11"/>
          </p:nvPr>
        </p:nvSpPr>
        <p:spPr/>
        <p:txBody>
          <a:bodyPr/>
          <a:lstStyle/>
          <a:p>
            <a:r>
              <a:rPr lang="bg-BG" smtClean="0"/>
              <a:t>Велина Славова</a:t>
            </a:r>
            <a:endParaRPr lang="bg-BG"/>
          </a:p>
        </p:txBody>
      </p:sp>
      <p:sp>
        <p:nvSpPr>
          <p:cNvPr id="7" name="Slide Number Placeholder 6"/>
          <p:cNvSpPr>
            <a:spLocks noGrp="1"/>
          </p:cNvSpPr>
          <p:nvPr>
            <p:ph type="sldNum" sz="quarter" idx="12"/>
          </p:nvPr>
        </p:nvSpPr>
        <p:spPr/>
        <p:txBody>
          <a:bodyPr/>
          <a:lstStyle/>
          <a:p>
            <a:fld id="{C51C3ED4-1805-4011-A8DA-FAC66177AFA9}" type="slidenum">
              <a:rPr lang="bg-BG" smtClean="0"/>
              <a:t>‹#›</a:t>
            </a:fld>
            <a:endParaRPr lang="bg-BG"/>
          </a:p>
        </p:txBody>
      </p:sp>
    </p:spTree>
    <p:extLst>
      <p:ext uri="{BB962C8B-B14F-4D97-AF65-F5344CB8AC3E}">
        <p14:creationId xmlns:p14="http://schemas.microsoft.com/office/powerpoint/2010/main" val="3053057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4CC6A5-93EE-4C63-BCFD-38918B972AF4}" type="datetime1">
              <a:rPr lang="bg-BG" smtClean="0"/>
              <a:t>7.1.2021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bg-BG" smtClean="0"/>
              <a:t>Велина Славова</a:t>
            </a:r>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1C3ED4-1805-4011-A8DA-FAC66177AFA9}" type="slidenum">
              <a:rPr lang="bg-BG" smtClean="0"/>
              <a:t>‹#›</a:t>
            </a:fld>
            <a:endParaRPr lang="bg-BG"/>
          </a:p>
        </p:txBody>
      </p:sp>
    </p:spTree>
    <p:extLst>
      <p:ext uri="{BB962C8B-B14F-4D97-AF65-F5344CB8AC3E}">
        <p14:creationId xmlns:p14="http://schemas.microsoft.com/office/powerpoint/2010/main" val="3800019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Golden_ratio" TargetMode="External"/><Relationship Id="rId2" Type="http://schemas.openxmlformats.org/officeDocument/2006/relationships/hyperlink" Target="https://en.wikipedia.org/wiki/AVL_tree#cite_note-8" TargetMode="Externa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s://en.wikipedia.org/wiki/Fibonacci_numbe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bg-BG" dirty="0" smtClean="0"/>
              <a:t>Балансирани дървета - продължение</a:t>
            </a:r>
            <a:endParaRPr lang="bg-BG" dirty="0"/>
          </a:p>
        </p:txBody>
      </p:sp>
      <p:sp>
        <p:nvSpPr>
          <p:cNvPr id="3" name="Subtitle 2"/>
          <p:cNvSpPr>
            <a:spLocks noGrp="1"/>
          </p:cNvSpPr>
          <p:nvPr>
            <p:ph type="subTitle" idx="1"/>
          </p:nvPr>
        </p:nvSpPr>
        <p:spPr/>
        <p:txBody>
          <a:bodyPr/>
          <a:lstStyle/>
          <a:p>
            <a:r>
              <a:rPr lang="bg-BG" dirty="0" smtClean="0"/>
              <a:t>Още едно </a:t>
            </a:r>
            <a:r>
              <a:rPr lang="bg-BG" dirty="0" smtClean="0"/>
              <a:t>решение на проблема с височината и произволното нарастване</a:t>
            </a:r>
          </a:p>
          <a:p>
            <a:endParaRPr lang="bg-BG" dirty="0"/>
          </a:p>
          <a:p>
            <a:endParaRPr lang="bg-BG" dirty="0" smtClean="0"/>
          </a:p>
          <a:p>
            <a:endParaRPr lang="bg-BG" dirty="0"/>
          </a:p>
        </p:txBody>
      </p:sp>
      <p:sp>
        <p:nvSpPr>
          <p:cNvPr id="4" name="Footer Placeholder 3"/>
          <p:cNvSpPr>
            <a:spLocks noGrp="1"/>
          </p:cNvSpPr>
          <p:nvPr>
            <p:ph type="ftr" sz="quarter" idx="11"/>
          </p:nvPr>
        </p:nvSpPr>
        <p:spPr/>
        <p:txBody>
          <a:bodyPr/>
          <a:lstStyle/>
          <a:p>
            <a:r>
              <a:rPr lang="bg-BG" smtClean="0"/>
              <a:t>Велина Славова</a:t>
            </a:r>
            <a:endParaRPr lang="bg-BG"/>
          </a:p>
        </p:txBody>
      </p:sp>
    </p:spTree>
    <p:extLst>
      <p:ext uri="{BB962C8B-B14F-4D97-AF65-F5344CB8AC3E}">
        <p14:creationId xmlns:p14="http://schemas.microsoft.com/office/powerpoint/2010/main" val="35559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7" name="Line 7"/>
          <p:cNvSpPr>
            <a:spLocks noChangeShapeType="1"/>
          </p:cNvSpPr>
          <p:nvPr/>
        </p:nvSpPr>
        <p:spPr bwMode="auto">
          <a:xfrm>
            <a:off x="517525" y="1970088"/>
            <a:ext cx="8232775" cy="0"/>
          </a:xfrm>
          <a:prstGeom prst="line">
            <a:avLst/>
          </a:prstGeom>
          <a:noFill/>
          <a:ln w="9525">
            <a:solidFill>
              <a:srgbClr val="000000"/>
            </a:solidFill>
            <a:round/>
            <a:headEnd/>
            <a:tailEnd/>
          </a:ln>
        </p:spPr>
        <p:txBody>
          <a:bodyPr/>
          <a:lstStyle/>
          <a:p>
            <a:endParaRPr lang="bg-BG"/>
          </a:p>
        </p:txBody>
      </p:sp>
      <p:sp>
        <p:nvSpPr>
          <p:cNvPr id="614408" name="Line 8"/>
          <p:cNvSpPr>
            <a:spLocks noChangeShapeType="1"/>
          </p:cNvSpPr>
          <p:nvPr/>
        </p:nvSpPr>
        <p:spPr bwMode="auto">
          <a:xfrm>
            <a:off x="517525" y="2374900"/>
            <a:ext cx="8232775" cy="0"/>
          </a:xfrm>
          <a:prstGeom prst="line">
            <a:avLst/>
          </a:prstGeom>
          <a:noFill/>
          <a:ln w="9525">
            <a:solidFill>
              <a:srgbClr val="000000"/>
            </a:solidFill>
            <a:round/>
            <a:headEnd/>
            <a:tailEnd/>
          </a:ln>
        </p:spPr>
        <p:txBody>
          <a:bodyPr/>
          <a:lstStyle/>
          <a:p>
            <a:endParaRPr lang="bg-BG"/>
          </a:p>
        </p:txBody>
      </p:sp>
      <p:sp>
        <p:nvSpPr>
          <p:cNvPr id="614409" name="Line 9"/>
          <p:cNvSpPr>
            <a:spLocks noChangeShapeType="1"/>
          </p:cNvSpPr>
          <p:nvPr/>
        </p:nvSpPr>
        <p:spPr bwMode="auto">
          <a:xfrm>
            <a:off x="517525" y="2779713"/>
            <a:ext cx="8232775" cy="0"/>
          </a:xfrm>
          <a:prstGeom prst="line">
            <a:avLst/>
          </a:prstGeom>
          <a:noFill/>
          <a:ln w="9525">
            <a:solidFill>
              <a:srgbClr val="000000"/>
            </a:solidFill>
            <a:round/>
            <a:headEnd/>
            <a:tailEnd/>
          </a:ln>
        </p:spPr>
        <p:txBody>
          <a:bodyPr/>
          <a:lstStyle/>
          <a:p>
            <a:endParaRPr lang="bg-BG"/>
          </a:p>
        </p:txBody>
      </p:sp>
      <p:sp>
        <p:nvSpPr>
          <p:cNvPr id="614410" name="Line 10"/>
          <p:cNvSpPr>
            <a:spLocks noChangeShapeType="1"/>
          </p:cNvSpPr>
          <p:nvPr/>
        </p:nvSpPr>
        <p:spPr bwMode="auto">
          <a:xfrm>
            <a:off x="517525" y="3184525"/>
            <a:ext cx="8232775" cy="0"/>
          </a:xfrm>
          <a:prstGeom prst="line">
            <a:avLst/>
          </a:prstGeom>
          <a:noFill/>
          <a:ln w="9525">
            <a:solidFill>
              <a:srgbClr val="000000"/>
            </a:solidFill>
            <a:round/>
            <a:headEnd/>
            <a:tailEnd/>
          </a:ln>
        </p:spPr>
        <p:txBody>
          <a:bodyPr/>
          <a:lstStyle/>
          <a:p>
            <a:endParaRPr lang="bg-BG"/>
          </a:p>
        </p:txBody>
      </p:sp>
      <p:sp>
        <p:nvSpPr>
          <p:cNvPr id="614411" name="Line 11"/>
          <p:cNvSpPr>
            <a:spLocks noChangeShapeType="1"/>
          </p:cNvSpPr>
          <p:nvPr/>
        </p:nvSpPr>
        <p:spPr bwMode="auto">
          <a:xfrm>
            <a:off x="517525" y="3589338"/>
            <a:ext cx="8232775" cy="0"/>
          </a:xfrm>
          <a:prstGeom prst="line">
            <a:avLst/>
          </a:prstGeom>
          <a:noFill/>
          <a:ln w="9525">
            <a:solidFill>
              <a:srgbClr val="000000"/>
            </a:solidFill>
            <a:round/>
            <a:headEnd/>
            <a:tailEnd/>
          </a:ln>
        </p:spPr>
        <p:txBody>
          <a:bodyPr/>
          <a:lstStyle/>
          <a:p>
            <a:endParaRPr lang="bg-BG"/>
          </a:p>
        </p:txBody>
      </p:sp>
      <p:sp>
        <p:nvSpPr>
          <p:cNvPr id="614412" name="Line 12"/>
          <p:cNvSpPr>
            <a:spLocks noChangeShapeType="1"/>
          </p:cNvSpPr>
          <p:nvPr/>
        </p:nvSpPr>
        <p:spPr bwMode="auto">
          <a:xfrm>
            <a:off x="517525" y="3994150"/>
            <a:ext cx="8232775" cy="0"/>
          </a:xfrm>
          <a:prstGeom prst="line">
            <a:avLst/>
          </a:prstGeom>
          <a:noFill/>
          <a:ln w="9525">
            <a:solidFill>
              <a:srgbClr val="000000"/>
            </a:solidFill>
            <a:round/>
            <a:headEnd/>
            <a:tailEnd/>
          </a:ln>
        </p:spPr>
        <p:txBody>
          <a:bodyPr/>
          <a:lstStyle/>
          <a:p>
            <a:endParaRPr lang="bg-BG"/>
          </a:p>
        </p:txBody>
      </p:sp>
      <p:sp>
        <p:nvSpPr>
          <p:cNvPr id="614414" name="Line 14"/>
          <p:cNvSpPr>
            <a:spLocks noChangeShapeType="1"/>
          </p:cNvSpPr>
          <p:nvPr/>
        </p:nvSpPr>
        <p:spPr bwMode="auto">
          <a:xfrm>
            <a:off x="4705350" y="1970088"/>
            <a:ext cx="425450" cy="4048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418" name="Line 18"/>
          <p:cNvSpPr>
            <a:spLocks noChangeShapeType="1"/>
          </p:cNvSpPr>
          <p:nvPr/>
        </p:nvSpPr>
        <p:spPr bwMode="auto">
          <a:xfrm flipH="1">
            <a:off x="4279900" y="1970088"/>
            <a:ext cx="425450" cy="4048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grpSp>
        <p:nvGrpSpPr>
          <p:cNvPr id="614515" name="Group 115"/>
          <p:cNvGrpSpPr>
            <a:grpSpLocks/>
          </p:cNvGrpSpPr>
          <p:nvPr/>
        </p:nvGrpSpPr>
        <p:grpSpPr bwMode="auto">
          <a:xfrm>
            <a:off x="4705350" y="2239963"/>
            <a:ext cx="709613" cy="1079500"/>
            <a:chOff x="2964" y="1411"/>
            <a:chExt cx="447" cy="680"/>
          </a:xfrm>
        </p:grpSpPr>
        <p:sp>
          <p:nvSpPr>
            <p:cNvPr id="614415" name="Line 15"/>
            <p:cNvSpPr>
              <a:spLocks noChangeShapeType="1"/>
            </p:cNvSpPr>
            <p:nvPr/>
          </p:nvSpPr>
          <p:spPr bwMode="auto">
            <a:xfrm>
              <a:off x="3232" y="1496"/>
              <a:ext cx="134"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416" name="Line 16"/>
            <p:cNvSpPr>
              <a:spLocks noChangeShapeType="1"/>
            </p:cNvSpPr>
            <p:nvPr/>
          </p:nvSpPr>
          <p:spPr bwMode="auto">
            <a:xfrm flipH="1">
              <a:off x="3098" y="1496"/>
              <a:ext cx="134"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417" name="Line 17"/>
            <p:cNvSpPr>
              <a:spLocks noChangeShapeType="1"/>
            </p:cNvSpPr>
            <p:nvPr/>
          </p:nvSpPr>
          <p:spPr bwMode="auto">
            <a:xfrm flipH="1">
              <a:off x="3009" y="1751"/>
              <a:ext cx="89"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425" name="Oval 25"/>
            <p:cNvSpPr>
              <a:spLocks noChangeArrowheads="1"/>
            </p:cNvSpPr>
            <p:nvPr/>
          </p:nvSpPr>
          <p:spPr bwMode="auto">
            <a:xfrm>
              <a:off x="3322" y="1666"/>
              <a:ext cx="89" cy="17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14426" name="Oval 26"/>
            <p:cNvSpPr>
              <a:spLocks noChangeArrowheads="1"/>
            </p:cNvSpPr>
            <p:nvPr/>
          </p:nvSpPr>
          <p:spPr bwMode="auto">
            <a:xfrm>
              <a:off x="3053" y="1666"/>
              <a:ext cx="90" cy="17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14427" name="Oval 27"/>
            <p:cNvSpPr>
              <a:spLocks noChangeArrowheads="1"/>
            </p:cNvSpPr>
            <p:nvPr/>
          </p:nvSpPr>
          <p:spPr bwMode="auto">
            <a:xfrm>
              <a:off x="2964" y="1921"/>
              <a:ext cx="89" cy="17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14428" name="Oval 28"/>
            <p:cNvSpPr>
              <a:spLocks noChangeArrowheads="1"/>
            </p:cNvSpPr>
            <p:nvPr/>
          </p:nvSpPr>
          <p:spPr bwMode="auto">
            <a:xfrm>
              <a:off x="3187" y="1411"/>
              <a:ext cx="90" cy="17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grpSp>
      <p:sp>
        <p:nvSpPr>
          <p:cNvPr id="614429" name="Oval 29"/>
          <p:cNvSpPr>
            <a:spLocks noChangeArrowheads="1"/>
          </p:cNvSpPr>
          <p:nvPr/>
        </p:nvSpPr>
        <p:spPr bwMode="auto">
          <a:xfrm>
            <a:off x="4633913" y="1835150"/>
            <a:ext cx="142875" cy="269875"/>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grpSp>
        <p:nvGrpSpPr>
          <p:cNvPr id="614516" name="Group 116"/>
          <p:cNvGrpSpPr>
            <a:grpSpLocks/>
          </p:cNvGrpSpPr>
          <p:nvPr/>
        </p:nvGrpSpPr>
        <p:grpSpPr bwMode="auto">
          <a:xfrm>
            <a:off x="3498850" y="2239963"/>
            <a:ext cx="1135063" cy="1484312"/>
            <a:chOff x="2204" y="1411"/>
            <a:chExt cx="715" cy="935"/>
          </a:xfrm>
        </p:grpSpPr>
        <p:sp>
          <p:nvSpPr>
            <p:cNvPr id="614419" name="Line 19"/>
            <p:cNvSpPr>
              <a:spLocks noChangeShapeType="1"/>
            </p:cNvSpPr>
            <p:nvPr/>
          </p:nvSpPr>
          <p:spPr bwMode="auto">
            <a:xfrm flipH="1">
              <a:off x="2472" y="1496"/>
              <a:ext cx="224"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420" name="Line 20"/>
            <p:cNvSpPr>
              <a:spLocks noChangeShapeType="1"/>
            </p:cNvSpPr>
            <p:nvPr/>
          </p:nvSpPr>
          <p:spPr bwMode="auto">
            <a:xfrm>
              <a:off x="2472" y="1751"/>
              <a:ext cx="134"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421" name="Line 21"/>
            <p:cNvSpPr>
              <a:spLocks noChangeShapeType="1"/>
            </p:cNvSpPr>
            <p:nvPr/>
          </p:nvSpPr>
          <p:spPr bwMode="auto">
            <a:xfrm flipH="1">
              <a:off x="2338" y="1751"/>
              <a:ext cx="134"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422" name="Line 22"/>
            <p:cNvSpPr>
              <a:spLocks noChangeShapeType="1"/>
            </p:cNvSpPr>
            <p:nvPr/>
          </p:nvSpPr>
          <p:spPr bwMode="auto">
            <a:xfrm flipH="1">
              <a:off x="2249" y="2006"/>
              <a:ext cx="89"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423" name="Line 23"/>
            <p:cNvSpPr>
              <a:spLocks noChangeShapeType="1"/>
            </p:cNvSpPr>
            <p:nvPr/>
          </p:nvSpPr>
          <p:spPr bwMode="auto">
            <a:xfrm>
              <a:off x="2696" y="1496"/>
              <a:ext cx="179"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424" name="Line 24"/>
            <p:cNvSpPr>
              <a:spLocks noChangeShapeType="1"/>
            </p:cNvSpPr>
            <p:nvPr/>
          </p:nvSpPr>
          <p:spPr bwMode="auto">
            <a:xfrm flipH="1">
              <a:off x="2785" y="1751"/>
              <a:ext cx="90"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430" name="Oval 30"/>
            <p:cNvSpPr>
              <a:spLocks noChangeArrowheads="1"/>
            </p:cNvSpPr>
            <p:nvPr/>
          </p:nvSpPr>
          <p:spPr bwMode="auto">
            <a:xfrm>
              <a:off x="2562" y="1921"/>
              <a:ext cx="89" cy="17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14431" name="Oval 31"/>
            <p:cNvSpPr>
              <a:spLocks noChangeArrowheads="1"/>
            </p:cNvSpPr>
            <p:nvPr/>
          </p:nvSpPr>
          <p:spPr bwMode="auto">
            <a:xfrm>
              <a:off x="2293" y="1921"/>
              <a:ext cx="90" cy="17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14432" name="Oval 32"/>
            <p:cNvSpPr>
              <a:spLocks noChangeArrowheads="1"/>
            </p:cNvSpPr>
            <p:nvPr/>
          </p:nvSpPr>
          <p:spPr bwMode="auto">
            <a:xfrm>
              <a:off x="2204" y="2176"/>
              <a:ext cx="89" cy="17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14433" name="Oval 33"/>
            <p:cNvSpPr>
              <a:spLocks noChangeArrowheads="1"/>
            </p:cNvSpPr>
            <p:nvPr/>
          </p:nvSpPr>
          <p:spPr bwMode="auto">
            <a:xfrm>
              <a:off x="2428" y="1666"/>
              <a:ext cx="89" cy="17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14434" name="Oval 34"/>
            <p:cNvSpPr>
              <a:spLocks noChangeArrowheads="1"/>
            </p:cNvSpPr>
            <p:nvPr/>
          </p:nvSpPr>
          <p:spPr bwMode="auto">
            <a:xfrm>
              <a:off x="2830" y="1666"/>
              <a:ext cx="89" cy="17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14435" name="Oval 35"/>
            <p:cNvSpPr>
              <a:spLocks noChangeArrowheads="1"/>
            </p:cNvSpPr>
            <p:nvPr/>
          </p:nvSpPr>
          <p:spPr bwMode="auto">
            <a:xfrm>
              <a:off x="2740" y="1921"/>
              <a:ext cx="90" cy="17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14436" name="Oval 36"/>
            <p:cNvSpPr>
              <a:spLocks noChangeArrowheads="1"/>
            </p:cNvSpPr>
            <p:nvPr/>
          </p:nvSpPr>
          <p:spPr bwMode="auto">
            <a:xfrm>
              <a:off x="2651" y="1411"/>
              <a:ext cx="89" cy="17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grpSp>
      <p:sp>
        <p:nvSpPr>
          <p:cNvPr id="614438" name="Line 38"/>
          <p:cNvSpPr>
            <a:spLocks noChangeShapeType="1"/>
          </p:cNvSpPr>
          <p:nvPr/>
        </p:nvSpPr>
        <p:spPr bwMode="auto">
          <a:xfrm flipH="1">
            <a:off x="2646363" y="1970088"/>
            <a:ext cx="355600" cy="4048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442" name="Line 42"/>
          <p:cNvSpPr>
            <a:spLocks noChangeShapeType="1"/>
          </p:cNvSpPr>
          <p:nvPr/>
        </p:nvSpPr>
        <p:spPr bwMode="auto">
          <a:xfrm>
            <a:off x="3001963" y="1970088"/>
            <a:ext cx="282575" cy="4048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grpSp>
        <p:nvGrpSpPr>
          <p:cNvPr id="614514" name="Group 114"/>
          <p:cNvGrpSpPr>
            <a:grpSpLocks/>
          </p:cNvGrpSpPr>
          <p:nvPr/>
        </p:nvGrpSpPr>
        <p:grpSpPr bwMode="auto">
          <a:xfrm>
            <a:off x="2220913" y="2239963"/>
            <a:ext cx="709612" cy="1079500"/>
            <a:chOff x="1399" y="1411"/>
            <a:chExt cx="447" cy="680"/>
          </a:xfrm>
        </p:grpSpPr>
        <p:sp>
          <p:nvSpPr>
            <p:cNvPr id="614439" name="Line 39"/>
            <p:cNvSpPr>
              <a:spLocks noChangeShapeType="1"/>
            </p:cNvSpPr>
            <p:nvPr/>
          </p:nvSpPr>
          <p:spPr bwMode="auto">
            <a:xfrm>
              <a:off x="1667" y="1496"/>
              <a:ext cx="134"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440" name="Line 40"/>
            <p:cNvSpPr>
              <a:spLocks noChangeShapeType="1"/>
            </p:cNvSpPr>
            <p:nvPr/>
          </p:nvSpPr>
          <p:spPr bwMode="auto">
            <a:xfrm flipH="1">
              <a:off x="1533" y="1496"/>
              <a:ext cx="134"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441" name="Line 41"/>
            <p:cNvSpPr>
              <a:spLocks noChangeShapeType="1"/>
            </p:cNvSpPr>
            <p:nvPr/>
          </p:nvSpPr>
          <p:spPr bwMode="auto">
            <a:xfrm flipH="1">
              <a:off x="1444" y="1751"/>
              <a:ext cx="89"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444" name="Oval 44"/>
            <p:cNvSpPr>
              <a:spLocks noChangeArrowheads="1"/>
            </p:cNvSpPr>
            <p:nvPr/>
          </p:nvSpPr>
          <p:spPr bwMode="auto">
            <a:xfrm>
              <a:off x="1757" y="1666"/>
              <a:ext cx="89" cy="17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14445" name="Oval 45"/>
            <p:cNvSpPr>
              <a:spLocks noChangeArrowheads="1"/>
            </p:cNvSpPr>
            <p:nvPr/>
          </p:nvSpPr>
          <p:spPr bwMode="auto">
            <a:xfrm>
              <a:off x="1488" y="1666"/>
              <a:ext cx="90" cy="17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14446" name="Oval 46"/>
            <p:cNvSpPr>
              <a:spLocks noChangeArrowheads="1"/>
            </p:cNvSpPr>
            <p:nvPr/>
          </p:nvSpPr>
          <p:spPr bwMode="auto">
            <a:xfrm>
              <a:off x="1399" y="1921"/>
              <a:ext cx="89" cy="17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14447" name="Oval 47"/>
            <p:cNvSpPr>
              <a:spLocks noChangeArrowheads="1"/>
            </p:cNvSpPr>
            <p:nvPr/>
          </p:nvSpPr>
          <p:spPr bwMode="auto">
            <a:xfrm>
              <a:off x="1622" y="1411"/>
              <a:ext cx="90" cy="17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grpSp>
      <p:grpSp>
        <p:nvGrpSpPr>
          <p:cNvPr id="614513" name="Group 113"/>
          <p:cNvGrpSpPr>
            <a:grpSpLocks/>
          </p:cNvGrpSpPr>
          <p:nvPr/>
        </p:nvGrpSpPr>
        <p:grpSpPr bwMode="auto">
          <a:xfrm>
            <a:off x="3071813" y="2239963"/>
            <a:ext cx="284162" cy="674687"/>
            <a:chOff x="1935" y="1411"/>
            <a:chExt cx="179" cy="425"/>
          </a:xfrm>
        </p:grpSpPr>
        <p:sp>
          <p:nvSpPr>
            <p:cNvPr id="614443" name="Line 43"/>
            <p:cNvSpPr>
              <a:spLocks noChangeShapeType="1"/>
            </p:cNvSpPr>
            <p:nvPr/>
          </p:nvSpPr>
          <p:spPr bwMode="auto">
            <a:xfrm flipH="1">
              <a:off x="1980" y="1496"/>
              <a:ext cx="89"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448" name="Oval 48"/>
            <p:cNvSpPr>
              <a:spLocks noChangeArrowheads="1"/>
            </p:cNvSpPr>
            <p:nvPr/>
          </p:nvSpPr>
          <p:spPr bwMode="auto">
            <a:xfrm>
              <a:off x="2025" y="1411"/>
              <a:ext cx="89" cy="17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14449" name="Oval 49"/>
            <p:cNvSpPr>
              <a:spLocks noChangeArrowheads="1"/>
            </p:cNvSpPr>
            <p:nvPr/>
          </p:nvSpPr>
          <p:spPr bwMode="auto">
            <a:xfrm>
              <a:off x="1935" y="1666"/>
              <a:ext cx="90" cy="17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grpSp>
      <p:sp>
        <p:nvSpPr>
          <p:cNvPr id="614450" name="Oval 50"/>
          <p:cNvSpPr>
            <a:spLocks noChangeArrowheads="1"/>
          </p:cNvSpPr>
          <p:nvPr/>
        </p:nvSpPr>
        <p:spPr bwMode="auto">
          <a:xfrm>
            <a:off x="2930525" y="1835150"/>
            <a:ext cx="141288" cy="269875"/>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14452" name="Line 52"/>
          <p:cNvSpPr>
            <a:spLocks noChangeShapeType="1"/>
          </p:cNvSpPr>
          <p:nvPr/>
        </p:nvSpPr>
        <p:spPr bwMode="auto">
          <a:xfrm flipH="1">
            <a:off x="1511300" y="1970088"/>
            <a:ext cx="212725" cy="4048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454" name="Line 54"/>
          <p:cNvSpPr>
            <a:spLocks noChangeShapeType="1"/>
          </p:cNvSpPr>
          <p:nvPr/>
        </p:nvSpPr>
        <p:spPr bwMode="auto">
          <a:xfrm>
            <a:off x="1724025" y="1970088"/>
            <a:ext cx="212725" cy="4048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455" name="Oval 55"/>
          <p:cNvSpPr>
            <a:spLocks noChangeArrowheads="1"/>
          </p:cNvSpPr>
          <p:nvPr/>
        </p:nvSpPr>
        <p:spPr bwMode="auto">
          <a:xfrm>
            <a:off x="1866900" y="2239963"/>
            <a:ext cx="141288" cy="269875"/>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grpSp>
        <p:nvGrpSpPr>
          <p:cNvPr id="614512" name="Group 112"/>
          <p:cNvGrpSpPr>
            <a:grpSpLocks/>
          </p:cNvGrpSpPr>
          <p:nvPr/>
        </p:nvGrpSpPr>
        <p:grpSpPr bwMode="auto">
          <a:xfrm>
            <a:off x="1298575" y="2239963"/>
            <a:ext cx="284163" cy="674687"/>
            <a:chOff x="818" y="1411"/>
            <a:chExt cx="179" cy="425"/>
          </a:xfrm>
        </p:grpSpPr>
        <p:sp>
          <p:nvSpPr>
            <p:cNvPr id="614453" name="Line 53"/>
            <p:cNvSpPr>
              <a:spLocks noChangeShapeType="1"/>
            </p:cNvSpPr>
            <p:nvPr/>
          </p:nvSpPr>
          <p:spPr bwMode="auto">
            <a:xfrm flipH="1">
              <a:off x="863" y="1496"/>
              <a:ext cx="89"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456" name="Oval 56"/>
            <p:cNvSpPr>
              <a:spLocks noChangeArrowheads="1"/>
            </p:cNvSpPr>
            <p:nvPr/>
          </p:nvSpPr>
          <p:spPr bwMode="auto">
            <a:xfrm>
              <a:off x="907" y="1411"/>
              <a:ext cx="90" cy="17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14457" name="Oval 57"/>
            <p:cNvSpPr>
              <a:spLocks noChangeArrowheads="1"/>
            </p:cNvSpPr>
            <p:nvPr/>
          </p:nvSpPr>
          <p:spPr bwMode="auto">
            <a:xfrm>
              <a:off x="818" y="1666"/>
              <a:ext cx="89" cy="17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grpSp>
      <p:sp>
        <p:nvSpPr>
          <p:cNvPr id="614458" name="Oval 58"/>
          <p:cNvSpPr>
            <a:spLocks noChangeArrowheads="1"/>
          </p:cNvSpPr>
          <p:nvPr/>
        </p:nvSpPr>
        <p:spPr bwMode="auto">
          <a:xfrm>
            <a:off x="1654175" y="1835150"/>
            <a:ext cx="141288" cy="269875"/>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14460" name="Line 60"/>
          <p:cNvSpPr>
            <a:spLocks noChangeShapeType="1"/>
          </p:cNvSpPr>
          <p:nvPr/>
        </p:nvSpPr>
        <p:spPr bwMode="auto">
          <a:xfrm flipH="1">
            <a:off x="944563" y="1970088"/>
            <a:ext cx="141287" cy="4048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461" name="Oval 61"/>
          <p:cNvSpPr>
            <a:spLocks noChangeArrowheads="1"/>
          </p:cNvSpPr>
          <p:nvPr/>
        </p:nvSpPr>
        <p:spPr bwMode="auto">
          <a:xfrm>
            <a:off x="1014413" y="1835150"/>
            <a:ext cx="141287" cy="269875"/>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14462" name="Oval 62"/>
          <p:cNvSpPr>
            <a:spLocks noChangeArrowheads="1"/>
          </p:cNvSpPr>
          <p:nvPr/>
        </p:nvSpPr>
        <p:spPr bwMode="auto">
          <a:xfrm>
            <a:off x="873125" y="2239963"/>
            <a:ext cx="141288" cy="269875"/>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14463" name="Oval 63"/>
          <p:cNvSpPr>
            <a:spLocks noChangeArrowheads="1"/>
          </p:cNvSpPr>
          <p:nvPr/>
        </p:nvSpPr>
        <p:spPr bwMode="auto">
          <a:xfrm>
            <a:off x="588963" y="1835150"/>
            <a:ext cx="141287" cy="269875"/>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14464" name="Line 64"/>
          <p:cNvSpPr>
            <a:spLocks noChangeShapeType="1"/>
          </p:cNvSpPr>
          <p:nvPr/>
        </p:nvSpPr>
        <p:spPr bwMode="auto">
          <a:xfrm flipH="1">
            <a:off x="6762750" y="1970088"/>
            <a:ext cx="709613" cy="4048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grpSp>
        <p:nvGrpSpPr>
          <p:cNvPr id="614519" name="Group 119"/>
          <p:cNvGrpSpPr>
            <a:grpSpLocks/>
          </p:cNvGrpSpPr>
          <p:nvPr/>
        </p:nvGrpSpPr>
        <p:grpSpPr bwMode="auto">
          <a:xfrm>
            <a:off x="5556250" y="2239963"/>
            <a:ext cx="1846263" cy="1889125"/>
            <a:chOff x="3500" y="1411"/>
            <a:chExt cx="1163" cy="1190"/>
          </a:xfrm>
        </p:grpSpPr>
        <p:sp>
          <p:nvSpPr>
            <p:cNvPr id="614465" name="Line 65"/>
            <p:cNvSpPr>
              <a:spLocks noChangeShapeType="1"/>
            </p:cNvSpPr>
            <p:nvPr/>
          </p:nvSpPr>
          <p:spPr bwMode="auto">
            <a:xfrm flipH="1">
              <a:off x="3992" y="1496"/>
              <a:ext cx="268"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466" name="Line 66"/>
            <p:cNvSpPr>
              <a:spLocks noChangeShapeType="1"/>
            </p:cNvSpPr>
            <p:nvPr/>
          </p:nvSpPr>
          <p:spPr bwMode="auto">
            <a:xfrm flipH="1">
              <a:off x="3768" y="1751"/>
              <a:ext cx="224"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467" name="Line 67"/>
            <p:cNvSpPr>
              <a:spLocks noChangeShapeType="1"/>
            </p:cNvSpPr>
            <p:nvPr/>
          </p:nvSpPr>
          <p:spPr bwMode="auto">
            <a:xfrm flipH="1">
              <a:off x="3634" y="2006"/>
              <a:ext cx="134"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468" name="Line 68"/>
            <p:cNvSpPr>
              <a:spLocks noChangeShapeType="1"/>
            </p:cNvSpPr>
            <p:nvPr/>
          </p:nvSpPr>
          <p:spPr bwMode="auto">
            <a:xfrm flipH="1">
              <a:off x="3545" y="2261"/>
              <a:ext cx="89"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469" name="Line 69"/>
            <p:cNvSpPr>
              <a:spLocks noChangeShapeType="1"/>
            </p:cNvSpPr>
            <p:nvPr/>
          </p:nvSpPr>
          <p:spPr bwMode="auto">
            <a:xfrm>
              <a:off x="3768" y="2006"/>
              <a:ext cx="135"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470" name="Line 70"/>
            <p:cNvSpPr>
              <a:spLocks noChangeShapeType="1"/>
            </p:cNvSpPr>
            <p:nvPr/>
          </p:nvSpPr>
          <p:spPr bwMode="auto">
            <a:xfrm>
              <a:off x="3992" y="1751"/>
              <a:ext cx="179"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471" name="Line 71"/>
            <p:cNvSpPr>
              <a:spLocks noChangeShapeType="1"/>
            </p:cNvSpPr>
            <p:nvPr/>
          </p:nvSpPr>
          <p:spPr bwMode="auto">
            <a:xfrm flipH="1">
              <a:off x="4081" y="2006"/>
              <a:ext cx="90"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472" name="Line 72"/>
            <p:cNvSpPr>
              <a:spLocks noChangeShapeType="1"/>
            </p:cNvSpPr>
            <p:nvPr/>
          </p:nvSpPr>
          <p:spPr bwMode="auto">
            <a:xfrm>
              <a:off x="4260" y="1496"/>
              <a:ext cx="224"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473" name="Line 73"/>
            <p:cNvSpPr>
              <a:spLocks noChangeShapeType="1"/>
            </p:cNvSpPr>
            <p:nvPr/>
          </p:nvSpPr>
          <p:spPr bwMode="auto">
            <a:xfrm flipH="1">
              <a:off x="4350" y="1751"/>
              <a:ext cx="134"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474" name="Line 74"/>
            <p:cNvSpPr>
              <a:spLocks noChangeShapeType="1"/>
            </p:cNvSpPr>
            <p:nvPr/>
          </p:nvSpPr>
          <p:spPr bwMode="auto">
            <a:xfrm flipH="1">
              <a:off x="4260" y="2006"/>
              <a:ext cx="90"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475" name="Line 75"/>
            <p:cNvSpPr>
              <a:spLocks noChangeShapeType="1"/>
            </p:cNvSpPr>
            <p:nvPr/>
          </p:nvSpPr>
          <p:spPr bwMode="auto">
            <a:xfrm>
              <a:off x="4484" y="1751"/>
              <a:ext cx="134"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490" name="Oval 90"/>
            <p:cNvSpPr>
              <a:spLocks noChangeArrowheads="1"/>
            </p:cNvSpPr>
            <p:nvPr/>
          </p:nvSpPr>
          <p:spPr bwMode="auto">
            <a:xfrm>
              <a:off x="3858" y="2176"/>
              <a:ext cx="89" cy="17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14491" name="Oval 91"/>
            <p:cNvSpPr>
              <a:spLocks noChangeArrowheads="1"/>
            </p:cNvSpPr>
            <p:nvPr/>
          </p:nvSpPr>
          <p:spPr bwMode="auto">
            <a:xfrm>
              <a:off x="3590" y="2176"/>
              <a:ext cx="89" cy="17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14492" name="Oval 92"/>
            <p:cNvSpPr>
              <a:spLocks noChangeArrowheads="1"/>
            </p:cNvSpPr>
            <p:nvPr/>
          </p:nvSpPr>
          <p:spPr bwMode="auto">
            <a:xfrm>
              <a:off x="3500" y="2431"/>
              <a:ext cx="90" cy="17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14493" name="Oval 93"/>
            <p:cNvSpPr>
              <a:spLocks noChangeArrowheads="1"/>
            </p:cNvSpPr>
            <p:nvPr/>
          </p:nvSpPr>
          <p:spPr bwMode="auto">
            <a:xfrm>
              <a:off x="3724" y="1921"/>
              <a:ext cx="89" cy="17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14494" name="Oval 94"/>
            <p:cNvSpPr>
              <a:spLocks noChangeArrowheads="1"/>
            </p:cNvSpPr>
            <p:nvPr/>
          </p:nvSpPr>
          <p:spPr bwMode="auto">
            <a:xfrm>
              <a:off x="4126" y="1921"/>
              <a:ext cx="90" cy="17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14495" name="Oval 95"/>
            <p:cNvSpPr>
              <a:spLocks noChangeArrowheads="1"/>
            </p:cNvSpPr>
            <p:nvPr/>
          </p:nvSpPr>
          <p:spPr bwMode="auto">
            <a:xfrm>
              <a:off x="4037" y="2176"/>
              <a:ext cx="89" cy="17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14496" name="Oval 96"/>
            <p:cNvSpPr>
              <a:spLocks noChangeArrowheads="1"/>
            </p:cNvSpPr>
            <p:nvPr/>
          </p:nvSpPr>
          <p:spPr bwMode="auto">
            <a:xfrm>
              <a:off x="3947" y="1666"/>
              <a:ext cx="90" cy="17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14497" name="Oval 97"/>
            <p:cNvSpPr>
              <a:spLocks noChangeArrowheads="1"/>
            </p:cNvSpPr>
            <p:nvPr/>
          </p:nvSpPr>
          <p:spPr bwMode="auto">
            <a:xfrm>
              <a:off x="4573" y="1921"/>
              <a:ext cx="90" cy="17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14498" name="Oval 98"/>
            <p:cNvSpPr>
              <a:spLocks noChangeArrowheads="1"/>
            </p:cNvSpPr>
            <p:nvPr/>
          </p:nvSpPr>
          <p:spPr bwMode="auto">
            <a:xfrm>
              <a:off x="4305" y="1921"/>
              <a:ext cx="89" cy="17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14499" name="Oval 99"/>
            <p:cNvSpPr>
              <a:spLocks noChangeArrowheads="1"/>
            </p:cNvSpPr>
            <p:nvPr/>
          </p:nvSpPr>
          <p:spPr bwMode="auto">
            <a:xfrm>
              <a:off x="4216" y="2176"/>
              <a:ext cx="89" cy="17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14500" name="Oval 100"/>
            <p:cNvSpPr>
              <a:spLocks noChangeArrowheads="1"/>
            </p:cNvSpPr>
            <p:nvPr/>
          </p:nvSpPr>
          <p:spPr bwMode="auto">
            <a:xfrm>
              <a:off x="4439" y="1666"/>
              <a:ext cx="89" cy="17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14501" name="Oval 101"/>
            <p:cNvSpPr>
              <a:spLocks noChangeArrowheads="1"/>
            </p:cNvSpPr>
            <p:nvPr/>
          </p:nvSpPr>
          <p:spPr bwMode="auto">
            <a:xfrm>
              <a:off x="4216" y="1411"/>
              <a:ext cx="89" cy="17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grpSp>
      <p:sp>
        <p:nvSpPr>
          <p:cNvPr id="614502" name="Oval 102"/>
          <p:cNvSpPr>
            <a:spLocks noChangeArrowheads="1"/>
          </p:cNvSpPr>
          <p:nvPr/>
        </p:nvSpPr>
        <p:spPr bwMode="auto">
          <a:xfrm>
            <a:off x="7472363" y="1835150"/>
            <a:ext cx="142875" cy="269875"/>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14503" name="Line 103"/>
          <p:cNvSpPr>
            <a:spLocks noChangeShapeType="1"/>
          </p:cNvSpPr>
          <p:nvPr/>
        </p:nvSpPr>
        <p:spPr bwMode="auto">
          <a:xfrm>
            <a:off x="1227138" y="1970088"/>
            <a:ext cx="0" cy="20240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504" name="Line 104"/>
          <p:cNvSpPr>
            <a:spLocks noChangeShapeType="1"/>
          </p:cNvSpPr>
          <p:nvPr/>
        </p:nvSpPr>
        <p:spPr bwMode="auto">
          <a:xfrm>
            <a:off x="2149475" y="1970088"/>
            <a:ext cx="0" cy="20240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505" name="Line 105"/>
          <p:cNvSpPr>
            <a:spLocks noChangeShapeType="1"/>
          </p:cNvSpPr>
          <p:nvPr/>
        </p:nvSpPr>
        <p:spPr bwMode="auto">
          <a:xfrm>
            <a:off x="3427413" y="1970088"/>
            <a:ext cx="0" cy="20240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506" name="Line 106"/>
          <p:cNvSpPr>
            <a:spLocks noChangeShapeType="1"/>
          </p:cNvSpPr>
          <p:nvPr/>
        </p:nvSpPr>
        <p:spPr bwMode="auto">
          <a:xfrm>
            <a:off x="801688" y="1970088"/>
            <a:ext cx="0" cy="20240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507" name="Line 107"/>
          <p:cNvSpPr>
            <a:spLocks noChangeShapeType="1"/>
          </p:cNvSpPr>
          <p:nvPr/>
        </p:nvSpPr>
        <p:spPr bwMode="auto">
          <a:xfrm>
            <a:off x="517525" y="1970088"/>
            <a:ext cx="0" cy="20240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508" name="Line 108"/>
          <p:cNvSpPr>
            <a:spLocks noChangeShapeType="1"/>
          </p:cNvSpPr>
          <p:nvPr/>
        </p:nvSpPr>
        <p:spPr bwMode="auto">
          <a:xfrm>
            <a:off x="5484813" y="1970088"/>
            <a:ext cx="0" cy="20240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476" name="Line 76"/>
          <p:cNvSpPr>
            <a:spLocks noChangeShapeType="1"/>
          </p:cNvSpPr>
          <p:nvPr/>
        </p:nvSpPr>
        <p:spPr bwMode="auto">
          <a:xfrm>
            <a:off x="7615238" y="1970088"/>
            <a:ext cx="709612" cy="4048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grpSp>
        <p:nvGrpSpPr>
          <p:cNvPr id="614520" name="Group 120"/>
          <p:cNvGrpSpPr>
            <a:grpSpLocks/>
          </p:cNvGrpSpPr>
          <p:nvPr/>
        </p:nvGrpSpPr>
        <p:grpSpPr bwMode="auto">
          <a:xfrm>
            <a:off x="7543800" y="2239963"/>
            <a:ext cx="1135063" cy="1484312"/>
            <a:chOff x="4752" y="1411"/>
            <a:chExt cx="715" cy="935"/>
          </a:xfrm>
        </p:grpSpPr>
        <p:sp>
          <p:nvSpPr>
            <p:cNvPr id="614477" name="Line 77"/>
            <p:cNvSpPr>
              <a:spLocks noChangeShapeType="1"/>
            </p:cNvSpPr>
            <p:nvPr/>
          </p:nvSpPr>
          <p:spPr bwMode="auto">
            <a:xfrm flipH="1">
              <a:off x="5020" y="1496"/>
              <a:ext cx="224"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478" name="Line 78"/>
            <p:cNvSpPr>
              <a:spLocks noChangeShapeType="1"/>
            </p:cNvSpPr>
            <p:nvPr/>
          </p:nvSpPr>
          <p:spPr bwMode="auto">
            <a:xfrm flipH="1">
              <a:off x="4886" y="1751"/>
              <a:ext cx="134"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479" name="Line 79"/>
            <p:cNvSpPr>
              <a:spLocks noChangeShapeType="1"/>
            </p:cNvSpPr>
            <p:nvPr/>
          </p:nvSpPr>
          <p:spPr bwMode="auto">
            <a:xfrm flipH="1">
              <a:off x="4797" y="2006"/>
              <a:ext cx="89"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480" name="Line 80"/>
            <p:cNvSpPr>
              <a:spLocks noChangeShapeType="1"/>
            </p:cNvSpPr>
            <p:nvPr/>
          </p:nvSpPr>
          <p:spPr bwMode="auto">
            <a:xfrm>
              <a:off x="5020" y="1751"/>
              <a:ext cx="134"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481" name="Line 81"/>
            <p:cNvSpPr>
              <a:spLocks noChangeShapeType="1"/>
            </p:cNvSpPr>
            <p:nvPr/>
          </p:nvSpPr>
          <p:spPr bwMode="auto">
            <a:xfrm>
              <a:off x="5244" y="1496"/>
              <a:ext cx="179"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482" name="Line 82"/>
            <p:cNvSpPr>
              <a:spLocks noChangeShapeType="1"/>
            </p:cNvSpPr>
            <p:nvPr/>
          </p:nvSpPr>
          <p:spPr bwMode="auto">
            <a:xfrm flipH="1">
              <a:off x="5333" y="1751"/>
              <a:ext cx="90"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483" name="Oval 83"/>
            <p:cNvSpPr>
              <a:spLocks noChangeArrowheads="1"/>
            </p:cNvSpPr>
            <p:nvPr/>
          </p:nvSpPr>
          <p:spPr bwMode="auto">
            <a:xfrm>
              <a:off x="5110" y="1921"/>
              <a:ext cx="89" cy="17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14484" name="Oval 84"/>
            <p:cNvSpPr>
              <a:spLocks noChangeArrowheads="1"/>
            </p:cNvSpPr>
            <p:nvPr/>
          </p:nvSpPr>
          <p:spPr bwMode="auto">
            <a:xfrm>
              <a:off x="4841" y="1921"/>
              <a:ext cx="90" cy="17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14485" name="Oval 85"/>
            <p:cNvSpPr>
              <a:spLocks noChangeArrowheads="1"/>
            </p:cNvSpPr>
            <p:nvPr/>
          </p:nvSpPr>
          <p:spPr bwMode="auto">
            <a:xfrm>
              <a:off x="4752" y="2176"/>
              <a:ext cx="89" cy="17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14486" name="Oval 86"/>
            <p:cNvSpPr>
              <a:spLocks noChangeArrowheads="1"/>
            </p:cNvSpPr>
            <p:nvPr/>
          </p:nvSpPr>
          <p:spPr bwMode="auto">
            <a:xfrm>
              <a:off x="4976" y="1666"/>
              <a:ext cx="89" cy="17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14487" name="Oval 87"/>
            <p:cNvSpPr>
              <a:spLocks noChangeArrowheads="1"/>
            </p:cNvSpPr>
            <p:nvPr/>
          </p:nvSpPr>
          <p:spPr bwMode="auto">
            <a:xfrm>
              <a:off x="5378" y="1666"/>
              <a:ext cx="89" cy="17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14488" name="Oval 88"/>
            <p:cNvSpPr>
              <a:spLocks noChangeArrowheads="1"/>
            </p:cNvSpPr>
            <p:nvPr/>
          </p:nvSpPr>
          <p:spPr bwMode="auto">
            <a:xfrm>
              <a:off x="5288" y="1921"/>
              <a:ext cx="90" cy="17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14489" name="Oval 89"/>
            <p:cNvSpPr>
              <a:spLocks noChangeArrowheads="1"/>
            </p:cNvSpPr>
            <p:nvPr/>
          </p:nvSpPr>
          <p:spPr bwMode="auto">
            <a:xfrm>
              <a:off x="5199" y="1411"/>
              <a:ext cx="89" cy="17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grpSp>
      <p:sp>
        <p:nvSpPr>
          <p:cNvPr id="614509" name="Line 109"/>
          <p:cNvSpPr>
            <a:spLocks noChangeShapeType="1"/>
          </p:cNvSpPr>
          <p:nvPr/>
        </p:nvSpPr>
        <p:spPr bwMode="auto">
          <a:xfrm>
            <a:off x="8750300" y="1970088"/>
            <a:ext cx="0" cy="20240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4510" name="Text Box 110"/>
          <p:cNvSpPr txBox="1">
            <a:spLocks noChangeArrowheads="1"/>
          </p:cNvSpPr>
          <p:nvPr/>
        </p:nvSpPr>
        <p:spPr bwMode="auto">
          <a:xfrm>
            <a:off x="434975" y="4319588"/>
            <a:ext cx="823277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bg-BG" b="0"/>
              <a:t>h=1  h=2       h=3           h=4                   h=5                                               h=6</a:t>
            </a:r>
            <a:endParaRPr lang="en-US" altLang="bg-BG"/>
          </a:p>
        </p:txBody>
      </p:sp>
      <p:sp>
        <p:nvSpPr>
          <p:cNvPr id="614511" name="Rectangle 111"/>
          <p:cNvSpPr>
            <a:spLocks noChangeArrowheads="1"/>
          </p:cNvSpPr>
          <p:nvPr/>
        </p:nvSpPr>
        <p:spPr bwMode="auto">
          <a:xfrm>
            <a:off x="2439988" y="354013"/>
            <a:ext cx="31226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bg-BG" altLang="bg-BG" sz="2000"/>
              <a:t>дървета на Фибоначи:</a:t>
            </a:r>
            <a:r>
              <a:rPr lang="en-US" altLang="bg-BG" sz="2000"/>
              <a:t> </a:t>
            </a:r>
          </a:p>
        </p:txBody>
      </p:sp>
      <p:graphicFrame>
        <p:nvGraphicFramePr>
          <p:cNvPr id="614521" name="Group 121"/>
          <p:cNvGraphicFramePr>
            <a:graphicFrameLocks noGrp="1"/>
          </p:cNvGraphicFramePr>
          <p:nvPr>
            <p:extLst>
              <p:ext uri="{D42A27DB-BD31-4B8C-83A1-F6EECF244321}">
                <p14:modId xmlns:p14="http://schemas.microsoft.com/office/powerpoint/2010/main" val="14828321"/>
              </p:ext>
            </p:extLst>
          </p:nvPr>
        </p:nvGraphicFramePr>
        <p:xfrm>
          <a:off x="1901826" y="4941168"/>
          <a:ext cx="5783262" cy="914400"/>
        </p:xfrm>
        <a:graphic>
          <a:graphicData uri="http://schemas.openxmlformats.org/drawingml/2006/table">
            <a:tbl>
              <a:tblPr/>
              <a:tblGrid>
                <a:gridCol w="1211262"/>
                <a:gridCol w="457200"/>
                <a:gridCol w="457200"/>
                <a:gridCol w="466725"/>
                <a:gridCol w="447675"/>
                <a:gridCol w="457200"/>
                <a:gridCol w="457200"/>
                <a:gridCol w="457200"/>
                <a:gridCol w="457200"/>
                <a:gridCol w="457200"/>
                <a:gridCol w="457200"/>
              </a:tblGrid>
              <a:tr h="3048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dirty="0" smtClean="0">
                          <a:ln>
                            <a:noFill/>
                          </a:ln>
                          <a:solidFill>
                            <a:schemeClr val="tx1"/>
                          </a:solidFill>
                          <a:effectLst/>
                          <a:latin typeface="Arial" charset="0"/>
                          <a:cs typeface="Times New Roman" pitchFamily="18" charset="0"/>
                        </a:rPr>
                        <a:t>Брой възли:</a:t>
                      </a:r>
                      <a:endParaRPr kumimoji="0" lang="bg-BG" altLang="bg-BG"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1</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2</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4</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7</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12</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20</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200" b="0" i="0" u="none" strike="noStrike" cap="none" normalizeH="0" baseline="0" dirty="0" smtClean="0">
                          <a:ln>
                            <a:noFill/>
                          </a:ln>
                          <a:solidFill>
                            <a:schemeClr val="tx1"/>
                          </a:solidFill>
                          <a:effectLst/>
                          <a:latin typeface="Arial" charset="0"/>
                          <a:cs typeface="Times New Roman" pitchFamily="18" charset="0"/>
                        </a:rPr>
                        <a:t> </a:t>
                      </a:r>
                      <a:endParaRPr kumimoji="0" lang="bg-BG" altLang="bg-BG"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200" b="0" i="0" u="none" strike="noStrike" cap="none" normalizeH="0" baseline="0" smtClean="0">
                          <a:ln>
                            <a:noFill/>
                          </a:ln>
                          <a:solidFill>
                            <a:schemeClr val="tx1"/>
                          </a:solidFill>
                          <a:effectLst/>
                          <a:latin typeface="Arial" charset="0"/>
                          <a:cs typeface="Times New Roman" pitchFamily="18" charset="0"/>
                        </a:rPr>
                        <a:t> </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200" b="0" i="0" u="none" strike="noStrike" cap="none" normalizeH="0" baseline="0" smtClean="0">
                          <a:ln>
                            <a:noFill/>
                          </a:ln>
                          <a:solidFill>
                            <a:schemeClr val="tx1"/>
                          </a:solidFill>
                          <a:effectLst/>
                          <a:latin typeface="Arial" charset="0"/>
                          <a:cs typeface="Times New Roman" pitchFamily="18" charset="0"/>
                        </a:rPr>
                        <a:t> </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200" b="0" i="0" u="none" strike="noStrike" cap="none" normalizeH="0" baseline="0" smtClean="0">
                          <a:ln>
                            <a:noFill/>
                          </a:ln>
                          <a:solidFill>
                            <a:schemeClr val="tx1"/>
                          </a:solidFill>
                          <a:effectLst/>
                          <a:latin typeface="Arial" charset="0"/>
                          <a:cs typeface="Times New Roman" pitchFamily="18" charset="0"/>
                        </a:rPr>
                        <a:t> </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bg-BG" sz="1400" b="0" i="0" u="none" strike="noStrike" cap="none" normalizeH="0" baseline="0" smtClean="0">
                          <a:ln>
                            <a:noFill/>
                          </a:ln>
                          <a:solidFill>
                            <a:schemeClr val="tx1"/>
                          </a:solidFill>
                          <a:effectLst/>
                          <a:latin typeface="Arial" charset="0"/>
                          <a:cs typeface="Times New Roman" pitchFamily="18" charset="0"/>
                        </a:rPr>
                        <a:t>Fib</a:t>
                      </a:r>
                      <a:r>
                        <a:rPr kumimoji="0" lang="bg-BG" altLang="bg-BG" sz="1400" b="0" i="0" u="none" strike="noStrike" cap="none" normalizeH="0" baseline="0" smtClean="0">
                          <a:ln>
                            <a:noFill/>
                          </a:ln>
                          <a:solidFill>
                            <a:schemeClr val="tx1"/>
                          </a:solidFill>
                          <a:effectLst/>
                          <a:latin typeface="Arial" charset="0"/>
                          <a:cs typeface="Times New Roman" pitchFamily="18" charset="0"/>
                        </a:rPr>
                        <a:t> числа:</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2</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3</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5</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8</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13</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21</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200" b="0" i="0" u="none" strike="noStrike" cap="none" normalizeH="0" baseline="0" smtClean="0">
                          <a:ln>
                            <a:noFill/>
                          </a:ln>
                          <a:solidFill>
                            <a:schemeClr val="tx1"/>
                          </a:solidFill>
                          <a:effectLst/>
                          <a:latin typeface="Arial" charset="0"/>
                          <a:cs typeface="Times New Roman" pitchFamily="18" charset="0"/>
                        </a:rPr>
                        <a:t> </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200" b="0" i="0" u="none" strike="noStrike" cap="none" normalizeH="0" baseline="0" smtClean="0">
                          <a:ln>
                            <a:noFill/>
                          </a:ln>
                          <a:solidFill>
                            <a:schemeClr val="tx1"/>
                          </a:solidFill>
                          <a:effectLst/>
                          <a:latin typeface="Arial" charset="0"/>
                          <a:cs typeface="Times New Roman" pitchFamily="18" charset="0"/>
                        </a:rPr>
                        <a:t> </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200" b="0" i="0" u="none" strike="noStrike" cap="none" normalizeH="0" baseline="0" smtClean="0">
                          <a:ln>
                            <a:noFill/>
                          </a:ln>
                          <a:solidFill>
                            <a:schemeClr val="tx1"/>
                          </a:solidFill>
                          <a:effectLst/>
                          <a:latin typeface="Arial" charset="0"/>
                          <a:cs typeface="Times New Roman" pitchFamily="18" charset="0"/>
                        </a:rPr>
                        <a:t> </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200" b="0" i="0" u="none" strike="noStrike" cap="none" normalizeH="0" baseline="0" smtClean="0">
                          <a:ln>
                            <a:noFill/>
                          </a:ln>
                          <a:solidFill>
                            <a:schemeClr val="tx1"/>
                          </a:solidFill>
                          <a:effectLst/>
                          <a:latin typeface="Arial" charset="0"/>
                          <a:cs typeface="Times New Roman" pitchFamily="18" charset="0"/>
                        </a:rPr>
                        <a:t> </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Височина </a:t>
                      </a:r>
                      <a:r>
                        <a:rPr kumimoji="0" lang="en-US" altLang="bg-BG" sz="1400" b="0" i="0" u="none" strike="noStrike" cap="none" normalizeH="0" baseline="0" smtClean="0">
                          <a:ln>
                            <a:noFill/>
                          </a:ln>
                          <a:solidFill>
                            <a:schemeClr val="tx1"/>
                          </a:solidFill>
                          <a:effectLst/>
                          <a:latin typeface="Arial" charset="0"/>
                          <a:cs typeface="Times New Roman" pitchFamily="18" charset="0"/>
                        </a:rPr>
                        <a:t>h</a:t>
                      </a:r>
                      <a:r>
                        <a:rPr kumimoji="0" lang="bg-BG" altLang="bg-BG" sz="1400" b="0" i="0" u="none" strike="noStrike" cap="none" normalizeH="0" baseline="0" smtClean="0">
                          <a:ln>
                            <a:noFill/>
                          </a:ln>
                          <a:solidFill>
                            <a:schemeClr val="tx1"/>
                          </a:solidFill>
                          <a:effectLst/>
                          <a:latin typeface="Arial" charset="0"/>
                          <a:cs typeface="Times New Roman" pitchFamily="18" charset="0"/>
                        </a:rPr>
                        <a:t>:</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1</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2</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3</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4</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5</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6</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7</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8</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9</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dirty="0" smtClean="0">
                          <a:ln>
                            <a:noFill/>
                          </a:ln>
                          <a:solidFill>
                            <a:schemeClr val="tx1"/>
                          </a:solidFill>
                          <a:effectLst/>
                          <a:latin typeface="Arial" charset="0"/>
                          <a:cs typeface="Times New Roman" pitchFamily="18" charset="0"/>
                        </a:rPr>
                        <a:t>...</a:t>
                      </a:r>
                      <a:endParaRPr kumimoji="0" lang="bg-BG" altLang="bg-BG"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r>
              <a:rPr lang="bg-BG" smtClean="0"/>
              <a:t>Велина Славова</a:t>
            </a:r>
            <a:endParaRPr lang="bg-BG"/>
          </a:p>
        </p:txBody>
      </p:sp>
      <p:sp>
        <p:nvSpPr>
          <p:cNvPr id="112" name="Oval 40"/>
          <p:cNvSpPr>
            <a:spLocks noChangeArrowheads="1"/>
          </p:cNvSpPr>
          <p:nvPr/>
        </p:nvSpPr>
        <p:spPr bwMode="auto">
          <a:xfrm>
            <a:off x="5407024" y="476672"/>
            <a:ext cx="3485455" cy="1152128"/>
          </a:xfrm>
          <a:prstGeom prst="ellipse">
            <a:avLst/>
          </a:prstGeom>
          <a:solidFill>
            <a:srgbClr val="FFFFFF"/>
          </a:solidFill>
          <a:ln w="9525">
            <a:solidFill>
              <a:srgbClr val="000000"/>
            </a:solidFill>
            <a:round/>
            <a:headEnd/>
            <a:tailEnd/>
          </a:ln>
        </p:spPr>
        <p:txBody>
          <a:bodyPr/>
          <a:lstStyle/>
          <a:p>
            <a:pPr algn="ctr"/>
            <a:r>
              <a:rPr lang="en-US" altLang="bg-BG" sz="1000" b="0" dirty="0" err="1">
                <a:latin typeface="Times New Roman" pitchFamily="18" charset="0"/>
              </a:rPr>
              <a:t>Новият</a:t>
            </a:r>
            <a:endParaRPr lang="en-US" altLang="bg-BG" sz="1000" dirty="0"/>
          </a:p>
        </p:txBody>
      </p:sp>
      <p:sp>
        <p:nvSpPr>
          <p:cNvPr id="113" name="Oval 41"/>
          <p:cNvSpPr>
            <a:spLocks noChangeArrowheads="1"/>
          </p:cNvSpPr>
          <p:nvPr/>
        </p:nvSpPr>
        <p:spPr bwMode="auto">
          <a:xfrm>
            <a:off x="6940551" y="1052736"/>
            <a:ext cx="1454150" cy="457200"/>
          </a:xfrm>
          <a:prstGeom prst="ellipse">
            <a:avLst/>
          </a:prstGeom>
          <a:solidFill>
            <a:srgbClr val="FFFFFF"/>
          </a:solidFill>
          <a:ln w="9525">
            <a:solidFill>
              <a:srgbClr val="000000"/>
            </a:solidFill>
            <a:round/>
            <a:headEnd/>
            <a:tailEnd/>
          </a:ln>
        </p:spPr>
        <p:txBody>
          <a:bodyPr/>
          <a:lstStyle/>
          <a:p>
            <a:r>
              <a:rPr lang="en-US" altLang="bg-BG" sz="900" b="0" dirty="0" err="1">
                <a:latin typeface="Times New Roman" pitchFamily="18" charset="0"/>
              </a:rPr>
              <a:t>По-</a:t>
            </a:r>
            <a:r>
              <a:rPr lang="en-US" altLang="bg-BG" sz="1000" b="0" dirty="0" err="1">
                <a:latin typeface="Times New Roman" pitchFamily="18" charset="0"/>
              </a:rPr>
              <a:t>предният</a:t>
            </a:r>
            <a:endParaRPr lang="en-US" altLang="bg-BG" sz="1000" dirty="0"/>
          </a:p>
        </p:txBody>
      </p:sp>
      <p:sp>
        <p:nvSpPr>
          <p:cNvPr id="114" name="Oval 42"/>
          <p:cNvSpPr>
            <a:spLocks noChangeArrowheads="1"/>
          </p:cNvSpPr>
          <p:nvPr/>
        </p:nvSpPr>
        <p:spPr bwMode="auto">
          <a:xfrm>
            <a:off x="5699125" y="1106118"/>
            <a:ext cx="1166813" cy="304800"/>
          </a:xfrm>
          <a:prstGeom prst="ellipse">
            <a:avLst/>
          </a:prstGeom>
          <a:solidFill>
            <a:srgbClr val="FFFFFF"/>
          </a:solidFill>
          <a:ln w="9525">
            <a:solidFill>
              <a:srgbClr val="000000"/>
            </a:solidFill>
            <a:round/>
            <a:headEnd/>
            <a:tailEnd/>
          </a:ln>
        </p:spPr>
        <p:txBody>
          <a:bodyPr/>
          <a:lstStyle/>
          <a:p>
            <a:pPr algn="ctr"/>
            <a:r>
              <a:rPr lang="en-US" altLang="bg-BG" sz="1100" b="0">
                <a:latin typeface="Times New Roman" pitchFamily="18" charset="0"/>
              </a:rPr>
              <a:t>предният</a:t>
            </a:r>
            <a:endParaRPr lang="en-US" altLang="bg-BG" sz="1000"/>
          </a:p>
        </p:txBody>
      </p:sp>
    </p:spTree>
    <p:extLst>
      <p:ext uri="{BB962C8B-B14F-4D97-AF65-F5344CB8AC3E}">
        <p14:creationId xmlns:p14="http://schemas.microsoft.com/office/powerpoint/2010/main" val="37560555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6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446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14458"/>
                                        </p:tgtEl>
                                        <p:attrNameLst>
                                          <p:attrName>style.visibility</p:attrName>
                                        </p:attrNameLst>
                                      </p:cBhvr>
                                      <p:to>
                                        <p:strVal val="visible"/>
                                      </p:to>
                                    </p:set>
                                  </p:childTnLst>
                                </p:cTn>
                              </p:par>
                            </p:childTnLst>
                          </p:cTn>
                        </p:par>
                        <p:par>
                          <p:cTn id="21" fill="hold" nodeType="afterGroup">
                            <p:stCondLst>
                              <p:cond delay="0"/>
                            </p:stCondLst>
                            <p:childTnLst>
                              <p:par>
                                <p:cTn id="22" presetID="26" presetClass="emph" presetSubtype="0" fill="hold" grpId="1" nodeType="afterEffect">
                                  <p:stCondLst>
                                    <p:cond delay="0"/>
                                  </p:stCondLst>
                                  <p:childTnLst>
                                    <p:animEffect transition="out" filter="fade">
                                      <p:cBhvr>
                                        <p:cTn id="23" dur="500" tmFilter="0, 0; .2, .5; .8, .5; 1, 0"/>
                                        <p:tgtEl>
                                          <p:spTgt spid="614463"/>
                                        </p:tgtEl>
                                      </p:cBhvr>
                                    </p:animEffect>
                                    <p:animScale>
                                      <p:cBhvr>
                                        <p:cTn id="24" dur="250" autoRev="1" fill="hold"/>
                                        <p:tgtEl>
                                          <p:spTgt spid="614463"/>
                                        </p:tgtEl>
                                      </p:cBhvr>
                                      <p:by x="105000" y="105000"/>
                                    </p:animScale>
                                  </p:childTnLst>
                                </p:cTn>
                              </p:par>
                            </p:childTnLst>
                          </p:cTn>
                        </p:par>
                        <p:par>
                          <p:cTn id="25" fill="hold" nodeType="afterGroup">
                            <p:stCondLst>
                              <p:cond delay="500"/>
                            </p:stCondLst>
                            <p:childTnLst>
                              <p:par>
                                <p:cTn id="26" presetID="37" presetClass="entr" presetSubtype="0" fill="hold" grpId="0" nodeType="afterEffect">
                                  <p:stCondLst>
                                    <p:cond delay="0"/>
                                  </p:stCondLst>
                                  <p:childTnLst>
                                    <p:set>
                                      <p:cBhvr>
                                        <p:cTn id="27" dur="1" fill="hold">
                                          <p:stCondLst>
                                            <p:cond delay="0"/>
                                          </p:stCondLst>
                                        </p:cTn>
                                        <p:tgtEl>
                                          <p:spTgt spid="614455"/>
                                        </p:tgtEl>
                                        <p:attrNameLst>
                                          <p:attrName>style.visibility</p:attrName>
                                        </p:attrNameLst>
                                      </p:cBhvr>
                                      <p:to>
                                        <p:strVal val="visible"/>
                                      </p:to>
                                    </p:set>
                                    <p:animEffect transition="in" filter="fade">
                                      <p:cBhvr>
                                        <p:cTn id="28" dur="1000"/>
                                        <p:tgtEl>
                                          <p:spTgt spid="614455"/>
                                        </p:tgtEl>
                                      </p:cBhvr>
                                    </p:animEffect>
                                    <p:anim calcmode="lin" valueType="num">
                                      <p:cBhvr>
                                        <p:cTn id="29" dur="1000" fill="hold"/>
                                        <p:tgtEl>
                                          <p:spTgt spid="614455"/>
                                        </p:tgtEl>
                                        <p:attrNameLst>
                                          <p:attrName>ppt_x</p:attrName>
                                        </p:attrNameLst>
                                      </p:cBhvr>
                                      <p:tavLst>
                                        <p:tav tm="0">
                                          <p:val>
                                            <p:strVal val="#ppt_x"/>
                                          </p:val>
                                        </p:tav>
                                        <p:tav tm="100000">
                                          <p:val>
                                            <p:strVal val="#ppt_x"/>
                                          </p:val>
                                        </p:tav>
                                      </p:tavLst>
                                    </p:anim>
                                    <p:anim calcmode="lin" valueType="num">
                                      <p:cBhvr>
                                        <p:cTn id="30" dur="900" decel="100000" fill="hold"/>
                                        <p:tgtEl>
                                          <p:spTgt spid="614455"/>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614455"/>
                                        </p:tgtEl>
                                        <p:attrNameLst>
                                          <p:attrName>ppt_y</p:attrName>
                                        </p:attrNameLst>
                                      </p:cBhvr>
                                      <p:tavLst>
                                        <p:tav tm="0">
                                          <p:val>
                                            <p:strVal val="#ppt_y-.03"/>
                                          </p:val>
                                        </p:tav>
                                        <p:tav tm="100000">
                                          <p:val>
                                            <p:strVal val="#ppt_y"/>
                                          </p:val>
                                        </p:tav>
                                      </p:tavLst>
                                    </p:anim>
                                  </p:childTnLst>
                                </p:cTn>
                              </p:par>
                            </p:childTnLst>
                          </p:cTn>
                        </p:par>
                        <p:par>
                          <p:cTn id="32" fill="hold" nodeType="afterGroup">
                            <p:stCondLst>
                              <p:cond delay="1500"/>
                            </p:stCondLst>
                            <p:childTnLst>
                              <p:par>
                                <p:cTn id="33" presetID="53" presetClass="entr" presetSubtype="0" fill="hold" grpId="0" nodeType="afterEffect">
                                  <p:stCondLst>
                                    <p:cond delay="0"/>
                                  </p:stCondLst>
                                  <p:childTnLst>
                                    <p:set>
                                      <p:cBhvr>
                                        <p:cTn id="34" dur="1" fill="hold">
                                          <p:stCondLst>
                                            <p:cond delay="0"/>
                                          </p:stCondLst>
                                        </p:cTn>
                                        <p:tgtEl>
                                          <p:spTgt spid="614454"/>
                                        </p:tgtEl>
                                        <p:attrNameLst>
                                          <p:attrName>style.visibility</p:attrName>
                                        </p:attrNameLst>
                                      </p:cBhvr>
                                      <p:to>
                                        <p:strVal val="visible"/>
                                      </p:to>
                                    </p:set>
                                    <p:anim calcmode="lin" valueType="num">
                                      <p:cBhvr>
                                        <p:cTn id="35" dur="500" fill="hold"/>
                                        <p:tgtEl>
                                          <p:spTgt spid="614454"/>
                                        </p:tgtEl>
                                        <p:attrNameLst>
                                          <p:attrName>ppt_w</p:attrName>
                                        </p:attrNameLst>
                                      </p:cBhvr>
                                      <p:tavLst>
                                        <p:tav tm="0">
                                          <p:val>
                                            <p:fltVal val="0"/>
                                          </p:val>
                                        </p:tav>
                                        <p:tav tm="100000">
                                          <p:val>
                                            <p:strVal val="#ppt_w"/>
                                          </p:val>
                                        </p:tav>
                                      </p:tavLst>
                                    </p:anim>
                                    <p:anim calcmode="lin" valueType="num">
                                      <p:cBhvr>
                                        <p:cTn id="36" dur="500" fill="hold"/>
                                        <p:tgtEl>
                                          <p:spTgt spid="614454"/>
                                        </p:tgtEl>
                                        <p:attrNameLst>
                                          <p:attrName>ppt_h</p:attrName>
                                        </p:attrNameLst>
                                      </p:cBhvr>
                                      <p:tavLst>
                                        <p:tav tm="0">
                                          <p:val>
                                            <p:fltVal val="0"/>
                                          </p:val>
                                        </p:tav>
                                        <p:tav tm="100000">
                                          <p:val>
                                            <p:strVal val="#ppt_h"/>
                                          </p:val>
                                        </p:tav>
                                      </p:tavLst>
                                    </p:anim>
                                    <p:animEffect transition="in" filter="fade">
                                      <p:cBhvr>
                                        <p:cTn id="37" dur="500"/>
                                        <p:tgtEl>
                                          <p:spTgt spid="614454"/>
                                        </p:tgtEl>
                                      </p:cBhvr>
                                    </p:animEffect>
                                  </p:childTnLst>
                                </p:cTn>
                              </p:par>
                            </p:childTnLst>
                          </p:cTn>
                        </p:par>
                        <p:par>
                          <p:cTn id="38" fill="hold" nodeType="afterGroup">
                            <p:stCondLst>
                              <p:cond delay="2000"/>
                            </p:stCondLst>
                            <p:childTnLst>
                              <p:par>
                                <p:cTn id="39" presetID="26" presetClass="emph" presetSubtype="0" fill="hold" grpId="1" nodeType="afterEffect">
                                  <p:stCondLst>
                                    <p:cond delay="0"/>
                                  </p:stCondLst>
                                  <p:childTnLst>
                                    <p:animEffect transition="out" filter="fade">
                                      <p:cBhvr>
                                        <p:cTn id="40" dur="500" tmFilter="0, 0; .2, .5; .8, .5; 1, 0"/>
                                        <p:tgtEl>
                                          <p:spTgt spid="614460"/>
                                        </p:tgtEl>
                                      </p:cBhvr>
                                    </p:animEffect>
                                    <p:animScale>
                                      <p:cBhvr>
                                        <p:cTn id="41" dur="250" autoRev="1" fill="hold"/>
                                        <p:tgtEl>
                                          <p:spTgt spid="614460"/>
                                        </p:tgtEl>
                                      </p:cBhvr>
                                      <p:by x="105000" y="105000"/>
                                    </p:animScale>
                                  </p:childTnLst>
                                </p:cTn>
                              </p:par>
                              <p:par>
                                <p:cTn id="42" presetID="26" presetClass="emph" presetSubtype="0" fill="hold" grpId="1" nodeType="withEffect">
                                  <p:stCondLst>
                                    <p:cond delay="0"/>
                                  </p:stCondLst>
                                  <p:childTnLst>
                                    <p:animEffect transition="out" filter="fade">
                                      <p:cBhvr>
                                        <p:cTn id="43" dur="500" tmFilter="0, 0; .2, .5; .8, .5; 1, 0"/>
                                        <p:tgtEl>
                                          <p:spTgt spid="614461"/>
                                        </p:tgtEl>
                                      </p:cBhvr>
                                    </p:animEffect>
                                    <p:animScale>
                                      <p:cBhvr>
                                        <p:cTn id="44" dur="250" autoRev="1" fill="hold"/>
                                        <p:tgtEl>
                                          <p:spTgt spid="614461"/>
                                        </p:tgtEl>
                                      </p:cBhvr>
                                      <p:by x="105000" y="105000"/>
                                    </p:animScale>
                                  </p:childTnLst>
                                </p:cTn>
                              </p:par>
                              <p:par>
                                <p:cTn id="45" presetID="26" presetClass="emph" presetSubtype="0" fill="hold" grpId="1" nodeType="withEffect">
                                  <p:stCondLst>
                                    <p:cond delay="0"/>
                                  </p:stCondLst>
                                  <p:childTnLst>
                                    <p:animEffect transition="out" filter="fade">
                                      <p:cBhvr>
                                        <p:cTn id="46" dur="500" tmFilter="0, 0; .2, .5; .8, .5; 1, 0"/>
                                        <p:tgtEl>
                                          <p:spTgt spid="614462"/>
                                        </p:tgtEl>
                                      </p:cBhvr>
                                    </p:animEffect>
                                    <p:animScale>
                                      <p:cBhvr>
                                        <p:cTn id="47" dur="250" autoRev="1" fill="hold"/>
                                        <p:tgtEl>
                                          <p:spTgt spid="614462"/>
                                        </p:tgtEl>
                                      </p:cBhvr>
                                      <p:by x="105000" y="105000"/>
                                    </p:animScale>
                                  </p:childTnLst>
                                </p:cTn>
                              </p:par>
                            </p:childTnLst>
                          </p:cTn>
                        </p:par>
                        <p:par>
                          <p:cTn id="48" fill="hold" nodeType="afterGroup">
                            <p:stCondLst>
                              <p:cond delay="2500"/>
                            </p:stCondLst>
                            <p:childTnLst>
                              <p:par>
                                <p:cTn id="49" presetID="37" presetClass="entr" presetSubtype="0" fill="hold" nodeType="afterEffect">
                                  <p:stCondLst>
                                    <p:cond delay="0"/>
                                  </p:stCondLst>
                                  <p:childTnLst>
                                    <p:set>
                                      <p:cBhvr>
                                        <p:cTn id="50" dur="1" fill="hold">
                                          <p:stCondLst>
                                            <p:cond delay="0"/>
                                          </p:stCondLst>
                                        </p:cTn>
                                        <p:tgtEl>
                                          <p:spTgt spid="614512"/>
                                        </p:tgtEl>
                                        <p:attrNameLst>
                                          <p:attrName>style.visibility</p:attrName>
                                        </p:attrNameLst>
                                      </p:cBhvr>
                                      <p:to>
                                        <p:strVal val="visible"/>
                                      </p:to>
                                    </p:set>
                                    <p:animEffect transition="in" filter="fade">
                                      <p:cBhvr>
                                        <p:cTn id="51" dur="1000"/>
                                        <p:tgtEl>
                                          <p:spTgt spid="614512"/>
                                        </p:tgtEl>
                                      </p:cBhvr>
                                    </p:animEffect>
                                    <p:anim calcmode="lin" valueType="num">
                                      <p:cBhvr>
                                        <p:cTn id="52" dur="1000" fill="hold"/>
                                        <p:tgtEl>
                                          <p:spTgt spid="614512"/>
                                        </p:tgtEl>
                                        <p:attrNameLst>
                                          <p:attrName>ppt_x</p:attrName>
                                        </p:attrNameLst>
                                      </p:cBhvr>
                                      <p:tavLst>
                                        <p:tav tm="0">
                                          <p:val>
                                            <p:strVal val="#ppt_x"/>
                                          </p:val>
                                        </p:tav>
                                        <p:tav tm="100000">
                                          <p:val>
                                            <p:strVal val="#ppt_x"/>
                                          </p:val>
                                        </p:tav>
                                      </p:tavLst>
                                    </p:anim>
                                    <p:anim calcmode="lin" valueType="num">
                                      <p:cBhvr>
                                        <p:cTn id="53" dur="900" decel="100000" fill="hold"/>
                                        <p:tgtEl>
                                          <p:spTgt spid="614512"/>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614512"/>
                                        </p:tgtEl>
                                        <p:attrNameLst>
                                          <p:attrName>ppt_y</p:attrName>
                                        </p:attrNameLst>
                                      </p:cBhvr>
                                      <p:tavLst>
                                        <p:tav tm="0">
                                          <p:val>
                                            <p:strVal val="#ppt_y-.03"/>
                                          </p:val>
                                        </p:tav>
                                        <p:tav tm="100000">
                                          <p:val>
                                            <p:strVal val="#ppt_y"/>
                                          </p:val>
                                        </p:tav>
                                      </p:tavLst>
                                    </p:anim>
                                  </p:childTnLst>
                                </p:cTn>
                              </p:par>
                            </p:childTnLst>
                          </p:cTn>
                        </p:par>
                        <p:par>
                          <p:cTn id="55" fill="hold" nodeType="afterGroup">
                            <p:stCondLst>
                              <p:cond delay="3500"/>
                            </p:stCondLst>
                            <p:childTnLst>
                              <p:par>
                                <p:cTn id="56" presetID="53" presetClass="entr" presetSubtype="0" fill="hold" grpId="0" nodeType="afterEffect">
                                  <p:stCondLst>
                                    <p:cond delay="0"/>
                                  </p:stCondLst>
                                  <p:childTnLst>
                                    <p:set>
                                      <p:cBhvr>
                                        <p:cTn id="57" dur="1" fill="hold">
                                          <p:stCondLst>
                                            <p:cond delay="0"/>
                                          </p:stCondLst>
                                        </p:cTn>
                                        <p:tgtEl>
                                          <p:spTgt spid="614452"/>
                                        </p:tgtEl>
                                        <p:attrNameLst>
                                          <p:attrName>style.visibility</p:attrName>
                                        </p:attrNameLst>
                                      </p:cBhvr>
                                      <p:to>
                                        <p:strVal val="visible"/>
                                      </p:to>
                                    </p:set>
                                    <p:anim calcmode="lin" valueType="num">
                                      <p:cBhvr>
                                        <p:cTn id="58" dur="500" fill="hold"/>
                                        <p:tgtEl>
                                          <p:spTgt spid="614452"/>
                                        </p:tgtEl>
                                        <p:attrNameLst>
                                          <p:attrName>ppt_w</p:attrName>
                                        </p:attrNameLst>
                                      </p:cBhvr>
                                      <p:tavLst>
                                        <p:tav tm="0">
                                          <p:val>
                                            <p:fltVal val="0"/>
                                          </p:val>
                                        </p:tav>
                                        <p:tav tm="100000">
                                          <p:val>
                                            <p:strVal val="#ppt_w"/>
                                          </p:val>
                                        </p:tav>
                                      </p:tavLst>
                                    </p:anim>
                                    <p:anim calcmode="lin" valueType="num">
                                      <p:cBhvr>
                                        <p:cTn id="59" dur="500" fill="hold"/>
                                        <p:tgtEl>
                                          <p:spTgt spid="614452"/>
                                        </p:tgtEl>
                                        <p:attrNameLst>
                                          <p:attrName>ppt_h</p:attrName>
                                        </p:attrNameLst>
                                      </p:cBhvr>
                                      <p:tavLst>
                                        <p:tav tm="0">
                                          <p:val>
                                            <p:fltVal val="0"/>
                                          </p:val>
                                        </p:tav>
                                        <p:tav tm="100000">
                                          <p:val>
                                            <p:strVal val="#ppt_h"/>
                                          </p:val>
                                        </p:tav>
                                      </p:tavLst>
                                    </p:anim>
                                    <p:animEffect transition="in" filter="fade">
                                      <p:cBhvr>
                                        <p:cTn id="60" dur="500"/>
                                        <p:tgtEl>
                                          <p:spTgt spid="61445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14450"/>
                                        </p:tgtEl>
                                        <p:attrNameLst>
                                          <p:attrName>style.visibility</p:attrName>
                                        </p:attrNameLst>
                                      </p:cBhvr>
                                      <p:to>
                                        <p:strVal val="visible"/>
                                      </p:to>
                                    </p:set>
                                  </p:childTnLst>
                                </p:cTn>
                              </p:par>
                            </p:childTnLst>
                          </p:cTn>
                        </p:par>
                        <p:par>
                          <p:cTn id="65" fill="hold" nodeType="afterGroup">
                            <p:stCondLst>
                              <p:cond delay="0"/>
                            </p:stCondLst>
                            <p:childTnLst>
                              <p:par>
                                <p:cTn id="66" presetID="26" presetClass="emph" presetSubtype="0" fill="hold" grpId="2" nodeType="afterEffect">
                                  <p:stCondLst>
                                    <p:cond delay="0"/>
                                  </p:stCondLst>
                                  <p:childTnLst>
                                    <p:animEffect transition="out" filter="fade">
                                      <p:cBhvr>
                                        <p:cTn id="67" dur="500" tmFilter="0, 0; .2, .5; .8, .5; 1, 0"/>
                                        <p:tgtEl>
                                          <p:spTgt spid="614460"/>
                                        </p:tgtEl>
                                      </p:cBhvr>
                                    </p:animEffect>
                                    <p:animScale>
                                      <p:cBhvr>
                                        <p:cTn id="68" dur="250" autoRev="1" fill="hold"/>
                                        <p:tgtEl>
                                          <p:spTgt spid="614460"/>
                                        </p:tgtEl>
                                      </p:cBhvr>
                                      <p:by x="105000" y="105000"/>
                                    </p:animScale>
                                  </p:childTnLst>
                                </p:cTn>
                              </p:par>
                              <p:par>
                                <p:cTn id="69" presetID="26" presetClass="emph" presetSubtype="0" fill="hold" grpId="2" nodeType="withEffect">
                                  <p:stCondLst>
                                    <p:cond delay="0"/>
                                  </p:stCondLst>
                                  <p:childTnLst>
                                    <p:animEffect transition="out" filter="fade">
                                      <p:cBhvr>
                                        <p:cTn id="70" dur="500" tmFilter="0, 0; .2, .5; .8, .5; 1, 0"/>
                                        <p:tgtEl>
                                          <p:spTgt spid="614461"/>
                                        </p:tgtEl>
                                      </p:cBhvr>
                                    </p:animEffect>
                                    <p:animScale>
                                      <p:cBhvr>
                                        <p:cTn id="71" dur="250" autoRev="1" fill="hold"/>
                                        <p:tgtEl>
                                          <p:spTgt spid="614461"/>
                                        </p:tgtEl>
                                      </p:cBhvr>
                                      <p:by x="105000" y="105000"/>
                                    </p:animScale>
                                  </p:childTnLst>
                                </p:cTn>
                              </p:par>
                              <p:par>
                                <p:cTn id="72" presetID="26" presetClass="emph" presetSubtype="0" fill="hold" grpId="2" nodeType="withEffect">
                                  <p:stCondLst>
                                    <p:cond delay="0"/>
                                  </p:stCondLst>
                                  <p:childTnLst>
                                    <p:animEffect transition="out" filter="fade">
                                      <p:cBhvr>
                                        <p:cTn id="73" dur="500" tmFilter="0, 0; .2, .5; .8, .5; 1, 0"/>
                                        <p:tgtEl>
                                          <p:spTgt spid="614462"/>
                                        </p:tgtEl>
                                      </p:cBhvr>
                                    </p:animEffect>
                                    <p:animScale>
                                      <p:cBhvr>
                                        <p:cTn id="74" dur="250" autoRev="1" fill="hold"/>
                                        <p:tgtEl>
                                          <p:spTgt spid="614462"/>
                                        </p:tgtEl>
                                      </p:cBhvr>
                                      <p:by x="105000" y="105000"/>
                                    </p:animScale>
                                  </p:childTnLst>
                                </p:cTn>
                              </p:par>
                            </p:childTnLst>
                          </p:cTn>
                        </p:par>
                        <p:par>
                          <p:cTn id="75" fill="hold" nodeType="afterGroup">
                            <p:stCondLst>
                              <p:cond delay="500"/>
                            </p:stCondLst>
                            <p:childTnLst>
                              <p:par>
                                <p:cTn id="76" presetID="37" presetClass="entr" presetSubtype="0" fill="hold" nodeType="afterEffect">
                                  <p:stCondLst>
                                    <p:cond delay="0"/>
                                  </p:stCondLst>
                                  <p:childTnLst>
                                    <p:set>
                                      <p:cBhvr>
                                        <p:cTn id="77" dur="1" fill="hold">
                                          <p:stCondLst>
                                            <p:cond delay="0"/>
                                          </p:stCondLst>
                                        </p:cTn>
                                        <p:tgtEl>
                                          <p:spTgt spid="614513"/>
                                        </p:tgtEl>
                                        <p:attrNameLst>
                                          <p:attrName>style.visibility</p:attrName>
                                        </p:attrNameLst>
                                      </p:cBhvr>
                                      <p:to>
                                        <p:strVal val="visible"/>
                                      </p:to>
                                    </p:set>
                                    <p:animEffect transition="in" filter="fade">
                                      <p:cBhvr>
                                        <p:cTn id="78" dur="1000"/>
                                        <p:tgtEl>
                                          <p:spTgt spid="614513"/>
                                        </p:tgtEl>
                                      </p:cBhvr>
                                    </p:animEffect>
                                    <p:anim calcmode="lin" valueType="num">
                                      <p:cBhvr>
                                        <p:cTn id="79" dur="1000" fill="hold"/>
                                        <p:tgtEl>
                                          <p:spTgt spid="614513"/>
                                        </p:tgtEl>
                                        <p:attrNameLst>
                                          <p:attrName>ppt_x</p:attrName>
                                        </p:attrNameLst>
                                      </p:cBhvr>
                                      <p:tavLst>
                                        <p:tav tm="0">
                                          <p:val>
                                            <p:strVal val="#ppt_x"/>
                                          </p:val>
                                        </p:tav>
                                        <p:tav tm="100000">
                                          <p:val>
                                            <p:strVal val="#ppt_x"/>
                                          </p:val>
                                        </p:tav>
                                      </p:tavLst>
                                    </p:anim>
                                    <p:anim calcmode="lin" valueType="num">
                                      <p:cBhvr>
                                        <p:cTn id="80" dur="900" decel="100000" fill="hold"/>
                                        <p:tgtEl>
                                          <p:spTgt spid="614513"/>
                                        </p:tgtEl>
                                        <p:attrNameLst>
                                          <p:attrName>ppt_y</p:attrName>
                                        </p:attrNameLst>
                                      </p:cBhvr>
                                      <p:tavLst>
                                        <p:tav tm="0">
                                          <p:val>
                                            <p:strVal val="#ppt_y+1"/>
                                          </p:val>
                                        </p:tav>
                                        <p:tav tm="100000">
                                          <p:val>
                                            <p:strVal val="#ppt_y-.03"/>
                                          </p:val>
                                        </p:tav>
                                      </p:tavLst>
                                    </p:anim>
                                    <p:anim calcmode="lin" valueType="num">
                                      <p:cBhvr>
                                        <p:cTn id="81" dur="100" accel="100000" fill="hold">
                                          <p:stCondLst>
                                            <p:cond delay="900"/>
                                          </p:stCondLst>
                                        </p:cTn>
                                        <p:tgtEl>
                                          <p:spTgt spid="614513"/>
                                        </p:tgtEl>
                                        <p:attrNameLst>
                                          <p:attrName>ppt_y</p:attrName>
                                        </p:attrNameLst>
                                      </p:cBhvr>
                                      <p:tavLst>
                                        <p:tav tm="0">
                                          <p:val>
                                            <p:strVal val="#ppt_y-.03"/>
                                          </p:val>
                                        </p:tav>
                                        <p:tav tm="100000">
                                          <p:val>
                                            <p:strVal val="#ppt_y"/>
                                          </p:val>
                                        </p:tav>
                                      </p:tavLst>
                                    </p:anim>
                                  </p:childTnLst>
                                </p:cTn>
                              </p:par>
                            </p:childTnLst>
                          </p:cTn>
                        </p:par>
                        <p:par>
                          <p:cTn id="82" fill="hold" nodeType="afterGroup">
                            <p:stCondLst>
                              <p:cond delay="1500"/>
                            </p:stCondLst>
                            <p:childTnLst>
                              <p:par>
                                <p:cTn id="83" presetID="53" presetClass="entr" presetSubtype="0" fill="hold" grpId="0" nodeType="afterEffect">
                                  <p:stCondLst>
                                    <p:cond delay="0"/>
                                  </p:stCondLst>
                                  <p:childTnLst>
                                    <p:set>
                                      <p:cBhvr>
                                        <p:cTn id="84" dur="1" fill="hold">
                                          <p:stCondLst>
                                            <p:cond delay="0"/>
                                          </p:stCondLst>
                                        </p:cTn>
                                        <p:tgtEl>
                                          <p:spTgt spid="614442"/>
                                        </p:tgtEl>
                                        <p:attrNameLst>
                                          <p:attrName>style.visibility</p:attrName>
                                        </p:attrNameLst>
                                      </p:cBhvr>
                                      <p:to>
                                        <p:strVal val="visible"/>
                                      </p:to>
                                    </p:set>
                                    <p:anim calcmode="lin" valueType="num">
                                      <p:cBhvr>
                                        <p:cTn id="85" dur="500" fill="hold"/>
                                        <p:tgtEl>
                                          <p:spTgt spid="614442"/>
                                        </p:tgtEl>
                                        <p:attrNameLst>
                                          <p:attrName>ppt_w</p:attrName>
                                        </p:attrNameLst>
                                      </p:cBhvr>
                                      <p:tavLst>
                                        <p:tav tm="0">
                                          <p:val>
                                            <p:fltVal val="0"/>
                                          </p:val>
                                        </p:tav>
                                        <p:tav tm="100000">
                                          <p:val>
                                            <p:strVal val="#ppt_w"/>
                                          </p:val>
                                        </p:tav>
                                      </p:tavLst>
                                    </p:anim>
                                    <p:anim calcmode="lin" valueType="num">
                                      <p:cBhvr>
                                        <p:cTn id="86" dur="500" fill="hold"/>
                                        <p:tgtEl>
                                          <p:spTgt spid="614442"/>
                                        </p:tgtEl>
                                        <p:attrNameLst>
                                          <p:attrName>ppt_h</p:attrName>
                                        </p:attrNameLst>
                                      </p:cBhvr>
                                      <p:tavLst>
                                        <p:tav tm="0">
                                          <p:val>
                                            <p:fltVal val="0"/>
                                          </p:val>
                                        </p:tav>
                                        <p:tav tm="100000">
                                          <p:val>
                                            <p:strVal val="#ppt_h"/>
                                          </p:val>
                                        </p:tav>
                                      </p:tavLst>
                                    </p:anim>
                                    <p:animEffect transition="in" filter="fade">
                                      <p:cBhvr>
                                        <p:cTn id="87" dur="500"/>
                                        <p:tgtEl>
                                          <p:spTgt spid="614442"/>
                                        </p:tgtEl>
                                      </p:cBhvr>
                                    </p:animEffect>
                                  </p:childTnLst>
                                </p:cTn>
                              </p:par>
                            </p:childTnLst>
                          </p:cTn>
                        </p:par>
                        <p:par>
                          <p:cTn id="88" fill="hold" nodeType="afterGroup">
                            <p:stCondLst>
                              <p:cond delay="2000"/>
                            </p:stCondLst>
                            <p:childTnLst>
                              <p:par>
                                <p:cTn id="89" presetID="26" presetClass="emph" presetSubtype="0" fill="hold" grpId="1" nodeType="afterEffect">
                                  <p:stCondLst>
                                    <p:cond delay="0"/>
                                  </p:stCondLst>
                                  <p:childTnLst>
                                    <p:animEffect transition="out" filter="fade">
                                      <p:cBhvr>
                                        <p:cTn id="90" dur="500" tmFilter="0, 0; .2, .5; .8, .5; 1, 0"/>
                                        <p:tgtEl>
                                          <p:spTgt spid="614452"/>
                                        </p:tgtEl>
                                      </p:cBhvr>
                                    </p:animEffect>
                                    <p:animScale>
                                      <p:cBhvr>
                                        <p:cTn id="91" dur="250" autoRev="1" fill="hold"/>
                                        <p:tgtEl>
                                          <p:spTgt spid="614452"/>
                                        </p:tgtEl>
                                      </p:cBhvr>
                                      <p:by x="105000" y="105000"/>
                                    </p:animScale>
                                  </p:childTnLst>
                                </p:cTn>
                              </p:par>
                              <p:par>
                                <p:cTn id="92" presetID="26" presetClass="emph" presetSubtype="0" fill="hold" grpId="1" nodeType="withEffect">
                                  <p:stCondLst>
                                    <p:cond delay="0"/>
                                  </p:stCondLst>
                                  <p:childTnLst>
                                    <p:animEffect transition="out" filter="fade">
                                      <p:cBhvr>
                                        <p:cTn id="93" dur="500" tmFilter="0, 0; .2, .5; .8, .5; 1, 0"/>
                                        <p:tgtEl>
                                          <p:spTgt spid="614454"/>
                                        </p:tgtEl>
                                      </p:cBhvr>
                                    </p:animEffect>
                                    <p:animScale>
                                      <p:cBhvr>
                                        <p:cTn id="94" dur="250" autoRev="1" fill="hold"/>
                                        <p:tgtEl>
                                          <p:spTgt spid="614454"/>
                                        </p:tgtEl>
                                      </p:cBhvr>
                                      <p:by x="105000" y="105000"/>
                                    </p:animScale>
                                  </p:childTnLst>
                                </p:cTn>
                              </p:par>
                              <p:par>
                                <p:cTn id="95" presetID="26" presetClass="emph" presetSubtype="0" fill="hold" grpId="1" nodeType="withEffect">
                                  <p:stCondLst>
                                    <p:cond delay="0"/>
                                  </p:stCondLst>
                                  <p:childTnLst>
                                    <p:animEffect transition="out" filter="fade">
                                      <p:cBhvr>
                                        <p:cTn id="96" dur="500" tmFilter="0, 0; .2, .5; .8, .5; 1, 0"/>
                                        <p:tgtEl>
                                          <p:spTgt spid="614455"/>
                                        </p:tgtEl>
                                      </p:cBhvr>
                                    </p:animEffect>
                                    <p:animScale>
                                      <p:cBhvr>
                                        <p:cTn id="97" dur="250" autoRev="1" fill="hold"/>
                                        <p:tgtEl>
                                          <p:spTgt spid="614455"/>
                                        </p:tgtEl>
                                      </p:cBhvr>
                                      <p:by x="105000" y="105000"/>
                                    </p:animScale>
                                  </p:childTnLst>
                                </p:cTn>
                              </p:par>
                              <p:par>
                                <p:cTn id="98" presetID="26" presetClass="emph" presetSubtype="0" fill="hold" nodeType="withEffect">
                                  <p:stCondLst>
                                    <p:cond delay="0"/>
                                  </p:stCondLst>
                                  <p:childTnLst>
                                    <p:animEffect transition="out" filter="fade">
                                      <p:cBhvr>
                                        <p:cTn id="99" dur="500" tmFilter="0, 0; .2, .5; .8, .5; 1, 0"/>
                                        <p:tgtEl>
                                          <p:spTgt spid="614512"/>
                                        </p:tgtEl>
                                      </p:cBhvr>
                                    </p:animEffect>
                                    <p:animScale>
                                      <p:cBhvr>
                                        <p:cTn id="100" dur="250" autoRev="1" fill="hold"/>
                                        <p:tgtEl>
                                          <p:spTgt spid="614512"/>
                                        </p:tgtEl>
                                      </p:cBhvr>
                                      <p:by x="105000" y="105000"/>
                                    </p:animScale>
                                  </p:childTnLst>
                                </p:cTn>
                              </p:par>
                              <p:par>
                                <p:cTn id="101" presetID="26" presetClass="emph" presetSubtype="0" fill="hold" grpId="1" nodeType="withEffect">
                                  <p:stCondLst>
                                    <p:cond delay="0"/>
                                  </p:stCondLst>
                                  <p:childTnLst>
                                    <p:animEffect transition="out" filter="fade">
                                      <p:cBhvr>
                                        <p:cTn id="102" dur="500" tmFilter="0, 0; .2, .5; .8, .5; 1, 0"/>
                                        <p:tgtEl>
                                          <p:spTgt spid="614458"/>
                                        </p:tgtEl>
                                      </p:cBhvr>
                                    </p:animEffect>
                                    <p:animScale>
                                      <p:cBhvr>
                                        <p:cTn id="103" dur="250" autoRev="1" fill="hold"/>
                                        <p:tgtEl>
                                          <p:spTgt spid="614458"/>
                                        </p:tgtEl>
                                      </p:cBhvr>
                                      <p:by x="105000" y="105000"/>
                                    </p:animScale>
                                  </p:childTnLst>
                                </p:cTn>
                              </p:par>
                            </p:childTnLst>
                          </p:cTn>
                        </p:par>
                        <p:par>
                          <p:cTn id="104" fill="hold" nodeType="afterGroup">
                            <p:stCondLst>
                              <p:cond delay="2500"/>
                            </p:stCondLst>
                            <p:childTnLst>
                              <p:par>
                                <p:cTn id="105" presetID="37" presetClass="entr" presetSubtype="0" fill="hold" nodeType="afterEffect">
                                  <p:stCondLst>
                                    <p:cond delay="0"/>
                                  </p:stCondLst>
                                  <p:childTnLst>
                                    <p:set>
                                      <p:cBhvr>
                                        <p:cTn id="106" dur="1" fill="hold">
                                          <p:stCondLst>
                                            <p:cond delay="0"/>
                                          </p:stCondLst>
                                        </p:cTn>
                                        <p:tgtEl>
                                          <p:spTgt spid="614514"/>
                                        </p:tgtEl>
                                        <p:attrNameLst>
                                          <p:attrName>style.visibility</p:attrName>
                                        </p:attrNameLst>
                                      </p:cBhvr>
                                      <p:to>
                                        <p:strVal val="visible"/>
                                      </p:to>
                                    </p:set>
                                    <p:animEffect transition="in" filter="fade">
                                      <p:cBhvr>
                                        <p:cTn id="107" dur="1000"/>
                                        <p:tgtEl>
                                          <p:spTgt spid="614514"/>
                                        </p:tgtEl>
                                      </p:cBhvr>
                                    </p:animEffect>
                                    <p:anim calcmode="lin" valueType="num">
                                      <p:cBhvr>
                                        <p:cTn id="108" dur="1000" fill="hold"/>
                                        <p:tgtEl>
                                          <p:spTgt spid="614514"/>
                                        </p:tgtEl>
                                        <p:attrNameLst>
                                          <p:attrName>ppt_x</p:attrName>
                                        </p:attrNameLst>
                                      </p:cBhvr>
                                      <p:tavLst>
                                        <p:tav tm="0">
                                          <p:val>
                                            <p:strVal val="#ppt_x"/>
                                          </p:val>
                                        </p:tav>
                                        <p:tav tm="100000">
                                          <p:val>
                                            <p:strVal val="#ppt_x"/>
                                          </p:val>
                                        </p:tav>
                                      </p:tavLst>
                                    </p:anim>
                                    <p:anim calcmode="lin" valueType="num">
                                      <p:cBhvr>
                                        <p:cTn id="109" dur="900" decel="100000" fill="hold"/>
                                        <p:tgtEl>
                                          <p:spTgt spid="614514"/>
                                        </p:tgtEl>
                                        <p:attrNameLst>
                                          <p:attrName>ppt_y</p:attrName>
                                        </p:attrNameLst>
                                      </p:cBhvr>
                                      <p:tavLst>
                                        <p:tav tm="0">
                                          <p:val>
                                            <p:strVal val="#ppt_y+1"/>
                                          </p:val>
                                        </p:tav>
                                        <p:tav tm="100000">
                                          <p:val>
                                            <p:strVal val="#ppt_y-.03"/>
                                          </p:val>
                                        </p:tav>
                                      </p:tavLst>
                                    </p:anim>
                                    <p:anim calcmode="lin" valueType="num">
                                      <p:cBhvr>
                                        <p:cTn id="110" dur="100" accel="100000" fill="hold">
                                          <p:stCondLst>
                                            <p:cond delay="900"/>
                                          </p:stCondLst>
                                        </p:cTn>
                                        <p:tgtEl>
                                          <p:spTgt spid="614514"/>
                                        </p:tgtEl>
                                        <p:attrNameLst>
                                          <p:attrName>ppt_y</p:attrName>
                                        </p:attrNameLst>
                                      </p:cBhvr>
                                      <p:tavLst>
                                        <p:tav tm="0">
                                          <p:val>
                                            <p:strVal val="#ppt_y-.03"/>
                                          </p:val>
                                        </p:tav>
                                        <p:tav tm="100000">
                                          <p:val>
                                            <p:strVal val="#ppt_y"/>
                                          </p:val>
                                        </p:tav>
                                      </p:tavLst>
                                    </p:anim>
                                  </p:childTnLst>
                                </p:cTn>
                              </p:par>
                            </p:childTnLst>
                          </p:cTn>
                        </p:par>
                        <p:par>
                          <p:cTn id="111" fill="hold" nodeType="afterGroup">
                            <p:stCondLst>
                              <p:cond delay="3500"/>
                            </p:stCondLst>
                            <p:childTnLst>
                              <p:par>
                                <p:cTn id="112" presetID="53" presetClass="entr" presetSubtype="0" fill="hold" grpId="0" nodeType="afterEffect">
                                  <p:stCondLst>
                                    <p:cond delay="0"/>
                                  </p:stCondLst>
                                  <p:childTnLst>
                                    <p:set>
                                      <p:cBhvr>
                                        <p:cTn id="113" dur="1" fill="hold">
                                          <p:stCondLst>
                                            <p:cond delay="0"/>
                                          </p:stCondLst>
                                        </p:cTn>
                                        <p:tgtEl>
                                          <p:spTgt spid="614438"/>
                                        </p:tgtEl>
                                        <p:attrNameLst>
                                          <p:attrName>style.visibility</p:attrName>
                                        </p:attrNameLst>
                                      </p:cBhvr>
                                      <p:to>
                                        <p:strVal val="visible"/>
                                      </p:to>
                                    </p:set>
                                    <p:anim calcmode="lin" valueType="num">
                                      <p:cBhvr>
                                        <p:cTn id="114" dur="500" fill="hold"/>
                                        <p:tgtEl>
                                          <p:spTgt spid="614438"/>
                                        </p:tgtEl>
                                        <p:attrNameLst>
                                          <p:attrName>ppt_w</p:attrName>
                                        </p:attrNameLst>
                                      </p:cBhvr>
                                      <p:tavLst>
                                        <p:tav tm="0">
                                          <p:val>
                                            <p:fltVal val="0"/>
                                          </p:val>
                                        </p:tav>
                                        <p:tav tm="100000">
                                          <p:val>
                                            <p:strVal val="#ppt_w"/>
                                          </p:val>
                                        </p:tav>
                                      </p:tavLst>
                                    </p:anim>
                                    <p:anim calcmode="lin" valueType="num">
                                      <p:cBhvr>
                                        <p:cTn id="115" dur="500" fill="hold"/>
                                        <p:tgtEl>
                                          <p:spTgt spid="614438"/>
                                        </p:tgtEl>
                                        <p:attrNameLst>
                                          <p:attrName>ppt_h</p:attrName>
                                        </p:attrNameLst>
                                      </p:cBhvr>
                                      <p:tavLst>
                                        <p:tav tm="0">
                                          <p:val>
                                            <p:fltVal val="0"/>
                                          </p:val>
                                        </p:tav>
                                        <p:tav tm="100000">
                                          <p:val>
                                            <p:strVal val="#ppt_h"/>
                                          </p:val>
                                        </p:tav>
                                      </p:tavLst>
                                    </p:anim>
                                    <p:animEffect transition="in" filter="fade">
                                      <p:cBhvr>
                                        <p:cTn id="116" dur="500"/>
                                        <p:tgtEl>
                                          <p:spTgt spid="614438"/>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614429"/>
                                        </p:tgtEl>
                                        <p:attrNameLst>
                                          <p:attrName>style.visibility</p:attrName>
                                        </p:attrNameLst>
                                      </p:cBhvr>
                                      <p:to>
                                        <p:strVal val="visible"/>
                                      </p:to>
                                    </p:set>
                                  </p:childTnLst>
                                </p:cTn>
                              </p:par>
                            </p:childTnLst>
                          </p:cTn>
                        </p:par>
                        <p:par>
                          <p:cTn id="121" fill="hold" nodeType="afterGroup">
                            <p:stCondLst>
                              <p:cond delay="0"/>
                            </p:stCondLst>
                            <p:childTnLst>
                              <p:par>
                                <p:cTn id="122" presetID="26" presetClass="emph" presetSubtype="0" fill="hold" grpId="2" nodeType="afterEffect">
                                  <p:stCondLst>
                                    <p:cond delay="0"/>
                                  </p:stCondLst>
                                  <p:childTnLst>
                                    <p:animEffect transition="out" filter="fade">
                                      <p:cBhvr>
                                        <p:cTn id="123" dur="500" tmFilter="0, 0; .2, .5; .8, .5; 1, 0"/>
                                        <p:tgtEl>
                                          <p:spTgt spid="614452"/>
                                        </p:tgtEl>
                                      </p:cBhvr>
                                    </p:animEffect>
                                    <p:animScale>
                                      <p:cBhvr>
                                        <p:cTn id="124" dur="250" autoRev="1" fill="hold"/>
                                        <p:tgtEl>
                                          <p:spTgt spid="614452"/>
                                        </p:tgtEl>
                                      </p:cBhvr>
                                      <p:by x="105000" y="105000"/>
                                    </p:animScale>
                                  </p:childTnLst>
                                </p:cTn>
                              </p:par>
                              <p:par>
                                <p:cTn id="125" presetID="26" presetClass="emph" presetSubtype="0" fill="hold" grpId="2" nodeType="withEffect">
                                  <p:stCondLst>
                                    <p:cond delay="0"/>
                                  </p:stCondLst>
                                  <p:childTnLst>
                                    <p:animEffect transition="out" filter="fade">
                                      <p:cBhvr>
                                        <p:cTn id="126" dur="500" tmFilter="0, 0; .2, .5; .8, .5; 1, 0"/>
                                        <p:tgtEl>
                                          <p:spTgt spid="614454"/>
                                        </p:tgtEl>
                                      </p:cBhvr>
                                    </p:animEffect>
                                    <p:animScale>
                                      <p:cBhvr>
                                        <p:cTn id="127" dur="250" autoRev="1" fill="hold"/>
                                        <p:tgtEl>
                                          <p:spTgt spid="614454"/>
                                        </p:tgtEl>
                                      </p:cBhvr>
                                      <p:by x="105000" y="105000"/>
                                    </p:animScale>
                                  </p:childTnLst>
                                </p:cTn>
                              </p:par>
                              <p:par>
                                <p:cTn id="128" presetID="26" presetClass="emph" presetSubtype="0" fill="hold" grpId="2" nodeType="withEffect">
                                  <p:stCondLst>
                                    <p:cond delay="0"/>
                                  </p:stCondLst>
                                  <p:childTnLst>
                                    <p:animEffect transition="out" filter="fade">
                                      <p:cBhvr>
                                        <p:cTn id="129" dur="500" tmFilter="0, 0; .2, .5; .8, .5; 1, 0"/>
                                        <p:tgtEl>
                                          <p:spTgt spid="614455"/>
                                        </p:tgtEl>
                                      </p:cBhvr>
                                    </p:animEffect>
                                    <p:animScale>
                                      <p:cBhvr>
                                        <p:cTn id="130" dur="250" autoRev="1" fill="hold"/>
                                        <p:tgtEl>
                                          <p:spTgt spid="614455"/>
                                        </p:tgtEl>
                                      </p:cBhvr>
                                      <p:by x="105000" y="105000"/>
                                    </p:animScale>
                                  </p:childTnLst>
                                </p:cTn>
                              </p:par>
                              <p:par>
                                <p:cTn id="131" presetID="26" presetClass="emph" presetSubtype="0" fill="hold" nodeType="withEffect">
                                  <p:stCondLst>
                                    <p:cond delay="0"/>
                                  </p:stCondLst>
                                  <p:childTnLst>
                                    <p:animEffect transition="out" filter="fade">
                                      <p:cBhvr>
                                        <p:cTn id="132" dur="500" tmFilter="0, 0; .2, .5; .8, .5; 1, 0"/>
                                        <p:tgtEl>
                                          <p:spTgt spid="614512"/>
                                        </p:tgtEl>
                                      </p:cBhvr>
                                    </p:animEffect>
                                    <p:animScale>
                                      <p:cBhvr>
                                        <p:cTn id="133" dur="250" autoRev="1" fill="hold"/>
                                        <p:tgtEl>
                                          <p:spTgt spid="614512"/>
                                        </p:tgtEl>
                                      </p:cBhvr>
                                      <p:by x="105000" y="105000"/>
                                    </p:animScale>
                                  </p:childTnLst>
                                </p:cTn>
                              </p:par>
                              <p:par>
                                <p:cTn id="134" presetID="26" presetClass="emph" presetSubtype="0" fill="hold" grpId="2" nodeType="withEffect">
                                  <p:stCondLst>
                                    <p:cond delay="0"/>
                                  </p:stCondLst>
                                  <p:childTnLst>
                                    <p:animEffect transition="out" filter="fade">
                                      <p:cBhvr>
                                        <p:cTn id="135" dur="500" tmFilter="0, 0; .2, .5; .8, .5; 1, 0"/>
                                        <p:tgtEl>
                                          <p:spTgt spid="614458"/>
                                        </p:tgtEl>
                                      </p:cBhvr>
                                    </p:animEffect>
                                    <p:animScale>
                                      <p:cBhvr>
                                        <p:cTn id="136" dur="250" autoRev="1" fill="hold"/>
                                        <p:tgtEl>
                                          <p:spTgt spid="614458"/>
                                        </p:tgtEl>
                                      </p:cBhvr>
                                      <p:by x="105000" y="105000"/>
                                    </p:animScale>
                                  </p:childTnLst>
                                </p:cTn>
                              </p:par>
                            </p:childTnLst>
                          </p:cTn>
                        </p:par>
                        <p:par>
                          <p:cTn id="137" fill="hold" nodeType="afterGroup">
                            <p:stCondLst>
                              <p:cond delay="500"/>
                            </p:stCondLst>
                            <p:childTnLst>
                              <p:par>
                                <p:cTn id="138" presetID="37" presetClass="entr" presetSubtype="0" fill="hold" nodeType="afterEffect">
                                  <p:stCondLst>
                                    <p:cond delay="0"/>
                                  </p:stCondLst>
                                  <p:childTnLst>
                                    <p:set>
                                      <p:cBhvr>
                                        <p:cTn id="139" dur="1" fill="hold">
                                          <p:stCondLst>
                                            <p:cond delay="0"/>
                                          </p:stCondLst>
                                        </p:cTn>
                                        <p:tgtEl>
                                          <p:spTgt spid="614515"/>
                                        </p:tgtEl>
                                        <p:attrNameLst>
                                          <p:attrName>style.visibility</p:attrName>
                                        </p:attrNameLst>
                                      </p:cBhvr>
                                      <p:to>
                                        <p:strVal val="visible"/>
                                      </p:to>
                                    </p:set>
                                    <p:animEffect transition="in" filter="fade">
                                      <p:cBhvr>
                                        <p:cTn id="140" dur="1000"/>
                                        <p:tgtEl>
                                          <p:spTgt spid="614515"/>
                                        </p:tgtEl>
                                      </p:cBhvr>
                                    </p:animEffect>
                                    <p:anim calcmode="lin" valueType="num">
                                      <p:cBhvr>
                                        <p:cTn id="141" dur="1000" fill="hold"/>
                                        <p:tgtEl>
                                          <p:spTgt spid="614515"/>
                                        </p:tgtEl>
                                        <p:attrNameLst>
                                          <p:attrName>ppt_x</p:attrName>
                                        </p:attrNameLst>
                                      </p:cBhvr>
                                      <p:tavLst>
                                        <p:tav tm="0">
                                          <p:val>
                                            <p:strVal val="#ppt_x"/>
                                          </p:val>
                                        </p:tav>
                                        <p:tav tm="100000">
                                          <p:val>
                                            <p:strVal val="#ppt_x"/>
                                          </p:val>
                                        </p:tav>
                                      </p:tavLst>
                                    </p:anim>
                                    <p:anim calcmode="lin" valueType="num">
                                      <p:cBhvr>
                                        <p:cTn id="142" dur="900" decel="100000" fill="hold"/>
                                        <p:tgtEl>
                                          <p:spTgt spid="614515"/>
                                        </p:tgtEl>
                                        <p:attrNameLst>
                                          <p:attrName>ppt_y</p:attrName>
                                        </p:attrNameLst>
                                      </p:cBhvr>
                                      <p:tavLst>
                                        <p:tav tm="0">
                                          <p:val>
                                            <p:strVal val="#ppt_y+1"/>
                                          </p:val>
                                        </p:tav>
                                        <p:tav tm="100000">
                                          <p:val>
                                            <p:strVal val="#ppt_y-.03"/>
                                          </p:val>
                                        </p:tav>
                                      </p:tavLst>
                                    </p:anim>
                                    <p:anim calcmode="lin" valueType="num">
                                      <p:cBhvr>
                                        <p:cTn id="143" dur="100" accel="100000" fill="hold">
                                          <p:stCondLst>
                                            <p:cond delay="900"/>
                                          </p:stCondLst>
                                        </p:cTn>
                                        <p:tgtEl>
                                          <p:spTgt spid="614515"/>
                                        </p:tgtEl>
                                        <p:attrNameLst>
                                          <p:attrName>ppt_y</p:attrName>
                                        </p:attrNameLst>
                                      </p:cBhvr>
                                      <p:tavLst>
                                        <p:tav tm="0">
                                          <p:val>
                                            <p:strVal val="#ppt_y-.03"/>
                                          </p:val>
                                        </p:tav>
                                        <p:tav tm="100000">
                                          <p:val>
                                            <p:strVal val="#ppt_y"/>
                                          </p:val>
                                        </p:tav>
                                      </p:tavLst>
                                    </p:anim>
                                  </p:childTnLst>
                                </p:cTn>
                              </p:par>
                            </p:childTnLst>
                          </p:cTn>
                        </p:par>
                        <p:par>
                          <p:cTn id="144" fill="hold" nodeType="afterGroup">
                            <p:stCondLst>
                              <p:cond delay="1500"/>
                            </p:stCondLst>
                            <p:childTnLst>
                              <p:par>
                                <p:cTn id="145" presetID="53" presetClass="entr" presetSubtype="0" fill="hold" grpId="0" nodeType="afterEffect">
                                  <p:stCondLst>
                                    <p:cond delay="0"/>
                                  </p:stCondLst>
                                  <p:childTnLst>
                                    <p:set>
                                      <p:cBhvr>
                                        <p:cTn id="146" dur="1" fill="hold">
                                          <p:stCondLst>
                                            <p:cond delay="0"/>
                                          </p:stCondLst>
                                        </p:cTn>
                                        <p:tgtEl>
                                          <p:spTgt spid="614414"/>
                                        </p:tgtEl>
                                        <p:attrNameLst>
                                          <p:attrName>style.visibility</p:attrName>
                                        </p:attrNameLst>
                                      </p:cBhvr>
                                      <p:to>
                                        <p:strVal val="visible"/>
                                      </p:to>
                                    </p:set>
                                    <p:anim calcmode="lin" valueType="num">
                                      <p:cBhvr>
                                        <p:cTn id="147" dur="500" fill="hold"/>
                                        <p:tgtEl>
                                          <p:spTgt spid="614414"/>
                                        </p:tgtEl>
                                        <p:attrNameLst>
                                          <p:attrName>ppt_w</p:attrName>
                                        </p:attrNameLst>
                                      </p:cBhvr>
                                      <p:tavLst>
                                        <p:tav tm="0">
                                          <p:val>
                                            <p:fltVal val="0"/>
                                          </p:val>
                                        </p:tav>
                                        <p:tav tm="100000">
                                          <p:val>
                                            <p:strVal val="#ppt_w"/>
                                          </p:val>
                                        </p:tav>
                                      </p:tavLst>
                                    </p:anim>
                                    <p:anim calcmode="lin" valueType="num">
                                      <p:cBhvr>
                                        <p:cTn id="148" dur="500" fill="hold"/>
                                        <p:tgtEl>
                                          <p:spTgt spid="614414"/>
                                        </p:tgtEl>
                                        <p:attrNameLst>
                                          <p:attrName>ppt_h</p:attrName>
                                        </p:attrNameLst>
                                      </p:cBhvr>
                                      <p:tavLst>
                                        <p:tav tm="0">
                                          <p:val>
                                            <p:fltVal val="0"/>
                                          </p:val>
                                        </p:tav>
                                        <p:tav tm="100000">
                                          <p:val>
                                            <p:strVal val="#ppt_h"/>
                                          </p:val>
                                        </p:tav>
                                      </p:tavLst>
                                    </p:anim>
                                    <p:animEffect transition="in" filter="fade">
                                      <p:cBhvr>
                                        <p:cTn id="149" dur="500"/>
                                        <p:tgtEl>
                                          <p:spTgt spid="614414"/>
                                        </p:tgtEl>
                                      </p:cBhvr>
                                    </p:animEffect>
                                  </p:childTnLst>
                                </p:cTn>
                              </p:par>
                            </p:childTnLst>
                          </p:cTn>
                        </p:par>
                        <p:par>
                          <p:cTn id="150" fill="hold" nodeType="afterGroup">
                            <p:stCondLst>
                              <p:cond delay="2000"/>
                            </p:stCondLst>
                            <p:childTnLst>
                              <p:par>
                                <p:cTn id="151" presetID="26" presetClass="emph" presetSubtype="0" fill="hold" grpId="1" nodeType="afterEffect">
                                  <p:stCondLst>
                                    <p:cond delay="0"/>
                                  </p:stCondLst>
                                  <p:childTnLst>
                                    <p:animEffect transition="out" filter="fade">
                                      <p:cBhvr>
                                        <p:cTn id="152" dur="500" tmFilter="0, 0; .2, .5; .8, .5; 1, 0"/>
                                        <p:tgtEl>
                                          <p:spTgt spid="614438"/>
                                        </p:tgtEl>
                                      </p:cBhvr>
                                    </p:animEffect>
                                    <p:animScale>
                                      <p:cBhvr>
                                        <p:cTn id="153" dur="250" autoRev="1" fill="hold"/>
                                        <p:tgtEl>
                                          <p:spTgt spid="614438"/>
                                        </p:tgtEl>
                                      </p:cBhvr>
                                      <p:by x="105000" y="105000"/>
                                    </p:animScale>
                                  </p:childTnLst>
                                </p:cTn>
                              </p:par>
                              <p:par>
                                <p:cTn id="154" presetID="26" presetClass="emph" presetSubtype="0" fill="hold" grpId="1" nodeType="withEffect">
                                  <p:stCondLst>
                                    <p:cond delay="0"/>
                                  </p:stCondLst>
                                  <p:childTnLst>
                                    <p:animEffect transition="out" filter="fade">
                                      <p:cBhvr>
                                        <p:cTn id="155" dur="500" tmFilter="0, 0; .2, .5; .8, .5; 1, 0"/>
                                        <p:tgtEl>
                                          <p:spTgt spid="614442"/>
                                        </p:tgtEl>
                                      </p:cBhvr>
                                    </p:animEffect>
                                    <p:animScale>
                                      <p:cBhvr>
                                        <p:cTn id="156" dur="250" autoRev="1" fill="hold"/>
                                        <p:tgtEl>
                                          <p:spTgt spid="614442"/>
                                        </p:tgtEl>
                                      </p:cBhvr>
                                      <p:by x="105000" y="105000"/>
                                    </p:animScale>
                                  </p:childTnLst>
                                </p:cTn>
                              </p:par>
                              <p:par>
                                <p:cTn id="157" presetID="26" presetClass="emph" presetSubtype="0" fill="hold" nodeType="withEffect">
                                  <p:stCondLst>
                                    <p:cond delay="0"/>
                                  </p:stCondLst>
                                  <p:childTnLst>
                                    <p:animEffect transition="out" filter="fade">
                                      <p:cBhvr>
                                        <p:cTn id="158" dur="500" tmFilter="0, 0; .2, .5; .8, .5; 1, 0"/>
                                        <p:tgtEl>
                                          <p:spTgt spid="614514"/>
                                        </p:tgtEl>
                                      </p:cBhvr>
                                    </p:animEffect>
                                    <p:animScale>
                                      <p:cBhvr>
                                        <p:cTn id="159" dur="250" autoRev="1" fill="hold"/>
                                        <p:tgtEl>
                                          <p:spTgt spid="614514"/>
                                        </p:tgtEl>
                                      </p:cBhvr>
                                      <p:by x="105000" y="105000"/>
                                    </p:animScale>
                                  </p:childTnLst>
                                </p:cTn>
                              </p:par>
                              <p:par>
                                <p:cTn id="160" presetID="26" presetClass="emph" presetSubtype="0" fill="hold" nodeType="withEffect">
                                  <p:stCondLst>
                                    <p:cond delay="0"/>
                                  </p:stCondLst>
                                  <p:childTnLst>
                                    <p:animEffect transition="out" filter="fade">
                                      <p:cBhvr>
                                        <p:cTn id="161" dur="500" tmFilter="0, 0; .2, .5; .8, .5; 1, 0"/>
                                        <p:tgtEl>
                                          <p:spTgt spid="614513"/>
                                        </p:tgtEl>
                                      </p:cBhvr>
                                    </p:animEffect>
                                    <p:animScale>
                                      <p:cBhvr>
                                        <p:cTn id="162" dur="250" autoRev="1" fill="hold"/>
                                        <p:tgtEl>
                                          <p:spTgt spid="614513"/>
                                        </p:tgtEl>
                                      </p:cBhvr>
                                      <p:by x="105000" y="105000"/>
                                    </p:animScale>
                                  </p:childTnLst>
                                </p:cTn>
                              </p:par>
                              <p:par>
                                <p:cTn id="163" presetID="26" presetClass="emph" presetSubtype="0" fill="hold" grpId="1" nodeType="withEffect">
                                  <p:stCondLst>
                                    <p:cond delay="0"/>
                                  </p:stCondLst>
                                  <p:childTnLst>
                                    <p:animEffect transition="out" filter="fade">
                                      <p:cBhvr>
                                        <p:cTn id="164" dur="500" tmFilter="0, 0; .2, .5; .8, .5; 1, 0"/>
                                        <p:tgtEl>
                                          <p:spTgt spid="614450"/>
                                        </p:tgtEl>
                                      </p:cBhvr>
                                    </p:animEffect>
                                    <p:animScale>
                                      <p:cBhvr>
                                        <p:cTn id="165" dur="250" autoRev="1" fill="hold"/>
                                        <p:tgtEl>
                                          <p:spTgt spid="614450"/>
                                        </p:tgtEl>
                                      </p:cBhvr>
                                      <p:by x="105000" y="105000"/>
                                    </p:animScale>
                                  </p:childTnLst>
                                </p:cTn>
                              </p:par>
                            </p:childTnLst>
                          </p:cTn>
                        </p:par>
                        <p:par>
                          <p:cTn id="166" fill="hold" nodeType="afterGroup">
                            <p:stCondLst>
                              <p:cond delay="2500"/>
                            </p:stCondLst>
                            <p:childTnLst>
                              <p:par>
                                <p:cTn id="167" presetID="37" presetClass="entr" presetSubtype="0" fill="hold" nodeType="afterEffect">
                                  <p:stCondLst>
                                    <p:cond delay="0"/>
                                  </p:stCondLst>
                                  <p:childTnLst>
                                    <p:set>
                                      <p:cBhvr>
                                        <p:cTn id="168" dur="1" fill="hold">
                                          <p:stCondLst>
                                            <p:cond delay="0"/>
                                          </p:stCondLst>
                                        </p:cTn>
                                        <p:tgtEl>
                                          <p:spTgt spid="614516"/>
                                        </p:tgtEl>
                                        <p:attrNameLst>
                                          <p:attrName>style.visibility</p:attrName>
                                        </p:attrNameLst>
                                      </p:cBhvr>
                                      <p:to>
                                        <p:strVal val="visible"/>
                                      </p:to>
                                    </p:set>
                                    <p:animEffect transition="in" filter="fade">
                                      <p:cBhvr>
                                        <p:cTn id="169" dur="1000"/>
                                        <p:tgtEl>
                                          <p:spTgt spid="614516"/>
                                        </p:tgtEl>
                                      </p:cBhvr>
                                    </p:animEffect>
                                    <p:anim calcmode="lin" valueType="num">
                                      <p:cBhvr>
                                        <p:cTn id="170" dur="1000" fill="hold"/>
                                        <p:tgtEl>
                                          <p:spTgt spid="614516"/>
                                        </p:tgtEl>
                                        <p:attrNameLst>
                                          <p:attrName>ppt_x</p:attrName>
                                        </p:attrNameLst>
                                      </p:cBhvr>
                                      <p:tavLst>
                                        <p:tav tm="0">
                                          <p:val>
                                            <p:strVal val="#ppt_x"/>
                                          </p:val>
                                        </p:tav>
                                        <p:tav tm="100000">
                                          <p:val>
                                            <p:strVal val="#ppt_x"/>
                                          </p:val>
                                        </p:tav>
                                      </p:tavLst>
                                    </p:anim>
                                    <p:anim calcmode="lin" valueType="num">
                                      <p:cBhvr>
                                        <p:cTn id="171" dur="900" decel="100000" fill="hold"/>
                                        <p:tgtEl>
                                          <p:spTgt spid="614516"/>
                                        </p:tgtEl>
                                        <p:attrNameLst>
                                          <p:attrName>ppt_y</p:attrName>
                                        </p:attrNameLst>
                                      </p:cBhvr>
                                      <p:tavLst>
                                        <p:tav tm="0">
                                          <p:val>
                                            <p:strVal val="#ppt_y+1"/>
                                          </p:val>
                                        </p:tav>
                                        <p:tav tm="100000">
                                          <p:val>
                                            <p:strVal val="#ppt_y-.03"/>
                                          </p:val>
                                        </p:tav>
                                      </p:tavLst>
                                    </p:anim>
                                    <p:anim calcmode="lin" valueType="num">
                                      <p:cBhvr>
                                        <p:cTn id="172" dur="100" accel="100000" fill="hold">
                                          <p:stCondLst>
                                            <p:cond delay="900"/>
                                          </p:stCondLst>
                                        </p:cTn>
                                        <p:tgtEl>
                                          <p:spTgt spid="614516"/>
                                        </p:tgtEl>
                                        <p:attrNameLst>
                                          <p:attrName>ppt_y</p:attrName>
                                        </p:attrNameLst>
                                      </p:cBhvr>
                                      <p:tavLst>
                                        <p:tav tm="0">
                                          <p:val>
                                            <p:strVal val="#ppt_y-.03"/>
                                          </p:val>
                                        </p:tav>
                                        <p:tav tm="100000">
                                          <p:val>
                                            <p:strVal val="#ppt_y"/>
                                          </p:val>
                                        </p:tav>
                                      </p:tavLst>
                                    </p:anim>
                                  </p:childTnLst>
                                </p:cTn>
                              </p:par>
                            </p:childTnLst>
                          </p:cTn>
                        </p:par>
                        <p:par>
                          <p:cTn id="173" fill="hold" nodeType="afterGroup">
                            <p:stCondLst>
                              <p:cond delay="3500"/>
                            </p:stCondLst>
                            <p:childTnLst>
                              <p:par>
                                <p:cTn id="174" presetID="53" presetClass="entr" presetSubtype="0" fill="hold" grpId="0" nodeType="afterEffect">
                                  <p:stCondLst>
                                    <p:cond delay="0"/>
                                  </p:stCondLst>
                                  <p:childTnLst>
                                    <p:set>
                                      <p:cBhvr>
                                        <p:cTn id="175" dur="1" fill="hold">
                                          <p:stCondLst>
                                            <p:cond delay="0"/>
                                          </p:stCondLst>
                                        </p:cTn>
                                        <p:tgtEl>
                                          <p:spTgt spid="614418"/>
                                        </p:tgtEl>
                                        <p:attrNameLst>
                                          <p:attrName>style.visibility</p:attrName>
                                        </p:attrNameLst>
                                      </p:cBhvr>
                                      <p:to>
                                        <p:strVal val="visible"/>
                                      </p:to>
                                    </p:set>
                                    <p:anim calcmode="lin" valueType="num">
                                      <p:cBhvr>
                                        <p:cTn id="176" dur="500" fill="hold"/>
                                        <p:tgtEl>
                                          <p:spTgt spid="614418"/>
                                        </p:tgtEl>
                                        <p:attrNameLst>
                                          <p:attrName>ppt_w</p:attrName>
                                        </p:attrNameLst>
                                      </p:cBhvr>
                                      <p:tavLst>
                                        <p:tav tm="0">
                                          <p:val>
                                            <p:fltVal val="0"/>
                                          </p:val>
                                        </p:tav>
                                        <p:tav tm="100000">
                                          <p:val>
                                            <p:strVal val="#ppt_w"/>
                                          </p:val>
                                        </p:tav>
                                      </p:tavLst>
                                    </p:anim>
                                    <p:anim calcmode="lin" valueType="num">
                                      <p:cBhvr>
                                        <p:cTn id="177" dur="500" fill="hold"/>
                                        <p:tgtEl>
                                          <p:spTgt spid="614418"/>
                                        </p:tgtEl>
                                        <p:attrNameLst>
                                          <p:attrName>ppt_h</p:attrName>
                                        </p:attrNameLst>
                                      </p:cBhvr>
                                      <p:tavLst>
                                        <p:tav tm="0">
                                          <p:val>
                                            <p:fltVal val="0"/>
                                          </p:val>
                                        </p:tav>
                                        <p:tav tm="100000">
                                          <p:val>
                                            <p:strVal val="#ppt_h"/>
                                          </p:val>
                                        </p:tav>
                                      </p:tavLst>
                                    </p:anim>
                                    <p:animEffect transition="in" filter="fade">
                                      <p:cBhvr>
                                        <p:cTn id="178" dur="500"/>
                                        <p:tgtEl>
                                          <p:spTgt spid="614418"/>
                                        </p:tgtEl>
                                      </p:cBhvr>
                                    </p:animEffec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614502"/>
                                        </p:tgtEl>
                                        <p:attrNameLst>
                                          <p:attrName>style.visibility</p:attrName>
                                        </p:attrNameLst>
                                      </p:cBhvr>
                                      <p:to>
                                        <p:strVal val="visible"/>
                                      </p:to>
                                    </p:set>
                                  </p:childTnLst>
                                </p:cTn>
                              </p:par>
                            </p:childTnLst>
                          </p:cTn>
                        </p:par>
                        <p:par>
                          <p:cTn id="183" fill="hold" nodeType="afterGroup">
                            <p:stCondLst>
                              <p:cond delay="0"/>
                            </p:stCondLst>
                            <p:childTnLst>
                              <p:par>
                                <p:cTn id="184" presetID="26" presetClass="emph" presetSubtype="0" fill="hold" grpId="2" nodeType="afterEffect">
                                  <p:stCondLst>
                                    <p:cond delay="0"/>
                                  </p:stCondLst>
                                  <p:childTnLst>
                                    <p:animEffect transition="out" filter="fade">
                                      <p:cBhvr>
                                        <p:cTn id="185" dur="500" tmFilter="0, 0; .2, .5; .8, .5; 1, 0"/>
                                        <p:tgtEl>
                                          <p:spTgt spid="614438"/>
                                        </p:tgtEl>
                                      </p:cBhvr>
                                    </p:animEffect>
                                    <p:animScale>
                                      <p:cBhvr>
                                        <p:cTn id="186" dur="250" autoRev="1" fill="hold"/>
                                        <p:tgtEl>
                                          <p:spTgt spid="614438"/>
                                        </p:tgtEl>
                                      </p:cBhvr>
                                      <p:by x="105000" y="105000"/>
                                    </p:animScale>
                                  </p:childTnLst>
                                </p:cTn>
                              </p:par>
                              <p:par>
                                <p:cTn id="187" presetID="26" presetClass="emph" presetSubtype="0" fill="hold" grpId="2" nodeType="withEffect">
                                  <p:stCondLst>
                                    <p:cond delay="0"/>
                                  </p:stCondLst>
                                  <p:childTnLst>
                                    <p:animEffect transition="out" filter="fade">
                                      <p:cBhvr>
                                        <p:cTn id="188" dur="500" tmFilter="0, 0; .2, .5; .8, .5; 1, 0"/>
                                        <p:tgtEl>
                                          <p:spTgt spid="614442"/>
                                        </p:tgtEl>
                                      </p:cBhvr>
                                    </p:animEffect>
                                    <p:animScale>
                                      <p:cBhvr>
                                        <p:cTn id="189" dur="250" autoRev="1" fill="hold"/>
                                        <p:tgtEl>
                                          <p:spTgt spid="614442"/>
                                        </p:tgtEl>
                                      </p:cBhvr>
                                      <p:by x="105000" y="105000"/>
                                    </p:animScale>
                                  </p:childTnLst>
                                </p:cTn>
                              </p:par>
                              <p:par>
                                <p:cTn id="190" presetID="26" presetClass="emph" presetSubtype="0" fill="hold" nodeType="withEffect">
                                  <p:stCondLst>
                                    <p:cond delay="0"/>
                                  </p:stCondLst>
                                  <p:childTnLst>
                                    <p:animEffect transition="out" filter="fade">
                                      <p:cBhvr>
                                        <p:cTn id="191" dur="500" tmFilter="0, 0; .2, .5; .8, .5; 1, 0"/>
                                        <p:tgtEl>
                                          <p:spTgt spid="614514"/>
                                        </p:tgtEl>
                                      </p:cBhvr>
                                    </p:animEffect>
                                    <p:animScale>
                                      <p:cBhvr>
                                        <p:cTn id="192" dur="250" autoRev="1" fill="hold"/>
                                        <p:tgtEl>
                                          <p:spTgt spid="614514"/>
                                        </p:tgtEl>
                                      </p:cBhvr>
                                      <p:by x="105000" y="105000"/>
                                    </p:animScale>
                                  </p:childTnLst>
                                </p:cTn>
                              </p:par>
                              <p:par>
                                <p:cTn id="193" presetID="26" presetClass="emph" presetSubtype="0" fill="hold" nodeType="withEffect">
                                  <p:stCondLst>
                                    <p:cond delay="0"/>
                                  </p:stCondLst>
                                  <p:childTnLst>
                                    <p:animEffect transition="out" filter="fade">
                                      <p:cBhvr>
                                        <p:cTn id="194" dur="500" tmFilter="0, 0; .2, .5; .8, .5; 1, 0"/>
                                        <p:tgtEl>
                                          <p:spTgt spid="614513"/>
                                        </p:tgtEl>
                                      </p:cBhvr>
                                    </p:animEffect>
                                    <p:animScale>
                                      <p:cBhvr>
                                        <p:cTn id="195" dur="250" autoRev="1" fill="hold"/>
                                        <p:tgtEl>
                                          <p:spTgt spid="614513"/>
                                        </p:tgtEl>
                                      </p:cBhvr>
                                      <p:by x="105000" y="105000"/>
                                    </p:animScale>
                                  </p:childTnLst>
                                </p:cTn>
                              </p:par>
                              <p:par>
                                <p:cTn id="196" presetID="26" presetClass="emph" presetSubtype="0" fill="hold" grpId="2" nodeType="withEffect">
                                  <p:stCondLst>
                                    <p:cond delay="0"/>
                                  </p:stCondLst>
                                  <p:childTnLst>
                                    <p:animEffect transition="out" filter="fade">
                                      <p:cBhvr>
                                        <p:cTn id="197" dur="500" tmFilter="0, 0; .2, .5; .8, .5; 1, 0"/>
                                        <p:tgtEl>
                                          <p:spTgt spid="614450"/>
                                        </p:tgtEl>
                                      </p:cBhvr>
                                    </p:animEffect>
                                    <p:animScale>
                                      <p:cBhvr>
                                        <p:cTn id="198" dur="250" autoRev="1" fill="hold"/>
                                        <p:tgtEl>
                                          <p:spTgt spid="614450"/>
                                        </p:tgtEl>
                                      </p:cBhvr>
                                      <p:by x="105000" y="105000"/>
                                    </p:animScale>
                                  </p:childTnLst>
                                </p:cTn>
                              </p:par>
                            </p:childTnLst>
                          </p:cTn>
                        </p:par>
                        <p:par>
                          <p:cTn id="199" fill="hold" nodeType="afterGroup">
                            <p:stCondLst>
                              <p:cond delay="500"/>
                            </p:stCondLst>
                            <p:childTnLst>
                              <p:par>
                                <p:cTn id="200" presetID="37" presetClass="entr" presetSubtype="0" fill="hold" nodeType="afterEffect">
                                  <p:stCondLst>
                                    <p:cond delay="0"/>
                                  </p:stCondLst>
                                  <p:childTnLst>
                                    <p:set>
                                      <p:cBhvr>
                                        <p:cTn id="201" dur="1" fill="hold">
                                          <p:stCondLst>
                                            <p:cond delay="0"/>
                                          </p:stCondLst>
                                        </p:cTn>
                                        <p:tgtEl>
                                          <p:spTgt spid="614520"/>
                                        </p:tgtEl>
                                        <p:attrNameLst>
                                          <p:attrName>style.visibility</p:attrName>
                                        </p:attrNameLst>
                                      </p:cBhvr>
                                      <p:to>
                                        <p:strVal val="visible"/>
                                      </p:to>
                                    </p:set>
                                    <p:animEffect transition="in" filter="fade">
                                      <p:cBhvr>
                                        <p:cTn id="202" dur="1000"/>
                                        <p:tgtEl>
                                          <p:spTgt spid="614520"/>
                                        </p:tgtEl>
                                      </p:cBhvr>
                                    </p:animEffect>
                                    <p:anim calcmode="lin" valueType="num">
                                      <p:cBhvr>
                                        <p:cTn id="203" dur="1000" fill="hold"/>
                                        <p:tgtEl>
                                          <p:spTgt spid="614520"/>
                                        </p:tgtEl>
                                        <p:attrNameLst>
                                          <p:attrName>ppt_x</p:attrName>
                                        </p:attrNameLst>
                                      </p:cBhvr>
                                      <p:tavLst>
                                        <p:tav tm="0">
                                          <p:val>
                                            <p:strVal val="#ppt_x"/>
                                          </p:val>
                                        </p:tav>
                                        <p:tav tm="100000">
                                          <p:val>
                                            <p:strVal val="#ppt_x"/>
                                          </p:val>
                                        </p:tav>
                                      </p:tavLst>
                                    </p:anim>
                                    <p:anim calcmode="lin" valueType="num">
                                      <p:cBhvr>
                                        <p:cTn id="204" dur="900" decel="100000" fill="hold"/>
                                        <p:tgtEl>
                                          <p:spTgt spid="614520"/>
                                        </p:tgtEl>
                                        <p:attrNameLst>
                                          <p:attrName>ppt_y</p:attrName>
                                        </p:attrNameLst>
                                      </p:cBhvr>
                                      <p:tavLst>
                                        <p:tav tm="0">
                                          <p:val>
                                            <p:strVal val="#ppt_y+1"/>
                                          </p:val>
                                        </p:tav>
                                        <p:tav tm="100000">
                                          <p:val>
                                            <p:strVal val="#ppt_y-.03"/>
                                          </p:val>
                                        </p:tav>
                                      </p:tavLst>
                                    </p:anim>
                                    <p:anim calcmode="lin" valueType="num">
                                      <p:cBhvr>
                                        <p:cTn id="205" dur="100" accel="100000" fill="hold">
                                          <p:stCondLst>
                                            <p:cond delay="900"/>
                                          </p:stCondLst>
                                        </p:cTn>
                                        <p:tgtEl>
                                          <p:spTgt spid="614520"/>
                                        </p:tgtEl>
                                        <p:attrNameLst>
                                          <p:attrName>ppt_y</p:attrName>
                                        </p:attrNameLst>
                                      </p:cBhvr>
                                      <p:tavLst>
                                        <p:tav tm="0">
                                          <p:val>
                                            <p:strVal val="#ppt_y-.03"/>
                                          </p:val>
                                        </p:tav>
                                        <p:tav tm="100000">
                                          <p:val>
                                            <p:strVal val="#ppt_y"/>
                                          </p:val>
                                        </p:tav>
                                      </p:tavLst>
                                    </p:anim>
                                  </p:childTnLst>
                                </p:cTn>
                              </p:par>
                            </p:childTnLst>
                          </p:cTn>
                        </p:par>
                        <p:par>
                          <p:cTn id="206" fill="hold" nodeType="afterGroup">
                            <p:stCondLst>
                              <p:cond delay="1500"/>
                            </p:stCondLst>
                            <p:childTnLst>
                              <p:par>
                                <p:cTn id="207" presetID="53" presetClass="entr" presetSubtype="0" fill="hold" grpId="0" nodeType="afterEffect">
                                  <p:stCondLst>
                                    <p:cond delay="0"/>
                                  </p:stCondLst>
                                  <p:childTnLst>
                                    <p:set>
                                      <p:cBhvr>
                                        <p:cTn id="208" dur="1" fill="hold">
                                          <p:stCondLst>
                                            <p:cond delay="0"/>
                                          </p:stCondLst>
                                        </p:cTn>
                                        <p:tgtEl>
                                          <p:spTgt spid="614476"/>
                                        </p:tgtEl>
                                        <p:attrNameLst>
                                          <p:attrName>style.visibility</p:attrName>
                                        </p:attrNameLst>
                                      </p:cBhvr>
                                      <p:to>
                                        <p:strVal val="visible"/>
                                      </p:to>
                                    </p:set>
                                    <p:anim calcmode="lin" valueType="num">
                                      <p:cBhvr>
                                        <p:cTn id="209" dur="500" fill="hold"/>
                                        <p:tgtEl>
                                          <p:spTgt spid="614476"/>
                                        </p:tgtEl>
                                        <p:attrNameLst>
                                          <p:attrName>ppt_w</p:attrName>
                                        </p:attrNameLst>
                                      </p:cBhvr>
                                      <p:tavLst>
                                        <p:tav tm="0">
                                          <p:val>
                                            <p:fltVal val="0"/>
                                          </p:val>
                                        </p:tav>
                                        <p:tav tm="100000">
                                          <p:val>
                                            <p:strVal val="#ppt_w"/>
                                          </p:val>
                                        </p:tav>
                                      </p:tavLst>
                                    </p:anim>
                                    <p:anim calcmode="lin" valueType="num">
                                      <p:cBhvr>
                                        <p:cTn id="210" dur="500" fill="hold"/>
                                        <p:tgtEl>
                                          <p:spTgt spid="614476"/>
                                        </p:tgtEl>
                                        <p:attrNameLst>
                                          <p:attrName>ppt_h</p:attrName>
                                        </p:attrNameLst>
                                      </p:cBhvr>
                                      <p:tavLst>
                                        <p:tav tm="0">
                                          <p:val>
                                            <p:fltVal val="0"/>
                                          </p:val>
                                        </p:tav>
                                        <p:tav tm="100000">
                                          <p:val>
                                            <p:strVal val="#ppt_h"/>
                                          </p:val>
                                        </p:tav>
                                      </p:tavLst>
                                    </p:anim>
                                    <p:animEffect transition="in" filter="fade">
                                      <p:cBhvr>
                                        <p:cTn id="211" dur="500"/>
                                        <p:tgtEl>
                                          <p:spTgt spid="614476"/>
                                        </p:tgtEl>
                                      </p:cBhvr>
                                    </p:animEffect>
                                  </p:childTnLst>
                                </p:cTn>
                              </p:par>
                            </p:childTnLst>
                          </p:cTn>
                        </p:par>
                        <p:par>
                          <p:cTn id="212" fill="hold" nodeType="afterGroup">
                            <p:stCondLst>
                              <p:cond delay="2000"/>
                            </p:stCondLst>
                            <p:childTnLst>
                              <p:par>
                                <p:cTn id="213" presetID="26" presetClass="emph" presetSubtype="0" fill="hold" grpId="1" nodeType="afterEffect">
                                  <p:stCondLst>
                                    <p:cond delay="0"/>
                                  </p:stCondLst>
                                  <p:childTnLst>
                                    <p:animEffect transition="out" filter="fade">
                                      <p:cBhvr>
                                        <p:cTn id="214" dur="500" tmFilter="0, 0; .2, .5; .8, .5; 1, 0"/>
                                        <p:tgtEl>
                                          <p:spTgt spid="614414"/>
                                        </p:tgtEl>
                                      </p:cBhvr>
                                    </p:animEffect>
                                    <p:animScale>
                                      <p:cBhvr>
                                        <p:cTn id="215" dur="250" autoRev="1" fill="hold"/>
                                        <p:tgtEl>
                                          <p:spTgt spid="614414"/>
                                        </p:tgtEl>
                                      </p:cBhvr>
                                      <p:by x="105000" y="105000"/>
                                    </p:animScale>
                                  </p:childTnLst>
                                </p:cTn>
                              </p:par>
                              <p:par>
                                <p:cTn id="216" presetID="26" presetClass="emph" presetSubtype="0" fill="hold" grpId="1" nodeType="withEffect">
                                  <p:stCondLst>
                                    <p:cond delay="0"/>
                                  </p:stCondLst>
                                  <p:childTnLst>
                                    <p:animEffect transition="out" filter="fade">
                                      <p:cBhvr>
                                        <p:cTn id="217" dur="500" tmFilter="0, 0; .2, .5; .8, .5; 1, 0"/>
                                        <p:tgtEl>
                                          <p:spTgt spid="614418"/>
                                        </p:tgtEl>
                                      </p:cBhvr>
                                    </p:animEffect>
                                    <p:animScale>
                                      <p:cBhvr>
                                        <p:cTn id="218" dur="250" autoRev="1" fill="hold"/>
                                        <p:tgtEl>
                                          <p:spTgt spid="614418"/>
                                        </p:tgtEl>
                                      </p:cBhvr>
                                      <p:by x="105000" y="105000"/>
                                    </p:animScale>
                                  </p:childTnLst>
                                </p:cTn>
                              </p:par>
                              <p:par>
                                <p:cTn id="219" presetID="26" presetClass="emph" presetSubtype="0" fill="hold" nodeType="withEffect">
                                  <p:stCondLst>
                                    <p:cond delay="0"/>
                                  </p:stCondLst>
                                  <p:childTnLst>
                                    <p:animEffect transition="out" filter="fade">
                                      <p:cBhvr>
                                        <p:cTn id="220" dur="500" tmFilter="0, 0; .2, .5; .8, .5; 1, 0"/>
                                        <p:tgtEl>
                                          <p:spTgt spid="614515"/>
                                        </p:tgtEl>
                                      </p:cBhvr>
                                    </p:animEffect>
                                    <p:animScale>
                                      <p:cBhvr>
                                        <p:cTn id="221" dur="250" autoRev="1" fill="hold"/>
                                        <p:tgtEl>
                                          <p:spTgt spid="614515"/>
                                        </p:tgtEl>
                                      </p:cBhvr>
                                      <p:by x="105000" y="105000"/>
                                    </p:animScale>
                                  </p:childTnLst>
                                </p:cTn>
                              </p:par>
                              <p:par>
                                <p:cTn id="222" presetID="26" presetClass="emph" presetSubtype="0" fill="hold" grpId="1" nodeType="withEffect">
                                  <p:stCondLst>
                                    <p:cond delay="0"/>
                                  </p:stCondLst>
                                  <p:childTnLst>
                                    <p:animEffect transition="out" filter="fade">
                                      <p:cBhvr>
                                        <p:cTn id="223" dur="500" tmFilter="0, 0; .2, .5; .8, .5; 1, 0"/>
                                        <p:tgtEl>
                                          <p:spTgt spid="614429"/>
                                        </p:tgtEl>
                                      </p:cBhvr>
                                    </p:animEffect>
                                    <p:animScale>
                                      <p:cBhvr>
                                        <p:cTn id="224" dur="250" autoRev="1" fill="hold"/>
                                        <p:tgtEl>
                                          <p:spTgt spid="614429"/>
                                        </p:tgtEl>
                                      </p:cBhvr>
                                      <p:by x="105000" y="105000"/>
                                    </p:animScale>
                                  </p:childTnLst>
                                </p:cTn>
                              </p:par>
                              <p:par>
                                <p:cTn id="225" presetID="26" presetClass="emph" presetSubtype="0" fill="hold" nodeType="withEffect">
                                  <p:stCondLst>
                                    <p:cond delay="0"/>
                                  </p:stCondLst>
                                  <p:childTnLst>
                                    <p:animEffect transition="out" filter="fade">
                                      <p:cBhvr>
                                        <p:cTn id="226" dur="500" tmFilter="0, 0; .2, .5; .8, .5; 1, 0"/>
                                        <p:tgtEl>
                                          <p:spTgt spid="614516"/>
                                        </p:tgtEl>
                                      </p:cBhvr>
                                    </p:animEffect>
                                    <p:animScale>
                                      <p:cBhvr>
                                        <p:cTn id="227" dur="250" autoRev="1" fill="hold"/>
                                        <p:tgtEl>
                                          <p:spTgt spid="614516"/>
                                        </p:tgtEl>
                                      </p:cBhvr>
                                      <p:by x="105000" y="105000"/>
                                    </p:animScale>
                                  </p:childTnLst>
                                </p:cTn>
                              </p:par>
                            </p:childTnLst>
                          </p:cTn>
                        </p:par>
                        <p:par>
                          <p:cTn id="228" fill="hold" nodeType="afterGroup">
                            <p:stCondLst>
                              <p:cond delay="2500"/>
                            </p:stCondLst>
                            <p:childTnLst>
                              <p:par>
                                <p:cTn id="229" presetID="37" presetClass="entr" presetSubtype="0" fill="hold" nodeType="afterEffect">
                                  <p:stCondLst>
                                    <p:cond delay="0"/>
                                  </p:stCondLst>
                                  <p:childTnLst>
                                    <p:set>
                                      <p:cBhvr>
                                        <p:cTn id="230" dur="1" fill="hold">
                                          <p:stCondLst>
                                            <p:cond delay="0"/>
                                          </p:stCondLst>
                                        </p:cTn>
                                        <p:tgtEl>
                                          <p:spTgt spid="614519"/>
                                        </p:tgtEl>
                                        <p:attrNameLst>
                                          <p:attrName>style.visibility</p:attrName>
                                        </p:attrNameLst>
                                      </p:cBhvr>
                                      <p:to>
                                        <p:strVal val="visible"/>
                                      </p:to>
                                    </p:set>
                                    <p:animEffect transition="in" filter="fade">
                                      <p:cBhvr>
                                        <p:cTn id="231" dur="1000"/>
                                        <p:tgtEl>
                                          <p:spTgt spid="614519"/>
                                        </p:tgtEl>
                                      </p:cBhvr>
                                    </p:animEffect>
                                    <p:anim calcmode="lin" valueType="num">
                                      <p:cBhvr>
                                        <p:cTn id="232" dur="1000" fill="hold"/>
                                        <p:tgtEl>
                                          <p:spTgt spid="614519"/>
                                        </p:tgtEl>
                                        <p:attrNameLst>
                                          <p:attrName>ppt_x</p:attrName>
                                        </p:attrNameLst>
                                      </p:cBhvr>
                                      <p:tavLst>
                                        <p:tav tm="0">
                                          <p:val>
                                            <p:strVal val="#ppt_x"/>
                                          </p:val>
                                        </p:tav>
                                        <p:tav tm="100000">
                                          <p:val>
                                            <p:strVal val="#ppt_x"/>
                                          </p:val>
                                        </p:tav>
                                      </p:tavLst>
                                    </p:anim>
                                    <p:anim calcmode="lin" valueType="num">
                                      <p:cBhvr>
                                        <p:cTn id="233" dur="900" decel="100000" fill="hold"/>
                                        <p:tgtEl>
                                          <p:spTgt spid="614519"/>
                                        </p:tgtEl>
                                        <p:attrNameLst>
                                          <p:attrName>ppt_y</p:attrName>
                                        </p:attrNameLst>
                                      </p:cBhvr>
                                      <p:tavLst>
                                        <p:tav tm="0">
                                          <p:val>
                                            <p:strVal val="#ppt_y+1"/>
                                          </p:val>
                                        </p:tav>
                                        <p:tav tm="100000">
                                          <p:val>
                                            <p:strVal val="#ppt_y-.03"/>
                                          </p:val>
                                        </p:tav>
                                      </p:tavLst>
                                    </p:anim>
                                    <p:anim calcmode="lin" valueType="num">
                                      <p:cBhvr>
                                        <p:cTn id="234" dur="100" accel="100000" fill="hold">
                                          <p:stCondLst>
                                            <p:cond delay="900"/>
                                          </p:stCondLst>
                                        </p:cTn>
                                        <p:tgtEl>
                                          <p:spTgt spid="614519"/>
                                        </p:tgtEl>
                                        <p:attrNameLst>
                                          <p:attrName>ppt_y</p:attrName>
                                        </p:attrNameLst>
                                      </p:cBhvr>
                                      <p:tavLst>
                                        <p:tav tm="0">
                                          <p:val>
                                            <p:strVal val="#ppt_y-.03"/>
                                          </p:val>
                                        </p:tav>
                                        <p:tav tm="100000">
                                          <p:val>
                                            <p:strVal val="#ppt_y"/>
                                          </p:val>
                                        </p:tav>
                                      </p:tavLst>
                                    </p:anim>
                                  </p:childTnLst>
                                </p:cTn>
                              </p:par>
                            </p:childTnLst>
                          </p:cTn>
                        </p:par>
                        <p:par>
                          <p:cTn id="235" fill="hold" nodeType="afterGroup">
                            <p:stCondLst>
                              <p:cond delay="3500"/>
                            </p:stCondLst>
                            <p:childTnLst>
                              <p:par>
                                <p:cTn id="236" presetID="53" presetClass="entr" presetSubtype="0" fill="hold" grpId="0" nodeType="afterEffect">
                                  <p:stCondLst>
                                    <p:cond delay="0"/>
                                  </p:stCondLst>
                                  <p:childTnLst>
                                    <p:set>
                                      <p:cBhvr>
                                        <p:cTn id="237" dur="1" fill="hold">
                                          <p:stCondLst>
                                            <p:cond delay="0"/>
                                          </p:stCondLst>
                                        </p:cTn>
                                        <p:tgtEl>
                                          <p:spTgt spid="614464"/>
                                        </p:tgtEl>
                                        <p:attrNameLst>
                                          <p:attrName>style.visibility</p:attrName>
                                        </p:attrNameLst>
                                      </p:cBhvr>
                                      <p:to>
                                        <p:strVal val="visible"/>
                                      </p:to>
                                    </p:set>
                                    <p:anim calcmode="lin" valueType="num">
                                      <p:cBhvr>
                                        <p:cTn id="238" dur="500" fill="hold"/>
                                        <p:tgtEl>
                                          <p:spTgt spid="614464"/>
                                        </p:tgtEl>
                                        <p:attrNameLst>
                                          <p:attrName>ppt_w</p:attrName>
                                        </p:attrNameLst>
                                      </p:cBhvr>
                                      <p:tavLst>
                                        <p:tav tm="0">
                                          <p:val>
                                            <p:fltVal val="0"/>
                                          </p:val>
                                        </p:tav>
                                        <p:tav tm="100000">
                                          <p:val>
                                            <p:strVal val="#ppt_w"/>
                                          </p:val>
                                        </p:tav>
                                      </p:tavLst>
                                    </p:anim>
                                    <p:anim calcmode="lin" valueType="num">
                                      <p:cBhvr>
                                        <p:cTn id="239" dur="500" fill="hold"/>
                                        <p:tgtEl>
                                          <p:spTgt spid="614464"/>
                                        </p:tgtEl>
                                        <p:attrNameLst>
                                          <p:attrName>ppt_h</p:attrName>
                                        </p:attrNameLst>
                                      </p:cBhvr>
                                      <p:tavLst>
                                        <p:tav tm="0">
                                          <p:val>
                                            <p:fltVal val="0"/>
                                          </p:val>
                                        </p:tav>
                                        <p:tav tm="100000">
                                          <p:val>
                                            <p:strVal val="#ppt_h"/>
                                          </p:val>
                                        </p:tav>
                                      </p:tavLst>
                                    </p:anim>
                                    <p:animEffect transition="in" filter="fade">
                                      <p:cBhvr>
                                        <p:cTn id="240" dur="500"/>
                                        <p:tgtEl>
                                          <p:spTgt spid="614464"/>
                                        </p:tgtEl>
                                      </p:cBhvr>
                                    </p:animEffect>
                                  </p:childTnLst>
                                </p:cTn>
                              </p:par>
                            </p:childTnLst>
                          </p:cTn>
                        </p:par>
                        <p:par>
                          <p:cTn id="241" fill="hold" nodeType="afterGroup">
                            <p:stCondLst>
                              <p:cond delay="4000"/>
                            </p:stCondLst>
                            <p:childTnLst>
                              <p:par>
                                <p:cTn id="242" presetID="1" presetClass="entr" presetSubtype="0" fill="hold" grpId="0" nodeType="afterEffect">
                                  <p:stCondLst>
                                    <p:cond delay="0"/>
                                  </p:stCondLst>
                                  <p:childTnLst>
                                    <p:set>
                                      <p:cBhvr>
                                        <p:cTn id="243" dur="1" fill="hold">
                                          <p:stCondLst>
                                            <p:cond delay="0"/>
                                          </p:stCondLst>
                                        </p:cTn>
                                        <p:tgtEl>
                                          <p:spTgt spid="614510"/>
                                        </p:tgtEl>
                                        <p:attrNameLst>
                                          <p:attrName>style.visibility</p:attrName>
                                        </p:attrNameLst>
                                      </p:cBhvr>
                                      <p:to>
                                        <p:strVal val="visible"/>
                                      </p:to>
                                    </p:set>
                                  </p:childTnLst>
                                </p:cTn>
                              </p:par>
                            </p:childTnLst>
                          </p:cTn>
                        </p:par>
                      </p:childTnLst>
                    </p:cTn>
                  </p:par>
                  <p:par>
                    <p:cTn id="244" fill="hold" nodeType="clickPar">
                      <p:stCondLst>
                        <p:cond delay="indefinite"/>
                      </p:stCondLst>
                      <p:childTnLst>
                        <p:par>
                          <p:cTn id="245" fill="hold" nodeType="withGroup">
                            <p:stCondLst>
                              <p:cond delay="0"/>
                            </p:stCondLst>
                            <p:childTnLst>
                              <p:par>
                                <p:cTn id="246" presetID="1" presetClass="entr" presetSubtype="0" fill="hold" nodeType="clickEffect">
                                  <p:stCondLst>
                                    <p:cond delay="0"/>
                                  </p:stCondLst>
                                  <p:childTnLst>
                                    <p:set>
                                      <p:cBhvr>
                                        <p:cTn id="247" dur="1" fill="hold">
                                          <p:stCondLst>
                                            <p:cond delay="0"/>
                                          </p:stCondLst>
                                        </p:cTn>
                                        <p:tgtEl>
                                          <p:spTgt spid="614521"/>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presetID="1" presetClass="entr" presetSubtype="0" fill="hold" grpId="0" nodeType="clickEffect">
                                  <p:stCondLst>
                                    <p:cond delay="0"/>
                                  </p:stCondLst>
                                  <p:childTnLst>
                                    <p:set>
                                      <p:cBhvr>
                                        <p:cTn id="251" dur="1" fill="hold">
                                          <p:stCondLst>
                                            <p:cond delay="0"/>
                                          </p:stCondLst>
                                        </p:cTn>
                                        <p:tgtEl>
                                          <p:spTgt spid="112"/>
                                        </p:tgtEl>
                                        <p:attrNameLst>
                                          <p:attrName>style.visibility</p:attrName>
                                        </p:attrNameLst>
                                      </p:cBhvr>
                                      <p:to>
                                        <p:strVal val="visible"/>
                                      </p:to>
                                    </p:set>
                                  </p:childTnLst>
                                </p:cTn>
                              </p:par>
                            </p:childTnLst>
                          </p:cTn>
                        </p:par>
                        <p:par>
                          <p:cTn id="252" fill="hold">
                            <p:stCondLst>
                              <p:cond delay="0"/>
                            </p:stCondLst>
                            <p:childTnLst>
                              <p:par>
                                <p:cTn id="253" presetID="1" presetClass="entr" presetSubtype="0" fill="hold" grpId="0" nodeType="afterEffect">
                                  <p:stCondLst>
                                    <p:cond delay="500"/>
                                  </p:stCondLst>
                                  <p:childTnLst>
                                    <p:set>
                                      <p:cBhvr>
                                        <p:cTn id="254" dur="1" fill="hold">
                                          <p:stCondLst>
                                            <p:cond delay="0"/>
                                          </p:stCondLst>
                                        </p:cTn>
                                        <p:tgtEl>
                                          <p:spTgt spid="113"/>
                                        </p:tgtEl>
                                        <p:attrNameLst>
                                          <p:attrName>style.visibility</p:attrName>
                                        </p:attrNameLst>
                                      </p:cBhvr>
                                      <p:to>
                                        <p:strVal val="visible"/>
                                      </p:to>
                                    </p:set>
                                  </p:childTnLst>
                                </p:cTn>
                              </p:par>
                            </p:childTnLst>
                          </p:cTn>
                        </p:par>
                        <p:par>
                          <p:cTn id="255" fill="hold">
                            <p:stCondLst>
                              <p:cond delay="500"/>
                            </p:stCondLst>
                            <p:childTnLst>
                              <p:par>
                                <p:cTn id="256" presetID="1" presetClass="entr" presetSubtype="0" fill="hold" grpId="0" nodeType="afterEffect">
                                  <p:stCondLst>
                                    <p:cond delay="500"/>
                                  </p:stCondLst>
                                  <p:childTnLst>
                                    <p:set>
                                      <p:cBhvr>
                                        <p:cTn id="257"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14" grpId="0" animBg="1"/>
      <p:bldP spid="614414" grpId="1" animBg="1"/>
      <p:bldP spid="614418" grpId="0" animBg="1"/>
      <p:bldP spid="614418" grpId="1" animBg="1"/>
      <p:bldP spid="614429" grpId="0" animBg="1"/>
      <p:bldP spid="614429" grpId="1" animBg="1"/>
      <p:bldP spid="614438" grpId="0" animBg="1"/>
      <p:bldP spid="614438" grpId="1" animBg="1"/>
      <p:bldP spid="614438" grpId="2" animBg="1"/>
      <p:bldP spid="614442" grpId="0" animBg="1"/>
      <p:bldP spid="614442" grpId="1" animBg="1"/>
      <p:bldP spid="614442" grpId="2" animBg="1"/>
      <p:bldP spid="614450" grpId="0" animBg="1"/>
      <p:bldP spid="614450" grpId="1" animBg="1"/>
      <p:bldP spid="614450" grpId="2" animBg="1"/>
      <p:bldP spid="614452" grpId="0" animBg="1"/>
      <p:bldP spid="614452" grpId="1" animBg="1"/>
      <p:bldP spid="614452" grpId="2" animBg="1"/>
      <p:bldP spid="614454" grpId="0" animBg="1"/>
      <p:bldP spid="614454" grpId="1" animBg="1"/>
      <p:bldP spid="614454" grpId="2" animBg="1"/>
      <p:bldP spid="614455" grpId="0" animBg="1"/>
      <p:bldP spid="614455" grpId="1" animBg="1"/>
      <p:bldP spid="614455" grpId="2" animBg="1"/>
      <p:bldP spid="614458" grpId="0" animBg="1"/>
      <p:bldP spid="614458" grpId="1" animBg="1"/>
      <p:bldP spid="614458" grpId="2" animBg="1"/>
      <p:bldP spid="614460" grpId="0" animBg="1"/>
      <p:bldP spid="614460" grpId="1" animBg="1"/>
      <p:bldP spid="614460" grpId="2" animBg="1"/>
      <p:bldP spid="614461" grpId="0" animBg="1"/>
      <p:bldP spid="614461" grpId="1" animBg="1"/>
      <p:bldP spid="614461" grpId="2" animBg="1"/>
      <p:bldP spid="614462" grpId="0" animBg="1"/>
      <p:bldP spid="614462" grpId="1" animBg="1"/>
      <p:bldP spid="614462" grpId="2" animBg="1"/>
      <p:bldP spid="614463" grpId="0" animBg="1"/>
      <p:bldP spid="614463" grpId="1" animBg="1"/>
      <p:bldP spid="614464" grpId="0" animBg="1"/>
      <p:bldP spid="614502" grpId="0" animBg="1"/>
      <p:bldP spid="614476" grpId="0" animBg="1"/>
      <p:bldP spid="614510" grpId="0"/>
      <p:bldP spid="112" grpId="0" animBg="1"/>
      <p:bldP spid="113" grpId="0" animBg="1"/>
      <p:bldP spid="1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5428" name="Group 4"/>
          <p:cNvGrpSpPr>
            <a:grpSpLocks/>
          </p:cNvGrpSpPr>
          <p:nvPr/>
        </p:nvGrpSpPr>
        <p:grpSpPr bwMode="auto">
          <a:xfrm>
            <a:off x="2425700" y="323850"/>
            <a:ext cx="3886200" cy="3495675"/>
            <a:chOff x="540" y="1620"/>
            <a:chExt cx="4500" cy="3780"/>
          </a:xfrm>
        </p:grpSpPr>
        <p:grpSp>
          <p:nvGrpSpPr>
            <p:cNvPr id="615429" name="Group 5"/>
            <p:cNvGrpSpPr>
              <a:grpSpLocks/>
            </p:cNvGrpSpPr>
            <p:nvPr/>
          </p:nvGrpSpPr>
          <p:grpSpPr bwMode="auto">
            <a:xfrm>
              <a:off x="540" y="1620"/>
              <a:ext cx="3600" cy="3780"/>
              <a:chOff x="540" y="1620"/>
              <a:chExt cx="3600" cy="3780"/>
            </a:xfrm>
          </p:grpSpPr>
          <p:sp>
            <p:nvSpPr>
              <p:cNvPr id="615430" name="Text Box 6"/>
              <p:cNvSpPr txBox="1">
                <a:spLocks noChangeArrowheads="1"/>
              </p:cNvSpPr>
              <p:nvPr/>
            </p:nvSpPr>
            <p:spPr bwMode="auto">
              <a:xfrm>
                <a:off x="540" y="4680"/>
                <a:ext cx="34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bg-BG" b="0">
                    <a:latin typeface="Times New Roman" pitchFamily="18" charset="0"/>
                  </a:rPr>
                  <a:t>Дърво на Фибоначи</a:t>
                </a:r>
                <a:endParaRPr lang="en-US" altLang="bg-BG"/>
              </a:p>
            </p:txBody>
          </p:sp>
          <p:grpSp>
            <p:nvGrpSpPr>
              <p:cNvPr id="615431" name="Group 7"/>
              <p:cNvGrpSpPr>
                <a:grpSpLocks/>
              </p:cNvGrpSpPr>
              <p:nvPr/>
            </p:nvGrpSpPr>
            <p:grpSpPr bwMode="auto">
              <a:xfrm>
                <a:off x="540" y="1620"/>
                <a:ext cx="3600" cy="3060"/>
                <a:chOff x="540" y="3060"/>
                <a:chExt cx="6120" cy="4680"/>
              </a:xfrm>
            </p:grpSpPr>
            <p:sp>
              <p:nvSpPr>
                <p:cNvPr id="615432" name="Freeform 8"/>
                <p:cNvSpPr>
                  <a:spLocks/>
                </p:cNvSpPr>
                <p:nvPr/>
              </p:nvSpPr>
              <p:spPr bwMode="auto">
                <a:xfrm flipH="1">
                  <a:off x="540" y="3060"/>
                  <a:ext cx="6120" cy="4680"/>
                </a:xfrm>
                <a:custGeom>
                  <a:avLst/>
                  <a:gdLst>
                    <a:gd name="T0" fmla="*/ 2180 w 4320"/>
                    <a:gd name="T1" fmla="*/ 0 h 4180"/>
                    <a:gd name="T2" fmla="*/ 0 w 4320"/>
                    <a:gd name="T3" fmla="*/ 3933 h 4180"/>
                    <a:gd name="T4" fmla="*/ 1800 w 4320"/>
                    <a:gd name="T5" fmla="*/ 3933 h 4180"/>
                    <a:gd name="T6" fmla="*/ 2040 w 4320"/>
                    <a:gd name="T7" fmla="*/ 4180 h 4180"/>
                    <a:gd name="T8" fmla="*/ 4320 w 4320"/>
                    <a:gd name="T9" fmla="*/ 4180 h 4180"/>
                    <a:gd name="T10" fmla="*/ 2180 w 4320"/>
                    <a:gd name="T11" fmla="*/ 0 h 4180"/>
                  </a:gdLst>
                  <a:ahLst/>
                  <a:cxnLst>
                    <a:cxn ang="0">
                      <a:pos x="T0" y="T1"/>
                    </a:cxn>
                    <a:cxn ang="0">
                      <a:pos x="T2" y="T3"/>
                    </a:cxn>
                    <a:cxn ang="0">
                      <a:pos x="T4" y="T5"/>
                    </a:cxn>
                    <a:cxn ang="0">
                      <a:pos x="T6" y="T7"/>
                    </a:cxn>
                    <a:cxn ang="0">
                      <a:pos x="T8" y="T9"/>
                    </a:cxn>
                    <a:cxn ang="0">
                      <a:pos x="T10" y="T11"/>
                    </a:cxn>
                  </a:cxnLst>
                  <a:rect l="0" t="0" r="r" b="b"/>
                  <a:pathLst>
                    <a:path w="4320" h="4180">
                      <a:moveTo>
                        <a:pt x="2180" y="0"/>
                      </a:moveTo>
                      <a:lnTo>
                        <a:pt x="0" y="3933"/>
                      </a:lnTo>
                      <a:lnTo>
                        <a:pt x="1800" y="3933"/>
                      </a:lnTo>
                      <a:lnTo>
                        <a:pt x="2040" y="4180"/>
                      </a:lnTo>
                      <a:lnTo>
                        <a:pt x="4320" y="4180"/>
                      </a:lnTo>
                      <a:lnTo>
                        <a:pt x="2180" y="0"/>
                      </a:lnTo>
                      <a:close/>
                    </a:path>
                  </a:pathLst>
                </a:custGeom>
                <a:solidFill>
                  <a:srgbClr val="FFFFFF"/>
                </a:solidFill>
                <a:ln w="9525">
                  <a:solidFill>
                    <a:srgbClr val="000000"/>
                  </a:solidFill>
                  <a:round/>
                  <a:headEnd/>
                  <a:tailEnd/>
                </a:ln>
              </p:spPr>
              <p:txBody>
                <a:bodyPr/>
                <a:lstStyle/>
                <a:p>
                  <a:endParaRPr lang="bg-BG"/>
                </a:p>
              </p:txBody>
            </p:sp>
            <p:sp>
              <p:nvSpPr>
                <p:cNvPr id="615433" name="AutoShape 9"/>
                <p:cNvSpPr>
                  <a:spLocks noChangeArrowheads="1"/>
                </p:cNvSpPr>
                <p:nvPr/>
              </p:nvSpPr>
              <p:spPr bwMode="auto">
                <a:xfrm>
                  <a:off x="1620" y="4970"/>
                  <a:ext cx="1800" cy="2520"/>
                </a:xfrm>
                <a:prstGeom prst="triangle">
                  <a:avLst>
                    <a:gd name="adj" fmla="val 50000"/>
                  </a:avLst>
                </a:prstGeom>
                <a:solidFill>
                  <a:srgbClr val="FFFFFF"/>
                </a:solidFill>
                <a:ln w="9525">
                  <a:solidFill>
                    <a:srgbClr val="000000"/>
                  </a:solidFill>
                  <a:miter lim="800000"/>
                  <a:headEnd/>
                  <a:tailEnd/>
                </a:ln>
              </p:spPr>
              <p:txBody>
                <a:bodyPr/>
                <a:lstStyle/>
                <a:p>
                  <a:endParaRPr lang="bg-BG"/>
                </a:p>
              </p:txBody>
            </p:sp>
            <p:sp>
              <p:nvSpPr>
                <p:cNvPr id="615434" name="AutoShape 10"/>
                <p:cNvSpPr>
                  <a:spLocks noChangeArrowheads="1"/>
                </p:cNvSpPr>
                <p:nvPr/>
              </p:nvSpPr>
              <p:spPr bwMode="auto">
                <a:xfrm>
                  <a:off x="3780" y="4970"/>
                  <a:ext cx="1800" cy="2230"/>
                </a:xfrm>
                <a:prstGeom prst="triangle">
                  <a:avLst>
                    <a:gd name="adj" fmla="val 50000"/>
                  </a:avLst>
                </a:prstGeom>
                <a:solidFill>
                  <a:srgbClr val="FFFFFF"/>
                </a:solidFill>
                <a:ln w="9525">
                  <a:solidFill>
                    <a:srgbClr val="000000"/>
                  </a:solidFill>
                  <a:miter lim="800000"/>
                  <a:headEnd/>
                  <a:tailEnd/>
                </a:ln>
              </p:spPr>
              <p:txBody>
                <a:bodyPr/>
                <a:lstStyle/>
                <a:p>
                  <a:endParaRPr lang="bg-BG"/>
                </a:p>
              </p:txBody>
            </p:sp>
            <p:sp>
              <p:nvSpPr>
                <p:cNvPr id="615435" name="WordArt 11"/>
                <p:cNvSpPr>
                  <a:spLocks noChangeArrowheads="1" noChangeShapeType="1" noTextEdit="1"/>
                </p:cNvSpPr>
                <p:nvPr/>
              </p:nvSpPr>
              <p:spPr bwMode="auto">
                <a:xfrm>
                  <a:off x="2160" y="7130"/>
                  <a:ext cx="900" cy="22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GB" sz="800" kern="10">
                      <a:ln w="9525">
                        <a:solidFill>
                          <a:srgbClr val="000000"/>
                        </a:solidFill>
                        <a:round/>
                        <a:headEnd/>
                        <a:tailEnd/>
                      </a:ln>
                      <a:solidFill>
                        <a:srgbClr val="FFFFFF"/>
                      </a:solidFill>
                      <a:latin typeface="Arial Black"/>
                    </a:rPr>
                    <a:t>h = k - 1</a:t>
                  </a:r>
                  <a:endParaRPr lang="bg-BG" sz="800" kern="10">
                    <a:ln w="9525">
                      <a:solidFill>
                        <a:srgbClr val="000000"/>
                      </a:solidFill>
                      <a:round/>
                      <a:headEnd/>
                      <a:tailEnd/>
                    </a:ln>
                    <a:solidFill>
                      <a:srgbClr val="FFFFFF"/>
                    </a:solidFill>
                    <a:latin typeface="Arial Black"/>
                  </a:endParaRPr>
                </a:p>
              </p:txBody>
            </p:sp>
            <p:sp>
              <p:nvSpPr>
                <p:cNvPr id="615436" name="WordArt 12"/>
                <p:cNvSpPr>
                  <a:spLocks noChangeArrowheads="1" noChangeShapeType="1" noTextEdit="1"/>
                </p:cNvSpPr>
                <p:nvPr/>
              </p:nvSpPr>
              <p:spPr bwMode="auto">
                <a:xfrm>
                  <a:off x="4155" y="6840"/>
                  <a:ext cx="1065" cy="18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GB" sz="800" kern="10">
                      <a:ln w="9525">
                        <a:solidFill>
                          <a:srgbClr val="000000"/>
                        </a:solidFill>
                        <a:round/>
                        <a:headEnd/>
                        <a:tailEnd/>
                      </a:ln>
                      <a:solidFill>
                        <a:srgbClr val="FFFFFF"/>
                      </a:solidFill>
                      <a:latin typeface="Arial Black"/>
                    </a:rPr>
                    <a:t>h = k - 2</a:t>
                  </a:r>
                  <a:endParaRPr lang="bg-BG" sz="800" kern="10">
                    <a:ln w="9525">
                      <a:solidFill>
                        <a:srgbClr val="000000"/>
                      </a:solidFill>
                      <a:round/>
                      <a:headEnd/>
                      <a:tailEnd/>
                    </a:ln>
                    <a:solidFill>
                      <a:srgbClr val="FFFFFF"/>
                    </a:solidFill>
                    <a:latin typeface="Arial Black"/>
                  </a:endParaRPr>
                </a:p>
              </p:txBody>
            </p:sp>
            <p:sp>
              <p:nvSpPr>
                <p:cNvPr id="615437" name="Freeform 13"/>
                <p:cNvSpPr>
                  <a:spLocks/>
                </p:cNvSpPr>
                <p:nvPr/>
              </p:nvSpPr>
              <p:spPr bwMode="auto">
                <a:xfrm>
                  <a:off x="2500" y="4120"/>
                  <a:ext cx="900" cy="840"/>
                </a:xfrm>
                <a:custGeom>
                  <a:avLst/>
                  <a:gdLst>
                    <a:gd name="T0" fmla="*/ 900 w 900"/>
                    <a:gd name="T1" fmla="*/ 0 h 840"/>
                    <a:gd name="T2" fmla="*/ 0 w 900"/>
                    <a:gd name="T3" fmla="*/ 840 h 840"/>
                  </a:gdLst>
                  <a:ahLst/>
                  <a:cxnLst>
                    <a:cxn ang="0">
                      <a:pos x="T0" y="T1"/>
                    </a:cxn>
                    <a:cxn ang="0">
                      <a:pos x="T2" y="T3"/>
                    </a:cxn>
                  </a:cxnLst>
                  <a:rect l="0" t="0" r="r" b="b"/>
                  <a:pathLst>
                    <a:path w="900" h="840">
                      <a:moveTo>
                        <a:pt x="900" y="0"/>
                      </a:moveTo>
                      <a:lnTo>
                        <a:pt x="0" y="84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15438" name="Freeform 14"/>
                <p:cNvSpPr>
                  <a:spLocks/>
                </p:cNvSpPr>
                <p:nvPr/>
              </p:nvSpPr>
              <p:spPr bwMode="auto">
                <a:xfrm>
                  <a:off x="3780" y="4140"/>
                  <a:ext cx="900" cy="800"/>
                </a:xfrm>
                <a:custGeom>
                  <a:avLst/>
                  <a:gdLst>
                    <a:gd name="T0" fmla="*/ 900 w 900"/>
                    <a:gd name="T1" fmla="*/ 800 h 800"/>
                    <a:gd name="T2" fmla="*/ 0 w 900"/>
                    <a:gd name="T3" fmla="*/ 0 h 800"/>
                  </a:gdLst>
                  <a:ahLst/>
                  <a:cxnLst>
                    <a:cxn ang="0">
                      <a:pos x="T0" y="T1"/>
                    </a:cxn>
                    <a:cxn ang="0">
                      <a:pos x="T2" y="T3"/>
                    </a:cxn>
                  </a:cxnLst>
                  <a:rect l="0" t="0" r="r" b="b"/>
                  <a:pathLst>
                    <a:path w="900" h="800">
                      <a:moveTo>
                        <a:pt x="900" y="800"/>
                      </a:moveTo>
                      <a:lnTo>
                        <a:pt x="0" y="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15439" name="Oval 15"/>
                <p:cNvSpPr>
                  <a:spLocks noChangeArrowheads="1"/>
                </p:cNvSpPr>
                <p:nvPr/>
              </p:nvSpPr>
              <p:spPr bwMode="auto">
                <a:xfrm>
                  <a:off x="3240" y="3780"/>
                  <a:ext cx="720" cy="540"/>
                </a:xfrm>
                <a:prstGeom prst="ellipse">
                  <a:avLst/>
                </a:prstGeom>
                <a:solidFill>
                  <a:srgbClr val="FFFFFF"/>
                </a:solidFill>
                <a:ln w="9525">
                  <a:solidFill>
                    <a:srgbClr val="000000"/>
                  </a:solidFill>
                  <a:round/>
                  <a:headEnd/>
                  <a:tailEnd/>
                </a:ln>
              </p:spPr>
              <p:txBody>
                <a:bodyPr/>
                <a:lstStyle/>
                <a:p>
                  <a:endParaRPr lang="bg-BG"/>
                </a:p>
              </p:txBody>
            </p:sp>
          </p:grpSp>
        </p:grpSp>
        <p:sp>
          <p:nvSpPr>
            <p:cNvPr id="615440" name="Text Box 16"/>
            <p:cNvSpPr txBox="1">
              <a:spLocks noChangeArrowheads="1"/>
            </p:cNvSpPr>
            <p:nvPr/>
          </p:nvSpPr>
          <p:spPr bwMode="auto">
            <a:xfrm>
              <a:off x="3780" y="4500"/>
              <a:ext cx="126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bg-BG" b="0"/>
                <a:t>h=k</a:t>
              </a:r>
              <a:endParaRPr lang="en-US" altLang="bg-BG"/>
            </a:p>
          </p:txBody>
        </p:sp>
      </p:grpSp>
      <p:graphicFrame>
        <p:nvGraphicFramePr>
          <p:cNvPr id="615649" name="Group 225"/>
          <p:cNvGraphicFramePr>
            <a:graphicFrameLocks noGrp="1"/>
          </p:cNvGraphicFramePr>
          <p:nvPr/>
        </p:nvGraphicFramePr>
        <p:xfrm>
          <a:off x="1427163" y="3873500"/>
          <a:ext cx="5783262" cy="914400"/>
        </p:xfrm>
        <a:graphic>
          <a:graphicData uri="http://schemas.openxmlformats.org/drawingml/2006/table">
            <a:tbl>
              <a:tblPr/>
              <a:tblGrid>
                <a:gridCol w="1211262"/>
                <a:gridCol w="457200"/>
                <a:gridCol w="457200"/>
                <a:gridCol w="466725"/>
                <a:gridCol w="447675"/>
                <a:gridCol w="457200"/>
                <a:gridCol w="457200"/>
                <a:gridCol w="457200"/>
                <a:gridCol w="457200"/>
                <a:gridCol w="457200"/>
                <a:gridCol w="457200"/>
              </a:tblGrid>
              <a:tr h="3048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Брой възли:</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1</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2</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4</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7</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12</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20</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200" b="0" i="0" u="none" strike="noStrike" cap="none" normalizeH="0" baseline="0" smtClean="0">
                          <a:ln>
                            <a:noFill/>
                          </a:ln>
                          <a:solidFill>
                            <a:schemeClr val="tx1"/>
                          </a:solidFill>
                          <a:effectLst/>
                          <a:latin typeface="Arial" charset="0"/>
                          <a:cs typeface="Times New Roman" pitchFamily="18" charset="0"/>
                        </a:rPr>
                        <a:t> </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200" b="0" i="0" u="none" strike="noStrike" cap="none" normalizeH="0" baseline="0" smtClean="0">
                          <a:ln>
                            <a:noFill/>
                          </a:ln>
                          <a:solidFill>
                            <a:schemeClr val="tx1"/>
                          </a:solidFill>
                          <a:effectLst/>
                          <a:latin typeface="Arial" charset="0"/>
                          <a:cs typeface="Times New Roman" pitchFamily="18" charset="0"/>
                        </a:rPr>
                        <a:t> </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200" b="0" i="0" u="none" strike="noStrike" cap="none" normalizeH="0" baseline="0" smtClean="0">
                          <a:ln>
                            <a:noFill/>
                          </a:ln>
                          <a:solidFill>
                            <a:schemeClr val="tx1"/>
                          </a:solidFill>
                          <a:effectLst/>
                          <a:latin typeface="Arial" charset="0"/>
                          <a:cs typeface="Times New Roman" pitchFamily="18" charset="0"/>
                        </a:rPr>
                        <a:t> </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200" b="0" i="0" u="none" strike="noStrike" cap="none" normalizeH="0" baseline="0" smtClean="0">
                          <a:ln>
                            <a:noFill/>
                          </a:ln>
                          <a:solidFill>
                            <a:schemeClr val="tx1"/>
                          </a:solidFill>
                          <a:effectLst/>
                          <a:latin typeface="Arial" charset="0"/>
                          <a:cs typeface="Times New Roman" pitchFamily="18" charset="0"/>
                        </a:rPr>
                        <a:t> </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bg-BG" sz="1400" b="0" i="0" u="none" strike="noStrike" cap="none" normalizeH="0" baseline="0" smtClean="0">
                          <a:ln>
                            <a:noFill/>
                          </a:ln>
                          <a:solidFill>
                            <a:schemeClr val="tx1"/>
                          </a:solidFill>
                          <a:effectLst/>
                          <a:latin typeface="Arial" charset="0"/>
                          <a:cs typeface="Times New Roman" pitchFamily="18" charset="0"/>
                        </a:rPr>
                        <a:t>Fib</a:t>
                      </a:r>
                      <a:r>
                        <a:rPr kumimoji="0" lang="bg-BG" altLang="bg-BG" sz="1400" b="0" i="0" u="none" strike="noStrike" cap="none" normalizeH="0" baseline="0" smtClean="0">
                          <a:ln>
                            <a:noFill/>
                          </a:ln>
                          <a:solidFill>
                            <a:schemeClr val="tx1"/>
                          </a:solidFill>
                          <a:effectLst/>
                          <a:latin typeface="Arial" charset="0"/>
                          <a:cs typeface="Times New Roman" pitchFamily="18" charset="0"/>
                        </a:rPr>
                        <a:t> числа:</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2</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3</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5</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8</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13</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21</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200" b="0" i="0" u="none" strike="noStrike" cap="none" normalizeH="0" baseline="0" smtClean="0">
                          <a:ln>
                            <a:noFill/>
                          </a:ln>
                          <a:solidFill>
                            <a:schemeClr val="tx1"/>
                          </a:solidFill>
                          <a:effectLst/>
                          <a:latin typeface="Arial" charset="0"/>
                          <a:cs typeface="Times New Roman" pitchFamily="18" charset="0"/>
                        </a:rPr>
                        <a:t> </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200" b="0" i="0" u="none" strike="noStrike" cap="none" normalizeH="0" baseline="0" smtClean="0">
                          <a:ln>
                            <a:noFill/>
                          </a:ln>
                          <a:solidFill>
                            <a:schemeClr val="tx1"/>
                          </a:solidFill>
                          <a:effectLst/>
                          <a:latin typeface="Arial" charset="0"/>
                          <a:cs typeface="Times New Roman" pitchFamily="18" charset="0"/>
                        </a:rPr>
                        <a:t> </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200" b="0" i="0" u="none" strike="noStrike" cap="none" normalizeH="0" baseline="0" smtClean="0">
                          <a:ln>
                            <a:noFill/>
                          </a:ln>
                          <a:solidFill>
                            <a:schemeClr val="tx1"/>
                          </a:solidFill>
                          <a:effectLst/>
                          <a:latin typeface="Arial" charset="0"/>
                          <a:cs typeface="Times New Roman" pitchFamily="18" charset="0"/>
                        </a:rPr>
                        <a:t> </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200" b="0" i="0" u="none" strike="noStrike" cap="none" normalizeH="0" baseline="0" smtClean="0">
                          <a:ln>
                            <a:noFill/>
                          </a:ln>
                          <a:solidFill>
                            <a:schemeClr val="tx1"/>
                          </a:solidFill>
                          <a:effectLst/>
                          <a:latin typeface="Arial" charset="0"/>
                          <a:cs typeface="Times New Roman" pitchFamily="18" charset="0"/>
                        </a:rPr>
                        <a:t> </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Височина </a:t>
                      </a:r>
                      <a:r>
                        <a:rPr kumimoji="0" lang="en-US" altLang="bg-BG" sz="1400" b="0" i="0" u="none" strike="noStrike" cap="none" normalizeH="0" baseline="0" smtClean="0">
                          <a:ln>
                            <a:noFill/>
                          </a:ln>
                          <a:solidFill>
                            <a:schemeClr val="tx1"/>
                          </a:solidFill>
                          <a:effectLst/>
                          <a:latin typeface="Arial" charset="0"/>
                          <a:cs typeface="Times New Roman" pitchFamily="18" charset="0"/>
                        </a:rPr>
                        <a:t>h</a:t>
                      </a:r>
                      <a:r>
                        <a:rPr kumimoji="0" lang="bg-BG" altLang="bg-BG" sz="1400" b="0" i="0" u="none" strike="noStrike" cap="none" normalizeH="0" baseline="0" smtClean="0">
                          <a:ln>
                            <a:noFill/>
                          </a:ln>
                          <a:solidFill>
                            <a:schemeClr val="tx1"/>
                          </a:solidFill>
                          <a:effectLst/>
                          <a:latin typeface="Arial" charset="0"/>
                          <a:cs typeface="Times New Roman" pitchFamily="18" charset="0"/>
                        </a:rPr>
                        <a:t>:</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1</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2</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3</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4</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5</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6</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7</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8</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9</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cs typeface="Times New Roman" pitchFamily="18" charset="0"/>
                        </a:rPr>
                        <a:t>...</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15650" name="Rectangle 226"/>
          <p:cNvSpPr>
            <a:spLocks noChangeArrowheads="1"/>
          </p:cNvSpPr>
          <p:nvPr/>
        </p:nvSpPr>
        <p:spPr bwMode="auto">
          <a:xfrm>
            <a:off x="952500" y="5273675"/>
            <a:ext cx="6970713"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bg-BG" altLang="bg-BG" b="0"/>
              <a:t>Дърветата на Фибоначи са най-“рехавите” възможни </a:t>
            </a:r>
            <a:r>
              <a:rPr lang="en-US" altLang="bg-BG" b="0"/>
              <a:t>AVL</a:t>
            </a:r>
            <a:r>
              <a:rPr lang="bg-BG" altLang="bg-BG" b="0"/>
              <a:t> дървета. Свойствата на редицата на Фибоначи се използват за оценка на </a:t>
            </a:r>
            <a:endParaRPr lang="en-US" altLang="bg-BG" b="0"/>
          </a:p>
          <a:p>
            <a:pPr algn="ctr"/>
            <a:r>
              <a:rPr lang="bg-BG" altLang="bg-BG"/>
              <a:t>най-лошото </a:t>
            </a:r>
            <a:r>
              <a:rPr lang="en-US" altLang="bg-BG"/>
              <a:t>AVL</a:t>
            </a:r>
            <a:r>
              <a:rPr lang="bg-BG" altLang="bg-BG"/>
              <a:t> дърво с </a:t>
            </a:r>
            <a:r>
              <a:rPr lang="en-US" altLang="bg-BG"/>
              <a:t>n</a:t>
            </a:r>
            <a:r>
              <a:rPr lang="bg-BG" altLang="bg-BG"/>
              <a:t> възела.</a:t>
            </a:r>
            <a:r>
              <a:rPr lang="en-US" altLang="bg-BG"/>
              <a:t> </a:t>
            </a:r>
          </a:p>
        </p:txBody>
      </p:sp>
      <p:sp>
        <p:nvSpPr>
          <p:cNvPr id="2" name="Footer Placeholder 1"/>
          <p:cNvSpPr>
            <a:spLocks noGrp="1"/>
          </p:cNvSpPr>
          <p:nvPr>
            <p:ph type="ftr" sz="quarter" idx="11"/>
          </p:nvPr>
        </p:nvSpPr>
        <p:spPr/>
        <p:txBody>
          <a:bodyPr/>
          <a:lstStyle/>
          <a:p>
            <a:r>
              <a:rPr lang="bg-BG" smtClean="0"/>
              <a:t>Велина Славова</a:t>
            </a:r>
            <a:endParaRPr lang="bg-BG"/>
          </a:p>
        </p:txBody>
      </p:sp>
    </p:spTree>
    <p:extLst>
      <p:ext uri="{BB962C8B-B14F-4D97-AF65-F5344CB8AC3E}">
        <p14:creationId xmlns:p14="http://schemas.microsoft.com/office/powerpoint/2010/main" val="15155963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4" name="Rectangle 6"/>
          <p:cNvSpPr>
            <a:spLocks noChangeArrowheads="1"/>
          </p:cNvSpPr>
          <p:nvPr/>
        </p:nvSpPr>
        <p:spPr bwMode="auto">
          <a:xfrm>
            <a:off x="1314450" y="100013"/>
            <a:ext cx="6859588" cy="195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4572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lgn="ctr"/>
            <a:r>
              <a:rPr lang="en-US" altLang="bg-BG" sz="1200" b="0">
                <a:cs typeface="Times New Roman" pitchFamily="18" charset="0"/>
              </a:rPr>
              <a:t>NB</a:t>
            </a:r>
            <a:r>
              <a:rPr lang="bg-BG" altLang="bg-BG" sz="1200" b="0">
                <a:cs typeface="Times New Roman" pitchFamily="18" charset="0"/>
              </a:rPr>
              <a:t>: редицата на Фибоначи е редица, чийто членове удовлетворяват рекурсивното уравнение </a:t>
            </a:r>
            <a:r>
              <a:rPr lang="en-US" altLang="bg-BG" sz="1800" b="0">
                <a:cs typeface="Times New Roman" pitchFamily="18" charset="0"/>
              </a:rPr>
              <a:t>y</a:t>
            </a:r>
            <a:r>
              <a:rPr lang="en-US" altLang="bg-BG" sz="1800" b="0" baseline="-30000">
                <a:cs typeface="Times New Roman" pitchFamily="18" charset="0"/>
              </a:rPr>
              <a:t>n</a:t>
            </a:r>
            <a:r>
              <a:rPr lang="bg-BG" altLang="bg-BG" sz="1800" b="0" baseline="-30000">
                <a:cs typeface="Times New Roman" pitchFamily="18" charset="0"/>
              </a:rPr>
              <a:t>+2</a:t>
            </a:r>
            <a:r>
              <a:rPr lang="bg-BG" altLang="bg-BG" sz="1800" b="0">
                <a:cs typeface="Times New Roman" pitchFamily="18" charset="0"/>
              </a:rPr>
              <a:t>=</a:t>
            </a:r>
            <a:r>
              <a:rPr lang="en-US" altLang="bg-BG" sz="1800" b="0">
                <a:cs typeface="Times New Roman" pitchFamily="18" charset="0"/>
              </a:rPr>
              <a:t>y</a:t>
            </a:r>
            <a:r>
              <a:rPr lang="en-US" altLang="bg-BG" sz="1800" b="0" baseline="-30000">
                <a:cs typeface="Times New Roman" pitchFamily="18" charset="0"/>
              </a:rPr>
              <a:t>n</a:t>
            </a:r>
            <a:r>
              <a:rPr lang="bg-BG" altLang="bg-BG" sz="1800" b="0" baseline="-30000">
                <a:cs typeface="Times New Roman" pitchFamily="18" charset="0"/>
              </a:rPr>
              <a:t>+1</a:t>
            </a:r>
            <a:r>
              <a:rPr lang="bg-BG" altLang="bg-BG" sz="1800" b="0">
                <a:cs typeface="Times New Roman" pitchFamily="18" charset="0"/>
              </a:rPr>
              <a:t>+</a:t>
            </a:r>
            <a:r>
              <a:rPr lang="en-US" altLang="bg-BG" sz="1800" b="0">
                <a:cs typeface="Times New Roman" pitchFamily="18" charset="0"/>
              </a:rPr>
              <a:t> y</a:t>
            </a:r>
            <a:r>
              <a:rPr lang="en-US" altLang="bg-BG" sz="1800" b="0" baseline="-30000">
                <a:cs typeface="Times New Roman" pitchFamily="18" charset="0"/>
              </a:rPr>
              <a:t>n</a:t>
            </a:r>
            <a:r>
              <a:rPr lang="bg-BG" altLang="bg-BG" sz="1800" b="0">
                <a:cs typeface="Times New Roman" pitchFamily="18" charset="0"/>
              </a:rPr>
              <a:t> . </a:t>
            </a:r>
            <a:endParaRPr lang="bg-BG" altLang="bg-BG" sz="1800" b="0"/>
          </a:p>
          <a:p>
            <a:endParaRPr lang="bg-BG" altLang="bg-BG" sz="1800" b="0"/>
          </a:p>
          <a:p>
            <a:r>
              <a:rPr lang="bg-BG" altLang="bg-BG" sz="1800" b="0"/>
              <a:t>ТАКИВА УРАВНЕНИЯ ИМАТ РЕШЕНИЕ</a:t>
            </a:r>
          </a:p>
          <a:p>
            <a:r>
              <a:rPr lang="bg-BG" altLang="bg-BG" sz="1200" b="0">
                <a:cs typeface="Times New Roman" pitchFamily="18" charset="0"/>
              </a:rPr>
              <a:t>Общата формула на решението (т.е. едно число от редицата на Фибоначи, </a:t>
            </a:r>
            <a:endParaRPr lang="bg-BG" altLang="bg-BG" sz="1200" b="0"/>
          </a:p>
          <a:p>
            <a:r>
              <a:rPr lang="bg-BG" altLang="bg-BG" sz="1200" b="0">
                <a:cs typeface="Times New Roman" pitchFamily="18" charset="0"/>
              </a:rPr>
              <a:t>изразено</a:t>
            </a:r>
            <a:r>
              <a:rPr lang="bg-BG" altLang="bg-BG" sz="1200" i="1">
                <a:cs typeface="Times New Roman" pitchFamily="18" charset="0"/>
              </a:rPr>
              <a:t> не от </a:t>
            </a:r>
            <a:r>
              <a:rPr lang="bg-BG" altLang="bg-BG" sz="1200">
                <a:cs typeface="Times New Roman" pitchFamily="18" charset="0"/>
              </a:rPr>
              <a:t>предходните две, а </a:t>
            </a:r>
            <a:r>
              <a:rPr lang="bg-BG" altLang="bg-BG" sz="1200" i="1">
                <a:cs typeface="Times New Roman" pitchFamily="18" charset="0"/>
              </a:rPr>
              <a:t>изобщо</a:t>
            </a:r>
            <a:r>
              <a:rPr lang="bg-BG" altLang="bg-BG" sz="1200" i="1"/>
              <a:t> </a:t>
            </a:r>
            <a:r>
              <a:rPr lang="fr-FR" altLang="bg-BG" sz="1200" i="1"/>
              <a:t>n</a:t>
            </a:r>
            <a:r>
              <a:rPr lang="bg-BG" altLang="bg-BG" sz="1200" i="1"/>
              <a:t>-тото число,</a:t>
            </a:r>
            <a:r>
              <a:rPr lang="en-US" altLang="bg-BG" sz="1200" i="1">
                <a:cs typeface="Times New Roman" pitchFamily="18" charset="0"/>
              </a:rPr>
              <a:t> </a:t>
            </a:r>
            <a:r>
              <a:rPr lang="bg-BG" altLang="bg-BG" sz="1200" i="1"/>
              <a:t>това, което </a:t>
            </a:r>
            <a:r>
              <a:rPr lang="fr-FR" altLang="bg-BG" sz="1200" i="1"/>
              <a:t>e</a:t>
            </a:r>
            <a:r>
              <a:rPr lang="bg-BG" altLang="bg-BG" sz="1200" i="1"/>
              <a:t> с номер </a:t>
            </a:r>
            <a:r>
              <a:rPr lang="fr-FR" altLang="bg-BG" sz="1200" i="1"/>
              <a:t>n</a:t>
            </a:r>
            <a:r>
              <a:rPr lang="bg-BG" altLang="bg-BG" sz="1200">
                <a:cs typeface="Times New Roman" pitchFamily="18" charset="0"/>
              </a:rPr>
              <a:t>) </a:t>
            </a:r>
            <a:endParaRPr lang="en-US" altLang="bg-BG" sz="1100" b="0"/>
          </a:p>
          <a:p>
            <a:pPr eaLnBrk="0" hangingPunct="0"/>
            <a:r>
              <a:rPr lang="bg-BG" altLang="bg-BG" sz="1400" b="0">
                <a:cs typeface="Times New Roman" pitchFamily="18" charset="0"/>
              </a:rPr>
              <a:t> </a:t>
            </a:r>
            <a:endParaRPr lang="en-US" altLang="bg-BG" sz="1100" b="0"/>
          </a:p>
          <a:p>
            <a:pPr eaLnBrk="0" hangingPunct="0"/>
            <a:endParaRPr lang="en-US" altLang="bg-BG" sz="1800" b="0"/>
          </a:p>
        </p:txBody>
      </p:sp>
      <p:graphicFrame>
        <p:nvGraphicFramePr>
          <p:cNvPr id="616453" name="Object 5"/>
          <p:cNvGraphicFramePr>
            <a:graphicFrameLocks noChangeAspect="1"/>
          </p:cNvGraphicFramePr>
          <p:nvPr/>
        </p:nvGraphicFramePr>
        <p:xfrm>
          <a:off x="2857500" y="1963738"/>
          <a:ext cx="2679700" cy="904875"/>
        </p:xfrm>
        <a:graphic>
          <a:graphicData uri="http://schemas.openxmlformats.org/presentationml/2006/ole">
            <mc:AlternateContent xmlns:mc="http://schemas.openxmlformats.org/markup-compatibility/2006">
              <mc:Choice xmlns:v="urn:schemas-microsoft-com:vml" Requires="v">
                <p:oleObj spid="_x0000_s2088" name="Уравнение" r:id="rId3" imgW="2171700" imgH="736600" progId="Equation.3">
                  <p:embed/>
                </p:oleObj>
              </mc:Choice>
              <mc:Fallback>
                <p:oleObj name="Уравнение" r:id="rId3" imgW="2171700" imgH="736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0" y="1963738"/>
                        <a:ext cx="2679700"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455" name="Rectangle 7"/>
          <p:cNvSpPr>
            <a:spLocks noChangeArrowheads="1"/>
          </p:cNvSpPr>
          <p:nvPr/>
        </p:nvSpPr>
        <p:spPr bwMode="auto">
          <a:xfrm>
            <a:off x="1685925" y="2916238"/>
            <a:ext cx="12128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r>
              <a:rPr lang="bg-BG" altLang="bg-BG" sz="1200" b="0">
                <a:cs typeface="Times New Roman" pitchFamily="18" charset="0"/>
              </a:rPr>
              <a:t>, където </a:t>
            </a:r>
            <a:endParaRPr lang="bg-BG" altLang="bg-BG" sz="1800" b="0"/>
          </a:p>
        </p:txBody>
      </p:sp>
      <p:graphicFrame>
        <p:nvGraphicFramePr>
          <p:cNvPr id="616452" name="Object 4"/>
          <p:cNvGraphicFramePr>
            <a:graphicFrameLocks noChangeAspect="1"/>
          </p:cNvGraphicFramePr>
          <p:nvPr/>
        </p:nvGraphicFramePr>
        <p:xfrm>
          <a:off x="3324225" y="3276600"/>
          <a:ext cx="771525" cy="647700"/>
        </p:xfrm>
        <a:graphic>
          <a:graphicData uri="http://schemas.openxmlformats.org/presentationml/2006/ole">
            <mc:AlternateContent xmlns:mc="http://schemas.openxmlformats.org/markup-compatibility/2006">
              <mc:Choice xmlns:v="urn:schemas-microsoft-com:vml" Requires="v">
                <p:oleObj spid="_x0000_s2089" name="Equation" r:id="rId5" imgW="507960" imgH="431640" progId="Equation.3">
                  <p:embed/>
                </p:oleObj>
              </mc:Choice>
              <mc:Fallback>
                <p:oleObj name="Equation" r:id="rId5" imgW="50796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4225" y="3276600"/>
                        <a:ext cx="771525"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456" name="Rectangle 8"/>
          <p:cNvSpPr>
            <a:spLocks noChangeArrowheads="1"/>
          </p:cNvSpPr>
          <p:nvPr/>
        </p:nvSpPr>
        <p:spPr bwMode="auto">
          <a:xfrm>
            <a:off x="1562100" y="3979863"/>
            <a:ext cx="66040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bg-BG" altLang="bg-BG" sz="1200" b="0">
                <a:cs typeface="Times New Roman" pitchFamily="18" charset="0"/>
              </a:rPr>
              <a:t>  е така нареченото “златно сечение”, за което за първи път е писал подробно ... Евклид. “Златното сечение” е геометрично изведен “феномен”, който след това е бил сериозно изучаван от Леонардо да Винчи.</a:t>
            </a:r>
            <a:endParaRPr lang="bg-BG" altLang="bg-BG" sz="1800" b="0"/>
          </a:p>
        </p:txBody>
      </p:sp>
      <p:sp>
        <p:nvSpPr>
          <p:cNvPr id="2" name="Footer Placeholder 1"/>
          <p:cNvSpPr>
            <a:spLocks noGrp="1"/>
          </p:cNvSpPr>
          <p:nvPr>
            <p:ph type="ftr" sz="quarter" idx="11"/>
          </p:nvPr>
        </p:nvSpPr>
        <p:spPr/>
        <p:txBody>
          <a:bodyPr/>
          <a:lstStyle/>
          <a:p>
            <a:r>
              <a:rPr lang="bg-BG" smtClean="0"/>
              <a:t>Велина Славова</a:t>
            </a:r>
            <a:endParaRPr lang="bg-BG"/>
          </a:p>
        </p:txBody>
      </p:sp>
    </p:spTree>
    <p:extLst>
      <p:ext uri="{BB962C8B-B14F-4D97-AF65-F5344CB8AC3E}">
        <p14:creationId xmlns:p14="http://schemas.microsoft.com/office/powerpoint/2010/main" val="4173713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6" name="Rectangle 4"/>
          <p:cNvSpPr>
            <a:spLocks noChangeArrowheads="1"/>
          </p:cNvSpPr>
          <p:nvPr/>
        </p:nvSpPr>
        <p:spPr bwMode="auto">
          <a:xfrm>
            <a:off x="0" y="0"/>
            <a:ext cx="9056688"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bg-BG" b="0"/>
              <a:t>AVL</a:t>
            </a:r>
            <a:r>
              <a:rPr lang="bg-BG" altLang="bg-BG" b="0"/>
              <a:t> теорема за височината: Осланяйки се на най-лошите </a:t>
            </a:r>
            <a:r>
              <a:rPr lang="en-US" altLang="bg-BG" b="0"/>
              <a:t>AVL</a:t>
            </a:r>
            <a:r>
              <a:rPr lang="bg-BG" altLang="bg-BG" b="0"/>
              <a:t> дървета </a:t>
            </a:r>
          </a:p>
          <a:p>
            <a:pPr algn="ctr"/>
            <a:r>
              <a:rPr lang="bg-BG" altLang="bg-BG" b="0"/>
              <a:t>и на свойствата на редицата на Фибоначи, </a:t>
            </a:r>
          </a:p>
          <a:p>
            <a:pPr algn="ctr"/>
            <a:r>
              <a:rPr lang="bg-BG" altLang="bg-BG" b="0"/>
              <a:t>Адельсон-Вельский и </a:t>
            </a:r>
            <a:r>
              <a:rPr lang="en-US" altLang="bg-BG" b="0"/>
              <a:t>Landis</a:t>
            </a:r>
            <a:r>
              <a:rPr lang="bg-BG" altLang="bg-BG" b="0"/>
              <a:t> извели следната точна зависимост:</a:t>
            </a:r>
            <a:endParaRPr lang="en-US" altLang="bg-BG" b="0"/>
          </a:p>
        </p:txBody>
      </p:sp>
      <p:grpSp>
        <p:nvGrpSpPr>
          <p:cNvPr id="617477" name="Group 5"/>
          <p:cNvGrpSpPr>
            <a:grpSpLocks/>
          </p:cNvGrpSpPr>
          <p:nvPr/>
        </p:nvGrpSpPr>
        <p:grpSpPr bwMode="auto">
          <a:xfrm>
            <a:off x="387350" y="2120900"/>
            <a:ext cx="5067300" cy="2476500"/>
            <a:chOff x="900" y="3580"/>
            <a:chExt cx="8820" cy="3060"/>
          </a:xfrm>
        </p:grpSpPr>
        <p:grpSp>
          <p:nvGrpSpPr>
            <p:cNvPr id="617478" name="Group 6"/>
            <p:cNvGrpSpPr>
              <a:grpSpLocks/>
            </p:cNvGrpSpPr>
            <p:nvPr/>
          </p:nvGrpSpPr>
          <p:grpSpPr bwMode="auto">
            <a:xfrm>
              <a:off x="900" y="3580"/>
              <a:ext cx="8820" cy="3060"/>
              <a:chOff x="900" y="360"/>
              <a:chExt cx="8820" cy="3060"/>
            </a:xfrm>
          </p:grpSpPr>
          <p:sp>
            <p:nvSpPr>
              <p:cNvPr id="617479" name="Rectangle 7"/>
              <p:cNvSpPr>
                <a:spLocks noChangeArrowheads="1"/>
              </p:cNvSpPr>
              <p:nvPr/>
            </p:nvSpPr>
            <p:spPr bwMode="auto">
              <a:xfrm>
                <a:off x="900" y="360"/>
                <a:ext cx="8820" cy="3060"/>
              </a:xfrm>
              <a:prstGeom prst="rect">
                <a:avLst/>
              </a:prstGeom>
              <a:solidFill>
                <a:srgbClr val="FFFFFF"/>
              </a:solidFill>
              <a:ln w="9525">
                <a:solidFill>
                  <a:srgbClr val="000000"/>
                </a:solidFill>
                <a:miter lim="800000"/>
                <a:headEnd/>
                <a:tailEnd/>
              </a:ln>
            </p:spPr>
            <p:txBody>
              <a:bodyPr/>
              <a:lstStyle/>
              <a:p>
                <a:endParaRPr lang="bg-BG"/>
              </a:p>
            </p:txBody>
          </p:sp>
          <p:grpSp>
            <p:nvGrpSpPr>
              <p:cNvPr id="617480" name="Group 8"/>
              <p:cNvGrpSpPr>
                <a:grpSpLocks/>
              </p:cNvGrpSpPr>
              <p:nvPr/>
            </p:nvGrpSpPr>
            <p:grpSpPr bwMode="auto">
              <a:xfrm>
                <a:off x="1080" y="720"/>
                <a:ext cx="8460" cy="2520"/>
                <a:chOff x="1080" y="720"/>
                <a:chExt cx="8460" cy="2520"/>
              </a:xfrm>
            </p:grpSpPr>
            <p:grpSp>
              <p:nvGrpSpPr>
                <p:cNvPr id="617481" name="Group 9"/>
                <p:cNvGrpSpPr>
                  <a:grpSpLocks/>
                </p:cNvGrpSpPr>
                <p:nvPr/>
              </p:nvGrpSpPr>
              <p:grpSpPr bwMode="auto">
                <a:xfrm>
                  <a:off x="1080" y="720"/>
                  <a:ext cx="6480" cy="2221"/>
                  <a:chOff x="1620" y="4140"/>
                  <a:chExt cx="6480" cy="2221"/>
                </a:xfrm>
              </p:grpSpPr>
              <p:sp>
                <p:nvSpPr>
                  <p:cNvPr id="617482" name="Line 10"/>
                  <p:cNvSpPr>
                    <a:spLocks noChangeShapeType="1"/>
                  </p:cNvSpPr>
                  <p:nvPr/>
                </p:nvSpPr>
                <p:spPr bwMode="auto">
                  <a:xfrm>
                    <a:off x="3240" y="5863"/>
                    <a:ext cx="48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7483" name="AutoShape 11"/>
                  <p:cNvSpPr>
                    <a:spLocks noChangeArrowheads="1"/>
                  </p:cNvSpPr>
                  <p:nvPr/>
                </p:nvSpPr>
                <p:spPr bwMode="auto">
                  <a:xfrm>
                    <a:off x="5109" y="4140"/>
                    <a:ext cx="2119" cy="1723"/>
                  </a:xfrm>
                  <a:prstGeom prst="triangle">
                    <a:avLst>
                      <a:gd name="adj" fmla="val 50000"/>
                    </a:avLst>
                  </a:prstGeom>
                  <a:solidFill>
                    <a:srgbClr val="FFE6B3"/>
                  </a:solidFill>
                  <a:ln w="9525">
                    <a:solidFill>
                      <a:srgbClr val="000000"/>
                    </a:solidFill>
                    <a:miter lim="800000"/>
                    <a:headEnd/>
                    <a:tailEnd/>
                  </a:ln>
                </p:spPr>
                <p:txBody>
                  <a:bodyPr/>
                  <a:lstStyle/>
                  <a:p>
                    <a:endParaRPr lang="bg-BG"/>
                  </a:p>
                </p:txBody>
              </p:sp>
              <p:sp>
                <p:nvSpPr>
                  <p:cNvPr id="617484" name="Line 12"/>
                  <p:cNvSpPr>
                    <a:spLocks noChangeShapeType="1"/>
                  </p:cNvSpPr>
                  <p:nvPr/>
                </p:nvSpPr>
                <p:spPr bwMode="auto">
                  <a:xfrm>
                    <a:off x="2991" y="4140"/>
                    <a:ext cx="51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7485" name="Line 13"/>
                  <p:cNvSpPr>
                    <a:spLocks noChangeShapeType="1"/>
                  </p:cNvSpPr>
                  <p:nvPr/>
                </p:nvSpPr>
                <p:spPr bwMode="auto">
                  <a:xfrm>
                    <a:off x="7851" y="4140"/>
                    <a:ext cx="0" cy="1723"/>
                  </a:xfrm>
                  <a:prstGeom prst="line">
                    <a:avLst/>
                  </a:prstGeom>
                  <a:noFill/>
                  <a:ln w="9525">
                    <a:solidFill>
                      <a:srgbClr val="00000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bg-BG"/>
                  </a:p>
                </p:txBody>
              </p:sp>
              <p:sp>
                <p:nvSpPr>
                  <p:cNvPr id="617486" name="Freeform 14"/>
                  <p:cNvSpPr>
                    <a:spLocks/>
                  </p:cNvSpPr>
                  <p:nvPr/>
                </p:nvSpPr>
                <p:spPr bwMode="auto">
                  <a:xfrm>
                    <a:off x="3226" y="6360"/>
                    <a:ext cx="4874" cy="1"/>
                  </a:xfrm>
                  <a:custGeom>
                    <a:avLst/>
                    <a:gdLst>
                      <a:gd name="T0" fmla="*/ 0 w 7040"/>
                      <a:gd name="T1" fmla="*/ 0 h 1"/>
                      <a:gd name="T2" fmla="*/ 7040 w 7040"/>
                      <a:gd name="T3" fmla="*/ 0 h 1"/>
                    </a:gdLst>
                    <a:ahLst/>
                    <a:cxnLst>
                      <a:cxn ang="0">
                        <a:pos x="T0" y="T1"/>
                      </a:cxn>
                      <a:cxn ang="0">
                        <a:pos x="T2" y="T3"/>
                      </a:cxn>
                    </a:cxnLst>
                    <a:rect l="0" t="0" r="r" b="b"/>
                    <a:pathLst>
                      <a:path w="7040" h="1">
                        <a:moveTo>
                          <a:pt x="0" y="0"/>
                        </a:moveTo>
                        <a:lnTo>
                          <a:pt x="7040" y="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17487" name="Freeform 15"/>
                  <p:cNvSpPr>
                    <a:spLocks/>
                  </p:cNvSpPr>
                  <p:nvPr/>
                </p:nvSpPr>
                <p:spPr bwMode="auto">
                  <a:xfrm>
                    <a:off x="7851" y="5863"/>
                    <a:ext cx="0" cy="472"/>
                  </a:xfrm>
                  <a:custGeom>
                    <a:avLst/>
                    <a:gdLst>
                      <a:gd name="T0" fmla="*/ 0 w 1"/>
                      <a:gd name="T1" fmla="*/ 0 h 740"/>
                      <a:gd name="T2" fmla="*/ 0 w 1"/>
                      <a:gd name="T3" fmla="*/ 740 h 740"/>
                    </a:gdLst>
                    <a:ahLst/>
                    <a:cxnLst>
                      <a:cxn ang="0">
                        <a:pos x="T0" y="T1"/>
                      </a:cxn>
                      <a:cxn ang="0">
                        <a:pos x="T2" y="T3"/>
                      </a:cxn>
                    </a:cxnLst>
                    <a:rect l="0" t="0" r="r" b="b"/>
                    <a:pathLst>
                      <a:path w="1" h="740">
                        <a:moveTo>
                          <a:pt x="0" y="0"/>
                        </a:moveTo>
                        <a:lnTo>
                          <a:pt x="0" y="740"/>
                        </a:lnTo>
                      </a:path>
                    </a:pathLst>
                  </a:custGeom>
                  <a:noFill/>
                  <a:ln w="9525">
                    <a:solidFill>
                      <a:srgbClr val="000000"/>
                    </a:solidFill>
                    <a:round/>
                    <a:headEnd type="triangl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17488" name="Freeform 16"/>
                  <p:cNvSpPr>
                    <a:spLocks/>
                  </p:cNvSpPr>
                  <p:nvPr/>
                </p:nvSpPr>
                <p:spPr bwMode="auto">
                  <a:xfrm>
                    <a:off x="1620" y="4140"/>
                    <a:ext cx="2825" cy="2220"/>
                  </a:xfrm>
                  <a:custGeom>
                    <a:avLst/>
                    <a:gdLst>
                      <a:gd name="T0" fmla="*/ 1952 w 4080"/>
                      <a:gd name="T1" fmla="*/ 0 h 3480"/>
                      <a:gd name="T2" fmla="*/ 0 w 4080"/>
                      <a:gd name="T3" fmla="*/ 2688 h 3480"/>
                      <a:gd name="T4" fmla="*/ 1686 w 4080"/>
                      <a:gd name="T5" fmla="*/ 2688 h 3480"/>
                      <a:gd name="T6" fmla="*/ 2320 w 4080"/>
                      <a:gd name="T7" fmla="*/ 3480 h 3480"/>
                      <a:gd name="T8" fmla="*/ 4080 w 4080"/>
                      <a:gd name="T9" fmla="*/ 3480 h 3480"/>
                      <a:gd name="T10" fmla="*/ 1952 w 4080"/>
                      <a:gd name="T11" fmla="*/ 0 h 3480"/>
                    </a:gdLst>
                    <a:ahLst/>
                    <a:cxnLst>
                      <a:cxn ang="0">
                        <a:pos x="T0" y="T1"/>
                      </a:cxn>
                      <a:cxn ang="0">
                        <a:pos x="T2" y="T3"/>
                      </a:cxn>
                      <a:cxn ang="0">
                        <a:pos x="T4" y="T5"/>
                      </a:cxn>
                      <a:cxn ang="0">
                        <a:pos x="T6" y="T7"/>
                      </a:cxn>
                      <a:cxn ang="0">
                        <a:pos x="T8" y="T9"/>
                      </a:cxn>
                      <a:cxn ang="0">
                        <a:pos x="T10" y="T11"/>
                      </a:cxn>
                    </a:cxnLst>
                    <a:rect l="0" t="0" r="r" b="b"/>
                    <a:pathLst>
                      <a:path w="4080" h="3480">
                        <a:moveTo>
                          <a:pt x="1952" y="0"/>
                        </a:moveTo>
                        <a:lnTo>
                          <a:pt x="0" y="2688"/>
                        </a:lnTo>
                        <a:lnTo>
                          <a:pt x="1686" y="2688"/>
                        </a:lnTo>
                        <a:lnTo>
                          <a:pt x="2320" y="3480"/>
                        </a:lnTo>
                        <a:lnTo>
                          <a:pt x="4080" y="3480"/>
                        </a:lnTo>
                        <a:lnTo>
                          <a:pt x="1952" y="0"/>
                        </a:lnTo>
                        <a:close/>
                      </a:path>
                    </a:pathLst>
                  </a:custGeom>
                  <a:solidFill>
                    <a:srgbClr val="FFE6B3"/>
                  </a:solidFill>
                  <a:ln w="9525">
                    <a:solidFill>
                      <a:srgbClr val="000000"/>
                    </a:solidFill>
                    <a:round/>
                    <a:headEnd/>
                    <a:tailEnd/>
                  </a:ln>
                </p:spPr>
                <p:txBody>
                  <a:bodyPr/>
                  <a:lstStyle/>
                  <a:p>
                    <a:endParaRPr lang="bg-BG"/>
                  </a:p>
                </p:txBody>
              </p:sp>
            </p:grpSp>
            <p:sp>
              <p:nvSpPr>
                <p:cNvPr id="617489" name="Text Box 17"/>
                <p:cNvSpPr txBox="1">
                  <a:spLocks noChangeArrowheads="1"/>
                </p:cNvSpPr>
                <p:nvPr/>
              </p:nvSpPr>
              <p:spPr bwMode="auto">
                <a:xfrm>
                  <a:off x="7380" y="1440"/>
                  <a:ext cx="144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bg-BG" sz="1800" b="0"/>
                    <a:t>h</a:t>
                  </a:r>
                  <a:r>
                    <a:rPr lang="en-US" altLang="bg-BG" sz="1800" b="0" baseline="-25000"/>
                    <a:t>(</a:t>
                  </a:r>
                  <a:r>
                    <a:rPr lang="en-US" altLang="bg-BG" sz="1800" b="0" baseline="-25000">
                      <a:latin typeface="Times New Roman" pitchFamily="18" charset="0"/>
                    </a:rPr>
                    <a:t>ИБД</a:t>
                  </a:r>
                  <a:r>
                    <a:rPr lang="en-US" altLang="bg-BG" sz="1800" b="0" baseline="-25000"/>
                    <a:t>)</a:t>
                  </a:r>
                  <a:endParaRPr lang="en-US" altLang="bg-BG"/>
                </a:p>
              </p:txBody>
            </p:sp>
            <p:sp>
              <p:nvSpPr>
                <p:cNvPr id="617490" name="Text Box 18"/>
                <p:cNvSpPr txBox="1">
                  <a:spLocks noChangeArrowheads="1"/>
                </p:cNvSpPr>
                <p:nvPr/>
              </p:nvSpPr>
              <p:spPr bwMode="auto">
                <a:xfrm>
                  <a:off x="7560" y="2340"/>
                  <a:ext cx="198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bg-BG" sz="500" b="0"/>
                </a:p>
                <a:p>
                  <a:r>
                    <a:rPr lang="en-US" altLang="bg-BG" sz="1800" b="0"/>
                    <a:t>45% h</a:t>
                  </a:r>
                  <a:r>
                    <a:rPr lang="en-US" altLang="bg-BG" sz="1800" b="0" baseline="-25000"/>
                    <a:t>(</a:t>
                  </a:r>
                  <a:r>
                    <a:rPr lang="en-US" altLang="bg-BG" sz="1800" b="0" baseline="-25000">
                      <a:latin typeface="Times New Roman" pitchFamily="18" charset="0"/>
                    </a:rPr>
                    <a:t>ИБД</a:t>
                  </a:r>
                  <a:r>
                    <a:rPr lang="en-US" altLang="bg-BG" sz="1800" b="0" baseline="-25000"/>
                    <a:t>)</a:t>
                  </a:r>
                  <a:endParaRPr lang="en-US" altLang="bg-BG"/>
                </a:p>
              </p:txBody>
            </p:sp>
          </p:grpSp>
        </p:grpSp>
        <p:sp>
          <p:nvSpPr>
            <p:cNvPr id="617491" name="Text Box 19"/>
            <p:cNvSpPr txBox="1">
              <a:spLocks noChangeArrowheads="1"/>
            </p:cNvSpPr>
            <p:nvPr/>
          </p:nvSpPr>
          <p:spPr bwMode="auto">
            <a:xfrm>
              <a:off x="1845" y="4995"/>
              <a:ext cx="1095"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bg-BG" sz="1400" b="0"/>
                <a:t>AVL</a:t>
              </a:r>
              <a:endParaRPr lang="en-US" altLang="bg-BG"/>
            </a:p>
          </p:txBody>
        </p:sp>
      </p:grpSp>
      <p:sp>
        <p:nvSpPr>
          <p:cNvPr id="617492" name="Rectangle 20"/>
          <p:cNvSpPr>
            <a:spLocks noChangeArrowheads="1"/>
          </p:cNvSpPr>
          <p:nvPr/>
        </p:nvSpPr>
        <p:spPr bwMode="auto">
          <a:xfrm>
            <a:off x="728663" y="974725"/>
            <a:ext cx="7634287"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bg-BG"/>
              <a:t>Th</a:t>
            </a:r>
            <a:r>
              <a:rPr lang="bg-BG" altLang="bg-BG"/>
              <a:t>:</a:t>
            </a:r>
          </a:p>
          <a:p>
            <a:r>
              <a:rPr lang="bg-BG" altLang="bg-BG"/>
              <a:t> Най-високото </a:t>
            </a:r>
            <a:r>
              <a:rPr lang="en-US" altLang="bg-BG"/>
              <a:t>AVL</a:t>
            </a:r>
            <a:r>
              <a:rPr lang="bg-BG" altLang="bg-BG"/>
              <a:t> дърво с </a:t>
            </a:r>
            <a:r>
              <a:rPr lang="en-US" altLang="bg-BG"/>
              <a:t>n</a:t>
            </a:r>
            <a:r>
              <a:rPr lang="bg-BG" altLang="bg-BG"/>
              <a:t> възела (това е дърво на Фибоначи) е по-високо от ИБД с </a:t>
            </a:r>
            <a:r>
              <a:rPr lang="en-US" altLang="bg-BG"/>
              <a:t>n</a:t>
            </a:r>
            <a:r>
              <a:rPr lang="bg-BG" altLang="bg-BG"/>
              <a:t> възела не-повече от 45% от </a:t>
            </a:r>
            <a:r>
              <a:rPr lang="en-US" altLang="bg-BG"/>
              <a:t>h</a:t>
            </a:r>
            <a:r>
              <a:rPr lang="bg-BG" altLang="bg-BG"/>
              <a:t> на ИБД.</a:t>
            </a:r>
          </a:p>
        </p:txBody>
      </p:sp>
      <p:sp>
        <p:nvSpPr>
          <p:cNvPr id="617493" name="Rectangle 21"/>
          <p:cNvSpPr>
            <a:spLocks noChangeArrowheads="1"/>
          </p:cNvSpPr>
          <p:nvPr/>
        </p:nvSpPr>
        <p:spPr bwMode="auto">
          <a:xfrm>
            <a:off x="1823297" y="4771634"/>
            <a:ext cx="5527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bg-BG" altLang="bg-BG" b="0" dirty="0"/>
              <a:t>Не става въпрос за най-вероятното, а за </a:t>
            </a:r>
            <a:r>
              <a:rPr lang="bg-BG" altLang="bg-BG" i="1" dirty="0"/>
              <a:t>най-лошото</a:t>
            </a:r>
            <a:r>
              <a:rPr lang="bg-BG" altLang="bg-BG" dirty="0"/>
              <a:t>! </a:t>
            </a:r>
          </a:p>
        </p:txBody>
      </p:sp>
      <p:sp>
        <p:nvSpPr>
          <p:cNvPr id="617494" name="Rectangle 22"/>
          <p:cNvSpPr>
            <a:spLocks noChangeArrowheads="1"/>
          </p:cNvSpPr>
          <p:nvPr/>
        </p:nvSpPr>
        <p:spPr bwMode="auto">
          <a:xfrm>
            <a:off x="1140472" y="5155113"/>
            <a:ext cx="44656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bg-BG" altLang="bg-BG" b="0" dirty="0"/>
              <a:t>При това оценката е много обнадеждаваща!</a:t>
            </a:r>
            <a:r>
              <a:rPr lang="bg-BG" altLang="bg-BG" dirty="0"/>
              <a:t> </a:t>
            </a:r>
          </a:p>
        </p:txBody>
      </p:sp>
      <p:sp>
        <p:nvSpPr>
          <p:cNvPr id="617495" name="Rectangle 23"/>
          <p:cNvSpPr>
            <a:spLocks noChangeArrowheads="1"/>
          </p:cNvSpPr>
          <p:nvPr/>
        </p:nvSpPr>
        <p:spPr bwMode="auto">
          <a:xfrm>
            <a:off x="5630384" y="5154591"/>
            <a:ext cx="3022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r>
              <a:rPr lang="en-US" altLang="bg-BG" b="0" dirty="0"/>
              <a:t>h</a:t>
            </a:r>
            <a:r>
              <a:rPr lang="bg-BG" altLang="bg-BG" b="0" dirty="0"/>
              <a:t>(</a:t>
            </a:r>
            <a:r>
              <a:rPr lang="en-US" altLang="bg-BG" b="0" dirty="0"/>
              <a:t>AVL</a:t>
            </a:r>
            <a:r>
              <a:rPr lang="bg-BG" altLang="bg-BG" b="0" dirty="0"/>
              <a:t>) =</a:t>
            </a:r>
            <a:r>
              <a:rPr lang="en-US" altLang="bg-BG" b="0" dirty="0"/>
              <a:t>log</a:t>
            </a:r>
            <a:r>
              <a:rPr lang="bg-BG" altLang="bg-BG" b="0" dirty="0"/>
              <a:t>2</a:t>
            </a:r>
            <a:r>
              <a:rPr lang="en-US" altLang="bg-BG" b="0" dirty="0"/>
              <a:t>n</a:t>
            </a:r>
            <a:r>
              <a:rPr lang="bg-BG" altLang="bg-BG" b="0" dirty="0"/>
              <a:t>+45%.</a:t>
            </a:r>
            <a:r>
              <a:rPr lang="en-US" altLang="bg-BG" b="0" dirty="0"/>
              <a:t>log</a:t>
            </a:r>
            <a:r>
              <a:rPr lang="bg-BG" altLang="bg-BG" b="0" dirty="0"/>
              <a:t>2</a:t>
            </a:r>
            <a:r>
              <a:rPr lang="en-US" altLang="bg-BG" b="0" dirty="0"/>
              <a:t>n</a:t>
            </a:r>
          </a:p>
        </p:txBody>
      </p:sp>
      <p:sp>
        <p:nvSpPr>
          <p:cNvPr id="617496" name="Rectangle 24"/>
          <p:cNvSpPr>
            <a:spLocks noChangeArrowheads="1"/>
          </p:cNvSpPr>
          <p:nvPr/>
        </p:nvSpPr>
        <p:spPr bwMode="auto">
          <a:xfrm>
            <a:off x="5610226" y="2448048"/>
            <a:ext cx="34464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bg-BG" b="0" dirty="0"/>
              <a:t>AVL</a:t>
            </a:r>
            <a:r>
              <a:rPr lang="bg-BG" altLang="bg-BG" b="0" dirty="0"/>
              <a:t>  дърветата са много </a:t>
            </a:r>
            <a:r>
              <a:rPr lang="bg-BG" altLang="bg-BG" i="1" dirty="0"/>
              <a:t>хубави</a:t>
            </a:r>
            <a:r>
              <a:rPr lang="bg-BG" altLang="bg-BG" dirty="0"/>
              <a:t>! </a:t>
            </a:r>
          </a:p>
        </p:txBody>
      </p:sp>
      <p:sp>
        <p:nvSpPr>
          <p:cNvPr id="2" name="Footer Placeholder 1"/>
          <p:cNvSpPr>
            <a:spLocks noGrp="1"/>
          </p:cNvSpPr>
          <p:nvPr>
            <p:ph type="ftr" sz="quarter" idx="11"/>
          </p:nvPr>
        </p:nvSpPr>
        <p:spPr>
          <a:xfrm>
            <a:off x="3103985" y="6440380"/>
            <a:ext cx="2895600" cy="365125"/>
          </a:xfrm>
        </p:spPr>
        <p:txBody>
          <a:bodyPr/>
          <a:lstStyle/>
          <a:p>
            <a:r>
              <a:rPr lang="bg-BG" smtClean="0"/>
              <a:t>Велина Славова</a:t>
            </a:r>
            <a:endParaRPr lang="bg-BG"/>
          </a:p>
        </p:txBody>
      </p:sp>
      <p:sp>
        <p:nvSpPr>
          <p:cNvPr id="3" name="Rectangle 2"/>
          <p:cNvSpPr/>
          <p:nvPr/>
        </p:nvSpPr>
        <p:spPr>
          <a:xfrm>
            <a:off x="425647" y="5733256"/>
            <a:ext cx="8033952" cy="800219"/>
          </a:xfrm>
          <a:prstGeom prst="rect">
            <a:avLst/>
          </a:prstGeom>
        </p:spPr>
        <p:txBody>
          <a:bodyPr wrap="square">
            <a:spAutoFit/>
          </a:bodyPr>
          <a:lstStyle/>
          <a:p>
            <a:r>
              <a:rPr lang="bg-BG" dirty="0" smtClean="0"/>
              <a:t>Припомняме: </a:t>
            </a:r>
            <a:r>
              <a:rPr lang="en-US" dirty="0" smtClean="0"/>
              <a:t>For </a:t>
            </a:r>
            <a:r>
              <a:rPr lang="en-US" dirty="0"/>
              <a:t>Example, </a:t>
            </a:r>
            <a:r>
              <a:rPr lang="en-US" b="1" dirty="0"/>
              <a:t>AVL tree maintains </a:t>
            </a:r>
            <a:r>
              <a:rPr lang="en-US" sz="2800" b="1" dirty="0"/>
              <a:t>O(Log n)</a:t>
            </a:r>
            <a:r>
              <a:rPr lang="en-US" dirty="0"/>
              <a:t> height by making sure that the difference between heights of left and right </a:t>
            </a:r>
            <a:r>
              <a:rPr lang="en-US" dirty="0" err="1"/>
              <a:t>subtrees</a:t>
            </a:r>
            <a:r>
              <a:rPr lang="en-US" dirty="0"/>
              <a:t> is </a:t>
            </a:r>
            <a:r>
              <a:rPr lang="en-US" dirty="0" err="1"/>
              <a:t>atmost</a:t>
            </a:r>
            <a:r>
              <a:rPr lang="en-US" dirty="0"/>
              <a:t> 1.</a:t>
            </a:r>
            <a:endParaRPr lang="bg-BG" dirty="0"/>
          </a:p>
        </p:txBody>
      </p:sp>
    </p:spTree>
    <p:extLst>
      <p:ext uri="{BB962C8B-B14F-4D97-AF65-F5344CB8AC3E}">
        <p14:creationId xmlns:p14="http://schemas.microsoft.com/office/powerpoint/2010/main" val="32043581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74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74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749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749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749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749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92" grpId="0"/>
      <p:bldP spid="617493" grpId="0"/>
      <p:bldP spid="617494" grpId="0"/>
      <p:bldP spid="617495" grpId="0"/>
      <p:bldP spid="617496"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bg-BG" smtClean="0"/>
              <a:t>Велина Славова</a:t>
            </a:r>
            <a:endParaRPr lang="bg-BG"/>
          </a:p>
        </p:txBody>
      </p:sp>
      <p:sp>
        <p:nvSpPr>
          <p:cNvPr id="3" name="Rectangle 1"/>
          <p:cNvSpPr>
            <a:spLocks noChangeArrowheads="1"/>
          </p:cNvSpPr>
          <p:nvPr/>
        </p:nvSpPr>
        <p:spPr bwMode="auto">
          <a:xfrm rot="10800000" flipV="1">
            <a:off x="0" y="937501"/>
            <a:ext cx="8964628"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bg-BG" sz="2400" i="0" u="none" strike="noStrike" cap="none" normalizeH="0" baseline="0" dirty="0" smtClean="0">
                <a:ln>
                  <a:noFill/>
                </a:ln>
                <a:solidFill>
                  <a:schemeClr val="tx1"/>
                </a:solidFill>
                <a:effectLst/>
                <a:latin typeface="Arial" charset="0"/>
                <a:cs typeface="Arial" charset="0"/>
              </a:rPr>
              <a:t>Properties</a:t>
            </a:r>
          </a:p>
          <a:p>
            <a:pPr marL="0" marR="0" lvl="0" indent="0" algn="l" defTabSz="914400" rtl="0" eaLnBrk="0" fontAlgn="base" latinLnBrk="0" hangingPunct="0">
              <a:lnSpc>
                <a:spcPct val="100000"/>
              </a:lnSpc>
              <a:spcBef>
                <a:spcPct val="0"/>
              </a:spcBef>
              <a:spcAft>
                <a:spcPct val="0"/>
              </a:spcAft>
              <a:buClrTx/>
              <a:buSzTx/>
              <a:buFontTx/>
              <a:buNone/>
              <a:tabLst/>
            </a:pPr>
            <a:r>
              <a:rPr kumimoji="0" lang="bg-BG" b="0" i="0" u="none" strike="noStrike" cap="none" normalizeH="0" baseline="0" dirty="0" smtClean="0">
                <a:ln>
                  <a:noFill/>
                </a:ln>
                <a:solidFill>
                  <a:schemeClr val="tx1"/>
                </a:solidFill>
                <a:effectLst/>
                <a:latin typeface="Arial" charset="0"/>
                <a:cs typeface="Arial" charset="0"/>
              </a:rPr>
              <a:t>Balance factors can be kept up-to-date by knowing the previous balance factors and the change in height – it is not necessary to know the absolute height. For holding the AVL balance information in the traditional way, two bits per node are sufficient. However, later research showed if the AVL tree is implemented as a rank balanced tree with delta ranks allowed of 1 or 2 – with meaning "when going upward there is an additional increment in height of one or two", this can be done with one bit. </a:t>
            </a:r>
          </a:p>
          <a:p>
            <a:pPr marL="0" marR="0" lvl="0" indent="0" algn="l" defTabSz="914400" rtl="0" eaLnBrk="0" fontAlgn="base" latinLnBrk="0" hangingPunct="0">
              <a:lnSpc>
                <a:spcPct val="100000"/>
              </a:lnSpc>
              <a:spcBef>
                <a:spcPct val="0"/>
              </a:spcBef>
              <a:spcAft>
                <a:spcPct val="0"/>
              </a:spcAft>
              <a:buClrTx/>
              <a:buSzTx/>
              <a:buFontTx/>
              <a:buNone/>
              <a:tabLst/>
            </a:pPr>
            <a:r>
              <a:rPr kumimoji="0" lang="bg-BG" sz="1800" b="0" i="0" u="none" strike="noStrike" cap="none" normalizeH="0" baseline="0" dirty="0" smtClean="0">
                <a:ln>
                  <a:noFill/>
                </a:ln>
                <a:solidFill>
                  <a:schemeClr val="tx1"/>
                </a:solidFill>
                <a:effectLst/>
                <a:latin typeface="Arial" charset="0"/>
                <a:cs typeface="Arial" charset="0"/>
              </a:rPr>
              <a:t>The height </a:t>
            </a:r>
            <a:r>
              <a:rPr kumimoji="0" lang="bg-BG" sz="1800" b="0" i="1" u="none" strike="noStrike" cap="none" normalizeH="0" baseline="0" dirty="0" smtClean="0">
                <a:ln>
                  <a:noFill/>
                </a:ln>
                <a:solidFill>
                  <a:schemeClr val="tx1"/>
                </a:solidFill>
                <a:effectLst/>
                <a:latin typeface="Arial" charset="0"/>
                <a:cs typeface="Arial" charset="0"/>
              </a:rPr>
              <a:t>h</a:t>
            </a:r>
            <a:r>
              <a:rPr kumimoji="0" lang="bg-BG" sz="1800" b="0" i="0" u="none" strike="noStrike" cap="none" normalizeH="0" baseline="0" dirty="0" smtClean="0">
                <a:ln>
                  <a:noFill/>
                </a:ln>
                <a:solidFill>
                  <a:schemeClr val="tx1"/>
                </a:solidFill>
                <a:effectLst/>
                <a:latin typeface="Arial" charset="0"/>
                <a:cs typeface="Arial" charset="0"/>
              </a:rPr>
              <a:t> (counted as number of edges on the longest path) of an AVL tree with </a:t>
            </a:r>
            <a:r>
              <a:rPr kumimoji="0" lang="bg-BG" sz="1800" b="0" i="1" u="none" strike="noStrike" cap="none" normalizeH="0" baseline="0" dirty="0" smtClean="0">
                <a:ln>
                  <a:noFill/>
                </a:ln>
                <a:solidFill>
                  <a:schemeClr val="tx1"/>
                </a:solidFill>
                <a:effectLst/>
                <a:latin typeface="Arial" charset="0"/>
                <a:cs typeface="Arial" charset="0"/>
              </a:rPr>
              <a:t>n</a:t>
            </a:r>
            <a:r>
              <a:rPr kumimoji="0" lang="bg-BG" sz="1800" b="0" i="0" u="none" strike="noStrike" cap="none" normalizeH="0" baseline="0" dirty="0" smtClean="0">
                <a:ln>
                  <a:noFill/>
                </a:ln>
                <a:solidFill>
                  <a:schemeClr val="tx1"/>
                </a:solidFill>
                <a:effectLst/>
                <a:latin typeface="Arial" charset="0"/>
                <a:cs typeface="Arial" charset="0"/>
              </a:rPr>
              <a:t> nodes lies in the interval:</a:t>
            </a:r>
            <a:r>
              <a:rPr kumimoji="0" lang="bg-BG" sz="1800" b="0" i="0" u="none" strike="noStrike" cap="none" normalizeH="0" baseline="30000" dirty="0" smtClean="0">
                <a:ln>
                  <a:noFill/>
                </a:ln>
                <a:solidFill>
                  <a:schemeClr val="tx1"/>
                </a:solidFill>
                <a:effectLst/>
                <a:latin typeface="Arial" charset="0"/>
                <a:cs typeface="Arial" charset="0"/>
                <a:hlinkClick r:id="rId2"/>
              </a:rPr>
              <a:t>[8]</a:t>
            </a:r>
            <a:r>
              <a:rPr kumimoji="0" lang="bg-BG"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bg-BG" sz="1800" b="0" i="0" u="none" strike="noStrike" cap="none" normalizeH="0" baseline="0" dirty="0" smtClean="0">
              <a:ln>
                <a:noFill/>
              </a:ln>
              <a:solidFill>
                <a:schemeClr val="tx1"/>
              </a:solidFill>
              <a:effectLst/>
              <a:latin typeface="Arial" charset="0"/>
              <a:cs typeface="Arial" charset="0"/>
            </a:endParaRPr>
          </a:p>
          <a:p>
            <a:pPr marL="457200" marR="0" lvl="1" indent="0" algn="l" defTabSz="914400" rtl="0" eaLnBrk="0" fontAlgn="base" latinLnBrk="0" hangingPunct="0">
              <a:lnSpc>
                <a:spcPct val="100000"/>
              </a:lnSpc>
              <a:spcBef>
                <a:spcPct val="0"/>
              </a:spcBef>
              <a:spcAft>
                <a:spcPct val="0"/>
              </a:spcAft>
              <a:buClrTx/>
              <a:buSzTx/>
              <a:buFontTx/>
              <a:buNone/>
              <a:tabLst/>
            </a:pPr>
            <a:r>
              <a:rPr kumimoji="0" lang="bg-BG" sz="1800" b="0" i="0" u="none" strike="noStrike" cap="none" normalizeH="0" baseline="0" dirty="0" smtClean="0">
                <a:ln>
                  <a:noFill/>
                </a:ln>
                <a:solidFill>
                  <a:schemeClr val="tx1"/>
                </a:solidFill>
                <a:effectLst/>
                <a:latin typeface="Arial" charset="0"/>
                <a:cs typeface="Arial" charset="0"/>
              </a:rPr>
              <a:t>  </a:t>
            </a:r>
            <a:endParaRPr kumimoji="0" lang="bg-BG" sz="19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g-BG" sz="1800" b="0" i="0" u="none" strike="noStrike" cap="none" normalizeH="0" baseline="0" dirty="0" smtClean="0">
                <a:ln>
                  <a:noFill/>
                </a:ln>
                <a:solidFill>
                  <a:schemeClr val="tx1"/>
                </a:solidFill>
                <a:effectLst/>
                <a:latin typeface="Arial" charset="0"/>
                <a:cs typeface="Arial" charset="0"/>
              </a:rPr>
              <a:t>with the </a:t>
            </a:r>
            <a:r>
              <a:rPr kumimoji="0" lang="bg-BG" sz="1800" b="0" i="0" u="none" strike="noStrike" cap="none" normalizeH="0" baseline="0" dirty="0" smtClean="0">
                <a:ln>
                  <a:noFill/>
                </a:ln>
                <a:solidFill>
                  <a:schemeClr val="tx1"/>
                </a:solidFill>
                <a:effectLst/>
                <a:latin typeface="Arial" charset="0"/>
                <a:cs typeface="Arial" charset="0"/>
                <a:hlinkClick r:id="rId3" tooltip="Golden ratio"/>
              </a:rPr>
              <a:t>golden ratio</a:t>
            </a:r>
            <a:r>
              <a:rPr kumimoji="0" lang="bg-BG" sz="1800" b="0" i="0" u="none" strike="noStrike" cap="none" normalizeH="0" baseline="0" dirty="0" smtClean="0">
                <a:ln>
                  <a:noFill/>
                </a:ln>
                <a:solidFill>
                  <a:schemeClr val="tx1"/>
                </a:solidFill>
                <a:effectLst/>
                <a:latin typeface="Arial" charset="0"/>
                <a:cs typeface="Arial" charset="0"/>
              </a:rPr>
              <a:t> φ := (1+√5) ⁄</a:t>
            </a:r>
            <a:r>
              <a:rPr kumimoji="0" lang="bg-BG" sz="1800" b="0" i="0" u="none" strike="noStrike" cap="none" normalizeH="0" baseline="-30000" dirty="0" smtClean="0">
                <a:ln>
                  <a:noFill/>
                </a:ln>
                <a:solidFill>
                  <a:schemeClr val="tx1"/>
                </a:solidFill>
                <a:effectLst/>
                <a:latin typeface="Arial" charset="0"/>
                <a:cs typeface="Arial" charset="0"/>
              </a:rPr>
              <a:t>2</a:t>
            </a:r>
            <a:r>
              <a:rPr kumimoji="0" lang="bg-BG" sz="1800" b="0" i="0" u="none" strike="noStrike" cap="none" normalizeH="0" baseline="0" dirty="0" smtClean="0">
                <a:ln>
                  <a:noFill/>
                </a:ln>
                <a:solidFill>
                  <a:schemeClr val="tx1"/>
                </a:solidFill>
                <a:effectLst/>
                <a:latin typeface="Arial" charset="0"/>
                <a:cs typeface="Arial" charset="0"/>
              </a:rPr>
              <a:t> ≈ 1.6180, </a:t>
            </a:r>
            <a:r>
              <a:rPr kumimoji="0" lang="bg-BG" sz="1800" b="0" i="1" u="none" strike="noStrike" cap="none" normalizeH="0" baseline="0" dirty="0" smtClean="0">
                <a:ln>
                  <a:noFill/>
                </a:ln>
                <a:solidFill>
                  <a:schemeClr val="tx1"/>
                </a:solidFill>
                <a:effectLst/>
                <a:latin typeface="Arial" charset="0"/>
                <a:cs typeface="Arial" charset="0"/>
              </a:rPr>
              <a:t>c</a:t>
            </a:r>
            <a:r>
              <a:rPr kumimoji="0" lang="bg-BG" sz="1800" b="0" i="0" u="none" strike="noStrike" cap="none" normalizeH="0" baseline="0" dirty="0" smtClean="0">
                <a:ln>
                  <a:noFill/>
                </a:ln>
                <a:solidFill>
                  <a:schemeClr val="tx1"/>
                </a:solidFill>
                <a:effectLst/>
                <a:latin typeface="Arial" charset="0"/>
                <a:cs typeface="Arial" charset="0"/>
              </a:rPr>
              <a:t> := </a:t>
            </a:r>
            <a:r>
              <a:rPr kumimoji="0" lang="bg-BG" sz="1800" b="0" i="0" u="none" strike="noStrike" cap="none" normalizeH="0" baseline="30000" dirty="0" smtClean="0">
                <a:ln>
                  <a:noFill/>
                </a:ln>
                <a:solidFill>
                  <a:schemeClr val="tx1"/>
                </a:solidFill>
                <a:effectLst/>
                <a:latin typeface="Arial" charset="0"/>
                <a:cs typeface="Arial" charset="0"/>
              </a:rPr>
              <a:t>1</a:t>
            </a:r>
            <a:r>
              <a:rPr kumimoji="0" lang="bg-BG" sz="1800" b="0" i="0" u="none" strike="noStrike" cap="none" normalizeH="0" baseline="0" dirty="0" smtClean="0">
                <a:ln>
                  <a:noFill/>
                </a:ln>
                <a:solidFill>
                  <a:schemeClr val="tx1"/>
                </a:solidFill>
                <a:effectLst/>
                <a:latin typeface="Arial" charset="0"/>
                <a:cs typeface="Arial" charset="0"/>
              </a:rPr>
              <a:t>⁄ log</a:t>
            </a:r>
            <a:r>
              <a:rPr kumimoji="0" lang="bg-BG" sz="1800" b="0" i="0" u="none" strike="noStrike" cap="none" normalizeH="0" baseline="-30000" dirty="0" smtClean="0">
                <a:ln>
                  <a:noFill/>
                </a:ln>
                <a:solidFill>
                  <a:schemeClr val="tx1"/>
                </a:solidFill>
                <a:effectLst/>
                <a:latin typeface="Arial" charset="0"/>
                <a:cs typeface="Arial" charset="0"/>
              </a:rPr>
              <a:t>2</a:t>
            </a:r>
            <a:r>
              <a:rPr kumimoji="0" lang="bg-BG" sz="1800" b="0" i="0" u="none" strike="noStrike" cap="none" normalizeH="0" baseline="0" dirty="0" smtClean="0">
                <a:ln>
                  <a:noFill/>
                </a:ln>
                <a:solidFill>
                  <a:schemeClr val="tx1"/>
                </a:solidFill>
                <a:effectLst/>
                <a:latin typeface="Arial" charset="0"/>
                <a:cs typeface="Arial" charset="0"/>
              </a:rPr>
              <a:t> φ ≈ 1.4405,  and  </a:t>
            </a:r>
            <a:r>
              <a:rPr kumimoji="0" lang="bg-BG" sz="1800" b="0" i="1" u="none" strike="noStrike" cap="none" normalizeH="0" baseline="0" dirty="0" smtClean="0">
                <a:ln>
                  <a:noFill/>
                </a:ln>
                <a:solidFill>
                  <a:schemeClr val="tx1"/>
                </a:solidFill>
                <a:effectLst/>
                <a:latin typeface="Arial" charset="0"/>
                <a:cs typeface="Arial" charset="0"/>
              </a:rPr>
              <a:t>b</a:t>
            </a:r>
            <a:r>
              <a:rPr kumimoji="0" lang="bg-BG" sz="1800" b="0" i="0" u="none" strike="noStrike" cap="none" normalizeH="0" baseline="0" dirty="0" smtClean="0">
                <a:ln>
                  <a:noFill/>
                </a:ln>
                <a:solidFill>
                  <a:schemeClr val="tx1"/>
                </a:solidFill>
                <a:effectLst/>
                <a:latin typeface="Arial" charset="0"/>
                <a:cs typeface="Arial" charset="0"/>
              </a:rPr>
              <a:t> := </a:t>
            </a:r>
            <a:r>
              <a:rPr kumimoji="0" lang="bg-BG" sz="1800" b="0" i="1" u="none" strike="noStrike" cap="none" normalizeH="0" baseline="30000" dirty="0" smtClean="0">
                <a:ln>
                  <a:noFill/>
                </a:ln>
                <a:solidFill>
                  <a:schemeClr val="tx1"/>
                </a:solidFill>
                <a:effectLst/>
                <a:latin typeface="Arial" charset="0"/>
                <a:cs typeface="Arial" charset="0"/>
              </a:rPr>
              <a:t>c</a:t>
            </a:r>
            <a:r>
              <a:rPr kumimoji="0" lang="bg-BG" sz="1800" b="0" i="0" u="none" strike="noStrike" cap="none" normalizeH="0" baseline="0" dirty="0" smtClean="0">
                <a:ln>
                  <a:noFill/>
                </a:ln>
                <a:solidFill>
                  <a:schemeClr val="tx1"/>
                </a:solidFill>
                <a:effectLst/>
                <a:latin typeface="Arial" charset="0"/>
                <a:cs typeface="Arial" charset="0"/>
              </a:rPr>
              <a:t>⁄</a:t>
            </a:r>
            <a:r>
              <a:rPr kumimoji="0" lang="bg-BG" sz="1800" b="0" i="0" u="none" strike="noStrike" cap="none" normalizeH="0" baseline="-30000" dirty="0" smtClean="0">
                <a:ln>
                  <a:noFill/>
                </a:ln>
                <a:solidFill>
                  <a:schemeClr val="tx1"/>
                </a:solidFill>
                <a:effectLst/>
                <a:latin typeface="Arial" charset="0"/>
                <a:cs typeface="Arial" charset="0"/>
              </a:rPr>
              <a:t>2</a:t>
            </a:r>
            <a:r>
              <a:rPr kumimoji="0" lang="bg-BG" sz="1800" b="0" i="0" u="none" strike="noStrike" cap="none" normalizeH="0" baseline="0" dirty="0" smtClean="0">
                <a:ln>
                  <a:noFill/>
                </a:ln>
                <a:solidFill>
                  <a:schemeClr val="tx1"/>
                </a:solidFill>
                <a:effectLst/>
                <a:latin typeface="Arial" charset="0"/>
                <a:cs typeface="Arial" charset="0"/>
              </a:rPr>
              <a:t> log</a:t>
            </a:r>
            <a:r>
              <a:rPr kumimoji="0" lang="bg-BG" sz="1800" b="0" i="0" u="none" strike="noStrike" cap="none" normalizeH="0" baseline="-30000" dirty="0" smtClean="0">
                <a:ln>
                  <a:noFill/>
                </a:ln>
                <a:solidFill>
                  <a:schemeClr val="tx1"/>
                </a:solidFill>
                <a:effectLst/>
                <a:latin typeface="Arial" charset="0"/>
                <a:cs typeface="Arial" charset="0"/>
              </a:rPr>
              <a:t>2</a:t>
            </a:r>
            <a:r>
              <a:rPr kumimoji="0" lang="bg-BG" sz="1800" b="0" i="0" u="none" strike="noStrike" cap="none" normalizeH="0" baseline="0" dirty="0" smtClean="0">
                <a:ln>
                  <a:noFill/>
                </a:ln>
                <a:solidFill>
                  <a:schemeClr val="tx1"/>
                </a:solidFill>
                <a:effectLst/>
                <a:latin typeface="Arial" charset="0"/>
                <a:cs typeface="Arial" charset="0"/>
              </a:rPr>
              <a:t> 5 – 3 ≈ –1.3277. </a:t>
            </a:r>
          </a:p>
          <a:p>
            <a:pPr marL="0" marR="0" lvl="0" indent="0" algn="l" defTabSz="914400" rtl="0" eaLnBrk="0" fontAlgn="base" latinLnBrk="0" hangingPunct="0">
              <a:lnSpc>
                <a:spcPct val="100000"/>
              </a:lnSpc>
              <a:spcBef>
                <a:spcPct val="0"/>
              </a:spcBef>
              <a:spcAft>
                <a:spcPct val="0"/>
              </a:spcAft>
              <a:buClrTx/>
              <a:buSzTx/>
              <a:buFontTx/>
              <a:buNone/>
              <a:tabLst/>
            </a:pPr>
            <a:endParaRPr lang="bg-BG" dirty="0">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g-BG" sz="2000" b="1" i="0" u="none" strike="noStrike" cap="none" normalizeH="0" baseline="0" dirty="0" smtClean="0">
                <a:ln>
                  <a:noFill/>
                </a:ln>
                <a:solidFill>
                  <a:schemeClr val="tx1"/>
                </a:solidFill>
                <a:effectLst/>
                <a:latin typeface="Arial" charset="0"/>
                <a:cs typeface="Arial" charset="0"/>
              </a:rPr>
              <a:t>This is because an AVL tree of height </a:t>
            </a:r>
            <a:r>
              <a:rPr kumimoji="0" lang="bg-BG" sz="2000" b="1" i="1" u="none" strike="noStrike" cap="none" normalizeH="0" baseline="0" dirty="0" smtClean="0">
                <a:ln>
                  <a:noFill/>
                </a:ln>
                <a:solidFill>
                  <a:schemeClr val="tx1"/>
                </a:solidFill>
                <a:effectLst/>
                <a:latin typeface="Arial" charset="0"/>
                <a:cs typeface="Arial" charset="0"/>
              </a:rPr>
              <a:t>h</a:t>
            </a:r>
            <a:r>
              <a:rPr kumimoji="0" lang="bg-BG" sz="2000" b="1" i="0" u="none" strike="noStrike" cap="none" normalizeH="0" baseline="0" dirty="0" smtClean="0">
                <a:ln>
                  <a:noFill/>
                </a:ln>
                <a:solidFill>
                  <a:schemeClr val="tx1"/>
                </a:solidFill>
                <a:effectLst/>
                <a:latin typeface="Arial" charset="0"/>
                <a:cs typeface="Arial" charset="0"/>
              </a:rPr>
              <a:t> contains at least </a:t>
            </a:r>
            <a:r>
              <a:rPr kumimoji="0" lang="bg-BG" sz="2000" b="1" i="1" u="none" strike="noStrike" cap="none" normalizeH="0" baseline="0" dirty="0" smtClean="0">
                <a:ln>
                  <a:noFill/>
                </a:ln>
                <a:solidFill>
                  <a:schemeClr val="tx1"/>
                </a:solidFill>
                <a:effectLst/>
                <a:latin typeface="Arial" charset="0"/>
                <a:cs typeface="Arial" charset="0"/>
              </a:rPr>
              <a:t>F</a:t>
            </a:r>
            <a:r>
              <a:rPr kumimoji="0" lang="bg-BG" sz="2000" b="1" i="1" u="none" strike="noStrike" cap="none" normalizeH="0" baseline="-30000" dirty="0" smtClean="0">
                <a:ln>
                  <a:noFill/>
                </a:ln>
                <a:solidFill>
                  <a:schemeClr val="tx1"/>
                </a:solidFill>
                <a:effectLst/>
                <a:latin typeface="Arial" charset="0"/>
                <a:cs typeface="Arial" charset="0"/>
              </a:rPr>
              <a:t>h</a:t>
            </a:r>
            <a:r>
              <a:rPr kumimoji="0" lang="bg-BG" sz="2000" b="1" i="0" u="none" strike="noStrike" cap="none" normalizeH="0" baseline="-30000" dirty="0" smtClean="0">
                <a:ln>
                  <a:noFill/>
                </a:ln>
                <a:solidFill>
                  <a:schemeClr val="tx1"/>
                </a:solidFill>
                <a:effectLst/>
                <a:latin typeface="Arial" charset="0"/>
                <a:cs typeface="Arial" charset="0"/>
              </a:rPr>
              <a:t>+2</a:t>
            </a:r>
            <a:r>
              <a:rPr kumimoji="0" lang="bg-BG" sz="2000" b="1" i="0" u="none" strike="noStrike" cap="none" normalizeH="0" baseline="0" dirty="0" smtClean="0">
                <a:ln>
                  <a:noFill/>
                </a:ln>
                <a:solidFill>
                  <a:schemeClr val="tx1"/>
                </a:solidFill>
                <a:effectLst/>
                <a:latin typeface="Arial" charset="0"/>
                <a:cs typeface="Arial" charset="0"/>
              </a:rPr>
              <a:t> – 1 nodes where {</a:t>
            </a:r>
            <a:r>
              <a:rPr kumimoji="0" lang="bg-BG" sz="2000" b="1" i="1" u="none" strike="noStrike" cap="none" normalizeH="0" baseline="0" dirty="0" smtClean="0">
                <a:ln>
                  <a:noFill/>
                </a:ln>
                <a:solidFill>
                  <a:schemeClr val="tx1"/>
                </a:solidFill>
                <a:effectLst/>
                <a:latin typeface="Arial" charset="0"/>
                <a:cs typeface="Arial" charset="0"/>
              </a:rPr>
              <a:t>F</a:t>
            </a:r>
            <a:r>
              <a:rPr kumimoji="0" lang="bg-BG" sz="2000" b="1" i="1" u="none" strike="noStrike" cap="none" normalizeH="0" baseline="-30000" dirty="0" smtClean="0">
                <a:ln>
                  <a:noFill/>
                </a:ln>
                <a:solidFill>
                  <a:schemeClr val="tx1"/>
                </a:solidFill>
                <a:effectLst/>
                <a:latin typeface="Arial" charset="0"/>
                <a:cs typeface="Arial" charset="0"/>
              </a:rPr>
              <a:t>h</a:t>
            </a:r>
            <a:r>
              <a:rPr kumimoji="0" lang="bg-BG" sz="2000" b="1" i="0" u="none" strike="noStrike" cap="none" normalizeH="0" baseline="0" dirty="0" smtClean="0">
                <a:ln>
                  <a:noFill/>
                </a:ln>
                <a:solidFill>
                  <a:schemeClr val="tx1"/>
                </a:solidFill>
                <a:effectLst/>
                <a:latin typeface="Arial" charset="0"/>
                <a:cs typeface="Arial" charset="0"/>
              </a:rPr>
              <a:t>} is the </a:t>
            </a:r>
            <a:r>
              <a:rPr kumimoji="0" lang="bg-BG" sz="2000" b="1" i="0" u="none" strike="noStrike" cap="none" normalizeH="0" baseline="0" dirty="0" smtClean="0">
                <a:ln>
                  <a:noFill/>
                </a:ln>
                <a:solidFill>
                  <a:schemeClr val="tx1"/>
                </a:solidFill>
                <a:effectLst/>
                <a:latin typeface="Arial" charset="0"/>
                <a:cs typeface="Arial" charset="0"/>
                <a:hlinkClick r:id="rId4" tooltip="Fibonacci number"/>
              </a:rPr>
              <a:t>Fibonacci sequence</a:t>
            </a:r>
            <a:r>
              <a:rPr kumimoji="0" lang="bg-BG" sz="2000" b="1" i="0" u="none" strike="noStrike" cap="none" normalizeH="0" baseline="0" dirty="0" smtClean="0">
                <a:ln>
                  <a:noFill/>
                </a:ln>
                <a:solidFill>
                  <a:schemeClr val="tx1"/>
                </a:solidFill>
                <a:effectLst/>
                <a:latin typeface="Arial" charset="0"/>
                <a:cs typeface="Arial" charset="0"/>
              </a:rPr>
              <a:t> with the seed values </a:t>
            </a:r>
            <a:r>
              <a:rPr kumimoji="0" lang="bg-BG" sz="2000" b="1" i="1" u="none" strike="noStrike" cap="none" normalizeH="0" baseline="0" dirty="0" smtClean="0">
                <a:ln>
                  <a:noFill/>
                </a:ln>
                <a:solidFill>
                  <a:schemeClr val="tx1"/>
                </a:solidFill>
                <a:effectLst/>
                <a:latin typeface="Arial" charset="0"/>
                <a:cs typeface="Arial" charset="0"/>
              </a:rPr>
              <a:t>F</a:t>
            </a:r>
            <a:r>
              <a:rPr kumimoji="0" lang="bg-BG" sz="2000" b="1" i="1" u="none" strike="noStrike" cap="none" normalizeH="0" baseline="-30000" dirty="0" smtClean="0">
                <a:ln>
                  <a:noFill/>
                </a:ln>
                <a:solidFill>
                  <a:schemeClr val="tx1"/>
                </a:solidFill>
                <a:effectLst/>
                <a:latin typeface="Arial" charset="0"/>
                <a:cs typeface="Arial" charset="0"/>
              </a:rPr>
              <a:t>1</a:t>
            </a:r>
            <a:r>
              <a:rPr kumimoji="0" lang="bg-BG" sz="2000" b="1" i="0" u="none" strike="noStrike" cap="none" normalizeH="0" baseline="0" dirty="0" smtClean="0">
                <a:ln>
                  <a:noFill/>
                </a:ln>
                <a:solidFill>
                  <a:schemeClr val="tx1"/>
                </a:solidFill>
                <a:effectLst/>
                <a:latin typeface="Arial" charset="0"/>
                <a:cs typeface="Arial" charset="0"/>
              </a:rPr>
              <a:t> = 1, </a:t>
            </a:r>
            <a:r>
              <a:rPr kumimoji="0" lang="bg-BG" sz="2000" b="1" i="1" u="none" strike="noStrike" cap="none" normalizeH="0" baseline="0" dirty="0" smtClean="0">
                <a:ln>
                  <a:noFill/>
                </a:ln>
                <a:solidFill>
                  <a:schemeClr val="tx1"/>
                </a:solidFill>
                <a:effectLst/>
                <a:latin typeface="Arial" charset="0"/>
                <a:cs typeface="Arial" charset="0"/>
              </a:rPr>
              <a:t>F</a:t>
            </a:r>
            <a:r>
              <a:rPr kumimoji="0" lang="bg-BG" sz="2000" b="1" i="1" u="none" strike="noStrike" cap="none" normalizeH="0" baseline="-30000" dirty="0" smtClean="0">
                <a:ln>
                  <a:noFill/>
                </a:ln>
                <a:solidFill>
                  <a:schemeClr val="tx1"/>
                </a:solidFill>
                <a:effectLst/>
                <a:latin typeface="Arial" charset="0"/>
                <a:cs typeface="Arial" charset="0"/>
              </a:rPr>
              <a:t>2</a:t>
            </a:r>
            <a:r>
              <a:rPr kumimoji="0" lang="bg-BG" sz="2000" b="1" i="0" u="none" strike="noStrike" cap="none" normalizeH="0" baseline="0" dirty="0" smtClean="0">
                <a:ln>
                  <a:noFill/>
                </a:ln>
                <a:solidFill>
                  <a:schemeClr val="tx1"/>
                </a:solidFill>
                <a:effectLst/>
                <a:latin typeface="Arial" charset="0"/>
                <a:cs typeface="Arial" charset="0"/>
              </a:rPr>
              <a:t> = 1. </a:t>
            </a:r>
          </a:p>
        </p:txBody>
      </p:sp>
      <p:sp>
        <p:nvSpPr>
          <p:cNvPr id="4" name="AutoShape 2" descr="{\displaystyle \log _{2}(n+1)-1\leq h&lt;c\log _{2}(n+2)+b}"/>
          <p:cNvSpPr>
            <a:spLocks noChangeAspect="1" noChangeArrowheads="1"/>
          </p:cNvSpPr>
          <p:nvPr/>
        </p:nvSpPr>
        <p:spPr bwMode="auto">
          <a:xfrm>
            <a:off x="612775" y="1444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bg-BG"/>
          </a:p>
        </p:txBody>
      </p:sp>
      <p:sp>
        <p:nvSpPr>
          <p:cNvPr id="5" name="AutoShape 4" descr="{\displaystyle \log _{2}(n+1)-1\leq h&lt;c\log _{2}(n+2)+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bg-BG"/>
          </a:p>
        </p:txBody>
      </p:sp>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01008"/>
            <a:ext cx="5361323"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17280" y="128175"/>
            <a:ext cx="3861250" cy="369332"/>
          </a:xfrm>
          <a:prstGeom prst="rect">
            <a:avLst/>
          </a:prstGeom>
        </p:spPr>
        <p:txBody>
          <a:bodyPr wrap="none">
            <a:spAutoFit/>
          </a:bodyPr>
          <a:lstStyle/>
          <a:p>
            <a:r>
              <a:rPr lang="en-US" dirty="0"/>
              <a:t>https://en.wikipedia.org/wiki/AVL_tree</a:t>
            </a:r>
            <a:endParaRPr lang="bg-BG" dirty="0"/>
          </a:p>
        </p:txBody>
      </p:sp>
    </p:spTree>
    <p:extLst>
      <p:ext uri="{BB962C8B-B14F-4D97-AF65-F5344CB8AC3E}">
        <p14:creationId xmlns:p14="http://schemas.microsoft.com/office/powerpoint/2010/main" val="400846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500" name="Rectangle 4"/>
          <p:cNvSpPr>
            <a:spLocks noChangeArrowheads="1"/>
          </p:cNvSpPr>
          <p:nvPr/>
        </p:nvSpPr>
        <p:spPr bwMode="auto">
          <a:xfrm>
            <a:off x="2987675" y="593725"/>
            <a:ext cx="297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bg-BG" altLang="bg-BG" i="1"/>
              <a:t>Поддържане на </a:t>
            </a:r>
            <a:r>
              <a:rPr lang="en-US" altLang="bg-BG" i="1"/>
              <a:t>AVL</a:t>
            </a:r>
            <a:r>
              <a:rPr lang="bg-BG" altLang="bg-BG" i="1"/>
              <a:t> дърво</a:t>
            </a:r>
            <a:r>
              <a:rPr lang="en-US" altLang="bg-BG"/>
              <a:t> </a:t>
            </a:r>
          </a:p>
        </p:txBody>
      </p:sp>
      <p:sp>
        <p:nvSpPr>
          <p:cNvPr id="618501" name="Rectangle 5"/>
          <p:cNvSpPr>
            <a:spLocks noChangeArrowheads="1"/>
          </p:cNvSpPr>
          <p:nvPr/>
        </p:nvSpPr>
        <p:spPr bwMode="auto">
          <a:xfrm>
            <a:off x="2376488" y="1205984"/>
            <a:ext cx="41376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bg-BG" altLang="bg-BG" b="0" dirty="0"/>
              <a:t>Става въпрос за дърво за претърсване</a:t>
            </a:r>
            <a:r>
              <a:rPr lang="bg-BG" altLang="bg-BG" dirty="0"/>
              <a:t> </a:t>
            </a:r>
            <a:r>
              <a:rPr lang="bg-BG" altLang="bg-BG" dirty="0" smtClean="0"/>
              <a:t>! </a:t>
            </a:r>
            <a:endParaRPr lang="bg-BG" altLang="bg-BG" dirty="0"/>
          </a:p>
        </p:txBody>
      </p:sp>
      <p:sp>
        <p:nvSpPr>
          <p:cNvPr id="618502" name="Rectangle 6"/>
          <p:cNvSpPr>
            <a:spLocks noChangeArrowheads="1"/>
          </p:cNvSpPr>
          <p:nvPr/>
        </p:nvSpPr>
        <p:spPr bwMode="auto">
          <a:xfrm>
            <a:off x="1946275" y="1558925"/>
            <a:ext cx="52033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bg-BG" altLang="bg-BG" b="0" dirty="0"/>
              <a:t>В него има </a:t>
            </a:r>
            <a:r>
              <a:rPr lang="bg-BG" altLang="bg-BG" b="1" dirty="0"/>
              <a:t>наредба</a:t>
            </a:r>
            <a:r>
              <a:rPr lang="bg-BG" altLang="bg-BG" b="0" dirty="0"/>
              <a:t> в хоризонтално направление!</a:t>
            </a:r>
            <a:r>
              <a:rPr lang="en-US" altLang="bg-BG" dirty="0"/>
              <a:t> </a:t>
            </a:r>
          </a:p>
        </p:txBody>
      </p:sp>
      <p:sp>
        <p:nvSpPr>
          <p:cNvPr id="618503" name="Rectangle 7"/>
          <p:cNvSpPr>
            <a:spLocks noChangeArrowheads="1"/>
          </p:cNvSpPr>
          <p:nvPr/>
        </p:nvSpPr>
        <p:spPr bwMode="auto">
          <a:xfrm>
            <a:off x="460375" y="2193925"/>
            <a:ext cx="8264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bg-BG" altLang="bg-BG" b="0" dirty="0"/>
              <a:t>Алгоритмите за ребаланс изискват </a:t>
            </a:r>
            <a:r>
              <a:rPr lang="bg-BG" altLang="bg-BG" i="1" dirty="0"/>
              <a:t>съхраняване на допълнителна информация</a:t>
            </a:r>
            <a:r>
              <a:rPr lang="bg-BG" altLang="bg-BG" dirty="0"/>
              <a:t>. </a:t>
            </a:r>
            <a:endParaRPr lang="en-US" altLang="bg-BG" dirty="0"/>
          </a:p>
        </p:txBody>
      </p:sp>
      <p:sp>
        <p:nvSpPr>
          <p:cNvPr id="618504" name="Rectangle 8"/>
          <p:cNvSpPr>
            <a:spLocks noChangeArrowheads="1"/>
          </p:cNvSpPr>
          <p:nvPr/>
        </p:nvSpPr>
        <p:spPr bwMode="auto">
          <a:xfrm>
            <a:off x="165100" y="2689225"/>
            <a:ext cx="90312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bg-BG" altLang="bg-BG" b="0" dirty="0"/>
              <a:t>Във </a:t>
            </a:r>
            <a:r>
              <a:rPr lang="bg-BG" altLang="bg-BG" dirty="0"/>
              <a:t>всеки</a:t>
            </a:r>
            <a:r>
              <a:rPr lang="bg-BG" altLang="bg-BG" b="0" dirty="0"/>
              <a:t> възел се помни “тегло”-то на лявото и дясното  му поддърво, т.е. височината им.</a:t>
            </a:r>
            <a:r>
              <a:rPr lang="en-US" altLang="bg-BG" b="0" dirty="0"/>
              <a:t> </a:t>
            </a:r>
          </a:p>
        </p:txBody>
      </p:sp>
      <p:sp>
        <p:nvSpPr>
          <p:cNvPr id="618509" name="Freeform 13"/>
          <p:cNvSpPr>
            <a:spLocks/>
          </p:cNvSpPr>
          <p:nvPr/>
        </p:nvSpPr>
        <p:spPr bwMode="auto">
          <a:xfrm flipH="1">
            <a:off x="2178050" y="3362325"/>
            <a:ext cx="3375025" cy="2830513"/>
          </a:xfrm>
          <a:custGeom>
            <a:avLst/>
            <a:gdLst>
              <a:gd name="T0" fmla="*/ 2180 w 4320"/>
              <a:gd name="T1" fmla="*/ 0 h 4180"/>
              <a:gd name="T2" fmla="*/ 0 w 4320"/>
              <a:gd name="T3" fmla="*/ 3933 h 4180"/>
              <a:gd name="T4" fmla="*/ 1800 w 4320"/>
              <a:gd name="T5" fmla="*/ 3933 h 4180"/>
              <a:gd name="T6" fmla="*/ 2040 w 4320"/>
              <a:gd name="T7" fmla="*/ 4180 h 4180"/>
              <a:gd name="T8" fmla="*/ 4320 w 4320"/>
              <a:gd name="T9" fmla="*/ 4180 h 4180"/>
              <a:gd name="T10" fmla="*/ 2180 w 4320"/>
              <a:gd name="T11" fmla="*/ 0 h 4180"/>
            </a:gdLst>
            <a:ahLst/>
            <a:cxnLst>
              <a:cxn ang="0">
                <a:pos x="T0" y="T1"/>
              </a:cxn>
              <a:cxn ang="0">
                <a:pos x="T2" y="T3"/>
              </a:cxn>
              <a:cxn ang="0">
                <a:pos x="T4" y="T5"/>
              </a:cxn>
              <a:cxn ang="0">
                <a:pos x="T6" y="T7"/>
              </a:cxn>
              <a:cxn ang="0">
                <a:pos x="T8" y="T9"/>
              </a:cxn>
              <a:cxn ang="0">
                <a:pos x="T10" y="T11"/>
              </a:cxn>
            </a:cxnLst>
            <a:rect l="0" t="0" r="r" b="b"/>
            <a:pathLst>
              <a:path w="4320" h="4180">
                <a:moveTo>
                  <a:pt x="2180" y="0"/>
                </a:moveTo>
                <a:lnTo>
                  <a:pt x="0" y="3933"/>
                </a:lnTo>
                <a:lnTo>
                  <a:pt x="1800" y="3933"/>
                </a:lnTo>
                <a:lnTo>
                  <a:pt x="2040" y="4180"/>
                </a:lnTo>
                <a:lnTo>
                  <a:pt x="4320" y="4180"/>
                </a:lnTo>
                <a:lnTo>
                  <a:pt x="2180" y="0"/>
                </a:lnTo>
                <a:close/>
              </a:path>
            </a:pathLst>
          </a:custGeom>
          <a:solidFill>
            <a:srgbClr val="FFCC99"/>
          </a:solidFill>
          <a:ln w="9525">
            <a:solidFill>
              <a:srgbClr val="000000"/>
            </a:solidFill>
            <a:round/>
            <a:headEnd/>
            <a:tailEnd/>
          </a:ln>
        </p:spPr>
        <p:txBody>
          <a:bodyPr/>
          <a:lstStyle/>
          <a:p>
            <a:endParaRPr lang="bg-BG"/>
          </a:p>
        </p:txBody>
      </p:sp>
      <p:sp>
        <p:nvSpPr>
          <p:cNvPr id="618510" name="AutoShape 14"/>
          <p:cNvSpPr>
            <a:spLocks noChangeArrowheads="1"/>
          </p:cNvSpPr>
          <p:nvPr/>
        </p:nvSpPr>
        <p:spPr bwMode="auto">
          <a:xfrm>
            <a:off x="2746375" y="4518025"/>
            <a:ext cx="1065213" cy="1524000"/>
          </a:xfrm>
          <a:prstGeom prst="triangle">
            <a:avLst>
              <a:gd name="adj" fmla="val 50000"/>
            </a:avLst>
          </a:prstGeom>
          <a:solidFill>
            <a:srgbClr val="FFFFFF"/>
          </a:solidFill>
          <a:ln w="9525">
            <a:solidFill>
              <a:srgbClr val="000000"/>
            </a:solidFill>
            <a:miter lim="800000"/>
            <a:headEnd/>
            <a:tailEnd/>
          </a:ln>
        </p:spPr>
        <p:txBody>
          <a:bodyPr/>
          <a:lstStyle/>
          <a:p>
            <a:endParaRPr lang="bg-BG"/>
          </a:p>
        </p:txBody>
      </p:sp>
      <p:sp>
        <p:nvSpPr>
          <p:cNvPr id="618511" name="AutoShape 15"/>
          <p:cNvSpPr>
            <a:spLocks noChangeArrowheads="1"/>
          </p:cNvSpPr>
          <p:nvPr/>
        </p:nvSpPr>
        <p:spPr bwMode="auto">
          <a:xfrm>
            <a:off x="3995738" y="4518025"/>
            <a:ext cx="912812" cy="1347788"/>
          </a:xfrm>
          <a:prstGeom prst="triangle">
            <a:avLst>
              <a:gd name="adj" fmla="val 50000"/>
            </a:avLst>
          </a:prstGeom>
          <a:solidFill>
            <a:srgbClr val="FFFFFF"/>
          </a:solidFill>
          <a:ln w="9525">
            <a:solidFill>
              <a:srgbClr val="000000"/>
            </a:solidFill>
            <a:miter lim="800000"/>
            <a:headEnd/>
            <a:tailEnd/>
          </a:ln>
        </p:spPr>
        <p:txBody>
          <a:bodyPr/>
          <a:lstStyle/>
          <a:p>
            <a:endParaRPr lang="bg-BG"/>
          </a:p>
        </p:txBody>
      </p:sp>
      <p:sp>
        <p:nvSpPr>
          <p:cNvPr id="618512" name="WordArt 16"/>
          <p:cNvSpPr>
            <a:spLocks noChangeArrowheads="1" noChangeShapeType="1" noTextEdit="1"/>
          </p:cNvSpPr>
          <p:nvPr/>
        </p:nvSpPr>
        <p:spPr bwMode="auto">
          <a:xfrm>
            <a:off x="2962275" y="5634038"/>
            <a:ext cx="647700" cy="249237"/>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GB" sz="800" kern="10">
                <a:ln w="9525">
                  <a:solidFill>
                    <a:srgbClr val="000000"/>
                  </a:solidFill>
                  <a:round/>
                  <a:headEnd/>
                  <a:tailEnd/>
                </a:ln>
                <a:solidFill>
                  <a:srgbClr val="FFFFFF"/>
                </a:solidFill>
                <a:latin typeface="Arial Black"/>
              </a:rPr>
              <a:t>h = </a:t>
            </a:r>
            <a:r>
              <a:rPr lang="bg-BG" sz="800" kern="10">
                <a:ln w="9525">
                  <a:solidFill>
                    <a:srgbClr val="000000"/>
                  </a:solidFill>
                  <a:round/>
                  <a:headEnd/>
                  <a:tailEnd/>
                </a:ln>
                <a:solidFill>
                  <a:srgbClr val="FFFFFF"/>
                </a:solidFill>
                <a:latin typeface="Arial Black"/>
              </a:rPr>
              <a:t>брой нива</a:t>
            </a:r>
          </a:p>
        </p:txBody>
      </p:sp>
      <p:sp>
        <p:nvSpPr>
          <p:cNvPr id="618513" name="WordArt 17"/>
          <p:cNvSpPr>
            <a:spLocks noChangeArrowheads="1" noChangeShapeType="1" noTextEdit="1"/>
          </p:cNvSpPr>
          <p:nvPr/>
        </p:nvSpPr>
        <p:spPr bwMode="auto">
          <a:xfrm>
            <a:off x="4186238" y="5534025"/>
            <a:ext cx="520700" cy="223838"/>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GB" sz="800" kern="10">
                <a:ln w="9525">
                  <a:solidFill>
                    <a:srgbClr val="000000"/>
                  </a:solidFill>
                  <a:round/>
                  <a:headEnd/>
                  <a:tailEnd/>
                </a:ln>
                <a:solidFill>
                  <a:srgbClr val="FFFFFF"/>
                </a:solidFill>
                <a:latin typeface="Arial Black"/>
              </a:rPr>
              <a:t>h = </a:t>
            </a:r>
            <a:r>
              <a:rPr lang="bg-BG" sz="800" kern="10">
                <a:ln w="9525">
                  <a:solidFill>
                    <a:srgbClr val="000000"/>
                  </a:solidFill>
                  <a:round/>
                  <a:headEnd/>
                  <a:tailEnd/>
                </a:ln>
                <a:solidFill>
                  <a:srgbClr val="FFFFFF"/>
                </a:solidFill>
                <a:latin typeface="Arial Black"/>
              </a:rPr>
              <a:t>брой нива</a:t>
            </a:r>
          </a:p>
        </p:txBody>
      </p:sp>
      <p:sp>
        <p:nvSpPr>
          <p:cNvPr id="618514" name="Freeform 18"/>
          <p:cNvSpPr>
            <a:spLocks/>
          </p:cNvSpPr>
          <p:nvPr/>
        </p:nvSpPr>
        <p:spPr bwMode="auto">
          <a:xfrm>
            <a:off x="3268663" y="4003675"/>
            <a:ext cx="533400" cy="546100"/>
          </a:xfrm>
          <a:custGeom>
            <a:avLst/>
            <a:gdLst>
              <a:gd name="T0" fmla="*/ 900 w 900"/>
              <a:gd name="T1" fmla="*/ 0 h 840"/>
              <a:gd name="T2" fmla="*/ 0 w 900"/>
              <a:gd name="T3" fmla="*/ 840 h 840"/>
            </a:gdLst>
            <a:ahLst/>
            <a:cxnLst>
              <a:cxn ang="0">
                <a:pos x="T0" y="T1"/>
              </a:cxn>
              <a:cxn ang="0">
                <a:pos x="T2" y="T3"/>
              </a:cxn>
            </a:cxnLst>
            <a:rect l="0" t="0" r="r" b="b"/>
            <a:pathLst>
              <a:path w="900" h="840">
                <a:moveTo>
                  <a:pt x="900" y="0"/>
                </a:moveTo>
                <a:lnTo>
                  <a:pt x="0" y="84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18515" name="Freeform 19"/>
          <p:cNvSpPr>
            <a:spLocks/>
          </p:cNvSpPr>
          <p:nvPr/>
        </p:nvSpPr>
        <p:spPr bwMode="auto">
          <a:xfrm>
            <a:off x="3995738" y="4014788"/>
            <a:ext cx="457200" cy="484187"/>
          </a:xfrm>
          <a:custGeom>
            <a:avLst/>
            <a:gdLst>
              <a:gd name="T0" fmla="*/ 900 w 900"/>
              <a:gd name="T1" fmla="*/ 800 h 800"/>
              <a:gd name="T2" fmla="*/ 0 w 900"/>
              <a:gd name="T3" fmla="*/ 0 h 800"/>
            </a:gdLst>
            <a:ahLst/>
            <a:cxnLst>
              <a:cxn ang="0">
                <a:pos x="T0" y="T1"/>
              </a:cxn>
              <a:cxn ang="0">
                <a:pos x="T2" y="T3"/>
              </a:cxn>
            </a:cxnLst>
            <a:rect l="0" t="0" r="r" b="b"/>
            <a:pathLst>
              <a:path w="900" h="800">
                <a:moveTo>
                  <a:pt x="900" y="800"/>
                </a:moveTo>
                <a:lnTo>
                  <a:pt x="0" y="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18516" name="Oval 20"/>
          <p:cNvSpPr>
            <a:spLocks noChangeArrowheads="1"/>
          </p:cNvSpPr>
          <p:nvPr/>
        </p:nvSpPr>
        <p:spPr bwMode="auto">
          <a:xfrm>
            <a:off x="3721100" y="3797300"/>
            <a:ext cx="365125" cy="327025"/>
          </a:xfrm>
          <a:prstGeom prst="ellipse">
            <a:avLst/>
          </a:prstGeom>
          <a:solidFill>
            <a:srgbClr val="FFFFFF"/>
          </a:solidFill>
          <a:ln w="9525">
            <a:solidFill>
              <a:srgbClr val="000000"/>
            </a:solidFill>
            <a:round/>
            <a:headEnd/>
            <a:tailEnd/>
          </a:ln>
        </p:spPr>
        <p:txBody>
          <a:bodyPr/>
          <a:lstStyle/>
          <a:p>
            <a:endParaRPr lang="bg-BG"/>
          </a:p>
        </p:txBody>
      </p:sp>
      <p:sp>
        <p:nvSpPr>
          <p:cNvPr id="2" name="Footer Placeholder 1"/>
          <p:cNvSpPr>
            <a:spLocks noGrp="1"/>
          </p:cNvSpPr>
          <p:nvPr>
            <p:ph type="ftr" sz="quarter" idx="11"/>
          </p:nvPr>
        </p:nvSpPr>
        <p:spPr/>
        <p:txBody>
          <a:bodyPr/>
          <a:lstStyle/>
          <a:p>
            <a:r>
              <a:rPr lang="bg-BG" smtClean="0"/>
              <a:t>Велина Славова</a:t>
            </a:r>
            <a:endParaRPr lang="bg-BG"/>
          </a:p>
        </p:txBody>
      </p:sp>
    </p:spTree>
    <p:extLst>
      <p:ext uri="{BB962C8B-B14F-4D97-AF65-F5344CB8AC3E}">
        <p14:creationId xmlns:p14="http://schemas.microsoft.com/office/powerpoint/2010/main" val="12724203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85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850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850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850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185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85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85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85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8515"/>
                                        </p:tgtEl>
                                        <p:attrNameLst>
                                          <p:attrName>style.visibility</p:attrName>
                                        </p:attrNameLst>
                                      </p:cBhvr>
                                      <p:to>
                                        <p:strVal val="visible"/>
                                      </p:to>
                                    </p:set>
                                  </p:childTnLst>
                                </p:cTn>
                              </p:par>
                            </p:childTnLst>
                          </p:cTn>
                        </p:par>
                        <p:par>
                          <p:cTn id="29" fill="hold" nodeType="afterGroup">
                            <p:stCondLst>
                              <p:cond delay="0"/>
                            </p:stCondLst>
                            <p:childTnLst>
                              <p:par>
                                <p:cTn id="30" presetID="53" presetClass="entr" presetSubtype="0" fill="hold" grpId="0" nodeType="afterEffect">
                                  <p:stCondLst>
                                    <p:cond delay="0"/>
                                  </p:stCondLst>
                                  <p:childTnLst>
                                    <p:set>
                                      <p:cBhvr>
                                        <p:cTn id="31" dur="1" fill="hold">
                                          <p:stCondLst>
                                            <p:cond delay="0"/>
                                          </p:stCondLst>
                                        </p:cTn>
                                        <p:tgtEl>
                                          <p:spTgt spid="618516"/>
                                        </p:tgtEl>
                                        <p:attrNameLst>
                                          <p:attrName>style.visibility</p:attrName>
                                        </p:attrNameLst>
                                      </p:cBhvr>
                                      <p:to>
                                        <p:strVal val="visible"/>
                                      </p:to>
                                    </p:set>
                                    <p:anim calcmode="lin" valueType="num">
                                      <p:cBhvr>
                                        <p:cTn id="32" dur="500" fill="hold"/>
                                        <p:tgtEl>
                                          <p:spTgt spid="618516"/>
                                        </p:tgtEl>
                                        <p:attrNameLst>
                                          <p:attrName>ppt_w</p:attrName>
                                        </p:attrNameLst>
                                      </p:cBhvr>
                                      <p:tavLst>
                                        <p:tav tm="0">
                                          <p:val>
                                            <p:fltVal val="0"/>
                                          </p:val>
                                        </p:tav>
                                        <p:tav tm="100000">
                                          <p:val>
                                            <p:strVal val="#ppt_w"/>
                                          </p:val>
                                        </p:tav>
                                      </p:tavLst>
                                    </p:anim>
                                    <p:anim calcmode="lin" valueType="num">
                                      <p:cBhvr>
                                        <p:cTn id="33" dur="500" fill="hold"/>
                                        <p:tgtEl>
                                          <p:spTgt spid="618516"/>
                                        </p:tgtEl>
                                        <p:attrNameLst>
                                          <p:attrName>ppt_h</p:attrName>
                                        </p:attrNameLst>
                                      </p:cBhvr>
                                      <p:tavLst>
                                        <p:tav tm="0">
                                          <p:val>
                                            <p:fltVal val="0"/>
                                          </p:val>
                                        </p:tav>
                                        <p:tav tm="100000">
                                          <p:val>
                                            <p:strVal val="#ppt_h"/>
                                          </p:val>
                                        </p:tav>
                                      </p:tavLst>
                                    </p:anim>
                                    <p:animEffect transition="in" filter="fade">
                                      <p:cBhvr>
                                        <p:cTn id="34" dur="500"/>
                                        <p:tgtEl>
                                          <p:spTgt spid="618516"/>
                                        </p:tgtEl>
                                      </p:cBhvr>
                                    </p:animEffect>
                                  </p:childTnLst>
                                </p:cTn>
                              </p:par>
                            </p:childTnLst>
                          </p:cTn>
                        </p:par>
                        <p:par>
                          <p:cTn id="35" fill="hold" nodeType="afterGroup">
                            <p:stCondLst>
                              <p:cond delay="500"/>
                            </p:stCondLst>
                            <p:childTnLst>
                              <p:par>
                                <p:cTn id="36" presetID="53" presetClass="entr" presetSubtype="0" fill="hold" grpId="0" nodeType="afterEffect">
                                  <p:stCondLst>
                                    <p:cond delay="0"/>
                                  </p:stCondLst>
                                  <p:childTnLst>
                                    <p:set>
                                      <p:cBhvr>
                                        <p:cTn id="37" dur="1" fill="hold">
                                          <p:stCondLst>
                                            <p:cond delay="0"/>
                                          </p:stCondLst>
                                        </p:cTn>
                                        <p:tgtEl>
                                          <p:spTgt spid="618512"/>
                                        </p:tgtEl>
                                        <p:attrNameLst>
                                          <p:attrName>style.visibility</p:attrName>
                                        </p:attrNameLst>
                                      </p:cBhvr>
                                      <p:to>
                                        <p:strVal val="visible"/>
                                      </p:to>
                                    </p:set>
                                    <p:anim calcmode="lin" valueType="num">
                                      <p:cBhvr>
                                        <p:cTn id="38" dur="500" fill="hold"/>
                                        <p:tgtEl>
                                          <p:spTgt spid="618512"/>
                                        </p:tgtEl>
                                        <p:attrNameLst>
                                          <p:attrName>ppt_w</p:attrName>
                                        </p:attrNameLst>
                                      </p:cBhvr>
                                      <p:tavLst>
                                        <p:tav tm="0">
                                          <p:val>
                                            <p:fltVal val="0"/>
                                          </p:val>
                                        </p:tav>
                                        <p:tav tm="100000">
                                          <p:val>
                                            <p:strVal val="#ppt_w"/>
                                          </p:val>
                                        </p:tav>
                                      </p:tavLst>
                                    </p:anim>
                                    <p:anim calcmode="lin" valueType="num">
                                      <p:cBhvr>
                                        <p:cTn id="39" dur="500" fill="hold"/>
                                        <p:tgtEl>
                                          <p:spTgt spid="618512"/>
                                        </p:tgtEl>
                                        <p:attrNameLst>
                                          <p:attrName>ppt_h</p:attrName>
                                        </p:attrNameLst>
                                      </p:cBhvr>
                                      <p:tavLst>
                                        <p:tav tm="0">
                                          <p:val>
                                            <p:fltVal val="0"/>
                                          </p:val>
                                        </p:tav>
                                        <p:tav tm="100000">
                                          <p:val>
                                            <p:strVal val="#ppt_h"/>
                                          </p:val>
                                        </p:tav>
                                      </p:tavLst>
                                    </p:anim>
                                    <p:animEffect transition="in" filter="fade">
                                      <p:cBhvr>
                                        <p:cTn id="40" dur="500"/>
                                        <p:tgtEl>
                                          <p:spTgt spid="618512"/>
                                        </p:tgtEl>
                                      </p:cBhvr>
                                    </p:animEffect>
                                  </p:childTnLst>
                                </p:cTn>
                              </p:par>
                            </p:childTnLst>
                          </p:cTn>
                        </p:par>
                        <p:par>
                          <p:cTn id="41" fill="hold" nodeType="afterGroup">
                            <p:stCondLst>
                              <p:cond delay="1000"/>
                            </p:stCondLst>
                            <p:childTnLst>
                              <p:par>
                                <p:cTn id="42" presetID="53" presetClass="entr" presetSubtype="0" fill="hold" grpId="0" nodeType="afterEffect">
                                  <p:stCondLst>
                                    <p:cond delay="0"/>
                                  </p:stCondLst>
                                  <p:childTnLst>
                                    <p:set>
                                      <p:cBhvr>
                                        <p:cTn id="43" dur="1" fill="hold">
                                          <p:stCondLst>
                                            <p:cond delay="0"/>
                                          </p:stCondLst>
                                        </p:cTn>
                                        <p:tgtEl>
                                          <p:spTgt spid="618513"/>
                                        </p:tgtEl>
                                        <p:attrNameLst>
                                          <p:attrName>style.visibility</p:attrName>
                                        </p:attrNameLst>
                                      </p:cBhvr>
                                      <p:to>
                                        <p:strVal val="visible"/>
                                      </p:to>
                                    </p:set>
                                    <p:anim calcmode="lin" valueType="num">
                                      <p:cBhvr>
                                        <p:cTn id="44" dur="500" fill="hold"/>
                                        <p:tgtEl>
                                          <p:spTgt spid="618513"/>
                                        </p:tgtEl>
                                        <p:attrNameLst>
                                          <p:attrName>ppt_w</p:attrName>
                                        </p:attrNameLst>
                                      </p:cBhvr>
                                      <p:tavLst>
                                        <p:tav tm="0">
                                          <p:val>
                                            <p:fltVal val="0"/>
                                          </p:val>
                                        </p:tav>
                                        <p:tav tm="100000">
                                          <p:val>
                                            <p:strVal val="#ppt_w"/>
                                          </p:val>
                                        </p:tav>
                                      </p:tavLst>
                                    </p:anim>
                                    <p:anim calcmode="lin" valueType="num">
                                      <p:cBhvr>
                                        <p:cTn id="45" dur="500" fill="hold"/>
                                        <p:tgtEl>
                                          <p:spTgt spid="618513"/>
                                        </p:tgtEl>
                                        <p:attrNameLst>
                                          <p:attrName>ppt_h</p:attrName>
                                        </p:attrNameLst>
                                      </p:cBhvr>
                                      <p:tavLst>
                                        <p:tav tm="0">
                                          <p:val>
                                            <p:fltVal val="0"/>
                                          </p:val>
                                        </p:tav>
                                        <p:tav tm="100000">
                                          <p:val>
                                            <p:strVal val="#ppt_h"/>
                                          </p:val>
                                        </p:tav>
                                      </p:tavLst>
                                    </p:anim>
                                    <p:animEffect transition="in" filter="fade">
                                      <p:cBhvr>
                                        <p:cTn id="46" dur="500"/>
                                        <p:tgtEl>
                                          <p:spTgt spid="618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501" grpId="0"/>
      <p:bldP spid="618502" grpId="0"/>
      <p:bldP spid="618503" grpId="0"/>
      <p:bldP spid="618504" grpId="0"/>
      <p:bldP spid="618509" grpId="0" animBg="1"/>
      <p:bldP spid="618510" grpId="0" animBg="1"/>
      <p:bldP spid="618511" grpId="0" animBg="1"/>
      <p:bldP spid="618512" grpId="0" animBg="1"/>
      <p:bldP spid="618513" grpId="0" animBg="1"/>
      <p:bldP spid="618514" grpId="0" animBg="1"/>
      <p:bldP spid="618515" grpId="0" animBg="1"/>
      <p:bldP spid="6185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9524" name="Group 4"/>
          <p:cNvGrpSpPr>
            <a:grpSpLocks/>
          </p:cNvGrpSpPr>
          <p:nvPr/>
        </p:nvGrpSpPr>
        <p:grpSpPr bwMode="auto">
          <a:xfrm>
            <a:off x="339725" y="666750"/>
            <a:ext cx="7848600" cy="4705350"/>
            <a:chOff x="720" y="9540"/>
            <a:chExt cx="9180" cy="5220"/>
          </a:xfrm>
        </p:grpSpPr>
        <p:sp>
          <p:nvSpPr>
            <p:cNvPr id="619525" name="Line 5"/>
            <p:cNvSpPr>
              <a:spLocks noChangeShapeType="1"/>
            </p:cNvSpPr>
            <p:nvPr/>
          </p:nvSpPr>
          <p:spPr bwMode="auto">
            <a:xfrm>
              <a:off x="5940" y="9900"/>
              <a:ext cx="2160" cy="10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sz="1100"/>
            </a:p>
          </p:txBody>
        </p:sp>
        <p:sp>
          <p:nvSpPr>
            <p:cNvPr id="619526" name="Line 6"/>
            <p:cNvSpPr>
              <a:spLocks noChangeShapeType="1"/>
            </p:cNvSpPr>
            <p:nvPr/>
          </p:nvSpPr>
          <p:spPr bwMode="auto">
            <a:xfrm flipH="1">
              <a:off x="6840" y="11160"/>
              <a:ext cx="1260" cy="16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sz="1100"/>
            </a:p>
          </p:txBody>
        </p:sp>
        <p:sp>
          <p:nvSpPr>
            <p:cNvPr id="619527" name="Oval 7"/>
            <p:cNvSpPr>
              <a:spLocks noChangeArrowheads="1"/>
            </p:cNvSpPr>
            <p:nvPr/>
          </p:nvSpPr>
          <p:spPr bwMode="auto">
            <a:xfrm>
              <a:off x="7200" y="11700"/>
              <a:ext cx="540" cy="540"/>
            </a:xfrm>
            <a:prstGeom prst="ellipse">
              <a:avLst/>
            </a:prstGeom>
            <a:solidFill>
              <a:srgbClr val="FFFFFF"/>
            </a:solidFill>
            <a:ln w="9525">
              <a:solidFill>
                <a:srgbClr val="000000"/>
              </a:solidFill>
              <a:round/>
              <a:headEnd/>
              <a:tailEnd/>
            </a:ln>
          </p:spPr>
          <p:txBody>
            <a:bodyPr/>
            <a:lstStyle/>
            <a:p>
              <a:r>
                <a:rPr lang="en-US" altLang="bg-BG" sz="1100" b="0"/>
                <a:t>22</a:t>
              </a:r>
              <a:endParaRPr lang="en-US" altLang="bg-BG" sz="1100"/>
            </a:p>
          </p:txBody>
        </p:sp>
        <p:sp>
          <p:nvSpPr>
            <p:cNvPr id="619528" name="Oval 8"/>
            <p:cNvSpPr>
              <a:spLocks noChangeArrowheads="1"/>
            </p:cNvSpPr>
            <p:nvPr/>
          </p:nvSpPr>
          <p:spPr bwMode="auto">
            <a:xfrm>
              <a:off x="6480" y="12600"/>
              <a:ext cx="540" cy="540"/>
            </a:xfrm>
            <a:prstGeom prst="ellipse">
              <a:avLst/>
            </a:prstGeom>
            <a:solidFill>
              <a:srgbClr val="FFFFFF"/>
            </a:solidFill>
            <a:ln w="9525">
              <a:solidFill>
                <a:srgbClr val="000000"/>
              </a:solidFill>
              <a:round/>
              <a:headEnd/>
              <a:tailEnd/>
            </a:ln>
          </p:spPr>
          <p:txBody>
            <a:bodyPr/>
            <a:lstStyle/>
            <a:p>
              <a:r>
                <a:rPr lang="en-US" altLang="bg-BG" sz="1100" b="0"/>
                <a:t>21</a:t>
              </a:r>
              <a:endParaRPr lang="en-US" altLang="bg-BG" sz="1100"/>
            </a:p>
          </p:txBody>
        </p:sp>
        <p:sp>
          <p:nvSpPr>
            <p:cNvPr id="619529" name="Line 9"/>
            <p:cNvSpPr>
              <a:spLocks noChangeShapeType="1"/>
            </p:cNvSpPr>
            <p:nvPr/>
          </p:nvSpPr>
          <p:spPr bwMode="auto">
            <a:xfrm flipH="1">
              <a:off x="900" y="12060"/>
              <a:ext cx="1440" cy="16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sz="1100"/>
            </a:p>
          </p:txBody>
        </p:sp>
        <p:sp>
          <p:nvSpPr>
            <p:cNvPr id="619530" name="Oval 10"/>
            <p:cNvSpPr>
              <a:spLocks noChangeArrowheads="1"/>
            </p:cNvSpPr>
            <p:nvPr/>
          </p:nvSpPr>
          <p:spPr bwMode="auto">
            <a:xfrm>
              <a:off x="1440" y="12600"/>
              <a:ext cx="540" cy="540"/>
            </a:xfrm>
            <a:prstGeom prst="ellipse">
              <a:avLst/>
            </a:prstGeom>
            <a:solidFill>
              <a:srgbClr val="FFFFFF"/>
            </a:solidFill>
            <a:ln w="9525">
              <a:solidFill>
                <a:srgbClr val="000000"/>
              </a:solidFill>
              <a:round/>
              <a:headEnd/>
              <a:tailEnd/>
            </a:ln>
          </p:spPr>
          <p:txBody>
            <a:bodyPr/>
            <a:lstStyle/>
            <a:p>
              <a:pPr algn="ctr"/>
              <a:r>
                <a:rPr lang="en-US" altLang="bg-BG" sz="1100" b="0"/>
                <a:t>5</a:t>
              </a:r>
              <a:endParaRPr lang="en-US" altLang="bg-BG" sz="1100"/>
            </a:p>
          </p:txBody>
        </p:sp>
        <p:sp>
          <p:nvSpPr>
            <p:cNvPr id="619531" name="Oval 11"/>
            <p:cNvSpPr>
              <a:spLocks noChangeArrowheads="1"/>
            </p:cNvSpPr>
            <p:nvPr/>
          </p:nvSpPr>
          <p:spPr bwMode="auto">
            <a:xfrm>
              <a:off x="720" y="13500"/>
              <a:ext cx="540" cy="540"/>
            </a:xfrm>
            <a:prstGeom prst="ellipse">
              <a:avLst/>
            </a:prstGeom>
            <a:solidFill>
              <a:srgbClr val="FFFFFF"/>
            </a:solidFill>
            <a:ln w="9525">
              <a:solidFill>
                <a:srgbClr val="000000"/>
              </a:solidFill>
              <a:round/>
              <a:headEnd/>
              <a:tailEnd/>
            </a:ln>
          </p:spPr>
          <p:txBody>
            <a:bodyPr/>
            <a:lstStyle/>
            <a:p>
              <a:pPr algn="ctr"/>
              <a:r>
                <a:rPr lang="en-US" altLang="bg-BG" sz="1100" b="0"/>
                <a:t>3</a:t>
              </a:r>
              <a:endParaRPr lang="en-US" altLang="bg-BG" sz="1100"/>
            </a:p>
          </p:txBody>
        </p:sp>
        <p:sp>
          <p:nvSpPr>
            <p:cNvPr id="619532" name="Line 12"/>
            <p:cNvSpPr>
              <a:spLocks noChangeShapeType="1"/>
            </p:cNvSpPr>
            <p:nvPr/>
          </p:nvSpPr>
          <p:spPr bwMode="auto">
            <a:xfrm flipV="1">
              <a:off x="2520" y="11160"/>
              <a:ext cx="108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sz="1100"/>
            </a:p>
          </p:txBody>
        </p:sp>
        <p:sp>
          <p:nvSpPr>
            <p:cNvPr id="619533" name="Line 13"/>
            <p:cNvSpPr>
              <a:spLocks noChangeShapeType="1"/>
            </p:cNvSpPr>
            <p:nvPr/>
          </p:nvSpPr>
          <p:spPr bwMode="auto">
            <a:xfrm>
              <a:off x="3960" y="11160"/>
              <a:ext cx="108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sz="1100"/>
            </a:p>
          </p:txBody>
        </p:sp>
        <p:sp>
          <p:nvSpPr>
            <p:cNvPr id="619534" name="Line 14"/>
            <p:cNvSpPr>
              <a:spLocks noChangeShapeType="1"/>
            </p:cNvSpPr>
            <p:nvPr/>
          </p:nvSpPr>
          <p:spPr bwMode="auto">
            <a:xfrm flipH="1">
              <a:off x="4500" y="12060"/>
              <a:ext cx="54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sz="1100"/>
            </a:p>
          </p:txBody>
        </p:sp>
        <p:sp>
          <p:nvSpPr>
            <p:cNvPr id="619535" name="Line 15"/>
            <p:cNvSpPr>
              <a:spLocks noChangeShapeType="1"/>
            </p:cNvSpPr>
            <p:nvPr/>
          </p:nvSpPr>
          <p:spPr bwMode="auto">
            <a:xfrm>
              <a:off x="2520" y="12060"/>
              <a:ext cx="72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sz="1100"/>
            </a:p>
          </p:txBody>
        </p:sp>
        <p:sp>
          <p:nvSpPr>
            <p:cNvPr id="619536" name="Oval 16"/>
            <p:cNvSpPr>
              <a:spLocks noChangeArrowheads="1"/>
            </p:cNvSpPr>
            <p:nvPr/>
          </p:nvSpPr>
          <p:spPr bwMode="auto">
            <a:xfrm>
              <a:off x="3060" y="12600"/>
              <a:ext cx="540" cy="540"/>
            </a:xfrm>
            <a:prstGeom prst="ellipse">
              <a:avLst/>
            </a:prstGeom>
            <a:solidFill>
              <a:srgbClr val="FFFFFF"/>
            </a:solidFill>
            <a:ln w="9525">
              <a:solidFill>
                <a:srgbClr val="000000"/>
              </a:solidFill>
              <a:round/>
              <a:headEnd/>
              <a:tailEnd/>
            </a:ln>
          </p:spPr>
          <p:txBody>
            <a:bodyPr/>
            <a:lstStyle/>
            <a:p>
              <a:pPr algn="ctr"/>
              <a:r>
                <a:rPr lang="en-US" altLang="bg-BG" sz="1100" b="0"/>
                <a:t>9</a:t>
              </a:r>
              <a:endParaRPr lang="en-US" altLang="bg-BG" sz="1100"/>
            </a:p>
          </p:txBody>
        </p:sp>
        <p:sp>
          <p:nvSpPr>
            <p:cNvPr id="619537" name="Oval 17"/>
            <p:cNvSpPr>
              <a:spLocks noChangeArrowheads="1"/>
            </p:cNvSpPr>
            <p:nvPr/>
          </p:nvSpPr>
          <p:spPr bwMode="auto">
            <a:xfrm>
              <a:off x="2160" y="11700"/>
              <a:ext cx="540" cy="540"/>
            </a:xfrm>
            <a:prstGeom prst="ellipse">
              <a:avLst/>
            </a:prstGeom>
            <a:solidFill>
              <a:srgbClr val="FFFFFF"/>
            </a:solidFill>
            <a:ln w="9525">
              <a:solidFill>
                <a:srgbClr val="000000"/>
              </a:solidFill>
              <a:round/>
              <a:headEnd/>
              <a:tailEnd/>
            </a:ln>
          </p:spPr>
          <p:txBody>
            <a:bodyPr/>
            <a:lstStyle/>
            <a:p>
              <a:pPr algn="ctr"/>
              <a:r>
                <a:rPr lang="en-US" altLang="bg-BG" sz="1100" b="0"/>
                <a:t>8</a:t>
              </a:r>
              <a:endParaRPr lang="en-US" altLang="bg-BG" sz="1100"/>
            </a:p>
          </p:txBody>
        </p:sp>
        <p:sp>
          <p:nvSpPr>
            <p:cNvPr id="619538" name="Oval 18"/>
            <p:cNvSpPr>
              <a:spLocks noChangeArrowheads="1"/>
            </p:cNvSpPr>
            <p:nvPr/>
          </p:nvSpPr>
          <p:spPr bwMode="auto">
            <a:xfrm>
              <a:off x="4140" y="12600"/>
              <a:ext cx="540" cy="540"/>
            </a:xfrm>
            <a:prstGeom prst="ellipse">
              <a:avLst/>
            </a:prstGeom>
            <a:solidFill>
              <a:srgbClr val="FFFFFF"/>
            </a:solidFill>
            <a:ln w="9525">
              <a:solidFill>
                <a:srgbClr val="000000"/>
              </a:solidFill>
              <a:round/>
              <a:headEnd/>
              <a:tailEnd/>
            </a:ln>
          </p:spPr>
          <p:txBody>
            <a:bodyPr/>
            <a:lstStyle/>
            <a:p>
              <a:r>
                <a:rPr lang="en-US" altLang="bg-BG" sz="1100" b="0"/>
                <a:t>12</a:t>
              </a:r>
              <a:endParaRPr lang="en-US" altLang="bg-BG" sz="1100"/>
            </a:p>
          </p:txBody>
        </p:sp>
        <p:sp>
          <p:nvSpPr>
            <p:cNvPr id="619539" name="Oval 19"/>
            <p:cNvSpPr>
              <a:spLocks noChangeArrowheads="1"/>
            </p:cNvSpPr>
            <p:nvPr/>
          </p:nvSpPr>
          <p:spPr bwMode="auto">
            <a:xfrm>
              <a:off x="4860" y="11700"/>
              <a:ext cx="540" cy="540"/>
            </a:xfrm>
            <a:prstGeom prst="ellipse">
              <a:avLst/>
            </a:prstGeom>
            <a:solidFill>
              <a:srgbClr val="FFFFFF"/>
            </a:solidFill>
            <a:ln w="9525">
              <a:solidFill>
                <a:srgbClr val="000000"/>
              </a:solidFill>
              <a:round/>
              <a:headEnd/>
              <a:tailEnd/>
            </a:ln>
          </p:spPr>
          <p:txBody>
            <a:bodyPr/>
            <a:lstStyle/>
            <a:p>
              <a:r>
                <a:rPr lang="en-US" altLang="bg-BG" sz="1100" b="0"/>
                <a:t>13</a:t>
              </a:r>
              <a:endParaRPr lang="en-US" altLang="bg-BG" sz="1100"/>
            </a:p>
          </p:txBody>
        </p:sp>
        <p:sp>
          <p:nvSpPr>
            <p:cNvPr id="619540" name="Line 20"/>
            <p:cNvSpPr>
              <a:spLocks noChangeShapeType="1"/>
            </p:cNvSpPr>
            <p:nvPr/>
          </p:nvSpPr>
          <p:spPr bwMode="auto">
            <a:xfrm flipV="1">
              <a:off x="3780" y="9900"/>
              <a:ext cx="1980" cy="10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sz="1100"/>
            </a:p>
          </p:txBody>
        </p:sp>
        <p:sp>
          <p:nvSpPr>
            <p:cNvPr id="619541" name="Oval 21"/>
            <p:cNvSpPr>
              <a:spLocks noChangeArrowheads="1"/>
            </p:cNvSpPr>
            <p:nvPr/>
          </p:nvSpPr>
          <p:spPr bwMode="auto">
            <a:xfrm>
              <a:off x="3420" y="10800"/>
              <a:ext cx="540" cy="540"/>
            </a:xfrm>
            <a:prstGeom prst="ellipse">
              <a:avLst/>
            </a:prstGeom>
            <a:solidFill>
              <a:srgbClr val="FFFFFF"/>
            </a:solidFill>
            <a:ln w="9525">
              <a:solidFill>
                <a:srgbClr val="000000"/>
              </a:solidFill>
              <a:round/>
              <a:headEnd/>
              <a:tailEnd/>
            </a:ln>
          </p:spPr>
          <p:txBody>
            <a:bodyPr/>
            <a:lstStyle/>
            <a:p>
              <a:r>
                <a:rPr lang="en-US" altLang="bg-BG" sz="1100" b="0"/>
                <a:t>11</a:t>
              </a:r>
              <a:endParaRPr lang="en-US" altLang="bg-BG" sz="1100"/>
            </a:p>
          </p:txBody>
        </p:sp>
        <p:sp>
          <p:nvSpPr>
            <p:cNvPr id="619542" name="Oval 22"/>
            <p:cNvSpPr>
              <a:spLocks noChangeArrowheads="1"/>
            </p:cNvSpPr>
            <p:nvPr/>
          </p:nvSpPr>
          <p:spPr bwMode="auto">
            <a:xfrm>
              <a:off x="5580" y="9540"/>
              <a:ext cx="540" cy="540"/>
            </a:xfrm>
            <a:prstGeom prst="ellipse">
              <a:avLst/>
            </a:prstGeom>
            <a:solidFill>
              <a:srgbClr val="FFFFFF"/>
            </a:solidFill>
            <a:ln w="9525">
              <a:solidFill>
                <a:srgbClr val="000000"/>
              </a:solidFill>
              <a:round/>
              <a:headEnd/>
              <a:tailEnd/>
            </a:ln>
          </p:spPr>
          <p:txBody>
            <a:bodyPr/>
            <a:lstStyle/>
            <a:p>
              <a:pPr algn="ctr"/>
              <a:r>
                <a:rPr lang="en-US" altLang="bg-BG" sz="1100" b="0"/>
                <a:t>18</a:t>
              </a:r>
              <a:endParaRPr lang="en-US" altLang="bg-BG" sz="1100"/>
            </a:p>
          </p:txBody>
        </p:sp>
        <p:sp>
          <p:nvSpPr>
            <p:cNvPr id="619543" name="Line 23"/>
            <p:cNvSpPr>
              <a:spLocks noChangeShapeType="1"/>
            </p:cNvSpPr>
            <p:nvPr/>
          </p:nvSpPr>
          <p:spPr bwMode="auto">
            <a:xfrm>
              <a:off x="8280" y="11160"/>
              <a:ext cx="72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sz="1100"/>
            </a:p>
          </p:txBody>
        </p:sp>
        <p:sp>
          <p:nvSpPr>
            <p:cNvPr id="619544" name="Oval 24"/>
            <p:cNvSpPr>
              <a:spLocks noChangeArrowheads="1"/>
            </p:cNvSpPr>
            <p:nvPr/>
          </p:nvSpPr>
          <p:spPr bwMode="auto">
            <a:xfrm>
              <a:off x="8820" y="11700"/>
              <a:ext cx="540" cy="540"/>
            </a:xfrm>
            <a:prstGeom prst="ellipse">
              <a:avLst/>
            </a:prstGeom>
            <a:solidFill>
              <a:srgbClr val="FFFFFF"/>
            </a:solidFill>
            <a:ln w="9525">
              <a:solidFill>
                <a:srgbClr val="000000"/>
              </a:solidFill>
              <a:round/>
              <a:headEnd/>
              <a:tailEnd/>
            </a:ln>
          </p:spPr>
          <p:txBody>
            <a:bodyPr/>
            <a:lstStyle/>
            <a:p>
              <a:r>
                <a:rPr lang="en-US" altLang="bg-BG" sz="1100" b="0"/>
                <a:t>24</a:t>
              </a:r>
              <a:endParaRPr lang="en-US" altLang="bg-BG" sz="1100"/>
            </a:p>
          </p:txBody>
        </p:sp>
        <p:sp>
          <p:nvSpPr>
            <p:cNvPr id="619545" name="Oval 25"/>
            <p:cNvSpPr>
              <a:spLocks noChangeArrowheads="1"/>
            </p:cNvSpPr>
            <p:nvPr/>
          </p:nvSpPr>
          <p:spPr bwMode="auto">
            <a:xfrm>
              <a:off x="7920" y="10800"/>
              <a:ext cx="540" cy="540"/>
            </a:xfrm>
            <a:prstGeom prst="ellipse">
              <a:avLst/>
            </a:prstGeom>
            <a:solidFill>
              <a:srgbClr val="FFFFFF"/>
            </a:solidFill>
            <a:ln w="9525">
              <a:solidFill>
                <a:srgbClr val="000000"/>
              </a:solidFill>
              <a:round/>
              <a:headEnd/>
              <a:tailEnd/>
            </a:ln>
          </p:spPr>
          <p:txBody>
            <a:bodyPr/>
            <a:lstStyle/>
            <a:p>
              <a:r>
                <a:rPr lang="en-US" altLang="bg-BG" sz="1100" b="0"/>
                <a:t>23</a:t>
              </a:r>
              <a:endParaRPr lang="en-US" altLang="bg-BG" sz="1100"/>
            </a:p>
          </p:txBody>
        </p:sp>
        <p:sp>
          <p:nvSpPr>
            <p:cNvPr id="619546" name="Line 26"/>
            <p:cNvSpPr>
              <a:spLocks noChangeShapeType="1"/>
            </p:cNvSpPr>
            <p:nvPr/>
          </p:nvSpPr>
          <p:spPr bwMode="auto">
            <a:xfrm>
              <a:off x="720" y="14400"/>
              <a:ext cx="91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bg-BG" sz="1100"/>
            </a:p>
          </p:txBody>
        </p:sp>
        <p:sp>
          <p:nvSpPr>
            <p:cNvPr id="619547" name="Freeform 27"/>
            <p:cNvSpPr>
              <a:spLocks/>
            </p:cNvSpPr>
            <p:nvPr/>
          </p:nvSpPr>
          <p:spPr bwMode="auto">
            <a:xfrm>
              <a:off x="2415" y="12240"/>
              <a:ext cx="1" cy="2160"/>
            </a:xfrm>
            <a:custGeom>
              <a:avLst/>
              <a:gdLst>
                <a:gd name="T0" fmla="*/ 0 w 1"/>
                <a:gd name="T1" fmla="*/ 0 h 2160"/>
                <a:gd name="T2" fmla="*/ 0 w 1"/>
                <a:gd name="T3" fmla="*/ 2160 h 2160"/>
              </a:gdLst>
              <a:ahLst/>
              <a:cxnLst>
                <a:cxn ang="0">
                  <a:pos x="T0" y="T1"/>
                </a:cxn>
                <a:cxn ang="0">
                  <a:pos x="T2" y="T3"/>
                </a:cxn>
              </a:cxnLst>
              <a:rect l="0" t="0" r="r" b="b"/>
              <a:pathLst>
                <a:path w="1" h="2160">
                  <a:moveTo>
                    <a:pt x="0" y="0"/>
                  </a:moveTo>
                  <a:lnTo>
                    <a:pt x="0" y="21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bg-BG" sz="1100"/>
            </a:p>
          </p:txBody>
        </p:sp>
        <p:sp>
          <p:nvSpPr>
            <p:cNvPr id="619548" name="Line 28"/>
            <p:cNvSpPr>
              <a:spLocks noChangeShapeType="1"/>
            </p:cNvSpPr>
            <p:nvPr/>
          </p:nvSpPr>
          <p:spPr bwMode="auto">
            <a:xfrm>
              <a:off x="3240" y="13140"/>
              <a:ext cx="0" cy="12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sz="1100"/>
            </a:p>
          </p:txBody>
        </p:sp>
        <p:sp>
          <p:nvSpPr>
            <p:cNvPr id="619549" name="Line 29"/>
            <p:cNvSpPr>
              <a:spLocks noChangeShapeType="1"/>
            </p:cNvSpPr>
            <p:nvPr/>
          </p:nvSpPr>
          <p:spPr bwMode="auto">
            <a:xfrm>
              <a:off x="3780" y="11340"/>
              <a:ext cx="0" cy="3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sz="1100"/>
            </a:p>
          </p:txBody>
        </p:sp>
        <p:sp>
          <p:nvSpPr>
            <p:cNvPr id="619550" name="Freeform 30"/>
            <p:cNvSpPr>
              <a:spLocks/>
            </p:cNvSpPr>
            <p:nvPr/>
          </p:nvSpPr>
          <p:spPr bwMode="auto">
            <a:xfrm>
              <a:off x="1695" y="13125"/>
              <a:ext cx="1" cy="1275"/>
            </a:xfrm>
            <a:custGeom>
              <a:avLst/>
              <a:gdLst>
                <a:gd name="T0" fmla="*/ 0 w 1"/>
                <a:gd name="T1" fmla="*/ 0 h 1275"/>
                <a:gd name="T2" fmla="*/ 0 w 1"/>
                <a:gd name="T3" fmla="*/ 1275 h 1275"/>
              </a:gdLst>
              <a:ahLst/>
              <a:cxnLst>
                <a:cxn ang="0">
                  <a:pos x="T0" y="T1"/>
                </a:cxn>
                <a:cxn ang="0">
                  <a:pos x="T2" y="T3"/>
                </a:cxn>
              </a:cxnLst>
              <a:rect l="0" t="0" r="r" b="b"/>
              <a:pathLst>
                <a:path w="1" h="1275">
                  <a:moveTo>
                    <a:pt x="0" y="0"/>
                  </a:moveTo>
                  <a:lnTo>
                    <a:pt x="0" y="1275"/>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bg-BG" sz="1100"/>
            </a:p>
          </p:txBody>
        </p:sp>
        <p:sp>
          <p:nvSpPr>
            <p:cNvPr id="619551" name="Freeform 31"/>
            <p:cNvSpPr>
              <a:spLocks/>
            </p:cNvSpPr>
            <p:nvPr/>
          </p:nvSpPr>
          <p:spPr bwMode="auto">
            <a:xfrm>
              <a:off x="960" y="14055"/>
              <a:ext cx="1" cy="315"/>
            </a:xfrm>
            <a:custGeom>
              <a:avLst/>
              <a:gdLst>
                <a:gd name="T0" fmla="*/ 0 w 1"/>
                <a:gd name="T1" fmla="*/ 0 h 315"/>
                <a:gd name="T2" fmla="*/ 0 w 1"/>
                <a:gd name="T3" fmla="*/ 315 h 315"/>
              </a:gdLst>
              <a:ahLst/>
              <a:cxnLst>
                <a:cxn ang="0">
                  <a:pos x="T0" y="T1"/>
                </a:cxn>
                <a:cxn ang="0">
                  <a:pos x="T2" y="T3"/>
                </a:cxn>
              </a:cxnLst>
              <a:rect l="0" t="0" r="r" b="b"/>
              <a:pathLst>
                <a:path w="1" h="315">
                  <a:moveTo>
                    <a:pt x="0" y="0"/>
                  </a:moveTo>
                  <a:lnTo>
                    <a:pt x="0" y="315"/>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bg-BG" sz="1100"/>
            </a:p>
          </p:txBody>
        </p:sp>
        <p:sp>
          <p:nvSpPr>
            <p:cNvPr id="619552" name="Freeform 32"/>
            <p:cNvSpPr>
              <a:spLocks/>
            </p:cNvSpPr>
            <p:nvPr/>
          </p:nvSpPr>
          <p:spPr bwMode="auto">
            <a:xfrm>
              <a:off x="4395" y="13140"/>
              <a:ext cx="1" cy="1230"/>
            </a:xfrm>
            <a:custGeom>
              <a:avLst/>
              <a:gdLst>
                <a:gd name="T0" fmla="*/ 0 w 1"/>
                <a:gd name="T1" fmla="*/ 0 h 1230"/>
                <a:gd name="T2" fmla="*/ 0 w 1"/>
                <a:gd name="T3" fmla="*/ 1230 h 1230"/>
              </a:gdLst>
              <a:ahLst/>
              <a:cxnLst>
                <a:cxn ang="0">
                  <a:pos x="T0" y="T1"/>
                </a:cxn>
                <a:cxn ang="0">
                  <a:pos x="T2" y="T3"/>
                </a:cxn>
              </a:cxnLst>
              <a:rect l="0" t="0" r="r" b="b"/>
              <a:pathLst>
                <a:path w="1" h="1230">
                  <a:moveTo>
                    <a:pt x="0" y="0"/>
                  </a:moveTo>
                  <a:lnTo>
                    <a:pt x="0" y="123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bg-BG" sz="1100"/>
            </a:p>
          </p:txBody>
        </p:sp>
        <p:sp>
          <p:nvSpPr>
            <p:cNvPr id="619553" name="Freeform 33"/>
            <p:cNvSpPr>
              <a:spLocks/>
            </p:cNvSpPr>
            <p:nvPr/>
          </p:nvSpPr>
          <p:spPr bwMode="auto">
            <a:xfrm>
              <a:off x="5100" y="12255"/>
              <a:ext cx="1" cy="2130"/>
            </a:xfrm>
            <a:custGeom>
              <a:avLst/>
              <a:gdLst>
                <a:gd name="T0" fmla="*/ 0 w 1"/>
                <a:gd name="T1" fmla="*/ 0 h 2130"/>
                <a:gd name="T2" fmla="*/ 0 w 1"/>
                <a:gd name="T3" fmla="*/ 2130 h 2130"/>
              </a:gdLst>
              <a:ahLst/>
              <a:cxnLst>
                <a:cxn ang="0">
                  <a:pos x="T0" y="T1"/>
                </a:cxn>
                <a:cxn ang="0">
                  <a:pos x="T2" y="T3"/>
                </a:cxn>
              </a:cxnLst>
              <a:rect l="0" t="0" r="r" b="b"/>
              <a:pathLst>
                <a:path w="1" h="2130">
                  <a:moveTo>
                    <a:pt x="0" y="0"/>
                  </a:moveTo>
                  <a:lnTo>
                    <a:pt x="0" y="213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bg-BG" sz="1100"/>
            </a:p>
          </p:txBody>
        </p:sp>
        <p:sp>
          <p:nvSpPr>
            <p:cNvPr id="619554" name="Freeform 34"/>
            <p:cNvSpPr>
              <a:spLocks/>
            </p:cNvSpPr>
            <p:nvPr/>
          </p:nvSpPr>
          <p:spPr bwMode="auto">
            <a:xfrm>
              <a:off x="6765" y="13155"/>
              <a:ext cx="1" cy="1200"/>
            </a:xfrm>
            <a:custGeom>
              <a:avLst/>
              <a:gdLst>
                <a:gd name="T0" fmla="*/ 0 w 1"/>
                <a:gd name="T1" fmla="*/ 0 h 1200"/>
                <a:gd name="T2" fmla="*/ 0 w 1"/>
                <a:gd name="T3" fmla="*/ 1200 h 1200"/>
              </a:gdLst>
              <a:ahLst/>
              <a:cxnLst>
                <a:cxn ang="0">
                  <a:pos x="T0" y="T1"/>
                </a:cxn>
                <a:cxn ang="0">
                  <a:pos x="T2" y="T3"/>
                </a:cxn>
              </a:cxnLst>
              <a:rect l="0" t="0" r="r" b="b"/>
              <a:pathLst>
                <a:path w="1" h="1200">
                  <a:moveTo>
                    <a:pt x="0" y="0"/>
                  </a:moveTo>
                  <a:lnTo>
                    <a:pt x="0" y="120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bg-BG" sz="1100"/>
            </a:p>
          </p:txBody>
        </p:sp>
        <p:sp>
          <p:nvSpPr>
            <p:cNvPr id="619555" name="Freeform 35"/>
            <p:cNvSpPr>
              <a:spLocks/>
            </p:cNvSpPr>
            <p:nvPr/>
          </p:nvSpPr>
          <p:spPr bwMode="auto">
            <a:xfrm>
              <a:off x="7425" y="12255"/>
              <a:ext cx="1" cy="2115"/>
            </a:xfrm>
            <a:custGeom>
              <a:avLst/>
              <a:gdLst>
                <a:gd name="T0" fmla="*/ 0 w 1"/>
                <a:gd name="T1" fmla="*/ 0 h 2115"/>
                <a:gd name="T2" fmla="*/ 0 w 1"/>
                <a:gd name="T3" fmla="*/ 2115 h 2115"/>
              </a:gdLst>
              <a:ahLst/>
              <a:cxnLst>
                <a:cxn ang="0">
                  <a:pos x="T0" y="T1"/>
                </a:cxn>
                <a:cxn ang="0">
                  <a:pos x="T2" y="T3"/>
                </a:cxn>
              </a:cxnLst>
              <a:rect l="0" t="0" r="r" b="b"/>
              <a:pathLst>
                <a:path w="1" h="2115">
                  <a:moveTo>
                    <a:pt x="0" y="0"/>
                  </a:moveTo>
                  <a:lnTo>
                    <a:pt x="0" y="2115"/>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bg-BG" sz="1100"/>
            </a:p>
          </p:txBody>
        </p:sp>
        <p:sp>
          <p:nvSpPr>
            <p:cNvPr id="619556" name="Freeform 36"/>
            <p:cNvSpPr>
              <a:spLocks/>
            </p:cNvSpPr>
            <p:nvPr/>
          </p:nvSpPr>
          <p:spPr bwMode="auto">
            <a:xfrm>
              <a:off x="8160" y="11310"/>
              <a:ext cx="1" cy="3090"/>
            </a:xfrm>
            <a:custGeom>
              <a:avLst/>
              <a:gdLst>
                <a:gd name="T0" fmla="*/ 0 w 1"/>
                <a:gd name="T1" fmla="*/ 0 h 3090"/>
                <a:gd name="T2" fmla="*/ 0 w 1"/>
                <a:gd name="T3" fmla="*/ 3090 h 3090"/>
              </a:gdLst>
              <a:ahLst/>
              <a:cxnLst>
                <a:cxn ang="0">
                  <a:pos x="T0" y="T1"/>
                </a:cxn>
                <a:cxn ang="0">
                  <a:pos x="T2" y="T3"/>
                </a:cxn>
              </a:cxnLst>
              <a:rect l="0" t="0" r="r" b="b"/>
              <a:pathLst>
                <a:path w="1" h="3090">
                  <a:moveTo>
                    <a:pt x="0" y="0"/>
                  </a:moveTo>
                  <a:lnTo>
                    <a:pt x="0" y="309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bg-BG" sz="1100"/>
            </a:p>
          </p:txBody>
        </p:sp>
        <p:sp>
          <p:nvSpPr>
            <p:cNvPr id="619557" name="Line 37"/>
            <p:cNvSpPr>
              <a:spLocks noChangeShapeType="1"/>
            </p:cNvSpPr>
            <p:nvPr/>
          </p:nvSpPr>
          <p:spPr bwMode="auto">
            <a:xfrm>
              <a:off x="9000" y="12240"/>
              <a:ext cx="0" cy="21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sz="1100"/>
            </a:p>
          </p:txBody>
        </p:sp>
        <p:sp>
          <p:nvSpPr>
            <p:cNvPr id="619558" name="Freeform 38"/>
            <p:cNvSpPr>
              <a:spLocks/>
            </p:cNvSpPr>
            <p:nvPr/>
          </p:nvSpPr>
          <p:spPr bwMode="auto">
            <a:xfrm>
              <a:off x="5820" y="10095"/>
              <a:ext cx="1" cy="4260"/>
            </a:xfrm>
            <a:custGeom>
              <a:avLst/>
              <a:gdLst>
                <a:gd name="T0" fmla="*/ 0 w 1"/>
                <a:gd name="T1" fmla="*/ 0 h 4260"/>
                <a:gd name="T2" fmla="*/ 0 w 1"/>
                <a:gd name="T3" fmla="*/ 4260 h 4260"/>
              </a:gdLst>
              <a:ahLst/>
              <a:cxnLst>
                <a:cxn ang="0">
                  <a:pos x="T0" y="T1"/>
                </a:cxn>
                <a:cxn ang="0">
                  <a:pos x="T2" y="T3"/>
                </a:cxn>
              </a:cxnLst>
              <a:rect l="0" t="0" r="r" b="b"/>
              <a:pathLst>
                <a:path w="1" h="4260">
                  <a:moveTo>
                    <a:pt x="0" y="0"/>
                  </a:moveTo>
                  <a:lnTo>
                    <a:pt x="0" y="42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bg-BG" sz="1100"/>
            </a:p>
          </p:txBody>
        </p:sp>
        <p:sp>
          <p:nvSpPr>
            <p:cNvPr id="619559" name="Text Box 39"/>
            <p:cNvSpPr txBox="1">
              <a:spLocks noChangeArrowheads="1"/>
            </p:cNvSpPr>
            <p:nvPr/>
          </p:nvSpPr>
          <p:spPr bwMode="auto">
            <a:xfrm>
              <a:off x="720" y="14400"/>
              <a:ext cx="88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bg-BG" sz="1100" b="0"/>
                <a:t>3        </a:t>
              </a:r>
              <a:r>
                <a:rPr lang="bg-BG" altLang="bg-BG" sz="1100" b="0"/>
                <a:t>  </a:t>
              </a:r>
              <a:r>
                <a:rPr lang="en-US" altLang="bg-BG" sz="1100" b="0"/>
                <a:t>  5      </a:t>
              </a:r>
              <a:r>
                <a:rPr lang="bg-BG" altLang="bg-BG" sz="1100" b="0"/>
                <a:t>  </a:t>
              </a:r>
              <a:r>
                <a:rPr lang="en-US" altLang="bg-BG" sz="1100" b="0"/>
                <a:t>    8       </a:t>
              </a:r>
              <a:r>
                <a:rPr lang="bg-BG" altLang="bg-BG" sz="1100" b="0"/>
                <a:t>   </a:t>
              </a:r>
              <a:r>
                <a:rPr lang="en-US" altLang="bg-BG" sz="1100" b="0"/>
                <a:t>      9   </a:t>
              </a:r>
              <a:r>
                <a:rPr lang="bg-BG" altLang="bg-BG" sz="1100" b="0"/>
                <a:t>    </a:t>
              </a:r>
              <a:r>
                <a:rPr lang="en-US" altLang="bg-BG" sz="1100" b="0"/>
                <a:t>  11      </a:t>
              </a:r>
              <a:r>
                <a:rPr lang="bg-BG" altLang="bg-BG" sz="1100" b="0"/>
                <a:t>  </a:t>
              </a:r>
              <a:r>
                <a:rPr lang="en-US" altLang="bg-BG" sz="1100" b="0"/>
                <a:t>12   </a:t>
              </a:r>
              <a:r>
                <a:rPr lang="bg-BG" altLang="bg-BG" sz="1100" b="0"/>
                <a:t> </a:t>
              </a:r>
              <a:r>
                <a:rPr lang="en-US" altLang="bg-BG" sz="1100" b="0"/>
                <a:t>     13      </a:t>
              </a:r>
              <a:r>
                <a:rPr lang="bg-BG" altLang="bg-BG" sz="1100" b="0"/>
                <a:t>   </a:t>
              </a:r>
              <a:r>
                <a:rPr lang="en-US" altLang="bg-BG" sz="1100" b="0"/>
                <a:t>  18      </a:t>
              </a:r>
              <a:r>
                <a:rPr lang="bg-BG" altLang="bg-BG" sz="1100" b="0"/>
                <a:t>       </a:t>
              </a:r>
              <a:r>
                <a:rPr lang="en-US" altLang="bg-BG" sz="1100" b="0"/>
                <a:t>     21       22         23            24</a:t>
              </a:r>
              <a:endParaRPr lang="en-US" altLang="bg-BG" sz="1100"/>
            </a:p>
          </p:txBody>
        </p:sp>
      </p:grpSp>
      <p:sp>
        <p:nvSpPr>
          <p:cNvPr id="2" name="Footer Placeholder 1"/>
          <p:cNvSpPr>
            <a:spLocks noGrp="1"/>
          </p:cNvSpPr>
          <p:nvPr>
            <p:ph type="ftr" sz="quarter" idx="11"/>
          </p:nvPr>
        </p:nvSpPr>
        <p:spPr/>
        <p:txBody>
          <a:bodyPr/>
          <a:lstStyle/>
          <a:p>
            <a:r>
              <a:rPr lang="bg-BG" sz="1100" smtClean="0"/>
              <a:t>Велина Славова</a:t>
            </a:r>
            <a:endParaRPr lang="bg-BG" sz="1100"/>
          </a:p>
        </p:txBody>
      </p:sp>
    </p:spTree>
    <p:extLst>
      <p:ext uri="{BB962C8B-B14F-4D97-AF65-F5344CB8AC3E}">
        <p14:creationId xmlns:p14="http://schemas.microsoft.com/office/powerpoint/2010/main" val="28522417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0687" name="Group 143"/>
          <p:cNvGrpSpPr>
            <a:grpSpLocks/>
          </p:cNvGrpSpPr>
          <p:nvPr/>
        </p:nvGrpSpPr>
        <p:grpSpPr bwMode="auto">
          <a:xfrm>
            <a:off x="6038850" y="1624013"/>
            <a:ext cx="2971800" cy="2495550"/>
            <a:chOff x="3804" y="1023"/>
            <a:chExt cx="1872" cy="1572"/>
          </a:xfrm>
        </p:grpSpPr>
        <p:sp>
          <p:nvSpPr>
            <p:cNvPr id="620640" name="AutoShape 96"/>
            <p:cNvSpPr>
              <a:spLocks noChangeArrowheads="1"/>
            </p:cNvSpPr>
            <p:nvPr/>
          </p:nvSpPr>
          <p:spPr bwMode="auto">
            <a:xfrm>
              <a:off x="3960" y="1803"/>
              <a:ext cx="576" cy="792"/>
            </a:xfrm>
            <a:prstGeom prst="triangle">
              <a:avLst>
                <a:gd name="adj" fmla="val 50000"/>
              </a:avLst>
            </a:prstGeom>
            <a:solidFill>
              <a:srgbClr val="FFFFFF"/>
            </a:solidFill>
            <a:ln w="9525">
              <a:solidFill>
                <a:srgbClr val="000000"/>
              </a:solidFill>
              <a:miter lim="800000"/>
              <a:headEnd/>
              <a:tailEnd/>
            </a:ln>
          </p:spPr>
          <p:txBody>
            <a:bodyPr/>
            <a:lstStyle/>
            <a:p>
              <a:endParaRPr lang="bg-BG"/>
            </a:p>
          </p:txBody>
        </p:sp>
        <p:sp>
          <p:nvSpPr>
            <p:cNvPr id="620658" name="Freeform 114"/>
            <p:cNvSpPr>
              <a:spLocks/>
            </p:cNvSpPr>
            <p:nvPr/>
          </p:nvSpPr>
          <p:spPr bwMode="auto">
            <a:xfrm>
              <a:off x="4248" y="1659"/>
              <a:ext cx="352" cy="152"/>
            </a:xfrm>
            <a:custGeom>
              <a:avLst/>
              <a:gdLst>
                <a:gd name="T0" fmla="*/ 879 w 879"/>
                <a:gd name="T1" fmla="*/ 0 h 381"/>
                <a:gd name="T2" fmla="*/ 0 w 879"/>
                <a:gd name="T3" fmla="*/ 381 h 381"/>
              </a:gdLst>
              <a:ahLst/>
              <a:cxnLst>
                <a:cxn ang="0">
                  <a:pos x="T0" y="T1"/>
                </a:cxn>
                <a:cxn ang="0">
                  <a:pos x="T2" y="T3"/>
                </a:cxn>
              </a:cxnLst>
              <a:rect l="0" t="0" r="r" b="b"/>
              <a:pathLst>
                <a:path w="879" h="381">
                  <a:moveTo>
                    <a:pt x="879" y="0"/>
                  </a:moveTo>
                  <a:lnTo>
                    <a:pt x="0" y="381"/>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0659" name="Freeform 115"/>
            <p:cNvSpPr>
              <a:spLocks/>
            </p:cNvSpPr>
            <p:nvPr/>
          </p:nvSpPr>
          <p:spPr bwMode="auto">
            <a:xfrm>
              <a:off x="4658" y="1659"/>
              <a:ext cx="318" cy="152"/>
            </a:xfrm>
            <a:custGeom>
              <a:avLst/>
              <a:gdLst>
                <a:gd name="T0" fmla="*/ 0 w 795"/>
                <a:gd name="T1" fmla="*/ 0 h 381"/>
                <a:gd name="T2" fmla="*/ 795 w 795"/>
                <a:gd name="T3" fmla="*/ 381 h 381"/>
              </a:gdLst>
              <a:ahLst/>
              <a:cxnLst>
                <a:cxn ang="0">
                  <a:pos x="T0" y="T1"/>
                </a:cxn>
                <a:cxn ang="0">
                  <a:pos x="T2" y="T3"/>
                </a:cxn>
              </a:cxnLst>
              <a:rect l="0" t="0" r="r" b="b"/>
              <a:pathLst>
                <a:path w="795" h="381">
                  <a:moveTo>
                    <a:pt x="0" y="0"/>
                  </a:moveTo>
                  <a:lnTo>
                    <a:pt x="795" y="381"/>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0668" name="Oval 124"/>
            <p:cNvSpPr>
              <a:spLocks noChangeArrowheads="1"/>
            </p:cNvSpPr>
            <p:nvPr/>
          </p:nvSpPr>
          <p:spPr bwMode="auto">
            <a:xfrm>
              <a:off x="4542" y="1539"/>
              <a:ext cx="174" cy="18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20671" name="Freeform 127"/>
            <p:cNvSpPr>
              <a:spLocks/>
            </p:cNvSpPr>
            <p:nvPr/>
          </p:nvSpPr>
          <p:spPr bwMode="auto">
            <a:xfrm>
              <a:off x="4626" y="1326"/>
              <a:ext cx="0" cy="206"/>
            </a:xfrm>
            <a:custGeom>
              <a:avLst/>
              <a:gdLst>
                <a:gd name="T0" fmla="*/ 0 w 1"/>
                <a:gd name="T1" fmla="*/ 0 h 620"/>
                <a:gd name="T2" fmla="*/ 0 w 1"/>
                <a:gd name="T3" fmla="*/ 620 h 620"/>
              </a:gdLst>
              <a:ahLst/>
              <a:cxnLst>
                <a:cxn ang="0">
                  <a:pos x="T0" y="T1"/>
                </a:cxn>
                <a:cxn ang="0">
                  <a:pos x="T2" y="T3"/>
                </a:cxn>
              </a:cxnLst>
              <a:rect l="0" t="0" r="r" b="b"/>
              <a:pathLst>
                <a:path w="1" h="620">
                  <a:moveTo>
                    <a:pt x="0" y="0"/>
                  </a:moveTo>
                  <a:lnTo>
                    <a:pt x="0" y="62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0680" name="Text Box 136"/>
            <p:cNvSpPr txBox="1">
              <a:spLocks noChangeArrowheads="1"/>
            </p:cNvSpPr>
            <p:nvPr/>
          </p:nvSpPr>
          <p:spPr bwMode="auto">
            <a:xfrm>
              <a:off x="3804" y="1023"/>
              <a:ext cx="1872" cy="216"/>
            </a:xfrm>
            <a:prstGeom prst="rect">
              <a:avLst/>
            </a:prstGeom>
            <a:solidFill>
              <a:srgbClr val="FFFFFF"/>
            </a:solidFill>
            <a:ln w="9525">
              <a:solidFill>
                <a:srgbClr val="000000"/>
              </a:solidFill>
              <a:miter lim="800000"/>
              <a:headEnd/>
              <a:tailEnd/>
            </a:ln>
          </p:spPr>
          <p:txBody>
            <a:bodyPr/>
            <a:lstStyle/>
            <a:p>
              <a:pPr algn="ctr"/>
              <a:r>
                <a:rPr lang="en-US" altLang="bg-BG" i="1">
                  <a:latin typeface="Times New Roman" pitchFamily="18" charset="0"/>
                </a:rPr>
                <a:t>Ситуация 3</a:t>
              </a:r>
              <a:endParaRPr lang="en-US" altLang="bg-BG"/>
            </a:p>
          </p:txBody>
        </p:sp>
        <p:sp>
          <p:nvSpPr>
            <p:cNvPr id="620681" name="AutoShape 137"/>
            <p:cNvSpPr>
              <a:spLocks noChangeArrowheads="1"/>
            </p:cNvSpPr>
            <p:nvPr/>
          </p:nvSpPr>
          <p:spPr bwMode="auto">
            <a:xfrm>
              <a:off x="4680" y="1803"/>
              <a:ext cx="576" cy="720"/>
            </a:xfrm>
            <a:prstGeom prst="triangle">
              <a:avLst>
                <a:gd name="adj" fmla="val 50000"/>
              </a:avLst>
            </a:prstGeom>
            <a:solidFill>
              <a:srgbClr val="FFFFFF"/>
            </a:solidFill>
            <a:ln w="9525">
              <a:solidFill>
                <a:srgbClr val="000000"/>
              </a:solidFill>
              <a:miter lim="800000"/>
              <a:headEnd/>
              <a:tailEnd/>
            </a:ln>
          </p:spPr>
          <p:txBody>
            <a:bodyPr/>
            <a:lstStyle/>
            <a:p>
              <a:endParaRPr lang="bg-BG"/>
            </a:p>
          </p:txBody>
        </p:sp>
      </p:grpSp>
      <p:grpSp>
        <p:nvGrpSpPr>
          <p:cNvPr id="620686" name="Group 142"/>
          <p:cNvGrpSpPr>
            <a:grpSpLocks/>
          </p:cNvGrpSpPr>
          <p:nvPr/>
        </p:nvGrpSpPr>
        <p:grpSpPr bwMode="auto">
          <a:xfrm>
            <a:off x="3168650" y="1619250"/>
            <a:ext cx="2857500" cy="2476500"/>
            <a:chOff x="1996" y="1020"/>
            <a:chExt cx="1800" cy="1560"/>
          </a:xfrm>
        </p:grpSpPr>
        <p:sp>
          <p:nvSpPr>
            <p:cNvPr id="620596" name="AutoShape 52"/>
            <p:cNvSpPr>
              <a:spLocks noChangeArrowheads="1"/>
            </p:cNvSpPr>
            <p:nvPr/>
          </p:nvSpPr>
          <p:spPr bwMode="auto">
            <a:xfrm>
              <a:off x="2140" y="1788"/>
              <a:ext cx="576" cy="792"/>
            </a:xfrm>
            <a:prstGeom prst="triangle">
              <a:avLst>
                <a:gd name="adj" fmla="val 50000"/>
              </a:avLst>
            </a:prstGeom>
            <a:solidFill>
              <a:srgbClr val="FFFFFF"/>
            </a:solidFill>
            <a:ln w="9525">
              <a:solidFill>
                <a:srgbClr val="000000"/>
              </a:solidFill>
              <a:miter lim="800000"/>
              <a:headEnd/>
              <a:tailEnd/>
            </a:ln>
          </p:spPr>
          <p:txBody>
            <a:bodyPr/>
            <a:lstStyle/>
            <a:p>
              <a:endParaRPr lang="bg-BG"/>
            </a:p>
          </p:txBody>
        </p:sp>
        <p:sp>
          <p:nvSpPr>
            <p:cNvPr id="620614" name="Freeform 70"/>
            <p:cNvSpPr>
              <a:spLocks/>
            </p:cNvSpPr>
            <p:nvPr/>
          </p:nvSpPr>
          <p:spPr bwMode="auto">
            <a:xfrm>
              <a:off x="2428" y="1644"/>
              <a:ext cx="352" cy="152"/>
            </a:xfrm>
            <a:custGeom>
              <a:avLst/>
              <a:gdLst>
                <a:gd name="T0" fmla="*/ 879 w 879"/>
                <a:gd name="T1" fmla="*/ 0 h 381"/>
                <a:gd name="T2" fmla="*/ 0 w 879"/>
                <a:gd name="T3" fmla="*/ 381 h 381"/>
              </a:gdLst>
              <a:ahLst/>
              <a:cxnLst>
                <a:cxn ang="0">
                  <a:pos x="T0" y="T1"/>
                </a:cxn>
                <a:cxn ang="0">
                  <a:pos x="T2" y="T3"/>
                </a:cxn>
              </a:cxnLst>
              <a:rect l="0" t="0" r="r" b="b"/>
              <a:pathLst>
                <a:path w="879" h="381">
                  <a:moveTo>
                    <a:pt x="879" y="0"/>
                  </a:moveTo>
                  <a:lnTo>
                    <a:pt x="0" y="381"/>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0615" name="Freeform 71"/>
            <p:cNvSpPr>
              <a:spLocks/>
            </p:cNvSpPr>
            <p:nvPr/>
          </p:nvSpPr>
          <p:spPr bwMode="auto">
            <a:xfrm>
              <a:off x="2838" y="1644"/>
              <a:ext cx="318" cy="152"/>
            </a:xfrm>
            <a:custGeom>
              <a:avLst/>
              <a:gdLst>
                <a:gd name="T0" fmla="*/ 0 w 795"/>
                <a:gd name="T1" fmla="*/ 0 h 381"/>
                <a:gd name="T2" fmla="*/ 795 w 795"/>
                <a:gd name="T3" fmla="*/ 381 h 381"/>
              </a:gdLst>
              <a:ahLst/>
              <a:cxnLst>
                <a:cxn ang="0">
                  <a:pos x="T0" y="T1"/>
                </a:cxn>
                <a:cxn ang="0">
                  <a:pos x="T2" y="T3"/>
                </a:cxn>
              </a:cxnLst>
              <a:rect l="0" t="0" r="r" b="b"/>
              <a:pathLst>
                <a:path w="795" h="381">
                  <a:moveTo>
                    <a:pt x="0" y="0"/>
                  </a:moveTo>
                  <a:lnTo>
                    <a:pt x="795" y="381"/>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0624" name="Oval 80"/>
            <p:cNvSpPr>
              <a:spLocks noChangeArrowheads="1"/>
            </p:cNvSpPr>
            <p:nvPr/>
          </p:nvSpPr>
          <p:spPr bwMode="auto">
            <a:xfrm>
              <a:off x="2722" y="1524"/>
              <a:ext cx="174" cy="18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20627" name="Freeform 83"/>
            <p:cNvSpPr>
              <a:spLocks/>
            </p:cNvSpPr>
            <p:nvPr/>
          </p:nvSpPr>
          <p:spPr bwMode="auto">
            <a:xfrm>
              <a:off x="2806" y="1311"/>
              <a:ext cx="0" cy="206"/>
            </a:xfrm>
            <a:custGeom>
              <a:avLst/>
              <a:gdLst>
                <a:gd name="T0" fmla="*/ 0 w 1"/>
                <a:gd name="T1" fmla="*/ 0 h 620"/>
                <a:gd name="T2" fmla="*/ 0 w 1"/>
                <a:gd name="T3" fmla="*/ 620 h 620"/>
              </a:gdLst>
              <a:ahLst/>
              <a:cxnLst>
                <a:cxn ang="0">
                  <a:pos x="T0" y="T1"/>
                </a:cxn>
                <a:cxn ang="0">
                  <a:pos x="T2" y="T3"/>
                </a:cxn>
              </a:cxnLst>
              <a:rect l="0" t="0" r="r" b="b"/>
              <a:pathLst>
                <a:path w="1" h="620">
                  <a:moveTo>
                    <a:pt x="0" y="0"/>
                  </a:moveTo>
                  <a:lnTo>
                    <a:pt x="0" y="62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0636" name="Text Box 92"/>
            <p:cNvSpPr txBox="1">
              <a:spLocks noChangeArrowheads="1"/>
            </p:cNvSpPr>
            <p:nvPr/>
          </p:nvSpPr>
          <p:spPr bwMode="auto">
            <a:xfrm>
              <a:off x="1996" y="1020"/>
              <a:ext cx="1800" cy="216"/>
            </a:xfrm>
            <a:prstGeom prst="rect">
              <a:avLst/>
            </a:prstGeom>
            <a:solidFill>
              <a:srgbClr val="FFFFFF"/>
            </a:solidFill>
            <a:ln w="9525">
              <a:solidFill>
                <a:srgbClr val="000000"/>
              </a:solidFill>
              <a:miter lim="800000"/>
              <a:headEnd/>
              <a:tailEnd/>
            </a:ln>
          </p:spPr>
          <p:txBody>
            <a:bodyPr/>
            <a:lstStyle/>
            <a:p>
              <a:pPr algn="ctr"/>
              <a:r>
                <a:rPr lang="en-US" altLang="bg-BG" i="1">
                  <a:latin typeface="Times New Roman" pitchFamily="18" charset="0"/>
                </a:rPr>
                <a:t>Ситуация 2</a:t>
              </a:r>
              <a:endParaRPr lang="en-US" altLang="bg-BG"/>
            </a:p>
          </p:txBody>
        </p:sp>
        <p:sp>
          <p:nvSpPr>
            <p:cNvPr id="620637" name="AutoShape 93"/>
            <p:cNvSpPr>
              <a:spLocks noChangeArrowheads="1"/>
            </p:cNvSpPr>
            <p:nvPr/>
          </p:nvSpPr>
          <p:spPr bwMode="auto">
            <a:xfrm>
              <a:off x="2860" y="1788"/>
              <a:ext cx="576" cy="792"/>
            </a:xfrm>
            <a:prstGeom prst="triangle">
              <a:avLst>
                <a:gd name="adj" fmla="val 50000"/>
              </a:avLst>
            </a:prstGeom>
            <a:solidFill>
              <a:srgbClr val="FFFFFF"/>
            </a:solidFill>
            <a:ln w="9525">
              <a:solidFill>
                <a:srgbClr val="000000"/>
              </a:solidFill>
              <a:miter lim="800000"/>
              <a:headEnd/>
              <a:tailEnd/>
            </a:ln>
          </p:spPr>
          <p:txBody>
            <a:bodyPr/>
            <a:lstStyle/>
            <a:p>
              <a:endParaRPr lang="bg-BG"/>
            </a:p>
          </p:txBody>
        </p:sp>
      </p:grpSp>
      <p:sp>
        <p:nvSpPr>
          <p:cNvPr id="620592" name="Text Box 48"/>
          <p:cNvSpPr txBox="1">
            <a:spLocks noChangeArrowheads="1"/>
          </p:cNvSpPr>
          <p:nvPr/>
        </p:nvSpPr>
        <p:spPr bwMode="auto">
          <a:xfrm>
            <a:off x="282575" y="4724400"/>
            <a:ext cx="2857500" cy="342900"/>
          </a:xfrm>
          <a:prstGeom prst="rect">
            <a:avLst/>
          </a:prstGeom>
          <a:solidFill>
            <a:srgbClr val="FFFFFF"/>
          </a:solidFill>
          <a:ln w="9525">
            <a:solidFill>
              <a:srgbClr val="000000"/>
            </a:solidFill>
            <a:miter lim="800000"/>
            <a:headEnd/>
            <a:tailEnd/>
          </a:ln>
        </p:spPr>
        <p:txBody>
          <a:bodyPr/>
          <a:lstStyle/>
          <a:p>
            <a:pPr algn="ctr"/>
            <a:r>
              <a:rPr lang="en-US" altLang="bg-BG" i="1">
                <a:latin typeface="Times New Roman" pitchFamily="18" charset="0"/>
              </a:rPr>
              <a:t>Няма ребаланс</a:t>
            </a:r>
            <a:endParaRPr lang="en-US" altLang="bg-BG"/>
          </a:p>
        </p:txBody>
      </p:sp>
      <p:grpSp>
        <p:nvGrpSpPr>
          <p:cNvPr id="620685" name="Group 141"/>
          <p:cNvGrpSpPr>
            <a:grpSpLocks/>
          </p:cNvGrpSpPr>
          <p:nvPr/>
        </p:nvGrpSpPr>
        <p:grpSpPr bwMode="auto">
          <a:xfrm>
            <a:off x="282575" y="1600200"/>
            <a:ext cx="2857500" cy="2646363"/>
            <a:chOff x="178" y="984"/>
            <a:chExt cx="1800" cy="1667"/>
          </a:xfrm>
        </p:grpSpPr>
        <p:grpSp>
          <p:nvGrpSpPr>
            <p:cNvPr id="620682" name="Group 138"/>
            <p:cNvGrpSpPr>
              <a:grpSpLocks/>
            </p:cNvGrpSpPr>
            <p:nvPr/>
          </p:nvGrpSpPr>
          <p:grpSpPr bwMode="auto">
            <a:xfrm>
              <a:off x="322" y="1299"/>
              <a:ext cx="1338" cy="1352"/>
              <a:chOff x="322" y="1299"/>
              <a:chExt cx="1338" cy="1352"/>
            </a:xfrm>
          </p:grpSpPr>
          <p:sp>
            <p:nvSpPr>
              <p:cNvPr id="620569" name="Line 25"/>
              <p:cNvSpPr>
                <a:spLocks noChangeShapeType="1"/>
              </p:cNvSpPr>
              <p:nvPr/>
            </p:nvSpPr>
            <p:spPr bwMode="auto">
              <a:xfrm flipH="1">
                <a:off x="613" y="1632"/>
                <a:ext cx="349"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20570" name="AutoShape 26"/>
              <p:cNvSpPr>
                <a:spLocks noChangeArrowheads="1"/>
              </p:cNvSpPr>
              <p:nvPr/>
            </p:nvSpPr>
            <p:spPr bwMode="auto">
              <a:xfrm>
                <a:off x="322" y="1812"/>
                <a:ext cx="582" cy="839"/>
              </a:xfrm>
              <a:prstGeom prst="triangle">
                <a:avLst>
                  <a:gd name="adj" fmla="val 50000"/>
                </a:avLst>
              </a:prstGeom>
              <a:solidFill>
                <a:srgbClr val="FFFFFF"/>
              </a:solidFill>
              <a:ln w="9525">
                <a:solidFill>
                  <a:srgbClr val="000000"/>
                </a:solidFill>
                <a:miter lim="800000"/>
                <a:headEnd/>
                <a:tailEnd/>
              </a:ln>
            </p:spPr>
            <p:txBody>
              <a:bodyPr/>
              <a:lstStyle/>
              <a:p>
                <a:endParaRPr lang="bg-BG"/>
              </a:p>
            </p:txBody>
          </p:sp>
          <p:sp>
            <p:nvSpPr>
              <p:cNvPr id="620571" name="AutoShape 27"/>
              <p:cNvSpPr>
                <a:spLocks noChangeArrowheads="1"/>
              </p:cNvSpPr>
              <p:nvPr/>
            </p:nvSpPr>
            <p:spPr bwMode="auto">
              <a:xfrm>
                <a:off x="1078" y="1812"/>
                <a:ext cx="582" cy="719"/>
              </a:xfrm>
              <a:prstGeom prst="triangle">
                <a:avLst>
                  <a:gd name="adj" fmla="val 50000"/>
                </a:avLst>
              </a:prstGeom>
              <a:solidFill>
                <a:srgbClr val="FFFFFF"/>
              </a:solidFill>
              <a:ln w="9525">
                <a:solidFill>
                  <a:srgbClr val="000000"/>
                </a:solidFill>
                <a:miter lim="800000"/>
                <a:headEnd/>
                <a:tailEnd/>
              </a:ln>
            </p:spPr>
            <p:txBody>
              <a:bodyPr/>
              <a:lstStyle/>
              <a:p>
                <a:endParaRPr lang="bg-BG"/>
              </a:p>
            </p:txBody>
          </p:sp>
          <p:sp>
            <p:nvSpPr>
              <p:cNvPr id="620572" name="Line 28"/>
              <p:cNvSpPr>
                <a:spLocks noChangeShapeType="1"/>
              </p:cNvSpPr>
              <p:nvPr/>
            </p:nvSpPr>
            <p:spPr bwMode="auto">
              <a:xfrm>
                <a:off x="1020" y="1632"/>
                <a:ext cx="349"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20581" name="Oval 37"/>
              <p:cNvSpPr>
                <a:spLocks noChangeArrowheads="1"/>
              </p:cNvSpPr>
              <p:nvPr/>
            </p:nvSpPr>
            <p:spPr bwMode="auto">
              <a:xfrm>
                <a:off x="904" y="1512"/>
                <a:ext cx="174" cy="180"/>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20584" name="Freeform 40"/>
              <p:cNvSpPr>
                <a:spLocks/>
              </p:cNvSpPr>
              <p:nvPr/>
            </p:nvSpPr>
            <p:spPr bwMode="auto">
              <a:xfrm>
                <a:off x="988" y="1299"/>
                <a:ext cx="0" cy="206"/>
              </a:xfrm>
              <a:custGeom>
                <a:avLst/>
                <a:gdLst>
                  <a:gd name="T0" fmla="*/ 0 w 1"/>
                  <a:gd name="T1" fmla="*/ 0 h 620"/>
                  <a:gd name="T2" fmla="*/ 0 w 1"/>
                  <a:gd name="T3" fmla="*/ 620 h 620"/>
                </a:gdLst>
                <a:ahLst/>
                <a:cxnLst>
                  <a:cxn ang="0">
                    <a:pos x="T0" y="T1"/>
                  </a:cxn>
                  <a:cxn ang="0">
                    <a:pos x="T2" y="T3"/>
                  </a:cxn>
                </a:cxnLst>
                <a:rect l="0" t="0" r="r" b="b"/>
                <a:pathLst>
                  <a:path w="1" h="620">
                    <a:moveTo>
                      <a:pt x="0" y="0"/>
                    </a:moveTo>
                    <a:lnTo>
                      <a:pt x="0" y="62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bg-BG"/>
              </a:p>
            </p:txBody>
          </p:sp>
        </p:grpSp>
        <p:sp>
          <p:nvSpPr>
            <p:cNvPr id="620593" name="Text Box 49"/>
            <p:cNvSpPr txBox="1">
              <a:spLocks noChangeArrowheads="1"/>
            </p:cNvSpPr>
            <p:nvPr/>
          </p:nvSpPr>
          <p:spPr bwMode="auto">
            <a:xfrm>
              <a:off x="178" y="984"/>
              <a:ext cx="1800" cy="216"/>
            </a:xfrm>
            <a:prstGeom prst="rect">
              <a:avLst/>
            </a:prstGeom>
            <a:solidFill>
              <a:srgbClr val="FFFFFF"/>
            </a:solidFill>
            <a:ln w="9525">
              <a:solidFill>
                <a:srgbClr val="000000"/>
              </a:solidFill>
              <a:miter lim="800000"/>
              <a:headEnd/>
              <a:tailEnd/>
            </a:ln>
          </p:spPr>
          <p:txBody>
            <a:bodyPr/>
            <a:lstStyle/>
            <a:p>
              <a:pPr algn="ctr"/>
              <a:r>
                <a:rPr lang="en-US" altLang="bg-BG" i="1">
                  <a:latin typeface="Times New Roman" pitchFamily="18" charset="0"/>
                </a:rPr>
                <a:t>Ситуация 1</a:t>
              </a:r>
              <a:endParaRPr lang="en-US" altLang="bg-BG"/>
            </a:p>
          </p:txBody>
        </p:sp>
      </p:grpSp>
      <p:sp>
        <p:nvSpPr>
          <p:cNvPr id="620548" name="Rectangle 4"/>
          <p:cNvSpPr>
            <a:spLocks noChangeArrowheads="1"/>
          </p:cNvSpPr>
          <p:nvPr/>
        </p:nvSpPr>
        <p:spPr bwMode="auto">
          <a:xfrm>
            <a:off x="2979738" y="536575"/>
            <a:ext cx="2994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bg-BG" altLang="bg-BG" i="1"/>
              <a:t>Вмъкване в </a:t>
            </a:r>
            <a:r>
              <a:rPr lang="en-US" altLang="bg-BG" i="1"/>
              <a:t>AVL</a:t>
            </a:r>
            <a:r>
              <a:rPr lang="bg-BG" altLang="bg-BG" i="1"/>
              <a:t> дърво</a:t>
            </a:r>
          </a:p>
        </p:txBody>
      </p:sp>
      <p:grpSp>
        <p:nvGrpSpPr>
          <p:cNvPr id="620573" name="Group 29"/>
          <p:cNvGrpSpPr>
            <a:grpSpLocks/>
          </p:cNvGrpSpPr>
          <p:nvPr/>
        </p:nvGrpSpPr>
        <p:grpSpPr bwMode="auto">
          <a:xfrm rot="14686945">
            <a:off x="1794669" y="4021931"/>
            <a:ext cx="280988" cy="263525"/>
            <a:chOff x="3647" y="1758"/>
            <a:chExt cx="2821" cy="2957"/>
          </a:xfrm>
        </p:grpSpPr>
        <p:sp>
          <p:nvSpPr>
            <p:cNvPr id="620574" name="Freeform 30"/>
            <p:cNvSpPr>
              <a:spLocks/>
            </p:cNvSpPr>
            <p:nvPr/>
          </p:nvSpPr>
          <p:spPr bwMode="auto">
            <a:xfrm>
              <a:off x="3759" y="1934"/>
              <a:ext cx="2304" cy="2441"/>
            </a:xfrm>
            <a:custGeom>
              <a:avLst/>
              <a:gdLst>
                <a:gd name="T0" fmla="*/ 40 w 2304"/>
                <a:gd name="T1" fmla="*/ 0 h 2441"/>
                <a:gd name="T2" fmla="*/ 212 w 2304"/>
                <a:gd name="T3" fmla="*/ 444 h 2441"/>
                <a:gd name="T4" fmla="*/ 0 w 2304"/>
                <a:gd name="T5" fmla="*/ 456 h 2441"/>
                <a:gd name="T6" fmla="*/ 212 w 2304"/>
                <a:gd name="T7" fmla="*/ 950 h 2441"/>
                <a:gd name="T8" fmla="*/ 90 w 2304"/>
                <a:gd name="T9" fmla="*/ 983 h 2441"/>
                <a:gd name="T10" fmla="*/ 333 w 2304"/>
                <a:gd name="T11" fmla="*/ 1389 h 2441"/>
                <a:gd name="T12" fmla="*/ 100 w 2304"/>
                <a:gd name="T13" fmla="*/ 1451 h 2441"/>
                <a:gd name="T14" fmla="*/ 454 w 2304"/>
                <a:gd name="T15" fmla="*/ 1824 h 2441"/>
                <a:gd name="T16" fmla="*/ 304 w 2304"/>
                <a:gd name="T17" fmla="*/ 1885 h 2441"/>
                <a:gd name="T18" fmla="*/ 868 w 2304"/>
                <a:gd name="T19" fmla="*/ 2189 h 2441"/>
                <a:gd name="T20" fmla="*/ 787 w 2304"/>
                <a:gd name="T21" fmla="*/ 2291 h 2441"/>
                <a:gd name="T22" fmla="*/ 1465 w 2304"/>
                <a:gd name="T23" fmla="*/ 2441 h 2441"/>
                <a:gd name="T24" fmla="*/ 2131 w 2304"/>
                <a:gd name="T25" fmla="*/ 2291 h 2441"/>
                <a:gd name="T26" fmla="*/ 2304 w 2304"/>
                <a:gd name="T27" fmla="*/ 1793 h 2441"/>
                <a:gd name="T28" fmla="*/ 2285 w 2304"/>
                <a:gd name="T29" fmla="*/ 1083 h 2441"/>
                <a:gd name="T30" fmla="*/ 2112 w 2304"/>
                <a:gd name="T31" fmla="*/ 1175 h 2441"/>
                <a:gd name="T32" fmla="*/ 1962 w 2304"/>
                <a:gd name="T33" fmla="*/ 608 h 2441"/>
                <a:gd name="T34" fmla="*/ 1891 w 2304"/>
                <a:gd name="T35" fmla="*/ 803 h 2441"/>
                <a:gd name="T36" fmla="*/ 1608 w 2304"/>
                <a:gd name="T37" fmla="*/ 342 h 2441"/>
                <a:gd name="T38" fmla="*/ 1546 w 2304"/>
                <a:gd name="T39" fmla="*/ 484 h 2441"/>
                <a:gd name="T40" fmla="*/ 1232 w 2304"/>
                <a:gd name="T41" fmla="*/ 169 h 2441"/>
                <a:gd name="T42" fmla="*/ 1210 w 2304"/>
                <a:gd name="T43" fmla="*/ 302 h 2441"/>
                <a:gd name="T44" fmla="*/ 747 w 2304"/>
                <a:gd name="T45" fmla="*/ 121 h 2441"/>
                <a:gd name="T46" fmla="*/ 747 w 2304"/>
                <a:gd name="T47" fmla="*/ 233 h 2441"/>
                <a:gd name="T48" fmla="*/ 404 w 2304"/>
                <a:gd name="T49" fmla="*/ 150 h 2441"/>
                <a:gd name="T50" fmla="*/ 40 w 2304"/>
                <a:gd name="T51" fmla="*/ 0 h 2441"/>
                <a:gd name="T52" fmla="*/ 40 w 2304"/>
                <a:gd name="T53" fmla="*/ 0 h 2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04" h="2441">
                  <a:moveTo>
                    <a:pt x="40" y="0"/>
                  </a:moveTo>
                  <a:lnTo>
                    <a:pt x="212" y="444"/>
                  </a:lnTo>
                  <a:lnTo>
                    <a:pt x="0" y="456"/>
                  </a:lnTo>
                  <a:lnTo>
                    <a:pt x="212" y="950"/>
                  </a:lnTo>
                  <a:lnTo>
                    <a:pt x="90" y="983"/>
                  </a:lnTo>
                  <a:lnTo>
                    <a:pt x="333" y="1389"/>
                  </a:lnTo>
                  <a:lnTo>
                    <a:pt x="100" y="1451"/>
                  </a:lnTo>
                  <a:lnTo>
                    <a:pt x="454" y="1824"/>
                  </a:lnTo>
                  <a:lnTo>
                    <a:pt x="304" y="1885"/>
                  </a:lnTo>
                  <a:lnTo>
                    <a:pt x="868" y="2189"/>
                  </a:lnTo>
                  <a:lnTo>
                    <a:pt x="787" y="2291"/>
                  </a:lnTo>
                  <a:lnTo>
                    <a:pt x="1465" y="2441"/>
                  </a:lnTo>
                  <a:lnTo>
                    <a:pt x="2131" y="2291"/>
                  </a:lnTo>
                  <a:lnTo>
                    <a:pt x="2304" y="1793"/>
                  </a:lnTo>
                  <a:lnTo>
                    <a:pt x="2285" y="1083"/>
                  </a:lnTo>
                  <a:lnTo>
                    <a:pt x="2112" y="1175"/>
                  </a:lnTo>
                  <a:lnTo>
                    <a:pt x="1962" y="608"/>
                  </a:lnTo>
                  <a:lnTo>
                    <a:pt x="1891" y="803"/>
                  </a:lnTo>
                  <a:lnTo>
                    <a:pt x="1608" y="342"/>
                  </a:lnTo>
                  <a:lnTo>
                    <a:pt x="1546" y="484"/>
                  </a:lnTo>
                  <a:lnTo>
                    <a:pt x="1232" y="169"/>
                  </a:lnTo>
                  <a:lnTo>
                    <a:pt x="1210" y="302"/>
                  </a:lnTo>
                  <a:lnTo>
                    <a:pt x="747" y="121"/>
                  </a:lnTo>
                  <a:lnTo>
                    <a:pt x="747" y="233"/>
                  </a:lnTo>
                  <a:lnTo>
                    <a:pt x="404" y="150"/>
                  </a:lnTo>
                  <a:lnTo>
                    <a:pt x="40" y="0"/>
                  </a:lnTo>
                  <a:lnTo>
                    <a:pt x="40" y="0"/>
                  </a:lnTo>
                  <a:close/>
                </a:path>
              </a:pathLst>
            </a:custGeom>
            <a:solidFill>
              <a:srgbClr val="5A8A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sp>
          <p:nvSpPr>
            <p:cNvPr id="620575" name="Freeform 31"/>
            <p:cNvSpPr>
              <a:spLocks/>
            </p:cNvSpPr>
            <p:nvPr/>
          </p:nvSpPr>
          <p:spPr bwMode="auto">
            <a:xfrm>
              <a:off x="4232" y="2338"/>
              <a:ext cx="1691" cy="1481"/>
            </a:xfrm>
            <a:custGeom>
              <a:avLst/>
              <a:gdLst>
                <a:gd name="T0" fmla="*/ 0 w 1691"/>
                <a:gd name="T1" fmla="*/ 0 h 1481"/>
                <a:gd name="T2" fmla="*/ 488 w 1691"/>
                <a:gd name="T3" fmla="*/ 486 h 1481"/>
                <a:gd name="T4" fmla="*/ 576 w 1691"/>
                <a:gd name="T5" fmla="*/ 185 h 1481"/>
                <a:gd name="T6" fmla="*/ 971 w 1691"/>
                <a:gd name="T7" fmla="*/ 771 h 1481"/>
                <a:gd name="T8" fmla="*/ 1113 w 1691"/>
                <a:gd name="T9" fmla="*/ 498 h 1481"/>
                <a:gd name="T10" fmla="*/ 1377 w 1691"/>
                <a:gd name="T11" fmla="*/ 1125 h 1481"/>
                <a:gd name="T12" fmla="*/ 1489 w 1691"/>
                <a:gd name="T13" fmla="*/ 923 h 1481"/>
                <a:gd name="T14" fmla="*/ 1610 w 1691"/>
                <a:gd name="T15" fmla="*/ 1481 h 1481"/>
                <a:gd name="T16" fmla="*/ 1691 w 1691"/>
                <a:gd name="T17" fmla="*/ 1006 h 1481"/>
                <a:gd name="T18" fmla="*/ 1610 w 1691"/>
                <a:gd name="T19" fmla="*/ 985 h 1481"/>
                <a:gd name="T20" fmla="*/ 1508 w 1691"/>
                <a:gd name="T21" fmla="*/ 648 h 1481"/>
                <a:gd name="T22" fmla="*/ 1356 w 1691"/>
                <a:gd name="T23" fmla="*/ 700 h 1481"/>
                <a:gd name="T24" fmla="*/ 1194 w 1691"/>
                <a:gd name="T25" fmla="*/ 266 h 1481"/>
                <a:gd name="T26" fmla="*/ 1023 w 1691"/>
                <a:gd name="T27" fmla="*/ 406 h 1481"/>
                <a:gd name="T28" fmla="*/ 871 w 1691"/>
                <a:gd name="T29" fmla="*/ 92 h 1481"/>
                <a:gd name="T30" fmla="*/ 852 w 1691"/>
                <a:gd name="T31" fmla="*/ 244 h 1481"/>
                <a:gd name="T32" fmla="*/ 550 w 1691"/>
                <a:gd name="T33" fmla="*/ 0 h 1481"/>
                <a:gd name="T34" fmla="*/ 476 w 1691"/>
                <a:gd name="T35" fmla="*/ 133 h 1481"/>
                <a:gd name="T36" fmla="*/ 0 w 1691"/>
                <a:gd name="T37" fmla="*/ 0 h 1481"/>
                <a:gd name="T38" fmla="*/ 0 w 1691"/>
                <a:gd name="T39" fmla="*/ 0 h 1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91" h="1481">
                  <a:moveTo>
                    <a:pt x="0" y="0"/>
                  </a:moveTo>
                  <a:lnTo>
                    <a:pt x="488" y="486"/>
                  </a:lnTo>
                  <a:lnTo>
                    <a:pt x="576" y="185"/>
                  </a:lnTo>
                  <a:lnTo>
                    <a:pt x="971" y="771"/>
                  </a:lnTo>
                  <a:lnTo>
                    <a:pt x="1113" y="498"/>
                  </a:lnTo>
                  <a:lnTo>
                    <a:pt x="1377" y="1125"/>
                  </a:lnTo>
                  <a:lnTo>
                    <a:pt x="1489" y="923"/>
                  </a:lnTo>
                  <a:lnTo>
                    <a:pt x="1610" y="1481"/>
                  </a:lnTo>
                  <a:lnTo>
                    <a:pt x="1691" y="1006"/>
                  </a:lnTo>
                  <a:lnTo>
                    <a:pt x="1610" y="985"/>
                  </a:lnTo>
                  <a:lnTo>
                    <a:pt x="1508" y="648"/>
                  </a:lnTo>
                  <a:lnTo>
                    <a:pt x="1356" y="700"/>
                  </a:lnTo>
                  <a:lnTo>
                    <a:pt x="1194" y="266"/>
                  </a:lnTo>
                  <a:lnTo>
                    <a:pt x="1023" y="406"/>
                  </a:lnTo>
                  <a:lnTo>
                    <a:pt x="871" y="92"/>
                  </a:lnTo>
                  <a:lnTo>
                    <a:pt x="852" y="244"/>
                  </a:lnTo>
                  <a:lnTo>
                    <a:pt x="550" y="0"/>
                  </a:lnTo>
                  <a:lnTo>
                    <a:pt x="476" y="133"/>
                  </a:lnTo>
                  <a:lnTo>
                    <a:pt x="0" y="0"/>
                  </a:lnTo>
                  <a:lnTo>
                    <a:pt x="0" y="0"/>
                  </a:lnTo>
                  <a:close/>
                </a:path>
              </a:pathLst>
            </a:custGeom>
            <a:solidFill>
              <a:srgbClr val="7FC4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sp>
          <p:nvSpPr>
            <p:cNvPr id="620576" name="Freeform 32"/>
            <p:cNvSpPr>
              <a:spLocks/>
            </p:cNvSpPr>
            <p:nvPr/>
          </p:nvSpPr>
          <p:spPr bwMode="auto">
            <a:xfrm>
              <a:off x="3647" y="1758"/>
              <a:ext cx="2821" cy="2957"/>
            </a:xfrm>
            <a:custGeom>
              <a:avLst/>
              <a:gdLst>
                <a:gd name="T0" fmla="*/ 2183 w 2821"/>
                <a:gd name="T1" fmla="*/ 2550 h 2957"/>
                <a:gd name="T2" fmla="*/ 2345 w 2821"/>
                <a:gd name="T3" fmla="*/ 2745 h 2957"/>
                <a:gd name="T4" fmla="*/ 2597 w 2821"/>
                <a:gd name="T5" fmla="*/ 2957 h 2957"/>
                <a:gd name="T6" fmla="*/ 2821 w 2821"/>
                <a:gd name="T7" fmla="*/ 2745 h 2957"/>
                <a:gd name="T8" fmla="*/ 2497 w 2821"/>
                <a:gd name="T9" fmla="*/ 2603 h 2957"/>
                <a:gd name="T10" fmla="*/ 2376 w 2821"/>
                <a:gd name="T11" fmla="*/ 2441 h 2957"/>
                <a:gd name="T12" fmla="*/ 2507 w 2821"/>
                <a:gd name="T13" fmla="*/ 2014 h 2957"/>
                <a:gd name="T14" fmla="*/ 2516 w 2821"/>
                <a:gd name="T15" fmla="*/ 1468 h 2957"/>
                <a:gd name="T16" fmla="*/ 2438 w 2821"/>
                <a:gd name="T17" fmla="*/ 1074 h 2957"/>
                <a:gd name="T18" fmla="*/ 2324 w 2821"/>
                <a:gd name="T19" fmla="*/ 1204 h 2957"/>
                <a:gd name="T20" fmla="*/ 2195 w 2821"/>
                <a:gd name="T21" fmla="*/ 819 h 2957"/>
                <a:gd name="T22" fmla="*/ 2062 w 2821"/>
                <a:gd name="T23" fmla="*/ 608 h 2957"/>
                <a:gd name="T24" fmla="*/ 2003 w 2821"/>
                <a:gd name="T25" fmla="*/ 779 h 2957"/>
                <a:gd name="T26" fmla="*/ 1819 w 2821"/>
                <a:gd name="T27" fmla="*/ 497 h 2957"/>
                <a:gd name="T28" fmla="*/ 1658 w 2821"/>
                <a:gd name="T29" fmla="*/ 354 h 2957"/>
                <a:gd name="T30" fmla="*/ 1627 w 2821"/>
                <a:gd name="T31" fmla="*/ 504 h 2957"/>
                <a:gd name="T32" fmla="*/ 1215 w 2821"/>
                <a:gd name="T33" fmla="*/ 193 h 2957"/>
                <a:gd name="T34" fmla="*/ 1242 w 2821"/>
                <a:gd name="T35" fmla="*/ 342 h 2957"/>
                <a:gd name="T36" fmla="*/ 699 w 2821"/>
                <a:gd name="T37" fmla="*/ 128 h 2957"/>
                <a:gd name="T38" fmla="*/ 747 w 2821"/>
                <a:gd name="T39" fmla="*/ 302 h 2957"/>
                <a:gd name="T40" fmla="*/ 395 w 2821"/>
                <a:gd name="T41" fmla="*/ 181 h 2957"/>
                <a:gd name="T42" fmla="*/ 0 w 2821"/>
                <a:gd name="T43" fmla="*/ 0 h 2957"/>
                <a:gd name="T44" fmla="*/ 243 w 2821"/>
                <a:gd name="T45" fmla="*/ 364 h 2957"/>
                <a:gd name="T46" fmla="*/ 585 w 2821"/>
                <a:gd name="T47" fmla="*/ 435 h 2957"/>
                <a:gd name="T48" fmla="*/ 1032 w 2821"/>
                <a:gd name="T49" fmla="*/ 535 h 2957"/>
                <a:gd name="T50" fmla="*/ 992 w 2821"/>
                <a:gd name="T51" fmla="*/ 404 h 2957"/>
                <a:gd name="T52" fmla="*/ 1396 w 2821"/>
                <a:gd name="T53" fmla="*/ 575 h 2957"/>
                <a:gd name="T54" fmla="*/ 1406 w 2821"/>
                <a:gd name="T55" fmla="*/ 456 h 2957"/>
                <a:gd name="T56" fmla="*/ 1708 w 2821"/>
                <a:gd name="T57" fmla="*/ 829 h 2957"/>
                <a:gd name="T58" fmla="*/ 1770 w 2821"/>
                <a:gd name="T59" fmla="*/ 677 h 2957"/>
                <a:gd name="T60" fmla="*/ 2043 w 2821"/>
                <a:gd name="T61" fmla="*/ 1154 h 2957"/>
                <a:gd name="T62" fmla="*/ 2122 w 2821"/>
                <a:gd name="T63" fmla="*/ 962 h 2957"/>
                <a:gd name="T64" fmla="*/ 2202 w 2821"/>
                <a:gd name="T65" fmla="*/ 1458 h 2957"/>
                <a:gd name="T66" fmla="*/ 2336 w 2821"/>
                <a:gd name="T67" fmla="*/ 1368 h 2957"/>
                <a:gd name="T68" fmla="*/ 2345 w 2821"/>
                <a:gd name="T69" fmla="*/ 1833 h 2957"/>
                <a:gd name="T70" fmla="*/ 2255 w 2821"/>
                <a:gd name="T71" fmla="*/ 2277 h 2957"/>
                <a:gd name="T72" fmla="*/ 2081 w 2821"/>
                <a:gd name="T73" fmla="*/ 1995 h 2957"/>
                <a:gd name="T74" fmla="*/ 1686 w 2821"/>
                <a:gd name="T75" fmla="*/ 1589 h 2957"/>
                <a:gd name="T76" fmla="*/ 1235 w 2821"/>
                <a:gd name="T77" fmla="*/ 1347 h 2957"/>
                <a:gd name="T78" fmla="*/ 778 w 2821"/>
                <a:gd name="T79" fmla="*/ 950 h 2957"/>
                <a:gd name="T80" fmla="*/ 1154 w 2821"/>
                <a:gd name="T81" fmla="*/ 1347 h 2957"/>
                <a:gd name="T82" fmla="*/ 1598 w 2821"/>
                <a:gd name="T83" fmla="*/ 1660 h 2957"/>
                <a:gd name="T84" fmla="*/ 1972 w 2821"/>
                <a:gd name="T85" fmla="*/ 2087 h 2957"/>
                <a:gd name="T86" fmla="*/ 2183 w 2821"/>
                <a:gd name="T87" fmla="*/ 2550 h 2957"/>
                <a:gd name="T88" fmla="*/ 2183 w 2821"/>
                <a:gd name="T89" fmla="*/ 2550 h 2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21" h="2957">
                  <a:moveTo>
                    <a:pt x="2183" y="2550"/>
                  </a:moveTo>
                  <a:lnTo>
                    <a:pt x="2345" y="2745"/>
                  </a:lnTo>
                  <a:lnTo>
                    <a:pt x="2597" y="2957"/>
                  </a:lnTo>
                  <a:lnTo>
                    <a:pt x="2821" y="2745"/>
                  </a:lnTo>
                  <a:lnTo>
                    <a:pt x="2497" y="2603"/>
                  </a:lnTo>
                  <a:lnTo>
                    <a:pt x="2376" y="2441"/>
                  </a:lnTo>
                  <a:lnTo>
                    <a:pt x="2507" y="2014"/>
                  </a:lnTo>
                  <a:lnTo>
                    <a:pt x="2516" y="1468"/>
                  </a:lnTo>
                  <a:lnTo>
                    <a:pt x="2438" y="1074"/>
                  </a:lnTo>
                  <a:lnTo>
                    <a:pt x="2324" y="1204"/>
                  </a:lnTo>
                  <a:lnTo>
                    <a:pt x="2195" y="819"/>
                  </a:lnTo>
                  <a:lnTo>
                    <a:pt x="2062" y="608"/>
                  </a:lnTo>
                  <a:lnTo>
                    <a:pt x="2003" y="779"/>
                  </a:lnTo>
                  <a:lnTo>
                    <a:pt x="1819" y="497"/>
                  </a:lnTo>
                  <a:lnTo>
                    <a:pt x="1658" y="354"/>
                  </a:lnTo>
                  <a:lnTo>
                    <a:pt x="1627" y="504"/>
                  </a:lnTo>
                  <a:lnTo>
                    <a:pt x="1215" y="193"/>
                  </a:lnTo>
                  <a:lnTo>
                    <a:pt x="1242" y="342"/>
                  </a:lnTo>
                  <a:lnTo>
                    <a:pt x="699" y="128"/>
                  </a:lnTo>
                  <a:lnTo>
                    <a:pt x="747" y="302"/>
                  </a:lnTo>
                  <a:lnTo>
                    <a:pt x="395" y="181"/>
                  </a:lnTo>
                  <a:lnTo>
                    <a:pt x="0" y="0"/>
                  </a:lnTo>
                  <a:lnTo>
                    <a:pt x="243" y="364"/>
                  </a:lnTo>
                  <a:lnTo>
                    <a:pt x="585" y="435"/>
                  </a:lnTo>
                  <a:lnTo>
                    <a:pt x="1032" y="535"/>
                  </a:lnTo>
                  <a:lnTo>
                    <a:pt x="992" y="404"/>
                  </a:lnTo>
                  <a:lnTo>
                    <a:pt x="1396" y="575"/>
                  </a:lnTo>
                  <a:lnTo>
                    <a:pt x="1406" y="456"/>
                  </a:lnTo>
                  <a:lnTo>
                    <a:pt x="1708" y="829"/>
                  </a:lnTo>
                  <a:lnTo>
                    <a:pt x="1770" y="677"/>
                  </a:lnTo>
                  <a:lnTo>
                    <a:pt x="2043" y="1154"/>
                  </a:lnTo>
                  <a:lnTo>
                    <a:pt x="2122" y="962"/>
                  </a:lnTo>
                  <a:lnTo>
                    <a:pt x="2202" y="1458"/>
                  </a:lnTo>
                  <a:lnTo>
                    <a:pt x="2336" y="1368"/>
                  </a:lnTo>
                  <a:lnTo>
                    <a:pt x="2345" y="1833"/>
                  </a:lnTo>
                  <a:lnTo>
                    <a:pt x="2255" y="2277"/>
                  </a:lnTo>
                  <a:lnTo>
                    <a:pt x="2081" y="1995"/>
                  </a:lnTo>
                  <a:lnTo>
                    <a:pt x="1686" y="1589"/>
                  </a:lnTo>
                  <a:lnTo>
                    <a:pt x="1235" y="1347"/>
                  </a:lnTo>
                  <a:lnTo>
                    <a:pt x="778" y="950"/>
                  </a:lnTo>
                  <a:lnTo>
                    <a:pt x="1154" y="1347"/>
                  </a:lnTo>
                  <a:lnTo>
                    <a:pt x="1598" y="1660"/>
                  </a:lnTo>
                  <a:lnTo>
                    <a:pt x="1972" y="2087"/>
                  </a:lnTo>
                  <a:lnTo>
                    <a:pt x="2183" y="2550"/>
                  </a:lnTo>
                  <a:lnTo>
                    <a:pt x="2183" y="25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sp>
          <p:nvSpPr>
            <p:cNvPr id="620577" name="Freeform 33"/>
            <p:cNvSpPr>
              <a:spLocks/>
            </p:cNvSpPr>
            <p:nvPr/>
          </p:nvSpPr>
          <p:spPr bwMode="auto">
            <a:xfrm>
              <a:off x="4458" y="2720"/>
              <a:ext cx="585" cy="496"/>
            </a:xfrm>
            <a:custGeom>
              <a:avLst/>
              <a:gdLst>
                <a:gd name="T0" fmla="*/ 364 w 585"/>
                <a:gd name="T1" fmla="*/ 0 h 496"/>
                <a:gd name="T2" fmla="*/ 473 w 585"/>
                <a:gd name="T3" fmla="*/ 434 h 496"/>
                <a:gd name="T4" fmla="*/ 0 w 585"/>
                <a:gd name="T5" fmla="*/ 415 h 496"/>
                <a:gd name="T6" fmla="*/ 585 w 585"/>
                <a:gd name="T7" fmla="*/ 496 h 496"/>
                <a:gd name="T8" fmla="*/ 364 w 585"/>
                <a:gd name="T9" fmla="*/ 0 h 496"/>
                <a:gd name="T10" fmla="*/ 364 w 585"/>
                <a:gd name="T11" fmla="*/ 0 h 496"/>
              </a:gdLst>
              <a:ahLst/>
              <a:cxnLst>
                <a:cxn ang="0">
                  <a:pos x="T0" y="T1"/>
                </a:cxn>
                <a:cxn ang="0">
                  <a:pos x="T2" y="T3"/>
                </a:cxn>
                <a:cxn ang="0">
                  <a:pos x="T4" y="T5"/>
                </a:cxn>
                <a:cxn ang="0">
                  <a:pos x="T6" y="T7"/>
                </a:cxn>
                <a:cxn ang="0">
                  <a:pos x="T8" y="T9"/>
                </a:cxn>
                <a:cxn ang="0">
                  <a:pos x="T10" y="T11"/>
                </a:cxn>
              </a:cxnLst>
              <a:rect l="0" t="0" r="r" b="b"/>
              <a:pathLst>
                <a:path w="585" h="496">
                  <a:moveTo>
                    <a:pt x="364" y="0"/>
                  </a:moveTo>
                  <a:lnTo>
                    <a:pt x="473" y="434"/>
                  </a:lnTo>
                  <a:lnTo>
                    <a:pt x="0" y="415"/>
                  </a:lnTo>
                  <a:lnTo>
                    <a:pt x="585" y="496"/>
                  </a:lnTo>
                  <a:lnTo>
                    <a:pt x="364" y="0"/>
                  </a:lnTo>
                  <a:lnTo>
                    <a:pt x="3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sp>
          <p:nvSpPr>
            <p:cNvPr id="620578" name="Freeform 34"/>
            <p:cNvSpPr>
              <a:spLocks/>
            </p:cNvSpPr>
            <p:nvPr/>
          </p:nvSpPr>
          <p:spPr bwMode="auto">
            <a:xfrm>
              <a:off x="4587" y="2891"/>
              <a:ext cx="839" cy="641"/>
            </a:xfrm>
            <a:custGeom>
              <a:avLst/>
              <a:gdLst>
                <a:gd name="T0" fmla="*/ 746 w 839"/>
                <a:gd name="T1" fmla="*/ 0 h 641"/>
                <a:gd name="T2" fmla="*/ 746 w 839"/>
                <a:gd name="T3" fmla="*/ 518 h 641"/>
                <a:gd name="T4" fmla="*/ 0 w 839"/>
                <a:gd name="T5" fmla="*/ 641 h 641"/>
                <a:gd name="T6" fmla="*/ 839 w 839"/>
                <a:gd name="T7" fmla="*/ 620 h 641"/>
                <a:gd name="T8" fmla="*/ 746 w 839"/>
                <a:gd name="T9" fmla="*/ 0 h 641"/>
                <a:gd name="T10" fmla="*/ 746 w 839"/>
                <a:gd name="T11" fmla="*/ 0 h 641"/>
              </a:gdLst>
              <a:ahLst/>
              <a:cxnLst>
                <a:cxn ang="0">
                  <a:pos x="T0" y="T1"/>
                </a:cxn>
                <a:cxn ang="0">
                  <a:pos x="T2" y="T3"/>
                </a:cxn>
                <a:cxn ang="0">
                  <a:pos x="T4" y="T5"/>
                </a:cxn>
                <a:cxn ang="0">
                  <a:pos x="T6" y="T7"/>
                </a:cxn>
                <a:cxn ang="0">
                  <a:pos x="T8" y="T9"/>
                </a:cxn>
                <a:cxn ang="0">
                  <a:pos x="T10" y="T11"/>
                </a:cxn>
              </a:cxnLst>
              <a:rect l="0" t="0" r="r" b="b"/>
              <a:pathLst>
                <a:path w="839" h="641">
                  <a:moveTo>
                    <a:pt x="746" y="0"/>
                  </a:moveTo>
                  <a:lnTo>
                    <a:pt x="746" y="518"/>
                  </a:lnTo>
                  <a:lnTo>
                    <a:pt x="0" y="641"/>
                  </a:lnTo>
                  <a:lnTo>
                    <a:pt x="839" y="620"/>
                  </a:lnTo>
                  <a:lnTo>
                    <a:pt x="746" y="0"/>
                  </a:lnTo>
                  <a:lnTo>
                    <a:pt x="7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sp>
          <p:nvSpPr>
            <p:cNvPr id="620579" name="Freeform 35"/>
            <p:cNvSpPr>
              <a:spLocks/>
            </p:cNvSpPr>
            <p:nvPr/>
          </p:nvSpPr>
          <p:spPr bwMode="auto">
            <a:xfrm>
              <a:off x="4941" y="3297"/>
              <a:ext cx="799" cy="610"/>
            </a:xfrm>
            <a:custGeom>
              <a:avLst/>
              <a:gdLst>
                <a:gd name="T0" fmla="*/ 768 w 799"/>
                <a:gd name="T1" fmla="*/ 0 h 610"/>
                <a:gd name="T2" fmla="*/ 718 w 799"/>
                <a:gd name="T3" fmla="*/ 456 h 610"/>
                <a:gd name="T4" fmla="*/ 0 w 799"/>
                <a:gd name="T5" fmla="*/ 610 h 610"/>
                <a:gd name="T6" fmla="*/ 799 w 799"/>
                <a:gd name="T7" fmla="*/ 548 h 610"/>
                <a:gd name="T8" fmla="*/ 780 w 799"/>
                <a:gd name="T9" fmla="*/ 278 h 610"/>
                <a:gd name="T10" fmla="*/ 773 w 799"/>
                <a:gd name="T11" fmla="*/ 178 h 610"/>
                <a:gd name="T12" fmla="*/ 770 w 799"/>
                <a:gd name="T13" fmla="*/ 133 h 610"/>
                <a:gd name="T14" fmla="*/ 768 w 799"/>
                <a:gd name="T15" fmla="*/ 90 h 610"/>
                <a:gd name="T16" fmla="*/ 766 w 799"/>
                <a:gd name="T17" fmla="*/ 55 h 610"/>
                <a:gd name="T18" fmla="*/ 766 w 799"/>
                <a:gd name="T19" fmla="*/ 28 h 610"/>
                <a:gd name="T20" fmla="*/ 768 w 799"/>
                <a:gd name="T21" fmla="*/ 0 h 610"/>
                <a:gd name="T22" fmla="*/ 768 w 799"/>
                <a:gd name="T23" fmla="*/ 0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9" h="610">
                  <a:moveTo>
                    <a:pt x="768" y="0"/>
                  </a:moveTo>
                  <a:lnTo>
                    <a:pt x="718" y="456"/>
                  </a:lnTo>
                  <a:lnTo>
                    <a:pt x="0" y="610"/>
                  </a:lnTo>
                  <a:lnTo>
                    <a:pt x="799" y="548"/>
                  </a:lnTo>
                  <a:lnTo>
                    <a:pt x="780" y="278"/>
                  </a:lnTo>
                  <a:lnTo>
                    <a:pt x="773" y="178"/>
                  </a:lnTo>
                  <a:lnTo>
                    <a:pt x="770" y="133"/>
                  </a:lnTo>
                  <a:lnTo>
                    <a:pt x="768" y="90"/>
                  </a:lnTo>
                  <a:lnTo>
                    <a:pt x="766" y="55"/>
                  </a:lnTo>
                  <a:lnTo>
                    <a:pt x="766" y="28"/>
                  </a:lnTo>
                  <a:lnTo>
                    <a:pt x="768" y="0"/>
                  </a:lnTo>
                  <a:lnTo>
                    <a:pt x="7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sp>
          <p:nvSpPr>
            <p:cNvPr id="620580" name="Freeform 36"/>
            <p:cNvSpPr>
              <a:spLocks/>
            </p:cNvSpPr>
            <p:nvPr/>
          </p:nvSpPr>
          <p:spPr bwMode="auto">
            <a:xfrm>
              <a:off x="3659" y="1765"/>
              <a:ext cx="2243" cy="2686"/>
            </a:xfrm>
            <a:custGeom>
              <a:avLst/>
              <a:gdLst>
                <a:gd name="T0" fmla="*/ 2243 w 2243"/>
                <a:gd name="T1" fmla="*/ 2584 h 2686"/>
                <a:gd name="T2" fmla="*/ 1819 w 2243"/>
                <a:gd name="T3" fmla="*/ 2686 h 2686"/>
                <a:gd name="T4" fmla="*/ 1170 w 2243"/>
                <a:gd name="T5" fmla="*/ 2636 h 2686"/>
                <a:gd name="T6" fmla="*/ 687 w 2243"/>
                <a:gd name="T7" fmla="*/ 2496 h 2686"/>
                <a:gd name="T8" fmla="*/ 806 w 2243"/>
                <a:gd name="T9" fmla="*/ 2382 h 2686"/>
                <a:gd name="T10" fmla="*/ 464 w 2243"/>
                <a:gd name="T11" fmla="*/ 2190 h 2686"/>
                <a:gd name="T12" fmla="*/ 209 w 2243"/>
                <a:gd name="T13" fmla="*/ 2000 h 2686"/>
                <a:gd name="T14" fmla="*/ 383 w 2243"/>
                <a:gd name="T15" fmla="*/ 1947 h 2686"/>
                <a:gd name="T16" fmla="*/ 100 w 2243"/>
                <a:gd name="T17" fmla="*/ 1520 h 2686"/>
                <a:gd name="T18" fmla="*/ 293 w 2243"/>
                <a:gd name="T19" fmla="*/ 1501 h 2686"/>
                <a:gd name="T20" fmla="*/ 60 w 2243"/>
                <a:gd name="T21" fmla="*/ 1026 h 2686"/>
                <a:gd name="T22" fmla="*/ 209 w 2243"/>
                <a:gd name="T23" fmla="*/ 1076 h 2686"/>
                <a:gd name="T24" fmla="*/ 7 w 2243"/>
                <a:gd name="T25" fmla="*/ 518 h 2686"/>
                <a:gd name="T26" fmla="*/ 162 w 2243"/>
                <a:gd name="T27" fmla="*/ 549 h 2686"/>
                <a:gd name="T28" fmla="*/ 0 w 2243"/>
                <a:gd name="T29" fmla="*/ 0 h 2686"/>
                <a:gd name="T30" fmla="*/ 262 w 2243"/>
                <a:gd name="T31" fmla="*/ 247 h 2686"/>
                <a:gd name="T32" fmla="*/ 423 w 2243"/>
                <a:gd name="T33" fmla="*/ 722 h 2686"/>
                <a:gd name="T34" fmla="*/ 262 w 2243"/>
                <a:gd name="T35" fmla="*/ 722 h 2686"/>
                <a:gd name="T36" fmla="*/ 514 w 2243"/>
                <a:gd name="T37" fmla="*/ 1237 h 2686"/>
                <a:gd name="T38" fmla="*/ 362 w 2243"/>
                <a:gd name="T39" fmla="*/ 1228 h 2686"/>
                <a:gd name="T40" fmla="*/ 614 w 2243"/>
                <a:gd name="T41" fmla="*/ 1582 h 2686"/>
                <a:gd name="T42" fmla="*/ 412 w 2243"/>
                <a:gd name="T43" fmla="*/ 1644 h 2686"/>
                <a:gd name="T44" fmla="*/ 735 w 2243"/>
                <a:gd name="T45" fmla="*/ 2007 h 2686"/>
                <a:gd name="T46" fmla="*/ 607 w 2243"/>
                <a:gd name="T47" fmla="*/ 2080 h 2686"/>
                <a:gd name="T48" fmla="*/ 1142 w 2243"/>
                <a:gd name="T49" fmla="*/ 2342 h 2686"/>
                <a:gd name="T50" fmla="*/ 1049 w 2243"/>
                <a:gd name="T51" fmla="*/ 2434 h 2686"/>
                <a:gd name="T52" fmla="*/ 1615 w 2243"/>
                <a:gd name="T53" fmla="*/ 2515 h 2686"/>
                <a:gd name="T54" fmla="*/ 1941 w 2243"/>
                <a:gd name="T55" fmla="*/ 2475 h 2686"/>
                <a:gd name="T56" fmla="*/ 2205 w 2243"/>
                <a:gd name="T57" fmla="*/ 2375 h 2686"/>
                <a:gd name="T58" fmla="*/ 2243 w 2243"/>
                <a:gd name="T59" fmla="*/ 2584 h 2686"/>
                <a:gd name="T60" fmla="*/ 2243 w 2243"/>
                <a:gd name="T61" fmla="*/ 2584 h 2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43" h="2686">
                  <a:moveTo>
                    <a:pt x="2243" y="2584"/>
                  </a:moveTo>
                  <a:lnTo>
                    <a:pt x="1819" y="2686"/>
                  </a:lnTo>
                  <a:lnTo>
                    <a:pt x="1170" y="2636"/>
                  </a:lnTo>
                  <a:lnTo>
                    <a:pt x="687" y="2496"/>
                  </a:lnTo>
                  <a:lnTo>
                    <a:pt x="806" y="2382"/>
                  </a:lnTo>
                  <a:lnTo>
                    <a:pt x="464" y="2190"/>
                  </a:lnTo>
                  <a:lnTo>
                    <a:pt x="209" y="2000"/>
                  </a:lnTo>
                  <a:lnTo>
                    <a:pt x="383" y="1947"/>
                  </a:lnTo>
                  <a:lnTo>
                    <a:pt x="100" y="1520"/>
                  </a:lnTo>
                  <a:lnTo>
                    <a:pt x="293" y="1501"/>
                  </a:lnTo>
                  <a:lnTo>
                    <a:pt x="60" y="1026"/>
                  </a:lnTo>
                  <a:lnTo>
                    <a:pt x="209" y="1076"/>
                  </a:lnTo>
                  <a:lnTo>
                    <a:pt x="7" y="518"/>
                  </a:lnTo>
                  <a:lnTo>
                    <a:pt x="162" y="549"/>
                  </a:lnTo>
                  <a:lnTo>
                    <a:pt x="0" y="0"/>
                  </a:lnTo>
                  <a:lnTo>
                    <a:pt x="262" y="247"/>
                  </a:lnTo>
                  <a:lnTo>
                    <a:pt x="423" y="722"/>
                  </a:lnTo>
                  <a:lnTo>
                    <a:pt x="262" y="722"/>
                  </a:lnTo>
                  <a:lnTo>
                    <a:pt x="514" y="1237"/>
                  </a:lnTo>
                  <a:lnTo>
                    <a:pt x="362" y="1228"/>
                  </a:lnTo>
                  <a:lnTo>
                    <a:pt x="614" y="1582"/>
                  </a:lnTo>
                  <a:lnTo>
                    <a:pt x="412" y="1644"/>
                  </a:lnTo>
                  <a:lnTo>
                    <a:pt x="735" y="2007"/>
                  </a:lnTo>
                  <a:lnTo>
                    <a:pt x="607" y="2080"/>
                  </a:lnTo>
                  <a:lnTo>
                    <a:pt x="1142" y="2342"/>
                  </a:lnTo>
                  <a:lnTo>
                    <a:pt x="1049" y="2434"/>
                  </a:lnTo>
                  <a:lnTo>
                    <a:pt x="1615" y="2515"/>
                  </a:lnTo>
                  <a:lnTo>
                    <a:pt x="1941" y="2475"/>
                  </a:lnTo>
                  <a:lnTo>
                    <a:pt x="2205" y="2375"/>
                  </a:lnTo>
                  <a:lnTo>
                    <a:pt x="2243" y="2584"/>
                  </a:lnTo>
                  <a:lnTo>
                    <a:pt x="2243" y="25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grpSp>
      <p:grpSp>
        <p:nvGrpSpPr>
          <p:cNvPr id="620684" name="Group 140"/>
          <p:cNvGrpSpPr>
            <a:grpSpLocks/>
          </p:cNvGrpSpPr>
          <p:nvPr/>
        </p:nvGrpSpPr>
        <p:grpSpPr bwMode="auto">
          <a:xfrm>
            <a:off x="2265363" y="2019300"/>
            <a:ext cx="646112" cy="666750"/>
            <a:chOff x="1427" y="1272"/>
            <a:chExt cx="407" cy="420"/>
          </a:xfrm>
        </p:grpSpPr>
        <p:grpSp>
          <p:nvGrpSpPr>
            <p:cNvPr id="620552" name="Group 8"/>
            <p:cNvGrpSpPr>
              <a:grpSpLocks/>
            </p:cNvGrpSpPr>
            <p:nvPr/>
          </p:nvGrpSpPr>
          <p:grpSpPr bwMode="auto">
            <a:xfrm rot="-2823551">
              <a:off x="1421" y="1278"/>
              <a:ext cx="420" cy="407"/>
              <a:chOff x="2700" y="2340"/>
              <a:chExt cx="1260" cy="1260"/>
            </a:xfrm>
          </p:grpSpPr>
          <p:sp>
            <p:nvSpPr>
              <p:cNvPr id="620553" name="AutoShape 9"/>
              <p:cNvSpPr>
                <a:spLocks noChangeArrowheads="1"/>
              </p:cNvSpPr>
              <p:nvPr/>
            </p:nvSpPr>
            <p:spPr bwMode="auto">
              <a:xfrm rot="5400000">
                <a:off x="2952" y="2592"/>
                <a:ext cx="756" cy="1260"/>
              </a:xfrm>
              <a:prstGeom prst="flowChartDelay">
                <a:avLst/>
              </a:prstGeom>
              <a:gradFill rotWithShape="0">
                <a:gsLst>
                  <a:gs pos="0">
                    <a:srgbClr val="FFFFFF"/>
                  </a:gs>
                  <a:gs pos="100000">
                    <a:srgbClr val="FFFFFF">
                      <a:gamma/>
                      <a:shade val="0"/>
                      <a:invGamma/>
                    </a:srgbClr>
                  </a:gs>
                </a:gsLst>
                <a:lin ang="2700000" scaled="1"/>
              </a:gradFill>
              <a:ln w="9525">
                <a:solidFill>
                  <a:srgbClr val="000000"/>
                </a:solidFill>
                <a:miter lim="800000"/>
                <a:headEnd/>
                <a:tailEnd/>
              </a:ln>
            </p:spPr>
            <p:txBody>
              <a:bodyPr/>
              <a:lstStyle/>
              <a:p>
                <a:endParaRPr lang="bg-BG"/>
              </a:p>
            </p:txBody>
          </p:sp>
          <p:sp>
            <p:nvSpPr>
              <p:cNvPr id="620554" name="Oval 10"/>
              <p:cNvSpPr>
                <a:spLocks noChangeArrowheads="1"/>
              </p:cNvSpPr>
              <p:nvPr/>
            </p:nvSpPr>
            <p:spPr bwMode="auto">
              <a:xfrm rot="14858">
                <a:off x="2700" y="2592"/>
                <a:ext cx="1259" cy="504"/>
              </a:xfrm>
              <a:prstGeom prst="ellipse">
                <a:avLst/>
              </a:prstGeom>
              <a:gradFill rotWithShape="0">
                <a:gsLst>
                  <a:gs pos="0">
                    <a:srgbClr val="FFFFFF">
                      <a:gamma/>
                      <a:shade val="0"/>
                      <a:invGamma/>
                    </a:srgbClr>
                  </a:gs>
                  <a:gs pos="100000">
                    <a:srgbClr val="FFFFFF"/>
                  </a:gs>
                </a:gsLst>
                <a:lin ang="2700000" scaled="1"/>
              </a:gradFill>
              <a:ln w="9525">
                <a:solidFill>
                  <a:srgbClr val="000000"/>
                </a:solidFill>
                <a:round/>
                <a:headEnd/>
                <a:tailEnd/>
              </a:ln>
            </p:spPr>
            <p:txBody>
              <a:bodyPr/>
              <a:lstStyle/>
              <a:p>
                <a:endParaRPr lang="bg-BG"/>
              </a:p>
            </p:txBody>
          </p:sp>
          <p:sp>
            <p:nvSpPr>
              <p:cNvPr id="620555" name="Oval 11"/>
              <p:cNvSpPr>
                <a:spLocks noChangeArrowheads="1"/>
              </p:cNvSpPr>
              <p:nvPr/>
            </p:nvSpPr>
            <p:spPr bwMode="auto">
              <a:xfrm>
                <a:off x="3260" y="2340"/>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556" name="Oval 12"/>
              <p:cNvSpPr>
                <a:spLocks noChangeArrowheads="1"/>
              </p:cNvSpPr>
              <p:nvPr/>
            </p:nvSpPr>
            <p:spPr bwMode="auto">
              <a:xfrm>
                <a:off x="3400" y="2466"/>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557" name="Oval 13"/>
              <p:cNvSpPr>
                <a:spLocks noChangeArrowheads="1"/>
              </p:cNvSpPr>
              <p:nvPr/>
            </p:nvSpPr>
            <p:spPr bwMode="auto">
              <a:xfrm>
                <a:off x="2980" y="2466"/>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558" name="Oval 14"/>
              <p:cNvSpPr>
                <a:spLocks noChangeArrowheads="1"/>
              </p:cNvSpPr>
              <p:nvPr/>
            </p:nvSpPr>
            <p:spPr bwMode="auto">
              <a:xfrm>
                <a:off x="2840" y="2592"/>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559" name="Oval 15"/>
              <p:cNvSpPr>
                <a:spLocks noChangeArrowheads="1"/>
              </p:cNvSpPr>
              <p:nvPr/>
            </p:nvSpPr>
            <p:spPr bwMode="auto">
              <a:xfrm>
                <a:off x="2700" y="2718"/>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560" name="Oval 16"/>
              <p:cNvSpPr>
                <a:spLocks noChangeArrowheads="1"/>
              </p:cNvSpPr>
              <p:nvPr/>
            </p:nvSpPr>
            <p:spPr bwMode="auto">
              <a:xfrm>
                <a:off x="3540" y="2592"/>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561" name="Oval 17"/>
              <p:cNvSpPr>
                <a:spLocks noChangeArrowheads="1"/>
              </p:cNvSpPr>
              <p:nvPr/>
            </p:nvSpPr>
            <p:spPr bwMode="auto">
              <a:xfrm>
                <a:off x="3680" y="2718"/>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562" name="Oval 18"/>
              <p:cNvSpPr>
                <a:spLocks noChangeArrowheads="1"/>
              </p:cNvSpPr>
              <p:nvPr/>
            </p:nvSpPr>
            <p:spPr bwMode="auto">
              <a:xfrm>
                <a:off x="3120" y="2592"/>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563" name="Oval 19"/>
              <p:cNvSpPr>
                <a:spLocks noChangeArrowheads="1"/>
              </p:cNvSpPr>
              <p:nvPr/>
            </p:nvSpPr>
            <p:spPr bwMode="auto">
              <a:xfrm>
                <a:off x="3260" y="2592"/>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564" name="Oval 20"/>
              <p:cNvSpPr>
                <a:spLocks noChangeArrowheads="1"/>
              </p:cNvSpPr>
              <p:nvPr/>
            </p:nvSpPr>
            <p:spPr bwMode="auto">
              <a:xfrm>
                <a:off x="3120" y="2718"/>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565" name="Oval 21"/>
              <p:cNvSpPr>
                <a:spLocks noChangeArrowheads="1"/>
              </p:cNvSpPr>
              <p:nvPr/>
            </p:nvSpPr>
            <p:spPr bwMode="auto">
              <a:xfrm>
                <a:off x="2980" y="2718"/>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566" name="Oval 22"/>
              <p:cNvSpPr>
                <a:spLocks noChangeArrowheads="1"/>
              </p:cNvSpPr>
              <p:nvPr/>
            </p:nvSpPr>
            <p:spPr bwMode="auto">
              <a:xfrm>
                <a:off x="3400" y="2718"/>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567" name="Oval 23"/>
              <p:cNvSpPr>
                <a:spLocks noChangeArrowheads="1"/>
              </p:cNvSpPr>
              <p:nvPr/>
            </p:nvSpPr>
            <p:spPr bwMode="auto">
              <a:xfrm>
                <a:off x="2980" y="2844"/>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568" name="Oval 24"/>
              <p:cNvSpPr>
                <a:spLocks noChangeArrowheads="1"/>
              </p:cNvSpPr>
              <p:nvPr/>
            </p:nvSpPr>
            <p:spPr bwMode="auto">
              <a:xfrm>
                <a:off x="3260" y="2844"/>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grpSp>
        <p:sp>
          <p:nvSpPr>
            <p:cNvPr id="620582" name="Oval 38"/>
            <p:cNvSpPr>
              <a:spLocks noChangeArrowheads="1"/>
            </p:cNvSpPr>
            <p:nvPr/>
          </p:nvSpPr>
          <p:spPr bwMode="auto">
            <a:xfrm>
              <a:off x="1427" y="1392"/>
              <a:ext cx="116" cy="120"/>
            </a:xfrm>
            <a:prstGeom prst="ellipse">
              <a:avLst/>
            </a:prstGeom>
            <a:solidFill>
              <a:srgbClr val="FFFFFF"/>
            </a:solidFill>
            <a:ln w="9525">
              <a:solidFill>
                <a:srgbClr val="000000"/>
              </a:solidFill>
              <a:round/>
              <a:headEnd/>
              <a:tailEnd/>
            </a:ln>
          </p:spPr>
          <p:txBody>
            <a:bodyPr/>
            <a:lstStyle/>
            <a:p>
              <a:endParaRPr lang="bg-BG"/>
            </a:p>
          </p:txBody>
        </p:sp>
      </p:grpSp>
      <p:sp>
        <p:nvSpPr>
          <p:cNvPr id="620583" name="AutoShape 39"/>
          <p:cNvSpPr>
            <a:spLocks noChangeArrowheads="1"/>
          </p:cNvSpPr>
          <p:nvPr/>
        </p:nvSpPr>
        <p:spPr bwMode="auto">
          <a:xfrm flipH="1">
            <a:off x="1711325" y="2114550"/>
            <a:ext cx="738188" cy="857250"/>
          </a:xfrm>
          <a:custGeom>
            <a:avLst/>
            <a:gdLst>
              <a:gd name="G0" fmla="+- -3449730 0 0"/>
              <a:gd name="G1" fmla="+- -7930430 0 0"/>
              <a:gd name="G2" fmla="+- -3449730 0 -7930430"/>
              <a:gd name="G3" fmla="+- 10800 0 0"/>
              <a:gd name="G4" fmla="+- 0 0 -3449730"/>
              <a:gd name="T0" fmla="*/ 360 256 1"/>
              <a:gd name="T1" fmla="*/ 0 256 1"/>
              <a:gd name="G5" fmla="+- G2 T0 T1"/>
              <a:gd name="G6" fmla="?: G2 G2 G5"/>
              <a:gd name="G7" fmla="+- 0 0 G6"/>
              <a:gd name="G8" fmla="+- 7415 0 0"/>
              <a:gd name="G9" fmla="+- 0 0 -7930430"/>
              <a:gd name="G10" fmla="+- 7415 0 2700"/>
              <a:gd name="G11" fmla="cos G10 -3449730"/>
              <a:gd name="G12" fmla="sin G10 -3449730"/>
              <a:gd name="G13" fmla="cos 13500 -3449730"/>
              <a:gd name="G14" fmla="sin 13500 -3449730"/>
              <a:gd name="G15" fmla="+- G11 10800 0"/>
              <a:gd name="G16" fmla="+- G12 10800 0"/>
              <a:gd name="G17" fmla="+- G13 10800 0"/>
              <a:gd name="G18" fmla="+- G14 10800 0"/>
              <a:gd name="G19" fmla="*/ 7415 1 2"/>
              <a:gd name="G20" fmla="+- G19 5400 0"/>
              <a:gd name="G21" fmla="cos G20 -3449730"/>
              <a:gd name="G22" fmla="sin G20 -3449730"/>
              <a:gd name="G23" fmla="+- G21 10800 0"/>
              <a:gd name="G24" fmla="+- G12 G23 G22"/>
              <a:gd name="G25" fmla="+- G22 G23 G11"/>
              <a:gd name="G26" fmla="cos 10800 -3449730"/>
              <a:gd name="G27" fmla="sin 10800 -3449730"/>
              <a:gd name="G28" fmla="cos 7415 -3449730"/>
              <a:gd name="G29" fmla="sin 7415 -3449730"/>
              <a:gd name="G30" fmla="+- G26 10800 0"/>
              <a:gd name="G31" fmla="+- G27 10800 0"/>
              <a:gd name="G32" fmla="+- G28 10800 0"/>
              <a:gd name="G33" fmla="+- G29 10800 0"/>
              <a:gd name="G34" fmla="+- G19 5400 0"/>
              <a:gd name="G35" fmla="cos G34 -7930430"/>
              <a:gd name="G36" fmla="sin G34 -7930430"/>
              <a:gd name="G37" fmla="+/ -7930430 -3449730 2"/>
              <a:gd name="T2" fmla="*/ 180 256 1"/>
              <a:gd name="T3" fmla="*/ 0 256 1"/>
              <a:gd name="G38" fmla="+- G37 T2 T3"/>
              <a:gd name="G39" fmla="?: G2 G37 G38"/>
              <a:gd name="G40" fmla="cos 10800 G39"/>
              <a:gd name="G41" fmla="sin 10800 G39"/>
              <a:gd name="G42" fmla="cos 7415 G39"/>
              <a:gd name="G43" fmla="sin 7415 G39"/>
              <a:gd name="G44" fmla="+- G40 10800 0"/>
              <a:gd name="G45" fmla="+- G41 10800 0"/>
              <a:gd name="G46" fmla="+- G42 10800 0"/>
              <a:gd name="G47" fmla="+- G43 10800 0"/>
              <a:gd name="G48" fmla="+- G35 10800 0"/>
              <a:gd name="G49" fmla="+- G36 10800 0"/>
              <a:gd name="T4" fmla="*/ 11398 w 21600"/>
              <a:gd name="T5" fmla="*/ 16 h 21600"/>
              <a:gd name="T6" fmla="*/ 6107 w 21600"/>
              <a:gd name="T7" fmla="*/ 2993 h 21600"/>
              <a:gd name="T8" fmla="*/ 11210 w 21600"/>
              <a:gd name="T9" fmla="*/ 3396 h 21600"/>
              <a:gd name="T10" fmla="*/ 18992 w 21600"/>
              <a:gd name="T11" fmla="*/ 69 h 21600"/>
              <a:gd name="T12" fmla="*/ 19819 w 21600"/>
              <a:gd name="T13" fmla="*/ 6226 h 21600"/>
              <a:gd name="T14" fmla="*/ 13661 w 21600"/>
              <a:gd name="T15" fmla="*/ 7052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299" y="4906"/>
                </a:moveTo>
                <a:cubicBezTo>
                  <a:pt x="14007" y="3919"/>
                  <a:pt x="12426" y="3385"/>
                  <a:pt x="10800" y="3385"/>
                </a:cubicBezTo>
                <a:cubicBezTo>
                  <a:pt x="9454" y="3384"/>
                  <a:pt x="8133" y="3751"/>
                  <a:pt x="6980" y="4444"/>
                </a:cubicBezTo>
                <a:lnTo>
                  <a:pt x="5236" y="1543"/>
                </a:lnTo>
                <a:cubicBezTo>
                  <a:pt x="6916" y="533"/>
                  <a:pt x="8839" y="-1"/>
                  <a:pt x="10800" y="0"/>
                </a:cubicBezTo>
                <a:cubicBezTo>
                  <a:pt x="13168" y="0"/>
                  <a:pt x="15471" y="778"/>
                  <a:pt x="17353" y="2215"/>
                </a:cubicBezTo>
                <a:lnTo>
                  <a:pt x="18992" y="69"/>
                </a:lnTo>
                <a:lnTo>
                  <a:pt x="19819" y="6226"/>
                </a:lnTo>
                <a:lnTo>
                  <a:pt x="13661" y="7052"/>
                </a:lnTo>
                <a:lnTo>
                  <a:pt x="15299" y="4906"/>
                </a:lnTo>
                <a:close/>
              </a:path>
            </a:pathLst>
          </a:custGeom>
          <a:solidFill>
            <a:srgbClr val="FFFFFF"/>
          </a:solidFill>
          <a:ln w="9525">
            <a:solidFill>
              <a:srgbClr val="000000"/>
            </a:solidFill>
            <a:miter lim="800000"/>
            <a:headEnd/>
            <a:tailEnd/>
          </a:ln>
        </p:spPr>
        <p:txBody>
          <a:bodyPr/>
          <a:lstStyle/>
          <a:p>
            <a:endParaRPr lang="bg-BG"/>
          </a:p>
        </p:txBody>
      </p:sp>
      <p:sp>
        <p:nvSpPr>
          <p:cNvPr id="620585" name="Freeform 41"/>
          <p:cNvSpPr>
            <a:spLocks/>
          </p:cNvSpPr>
          <p:nvPr/>
        </p:nvSpPr>
        <p:spPr bwMode="auto">
          <a:xfrm>
            <a:off x="1660525" y="2368550"/>
            <a:ext cx="184150" cy="231775"/>
          </a:xfrm>
          <a:custGeom>
            <a:avLst/>
            <a:gdLst>
              <a:gd name="T0" fmla="*/ 0 w 360"/>
              <a:gd name="T1" fmla="*/ 0 h 440"/>
              <a:gd name="T2" fmla="*/ 220 w 360"/>
              <a:gd name="T3" fmla="*/ 120 h 440"/>
              <a:gd name="T4" fmla="*/ 360 w 360"/>
              <a:gd name="T5" fmla="*/ 440 h 440"/>
            </a:gdLst>
            <a:ahLst/>
            <a:cxnLst>
              <a:cxn ang="0">
                <a:pos x="T0" y="T1"/>
              </a:cxn>
              <a:cxn ang="0">
                <a:pos x="T2" y="T3"/>
              </a:cxn>
              <a:cxn ang="0">
                <a:pos x="T4" y="T5"/>
              </a:cxn>
            </a:cxnLst>
            <a:rect l="0" t="0" r="r" b="b"/>
            <a:pathLst>
              <a:path w="360" h="440">
                <a:moveTo>
                  <a:pt x="0" y="0"/>
                </a:moveTo>
                <a:cubicBezTo>
                  <a:pt x="37" y="20"/>
                  <a:pt x="160" y="47"/>
                  <a:pt x="220" y="120"/>
                </a:cubicBezTo>
                <a:cubicBezTo>
                  <a:pt x="280" y="193"/>
                  <a:pt x="331" y="373"/>
                  <a:pt x="360" y="440"/>
                </a:cubicBez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0586" name="Line 42"/>
          <p:cNvSpPr>
            <a:spLocks noChangeShapeType="1"/>
          </p:cNvSpPr>
          <p:nvPr/>
        </p:nvSpPr>
        <p:spPr bwMode="auto">
          <a:xfrm>
            <a:off x="1895475" y="2686050"/>
            <a:ext cx="185738" cy="952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sp>
        <p:nvSpPr>
          <p:cNvPr id="620587" name="Line 43"/>
          <p:cNvSpPr>
            <a:spLocks noChangeShapeType="1"/>
          </p:cNvSpPr>
          <p:nvPr/>
        </p:nvSpPr>
        <p:spPr bwMode="auto">
          <a:xfrm>
            <a:off x="2173288" y="2876550"/>
            <a:ext cx="0" cy="2841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sp>
        <p:nvSpPr>
          <p:cNvPr id="620588" name="Line 44"/>
          <p:cNvSpPr>
            <a:spLocks noChangeShapeType="1"/>
          </p:cNvSpPr>
          <p:nvPr/>
        </p:nvSpPr>
        <p:spPr bwMode="auto">
          <a:xfrm flipH="1">
            <a:off x="2081213" y="3160713"/>
            <a:ext cx="92075" cy="1905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sp>
        <p:nvSpPr>
          <p:cNvPr id="620589" name="Line 45"/>
          <p:cNvSpPr>
            <a:spLocks noChangeShapeType="1"/>
          </p:cNvSpPr>
          <p:nvPr/>
        </p:nvSpPr>
        <p:spPr bwMode="auto">
          <a:xfrm flipH="1">
            <a:off x="1987550" y="3351213"/>
            <a:ext cx="93663" cy="1905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sp>
        <p:nvSpPr>
          <p:cNvPr id="620590" name="Line 46"/>
          <p:cNvSpPr>
            <a:spLocks noChangeShapeType="1"/>
          </p:cNvSpPr>
          <p:nvPr/>
        </p:nvSpPr>
        <p:spPr bwMode="auto">
          <a:xfrm>
            <a:off x="1987550" y="3541713"/>
            <a:ext cx="93663" cy="1905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sp>
        <p:nvSpPr>
          <p:cNvPr id="620591" name="Freeform 47"/>
          <p:cNvSpPr>
            <a:spLocks/>
          </p:cNvSpPr>
          <p:nvPr/>
        </p:nvSpPr>
        <p:spPr bwMode="auto">
          <a:xfrm>
            <a:off x="1998663" y="3732213"/>
            <a:ext cx="82550" cy="242887"/>
          </a:xfrm>
          <a:custGeom>
            <a:avLst/>
            <a:gdLst>
              <a:gd name="T0" fmla="*/ 160 w 160"/>
              <a:gd name="T1" fmla="*/ 0 h 460"/>
              <a:gd name="T2" fmla="*/ 0 w 160"/>
              <a:gd name="T3" fmla="*/ 460 h 460"/>
            </a:gdLst>
            <a:ahLst/>
            <a:cxnLst>
              <a:cxn ang="0">
                <a:pos x="T0" y="T1"/>
              </a:cxn>
              <a:cxn ang="0">
                <a:pos x="T2" y="T3"/>
              </a:cxn>
            </a:cxnLst>
            <a:rect l="0" t="0" r="r" b="b"/>
            <a:pathLst>
              <a:path w="160" h="460">
                <a:moveTo>
                  <a:pt x="160" y="0"/>
                </a:moveTo>
                <a:lnTo>
                  <a:pt x="0" y="460"/>
                </a:ln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bg-BG"/>
          </a:p>
        </p:txBody>
      </p:sp>
      <p:grpSp>
        <p:nvGrpSpPr>
          <p:cNvPr id="620597" name="Group 53"/>
          <p:cNvGrpSpPr>
            <a:grpSpLocks/>
          </p:cNvGrpSpPr>
          <p:nvPr/>
        </p:nvGrpSpPr>
        <p:grpSpPr bwMode="auto">
          <a:xfrm rot="-2823551">
            <a:off x="5141119" y="2048669"/>
            <a:ext cx="666750" cy="646112"/>
            <a:chOff x="2700" y="2340"/>
            <a:chExt cx="1260" cy="1260"/>
          </a:xfrm>
        </p:grpSpPr>
        <p:sp>
          <p:nvSpPr>
            <p:cNvPr id="620598" name="AutoShape 54"/>
            <p:cNvSpPr>
              <a:spLocks noChangeArrowheads="1"/>
            </p:cNvSpPr>
            <p:nvPr/>
          </p:nvSpPr>
          <p:spPr bwMode="auto">
            <a:xfrm rot="5400000">
              <a:off x="2952" y="2592"/>
              <a:ext cx="756" cy="1260"/>
            </a:xfrm>
            <a:prstGeom prst="flowChartDelay">
              <a:avLst/>
            </a:prstGeom>
            <a:gradFill rotWithShape="0">
              <a:gsLst>
                <a:gs pos="0">
                  <a:srgbClr val="FFFFFF"/>
                </a:gs>
                <a:gs pos="100000">
                  <a:srgbClr val="FFFFFF">
                    <a:gamma/>
                    <a:shade val="0"/>
                    <a:invGamma/>
                  </a:srgbClr>
                </a:gs>
              </a:gsLst>
              <a:lin ang="2700000" scaled="1"/>
            </a:gradFill>
            <a:ln w="9525">
              <a:solidFill>
                <a:srgbClr val="000000"/>
              </a:solidFill>
              <a:miter lim="800000"/>
              <a:headEnd/>
              <a:tailEnd/>
            </a:ln>
          </p:spPr>
          <p:txBody>
            <a:bodyPr/>
            <a:lstStyle/>
            <a:p>
              <a:endParaRPr lang="bg-BG"/>
            </a:p>
          </p:txBody>
        </p:sp>
        <p:sp>
          <p:nvSpPr>
            <p:cNvPr id="620599" name="Oval 55"/>
            <p:cNvSpPr>
              <a:spLocks noChangeArrowheads="1"/>
            </p:cNvSpPr>
            <p:nvPr/>
          </p:nvSpPr>
          <p:spPr bwMode="auto">
            <a:xfrm rot="14858">
              <a:off x="2700" y="2592"/>
              <a:ext cx="1259" cy="504"/>
            </a:xfrm>
            <a:prstGeom prst="ellipse">
              <a:avLst/>
            </a:prstGeom>
            <a:gradFill rotWithShape="0">
              <a:gsLst>
                <a:gs pos="0">
                  <a:srgbClr val="FFFFFF">
                    <a:gamma/>
                    <a:shade val="0"/>
                    <a:invGamma/>
                  </a:srgbClr>
                </a:gs>
                <a:gs pos="100000">
                  <a:srgbClr val="FFFFFF"/>
                </a:gs>
              </a:gsLst>
              <a:lin ang="2700000" scaled="1"/>
            </a:gradFill>
            <a:ln w="9525">
              <a:solidFill>
                <a:srgbClr val="000000"/>
              </a:solidFill>
              <a:round/>
              <a:headEnd/>
              <a:tailEnd/>
            </a:ln>
          </p:spPr>
          <p:txBody>
            <a:bodyPr/>
            <a:lstStyle/>
            <a:p>
              <a:endParaRPr lang="bg-BG"/>
            </a:p>
          </p:txBody>
        </p:sp>
        <p:sp>
          <p:nvSpPr>
            <p:cNvPr id="620600" name="Oval 56"/>
            <p:cNvSpPr>
              <a:spLocks noChangeArrowheads="1"/>
            </p:cNvSpPr>
            <p:nvPr/>
          </p:nvSpPr>
          <p:spPr bwMode="auto">
            <a:xfrm>
              <a:off x="3260" y="2340"/>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601" name="Oval 57"/>
            <p:cNvSpPr>
              <a:spLocks noChangeArrowheads="1"/>
            </p:cNvSpPr>
            <p:nvPr/>
          </p:nvSpPr>
          <p:spPr bwMode="auto">
            <a:xfrm>
              <a:off x="3400" y="2466"/>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602" name="Oval 58"/>
            <p:cNvSpPr>
              <a:spLocks noChangeArrowheads="1"/>
            </p:cNvSpPr>
            <p:nvPr/>
          </p:nvSpPr>
          <p:spPr bwMode="auto">
            <a:xfrm>
              <a:off x="2980" y="2466"/>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603" name="Oval 59"/>
            <p:cNvSpPr>
              <a:spLocks noChangeArrowheads="1"/>
            </p:cNvSpPr>
            <p:nvPr/>
          </p:nvSpPr>
          <p:spPr bwMode="auto">
            <a:xfrm>
              <a:off x="2840" y="2592"/>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604" name="Oval 60"/>
            <p:cNvSpPr>
              <a:spLocks noChangeArrowheads="1"/>
            </p:cNvSpPr>
            <p:nvPr/>
          </p:nvSpPr>
          <p:spPr bwMode="auto">
            <a:xfrm>
              <a:off x="2700" y="2718"/>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605" name="Oval 61"/>
            <p:cNvSpPr>
              <a:spLocks noChangeArrowheads="1"/>
            </p:cNvSpPr>
            <p:nvPr/>
          </p:nvSpPr>
          <p:spPr bwMode="auto">
            <a:xfrm>
              <a:off x="3540" y="2592"/>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606" name="Oval 62"/>
            <p:cNvSpPr>
              <a:spLocks noChangeArrowheads="1"/>
            </p:cNvSpPr>
            <p:nvPr/>
          </p:nvSpPr>
          <p:spPr bwMode="auto">
            <a:xfrm>
              <a:off x="3680" y="2718"/>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607" name="Oval 63"/>
            <p:cNvSpPr>
              <a:spLocks noChangeArrowheads="1"/>
            </p:cNvSpPr>
            <p:nvPr/>
          </p:nvSpPr>
          <p:spPr bwMode="auto">
            <a:xfrm>
              <a:off x="3120" y="2592"/>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608" name="Oval 64"/>
            <p:cNvSpPr>
              <a:spLocks noChangeArrowheads="1"/>
            </p:cNvSpPr>
            <p:nvPr/>
          </p:nvSpPr>
          <p:spPr bwMode="auto">
            <a:xfrm>
              <a:off x="3260" y="2592"/>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609" name="Oval 65"/>
            <p:cNvSpPr>
              <a:spLocks noChangeArrowheads="1"/>
            </p:cNvSpPr>
            <p:nvPr/>
          </p:nvSpPr>
          <p:spPr bwMode="auto">
            <a:xfrm>
              <a:off x="3120" y="2718"/>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610" name="Oval 66"/>
            <p:cNvSpPr>
              <a:spLocks noChangeArrowheads="1"/>
            </p:cNvSpPr>
            <p:nvPr/>
          </p:nvSpPr>
          <p:spPr bwMode="auto">
            <a:xfrm>
              <a:off x="2980" y="2718"/>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611" name="Oval 67"/>
            <p:cNvSpPr>
              <a:spLocks noChangeArrowheads="1"/>
            </p:cNvSpPr>
            <p:nvPr/>
          </p:nvSpPr>
          <p:spPr bwMode="auto">
            <a:xfrm>
              <a:off x="3400" y="2718"/>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612" name="Oval 68"/>
            <p:cNvSpPr>
              <a:spLocks noChangeArrowheads="1"/>
            </p:cNvSpPr>
            <p:nvPr/>
          </p:nvSpPr>
          <p:spPr bwMode="auto">
            <a:xfrm>
              <a:off x="2980" y="2844"/>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613" name="Oval 69"/>
            <p:cNvSpPr>
              <a:spLocks noChangeArrowheads="1"/>
            </p:cNvSpPr>
            <p:nvPr/>
          </p:nvSpPr>
          <p:spPr bwMode="auto">
            <a:xfrm>
              <a:off x="3260" y="2844"/>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grpSp>
      <p:grpSp>
        <p:nvGrpSpPr>
          <p:cNvPr id="620616" name="Group 72"/>
          <p:cNvGrpSpPr>
            <a:grpSpLocks/>
          </p:cNvGrpSpPr>
          <p:nvPr/>
        </p:nvGrpSpPr>
        <p:grpSpPr bwMode="auto">
          <a:xfrm rot="14686945">
            <a:off x="3503613" y="4103687"/>
            <a:ext cx="279400" cy="263525"/>
            <a:chOff x="3647" y="1758"/>
            <a:chExt cx="2821" cy="2957"/>
          </a:xfrm>
        </p:grpSpPr>
        <p:sp>
          <p:nvSpPr>
            <p:cNvPr id="620617" name="Freeform 73"/>
            <p:cNvSpPr>
              <a:spLocks/>
            </p:cNvSpPr>
            <p:nvPr/>
          </p:nvSpPr>
          <p:spPr bwMode="auto">
            <a:xfrm>
              <a:off x="3759" y="1934"/>
              <a:ext cx="2304" cy="2441"/>
            </a:xfrm>
            <a:custGeom>
              <a:avLst/>
              <a:gdLst>
                <a:gd name="T0" fmla="*/ 40 w 2304"/>
                <a:gd name="T1" fmla="*/ 0 h 2441"/>
                <a:gd name="T2" fmla="*/ 212 w 2304"/>
                <a:gd name="T3" fmla="*/ 444 h 2441"/>
                <a:gd name="T4" fmla="*/ 0 w 2304"/>
                <a:gd name="T5" fmla="*/ 456 h 2441"/>
                <a:gd name="T6" fmla="*/ 212 w 2304"/>
                <a:gd name="T7" fmla="*/ 950 h 2441"/>
                <a:gd name="T8" fmla="*/ 90 w 2304"/>
                <a:gd name="T9" fmla="*/ 983 h 2441"/>
                <a:gd name="T10" fmla="*/ 333 w 2304"/>
                <a:gd name="T11" fmla="*/ 1389 h 2441"/>
                <a:gd name="T12" fmla="*/ 100 w 2304"/>
                <a:gd name="T13" fmla="*/ 1451 h 2441"/>
                <a:gd name="T14" fmla="*/ 454 w 2304"/>
                <a:gd name="T15" fmla="*/ 1824 h 2441"/>
                <a:gd name="T16" fmla="*/ 304 w 2304"/>
                <a:gd name="T17" fmla="*/ 1885 h 2441"/>
                <a:gd name="T18" fmla="*/ 868 w 2304"/>
                <a:gd name="T19" fmla="*/ 2189 h 2441"/>
                <a:gd name="T20" fmla="*/ 787 w 2304"/>
                <a:gd name="T21" fmla="*/ 2291 h 2441"/>
                <a:gd name="T22" fmla="*/ 1465 w 2304"/>
                <a:gd name="T23" fmla="*/ 2441 h 2441"/>
                <a:gd name="T24" fmla="*/ 2131 w 2304"/>
                <a:gd name="T25" fmla="*/ 2291 h 2441"/>
                <a:gd name="T26" fmla="*/ 2304 w 2304"/>
                <a:gd name="T27" fmla="*/ 1793 h 2441"/>
                <a:gd name="T28" fmla="*/ 2285 w 2304"/>
                <a:gd name="T29" fmla="*/ 1083 h 2441"/>
                <a:gd name="T30" fmla="*/ 2112 w 2304"/>
                <a:gd name="T31" fmla="*/ 1175 h 2441"/>
                <a:gd name="T32" fmla="*/ 1962 w 2304"/>
                <a:gd name="T33" fmla="*/ 608 h 2441"/>
                <a:gd name="T34" fmla="*/ 1891 w 2304"/>
                <a:gd name="T35" fmla="*/ 803 h 2441"/>
                <a:gd name="T36" fmla="*/ 1608 w 2304"/>
                <a:gd name="T37" fmla="*/ 342 h 2441"/>
                <a:gd name="T38" fmla="*/ 1546 w 2304"/>
                <a:gd name="T39" fmla="*/ 484 h 2441"/>
                <a:gd name="T40" fmla="*/ 1232 w 2304"/>
                <a:gd name="T41" fmla="*/ 169 h 2441"/>
                <a:gd name="T42" fmla="*/ 1210 w 2304"/>
                <a:gd name="T43" fmla="*/ 302 h 2441"/>
                <a:gd name="T44" fmla="*/ 747 w 2304"/>
                <a:gd name="T45" fmla="*/ 121 h 2441"/>
                <a:gd name="T46" fmla="*/ 747 w 2304"/>
                <a:gd name="T47" fmla="*/ 233 h 2441"/>
                <a:gd name="T48" fmla="*/ 404 w 2304"/>
                <a:gd name="T49" fmla="*/ 150 h 2441"/>
                <a:gd name="T50" fmla="*/ 40 w 2304"/>
                <a:gd name="T51" fmla="*/ 0 h 2441"/>
                <a:gd name="T52" fmla="*/ 40 w 2304"/>
                <a:gd name="T53" fmla="*/ 0 h 2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04" h="2441">
                  <a:moveTo>
                    <a:pt x="40" y="0"/>
                  </a:moveTo>
                  <a:lnTo>
                    <a:pt x="212" y="444"/>
                  </a:lnTo>
                  <a:lnTo>
                    <a:pt x="0" y="456"/>
                  </a:lnTo>
                  <a:lnTo>
                    <a:pt x="212" y="950"/>
                  </a:lnTo>
                  <a:lnTo>
                    <a:pt x="90" y="983"/>
                  </a:lnTo>
                  <a:lnTo>
                    <a:pt x="333" y="1389"/>
                  </a:lnTo>
                  <a:lnTo>
                    <a:pt x="100" y="1451"/>
                  </a:lnTo>
                  <a:lnTo>
                    <a:pt x="454" y="1824"/>
                  </a:lnTo>
                  <a:lnTo>
                    <a:pt x="304" y="1885"/>
                  </a:lnTo>
                  <a:lnTo>
                    <a:pt x="868" y="2189"/>
                  </a:lnTo>
                  <a:lnTo>
                    <a:pt x="787" y="2291"/>
                  </a:lnTo>
                  <a:lnTo>
                    <a:pt x="1465" y="2441"/>
                  </a:lnTo>
                  <a:lnTo>
                    <a:pt x="2131" y="2291"/>
                  </a:lnTo>
                  <a:lnTo>
                    <a:pt x="2304" y="1793"/>
                  </a:lnTo>
                  <a:lnTo>
                    <a:pt x="2285" y="1083"/>
                  </a:lnTo>
                  <a:lnTo>
                    <a:pt x="2112" y="1175"/>
                  </a:lnTo>
                  <a:lnTo>
                    <a:pt x="1962" y="608"/>
                  </a:lnTo>
                  <a:lnTo>
                    <a:pt x="1891" y="803"/>
                  </a:lnTo>
                  <a:lnTo>
                    <a:pt x="1608" y="342"/>
                  </a:lnTo>
                  <a:lnTo>
                    <a:pt x="1546" y="484"/>
                  </a:lnTo>
                  <a:lnTo>
                    <a:pt x="1232" y="169"/>
                  </a:lnTo>
                  <a:lnTo>
                    <a:pt x="1210" y="302"/>
                  </a:lnTo>
                  <a:lnTo>
                    <a:pt x="747" y="121"/>
                  </a:lnTo>
                  <a:lnTo>
                    <a:pt x="747" y="233"/>
                  </a:lnTo>
                  <a:lnTo>
                    <a:pt x="404" y="150"/>
                  </a:lnTo>
                  <a:lnTo>
                    <a:pt x="40" y="0"/>
                  </a:lnTo>
                  <a:lnTo>
                    <a:pt x="40" y="0"/>
                  </a:lnTo>
                  <a:close/>
                </a:path>
              </a:pathLst>
            </a:custGeom>
            <a:solidFill>
              <a:srgbClr val="5A8A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sp>
          <p:nvSpPr>
            <p:cNvPr id="620618" name="Freeform 74"/>
            <p:cNvSpPr>
              <a:spLocks/>
            </p:cNvSpPr>
            <p:nvPr/>
          </p:nvSpPr>
          <p:spPr bwMode="auto">
            <a:xfrm>
              <a:off x="4232" y="2338"/>
              <a:ext cx="1691" cy="1481"/>
            </a:xfrm>
            <a:custGeom>
              <a:avLst/>
              <a:gdLst>
                <a:gd name="T0" fmla="*/ 0 w 1691"/>
                <a:gd name="T1" fmla="*/ 0 h 1481"/>
                <a:gd name="T2" fmla="*/ 488 w 1691"/>
                <a:gd name="T3" fmla="*/ 486 h 1481"/>
                <a:gd name="T4" fmla="*/ 576 w 1691"/>
                <a:gd name="T5" fmla="*/ 185 h 1481"/>
                <a:gd name="T6" fmla="*/ 971 w 1691"/>
                <a:gd name="T7" fmla="*/ 771 h 1481"/>
                <a:gd name="T8" fmla="*/ 1113 w 1691"/>
                <a:gd name="T9" fmla="*/ 498 h 1481"/>
                <a:gd name="T10" fmla="*/ 1377 w 1691"/>
                <a:gd name="T11" fmla="*/ 1125 h 1481"/>
                <a:gd name="T12" fmla="*/ 1489 w 1691"/>
                <a:gd name="T13" fmla="*/ 923 h 1481"/>
                <a:gd name="T14" fmla="*/ 1610 w 1691"/>
                <a:gd name="T15" fmla="*/ 1481 h 1481"/>
                <a:gd name="T16" fmla="*/ 1691 w 1691"/>
                <a:gd name="T17" fmla="*/ 1006 h 1481"/>
                <a:gd name="T18" fmla="*/ 1610 w 1691"/>
                <a:gd name="T19" fmla="*/ 985 h 1481"/>
                <a:gd name="T20" fmla="*/ 1508 w 1691"/>
                <a:gd name="T21" fmla="*/ 648 h 1481"/>
                <a:gd name="T22" fmla="*/ 1356 w 1691"/>
                <a:gd name="T23" fmla="*/ 700 h 1481"/>
                <a:gd name="T24" fmla="*/ 1194 w 1691"/>
                <a:gd name="T25" fmla="*/ 266 h 1481"/>
                <a:gd name="T26" fmla="*/ 1023 w 1691"/>
                <a:gd name="T27" fmla="*/ 406 h 1481"/>
                <a:gd name="T28" fmla="*/ 871 w 1691"/>
                <a:gd name="T29" fmla="*/ 92 h 1481"/>
                <a:gd name="T30" fmla="*/ 852 w 1691"/>
                <a:gd name="T31" fmla="*/ 244 h 1481"/>
                <a:gd name="T32" fmla="*/ 550 w 1691"/>
                <a:gd name="T33" fmla="*/ 0 h 1481"/>
                <a:gd name="T34" fmla="*/ 476 w 1691"/>
                <a:gd name="T35" fmla="*/ 133 h 1481"/>
                <a:gd name="T36" fmla="*/ 0 w 1691"/>
                <a:gd name="T37" fmla="*/ 0 h 1481"/>
                <a:gd name="T38" fmla="*/ 0 w 1691"/>
                <a:gd name="T39" fmla="*/ 0 h 1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91" h="1481">
                  <a:moveTo>
                    <a:pt x="0" y="0"/>
                  </a:moveTo>
                  <a:lnTo>
                    <a:pt x="488" y="486"/>
                  </a:lnTo>
                  <a:lnTo>
                    <a:pt x="576" y="185"/>
                  </a:lnTo>
                  <a:lnTo>
                    <a:pt x="971" y="771"/>
                  </a:lnTo>
                  <a:lnTo>
                    <a:pt x="1113" y="498"/>
                  </a:lnTo>
                  <a:lnTo>
                    <a:pt x="1377" y="1125"/>
                  </a:lnTo>
                  <a:lnTo>
                    <a:pt x="1489" y="923"/>
                  </a:lnTo>
                  <a:lnTo>
                    <a:pt x="1610" y="1481"/>
                  </a:lnTo>
                  <a:lnTo>
                    <a:pt x="1691" y="1006"/>
                  </a:lnTo>
                  <a:lnTo>
                    <a:pt x="1610" y="985"/>
                  </a:lnTo>
                  <a:lnTo>
                    <a:pt x="1508" y="648"/>
                  </a:lnTo>
                  <a:lnTo>
                    <a:pt x="1356" y="700"/>
                  </a:lnTo>
                  <a:lnTo>
                    <a:pt x="1194" y="266"/>
                  </a:lnTo>
                  <a:lnTo>
                    <a:pt x="1023" y="406"/>
                  </a:lnTo>
                  <a:lnTo>
                    <a:pt x="871" y="92"/>
                  </a:lnTo>
                  <a:lnTo>
                    <a:pt x="852" y="244"/>
                  </a:lnTo>
                  <a:lnTo>
                    <a:pt x="550" y="0"/>
                  </a:lnTo>
                  <a:lnTo>
                    <a:pt x="476" y="133"/>
                  </a:lnTo>
                  <a:lnTo>
                    <a:pt x="0" y="0"/>
                  </a:lnTo>
                  <a:lnTo>
                    <a:pt x="0" y="0"/>
                  </a:lnTo>
                  <a:close/>
                </a:path>
              </a:pathLst>
            </a:custGeom>
            <a:solidFill>
              <a:srgbClr val="7FC4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sp>
          <p:nvSpPr>
            <p:cNvPr id="620619" name="Freeform 75"/>
            <p:cNvSpPr>
              <a:spLocks/>
            </p:cNvSpPr>
            <p:nvPr/>
          </p:nvSpPr>
          <p:spPr bwMode="auto">
            <a:xfrm>
              <a:off x="3647" y="1758"/>
              <a:ext cx="2821" cy="2957"/>
            </a:xfrm>
            <a:custGeom>
              <a:avLst/>
              <a:gdLst>
                <a:gd name="T0" fmla="*/ 2183 w 2821"/>
                <a:gd name="T1" fmla="*/ 2550 h 2957"/>
                <a:gd name="T2" fmla="*/ 2345 w 2821"/>
                <a:gd name="T3" fmla="*/ 2745 h 2957"/>
                <a:gd name="T4" fmla="*/ 2597 w 2821"/>
                <a:gd name="T5" fmla="*/ 2957 h 2957"/>
                <a:gd name="T6" fmla="*/ 2821 w 2821"/>
                <a:gd name="T7" fmla="*/ 2745 h 2957"/>
                <a:gd name="T8" fmla="*/ 2497 w 2821"/>
                <a:gd name="T9" fmla="*/ 2603 h 2957"/>
                <a:gd name="T10" fmla="*/ 2376 w 2821"/>
                <a:gd name="T11" fmla="*/ 2441 h 2957"/>
                <a:gd name="T12" fmla="*/ 2507 w 2821"/>
                <a:gd name="T13" fmla="*/ 2014 h 2957"/>
                <a:gd name="T14" fmla="*/ 2516 w 2821"/>
                <a:gd name="T15" fmla="*/ 1468 h 2957"/>
                <a:gd name="T16" fmla="*/ 2438 w 2821"/>
                <a:gd name="T17" fmla="*/ 1074 h 2957"/>
                <a:gd name="T18" fmla="*/ 2324 w 2821"/>
                <a:gd name="T19" fmla="*/ 1204 h 2957"/>
                <a:gd name="T20" fmla="*/ 2195 w 2821"/>
                <a:gd name="T21" fmla="*/ 819 h 2957"/>
                <a:gd name="T22" fmla="*/ 2062 w 2821"/>
                <a:gd name="T23" fmla="*/ 608 h 2957"/>
                <a:gd name="T24" fmla="*/ 2003 w 2821"/>
                <a:gd name="T25" fmla="*/ 779 h 2957"/>
                <a:gd name="T26" fmla="*/ 1819 w 2821"/>
                <a:gd name="T27" fmla="*/ 497 h 2957"/>
                <a:gd name="T28" fmla="*/ 1658 w 2821"/>
                <a:gd name="T29" fmla="*/ 354 h 2957"/>
                <a:gd name="T30" fmla="*/ 1627 w 2821"/>
                <a:gd name="T31" fmla="*/ 504 h 2957"/>
                <a:gd name="T32" fmla="*/ 1215 w 2821"/>
                <a:gd name="T33" fmla="*/ 193 h 2957"/>
                <a:gd name="T34" fmla="*/ 1242 w 2821"/>
                <a:gd name="T35" fmla="*/ 342 h 2957"/>
                <a:gd name="T36" fmla="*/ 699 w 2821"/>
                <a:gd name="T37" fmla="*/ 128 h 2957"/>
                <a:gd name="T38" fmla="*/ 747 w 2821"/>
                <a:gd name="T39" fmla="*/ 302 h 2957"/>
                <a:gd name="T40" fmla="*/ 395 w 2821"/>
                <a:gd name="T41" fmla="*/ 181 h 2957"/>
                <a:gd name="T42" fmla="*/ 0 w 2821"/>
                <a:gd name="T43" fmla="*/ 0 h 2957"/>
                <a:gd name="T44" fmla="*/ 243 w 2821"/>
                <a:gd name="T45" fmla="*/ 364 h 2957"/>
                <a:gd name="T46" fmla="*/ 585 w 2821"/>
                <a:gd name="T47" fmla="*/ 435 h 2957"/>
                <a:gd name="T48" fmla="*/ 1032 w 2821"/>
                <a:gd name="T49" fmla="*/ 535 h 2957"/>
                <a:gd name="T50" fmla="*/ 992 w 2821"/>
                <a:gd name="T51" fmla="*/ 404 h 2957"/>
                <a:gd name="T52" fmla="*/ 1396 w 2821"/>
                <a:gd name="T53" fmla="*/ 575 h 2957"/>
                <a:gd name="T54" fmla="*/ 1406 w 2821"/>
                <a:gd name="T55" fmla="*/ 456 h 2957"/>
                <a:gd name="T56" fmla="*/ 1708 w 2821"/>
                <a:gd name="T57" fmla="*/ 829 h 2957"/>
                <a:gd name="T58" fmla="*/ 1770 w 2821"/>
                <a:gd name="T59" fmla="*/ 677 h 2957"/>
                <a:gd name="T60" fmla="*/ 2043 w 2821"/>
                <a:gd name="T61" fmla="*/ 1154 h 2957"/>
                <a:gd name="T62" fmla="*/ 2122 w 2821"/>
                <a:gd name="T63" fmla="*/ 962 h 2957"/>
                <a:gd name="T64" fmla="*/ 2202 w 2821"/>
                <a:gd name="T65" fmla="*/ 1458 h 2957"/>
                <a:gd name="T66" fmla="*/ 2336 w 2821"/>
                <a:gd name="T67" fmla="*/ 1368 h 2957"/>
                <a:gd name="T68" fmla="*/ 2345 w 2821"/>
                <a:gd name="T69" fmla="*/ 1833 h 2957"/>
                <a:gd name="T70" fmla="*/ 2255 w 2821"/>
                <a:gd name="T71" fmla="*/ 2277 h 2957"/>
                <a:gd name="T72" fmla="*/ 2081 w 2821"/>
                <a:gd name="T73" fmla="*/ 1995 h 2957"/>
                <a:gd name="T74" fmla="*/ 1686 w 2821"/>
                <a:gd name="T75" fmla="*/ 1589 h 2957"/>
                <a:gd name="T76" fmla="*/ 1235 w 2821"/>
                <a:gd name="T77" fmla="*/ 1347 h 2957"/>
                <a:gd name="T78" fmla="*/ 778 w 2821"/>
                <a:gd name="T79" fmla="*/ 950 h 2957"/>
                <a:gd name="T80" fmla="*/ 1154 w 2821"/>
                <a:gd name="T81" fmla="*/ 1347 h 2957"/>
                <a:gd name="T82" fmla="*/ 1598 w 2821"/>
                <a:gd name="T83" fmla="*/ 1660 h 2957"/>
                <a:gd name="T84" fmla="*/ 1972 w 2821"/>
                <a:gd name="T85" fmla="*/ 2087 h 2957"/>
                <a:gd name="T86" fmla="*/ 2183 w 2821"/>
                <a:gd name="T87" fmla="*/ 2550 h 2957"/>
                <a:gd name="T88" fmla="*/ 2183 w 2821"/>
                <a:gd name="T89" fmla="*/ 2550 h 2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21" h="2957">
                  <a:moveTo>
                    <a:pt x="2183" y="2550"/>
                  </a:moveTo>
                  <a:lnTo>
                    <a:pt x="2345" y="2745"/>
                  </a:lnTo>
                  <a:lnTo>
                    <a:pt x="2597" y="2957"/>
                  </a:lnTo>
                  <a:lnTo>
                    <a:pt x="2821" y="2745"/>
                  </a:lnTo>
                  <a:lnTo>
                    <a:pt x="2497" y="2603"/>
                  </a:lnTo>
                  <a:lnTo>
                    <a:pt x="2376" y="2441"/>
                  </a:lnTo>
                  <a:lnTo>
                    <a:pt x="2507" y="2014"/>
                  </a:lnTo>
                  <a:lnTo>
                    <a:pt x="2516" y="1468"/>
                  </a:lnTo>
                  <a:lnTo>
                    <a:pt x="2438" y="1074"/>
                  </a:lnTo>
                  <a:lnTo>
                    <a:pt x="2324" y="1204"/>
                  </a:lnTo>
                  <a:lnTo>
                    <a:pt x="2195" y="819"/>
                  </a:lnTo>
                  <a:lnTo>
                    <a:pt x="2062" y="608"/>
                  </a:lnTo>
                  <a:lnTo>
                    <a:pt x="2003" y="779"/>
                  </a:lnTo>
                  <a:lnTo>
                    <a:pt x="1819" y="497"/>
                  </a:lnTo>
                  <a:lnTo>
                    <a:pt x="1658" y="354"/>
                  </a:lnTo>
                  <a:lnTo>
                    <a:pt x="1627" y="504"/>
                  </a:lnTo>
                  <a:lnTo>
                    <a:pt x="1215" y="193"/>
                  </a:lnTo>
                  <a:lnTo>
                    <a:pt x="1242" y="342"/>
                  </a:lnTo>
                  <a:lnTo>
                    <a:pt x="699" y="128"/>
                  </a:lnTo>
                  <a:lnTo>
                    <a:pt x="747" y="302"/>
                  </a:lnTo>
                  <a:lnTo>
                    <a:pt x="395" y="181"/>
                  </a:lnTo>
                  <a:lnTo>
                    <a:pt x="0" y="0"/>
                  </a:lnTo>
                  <a:lnTo>
                    <a:pt x="243" y="364"/>
                  </a:lnTo>
                  <a:lnTo>
                    <a:pt x="585" y="435"/>
                  </a:lnTo>
                  <a:lnTo>
                    <a:pt x="1032" y="535"/>
                  </a:lnTo>
                  <a:lnTo>
                    <a:pt x="992" y="404"/>
                  </a:lnTo>
                  <a:lnTo>
                    <a:pt x="1396" y="575"/>
                  </a:lnTo>
                  <a:lnTo>
                    <a:pt x="1406" y="456"/>
                  </a:lnTo>
                  <a:lnTo>
                    <a:pt x="1708" y="829"/>
                  </a:lnTo>
                  <a:lnTo>
                    <a:pt x="1770" y="677"/>
                  </a:lnTo>
                  <a:lnTo>
                    <a:pt x="2043" y="1154"/>
                  </a:lnTo>
                  <a:lnTo>
                    <a:pt x="2122" y="962"/>
                  </a:lnTo>
                  <a:lnTo>
                    <a:pt x="2202" y="1458"/>
                  </a:lnTo>
                  <a:lnTo>
                    <a:pt x="2336" y="1368"/>
                  </a:lnTo>
                  <a:lnTo>
                    <a:pt x="2345" y="1833"/>
                  </a:lnTo>
                  <a:lnTo>
                    <a:pt x="2255" y="2277"/>
                  </a:lnTo>
                  <a:lnTo>
                    <a:pt x="2081" y="1995"/>
                  </a:lnTo>
                  <a:lnTo>
                    <a:pt x="1686" y="1589"/>
                  </a:lnTo>
                  <a:lnTo>
                    <a:pt x="1235" y="1347"/>
                  </a:lnTo>
                  <a:lnTo>
                    <a:pt x="778" y="950"/>
                  </a:lnTo>
                  <a:lnTo>
                    <a:pt x="1154" y="1347"/>
                  </a:lnTo>
                  <a:lnTo>
                    <a:pt x="1598" y="1660"/>
                  </a:lnTo>
                  <a:lnTo>
                    <a:pt x="1972" y="2087"/>
                  </a:lnTo>
                  <a:lnTo>
                    <a:pt x="2183" y="2550"/>
                  </a:lnTo>
                  <a:lnTo>
                    <a:pt x="2183" y="25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sp>
          <p:nvSpPr>
            <p:cNvPr id="620620" name="Freeform 76"/>
            <p:cNvSpPr>
              <a:spLocks/>
            </p:cNvSpPr>
            <p:nvPr/>
          </p:nvSpPr>
          <p:spPr bwMode="auto">
            <a:xfrm>
              <a:off x="4458" y="2720"/>
              <a:ext cx="585" cy="496"/>
            </a:xfrm>
            <a:custGeom>
              <a:avLst/>
              <a:gdLst>
                <a:gd name="T0" fmla="*/ 364 w 585"/>
                <a:gd name="T1" fmla="*/ 0 h 496"/>
                <a:gd name="T2" fmla="*/ 473 w 585"/>
                <a:gd name="T3" fmla="*/ 434 h 496"/>
                <a:gd name="T4" fmla="*/ 0 w 585"/>
                <a:gd name="T5" fmla="*/ 415 h 496"/>
                <a:gd name="T6" fmla="*/ 585 w 585"/>
                <a:gd name="T7" fmla="*/ 496 h 496"/>
                <a:gd name="T8" fmla="*/ 364 w 585"/>
                <a:gd name="T9" fmla="*/ 0 h 496"/>
                <a:gd name="T10" fmla="*/ 364 w 585"/>
                <a:gd name="T11" fmla="*/ 0 h 496"/>
              </a:gdLst>
              <a:ahLst/>
              <a:cxnLst>
                <a:cxn ang="0">
                  <a:pos x="T0" y="T1"/>
                </a:cxn>
                <a:cxn ang="0">
                  <a:pos x="T2" y="T3"/>
                </a:cxn>
                <a:cxn ang="0">
                  <a:pos x="T4" y="T5"/>
                </a:cxn>
                <a:cxn ang="0">
                  <a:pos x="T6" y="T7"/>
                </a:cxn>
                <a:cxn ang="0">
                  <a:pos x="T8" y="T9"/>
                </a:cxn>
                <a:cxn ang="0">
                  <a:pos x="T10" y="T11"/>
                </a:cxn>
              </a:cxnLst>
              <a:rect l="0" t="0" r="r" b="b"/>
              <a:pathLst>
                <a:path w="585" h="496">
                  <a:moveTo>
                    <a:pt x="364" y="0"/>
                  </a:moveTo>
                  <a:lnTo>
                    <a:pt x="473" y="434"/>
                  </a:lnTo>
                  <a:lnTo>
                    <a:pt x="0" y="415"/>
                  </a:lnTo>
                  <a:lnTo>
                    <a:pt x="585" y="496"/>
                  </a:lnTo>
                  <a:lnTo>
                    <a:pt x="364" y="0"/>
                  </a:lnTo>
                  <a:lnTo>
                    <a:pt x="3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sp>
          <p:nvSpPr>
            <p:cNvPr id="620621" name="Freeform 77"/>
            <p:cNvSpPr>
              <a:spLocks/>
            </p:cNvSpPr>
            <p:nvPr/>
          </p:nvSpPr>
          <p:spPr bwMode="auto">
            <a:xfrm>
              <a:off x="4587" y="2891"/>
              <a:ext cx="839" cy="641"/>
            </a:xfrm>
            <a:custGeom>
              <a:avLst/>
              <a:gdLst>
                <a:gd name="T0" fmla="*/ 746 w 839"/>
                <a:gd name="T1" fmla="*/ 0 h 641"/>
                <a:gd name="T2" fmla="*/ 746 w 839"/>
                <a:gd name="T3" fmla="*/ 518 h 641"/>
                <a:gd name="T4" fmla="*/ 0 w 839"/>
                <a:gd name="T5" fmla="*/ 641 h 641"/>
                <a:gd name="T6" fmla="*/ 839 w 839"/>
                <a:gd name="T7" fmla="*/ 620 h 641"/>
                <a:gd name="T8" fmla="*/ 746 w 839"/>
                <a:gd name="T9" fmla="*/ 0 h 641"/>
                <a:gd name="T10" fmla="*/ 746 w 839"/>
                <a:gd name="T11" fmla="*/ 0 h 641"/>
              </a:gdLst>
              <a:ahLst/>
              <a:cxnLst>
                <a:cxn ang="0">
                  <a:pos x="T0" y="T1"/>
                </a:cxn>
                <a:cxn ang="0">
                  <a:pos x="T2" y="T3"/>
                </a:cxn>
                <a:cxn ang="0">
                  <a:pos x="T4" y="T5"/>
                </a:cxn>
                <a:cxn ang="0">
                  <a:pos x="T6" y="T7"/>
                </a:cxn>
                <a:cxn ang="0">
                  <a:pos x="T8" y="T9"/>
                </a:cxn>
                <a:cxn ang="0">
                  <a:pos x="T10" y="T11"/>
                </a:cxn>
              </a:cxnLst>
              <a:rect l="0" t="0" r="r" b="b"/>
              <a:pathLst>
                <a:path w="839" h="641">
                  <a:moveTo>
                    <a:pt x="746" y="0"/>
                  </a:moveTo>
                  <a:lnTo>
                    <a:pt x="746" y="518"/>
                  </a:lnTo>
                  <a:lnTo>
                    <a:pt x="0" y="641"/>
                  </a:lnTo>
                  <a:lnTo>
                    <a:pt x="839" y="620"/>
                  </a:lnTo>
                  <a:lnTo>
                    <a:pt x="746" y="0"/>
                  </a:lnTo>
                  <a:lnTo>
                    <a:pt x="7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sp>
          <p:nvSpPr>
            <p:cNvPr id="620622" name="Freeform 78"/>
            <p:cNvSpPr>
              <a:spLocks/>
            </p:cNvSpPr>
            <p:nvPr/>
          </p:nvSpPr>
          <p:spPr bwMode="auto">
            <a:xfrm>
              <a:off x="4941" y="3297"/>
              <a:ext cx="799" cy="610"/>
            </a:xfrm>
            <a:custGeom>
              <a:avLst/>
              <a:gdLst>
                <a:gd name="T0" fmla="*/ 768 w 799"/>
                <a:gd name="T1" fmla="*/ 0 h 610"/>
                <a:gd name="T2" fmla="*/ 718 w 799"/>
                <a:gd name="T3" fmla="*/ 456 h 610"/>
                <a:gd name="T4" fmla="*/ 0 w 799"/>
                <a:gd name="T5" fmla="*/ 610 h 610"/>
                <a:gd name="T6" fmla="*/ 799 w 799"/>
                <a:gd name="T7" fmla="*/ 548 h 610"/>
                <a:gd name="T8" fmla="*/ 780 w 799"/>
                <a:gd name="T9" fmla="*/ 278 h 610"/>
                <a:gd name="T10" fmla="*/ 773 w 799"/>
                <a:gd name="T11" fmla="*/ 178 h 610"/>
                <a:gd name="T12" fmla="*/ 770 w 799"/>
                <a:gd name="T13" fmla="*/ 133 h 610"/>
                <a:gd name="T14" fmla="*/ 768 w 799"/>
                <a:gd name="T15" fmla="*/ 90 h 610"/>
                <a:gd name="T16" fmla="*/ 766 w 799"/>
                <a:gd name="T17" fmla="*/ 55 h 610"/>
                <a:gd name="T18" fmla="*/ 766 w 799"/>
                <a:gd name="T19" fmla="*/ 28 h 610"/>
                <a:gd name="T20" fmla="*/ 768 w 799"/>
                <a:gd name="T21" fmla="*/ 0 h 610"/>
                <a:gd name="T22" fmla="*/ 768 w 799"/>
                <a:gd name="T23" fmla="*/ 0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9" h="610">
                  <a:moveTo>
                    <a:pt x="768" y="0"/>
                  </a:moveTo>
                  <a:lnTo>
                    <a:pt x="718" y="456"/>
                  </a:lnTo>
                  <a:lnTo>
                    <a:pt x="0" y="610"/>
                  </a:lnTo>
                  <a:lnTo>
                    <a:pt x="799" y="548"/>
                  </a:lnTo>
                  <a:lnTo>
                    <a:pt x="780" y="278"/>
                  </a:lnTo>
                  <a:lnTo>
                    <a:pt x="773" y="178"/>
                  </a:lnTo>
                  <a:lnTo>
                    <a:pt x="770" y="133"/>
                  </a:lnTo>
                  <a:lnTo>
                    <a:pt x="768" y="90"/>
                  </a:lnTo>
                  <a:lnTo>
                    <a:pt x="766" y="55"/>
                  </a:lnTo>
                  <a:lnTo>
                    <a:pt x="766" y="28"/>
                  </a:lnTo>
                  <a:lnTo>
                    <a:pt x="768" y="0"/>
                  </a:lnTo>
                  <a:lnTo>
                    <a:pt x="7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sp>
          <p:nvSpPr>
            <p:cNvPr id="620623" name="Freeform 79"/>
            <p:cNvSpPr>
              <a:spLocks/>
            </p:cNvSpPr>
            <p:nvPr/>
          </p:nvSpPr>
          <p:spPr bwMode="auto">
            <a:xfrm>
              <a:off x="3659" y="1765"/>
              <a:ext cx="2243" cy="2686"/>
            </a:xfrm>
            <a:custGeom>
              <a:avLst/>
              <a:gdLst>
                <a:gd name="T0" fmla="*/ 2243 w 2243"/>
                <a:gd name="T1" fmla="*/ 2584 h 2686"/>
                <a:gd name="T2" fmla="*/ 1819 w 2243"/>
                <a:gd name="T3" fmla="*/ 2686 h 2686"/>
                <a:gd name="T4" fmla="*/ 1170 w 2243"/>
                <a:gd name="T5" fmla="*/ 2636 h 2686"/>
                <a:gd name="T6" fmla="*/ 687 w 2243"/>
                <a:gd name="T7" fmla="*/ 2496 h 2686"/>
                <a:gd name="T8" fmla="*/ 806 w 2243"/>
                <a:gd name="T9" fmla="*/ 2382 h 2686"/>
                <a:gd name="T10" fmla="*/ 464 w 2243"/>
                <a:gd name="T11" fmla="*/ 2190 h 2686"/>
                <a:gd name="T12" fmla="*/ 209 w 2243"/>
                <a:gd name="T13" fmla="*/ 2000 h 2686"/>
                <a:gd name="T14" fmla="*/ 383 w 2243"/>
                <a:gd name="T15" fmla="*/ 1947 h 2686"/>
                <a:gd name="T16" fmla="*/ 100 w 2243"/>
                <a:gd name="T17" fmla="*/ 1520 h 2686"/>
                <a:gd name="T18" fmla="*/ 293 w 2243"/>
                <a:gd name="T19" fmla="*/ 1501 h 2686"/>
                <a:gd name="T20" fmla="*/ 60 w 2243"/>
                <a:gd name="T21" fmla="*/ 1026 h 2686"/>
                <a:gd name="T22" fmla="*/ 209 w 2243"/>
                <a:gd name="T23" fmla="*/ 1076 h 2686"/>
                <a:gd name="T24" fmla="*/ 7 w 2243"/>
                <a:gd name="T25" fmla="*/ 518 h 2686"/>
                <a:gd name="T26" fmla="*/ 162 w 2243"/>
                <a:gd name="T27" fmla="*/ 549 h 2686"/>
                <a:gd name="T28" fmla="*/ 0 w 2243"/>
                <a:gd name="T29" fmla="*/ 0 h 2686"/>
                <a:gd name="T30" fmla="*/ 262 w 2243"/>
                <a:gd name="T31" fmla="*/ 247 h 2686"/>
                <a:gd name="T32" fmla="*/ 423 w 2243"/>
                <a:gd name="T33" fmla="*/ 722 h 2686"/>
                <a:gd name="T34" fmla="*/ 262 w 2243"/>
                <a:gd name="T35" fmla="*/ 722 h 2686"/>
                <a:gd name="T36" fmla="*/ 514 w 2243"/>
                <a:gd name="T37" fmla="*/ 1237 h 2686"/>
                <a:gd name="T38" fmla="*/ 362 w 2243"/>
                <a:gd name="T39" fmla="*/ 1228 h 2686"/>
                <a:gd name="T40" fmla="*/ 614 w 2243"/>
                <a:gd name="T41" fmla="*/ 1582 h 2686"/>
                <a:gd name="T42" fmla="*/ 412 w 2243"/>
                <a:gd name="T43" fmla="*/ 1644 h 2686"/>
                <a:gd name="T44" fmla="*/ 735 w 2243"/>
                <a:gd name="T45" fmla="*/ 2007 h 2686"/>
                <a:gd name="T46" fmla="*/ 607 w 2243"/>
                <a:gd name="T47" fmla="*/ 2080 h 2686"/>
                <a:gd name="T48" fmla="*/ 1142 w 2243"/>
                <a:gd name="T49" fmla="*/ 2342 h 2686"/>
                <a:gd name="T50" fmla="*/ 1049 w 2243"/>
                <a:gd name="T51" fmla="*/ 2434 h 2686"/>
                <a:gd name="T52" fmla="*/ 1615 w 2243"/>
                <a:gd name="T53" fmla="*/ 2515 h 2686"/>
                <a:gd name="T54" fmla="*/ 1941 w 2243"/>
                <a:gd name="T55" fmla="*/ 2475 h 2686"/>
                <a:gd name="T56" fmla="*/ 2205 w 2243"/>
                <a:gd name="T57" fmla="*/ 2375 h 2686"/>
                <a:gd name="T58" fmla="*/ 2243 w 2243"/>
                <a:gd name="T59" fmla="*/ 2584 h 2686"/>
                <a:gd name="T60" fmla="*/ 2243 w 2243"/>
                <a:gd name="T61" fmla="*/ 2584 h 2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43" h="2686">
                  <a:moveTo>
                    <a:pt x="2243" y="2584"/>
                  </a:moveTo>
                  <a:lnTo>
                    <a:pt x="1819" y="2686"/>
                  </a:lnTo>
                  <a:lnTo>
                    <a:pt x="1170" y="2636"/>
                  </a:lnTo>
                  <a:lnTo>
                    <a:pt x="687" y="2496"/>
                  </a:lnTo>
                  <a:lnTo>
                    <a:pt x="806" y="2382"/>
                  </a:lnTo>
                  <a:lnTo>
                    <a:pt x="464" y="2190"/>
                  </a:lnTo>
                  <a:lnTo>
                    <a:pt x="209" y="2000"/>
                  </a:lnTo>
                  <a:lnTo>
                    <a:pt x="383" y="1947"/>
                  </a:lnTo>
                  <a:lnTo>
                    <a:pt x="100" y="1520"/>
                  </a:lnTo>
                  <a:lnTo>
                    <a:pt x="293" y="1501"/>
                  </a:lnTo>
                  <a:lnTo>
                    <a:pt x="60" y="1026"/>
                  </a:lnTo>
                  <a:lnTo>
                    <a:pt x="209" y="1076"/>
                  </a:lnTo>
                  <a:lnTo>
                    <a:pt x="7" y="518"/>
                  </a:lnTo>
                  <a:lnTo>
                    <a:pt x="162" y="549"/>
                  </a:lnTo>
                  <a:lnTo>
                    <a:pt x="0" y="0"/>
                  </a:lnTo>
                  <a:lnTo>
                    <a:pt x="262" y="247"/>
                  </a:lnTo>
                  <a:lnTo>
                    <a:pt x="423" y="722"/>
                  </a:lnTo>
                  <a:lnTo>
                    <a:pt x="262" y="722"/>
                  </a:lnTo>
                  <a:lnTo>
                    <a:pt x="514" y="1237"/>
                  </a:lnTo>
                  <a:lnTo>
                    <a:pt x="362" y="1228"/>
                  </a:lnTo>
                  <a:lnTo>
                    <a:pt x="614" y="1582"/>
                  </a:lnTo>
                  <a:lnTo>
                    <a:pt x="412" y="1644"/>
                  </a:lnTo>
                  <a:lnTo>
                    <a:pt x="735" y="2007"/>
                  </a:lnTo>
                  <a:lnTo>
                    <a:pt x="607" y="2080"/>
                  </a:lnTo>
                  <a:lnTo>
                    <a:pt x="1142" y="2342"/>
                  </a:lnTo>
                  <a:lnTo>
                    <a:pt x="1049" y="2434"/>
                  </a:lnTo>
                  <a:lnTo>
                    <a:pt x="1615" y="2515"/>
                  </a:lnTo>
                  <a:lnTo>
                    <a:pt x="1941" y="2475"/>
                  </a:lnTo>
                  <a:lnTo>
                    <a:pt x="2205" y="2375"/>
                  </a:lnTo>
                  <a:lnTo>
                    <a:pt x="2243" y="2584"/>
                  </a:lnTo>
                  <a:lnTo>
                    <a:pt x="2243" y="25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grpSp>
      <p:sp>
        <p:nvSpPr>
          <p:cNvPr id="620626" name="AutoShape 82"/>
          <p:cNvSpPr>
            <a:spLocks noChangeArrowheads="1"/>
          </p:cNvSpPr>
          <p:nvPr/>
        </p:nvSpPr>
        <p:spPr bwMode="auto">
          <a:xfrm flipH="1">
            <a:off x="4597400" y="2133600"/>
            <a:ext cx="738188" cy="857250"/>
          </a:xfrm>
          <a:custGeom>
            <a:avLst/>
            <a:gdLst>
              <a:gd name="G0" fmla="+- -3449730 0 0"/>
              <a:gd name="G1" fmla="+- -7930430 0 0"/>
              <a:gd name="G2" fmla="+- -3449730 0 -7930430"/>
              <a:gd name="G3" fmla="+- 10800 0 0"/>
              <a:gd name="G4" fmla="+- 0 0 -3449730"/>
              <a:gd name="T0" fmla="*/ 360 256 1"/>
              <a:gd name="T1" fmla="*/ 0 256 1"/>
              <a:gd name="G5" fmla="+- G2 T0 T1"/>
              <a:gd name="G6" fmla="?: G2 G2 G5"/>
              <a:gd name="G7" fmla="+- 0 0 G6"/>
              <a:gd name="G8" fmla="+- 7415 0 0"/>
              <a:gd name="G9" fmla="+- 0 0 -7930430"/>
              <a:gd name="G10" fmla="+- 7415 0 2700"/>
              <a:gd name="G11" fmla="cos G10 -3449730"/>
              <a:gd name="G12" fmla="sin G10 -3449730"/>
              <a:gd name="G13" fmla="cos 13500 -3449730"/>
              <a:gd name="G14" fmla="sin 13500 -3449730"/>
              <a:gd name="G15" fmla="+- G11 10800 0"/>
              <a:gd name="G16" fmla="+- G12 10800 0"/>
              <a:gd name="G17" fmla="+- G13 10800 0"/>
              <a:gd name="G18" fmla="+- G14 10800 0"/>
              <a:gd name="G19" fmla="*/ 7415 1 2"/>
              <a:gd name="G20" fmla="+- G19 5400 0"/>
              <a:gd name="G21" fmla="cos G20 -3449730"/>
              <a:gd name="G22" fmla="sin G20 -3449730"/>
              <a:gd name="G23" fmla="+- G21 10800 0"/>
              <a:gd name="G24" fmla="+- G12 G23 G22"/>
              <a:gd name="G25" fmla="+- G22 G23 G11"/>
              <a:gd name="G26" fmla="cos 10800 -3449730"/>
              <a:gd name="G27" fmla="sin 10800 -3449730"/>
              <a:gd name="G28" fmla="cos 7415 -3449730"/>
              <a:gd name="G29" fmla="sin 7415 -3449730"/>
              <a:gd name="G30" fmla="+- G26 10800 0"/>
              <a:gd name="G31" fmla="+- G27 10800 0"/>
              <a:gd name="G32" fmla="+- G28 10800 0"/>
              <a:gd name="G33" fmla="+- G29 10800 0"/>
              <a:gd name="G34" fmla="+- G19 5400 0"/>
              <a:gd name="G35" fmla="cos G34 -7930430"/>
              <a:gd name="G36" fmla="sin G34 -7930430"/>
              <a:gd name="G37" fmla="+/ -7930430 -3449730 2"/>
              <a:gd name="T2" fmla="*/ 180 256 1"/>
              <a:gd name="T3" fmla="*/ 0 256 1"/>
              <a:gd name="G38" fmla="+- G37 T2 T3"/>
              <a:gd name="G39" fmla="?: G2 G37 G38"/>
              <a:gd name="G40" fmla="cos 10800 G39"/>
              <a:gd name="G41" fmla="sin 10800 G39"/>
              <a:gd name="G42" fmla="cos 7415 G39"/>
              <a:gd name="G43" fmla="sin 7415 G39"/>
              <a:gd name="G44" fmla="+- G40 10800 0"/>
              <a:gd name="G45" fmla="+- G41 10800 0"/>
              <a:gd name="G46" fmla="+- G42 10800 0"/>
              <a:gd name="G47" fmla="+- G43 10800 0"/>
              <a:gd name="G48" fmla="+- G35 10800 0"/>
              <a:gd name="G49" fmla="+- G36 10800 0"/>
              <a:gd name="T4" fmla="*/ 11398 w 21600"/>
              <a:gd name="T5" fmla="*/ 16 h 21600"/>
              <a:gd name="T6" fmla="*/ 6107 w 21600"/>
              <a:gd name="T7" fmla="*/ 2993 h 21600"/>
              <a:gd name="T8" fmla="*/ 11210 w 21600"/>
              <a:gd name="T9" fmla="*/ 3396 h 21600"/>
              <a:gd name="T10" fmla="*/ 18992 w 21600"/>
              <a:gd name="T11" fmla="*/ 69 h 21600"/>
              <a:gd name="T12" fmla="*/ 19819 w 21600"/>
              <a:gd name="T13" fmla="*/ 6226 h 21600"/>
              <a:gd name="T14" fmla="*/ 13661 w 21600"/>
              <a:gd name="T15" fmla="*/ 7052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299" y="4906"/>
                </a:moveTo>
                <a:cubicBezTo>
                  <a:pt x="14007" y="3919"/>
                  <a:pt x="12426" y="3385"/>
                  <a:pt x="10800" y="3385"/>
                </a:cubicBezTo>
                <a:cubicBezTo>
                  <a:pt x="9454" y="3384"/>
                  <a:pt x="8133" y="3751"/>
                  <a:pt x="6980" y="4444"/>
                </a:cubicBezTo>
                <a:lnTo>
                  <a:pt x="5236" y="1543"/>
                </a:lnTo>
                <a:cubicBezTo>
                  <a:pt x="6916" y="533"/>
                  <a:pt x="8839" y="-1"/>
                  <a:pt x="10800" y="0"/>
                </a:cubicBezTo>
                <a:cubicBezTo>
                  <a:pt x="13168" y="0"/>
                  <a:pt x="15471" y="778"/>
                  <a:pt x="17353" y="2215"/>
                </a:cubicBezTo>
                <a:lnTo>
                  <a:pt x="18992" y="69"/>
                </a:lnTo>
                <a:lnTo>
                  <a:pt x="19819" y="6226"/>
                </a:lnTo>
                <a:lnTo>
                  <a:pt x="13661" y="7052"/>
                </a:lnTo>
                <a:lnTo>
                  <a:pt x="15299" y="4906"/>
                </a:lnTo>
                <a:close/>
              </a:path>
            </a:pathLst>
          </a:custGeom>
          <a:solidFill>
            <a:srgbClr val="FFFFFF"/>
          </a:solidFill>
          <a:ln w="9525">
            <a:solidFill>
              <a:srgbClr val="000000"/>
            </a:solidFill>
            <a:miter lim="800000"/>
            <a:headEnd/>
            <a:tailEnd/>
          </a:ln>
        </p:spPr>
        <p:txBody>
          <a:bodyPr/>
          <a:lstStyle/>
          <a:p>
            <a:endParaRPr lang="bg-BG"/>
          </a:p>
        </p:txBody>
      </p:sp>
      <p:sp>
        <p:nvSpPr>
          <p:cNvPr id="620628" name="Freeform 84"/>
          <p:cNvSpPr>
            <a:spLocks/>
          </p:cNvSpPr>
          <p:nvPr/>
        </p:nvSpPr>
        <p:spPr bwMode="auto">
          <a:xfrm flipH="1">
            <a:off x="4197350" y="2387600"/>
            <a:ext cx="234950" cy="222250"/>
          </a:xfrm>
          <a:custGeom>
            <a:avLst/>
            <a:gdLst>
              <a:gd name="T0" fmla="*/ 0 w 360"/>
              <a:gd name="T1" fmla="*/ 0 h 440"/>
              <a:gd name="T2" fmla="*/ 220 w 360"/>
              <a:gd name="T3" fmla="*/ 120 h 440"/>
              <a:gd name="T4" fmla="*/ 360 w 360"/>
              <a:gd name="T5" fmla="*/ 440 h 440"/>
            </a:gdLst>
            <a:ahLst/>
            <a:cxnLst>
              <a:cxn ang="0">
                <a:pos x="T0" y="T1"/>
              </a:cxn>
              <a:cxn ang="0">
                <a:pos x="T2" y="T3"/>
              </a:cxn>
              <a:cxn ang="0">
                <a:pos x="T4" y="T5"/>
              </a:cxn>
            </a:cxnLst>
            <a:rect l="0" t="0" r="r" b="b"/>
            <a:pathLst>
              <a:path w="360" h="440">
                <a:moveTo>
                  <a:pt x="0" y="0"/>
                </a:moveTo>
                <a:cubicBezTo>
                  <a:pt x="37" y="20"/>
                  <a:pt x="160" y="47"/>
                  <a:pt x="220" y="120"/>
                </a:cubicBezTo>
                <a:cubicBezTo>
                  <a:pt x="280" y="193"/>
                  <a:pt x="331" y="373"/>
                  <a:pt x="360" y="440"/>
                </a:cubicBez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0629" name="Line 85"/>
          <p:cNvSpPr>
            <a:spLocks noChangeShapeType="1"/>
          </p:cNvSpPr>
          <p:nvPr/>
        </p:nvSpPr>
        <p:spPr bwMode="auto">
          <a:xfrm flipH="1">
            <a:off x="3854450" y="2609850"/>
            <a:ext cx="228600" cy="1143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sp>
        <p:nvSpPr>
          <p:cNvPr id="620630" name="Line 86"/>
          <p:cNvSpPr>
            <a:spLocks noChangeShapeType="1"/>
          </p:cNvSpPr>
          <p:nvPr/>
        </p:nvSpPr>
        <p:spPr bwMode="auto">
          <a:xfrm>
            <a:off x="3849688" y="2895600"/>
            <a:ext cx="0" cy="2841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sp>
        <p:nvSpPr>
          <p:cNvPr id="620631" name="Freeform 87"/>
          <p:cNvSpPr>
            <a:spLocks/>
          </p:cNvSpPr>
          <p:nvPr/>
        </p:nvSpPr>
        <p:spPr bwMode="auto">
          <a:xfrm>
            <a:off x="3759200" y="3179763"/>
            <a:ext cx="95250" cy="190500"/>
          </a:xfrm>
          <a:custGeom>
            <a:avLst/>
            <a:gdLst>
              <a:gd name="T0" fmla="*/ 145 w 151"/>
              <a:gd name="T1" fmla="*/ 0 h 300"/>
              <a:gd name="T2" fmla="*/ 151 w 151"/>
              <a:gd name="T3" fmla="*/ 142 h 300"/>
              <a:gd name="T4" fmla="*/ 0 w 151"/>
              <a:gd name="T5" fmla="*/ 300 h 300"/>
            </a:gdLst>
            <a:ahLst/>
            <a:cxnLst>
              <a:cxn ang="0">
                <a:pos x="T0" y="T1"/>
              </a:cxn>
              <a:cxn ang="0">
                <a:pos x="T2" y="T3"/>
              </a:cxn>
              <a:cxn ang="0">
                <a:pos x="T4" y="T5"/>
              </a:cxn>
            </a:cxnLst>
            <a:rect l="0" t="0" r="r" b="b"/>
            <a:pathLst>
              <a:path w="151" h="300">
                <a:moveTo>
                  <a:pt x="145" y="0"/>
                </a:moveTo>
                <a:lnTo>
                  <a:pt x="151" y="142"/>
                </a:lnTo>
                <a:lnTo>
                  <a:pt x="0" y="300"/>
                </a:ln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0632" name="Line 88"/>
          <p:cNvSpPr>
            <a:spLocks noChangeShapeType="1"/>
          </p:cNvSpPr>
          <p:nvPr/>
        </p:nvSpPr>
        <p:spPr bwMode="auto">
          <a:xfrm flipH="1">
            <a:off x="3665538" y="3370263"/>
            <a:ext cx="92075" cy="1905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sp>
        <p:nvSpPr>
          <p:cNvPr id="620633" name="Line 89"/>
          <p:cNvSpPr>
            <a:spLocks noChangeShapeType="1"/>
          </p:cNvSpPr>
          <p:nvPr/>
        </p:nvSpPr>
        <p:spPr bwMode="auto">
          <a:xfrm>
            <a:off x="3665538" y="3560763"/>
            <a:ext cx="92075" cy="1905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sp>
        <p:nvSpPr>
          <p:cNvPr id="620634" name="Freeform 90"/>
          <p:cNvSpPr>
            <a:spLocks/>
          </p:cNvSpPr>
          <p:nvPr/>
        </p:nvSpPr>
        <p:spPr bwMode="auto">
          <a:xfrm>
            <a:off x="3702050" y="3751263"/>
            <a:ext cx="55563" cy="306387"/>
          </a:xfrm>
          <a:custGeom>
            <a:avLst/>
            <a:gdLst>
              <a:gd name="T0" fmla="*/ 88 w 88"/>
              <a:gd name="T1" fmla="*/ 0 h 482"/>
              <a:gd name="T2" fmla="*/ 0 w 88"/>
              <a:gd name="T3" fmla="*/ 482 h 482"/>
            </a:gdLst>
            <a:ahLst/>
            <a:cxnLst>
              <a:cxn ang="0">
                <a:pos x="T0" y="T1"/>
              </a:cxn>
              <a:cxn ang="0">
                <a:pos x="T2" y="T3"/>
              </a:cxn>
            </a:cxnLst>
            <a:rect l="0" t="0" r="r" b="b"/>
            <a:pathLst>
              <a:path w="88" h="482">
                <a:moveTo>
                  <a:pt x="88" y="0"/>
                </a:moveTo>
                <a:lnTo>
                  <a:pt x="0" y="482"/>
                </a:ln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0635" name="Text Box 91"/>
          <p:cNvSpPr txBox="1">
            <a:spLocks noChangeArrowheads="1"/>
          </p:cNvSpPr>
          <p:nvPr/>
        </p:nvSpPr>
        <p:spPr bwMode="auto">
          <a:xfrm>
            <a:off x="3168650" y="4724400"/>
            <a:ext cx="2857500" cy="342900"/>
          </a:xfrm>
          <a:prstGeom prst="rect">
            <a:avLst/>
          </a:prstGeom>
          <a:solidFill>
            <a:srgbClr val="FFFFFF"/>
          </a:solidFill>
          <a:ln w="9525">
            <a:solidFill>
              <a:srgbClr val="000000"/>
            </a:solidFill>
            <a:miter lim="800000"/>
            <a:headEnd/>
            <a:tailEnd/>
          </a:ln>
        </p:spPr>
        <p:txBody>
          <a:bodyPr/>
          <a:lstStyle/>
          <a:p>
            <a:pPr algn="ctr"/>
            <a:r>
              <a:rPr lang="en-US" altLang="bg-BG" i="1">
                <a:latin typeface="Times New Roman" pitchFamily="18" charset="0"/>
              </a:rPr>
              <a:t>Няма ребаланс</a:t>
            </a:r>
            <a:endParaRPr lang="en-US" altLang="bg-BG"/>
          </a:p>
        </p:txBody>
      </p:sp>
      <p:grpSp>
        <p:nvGrpSpPr>
          <p:cNvPr id="620641" name="Group 97"/>
          <p:cNvGrpSpPr>
            <a:grpSpLocks/>
          </p:cNvGrpSpPr>
          <p:nvPr/>
        </p:nvGrpSpPr>
        <p:grpSpPr bwMode="auto">
          <a:xfrm rot="-2823551">
            <a:off x="8030369" y="2072482"/>
            <a:ext cx="666750" cy="646112"/>
            <a:chOff x="2700" y="2340"/>
            <a:chExt cx="1260" cy="1260"/>
          </a:xfrm>
        </p:grpSpPr>
        <p:sp>
          <p:nvSpPr>
            <p:cNvPr id="620642" name="AutoShape 98"/>
            <p:cNvSpPr>
              <a:spLocks noChangeArrowheads="1"/>
            </p:cNvSpPr>
            <p:nvPr/>
          </p:nvSpPr>
          <p:spPr bwMode="auto">
            <a:xfrm rot="5400000">
              <a:off x="2952" y="2592"/>
              <a:ext cx="756" cy="1260"/>
            </a:xfrm>
            <a:prstGeom prst="flowChartDelay">
              <a:avLst/>
            </a:prstGeom>
            <a:gradFill rotWithShape="0">
              <a:gsLst>
                <a:gs pos="0">
                  <a:srgbClr val="FFFFFF"/>
                </a:gs>
                <a:gs pos="100000">
                  <a:srgbClr val="FFFFFF">
                    <a:gamma/>
                    <a:shade val="0"/>
                    <a:invGamma/>
                  </a:srgbClr>
                </a:gs>
              </a:gsLst>
              <a:lin ang="2700000" scaled="1"/>
            </a:gradFill>
            <a:ln w="9525">
              <a:solidFill>
                <a:srgbClr val="000000"/>
              </a:solidFill>
              <a:miter lim="800000"/>
              <a:headEnd/>
              <a:tailEnd/>
            </a:ln>
          </p:spPr>
          <p:txBody>
            <a:bodyPr/>
            <a:lstStyle/>
            <a:p>
              <a:endParaRPr lang="bg-BG"/>
            </a:p>
          </p:txBody>
        </p:sp>
        <p:sp>
          <p:nvSpPr>
            <p:cNvPr id="620643" name="Oval 99"/>
            <p:cNvSpPr>
              <a:spLocks noChangeArrowheads="1"/>
            </p:cNvSpPr>
            <p:nvPr/>
          </p:nvSpPr>
          <p:spPr bwMode="auto">
            <a:xfrm rot="14858">
              <a:off x="2700" y="2592"/>
              <a:ext cx="1259" cy="504"/>
            </a:xfrm>
            <a:prstGeom prst="ellipse">
              <a:avLst/>
            </a:prstGeom>
            <a:gradFill rotWithShape="0">
              <a:gsLst>
                <a:gs pos="0">
                  <a:srgbClr val="FFFFFF">
                    <a:gamma/>
                    <a:shade val="0"/>
                    <a:invGamma/>
                  </a:srgbClr>
                </a:gs>
                <a:gs pos="100000">
                  <a:srgbClr val="FFFFFF"/>
                </a:gs>
              </a:gsLst>
              <a:lin ang="2700000" scaled="1"/>
            </a:gradFill>
            <a:ln w="9525">
              <a:solidFill>
                <a:srgbClr val="000000"/>
              </a:solidFill>
              <a:round/>
              <a:headEnd/>
              <a:tailEnd/>
            </a:ln>
          </p:spPr>
          <p:txBody>
            <a:bodyPr/>
            <a:lstStyle/>
            <a:p>
              <a:endParaRPr lang="bg-BG"/>
            </a:p>
          </p:txBody>
        </p:sp>
        <p:sp>
          <p:nvSpPr>
            <p:cNvPr id="620644" name="Oval 100"/>
            <p:cNvSpPr>
              <a:spLocks noChangeArrowheads="1"/>
            </p:cNvSpPr>
            <p:nvPr/>
          </p:nvSpPr>
          <p:spPr bwMode="auto">
            <a:xfrm>
              <a:off x="3260" y="2340"/>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645" name="Oval 101"/>
            <p:cNvSpPr>
              <a:spLocks noChangeArrowheads="1"/>
            </p:cNvSpPr>
            <p:nvPr/>
          </p:nvSpPr>
          <p:spPr bwMode="auto">
            <a:xfrm>
              <a:off x="3400" y="2466"/>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646" name="Oval 102"/>
            <p:cNvSpPr>
              <a:spLocks noChangeArrowheads="1"/>
            </p:cNvSpPr>
            <p:nvPr/>
          </p:nvSpPr>
          <p:spPr bwMode="auto">
            <a:xfrm>
              <a:off x="2980" y="2466"/>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647" name="Oval 103"/>
            <p:cNvSpPr>
              <a:spLocks noChangeArrowheads="1"/>
            </p:cNvSpPr>
            <p:nvPr/>
          </p:nvSpPr>
          <p:spPr bwMode="auto">
            <a:xfrm>
              <a:off x="2840" y="2592"/>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648" name="Oval 104"/>
            <p:cNvSpPr>
              <a:spLocks noChangeArrowheads="1"/>
            </p:cNvSpPr>
            <p:nvPr/>
          </p:nvSpPr>
          <p:spPr bwMode="auto">
            <a:xfrm>
              <a:off x="2700" y="2718"/>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649" name="Oval 105"/>
            <p:cNvSpPr>
              <a:spLocks noChangeArrowheads="1"/>
            </p:cNvSpPr>
            <p:nvPr/>
          </p:nvSpPr>
          <p:spPr bwMode="auto">
            <a:xfrm>
              <a:off x="3540" y="2592"/>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650" name="Oval 106"/>
            <p:cNvSpPr>
              <a:spLocks noChangeArrowheads="1"/>
            </p:cNvSpPr>
            <p:nvPr/>
          </p:nvSpPr>
          <p:spPr bwMode="auto">
            <a:xfrm>
              <a:off x="3680" y="2718"/>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651" name="Oval 107"/>
            <p:cNvSpPr>
              <a:spLocks noChangeArrowheads="1"/>
            </p:cNvSpPr>
            <p:nvPr/>
          </p:nvSpPr>
          <p:spPr bwMode="auto">
            <a:xfrm>
              <a:off x="3120" y="2592"/>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652" name="Oval 108"/>
            <p:cNvSpPr>
              <a:spLocks noChangeArrowheads="1"/>
            </p:cNvSpPr>
            <p:nvPr/>
          </p:nvSpPr>
          <p:spPr bwMode="auto">
            <a:xfrm>
              <a:off x="3260" y="2592"/>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653" name="Oval 109"/>
            <p:cNvSpPr>
              <a:spLocks noChangeArrowheads="1"/>
            </p:cNvSpPr>
            <p:nvPr/>
          </p:nvSpPr>
          <p:spPr bwMode="auto">
            <a:xfrm>
              <a:off x="3120" y="2718"/>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654" name="Oval 110"/>
            <p:cNvSpPr>
              <a:spLocks noChangeArrowheads="1"/>
            </p:cNvSpPr>
            <p:nvPr/>
          </p:nvSpPr>
          <p:spPr bwMode="auto">
            <a:xfrm>
              <a:off x="2980" y="2718"/>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655" name="Oval 111"/>
            <p:cNvSpPr>
              <a:spLocks noChangeArrowheads="1"/>
            </p:cNvSpPr>
            <p:nvPr/>
          </p:nvSpPr>
          <p:spPr bwMode="auto">
            <a:xfrm>
              <a:off x="3400" y="2718"/>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656" name="Oval 112"/>
            <p:cNvSpPr>
              <a:spLocks noChangeArrowheads="1"/>
            </p:cNvSpPr>
            <p:nvPr/>
          </p:nvSpPr>
          <p:spPr bwMode="auto">
            <a:xfrm>
              <a:off x="2980" y="2844"/>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sp>
          <p:nvSpPr>
            <p:cNvPr id="620657" name="Oval 113"/>
            <p:cNvSpPr>
              <a:spLocks noChangeArrowheads="1"/>
            </p:cNvSpPr>
            <p:nvPr/>
          </p:nvSpPr>
          <p:spPr bwMode="auto">
            <a:xfrm>
              <a:off x="3260" y="2844"/>
              <a:ext cx="280" cy="252"/>
            </a:xfrm>
            <a:prstGeom prst="ellipse">
              <a:avLst/>
            </a:prstGeom>
            <a:gradFill rotWithShape="0">
              <a:gsLst>
                <a:gs pos="0">
                  <a:srgbClr val="FFFFFF"/>
                </a:gs>
                <a:gs pos="100000">
                  <a:srgbClr val="FFFFFF">
                    <a:gamma/>
                    <a:shade val="63529"/>
                    <a:invGamma/>
                  </a:srgbClr>
                </a:gs>
              </a:gsLst>
              <a:lin ang="2700000" scaled="1"/>
            </a:gradFill>
            <a:ln w="9525">
              <a:solidFill>
                <a:srgbClr val="000000"/>
              </a:solidFill>
              <a:round/>
              <a:headEnd/>
              <a:tailEnd/>
            </a:ln>
          </p:spPr>
          <p:txBody>
            <a:bodyPr/>
            <a:lstStyle/>
            <a:p>
              <a:endParaRPr lang="bg-BG"/>
            </a:p>
          </p:txBody>
        </p:sp>
      </p:grpSp>
      <p:grpSp>
        <p:nvGrpSpPr>
          <p:cNvPr id="620660" name="Group 116"/>
          <p:cNvGrpSpPr>
            <a:grpSpLocks/>
          </p:cNvGrpSpPr>
          <p:nvPr/>
        </p:nvGrpSpPr>
        <p:grpSpPr bwMode="auto">
          <a:xfrm rot="14686945">
            <a:off x="6392863" y="4127500"/>
            <a:ext cx="279400" cy="263525"/>
            <a:chOff x="3647" y="1758"/>
            <a:chExt cx="2821" cy="2957"/>
          </a:xfrm>
        </p:grpSpPr>
        <p:sp>
          <p:nvSpPr>
            <p:cNvPr id="620661" name="Freeform 117"/>
            <p:cNvSpPr>
              <a:spLocks/>
            </p:cNvSpPr>
            <p:nvPr/>
          </p:nvSpPr>
          <p:spPr bwMode="auto">
            <a:xfrm>
              <a:off x="3759" y="1934"/>
              <a:ext cx="2304" cy="2441"/>
            </a:xfrm>
            <a:custGeom>
              <a:avLst/>
              <a:gdLst>
                <a:gd name="T0" fmla="*/ 40 w 2304"/>
                <a:gd name="T1" fmla="*/ 0 h 2441"/>
                <a:gd name="T2" fmla="*/ 212 w 2304"/>
                <a:gd name="T3" fmla="*/ 444 h 2441"/>
                <a:gd name="T4" fmla="*/ 0 w 2304"/>
                <a:gd name="T5" fmla="*/ 456 h 2441"/>
                <a:gd name="T6" fmla="*/ 212 w 2304"/>
                <a:gd name="T7" fmla="*/ 950 h 2441"/>
                <a:gd name="T8" fmla="*/ 90 w 2304"/>
                <a:gd name="T9" fmla="*/ 983 h 2441"/>
                <a:gd name="T10" fmla="*/ 333 w 2304"/>
                <a:gd name="T11" fmla="*/ 1389 h 2441"/>
                <a:gd name="T12" fmla="*/ 100 w 2304"/>
                <a:gd name="T13" fmla="*/ 1451 h 2441"/>
                <a:gd name="T14" fmla="*/ 454 w 2304"/>
                <a:gd name="T15" fmla="*/ 1824 h 2441"/>
                <a:gd name="T16" fmla="*/ 304 w 2304"/>
                <a:gd name="T17" fmla="*/ 1885 h 2441"/>
                <a:gd name="T18" fmla="*/ 868 w 2304"/>
                <a:gd name="T19" fmla="*/ 2189 h 2441"/>
                <a:gd name="T20" fmla="*/ 787 w 2304"/>
                <a:gd name="T21" fmla="*/ 2291 h 2441"/>
                <a:gd name="T22" fmla="*/ 1465 w 2304"/>
                <a:gd name="T23" fmla="*/ 2441 h 2441"/>
                <a:gd name="T24" fmla="*/ 2131 w 2304"/>
                <a:gd name="T25" fmla="*/ 2291 h 2441"/>
                <a:gd name="T26" fmla="*/ 2304 w 2304"/>
                <a:gd name="T27" fmla="*/ 1793 h 2441"/>
                <a:gd name="T28" fmla="*/ 2285 w 2304"/>
                <a:gd name="T29" fmla="*/ 1083 h 2441"/>
                <a:gd name="T30" fmla="*/ 2112 w 2304"/>
                <a:gd name="T31" fmla="*/ 1175 h 2441"/>
                <a:gd name="T32" fmla="*/ 1962 w 2304"/>
                <a:gd name="T33" fmla="*/ 608 h 2441"/>
                <a:gd name="T34" fmla="*/ 1891 w 2304"/>
                <a:gd name="T35" fmla="*/ 803 h 2441"/>
                <a:gd name="T36" fmla="*/ 1608 w 2304"/>
                <a:gd name="T37" fmla="*/ 342 h 2441"/>
                <a:gd name="T38" fmla="*/ 1546 w 2304"/>
                <a:gd name="T39" fmla="*/ 484 h 2441"/>
                <a:gd name="T40" fmla="*/ 1232 w 2304"/>
                <a:gd name="T41" fmla="*/ 169 h 2441"/>
                <a:gd name="T42" fmla="*/ 1210 w 2304"/>
                <a:gd name="T43" fmla="*/ 302 h 2441"/>
                <a:gd name="T44" fmla="*/ 747 w 2304"/>
                <a:gd name="T45" fmla="*/ 121 h 2441"/>
                <a:gd name="T46" fmla="*/ 747 w 2304"/>
                <a:gd name="T47" fmla="*/ 233 h 2441"/>
                <a:gd name="T48" fmla="*/ 404 w 2304"/>
                <a:gd name="T49" fmla="*/ 150 h 2441"/>
                <a:gd name="T50" fmla="*/ 40 w 2304"/>
                <a:gd name="T51" fmla="*/ 0 h 2441"/>
                <a:gd name="T52" fmla="*/ 40 w 2304"/>
                <a:gd name="T53" fmla="*/ 0 h 2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04" h="2441">
                  <a:moveTo>
                    <a:pt x="40" y="0"/>
                  </a:moveTo>
                  <a:lnTo>
                    <a:pt x="212" y="444"/>
                  </a:lnTo>
                  <a:lnTo>
                    <a:pt x="0" y="456"/>
                  </a:lnTo>
                  <a:lnTo>
                    <a:pt x="212" y="950"/>
                  </a:lnTo>
                  <a:lnTo>
                    <a:pt x="90" y="983"/>
                  </a:lnTo>
                  <a:lnTo>
                    <a:pt x="333" y="1389"/>
                  </a:lnTo>
                  <a:lnTo>
                    <a:pt x="100" y="1451"/>
                  </a:lnTo>
                  <a:lnTo>
                    <a:pt x="454" y="1824"/>
                  </a:lnTo>
                  <a:lnTo>
                    <a:pt x="304" y="1885"/>
                  </a:lnTo>
                  <a:lnTo>
                    <a:pt x="868" y="2189"/>
                  </a:lnTo>
                  <a:lnTo>
                    <a:pt x="787" y="2291"/>
                  </a:lnTo>
                  <a:lnTo>
                    <a:pt x="1465" y="2441"/>
                  </a:lnTo>
                  <a:lnTo>
                    <a:pt x="2131" y="2291"/>
                  </a:lnTo>
                  <a:lnTo>
                    <a:pt x="2304" y="1793"/>
                  </a:lnTo>
                  <a:lnTo>
                    <a:pt x="2285" y="1083"/>
                  </a:lnTo>
                  <a:lnTo>
                    <a:pt x="2112" y="1175"/>
                  </a:lnTo>
                  <a:lnTo>
                    <a:pt x="1962" y="608"/>
                  </a:lnTo>
                  <a:lnTo>
                    <a:pt x="1891" y="803"/>
                  </a:lnTo>
                  <a:lnTo>
                    <a:pt x="1608" y="342"/>
                  </a:lnTo>
                  <a:lnTo>
                    <a:pt x="1546" y="484"/>
                  </a:lnTo>
                  <a:lnTo>
                    <a:pt x="1232" y="169"/>
                  </a:lnTo>
                  <a:lnTo>
                    <a:pt x="1210" y="302"/>
                  </a:lnTo>
                  <a:lnTo>
                    <a:pt x="747" y="121"/>
                  </a:lnTo>
                  <a:lnTo>
                    <a:pt x="747" y="233"/>
                  </a:lnTo>
                  <a:lnTo>
                    <a:pt x="404" y="150"/>
                  </a:lnTo>
                  <a:lnTo>
                    <a:pt x="40" y="0"/>
                  </a:lnTo>
                  <a:lnTo>
                    <a:pt x="40" y="0"/>
                  </a:lnTo>
                  <a:close/>
                </a:path>
              </a:pathLst>
            </a:custGeom>
            <a:solidFill>
              <a:srgbClr val="5A8A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sp>
          <p:nvSpPr>
            <p:cNvPr id="620662" name="Freeform 118"/>
            <p:cNvSpPr>
              <a:spLocks/>
            </p:cNvSpPr>
            <p:nvPr/>
          </p:nvSpPr>
          <p:spPr bwMode="auto">
            <a:xfrm>
              <a:off x="4232" y="2338"/>
              <a:ext cx="1691" cy="1481"/>
            </a:xfrm>
            <a:custGeom>
              <a:avLst/>
              <a:gdLst>
                <a:gd name="T0" fmla="*/ 0 w 1691"/>
                <a:gd name="T1" fmla="*/ 0 h 1481"/>
                <a:gd name="T2" fmla="*/ 488 w 1691"/>
                <a:gd name="T3" fmla="*/ 486 h 1481"/>
                <a:gd name="T4" fmla="*/ 576 w 1691"/>
                <a:gd name="T5" fmla="*/ 185 h 1481"/>
                <a:gd name="T6" fmla="*/ 971 w 1691"/>
                <a:gd name="T7" fmla="*/ 771 h 1481"/>
                <a:gd name="T8" fmla="*/ 1113 w 1691"/>
                <a:gd name="T9" fmla="*/ 498 h 1481"/>
                <a:gd name="T10" fmla="*/ 1377 w 1691"/>
                <a:gd name="T11" fmla="*/ 1125 h 1481"/>
                <a:gd name="T12" fmla="*/ 1489 w 1691"/>
                <a:gd name="T13" fmla="*/ 923 h 1481"/>
                <a:gd name="T14" fmla="*/ 1610 w 1691"/>
                <a:gd name="T15" fmla="*/ 1481 h 1481"/>
                <a:gd name="T16" fmla="*/ 1691 w 1691"/>
                <a:gd name="T17" fmla="*/ 1006 h 1481"/>
                <a:gd name="T18" fmla="*/ 1610 w 1691"/>
                <a:gd name="T19" fmla="*/ 985 h 1481"/>
                <a:gd name="T20" fmla="*/ 1508 w 1691"/>
                <a:gd name="T21" fmla="*/ 648 h 1481"/>
                <a:gd name="T22" fmla="*/ 1356 w 1691"/>
                <a:gd name="T23" fmla="*/ 700 h 1481"/>
                <a:gd name="T24" fmla="*/ 1194 w 1691"/>
                <a:gd name="T25" fmla="*/ 266 h 1481"/>
                <a:gd name="T26" fmla="*/ 1023 w 1691"/>
                <a:gd name="T27" fmla="*/ 406 h 1481"/>
                <a:gd name="T28" fmla="*/ 871 w 1691"/>
                <a:gd name="T29" fmla="*/ 92 h 1481"/>
                <a:gd name="T30" fmla="*/ 852 w 1691"/>
                <a:gd name="T31" fmla="*/ 244 h 1481"/>
                <a:gd name="T32" fmla="*/ 550 w 1691"/>
                <a:gd name="T33" fmla="*/ 0 h 1481"/>
                <a:gd name="T34" fmla="*/ 476 w 1691"/>
                <a:gd name="T35" fmla="*/ 133 h 1481"/>
                <a:gd name="T36" fmla="*/ 0 w 1691"/>
                <a:gd name="T37" fmla="*/ 0 h 1481"/>
                <a:gd name="T38" fmla="*/ 0 w 1691"/>
                <a:gd name="T39" fmla="*/ 0 h 1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91" h="1481">
                  <a:moveTo>
                    <a:pt x="0" y="0"/>
                  </a:moveTo>
                  <a:lnTo>
                    <a:pt x="488" y="486"/>
                  </a:lnTo>
                  <a:lnTo>
                    <a:pt x="576" y="185"/>
                  </a:lnTo>
                  <a:lnTo>
                    <a:pt x="971" y="771"/>
                  </a:lnTo>
                  <a:lnTo>
                    <a:pt x="1113" y="498"/>
                  </a:lnTo>
                  <a:lnTo>
                    <a:pt x="1377" y="1125"/>
                  </a:lnTo>
                  <a:lnTo>
                    <a:pt x="1489" y="923"/>
                  </a:lnTo>
                  <a:lnTo>
                    <a:pt x="1610" y="1481"/>
                  </a:lnTo>
                  <a:lnTo>
                    <a:pt x="1691" y="1006"/>
                  </a:lnTo>
                  <a:lnTo>
                    <a:pt x="1610" y="985"/>
                  </a:lnTo>
                  <a:lnTo>
                    <a:pt x="1508" y="648"/>
                  </a:lnTo>
                  <a:lnTo>
                    <a:pt x="1356" y="700"/>
                  </a:lnTo>
                  <a:lnTo>
                    <a:pt x="1194" y="266"/>
                  </a:lnTo>
                  <a:lnTo>
                    <a:pt x="1023" y="406"/>
                  </a:lnTo>
                  <a:lnTo>
                    <a:pt x="871" y="92"/>
                  </a:lnTo>
                  <a:lnTo>
                    <a:pt x="852" y="244"/>
                  </a:lnTo>
                  <a:lnTo>
                    <a:pt x="550" y="0"/>
                  </a:lnTo>
                  <a:lnTo>
                    <a:pt x="476" y="133"/>
                  </a:lnTo>
                  <a:lnTo>
                    <a:pt x="0" y="0"/>
                  </a:lnTo>
                  <a:lnTo>
                    <a:pt x="0" y="0"/>
                  </a:lnTo>
                  <a:close/>
                </a:path>
              </a:pathLst>
            </a:custGeom>
            <a:solidFill>
              <a:srgbClr val="7FC4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sp>
          <p:nvSpPr>
            <p:cNvPr id="620663" name="Freeform 119"/>
            <p:cNvSpPr>
              <a:spLocks/>
            </p:cNvSpPr>
            <p:nvPr/>
          </p:nvSpPr>
          <p:spPr bwMode="auto">
            <a:xfrm>
              <a:off x="3647" y="1758"/>
              <a:ext cx="2821" cy="2957"/>
            </a:xfrm>
            <a:custGeom>
              <a:avLst/>
              <a:gdLst>
                <a:gd name="T0" fmla="*/ 2183 w 2821"/>
                <a:gd name="T1" fmla="*/ 2550 h 2957"/>
                <a:gd name="T2" fmla="*/ 2345 w 2821"/>
                <a:gd name="T3" fmla="*/ 2745 h 2957"/>
                <a:gd name="T4" fmla="*/ 2597 w 2821"/>
                <a:gd name="T5" fmla="*/ 2957 h 2957"/>
                <a:gd name="T6" fmla="*/ 2821 w 2821"/>
                <a:gd name="T7" fmla="*/ 2745 h 2957"/>
                <a:gd name="T8" fmla="*/ 2497 w 2821"/>
                <a:gd name="T9" fmla="*/ 2603 h 2957"/>
                <a:gd name="T10" fmla="*/ 2376 w 2821"/>
                <a:gd name="T11" fmla="*/ 2441 h 2957"/>
                <a:gd name="T12" fmla="*/ 2507 w 2821"/>
                <a:gd name="T13" fmla="*/ 2014 h 2957"/>
                <a:gd name="T14" fmla="*/ 2516 w 2821"/>
                <a:gd name="T15" fmla="*/ 1468 h 2957"/>
                <a:gd name="T16" fmla="*/ 2438 w 2821"/>
                <a:gd name="T17" fmla="*/ 1074 h 2957"/>
                <a:gd name="T18" fmla="*/ 2324 w 2821"/>
                <a:gd name="T19" fmla="*/ 1204 h 2957"/>
                <a:gd name="T20" fmla="*/ 2195 w 2821"/>
                <a:gd name="T21" fmla="*/ 819 h 2957"/>
                <a:gd name="T22" fmla="*/ 2062 w 2821"/>
                <a:gd name="T23" fmla="*/ 608 h 2957"/>
                <a:gd name="T24" fmla="*/ 2003 w 2821"/>
                <a:gd name="T25" fmla="*/ 779 h 2957"/>
                <a:gd name="T26" fmla="*/ 1819 w 2821"/>
                <a:gd name="T27" fmla="*/ 497 h 2957"/>
                <a:gd name="T28" fmla="*/ 1658 w 2821"/>
                <a:gd name="T29" fmla="*/ 354 h 2957"/>
                <a:gd name="T30" fmla="*/ 1627 w 2821"/>
                <a:gd name="T31" fmla="*/ 504 h 2957"/>
                <a:gd name="T32" fmla="*/ 1215 w 2821"/>
                <a:gd name="T33" fmla="*/ 193 h 2957"/>
                <a:gd name="T34" fmla="*/ 1242 w 2821"/>
                <a:gd name="T35" fmla="*/ 342 h 2957"/>
                <a:gd name="T36" fmla="*/ 699 w 2821"/>
                <a:gd name="T37" fmla="*/ 128 h 2957"/>
                <a:gd name="T38" fmla="*/ 747 w 2821"/>
                <a:gd name="T39" fmla="*/ 302 h 2957"/>
                <a:gd name="T40" fmla="*/ 395 w 2821"/>
                <a:gd name="T41" fmla="*/ 181 h 2957"/>
                <a:gd name="T42" fmla="*/ 0 w 2821"/>
                <a:gd name="T43" fmla="*/ 0 h 2957"/>
                <a:gd name="T44" fmla="*/ 243 w 2821"/>
                <a:gd name="T45" fmla="*/ 364 h 2957"/>
                <a:gd name="T46" fmla="*/ 585 w 2821"/>
                <a:gd name="T47" fmla="*/ 435 h 2957"/>
                <a:gd name="T48" fmla="*/ 1032 w 2821"/>
                <a:gd name="T49" fmla="*/ 535 h 2957"/>
                <a:gd name="T50" fmla="*/ 992 w 2821"/>
                <a:gd name="T51" fmla="*/ 404 h 2957"/>
                <a:gd name="T52" fmla="*/ 1396 w 2821"/>
                <a:gd name="T53" fmla="*/ 575 h 2957"/>
                <a:gd name="T54" fmla="*/ 1406 w 2821"/>
                <a:gd name="T55" fmla="*/ 456 h 2957"/>
                <a:gd name="T56" fmla="*/ 1708 w 2821"/>
                <a:gd name="T57" fmla="*/ 829 h 2957"/>
                <a:gd name="T58" fmla="*/ 1770 w 2821"/>
                <a:gd name="T59" fmla="*/ 677 h 2957"/>
                <a:gd name="T60" fmla="*/ 2043 w 2821"/>
                <a:gd name="T61" fmla="*/ 1154 h 2957"/>
                <a:gd name="T62" fmla="*/ 2122 w 2821"/>
                <a:gd name="T63" fmla="*/ 962 h 2957"/>
                <a:gd name="T64" fmla="*/ 2202 w 2821"/>
                <a:gd name="T65" fmla="*/ 1458 h 2957"/>
                <a:gd name="T66" fmla="*/ 2336 w 2821"/>
                <a:gd name="T67" fmla="*/ 1368 h 2957"/>
                <a:gd name="T68" fmla="*/ 2345 w 2821"/>
                <a:gd name="T69" fmla="*/ 1833 h 2957"/>
                <a:gd name="T70" fmla="*/ 2255 w 2821"/>
                <a:gd name="T71" fmla="*/ 2277 h 2957"/>
                <a:gd name="T72" fmla="*/ 2081 w 2821"/>
                <a:gd name="T73" fmla="*/ 1995 h 2957"/>
                <a:gd name="T74" fmla="*/ 1686 w 2821"/>
                <a:gd name="T75" fmla="*/ 1589 h 2957"/>
                <a:gd name="T76" fmla="*/ 1235 w 2821"/>
                <a:gd name="T77" fmla="*/ 1347 h 2957"/>
                <a:gd name="T78" fmla="*/ 778 w 2821"/>
                <a:gd name="T79" fmla="*/ 950 h 2957"/>
                <a:gd name="T80" fmla="*/ 1154 w 2821"/>
                <a:gd name="T81" fmla="*/ 1347 h 2957"/>
                <a:gd name="T82" fmla="*/ 1598 w 2821"/>
                <a:gd name="T83" fmla="*/ 1660 h 2957"/>
                <a:gd name="T84" fmla="*/ 1972 w 2821"/>
                <a:gd name="T85" fmla="*/ 2087 h 2957"/>
                <a:gd name="T86" fmla="*/ 2183 w 2821"/>
                <a:gd name="T87" fmla="*/ 2550 h 2957"/>
                <a:gd name="T88" fmla="*/ 2183 w 2821"/>
                <a:gd name="T89" fmla="*/ 2550 h 2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21" h="2957">
                  <a:moveTo>
                    <a:pt x="2183" y="2550"/>
                  </a:moveTo>
                  <a:lnTo>
                    <a:pt x="2345" y="2745"/>
                  </a:lnTo>
                  <a:lnTo>
                    <a:pt x="2597" y="2957"/>
                  </a:lnTo>
                  <a:lnTo>
                    <a:pt x="2821" y="2745"/>
                  </a:lnTo>
                  <a:lnTo>
                    <a:pt x="2497" y="2603"/>
                  </a:lnTo>
                  <a:lnTo>
                    <a:pt x="2376" y="2441"/>
                  </a:lnTo>
                  <a:lnTo>
                    <a:pt x="2507" y="2014"/>
                  </a:lnTo>
                  <a:lnTo>
                    <a:pt x="2516" y="1468"/>
                  </a:lnTo>
                  <a:lnTo>
                    <a:pt x="2438" y="1074"/>
                  </a:lnTo>
                  <a:lnTo>
                    <a:pt x="2324" y="1204"/>
                  </a:lnTo>
                  <a:lnTo>
                    <a:pt x="2195" y="819"/>
                  </a:lnTo>
                  <a:lnTo>
                    <a:pt x="2062" y="608"/>
                  </a:lnTo>
                  <a:lnTo>
                    <a:pt x="2003" y="779"/>
                  </a:lnTo>
                  <a:lnTo>
                    <a:pt x="1819" y="497"/>
                  </a:lnTo>
                  <a:lnTo>
                    <a:pt x="1658" y="354"/>
                  </a:lnTo>
                  <a:lnTo>
                    <a:pt x="1627" y="504"/>
                  </a:lnTo>
                  <a:lnTo>
                    <a:pt x="1215" y="193"/>
                  </a:lnTo>
                  <a:lnTo>
                    <a:pt x="1242" y="342"/>
                  </a:lnTo>
                  <a:lnTo>
                    <a:pt x="699" y="128"/>
                  </a:lnTo>
                  <a:lnTo>
                    <a:pt x="747" y="302"/>
                  </a:lnTo>
                  <a:lnTo>
                    <a:pt x="395" y="181"/>
                  </a:lnTo>
                  <a:lnTo>
                    <a:pt x="0" y="0"/>
                  </a:lnTo>
                  <a:lnTo>
                    <a:pt x="243" y="364"/>
                  </a:lnTo>
                  <a:lnTo>
                    <a:pt x="585" y="435"/>
                  </a:lnTo>
                  <a:lnTo>
                    <a:pt x="1032" y="535"/>
                  </a:lnTo>
                  <a:lnTo>
                    <a:pt x="992" y="404"/>
                  </a:lnTo>
                  <a:lnTo>
                    <a:pt x="1396" y="575"/>
                  </a:lnTo>
                  <a:lnTo>
                    <a:pt x="1406" y="456"/>
                  </a:lnTo>
                  <a:lnTo>
                    <a:pt x="1708" y="829"/>
                  </a:lnTo>
                  <a:lnTo>
                    <a:pt x="1770" y="677"/>
                  </a:lnTo>
                  <a:lnTo>
                    <a:pt x="2043" y="1154"/>
                  </a:lnTo>
                  <a:lnTo>
                    <a:pt x="2122" y="962"/>
                  </a:lnTo>
                  <a:lnTo>
                    <a:pt x="2202" y="1458"/>
                  </a:lnTo>
                  <a:lnTo>
                    <a:pt x="2336" y="1368"/>
                  </a:lnTo>
                  <a:lnTo>
                    <a:pt x="2345" y="1833"/>
                  </a:lnTo>
                  <a:lnTo>
                    <a:pt x="2255" y="2277"/>
                  </a:lnTo>
                  <a:lnTo>
                    <a:pt x="2081" y="1995"/>
                  </a:lnTo>
                  <a:lnTo>
                    <a:pt x="1686" y="1589"/>
                  </a:lnTo>
                  <a:lnTo>
                    <a:pt x="1235" y="1347"/>
                  </a:lnTo>
                  <a:lnTo>
                    <a:pt x="778" y="950"/>
                  </a:lnTo>
                  <a:lnTo>
                    <a:pt x="1154" y="1347"/>
                  </a:lnTo>
                  <a:lnTo>
                    <a:pt x="1598" y="1660"/>
                  </a:lnTo>
                  <a:lnTo>
                    <a:pt x="1972" y="2087"/>
                  </a:lnTo>
                  <a:lnTo>
                    <a:pt x="2183" y="2550"/>
                  </a:lnTo>
                  <a:lnTo>
                    <a:pt x="2183" y="25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sp>
          <p:nvSpPr>
            <p:cNvPr id="620664" name="Freeform 120"/>
            <p:cNvSpPr>
              <a:spLocks/>
            </p:cNvSpPr>
            <p:nvPr/>
          </p:nvSpPr>
          <p:spPr bwMode="auto">
            <a:xfrm>
              <a:off x="4458" y="2720"/>
              <a:ext cx="585" cy="496"/>
            </a:xfrm>
            <a:custGeom>
              <a:avLst/>
              <a:gdLst>
                <a:gd name="T0" fmla="*/ 364 w 585"/>
                <a:gd name="T1" fmla="*/ 0 h 496"/>
                <a:gd name="T2" fmla="*/ 473 w 585"/>
                <a:gd name="T3" fmla="*/ 434 h 496"/>
                <a:gd name="T4" fmla="*/ 0 w 585"/>
                <a:gd name="T5" fmla="*/ 415 h 496"/>
                <a:gd name="T6" fmla="*/ 585 w 585"/>
                <a:gd name="T7" fmla="*/ 496 h 496"/>
                <a:gd name="T8" fmla="*/ 364 w 585"/>
                <a:gd name="T9" fmla="*/ 0 h 496"/>
                <a:gd name="T10" fmla="*/ 364 w 585"/>
                <a:gd name="T11" fmla="*/ 0 h 496"/>
              </a:gdLst>
              <a:ahLst/>
              <a:cxnLst>
                <a:cxn ang="0">
                  <a:pos x="T0" y="T1"/>
                </a:cxn>
                <a:cxn ang="0">
                  <a:pos x="T2" y="T3"/>
                </a:cxn>
                <a:cxn ang="0">
                  <a:pos x="T4" y="T5"/>
                </a:cxn>
                <a:cxn ang="0">
                  <a:pos x="T6" y="T7"/>
                </a:cxn>
                <a:cxn ang="0">
                  <a:pos x="T8" y="T9"/>
                </a:cxn>
                <a:cxn ang="0">
                  <a:pos x="T10" y="T11"/>
                </a:cxn>
              </a:cxnLst>
              <a:rect l="0" t="0" r="r" b="b"/>
              <a:pathLst>
                <a:path w="585" h="496">
                  <a:moveTo>
                    <a:pt x="364" y="0"/>
                  </a:moveTo>
                  <a:lnTo>
                    <a:pt x="473" y="434"/>
                  </a:lnTo>
                  <a:lnTo>
                    <a:pt x="0" y="415"/>
                  </a:lnTo>
                  <a:lnTo>
                    <a:pt x="585" y="496"/>
                  </a:lnTo>
                  <a:lnTo>
                    <a:pt x="364" y="0"/>
                  </a:lnTo>
                  <a:lnTo>
                    <a:pt x="3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sp>
          <p:nvSpPr>
            <p:cNvPr id="620665" name="Freeform 121"/>
            <p:cNvSpPr>
              <a:spLocks/>
            </p:cNvSpPr>
            <p:nvPr/>
          </p:nvSpPr>
          <p:spPr bwMode="auto">
            <a:xfrm>
              <a:off x="4587" y="2891"/>
              <a:ext cx="839" cy="641"/>
            </a:xfrm>
            <a:custGeom>
              <a:avLst/>
              <a:gdLst>
                <a:gd name="T0" fmla="*/ 746 w 839"/>
                <a:gd name="T1" fmla="*/ 0 h 641"/>
                <a:gd name="T2" fmla="*/ 746 w 839"/>
                <a:gd name="T3" fmla="*/ 518 h 641"/>
                <a:gd name="T4" fmla="*/ 0 w 839"/>
                <a:gd name="T5" fmla="*/ 641 h 641"/>
                <a:gd name="T6" fmla="*/ 839 w 839"/>
                <a:gd name="T7" fmla="*/ 620 h 641"/>
                <a:gd name="T8" fmla="*/ 746 w 839"/>
                <a:gd name="T9" fmla="*/ 0 h 641"/>
                <a:gd name="T10" fmla="*/ 746 w 839"/>
                <a:gd name="T11" fmla="*/ 0 h 641"/>
              </a:gdLst>
              <a:ahLst/>
              <a:cxnLst>
                <a:cxn ang="0">
                  <a:pos x="T0" y="T1"/>
                </a:cxn>
                <a:cxn ang="0">
                  <a:pos x="T2" y="T3"/>
                </a:cxn>
                <a:cxn ang="0">
                  <a:pos x="T4" y="T5"/>
                </a:cxn>
                <a:cxn ang="0">
                  <a:pos x="T6" y="T7"/>
                </a:cxn>
                <a:cxn ang="0">
                  <a:pos x="T8" y="T9"/>
                </a:cxn>
                <a:cxn ang="0">
                  <a:pos x="T10" y="T11"/>
                </a:cxn>
              </a:cxnLst>
              <a:rect l="0" t="0" r="r" b="b"/>
              <a:pathLst>
                <a:path w="839" h="641">
                  <a:moveTo>
                    <a:pt x="746" y="0"/>
                  </a:moveTo>
                  <a:lnTo>
                    <a:pt x="746" y="518"/>
                  </a:lnTo>
                  <a:lnTo>
                    <a:pt x="0" y="641"/>
                  </a:lnTo>
                  <a:lnTo>
                    <a:pt x="839" y="620"/>
                  </a:lnTo>
                  <a:lnTo>
                    <a:pt x="746" y="0"/>
                  </a:lnTo>
                  <a:lnTo>
                    <a:pt x="7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sp>
          <p:nvSpPr>
            <p:cNvPr id="620666" name="Freeform 122"/>
            <p:cNvSpPr>
              <a:spLocks/>
            </p:cNvSpPr>
            <p:nvPr/>
          </p:nvSpPr>
          <p:spPr bwMode="auto">
            <a:xfrm>
              <a:off x="4941" y="3297"/>
              <a:ext cx="799" cy="610"/>
            </a:xfrm>
            <a:custGeom>
              <a:avLst/>
              <a:gdLst>
                <a:gd name="T0" fmla="*/ 768 w 799"/>
                <a:gd name="T1" fmla="*/ 0 h 610"/>
                <a:gd name="T2" fmla="*/ 718 w 799"/>
                <a:gd name="T3" fmla="*/ 456 h 610"/>
                <a:gd name="T4" fmla="*/ 0 w 799"/>
                <a:gd name="T5" fmla="*/ 610 h 610"/>
                <a:gd name="T6" fmla="*/ 799 w 799"/>
                <a:gd name="T7" fmla="*/ 548 h 610"/>
                <a:gd name="T8" fmla="*/ 780 w 799"/>
                <a:gd name="T9" fmla="*/ 278 h 610"/>
                <a:gd name="T10" fmla="*/ 773 w 799"/>
                <a:gd name="T11" fmla="*/ 178 h 610"/>
                <a:gd name="T12" fmla="*/ 770 w 799"/>
                <a:gd name="T13" fmla="*/ 133 h 610"/>
                <a:gd name="T14" fmla="*/ 768 w 799"/>
                <a:gd name="T15" fmla="*/ 90 h 610"/>
                <a:gd name="T16" fmla="*/ 766 w 799"/>
                <a:gd name="T17" fmla="*/ 55 h 610"/>
                <a:gd name="T18" fmla="*/ 766 w 799"/>
                <a:gd name="T19" fmla="*/ 28 h 610"/>
                <a:gd name="T20" fmla="*/ 768 w 799"/>
                <a:gd name="T21" fmla="*/ 0 h 610"/>
                <a:gd name="T22" fmla="*/ 768 w 799"/>
                <a:gd name="T23" fmla="*/ 0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9" h="610">
                  <a:moveTo>
                    <a:pt x="768" y="0"/>
                  </a:moveTo>
                  <a:lnTo>
                    <a:pt x="718" y="456"/>
                  </a:lnTo>
                  <a:lnTo>
                    <a:pt x="0" y="610"/>
                  </a:lnTo>
                  <a:lnTo>
                    <a:pt x="799" y="548"/>
                  </a:lnTo>
                  <a:lnTo>
                    <a:pt x="780" y="278"/>
                  </a:lnTo>
                  <a:lnTo>
                    <a:pt x="773" y="178"/>
                  </a:lnTo>
                  <a:lnTo>
                    <a:pt x="770" y="133"/>
                  </a:lnTo>
                  <a:lnTo>
                    <a:pt x="768" y="90"/>
                  </a:lnTo>
                  <a:lnTo>
                    <a:pt x="766" y="55"/>
                  </a:lnTo>
                  <a:lnTo>
                    <a:pt x="766" y="28"/>
                  </a:lnTo>
                  <a:lnTo>
                    <a:pt x="768" y="0"/>
                  </a:lnTo>
                  <a:lnTo>
                    <a:pt x="7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sp>
          <p:nvSpPr>
            <p:cNvPr id="620667" name="Freeform 123"/>
            <p:cNvSpPr>
              <a:spLocks/>
            </p:cNvSpPr>
            <p:nvPr/>
          </p:nvSpPr>
          <p:spPr bwMode="auto">
            <a:xfrm>
              <a:off x="3659" y="1765"/>
              <a:ext cx="2243" cy="2686"/>
            </a:xfrm>
            <a:custGeom>
              <a:avLst/>
              <a:gdLst>
                <a:gd name="T0" fmla="*/ 2243 w 2243"/>
                <a:gd name="T1" fmla="*/ 2584 h 2686"/>
                <a:gd name="T2" fmla="*/ 1819 w 2243"/>
                <a:gd name="T3" fmla="*/ 2686 h 2686"/>
                <a:gd name="T4" fmla="*/ 1170 w 2243"/>
                <a:gd name="T5" fmla="*/ 2636 h 2686"/>
                <a:gd name="T6" fmla="*/ 687 w 2243"/>
                <a:gd name="T7" fmla="*/ 2496 h 2686"/>
                <a:gd name="T8" fmla="*/ 806 w 2243"/>
                <a:gd name="T9" fmla="*/ 2382 h 2686"/>
                <a:gd name="T10" fmla="*/ 464 w 2243"/>
                <a:gd name="T11" fmla="*/ 2190 h 2686"/>
                <a:gd name="T12" fmla="*/ 209 w 2243"/>
                <a:gd name="T13" fmla="*/ 2000 h 2686"/>
                <a:gd name="T14" fmla="*/ 383 w 2243"/>
                <a:gd name="T15" fmla="*/ 1947 h 2686"/>
                <a:gd name="T16" fmla="*/ 100 w 2243"/>
                <a:gd name="T17" fmla="*/ 1520 h 2686"/>
                <a:gd name="T18" fmla="*/ 293 w 2243"/>
                <a:gd name="T19" fmla="*/ 1501 h 2686"/>
                <a:gd name="T20" fmla="*/ 60 w 2243"/>
                <a:gd name="T21" fmla="*/ 1026 h 2686"/>
                <a:gd name="T22" fmla="*/ 209 w 2243"/>
                <a:gd name="T23" fmla="*/ 1076 h 2686"/>
                <a:gd name="T24" fmla="*/ 7 w 2243"/>
                <a:gd name="T25" fmla="*/ 518 h 2686"/>
                <a:gd name="T26" fmla="*/ 162 w 2243"/>
                <a:gd name="T27" fmla="*/ 549 h 2686"/>
                <a:gd name="T28" fmla="*/ 0 w 2243"/>
                <a:gd name="T29" fmla="*/ 0 h 2686"/>
                <a:gd name="T30" fmla="*/ 262 w 2243"/>
                <a:gd name="T31" fmla="*/ 247 h 2686"/>
                <a:gd name="T32" fmla="*/ 423 w 2243"/>
                <a:gd name="T33" fmla="*/ 722 h 2686"/>
                <a:gd name="T34" fmla="*/ 262 w 2243"/>
                <a:gd name="T35" fmla="*/ 722 h 2686"/>
                <a:gd name="T36" fmla="*/ 514 w 2243"/>
                <a:gd name="T37" fmla="*/ 1237 h 2686"/>
                <a:gd name="T38" fmla="*/ 362 w 2243"/>
                <a:gd name="T39" fmla="*/ 1228 h 2686"/>
                <a:gd name="T40" fmla="*/ 614 w 2243"/>
                <a:gd name="T41" fmla="*/ 1582 h 2686"/>
                <a:gd name="T42" fmla="*/ 412 w 2243"/>
                <a:gd name="T43" fmla="*/ 1644 h 2686"/>
                <a:gd name="T44" fmla="*/ 735 w 2243"/>
                <a:gd name="T45" fmla="*/ 2007 h 2686"/>
                <a:gd name="T46" fmla="*/ 607 w 2243"/>
                <a:gd name="T47" fmla="*/ 2080 h 2686"/>
                <a:gd name="T48" fmla="*/ 1142 w 2243"/>
                <a:gd name="T49" fmla="*/ 2342 h 2686"/>
                <a:gd name="T50" fmla="*/ 1049 w 2243"/>
                <a:gd name="T51" fmla="*/ 2434 h 2686"/>
                <a:gd name="T52" fmla="*/ 1615 w 2243"/>
                <a:gd name="T53" fmla="*/ 2515 h 2686"/>
                <a:gd name="T54" fmla="*/ 1941 w 2243"/>
                <a:gd name="T55" fmla="*/ 2475 h 2686"/>
                <a:gd name="T56" fmla="*/ 2205 w 2243"/>
                <a:gd name="T57" fmla="*/ 2375 h 2686"/>
                <a:gd name="T58" fmla="*/ 2243 w 2243"/>
                <a:gd name="T59" fmla="*/ 2584 h 2686"/>
                <a:gd name="T60" fmla="*/ 2243 w 2243"/>
                <a:gd name="T61" fmla="*/ 2584 h 2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43" h="2686">
                  <a:moveTo>
                    <a:pt x="2243" y="2584"/>
                  </a:moveTo>
                  <a:lnTo>
                    <a:pt x="1819" y="2686"/>
                  </a:lnTo>
                  <a:lnTo>
                    <a:pt x="1170" y="2636"/>
                  </a:lnTo>
                  <a:lnTo>
                    <a:pt x="687" y="2496"/>
                  </a:lnTo>
                  <a:lnTo>
                    <a:pt x="806" y="2382"/>
                  </a:lnTo>
                  <a:lnTo>
                    <a:pt x="464" y="2190"/>
                  </a:lnTo>
                  <a:lnTo>
                    <a:pt x="209" y="2000"/>
                  </a:lnTo>
                  <a:lnTo>
                    <a:pt x="383" y="1947"/>
                  </a:lnTo>
                  <a:lnTo>
                    <a:pt x="100" y="1520"/>
                  </a:lnTo>
                  <a:lnTo>
                    <a:pt x="293" y="1501"/>
                  </a:lnTo>
                  <a:lnTo>
                    <a:pt x="60" y="1026"/>
                  </a:lnTo>
                  <a:lnTo>
                    <a:pt x="209" y="1076"/>
                  </a:lnTo>
                  <a:lnTo>
                    <a:pt x="7" y="518"/>
                  </a:lnTo>
                  <a:lnTo>
                    <a:pt x="162" y="549"/>
                  </a:lnTo>
                  <a:lnTo>
                    <a:pt x="0" y="0"/>
                  </a:lnTo>
                  <a:lnTo>
                    <a:pt x="262" y="247"/>
                  </a:lnTo>
                  <a:lnTo>
                    <a:pt x="423" y="722"/>
                  </a:lnTo>
                  <a:lnTo>
                    <a:pt x="262" y="722"/>
                  </a:lnTo>
                  <a:lnTo>
                    <a:pt x="514" y="1237"/>
                  </a:lnTo>
                  <a:lnTo>
                    <a:pt x="362" y="1228"/>
                  </a:lnTo>
                  <a:lnTo>
                    <a:pt x="614" y="1582"/>
                  </a:lnTo>
                  <a:lnTo>
                    <a:pt x="412" y="1644"/>
                  </a:lnTo>
                  <a:lnTo>
                    <a:pt x="735" y="2007"/>
                  </a:lnTo>
                  <a:lnTo>
                    <a:pt x="607" y="2080"/>
                  </a:lnTo>
                  <a:lnTo>
                    <a:pt x="1142" y="2342"/>
                  </a:lnTo>
                  <a:lnTo>
                    <a:pt x="1049" y="2434"/>
                  </a:lnTo>
                  <a:lnTo>
                    <a:pt x="1615" y="2515"/>
                  </a:lnTo>
                  <a:lnTo>
                    <a:pt x="1941" y="2475"/>
                  </a:lnTo>
                  <a:lnTo>
                    <a:pt x="2205" y="2375"/>
                  </a:lnTo>
                  <a:lnTo>
                    <a:pt x="2243" y="2584"/>
                  </a:lnTo>
                  <a:lnTo>
                    <a:pt x="2243" y="25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grpSp>
      <p:sp>
        <p:nvSpPr>
          <p:cNvPr id="620670" name="AutoShape 126"/>
          <p:cNvSpPr>
            <a:spLocks noChangeArrowheads="1"/>
          </p:cNvSpPr>
          <p:nvPr/>
        </p:nvSpPr>
        <p:spPr bwMode="auto">
          <a:xfrm flipH="1">
            <a:off x="7486650" y="2157413"/>
            <a:ext cx="738188" cy="857250"/>
          </a:xfrm>
          <a:custGeom>
            <a:avLst/>
            <a:gdLst>
              <a:gd name="G0" fmla="+- -3449730 0 0"/>
              <a:gd name="G1" fmla="+- -7930430 0 0"/>
              <a:gd name="G2" fmla="+- -3449730 0 -7930430"/>
              <a:gd name="G3" fmla="+- 10800 0 0"/>
              <a:gd name="G4" fmla="+- 0 0 -3449730"/>
              <a:gd name="T0" fmla="*/ 360 256 1"/>
              <a:gd name="T1" fmla="*/ 0 256 1"/>
              <a:gd name="G5" fmla="+- G2 T0 T1"/>
              <a:gd name="G6" fmla="?: G2 G2 G5"/>
              <a:gd name="G7" fmla="+- 0 0 G6"/>
              <a:gd name="G8" fmla="+- 7415 0 0"/>
              <a:gd name="G9" fmla="+- 0 0 -7930430"/>
              <a:gd name="G10" fmla="+- 7415 0 2700"/>
              <a:gd name="G11" fmla="cos G10 -3449730"/>
              <a:gd name="G12" fmla="sin G10 -3449730"/>
              <a:gd name="G13" fmla="cos 13500 -3449730"/>
              <a:gd name="G14" fmla="sin 13500 -3449730"/>
              <a:gd name="G15" fmla="+- G11 10800 0"/>
              <a:gd name="G16" fmla="+- G12 10800 0"/>
              <a:gd name="G17" fmla="+- G13 10800 0"/>
              <a:gd name="G18" fmla="+- G14 10800 0"/>
              <a:gd name="G19" fmla="*/ 7415 1 2"/>
              <a:gd name="G20" fmla="+- G19 5400 0"/>
              <a:gd name="G21" fmla="cos G20 -3449730"/>
              <a:gd name="G22" fmla="sin G20 -3449730"/>
              <a:gd name="G23" fmla="+- G21 10800 0"/>
              <a:gd name="G24" fmla="+- G12 G23 G22"/>
              <a:gd name="G25" fmla="+- G22 G23 G11"/>
              <a:gd name="G26" fmla="cos 10800 -3449730"/>
              <a:gd name="G27" fmla="sin 10800 -3449730"/>
              <a:gd name="G28" fmla="cos 7415 -3449730"/>
              <a:gd name="G29" fmla="sin 7415 -3449730"/>
              <a:gd name="G30" fmla="+- G26 10800 0"/>
              <a:gd name="G31" fmla="+- G27 10800 0"/>
              <a:gd name="G32" fmla="+- G28 10800 0"/>
              <a:gd name="G33" fmla="+- G29 10800 0"/>
              <a:gd name="G34" fmla="+- G19 5400 0"/>
              <a:gd name="G35" fmla="cos G34 -7930430"/>
              <a:gd name="G36" fmla="sin G34 -7930430"/>
              <a:gd name="G37" fmla="+/ -7930430 -3449730 2"/>
              <a:gd name="T2" fmla="*/ 180 256 1"/>
              <a:gd name="T3" fmla="*/ 0 256 1"/>
              <a:gd name="G38" fmla="+- G37 T2 T3"/>
              <a:gd name="G39" fmla="?: G2 G37 G38"/>
              <a:gd name="G40" fmla="cos 10800 G39"/>
              <a:gd name="G41" fmla="sin 10800 G39"/>
              <a:gd name="G42" fmla="cos 7415 G39"/>
              <a:gd name="G43" fmla="sin 7415 G39"/>
              <a:gd name="G44" fmla="+- G40 10800 0"/>
              <a:gd name="G45" fmla="+- G41 10800 0"/>
              <a:gd name="G46" fmla="+- G42 10800 0"/>
              <a:gd name="G47" fmla="+- G43 10800 0"/>
              <a:gd name="G48" fmla="+- G35 10800 0"/>
              <a:gd name="G49" fmla="+- G36 10800 0"/>
              <a:gd name="T4" fmla="*/ 11398 w 21600"/>
              <a:gd name="T5" fmla="*/ 16 h 21600"/>
              <a:gd name="T6" fmla="*/ 6107 w 21600"/>
              <a:gd name="T7" fmla="*/ 2993 h 21600"/>
              <a:gd name="T8" fmla="*/ 11210 w 21600"/>
              <a:gd name="T9" fmla="*/ 3396 h 21600"/>
              <a:gd name="T10" fmla="*/ 18992 w 21600"/>
              <a:gd name="T11" fmla="*/ 69 h 21600"/>
              <a:gd name="T12" fmla="*/ 19819 w 21600"/>
              <a:gd name="T13" fmla="*/ 6226 h 21600"/>
              <a:gd name="T14" fmla="*/ 13661 w 21600"/>
              <a:gd name="T15" fmla="*/ 7052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299" y="4906"/>
                </a:moveTo>
                <a:cubicBezTo>
                  <a:pt x="14007" y="3919"/>
                  <a:pt x="12426" y="3385"/>
                  <a:pt x="10800" y="3385"/>
                </a:cubicBezTo>
                <a:cubicBezTo>
                  <a:pt x="9454" y="3384"/>
                  <a:pt x="8133" y="3751"/>
                  <a:pt x="6980" y="4444"/>
                </a:cubicBezTo>
                <a:lnTo>
                  <a:pt x="5236" y="1543"/>
                </a:lnTo>
                <a:cubicBezTo>
                  <a:pt x="6916" y="533"/>
                  <a:pt x="8839" y="-1"/>
                  <a:pt x="10800" y="0"/>
                </a:cubicBezTo>
                <a:cubicBezTo>
                  <a:pt x="13168" y="0"/>
                  <a:pt x="15471" y="778"/>
                  <a:pt x="17353" y="2215"/>
                </a:cubicBezTo>
                <a:lnTo>
                  <a:pt x="18992" y="69"/>
                </a:lnTo>
                <a:lnTo>
                  <a:pt x="19819" y="6226"/>
                </a:lnTo>
                <a:lnTo>
                  <a:pt x="13661" y="7052"/>
                </a:lnTo>
                <a:lnTo>
                  <a:pt x="15299" y="4906"/>
                </a:lnTo>
                <a:close/>
              </a:path>
            </a:pathLst>
          </a:custGeom>
          <a:solidFill>
            <a:srgbClr val="FFFFFF"/>
          </a:solidFill>
          <a:ln w="9525">
            <a:solidFill>
              <a:srgbClr val="000000"/>
            </a:solidFill>
            <a:miter lim="800000"/>
            <a:headEnd/>
            <a:tailEnd/>
          </a:ln>
        </p:spPr>
        <p:txBody>
          <a:bodyPr/>
          <a:lstStyle/>
          <a:p>
            <a:endParaRPr lang="bg-BG"/>
          </a:p>
        </p:txBody>
      </p:sp>
      <p:sp>
        <p:nvSpPr>
          <p:cNvPr id="620672" name="Freeform 128"/>
          <p:cNvSpPr>
            <a:spLocks/>
          </p:cNvSpPr>
          <p:nvPr/>
        </p:nvSpPr>
        <p:spPr bwMode="auto">
          <a:xfrm flipH="1">
            <a:off x="7086600" y="2411413"/>
            <a:ext cx="234950" cy="222250"/>
          </a:xfrm>
          <a:custGeom>
            <a:avLst/>
            <a:gdLst>
              <a:gd name="T0" fmla="*/ 0 w 360"/>
              <a:gd name="T1" fmla="*/ 0 h 440"/>
              <a:gd name="T2" fmla="*/ 220 w 360"/>
              <a:gd name="T3" fmla="*/ 120 h 440"/>
              <a:gd name="T4" fmla="*/ 360 w 360"/>
              <a:gd name="T5" fmla="*/ 440 h 440"/>
            </a:gdLst>
            <a:ahLst/>
            <a:cxnLst>
              <a:cxn ang="0">
                <a:pos x="T0" y="T1"/>
              </a:cxn>
              <a:cxn ang="0">
                <a:pos x="T2" y="T3"/>
              </a:cxn>
              <a:cxn ang="0">
                <a:pos x="T4" y="T5"/>
              </a:cxn>
            </a:cxnLst>
            <a:rect l="0" t="0" r="r" b="b"/>
            <a:pathLst>
              <a:path w="360" h="440">
                <a:moveTo>
                  <a:pt x="0" y="0"/>
                </a:moveTo>
                <a:cubicBezTo>
                  <a:pt x="37" y="20"/>
                  <a:pt x="160" y="47"/>
                  <a:pt x="220" y="120"/>
                </a:cubicBezTo>
                <a:cubicBezTo>
                  <a:pt x="280" y="193"/>
                  <a:pt x="331" y="373"/>
                  <a:pt x="360" y="440"/>
                </a:cubicBezTo>
              </a:path>
            </a:pathLst>
          </a:custGeom>
          <a:noFill/>
          <a:ln w="9525">
            <a:solidFill>
              <a:srgbClr val="00000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0673" name="Line 129"/>
          <p:cNvSpPr>
            <a:spLocks noChangeShapeType="1"/>
          </p:cNvSpPr>
          <p:nvPr/>
        </p:nvSpPr>
        <p:spPr bwMode="auto">
          <a:xfrm flipH="1">
            <a:off x="6743700" y="2633663"/>
            <a:ext cx="228600" cy="11430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bg-BG"/>
          </a:p>
        </p:txBody>
      </p:sp>
      <p:sp>
        <p:nvSpPr>
          <p:cNvPr id="620674" name="Line 130"/>
          <p:cNvSpPr>
            <a:spLocks noChangeShapeType="1"/>
          </p:cNvSpPr>
          <p:nvPr/>
        </p:nvSpPr>
        <p:spPr bwMode="auto">
          <a:xfrm>
            <a:off x="6738938" y="2919413"/>
            <a:ext cx="0" cy="28416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bg-BG"/>
          </a:p>
        </p:txBody>
      </p:sp>
      <p:sp>
        <p:nvSpPr>
          <p:cNvPr id="620675" name="Freeform 131"/>
          <p:cNvSpPr>
            <a:spLocks/>
          </p:cNvSpPr>
          <p:nvPr/>
        </p:nvSpPr>
        <p:spPr bwMode="auto">
          <a:xfrm>
            <a:off x="6648450" y="3203575"/>
            <a:ext cx="95250" cy="190500"/>
          </a:xfrm>
          <a:custGeom>
            <a:avLst/>
            <a:gdLst>
              <a:gd name="T0" fmla="*/ 145 w 151"/>
              <a:gd name="T1" fmla="*/ 0 h 300"/>
              <a:gd name="T2" fmla="*/ 151 w 151"/>
              <a:gd name="T3" fmla="*/ 142 h 300"/>
              <a:gd name="T4" fmla="*/ 0 w 151"/>
              <a:gd name="T5" fmla="*/ 300 h 300"/>
            </a:gdLst>
            <a:ahLst/>
            <a:cxnLst>
              <a:cxn ang="0">
                <a:pos x="T0" y="T1"/>
              </a:cxn>
              <a:cxn ang="0">
                <a:pos x="T2" y="T3"/>
              </a:cxn>
              <a:cxn ang="0">
                <a:pos x="T4" y="T5"/>
              </a:cxn>
            </a:cxnLst>
            <a:rect l="0" t="0" r="r" b="b"/>
            <a:pathLst>
              <a:path w="151" h="300">
                <a:moveTo>
                  <a:pt x="145" y="0"/>
                </a:moveTo>
                <a:lnTo>
                  <a:pt x="151" y="142"/>
                </a:lnTo>
                <a:lnTo>
                  <a:pt x="0" y="300"/>
                </a:lnTo>
              </a:path>
            </a:pathLst>
          </a:custGeom>
          <a:noFill/>
          <a:ln w="9525">
            <a:solidFill>
              <a:srgbClr val="00000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0676" name="Line 132"/>
          <p:cNvSpPr>
            <a:spLocks noChangeShapeType="1"/>
          </p:cNvSpPr>
          <p:nvPr/>
        </p:nvSpPr>
        <p:spPr bwMode="auto">
          <a:xfrm flipH="1">
            <a:off x="6554788" y="3394075"/>
            <a:ext cx="92075" cy="19050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bg-BG"/>
          </a:p>
        </p:txBody>
      </p:sp>
      <p:sp>
        <p:nvSpPr>
          <p:cNvPr id="620677" name="Line 133"/>
          <p:cNvSpPr>
            <a:spLocks noChangeShapeType="1"/>
          </p:cNvSpPr>
          <p:nvPr/>
        </p:nvSpPr>
        <p:spPr bwMode="auto">
          <a:xfrm>
            <a:off x="6554788" y="3584575"/>
            <a:ext cx="92075" cy="19050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bg-BG"/>
          </a:p>
        </p:txBody>
      </p:sp>
      <p:sp>
        <p:nvSpPr>
          <p:cNvPr id="620678" name="Freeform 134"/>
          <p:cNvSpPr>
            <a:spLocks/>
          </p:cNvSpPr>
          <p:nvPr/>
        </p:nvSpPr>
        <p:spPr bwMode="auto">
          <a:xfrm>
            <a:off x="6591300" y="3775075"/>
            <a:ext cx="55563" cy="306388"/>
          </a:xfrm>
          <a:custGeom>
            <a:avLst/>
            <a:gdLst>
              <a:gd name="T0" fmla="*/ 88 w 88"/>
              <a:gd name="T1" fmla="*/ 0 h 482"/>
              <a:gd name="T2" fmla="*/ 0 w 88"/>
              <a:gd name="T3" fmla="*/ 482 h 482"/>
            </a:gdLst>
            <a:ahLst/>
            <a:cxnLst>
              <a:cxn ang="0">
                <a:pos x="T0" y="T1"/>
              </a:cxn>
              <a:cxn ang="0">
                <a:pos x="T2" y="T3"/>
              </a:cxn>
            </a:cxnLst>
            <a:rect l="0" t="0" r="r" b="b"/>
            <a:pathLst>
              <a:path w="88" h="482">
                <a:moveTo>
                  <a:pt x="88" y="0"/>
                </a:moveTo>
                <a:lnTo>
                  <a:pt x="0" y="482"/>
                </a:lnTo>
              </a:path>
            </a:pathLst>
          </a:custGeom>
          <a:noFill/>
          <a:ln w="9525">
            <a:solidFill>
              <a:srgbClr val="00000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0679" name="Text Box 135"/>
          <p:cNvSpPr txBox="1">
            <a:spLocks noChangeArrowheads="1"/>
          </p:cNvSpPr>
          <p:nvPr/>
        </p:nvSpPr>
        <p:spPr bwMode="auto">
          <a:xfrm>
            <a:off x="6057900" y="4710113"/>
            <a:ext cx="2971800" cy="342900"/>
          </a:xfrm>
          <a:prstGeom prst="rect">
            <a:avLst/>
          </a:prstGeom>
          <a:solidFill>
            <a:srgbClr val="FFFFFF"/>
          </a:solidFill>
          <a:ln w="9525">
            <a:solidFill>
              <a:srgbClr val="000000"/>
            </a:solidFill>
            <a:miter lim="800000"/>
            <a:headEnd/>
            <a:tailEnd/>
          </a:ln>
        </p:spPr>
        <p:txBody>
          <a:bodyPr/>
          <a:lstStyle/>
          <a:p>
            <a:pPr algn="ctr"/>
            <a:r>
              <a:rPr lang="en-US" altLang="bg-BG" i="1">
                <a:latin typeface="Times New Roman" pitchFamily="18" charset="0"/>
              </a:rPr>
              <a:t>Има ребаланс – две взм. схеми</a:t>
            </a:r>
            <a:endParaRPr lang="en-US" altLang="bg-BG"/>
          </a:p>
        </p:txBody>
      </p:sp>
      <p:sp>
        <p:nvSpPr>
          <p:cNvPr id="2" name="Footer Placeholder 1"/>
          <p:cNvSpPr>
            <a:spLocks noGrp="1"/>
          </p:cNvSpPr>
          <p:nvPr>
            <p:ph type="ftr" sz="quarter" idx="11"/>
          </p:nvPr>
        </p:nvSpPr>
        <p:spPr/>
        <p:txBody>
          <a:bodyPr/>
          <a:lstStyle/>
          <a:p>
            <a:r>
              <a:rPr lang="bg-BG" smtClean="0"/>
              <a:t>Велина Славова</a:t>
            </a:r>
            <a:endParaRPr lang="bg-BG"/>
          </a:p>
        </p:txBody>
      </p:sp>
    </p:spTree>
    <p:extLst>
      <p:ext uri="{BB962C8B-B14F-4D97-AF65-F5344CB8AC3E}">
        <p14:creationId xmlns:p14="http://schemas.microsoft.com/office/powerpoint/2010/main" val="33319722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0685"/>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620684"/>
                                        </p:tgtEl>
                                        <p:attrNameLst>
                                          <p:attrName>style.visibility</p:attrName>
                                        </p:attrNameLst>
                                      </p:cBhvr>
                                      <p:to>
                                        <p:strVal val="visible"/>
                                      </p:to>
                                    </p:set>
                                  </p:childTnLst>
                                </p:cTn>
                              </p:par>
                            </p:childTnLst>
                          </p:cTn>
                        </p:par>
                        <p:par>
                          <p:cTn id="10" fill="hold" nodeType="afterGroup">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620583"/>
                                        </p:tgtEl>
                                        <p:attrNameLst>
                                          <p:attrName>style.visibility</p:attrName>
                                        </p:attrNameLst>
                                      </p:cBhvr>
                                      <p:to>
                                        <p:strVal val="visible"/>
                                      </p:to>
                                    </p:set>
                                    <p:anim calcmode="lin" valueType="num">
                                      <p:cBhvr>
                                        <p:cTn id="13" dur="500" fill="hold"/>
                                        <p:tgtEl>
                                          <p:spTgt spid="620583"/>
                                        </p:tgtEl>
                                        <p:attrNameLst>
                                          <p:attrName>ppt_w</p:attrName>
                                        </p:attrNameLst>
                                      </p:cBhvr>
                                      <p:tavLst>
                                        <p:tav tm="0">
                                          <p:val>
                                            <p:fltVal val="0"/>
                                          </p:val>
                                        </p:tav>
                                        <p:tav tm="100000">
                                          <p:val>
                                            <p:strVal val="#ppt_w"/>
                                          </p:val>
                                        </p:tav>
                                      </p:tavLst>
                                    </p:anim>
                                    <p:anim calcmode="lin" valueType="num">
                                      <p:cBhvr>
                                        <p:cTn id="14" dur="500" fill="hold"/>
                                        <p:tgtEl>
                                          <p:spTgt spid="620583"/>
                                        </p:tgtEl>
                                        <p:attrNameLst>
                                          <p:attrName>ppt_h</p:attrName>
                                        </p:attrNameLst>
                                      </p:cBhvr>
                                      <p:tavLst>
                                        <p:tav tm="0">
                                          <p:val>
                                            <p:fltVal val="0"/>
                                          </p:val>
                                        </p:tav>
                                        <p:tav tm="100000">
                                          <p:val>
                                            <p:strVal val="#ppt_h"/>
                                          </p:val>
                                        </p:tav>
                                      </p:tavLst>
                                    </p:anim>
                                    <p:animEffect transition="in" filter="fade">
                                      <p:cBhvr>
                                        <p:cTn id="15" dur="500"/>
                                        <p:tgtEl>
                                          <p:spTgt spid="620583"/>
                                        </p:tgtEl>
                                      </p:cBhvr>
                                    </p:animEffect>
                                  </p:childTnLst>
                                </p:cTn>
                              </p:par>
                            </p:childTnLst>
                          </p:cTn>
                        </p:par>
                        <p:par>
                          <p:cTn id="16" fill="hold" nodeType="afterGroup">
                            <p:stCondLst>
                              <p:cond delay="1000"/>
                            </p:stCondLst>
                            <p:childTnLst>
                              <p:par>
                                <p:cTn id="17" presetID="53" presetClass="entr" presetSubtype="0" fill="hold" grpId="0" nodeType="afterEffect">
                                  <p:stCondLst>
                                    <p:cond delay="0"/>
                                  </p:stCondLst>
                                  <p:childTnLst>
                                    <p:set>
                                      <p:cBhvr>
                                        <p:cTn id="18" dur="1" fill="hold">
                                          <p:stCondLst>
                                            <p:cond delay="0"/>
                                          </p:stCondLst>
                                        </p:cTn>
                                        <p:tgtEl>
                                          <p:spTgt spid="620585"/>
                                        </p:tgtEl>
                                        <p:attrNameLst>
                                          <p:attrName>style.visibility</p:attrName>
                                        </p:attrNameLst>
                                      </p:cBhvr>
                                      <p:to>
                                        <p:strVal val="visible"/>
                                      </p:to>
                                    </p:set>
                                    <p:anim calcmode="lin" valueType="num">
                                      <p:cBhvr>
                                        <p:cTn id="19" dur="500" fill="hold"/>
                                        <p:tgtEl>
                                          <p:spTgt spid="620585"/>
                                        </p:tgtEl>
                                        <p:attrNameLst>
                                          <p:attrName>ppt_w</p:attrName>
                                        </p:attrNameLst>
                                      </p:cBhvr>
                                      <p:tavLst>
                                        <p:tav tm="0">
                                          <p:val>
                                            <p:fltVal val="0"/>
                                          </p:val>
                                        </p:tav>
                                        <p:tav tm="100000">
                                          <p:val>
                                            <p:strVal val="#ppt_w"/>
                                          </p:val>
                                        </p:tav>
                                      </p:tavLst>
                                    </p:anim>
                                    <p:anim calcmode="lin" valueType="num">
                                      <p:cBhvr>
                                        <p:cTn id="20" dur="500" fill="hold"/>
                                        <p:tgtEl>
                                          <p:spTgt spid="620585"/>
                                        </p:tgtEl>
                                        <p:attrNameLst>
                                          <p:attrName>ppt_h</p:attrName>
                                        </p:attrNameLst>
                                      </p:cBhvr>
                                      <p:tavLst>
                                        <p:tav tm="0">
                                          <p:val>
                                            <p:fltVal val="0"/>
                                          </p:val>
                                        </p:tav>
                                        <p:tav tm="100000">
                                          <p:val>
                                            <p:strVal val="#ppt_h"/>
                                          </p:val>
                                        </p:tav>
                                      </p:tavLst>
                                    </p:anim>
                                    <p:animEffect transition="in" filter="fade">
                                      <p:cBhvr>
                                        <p:cTn id="21" dur="500"/>
                                        <p:tgtEl>
                                          <p:spTgt spid="620585"/>
                                        </p:tgtEl>
                                      </p:cBhvr>
                                    </p:animEffect>
                                  </p:childTnLst>
                                </p:cTn>
                              </p:par>
                            </p:childTnLst>
                          </p:cTn>
                        </p:par>
                        <p:par>
                          <p:cTn id="22" fill="hold" nodeType="afterGroup">
                            <p:stCondLst>
                              <p:cond delay="1500"/>
                            </p:stCondLst>
                            <p:childTnLst>
                              <p:par>
                                <p:cTn id="23" presetID="53" presetClass="entr" presetSubtype="0" fill="hold" grpId="0" nodeType="afterEffect">
                                  <p:stCondLst>
                                    <p:cond delay="0"/>
                                  </p:stCondLst>
                                  <p:childTnLst>
                                    <p:set>
                                      <p:cBhvr>
                                        <p:cTn id="24" dur="1" fill="hold">
                                          <p:stCondLst>
                                            <p:cond delay="0"/>
                                          </p:stCondLst>
                                        </p:cTn>
                                        <p:tgtEl>
                                          <p:spTgt spid="620586"/>
                                        </p:tgtEl>
                                        <p:attrNameLst>
                                          <p:attrName>style.visibility</p:attrName>
                                        </p:attrNameLst>
                                      </p:cBhvr>
                                      <p:to>
                                        <p:strVal val="visible"/>
                                      </p:to>
                                    </p:set>
                                    <p:anim calcmode="lin" valueType="num">
                                      <p:cBhvr>
                                        <p:cTn id="25" dur="500" fill="hold"/>
                                        <p:tgtEl>
                                          <p:spTgt spid="620586"/>
                                        </p:tgtEl>
                                        <p:attrNameLst>
                                          <p:attrName>ppt_w</p:attrName>
                                        </p:attrNameLst>
                                      </p:cBhvr>
                                      <p:tavLst>
                                        <p:tav tm="0">
                                          <p:val>
                                            <p:fltVal val="0"/>
                                          </p:val>
                                        </p:tav>
                                        <p:tav tm="100000">
                                          <p:val>
                                            <p:strVal val="#ppt_w"/>
                                          </p:val>
                                        </p:tav>
                                      </p:tavLst>
                                    </p:anim>
                                    <p:anim calcmode="lin" valueType="num">
                                      <p:cBhvr>
                                        <p:cTn id="26" dur="500" fill="hold"/>
                                        <p:tgtEl>
                                          <p:spTgt spid="620586"/>
                                        </p:tgtEl>
                                        <p:attrNameLst>
                                          <p:attrName>ppt_h</p:attrName>
                                        </p:attrNameLst>
                                      </p:cBhvr>
                                      <p:tavLst>
                                        <p:tav tm="0">
                                          <p:val>
                                            <p:fltVal val="0"/>
                                          </p:val>
                                        </p:tav>
                                        <p:tav tm="100000">
                                          <p:val>
                                            <p:strVal val="#ppt_h"/>
                                          </p:val>
                                        </p:tav>
                                      </p:tavLst>
                                    </p:anim>
                                    <p:animEffect transition="in" filter="fade">
                                      <p:cBhvr>
                                        <p:cTn id="27" dur="500"/>
                                        <p:tgtEl>
                                          <p:spTgt spid="620586"/>
                                        </p:tgtEl>
                                      </p:cBhvr>
                                    </p:animEffect>
                                  </p:childTnLst>
                                </p:cTn>
                              </p:par>
                            </p:childTnLst>
                          </p:cTn>
                        </p:par>
                        <p:par>
                          <p:cTn id="28" fill="hold" nodeType="afterGroup">
                            <p:stCondLst>
                              <p:cond delay="2000"/>
                            </p:stCondLst>
                            <p:childTnLst>
                              <p:par>
                                <p:cTn id="29" presetID="53" presetClass="entr" presetSubtype="0" fill="hold" grpId="0" nodeType="afterEffect">
                                  <p:stCondLst>
                                    <p:cond delay="0"/>
                                  </p:stCondLst>
                                  <p:childTnLst>
                                    <p:set>
                                      <p:cBhvr>
                                        <p:cTn id="30" dur="1" fill="hold">
                                          <p:stCondLst>
                                            <p:cond delay="0"/>
                                          </p:stCondLst>
                                        </p:cTn>
                                        <p:tgtEl>
                                          <p:spTgt spid="620587"/>
                                        </p:tgtEl>
                                        <p:attrNameLst>
                                          <p:attrName>style.visibility</p:attrName>
                                        </p:attrNameLst>
                                      </p:cBhvr>
                                      <p:to>
                                        <p:strVal val="visible"/>
                                      </p:to>
                                    </p:set>
                                    <p:anim calcmode="lin" valueType="num">
                                      <p:cBhvr>
                                        <p:cTn id="31" dur="500" fill="hold"/>
                                        <p:tgtEl>
                                          <p:spTgt spid="620587"/>
                                        </p:tgtEl>
                                        <p:attrNameLst>
                                          <p:attrName>ppt_w</p:attrName>
                                        </p:attrNameLst>
                                      </p:cBhvr>
                                      <p:tavLst>
                                        <p:tav tm="0">
                                          <p:val>
                                            <p:fltVal val="0"/>
                                          </p:val>
                                        </p:tav>
                                        <p:tav tm="100000">
                                          <p:val>
                                            <p:strVal val="#ppt_w"/>
                                          </p:val>
                                        </p:tav>
                                      </p:tavLst>
                                    </p:anim>
                                    <p:anim calcmode="lin" valueType="num">
                                      <p:cBhvr>
                                        <p:cTn id="32" dur="500" fill="hold"/>
                                        <p:tgtEl>
                                          <p:spTgt spid="620587"/>
                                        </p:tgtEl>
                                        <p:attrNameLst>
                                          <p:attrName>ppt_h</p:attrName>
                                        </p:attrNameLst>
                                      </p:cBhvr>
                                      <p:tavLst>
                                        <p:tav tm="0">
                                          <p:val>
                                            <p:fltVal val="0"/>
                                          </p:val>
                                        </p:tav>
                                        <p:tav tm="100000">
                                          <p:val>
                                            <p:strVal val="#ppt_h"/>
                                          </p:val>
                                        </p:tav>
                                      </p:tavLst>
                                    </p:anim>
                                    <p:animEffect transition="in" filter="fade">
                                      <p:cBhvr>
                                        <p:cTn id="33" dur="500"/>
                                        <p:tgtEl>
                                          <p:spTgt spid="620587"/>
                                        </p:tgtEl>
                                      </p:cBhvr>
                                    </p:animEffect>
                                  </p:childTnLst>
                                </p:cTn>
                              </p:par>
                            </p:childTnLst>
                          </p:cTn>
                        </p:par>
                        <p:par>
                          <p:cTn id="34" fill="hold" nodeType="afterGroup">
                            <p:stCondLst>
                              <p:cond delay="2500"/>
                            </p:stCondLst>
                            <p:childTnLst>
                              <p:par>
                                <p:cTn id="35" presetID="53" presetClass="entr" presetSubtype="0" fill="hold" grpId="0" nodeType="afterEffect">
                                  <p:stCondLst>
                                    <p:cond delay="0"/>
                                  </p:stCondLst>
                                  <p:childTnLst>
                                    <p:set>
                                      <p:cBhvr>
                                        <p:cTn id="36" dur="1" fill="hold">
                                          <p:stCondLst>
                                            <p:cond delay="0"/>
                                          </p:stCondLst>
                                        </p:cTn>
                                        <p:tgtEl>
                                          <p:spTgt spid="620588"/>
                                        </p:tgtEl>
                                        <p:attrNameLst>
                                          <p:attrName>style.visibility</p:attrName>
                                        </p:attrNameLst>
                                      </p:cBhvr>
                                      <p:to>
                                        <p:strVal val="visible"/>
                                      </p:to>
                                    </p:set>
                                    <p:anim calcmode="lin" valueType="num">
                                      <p:cBhvr>
                                        <p:cTn id="37" dur="500" fill="hold"/>
                                        <p:tgtEl>
                                          <p:spTgt spid="620588"/>
                                        </p:tgtEl>
                                        <p:attrNameLst>
                                          <p:attrName>ppt_w</p:attrName>
                                        </p:attrNameLst>
                                      </p:cBhvr>
                                      <p:tavLst>
                                        <p:tav tm="0">
                                          <p:val>
                                            <p:fltVal val="0"/>
                                          </p:val>
                                        </p:tav>
                                        <p:tav tm="100000">
                                          <p:val>
                                            <p:strVal val="#ppt_w"/>
                                          </p:val>
                                        </p:tav>
                                      </p:tavLst>
                                    </p:anim>
                                    <p:anim calcmode="lin" valueType="num">
                                      <p:cBhvr>
                                        <p:cTn id="38" dur="500" fill="hold"/>
                                        <p:tgtEl>
                                          <p:spTgt spid="620588"/>
                                        </p:tgtEl>
                                        <p:attrNameLst>
                                          <p:attrName>ppt_h</p:attrName>
                                        </p:attrNameLst>
                                      </p:cBhvr>
                                      <p:tavLst>
                                        <p:tav tm="0">
                                          <p:val>
                                            <p:fltVal val="0"/>
                                          </p:val>
                                        </p:tav>
                                        <p:tav tm="100000">
                                          <p:val>
                                            <p:strVal val="#ppt_h"/>
                                          </p:val>
                                        </p:tav>
                                      </p:tavLst>
                                    </p:anim>
                                    <p:animEffect transition="in" filter="fade">
                                      <p:cBhvr>
                                        <p:cTn id="39" dur="500"/>
                                        <p:tgtEl>
                                          <p:spTgt spid="620588"/>
                                        </p:tgtEl>
                                      </p:cBhvr>
                                    </p:animEffect>
                                  </p:childTnLst>
                                </p:cTn>
                              </p:par>
                            </p:childTnLst>
                          </p:cTn>
                        </p:par>
                        <p:par>
                          <p:cTn id="40" fill="hold" nodeType="afterGroup">
                            <p:stCondLst>
                              <p:cond delay="3000"/>
                            </p:stCondLst>
                            <p:childTnLst>
                              <p:par>
                                <p:cTn id="41" presetID="53" presetClass="entr" presetSubtype="0" fill="hold" grpId="0" nodeType="afterEffect">
                                  <p:stCondLst>
                                    <p:cond delay="0"/>
                                  </p:stCondLst>
                                  <p:childTnLst>
                                    <p:set>
                                      <p:cBhvr>
                                        <p:cTn id="42" dur="1" fill="hold">
                                          <p:stCondLst>
                                            <p:cond delay="0"/>
                                          </p:stCondLst>
                                        </p:cTn>
                                        <p:tgtEl>
                                          <p:spTgt spid="620589"/>
                                        </p:tgtEl>
                                        <p:attrNameLst>
                                          <p:attrName>style.visibility</p:attrName>
                                        </p:attrNameLst>
                                      </p:cBhvr>
                                      <p:to>
                                        <p:strVal val="visible"/>
                                      </p:to>
                                    </p:set>
                                    <p:anim calcmode="lin" valueType="num">
                                      <p:cBhvr>
                                        <p:cTn id="43" dur="500" fill="hold"/>
                                        <p:tgtEl>
                                          <p:spTgt spid="620589"/>
                                        </p:tgtEl>
                                        <p:attrNameLst>
                                          <p:attrName>ppt_w</p:attrName>
                                        </p:attrNameLst>
                                      </p:cBhvr>
                                      <p:tavLst>
                                        <p:tav tm="0">
                                          <p:val>
                                            <p:fltVal val="0"/>
                                          </p:val>
                                        </p:tav>
                                        <p:tav tm="100000">
                                          <p:val>
                                            <p:strVal val="#ppt_w"/>
                                          </p:val>
                                        </p:tav>
                                      </p:tavLst>
                                    </p:anim>
                                    <p:anim calcmode="lin" valueType="num">
                                      <p:cBhvr>
                                        <p:cTn id="44" dur="500" fill="hold"/>
                                        <p:tgtEl>
                                          <p:spTgt spid="620589"/>
                                        </p:tgtEl>
                                        <p:attrNameLst>
                                          <p:attrName>ppt_h</p:attrName>
                                        </p:attrNameLst>
                                      </p:cBhvr>
                                      <p:tavLst>
                                        <p:tav tm="0">
                                          <p:val>
                                            <p:fltVal val="0"/>
                                          </p:val>
                                        </p:tav>
                                        <p:tav tm="100000">
                                          <p:val>
                                            <p:strVal val="#ppt_h"/>
                                          </p:val>
                                        </p:tav>
                                      </p:tavLst>
                                    </p:anim>
                                    <p:animEffect transition="in" filter="fade">
                                      <p:cBhvr>
                                        <p:cTn id="45" dur="500"/>
                                        <p:tgtEl>
                                          <p:spTgt spid="620589"/>
                                        </p:tgtEl>
                                      </p:cBhvr>
                                    </p:animEffect>
                                  </p:childTnLst>
                                </p:cTn>
                              </p:par>
                            </p:childTnLst>
                          </p:cTn>
                        </p:par>
                        <p:par>
                          <p:cTn id="46" fill="hold" nodeType="afterGroup">
                            <p:stCondLst>
                              <p:cond delay="3500"/>
                            </p:stCondLst>
                            <p:childTnLst>
                              <p:par>
                                <p:cTn id="47" presetID="53" presetClass="entr" presetSubtype="0" fill="hold" grpId="0" nodeType="afterEffect">
                                  <p:stCondLst>
                                    <p:cond delay="0"/>
                                  </p:stCondLst>
                                  <p:childTnLst>
                                    <p:set>
                                      <p:cBhvr>
                                        <p:cTn id="48" dur="1" fill="hold">
                                          <p:stCondLst>
                                            <p:cond delay="0"/>
                                          </p:stCondLst>
                                        </p:cTn>
                                        <p:tgtEl>
                                          <p:spTgt spid="620590"/>
                                        </p:tgtEl>
                                        <p:attrNameLst>
                                          <p:attrName>style.visibility</p:attrName>
                                        </p:attrNameLst>
                                      </p:cBhvr>
                                      <p:to>
                                        <p:strVal val="visible"/>
                                      </p:to>
                                    </p:set>
                                    <p:anim calcmode="lin" valueType="num">
                                      <p:cBhvr>
                                        <p:cTn id="49" dur="500" fill="hold"/>
                                        <p:tgtEl>
                                          <p:spTgt spid="620590"/>
                                        </p:tgtEl>
                                        <p:attrNameLst>
                                          <p:attrName>ppt_w</p:attrName>
                                        </p:attrNameLst>
                                      </p:cBhvr>
                                      <p:tavLst>
                                        <p:tav tm="0">
                                          <p:val>
                                            <p:fltVal val="0"/>
                                          </p:val>
                                        </p:tav>
                                        <p:tav tm="100000">
                                          <p:val>
                                            <p:strVal val="#ppt_w"/>
                                          </p:val>
                                        </p:tav>
                                      </p:tavLst>
                                    </p:anim>
                                    <p:anim calcmode="lin" valueType="num">
                                      <p:cBhvr>
                                        <p:cTn id="50" dur="500" fill="hold"/>
                                        <p:tgtEl>
                                          <p:spTgt spid="620590"/>
                                        </p:tgtEl>
                                        <p:attrNameLst>
                                          <p:attrName>ppt_h</p:attrName>
                                        </p:attrNameLst>
                                      </p:cBhvr>
                                      <p:tavLst>
                                        <p:tav tm="0">
                                          <p:val>
                                            <p:fltVal val="0"/>
                                          </p:val>
                                        </p:tav>
                                        <p:tav tm="100000">
                                          <p:val>
                                            <p:strVal val="#ppt_h"/>
                                          </p:val>
                                        </p:tav>
                                      </p:tavLst>
                                    </p:anim>
                                    <p:animEffect transition="in" filter="fade">
                                      <p:cBhvr>
                                        <p:cTn id="51" dur="500"/>
                                        <p:tgtEl>
                                          <p:spTgt spid="620590"/>
                                        </p:tgtEl>
                                      </p:cBhvr>
                                    </p:animEffect>
                                  </p:childTnLst>
                                </p:cTn>
                              </p:par>
                            </p:childTnLst>
                          </p:cTn>
                        </p:par>
                        <p:par>
                          <p:cTn id="52" fill="hold" nodeType="afterGroup">
                            <p:stCondLst>
                              <p:cond delay="4000"/>
                            </p:stCondLst>
                            <p:childTnLst>
                              <p:par>
                                <p:cTn id="53" presetID="53" presetClass="entr" presetSubtype="0" fill="hold" grpId="0" nodeType="afterEffect">
                                  <p:stCondLst>
                                    <p:cond delay="0"/>
                                  </p:stCondLst>
                                  <p:childTnLst>
                                    <p:set>
                                      <p:cBhvr>
                                        <p:cTn id="54" dur="1" fill="hold">
                                          <p:stCondLst>
                                            <p:cond delay="0"/>
                                          </p:stCondLst>
                                        </p:cTn>
                                        <p:tgtEl>
                                          <p:spTgt spid="620591"/>
                                        </p:tgtEl>
                                        <p:attrNameLst>
                                          <p:attrName>style.visibility</p:attrName>
                                        </p:attrNameLst>
                                      </p:cBhvr>
                                      <p:to>
                                        <p:strVal val="visible"/>
                                      </p:to>
                                    </p:set>
                                    <p:anim calcmode="lin" valueType="num">
                                      <p:cBhvr>
                                        <p:cTn id="55" dur="500" fill="hold"/>
                                        <p:tgtEl>
                                          <p:spTgt spid="620591"/>
                                        </p:tgtEl>
                                        <p:attrNameLst>
                                          <p:attrName>ppt_w</p:attrName>
                                        </p:attrNameLst>
                                      </p:cBhvr>
                                      <p:tavLst>
                                        <p:tav tm="0">
                                          <p:val>
                                            <p:fltVal val="0"/>
                                          </p:val>
                                        </p:tav>
                                        <p:tav tm="100000">
                                          <p:val>
                                            <p:strVal val="#ppt_w"/>
                                          </p:val>
                                        </p:tav>
                                      </p:tavLst>
                                    </p:anim>
                                    <p:anim calcmode="lin" valueType="num">
                                      <p:cBhvr>
                                        <p:cTn id="56" dur="500" fill="hold"/>
                                        <p:tgtEl>
                                          <p:spTgt spid="620591"/>
                                        </p:tgtEl>
                                        <p:attrNameLst>
                                          <p:attrName>ppt_h</p:attrName>
                                        </p:attrNameLst>
                                      </p:cBhvr>
                                      <p:tavLst>
                                        <p:tav tm="0">
                                          <p:val>
                                            <p:fltVal val="0"/>
                                          </p:val>
                                        </p:tav>
                                        <p:tav tm="100000">
                                          <p:val>
                                            <p:strVal val="#ppt_h"/>
                                          </p:val>
                                        </p:tav>
                                      </p:tavLst>
                                    </p:anim>
                                    <p:animEffect transition="in" filter="fade">
                                      <p:cBhvr>
                                        <p:cTn id="57" dur="500"/>
                                        <p:tgtEl>
                                          <p:spTgt spid="620591"/>
                                        </p:tgtEl>
                                      </p:cBhvr>
                                    </p:animEffect>
                                  </p:childTnLst>
                                </p:cTn>
                              </p:par>
                            </p:childTnLst>
                          </p:cTn>
                        </p:par>
                        <p:par>
                          <p:cTn id="58" fill="hold" nodeType="afterGroup">
                            <p:stCondLst>
                              <p:cond delay="4500"/>
                            </p:stCondLst>
                            <p:childTnLst>
                              <p:par>
                                <p:cTn id="59" presetID="53" presetClass="entr" presetSubtype="0" fill="hold" nodeType="afterEffect">
                                  <p:stCondLst>
                                    <p:cond delay="0"/>
                                  </p:stCondLst>
                                  <p:childTnLst>
                                    <p:set>
                                      <p:cBhvr>
                                        <p:cTn id="60" dur="1" fill="hold">
                                          <p:stCondLst>
                                            <p:cond delay="0"/>
                                          </p:stCondLst>
                                        </p:cTn>
                                        <p:tgtEl>
                                          <p:spTgt spid="620573"/>
                                        </p:tgtEl>
                                        <p:attrNameLst>
                                          <p:attrName>style.visibility</p:attrName>
                                        </p:attrNameLst>
                                      </p:cBhvr>
                                      <p:to>
                                        <p:strVal val="visible"/>
                                      </p:to>
                                    </p:set>
                                    <p:anim calcmode="lin" valueType="num">
                                      <p:cBhvr>
                                        <p:cTn id="61" dur="500" fill="hold"/>
                                        <p:tgtEl>
                                          <p:spTgt spid="620573"/>
                                        </p:tgtEl>
                                        <p:attrNameLst>
                                          <p:attrName>ppt_w</p:attrName>
                                        </p:attrNameLst>
                                      </p:cBhvr>
                                      <p:tavLst>
                                        <p:tav tm="0">
                                          <p:val>
                                            <p:fltVal val="0"/>
                                          </p:val>
                                        </p:tav>
                                        <p:tav tm="100000">
                                          <p:val>
                                            <p:strVal val="#ppt_w"/>
                                          </p:val>
                                        </p:tav>
                                      </p:tavLst>
                                    </p:anim>
                                    <p:anim calcmode="lin" valueType="num">
                                      <p:cBhvr>
                                        <p:cTn id="62" dur="500" fill="hold"/>
                                        <p:tgtEl>
                                          <p:spTgt spid="620573"/>
                                        </p:tgtEl>
                                        <p:attrNameLst>
                                          <p:attrName>ppt_h</p:attrName>
                                        </p:attrNameLst>
                                      </p:cBhvr>
                                      <p:tavLst>
                                        <p:tav tm="0">
                                          <p:val>
                                            <p:fltVal val="0"/>
                                          </p:val>
                                        </p:tav>
                                        <p:tav tm="100000">
                                          <p:val>
                                            <p:strVal val="#ppt_h"/>
                                          </p:val>
                                        </p:tav>
                                      </p:tavLst>
                                    </p:anim>
                                    <p:animEffect transition="in" filter="fade">
                                      <p:cBhvr>
                                        <p:cTn id="63" dur="500"/>
                                        <p:tgtEl>
                                          <p:spTgt spid="620573"/>
                                        </p:tgtEl>
                                      </p:cBhvr>
                                    </p:animEffect>
                                  </p:childTnLst>
                                </p:cTn>
                              </p:par>
                            </p:childTnLst>
                          </p:cTn>
                        </p:par>
                        <p:par>
                          <p:cTn id="64" fill="hold" nodeType="afterGroup">
                            <p:stCondLst>
                              <p:cond delay="5000"/>
                            </p:stCondLst>
                            <p:childTnLst>
                              <p:par>
                                <p:cTn id="65" presetID="1" presetClass="entr" presetSubtype="0" fill="hold" grpId="0" nodeType="afterEffect">
                                  <p:stCondLst>
                                    <p:cond delay="0"/>
                                  </p:stCondLst>
                                  <p:childTnLst>
                                    <p:set>
                                      <p:cBhvr>
                                        <p:cTn id="66" dur="1" fill="hold">
                                          <p:stCondLst>
                                            <p:cond delay="0"/>
                                          </p:stCondLst>
                                        </p:cTn>
                                        <p:tgtEl>
                                          <p:spTgt spid="620592"/>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620686"/>
                                        </p:tgtEl>
                                        <p:attrNameLst>
                                          <p:attrName>style.visibility</p:attrName>
                                        </p:attrNameLst>
                                      </p:cBhvr>
                                      <p:to>
                                        <p:strVal val="visible"/>
                                      </p:to>
                                    </p:set>
                                  </p:childTnLst>
                                </p:cTn>
                              </p:par>
                            </p:childTnLst>
                          </p:cTn>
                        </p:par>
                        <p:par>
                          <p:cTn id="71" fill="hold" nodeType="afterGroup">
                            <p:stCondLst>
                              <p:cond delay="0"/>
                            </p:stCondLst>
                            <p:childTnLst>
                              <p:par>
                                <p:cTn id="72" presetID="53" presetClass="entr" presetSubtype="0" fill="hold" nodeType="afterEffect">
                                  <p:stCondLst>
                                    <p:cond delay="0"/>
                                  </p:stCondLst>
                                  <p:childTnLst>
                                    <p:set>
                                      <p:cBhvr>
                                        <p:cTn id="73" dur="1" fill="hold">
                                          <p:stCondLst>
                                            <p:cond delay="0"/>
                                          </p:stCondLst>
                                        </p:cTn>
                                        <p:tgtEl>
                                          <p:spTgt spid="620597"/>
                                        </p:tgtEl>
                                        <p:attrNameLst>
                                          <p:attrName>style.visibility</p:attrName>
                                        </p:attrNameLst>
                                      </p:cBhvr>
                                      <p:to>
                                        <p:strVal val="visible"/>
                                      </p:to>
                                    </p:set>
                                    <p:anim calcmode="lin" valueType="num">
                                      <p:cBhvr>
                                        <p:cTn id="74" dur="500" fill="hold"/>
                                        <p:tgtEl>
                                          <p:spTgt spid="620597"/>
                                        </p:tgtEl>
                                        <p:attrNameLst>
                                          <p:attrName>ppt_w</p:attrName>
                                        </p:attrNameLst>
                                      </p:cBhvr>
                                      <p:tavLst>
                                        <p:tav tm="0">
                                          <p:val>
                                            <p:fltVal val="0"/>
                                          </p:val>
                                        </p:tav>
                                        <p:tav tm="100000">
                                          <p:val>
                                            <p:strVal val="#ppt_w"/>
                                          </p:val>
                                        </p:tav>
                                      </p:tavLst>
                                    </p:anim>
                                    <p:anim calcmode="lin" valueType="num">
                                      <p:cBhvr>
                                        <p:cTn id="75" dur="500" fill="hold"/>
                                        <p:tgtEl>
                                          <p:spTgt spid="620597"/>
                                        </p:tgtEl>
                                        <p:attrNameLst>
                                          <p:attrName>ppt_h</p:attrName>
                                        </p:attrNameLst>
                                      </p:cBhvr>
                                      <p:tavLst>
                                        <p:tav tm="0">
                                          <p:val>
                                            <p:fltVal val="0"/>
                                          </p:val>
                                        </p:tav>
                                        <p:tav tm="100000">
                                          <p:val>
                                            <p:strVal val="#ppt_h"/>
                                          </p:val>
                                        </p:tav>
                                      </p:tavLst>
                                    </p:anim>
                                    <p:animEffect transition="in" filter="fade">
                                      <p:cBhvr>
                                        <p:cTn id="76" dur="500"/>
                                        <p:tgtEl>
                                          <p:spTgt spid="620597"/>
                                        </p:tgtEl>
                                      </p:cBhvr>
                                    </p:animEffect>
                                  </p:childTnLst>
                                </p:cTn>
                              </p:par>
                            </p:childTnLst>
                          </p:cTn>
                        </p:par>
                        <p:par>
                          <p:cTn id="77" fill="hold" nodeType="afterGroup">
                            <p:stCondLst>
                              <p:cond delay="500"/>
                            </p:stCondLst>
                            <p:childTnLst>
                              <p:par>
                                <p:cTn id="78" presetID="53" presetClass="entr" presetSubtype="0" fill="hold" grpId="0" nodeType="afterEffect">
                                  <p:stCondLst>
                                    <p:cond delay="0"/>
                                  </p:stCondLst>
                                  <p:childTnLst>
                                    <p:set>
                                      <p:cBhvr>
                                        <p:cTn id="79" dur="1" fill="hold">
                                          <p:stCondLst>
                                            <p:cond delay="0"/>
                                          </p:stCondLst>
                                        </p:cTn>
                                        <p:tgtEl>
                                          <p:spTgt spid="620626"/>
                                        </p:tgtEl>
                                        <p:attrNameLst>
                                          <p:attrName>style.visibility</p:attrName>
                                        </p:attrNameLst>
                                      </p:cBhvr>
                                      <p:to>
                                        <p:strVal val="visible"/>
                                      </p:to>
                                    </p:set>
                                    <p:anim calcmode="lin" valueType="num">
                                      <p:cBhvr>
                                        <p:cTn id="80" dur="500" fill="hold"/>
                                        <p:tgtEl>
                                          <p:spTgt spid="620626"/>
                                        </p:tgtEl>
                                        <p:attrNameLst>
                                          <p:attrName>ppt_w</p:attrName>
                                        </p:attrNameLst>
                                      </p:cBhvr>
                                      <p:tavLst>
                                        <p:tav tm="0">
                                          <p:val>
                                            <p:fltVal val="0"/>
                                          </p:val>
                                        </p:tav>
                                        <p:tav tm="100000">
                                          <p:val>
                                            <p:strVal val="#ppt_w"/>
                                          </p:val>
                                        </p:tav>
                                      </p:tavLst>
                                    </p:anim>
                                    <p:anim calcmode="lin" valueType="num">
                                      <p:cBhvr>
                                        <p:cTn id="81" dur="500" fill="hold"/>
                                        <p:tgtEl>
                                          <p:spTgt spid="620626"/>
                                        </p:tgtEl>
                                        <p:attrNameLst>
                                          <p:attrName>ppt_h</p:attrName>
                                        </p:attrNameLst>
                                      </p:cBhvr>
                                      <p:tavLst>
                                        <p:tav tm="0">
                                          <p:val>
                                            <p:fltVal val="0"/>
                                          </p:val>
                                        </p:tav>
                                        <p:tav tm="100000">
                                          <p:val>
                                            <p:strVal val="#ppt_h"/>
                                          </p:val>
                                        </p:tav>
                                      </p:tavLst>
                                    </p:anim>
                                    <p:animEffect transition="in" filter="fade">
                                      <p:cBhvr>
                                        <p:cTn id="82" dur="500"/>
                                        <p:tgtEl>
                                          <p:spTgt spid="620626"/>
                                        </p:tgtEl>
                                      </p:cBhvr>
                                    </p:animEffect>
                                  </p:childTnLst>
                                </p:cTn>
                              </p:par>
                            </p:childTnLst>
                          </p:cTn>
                        </p:par>
                        <p:par>
                          <p:cTn id="83" fill="hold" nodeType="afterGroup">
                            <p:stCondLst>
                              <p:cond delay="1000"/>
                            </p:stCondLst>
                            <p:childTnLst>
                              <p:par>
                                <p:cTn id="84" presetID="53" presetClass="entr" presetSubtype="0" fill="hold" grpId="0" nodeType="afterEffect">
                                  <p:stCondLst>
                                    <p:cond delay="0"/>
                                  </p:stCondLst>
                                  <p:childTnLst>
                                    <p:set>
                                      <p:cBhvr>
                                        <p:cTn id="85" dur="1" fill="hold">
                                          <p:stCondLst>
                                            <p:cond delay="0"/>
                                          </p:stCondLst>
                                        </p:cTn>
                                        <p:tgtEl>
                                          <p:spTgt spid="620628"/>
                                        </p:tgtEl>
                                        <p:attrNameLst>
                                          <p:attrName>style.visibility</p:attrName>
                                        </p:attrNameLst>
                                      </p:cBhvr>
                                      <p:to>
                                        <p:strVal val="visible"/>
                                      </p:to>
                                    </p:set>
                                    <p:anim calcmode="lin" valueType="num">
                                      <p:cBhvr>
                                        <p:cTn id="86" dur="500" fill="hold"/>
                                        <p:tgtEl>
                                          <p:spTgt spid="620628"/>
                                        </p:tgtEl>
                                        <p:attrNameLst>
                                          <p:attrName>ppt_w</p:attrName>
                                        </p:attrNameLst>
                                      </p:cBhvr>
                                      <p:tavLst>
                                        <p:tav tm="0">
                                          <p:val>
                                            <p:fltVal val="0"/>
                                          </p:val>
                                        </p:tav>
                                        <p:tav tm="100000">
                                          <p:val>
                                            <p:strVal val="#ppt_w"/>
                                          </p:val>
                                        </p:tav>
                                      </p:tavLst>
                                    </p:anim>
                                    <p:anim calcmode="lin" valueType="num">
                                      <p:cBhvr>
                                        <p:cTn id="87" dur="500" fill="hold"/>
                                        <p:tgtEl>
                                          <p:spTgt spid="620628"/>
                                        </p:tgtEl>
                                        <p:attrNameLst>
                                          <p:attrName>ppt_h</p:attrName>
                                        </p:attrNameLst>
                                      </p:cBhvr>
                                      <p:tavLst>
                                        <p:tav tm="0">
                                          <p:val>
                                            <p:fltVal val="0"/>
                                          </p:val>
                                        </p:tav>
                                        <p:tav tm="100000">
                                          <p:val>
                                            <p:strVal val="#ppt_h"/>
                                          </p:val>
                                        </p:tav>
                                      </p:tavLst>
                                    </p:anim>
                                    <p:animEffect transition="in" filter="fade">
                                      <p:cBhvr>
                                        <p:cTn id="88" dur="500"/>
                                        <p:tgtEl>
                                          <p:spTgt spid="620628"/>
                                        </p:tgtEl>
                                      </p:cBhvr>
                                    </p:animEffect>
                                  </p:childTnLst>
                                </p:cTn>
                              </p:par>
                            </p:childTnLst>
                          </p:cTn>
                        </p:par>
                        <p:par>
                          <p:cTn id="89" fill="hold" nodeType="afterGroup">
                            <p:stCondLst>
                              <p:cond delay="1500"/>
                            </p:stCondLst>
                            <p:childTnLst>
                              <p:par>
                                <p:cTn id="90" presetID="53" presetClass="entr" presetSubtype="0" fill="hold" grpId="0" nodeType="afterEffect">
                                  <p:stCondLst>
                                    <p:cond delay="0"/>
                                  </p:stCondLst>
                                  <p:childTnLst>
                                    <p:set>
                                      <p:cBhvr>
                                        <p:cTn id="91" dur="1" fill="hold">
                                          <p:stCondLst>
                                            <p:cond delay="0"/>
                                          </p:stCondLst>
                                        </p:cTn>
                                        <p:tgtEl>
                                          <p:spTgt spid="620629"/>
                                        </p:tgtEl>
                                        <p:attrNameLst>
                                          <p:attrName>style.visibility</p:attrName>
                                        </p:attrNameLst>
                                      </p:cBhvr>
                                      <p:to>
                                        <p:strVal val="visible"/>
                                      </p:to>
                                    </p:set>
                                    <p:anim calcmode="lin" valueType="num">
                                      <p:cBhvr>
                                        <p:cTn id="92" dur="500" fill="hold"/>
                                        <p:tgtEl>
                                          <p:spTgt spid="620629"/>
                                        </p:tgtEl>
                                        <p:attrNameLst>
                                          <p:attrName>ppt_w</p:attrName>
                                        </p:attrNameLst>
                                      </p:cBhvr>
                                      <p:tavLst>
                                        <p:tav tm="0">
                                          <p:val>
                                            <p:fltVal val="0"/>
                                          </p:val>
                                        </p:tav>
                                        <p:tav tm="100000">
                                          <p:val>
                                            <p:strVal val="#ppt_w"/>
                                          </p:val>
                                        </p:tav>
                                      </p:tavLst>
                                    </p:anim>
                                    <p:anim calcmode="lin" valueType="num">
                                      <p:cBhvr>
                                        <p:cTn id="93" dur="500" fill="hold"/>
                                        <p:tgtEl>
                                          <p:spTgt spid="620629"/>
                                        </p:tgtEl>
                                        <p:attrNameLst>
                                          <p:attrName>ppt_h</p:attrName>
                                        </p:attrNameLst>
                                      </p:cBhvr>
                                      <p:tavLst>
                                        <p:tav tm="0">
                                          <p:val>
                                            <p:fltVal val="0"/>
                                          </p:val>
                                        </p:tav>
                                        <p:tav tm="100000">
                                          <p:val>
                                            <p:strVal val="#ppt_h"/>
                                          </p:val>
                                        </p:tav>
                                      </p:tavLst>
                                    </p:anim>
                                    <p:animEffect transition="in" filter="fade">
                                      <p:cBhvr>
                                        <p:cTn id="94" dur="500"/>
                                        <p:tgtEl>
                                          <p:spTgt spid="620629"/>
                                        </p:tgtEl>
                                      </p:cBhvr>
                                    </p:animEffect>
                                  </p:childTnLst>
                                </p:cTn>
                              </p:par>
                            </p:childTnLst>
                          </p:cTn>
                        </p:par>
                        <p:par>
                          <p:cTn id="95" fill="hold" nodeType="afterGroup">
                            <p:stCondLst>
                              <p:cond delay="2000"/>
                            </p:stCondLst>
                            <p:childTnLst>
                              <p:par>
                                <p:cTn id="96" presetID="53" presetClass="entr" presetSubtype="0" fill="hold" grpId="0" nodeType="afterEffect">
                                  <p:stCondLst>
                                    <p:cond delay="0"/>
                                  </p:stCondLst>
                                  <p:childTnLst>
                                    <p:set>
                                      <p:cBhvr>
                                        <p:cTn id="97" dur="1" fill="hold">
                                          <p:stCondLst>
                                            <p:cond delay="0"/>
                                          </p:stCondLst>
                                        </p:cTn>
                                        <p:tgtEl>
                                          <p:spTgt spid="620630"/>
                                        </p:tgtEl>
                                        <p:attrNameLst>
                                          <p:attrName>style.visibility</p:attrName>
                                        </p:attrNameLst>
                                      </p:cBhvr>
                                      <p:to>
                                        <p:strVal val="visible"/>
                                      </p:to>
                                    </p:set>
                                    <p:anim calcmode="lin" valueType="num">
                                      <p:cBhvr>
                                        <p:cTn id="98" dur="500" fill="hold"/>
                                        <p:tgtEl>
                                          <p:spTgt spid="620630"/>
                                        </p:tgtEl>
                                        <p:attrNameLst>
                                          <p:attrName>ppt_w</p:attrName>
                                        </p:attrNameLst>
                                      </p:cBhvr>
                                      <p:tavLst>
                                        <p:tav tm="0">
                                          <p:val>
                                            <p:fltVal val="0"/>
                                          </p:val>
                                        </p:tav>
                                        <p:tav tm="100000">
                                          <p:val>
                                            <p:strVal val="#ppt_w"/>
                                          </p:val>
                                        </p:tav>
                                      </p:tavLst>
                                    </p:anim>
                                    <p:anim calcmode="lin" valueType="num">
                                      <p:cBhvr>
                                        <p:cTn id="99" dur="500" fill="hold"/>
                                        <p:tgtEl>
                                          <p:spTgt spid="620630"/>
                                        </p:tgtEl>
                                        <p:attrNameLst>
                                          <p:attrName>ppt_h</p:attrName>
                                        </p:attrNameLst>
                                      </p:cBhvr>
                                      <p:tavLst>
                                        <p:tav tm="0">
                                          <p:val>
                                            <p:fltVal val="0"/>
                                          </p:val>
                                        </p:tav>
                                        <p:tav tm="100000">
                                          <p:val>
                                            <p:strVal val="#ppt_h"/>
                                          </p:val>
                                        </p:tav>
                                      </p:tavLst>
                                    </p:anim>
                                    <p:animEffect transition="in" filter="fade">
                                      <p:cBhvr>
                                        <p:cTn id="100" dur="500"/>
                                        <p:tgtEl>
                                          <p:spTgt spid="620630"/>
                                        </p:tgtEl>
                                      </p:cBhvr>
                                    </p:animEffect>
                                  </p:childTnLst>
                                </p:cTn>
                              </p:par>
                            </p:childTnLst>
                          </p:cTn>
                        </p:par>
                        <p:par>
                          <p:cTn id="101" fill="hold" nodeType="afterGroup">
                            <p:stCondLst>
                              <p:cond delay="2500"/>
                            </p:stCondLst>
                            <p:childTnLst>
                              <p:par>
                                <p:cTn id="102" presetID="53" presetClass="entr" presetSubtype="0" fill="hold" grpId="0" nodeType="afterEffect">
                                  <p:stCondLst>
                                    <p:cond delay="0"/>
                                  </p:stCondLst>
                                  <p:childTnLst>
                                    <p:set>
                                      <p:cBhvr>
                                        <p:cTn id="103" dur="1" fill="hold">
                                          <p:stCondLst>
                                            <p:cond delay="0"/>
                                          </p:stCondLst>
                                        </p:cTn>
                                        <p:tgtEl>
                                          <p:spTgt spid="620631"/>
                                        </p:tgtEl>
                                        <p:attrNameLst>
                                          <p:attrName>style.visibility</p:attrName>
                                        </p:attrNameLst>
                                      </p:cBhvr>
                                      <p:to>
                                        <p:strVal val="visible"/>
                                      </p:to>
                                    </p:set>
                                    <p:anim calcmode="lin" valueType="num">
                                      <p:cBhvr>
                                        <p:cTn id="104" dur="500" fill="hold"/>
                                        <p:tgtEl>
                                          <p:spTgt spid="620631"/>
                                        </p:tgtEl>
                                        <p:attrNameLst>
                                          <p:attrName>ppt_w</p:attrName>
                                        </p:attrNameLst>
                                      </p:cBhvr>
                                      <p:tavLst>
                                        <p:tav tm="0">
                                          <p:val>
                                            <p:fltVal val="0"/>
                                          </p:val>
                                        </p:tav>
                                        <p:tav tm="100000">
                                          <p:val>
                                            <p:strVal val="#ppt_w"/>
                                          </p:val>
                                        </p:tav>
                                      </p:tavLst>
                                    </p:anim>
                                    <p:anim calcmode="lin" valueType="num">
                                      <p:cBhvr>
                                        <p:cTn id="105" dur="500" fill="hold"/>
                                        <p:tgtEl>
                                          <p:spTgt spid="620631"/>
                                        </p:tgtEl>
                                        <p:attrNameLst>
                                          <p:attrName>ppt_h</p:attrName>
                                        </p:attrNameLst>
                                      </p:cBhvr>
                                      <p:tavLst>
                                        <p:tav tm="0">
                                          <p:val>
                                            <p:fltVal val="0"/>
                                          </p:val>
                                        </p:tav>
                                        <p:tav tm="100000">
                                          <p:val>
                                            <p:strVal val="#ppt_h"/>
                                          </p:val>
                                        </p:tav>
                                      </p:tavLst>
                                    </p:anim>
                                    <p:animEffect transition="in" filter="fade">
                                      <p:cBhvr>
                                        <p:cTn id="106" dur="500"/>
                                        <p:tgtEl>
                                          <p:spTgt spid="620631"/>
                                        </p:tgtEl>
                                      </p:cBhvr>
                                    </p:animEffect>
                                  </p:childTnLst>
                                </p:cTn>
                              </p:par>
                            </p:childTnLst>
                          </p:cTn>
                        </p:par>
                        <p:par>
                          <p:cTn id="107" fill="hold" nodeType="afterGroup">
                            <p:stCondLst>
                              <p:cond delay="3000"/>
                            </p:stCondLst>
                            <p:childTnLst>
                              <p:par>
                                <p:cTn id="108" presetID="53" presetClass="entr" presetSubtype="0" fill="hold" grpId="0" nodeType="afterEffect">
                                  <p:stCondLst>
                                    <p:cond delay="0"/>
                                  </p:stCondLst>
                                  <p:childTnLst>
                                    <p:set>
                                      <p:cBhvr>
                                        <p:cTn id="109" dur="1" fill="hold">
                                          <p:stCondLst>
                                            <p:cond delay="0"/>
                                          </p:stCondLst>
                                        </p:cTn>
                                        <p:tgtEl>
                                          <p:spTgt spid="620632"/>
                                        </p:tgtEl>
                                        <p:attrNameLst>
                                          <p:attrName>style.visibility</p:attrName>
                                        </p:attrNameLst>
                                      </p:cBhvr>
                                      <p:to>
                                        <p:strVal val="visible"/>
                                      </p:to>
                                    </p:set>
                                    <p:anim calcmode="lin" valueType="num">
                                      <p:cBhvr>
                                        <p:cTn id="110" dur="500" fill="hold"/>
                                        <p:tgtEl>
                                          <p:spTgt spid="620632"/>
                                        </p:tgtEl>
                                        <p:attrNameLst>
                                          <p:attrName>ppt_w</p:attrName>
                                        </p:attrNameLst>
                                      </p:cBhvr>
                                      <p:tavLst>
                                        <p:tav tm="0">
                                          <p:val>
                                            <p:fltVal val="0"/>
                                          </p:val>
                                        </p:tav>
                                        <p:tav tm="100000">
                                          <p:val>
                                            <p:strVal val="#ppt_w"/>
                                          </p:val>
                                        </p:tav>
                                      </p:tavLst>
                                    </p:anim>
                                    <p:anim calcmode="lin" valueType="num">
                                      <p:cBhvr>
                                        <p:cTn id="111" dur="500" fill="hold"/>
                                        <p:tgtEl>
                                          <p:spTgt spid="620632"/>
                                        </p:tgtEl>
                                        <p:attrNameLst>
                                          <p:attrName>ppt_h</p:attrName>
                                        </p:attrNameLst>
                                      </p:cBhvr>
                                      <p:tavLst>
                                        <p:tav tm="0">
                                          <p:val>
                                            <p:fltVal val="0"/>
                                          </p:val>
                                        </p:tav>
                                        <p:tav tm="100000">
                                          <p:val>
                                            <p:strVal val="#ppt_h"/>
                                          </p:val>
                                        </p:tav>
                                      </p:tavLst>
                                    </p:anim>
                                    <p:animEffect transition="in" filter="fade">
                                      <p:cBhvr>
                                        <p:cTn id="112" dur="500"/>
                                        <p:tgtEl>
                                          <p:spTgt spid="620632"/>
                                        </p:tgtEl>
                                      </p:cBhvr>
                                    </p:animEffect>
                                  </p:childTnLst>
                                </p:cTn>
                              </p:par>
                            </p:childTnLst>
                          </p:cTn>
                        </p:par>
                        <p:par>
                          <p:cTn id="113" fill="hold" nodeType="afterGroup">
                            <p:stCondLst>
                              <p:cond delay="3500"/>
                            </p:stCondLst>
                            <p:childTnLst>
                              <p:par>
                                <p:cTn id="114" presetID="53" presetClass="entr" presetSubtype="0" fill="hold" grpId="0" nodeType="afterEffect">
                                  <p:stCondLst>
                                    <p:cond delay="0"/>
                                  </p:stCondLst>
                                  <p:childTnLst>
                                    <p:set>
                                      <p:cBhvr>
                                        <p:cTn id="115" dur="1" fill="hold">
                                          <p:stCondLst>
                                            <p:cond delay="0"/>
                                          </p:stCondLst>
                                        </p:cTn>
                                        <p:tgtEl>
                                          <p:spTgt spid="620633"/>
                                        </p:tgtEl>
                                        <p:attrNameLst>
                                          <p:attrName>style.visibility</p:attrName>
                                        </p:attrNameLst>
                                      </p:cBhvr>
                                      <p:to>
                                        <p:strVal val="visible"/>
                                      </p:to>
                                    </p:set>
                                    <p:anim calcmode="lin" valueType="num">
                                      <p:cBhvr>
                                        <p:cTn id="116" dur="500" fill="hold"/>
                                        <p:tgtEl>
                                          <p:spTgt spid="620633"/>
                                        </p:tgtEl>
                                        <p:attrNameLst>
                                          <p:attrName>ppt_w</p:attrName>
                                        </p:attrNameLst>
                                      </p:cBhvr>
                                      <p:tavLst>
                                        <p:tav tm="0">
                                          <p:val>
                                            <p:fltVal val="0"/>
                                          </p:val>
                                        </p:tav>
                                        <p:tav tm="100000">
                                          <p:val>
                                            <p:strVal val="#ppt_w"/>
                                          </p:val>
                                        </p:tav>
                                      </p:tavLst>
                                    </p:anim>
                                    <p:anim calcmode="lin" valueType="num">
                                      <p:cBhvr>
                                        <p:cTn id="117" dur="500" fill="hold"/>
                                        <p:tgtEl>
                                          <p:spTgt spid="620633"/>
                                        </p:tgtEl>
                                        <p:attrNameLst>
                                          <p:attrName>ppt_h</p:attrName>
                                        </p:attrNameLst>
                                      </p:cBhvr>
                                      <p:tavLst>
                                        <p:tav tm="0">
                                          <p:val>
                                            <p:fltVal val="0"/>
                                          </p:val>
                                        </p:tav>
                                        <p:tav tm="100000">
                                          <p:val>
                                            <p:strVal val="#ppt_h"/>
                                          </p:val>
                                        </p:tav>
                                      </p:tavLst>
                                    </p:anim>
                                    <p:animEffect transition="in" filter="fade">
                                      <p:cBhvr>
                                        <p:cTn id="118" dur="500"/>
                                        <p:tgtEl>
                                          <p:spTgt spid="620633"/>
                                        </p:tgtEl>
                                      </p:cBhvr>
                                    </p:animEffect>
                                  </p:childTnLst>
                                </p:cTn>
                              </p:par>
                            </p:childTnLst>
                          </p:cTn>
                        </p:par>
                        <p:par>
                          <p:cTn id="119" fill="hold" nodeType="afterGroup">
                            <p:stCondLst>
                              <p:cond delay="4000"/>
                            </p:stCondLst>
                            <p:childTnLst>
                              <p:par>
                                <p:cTn id="120" presetID="53" presetClass="entr" presetSubtype="0" fill="hold" grpId="0" nodeType="afterEffect">
                                  <p:stCondLst>
                                    <p:cond delay="0"/>
                                  </p:stCondLst>
                                  <p:childTnLst>
                                    <p:set>
                                      <p:cBhvr>
                                        <p:cTn id="121" dur="1" fill="hold">
                                          <p:stCondLst>
                                            <p:cond delay="0"/>
                                          </p:stCondLst>
                                        </p:cTn>
                                        <p:tgtEl>
                                          <p:spTgt spid="620634"/>
                                        </p:tgtEl>
                                        <p:attrNameLst>
                                          <p:attrName>style.visibility</p:attrName>
                                        </p:attrNameLst>
                                      </p:cBhvr>
                                      <p:to>
                                        <p:strVal val="visible"/>
                                      </p:to>
                                    </p:set>
                                    <p:anim calcmode="lin" valueType="num">
                                      <p:cBhvr>
                                        <p:cTn id="122" dur="500" fill="hold"/>
                                        <p:tgtEl>
                                          <p:spTgt spid="620634"/>
                                        </p:tgtEl>
                                        <p:attrNameLst>
                                          <p:attrName>ppt_w</p:attrName>
                                        </p:attrNameLst>
                                      </p:cBhvr>
                                      <p:tavLst>
                                        <p:tav tm="0">
                                          <p:val>
                                            <p:fltVal val="0"/>
                                          </p:val>
                                        </p:tav>
                                        <p:tav tm="100000">
                                          <p:val>
                                            <p:strVal val="#ppt_w"/>
                                          </p:val>
                                        </p:tav>
                                      </p:tavLst>
                                    </p:anim>
                                    <p:anim calcmode="lin" valueType="num">
                                      <p:cBhvr>
                                        <p:cTn id="123" dur="500" fill="hold"/>
                                        <p:tgtEl>
                                          <p:spTgt spid="620634"/>
                                        </p:tgtEl>
                                        <p:attrNameLst>
                                          <p:attrName>ppt_h</p:attrName>
                                        </p:attrNameLst>
                                      </p:cBhvr>
                                      <p:tavLst>
                                        <p:tav tm="0">
                                          <p:val>
                                            <p:fltVal val="0"/>
                                          </p:val>
                                        </p:tav>
                                        <p:tav tm="100000">
                                          <p:val>
                                            <p:strVal val="#ppt_h"/>
                                          </p:val>
                                        </p:tav>
                                      </p:tavLst>
                                    </p:anim>
                                    <p:animEffect transition="in" filter="fade">
                                      <p:cBhvr>
                                        <p:cTn id="124" dur="500"/>
                                        <p:tgtEl>
                                          <p:spTgt spid="620634"/>
                                        </p:tgtEl>
                                      </p:cBhvr>
                                    </p:animEffect>
                                  </p:childTnLst>
                                </p:cTn>
                              </p:par>
                            </p:childTnLst>
                          </p:cTn>
                        </p:par>
                        <p:par>
                          <p:cTn id="125" fill="hold" nodeType="afterGroup">
                            <p:stCondLst>
                              <p:cond delay="4500"/>
                            </p:stCondLst>
                            <p:childTnLst>
                              <p:par>
                                <p:cTn id="126" presetID="53" presetClass="entr" presetSubtype="0" fill="hold" nodeType="afterEffect">
                                  <p:stCondLst>
                                    <p:cond delay="0"/>
                                  </p:stCondLst>
                                  <p:childTnLst>
                                    <p:set>
                                      <p:cBhvr>
                                        <p:cTn id="127" dur="1" fill="hold">
                                          <p:stCondLst>
                                            <p:cond delay="0"/>
                                          </p:stCondLst>
                                        </p:cTn>
                                        <p:tgtEl>
                                          <p:spTgt spid="620616"/>
                                        </p:tgtEl>
                                        <p:attrNameLst>
                                          <p:attrName>style.visibility</p:attrName>
                                        </p:attrNameLst>
                                      </p:cBhvr>
                                      <p:to>
                                        <p:strVal val="visible"/>
                                      </p:to>
                                    </p:set>
                                    <p:anim calcmode="lin" valueType="num">
                                      <p:cBhvr>
                                        <p:cTn id="128" dur="500" fill="hold"/>
                                        <p:tgtEl>
                                          <p:spTgt spid="620616"/>
                                        </p:tgtEl>
                                        <p:attrNameLst>
                                          <p:attrName>ppt_w</p:attrName>
                                        </p:attrNameLst>
                                      </p:cBhvr>
                                      <p:tavLst>
                                        <p:tav tm="0">
                                          <p:val>
                                            <p:fltVal val="0"/>
                                          </p:val>
                                        </p:tav>
                                        <p:tav tm="100000">
                                          <p:val>
                                            <p:strVal val="#ppt_w"/>
                                          </p:val>
                                        </p:tav>
                                      </p:tavLst>
                                    </p:anim>
                                    <p:anim calcmode="lin" valueType="num">
                                      <p:cBhvr>
                                        <p:cTn id="129" dur="500" fill="hold"/>
                                        <p:tgtEl>
                                          <p:spTgt spid="620616"/>
                                        </p:tgtEl>
                                        <p:attrNameLst>
                                          <p:attrName>ppt_h</p:attrName>
                                        </p:attrNameLst>
                                      </p:cBhvr>
                                      <p:tavLst>
                                        <p:tav tm="0">
                                          <p:val>
                                            <p:fltVal val="0"/>
                                          </p:val>
                                        </p:tav>
                                        <p:tav tm="100000">
                                          <p:val>
                                            <p:strVal val="#ppt_h"/>
                                          </p:val>
                                        </p:tav>
                                      </p:tavLst>
                                    </p:anim>
                                    <p:animEffect transition="in" filter="fade">
                                      <p:cBhvr>
                                        <p:cTn id="130" dur="500"/>
                                        <p:tgtEl>
                                          <p:spTgt spid="620616"/>
                                        </p:tgtEl>
                                      </p:cBhvr>
                                    </p:animEffect>
                                  </p:childTnLst>
                                </p:cTn>
                              </p:par>
                            </p:childTnLst>
                          </p:cTn>
                        </p:par>
                        <p:par>
                          <p:cTn id="131" fill="hold" nodeType="afterGroup">
                            <p:stCondLst>
                              <p:cond delay="5000"/>
                            </p:stCondLst>
                            <p:childTnLst>
                              <p:par>
                                <p:cTn id="132" presetID="53" presetClass="entr" presetSubtype="0" fill="hold" grpId="0" nodeType="afterEffect">
                                  <p:stCondLst>
                                    <p:cond delay="0"/>
                                  </p:stCondLst>
                                  <p:childTnLst>
                                    <p:set>
                                      <p:cBhvr>
                                        <p:cTn id="133" dur="1" fill="hold">
                                          <p:stCondLst>
                                            <p:cond delay="0"/>
                                          </p:stCondLst>
                                        </p:cTn>
                                        <p:tgtEl>
                                          <p:spTgt spid="620635"/>
                                        </p:tgtEl>
                                        <p:attrNameLst>
                                          <p:attrName>style.visibility</p:attrName>
                                        </p:attrNameLst>
                                      </p:cBhvr>
                                      <p:to>
                                        <p:strVal val="visible"/>
                                      </p:to>
                                    </p:set>
                                    <p:anim calcmode="lin" valueType="num">
                                      <p:cBhvr>
                                        <p:cTn id="134" dur="500" fill="hold"/>
                                        <p:tgtEl>
                                          <p:spTgt spid="620635"/>
                                        </p:tgtEl>
                                        <p:attrNameLst>
                                          <p:attrName>ppt_w</p:attrName>
                                        </p:attrNameLst>
                                      </p:cBhvr>
                                      <p:tavLst>
                                        <p:tav tm="0">
                                          <p:val>
                                            <p:fltVal val="0"/>
                                          </p:val>
                                        </p:tav>
                                        <p:tav tm="100000">
                                          <p:val>
                                            <p:strVal val="#ppt_w"/>
                                          </p:val>
                                        </p:tav>
                                      </p:tavLst>
                                    </p:anim>
                                    <p:anim calcmode="lin" valueType="num">
                                      <p:cBhvr>
                                        <p:cTn id="135" dur="500" fill="hold"/>
                                        <p:tgtEl>
                                          <p:spTgt spid="620635"/>
                                        </p:tgtEl>
                                        <p:attrNameLst>
                                          <p:attrName>ppt_h</p:attrName>
                                        </p:attrNameLst>
                                      </p:cBhvr>
                                      <p:tavLst>
                                        <p:tav tm="0">
                                          <p:val>
                                            <p:fltVal val="0"/>
                                          </p:val>
                                        </p:tav>
                                        <p:tav tm="100000">
                                          <p:val>
                                            <p:strVal val="#ppt_h"/>
                                          </p:val>
                                        </p:tav>
                                      </p:tavLst>
                                    </p:anim>
                                    <p:animEffect transition="in" filter="fade">
                                      <p:cBhvr>
                                        <p:cTn id="136" dur="500"/>
                                        <p:tgtEl>
                                          <p:spTgt spid="620635"/>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 presetClass="entr" presetSubtype="0" fill="hold" nodeType="clickEffect">
                                  <p:stCondLst>
                                    <p:cond delay="0"/>
                                  </p:stCondLst>
                                  <p:childTnLst>
                                    <p:set>
                                      <p:cBhvr>
                                        <p:cTn id="140" dur="1" fill="hold">
                                          <p:stCondLst>
                                            <p:cond delay="0"/>
                                          </p:stCondLst>
                                        </p:cTn>
                                        <p:tgtEl>
                                          <p:spTgt spid="620687"/>
                                        </p:tgtEl>
                                        <p:attrNameLst>
                                          <p:attrName>style.visibility</p:attrName>
                                        </p:attrNameLst>
                                      </p:cBhvr>
                                      <p:to>
                                        <p:strVal val="visible"/>
                                      </p:to>
                                    </p:set>
                                  </p:childTnLst>
                                </p:cTn>
                              </p:par>
                            </p:childTnLst>
                          </p:cTn>
                        </p:par>
                        <p:par>
                          <p:cTn id="141" fill="hold" nodeType="afterGroup">
                            <p:stCondLst>
                              <p:cond delay="0"/>
                            </p:stCondLst>
                            <p:childTnLst>
                              <p:par>
                                <p:cTn id="142" presetID="53" presetClass="entr" presetSubtype="0" fill="hold" nodeType="afterEffect">
                                  <p:stCondLst>
                                    <p:cond delay="0"/>
                                  </p:stCondLst>
                                  <p:childTnLst>
                                    <p:set>
                                      <p:cBhvr>
                                        <p:cTn id="143" dur="1" fill="hold">
                                          <p:stCondLst>
                                            <p:cond delay="0"/>
                                          </p:stCondLst>
                                        </p:cTn>
                                        <p:tgtEl>
                                          <p:spTgt spid="620641"/>
                                        </p:tgtEl>
                                        <p:attrNameLst>
                                          <p:attrName>style.visibility</p:attrName>
                                        </p:attrNameLst>
                                      </p:cBhvr>
                                      <p:to>
                                        <p:strVal val="visible"/>
                                      </p:to>
                                    </p:set>
                                    <p:anim calcmode="lin" valueType="num">
                                      <p:cBhvr>
                                        <p:cTn id="144" dur="500" fill="hold"/>
                                        <p:tgtEl>
                                          <p:spTgt spid="620641"/>
                                        </p:tgtEl>
                                        <p:attrNameLst>
                                          <p:attrName>ppt_w</p:attrName>
                                        </p:attrNameLst>
                                      </p:cBhvr>
                                      <p:tavLst>
                                        <p:tav tm="0">
                                          <p:val>
                                            <p:fltVal val="0"/>
                                          </p:val>
                                        </p:tav>
                                        <p:tav tm="100000">
                                          <p:val>
                                            <p:strVal val="#ppt_w"/>
                                          </p:val>
                                        </p:tav>
                                      </p:tavLst>
                                    </p:anim>
                                    <p:anim calcmode="lin" valueType="num">
                                      <p:cBhvr>
                                        <p:cTn id="145" dur="500" fill="hold"/>
                                        <p:tgtEl>
                                          <p:spTgt spid="620641"/>
                                        </p:tgtEl>
                                        <p:attrNameLst>
                                          <p:attrName>ppt_h</p:attrName>
                                        </p:attrNameLst>
                                      </p:cBhvr>
                                      <p:tavLst>
                                        <p:tav tm="0">
                                          <p:val>
                                            <p:fltVal val="0"/>
                                          </p:val>
                                        </p:tav>
                                        <p:tav tm="100000">
                                          <p:val>
                                            <p:strVal val="#ppt_h"/>
                                          </p:val>
                                        </p:tav>
                                      </p:tavLst>
                                    </p:anim>
                                    <p:animEffect transition="in" filter="fade">
                                      <p:cBhvr>
                                        <p:cTn id="146" dur="500"/>
                                        <p:tgtEl>
                                          <p:spTgt spid="620641"/>
                                        </p:tgtEl>
                                      </p:cBhvr>
                                    </p:animEffect>
                                  </p:childTnLst>
                                </p:cTn>
                              </p:par>
                            </p:childTnLst>
                          </p:cTn>
                        </p:par>
                        <p:par>
                          <p:cTn id="147" fill="hold" nodeType="afterGroup">
                            <p:stCondLst>
                              <p:cond delay="500"/>
                            </p:stCondLst>
                            <p:childTnLst>
                              <p:par>
                                <p:cTn id="148" presetID="53" presetClass="entr" presetSubtype="0" fill="hold" grpId="0" nodeType="afterEffect">
                                  <p:stCondLst>
                                    <p:cond delay="0"/>
                                  </p:stCondLst>
                                  <p:childTnLst>
                                    <p:set>
                                      <p:cBhvr>
                                        <p:cTn id="149" dur="1" fill="hold">
                                          <p:stCondLst>
                                            <p:cond delay="0"/>
                                          </p:stCondLst>
                                        </p:cTn>
                                        <p:tgtEl>
                                          <p:spTgt spid="620670"/>
                                        </p:tgtEl>
                                        <p:attrNameLst>
                                          <p:attrName>style.visibility</p:attrName>
                                        </p:attrNameLst>
                                      </p:cBhvr>
                                      <p:to>
                                        <p:strVal val="visible"/>
                                      </p:to>
                                    </p:set>
                                    <p:anim calcmode="lin" valueType="num">
                                      <p:cBhvr>
                                        <p:cTn id="150" dur="500" fill="hold"/>
                                        <p:tgtEl>
                                          <p:spTgt spid="620670"/>
                                        </p:tgtEl>
                                        <p:attrNameLst>
                                          <p:attrName>ppt_w</p:attrName>
                                        </p:attrNameLst>
                                      </p:cBhvr>
                                      <p:tavLst>
                                        <p:tav tm="0">
                                          <p:val>
                                            <p:fltVal val="0"/>
                                          </p:val>
                                        </p:tav>
                                        <p:tav tm="100000">
                                          <p:val>
                                            <p:strVal val="#ppt_w"/>
                                          </p:val>
                                        </p:tav>
                                      </p:tavLst>
                                    </p:anim>
                                    <p:anim calcmode="lin" valueType="num">
                                      <p:cBhvr>
                                        <p:cTn id="151" dur="500" fill="hold"/>
                                        <p:tgtEl>
                                          <p:spTgt spid="620670"/>
                                        </p:tgtEl>
                                        <p:attrNameLst>
                                          <p:attrName>ppt_h</p:attrName>
                                        </p:attrNameLst>
                                      </p:cBhvr>
                                      <p:tavLst>
                                        <p:tav tm="0">
                                          <p:val>
                                            <p:fltVal val="0"/>
                                          </p:val>
                                        </p:tav>
                                        <p:tav tm="100000">
                                          <p:val>
                                            <p:strVal val="#ppt_h"/>
                                          </p:val>
                                        </p:tav>
                                      </p:tavLst>
                                    </p:anim>
                                    <p:animEffect transition="in" filter="fade">
                                      <p:cBhvr>
                                        <p:cTn id="152" dur="500"/>
                                        <p:tgtEl>
                                          <p:spTgt spid="620670"/>
                                        </p:tgtEl>
                                      </p:cBhvr>
                                    </p:animEffect>
                                  </p:childTnLst>
                                </p:cTn>
                              </p:par>
                            </p:childTnLst>
                          </p:cTn>
                        </p:par>
                        <p:par>
                          <p:cTn id="153" fill="hold" nodeType="afterGroup">
                            <p:stCondLst>
                              <p:cond delay="1000"/>
                            </p:stCondLst>
                            <p:childTnLst>
                              <p:par>
                                <p:cTn id="154" presetID="53" presetClass="entr" presetSubtype="0" fill="hold" grpId="0" nodeType="afterEffect">
                                  <p:stCondLst>
                                    <p:cond delay="0"/>
                                  </p:stCondLst>
                                  <p:childTnLst>
                                    <p:set>
                                      <p:cBhvr>
                                        <p:cTn id="155" dur="1" fill="hold">
                                          <p:stCondLst>
                                            <p:cond delay="0"/>
                                          </p:stCondLst>
                                        </p:cTn>
                                        <p:tgtEl>
                                          <p:spTgt spid="620672"/>
                                        </p:tgtEl>
                                        <p:attrNameLst>
                                          <p:attrName>style.visibility</p:attrName>
                                        </p:attrNameLst>
                                      </p:cBhvr>
                                      <p:to>
                                        <p:strVal val="visible"/>
                                      </p:to>
                                    </p:set>
                                    <p:anim calcmode="lin" valueType="num">
                                      <p:cBhvr>
                                        <p:cTn id="156" dur="500" fill="hold"/>
                                        <p:tgtEl>
                                          <p:spTgt spid="620672"/>
                                        </p:tgtEl>
                                        <p:attrNameLst>
                                          <p:attrName>ppt_w</p:attrName>
                                        </p:attrNameLst>
                                      </p:cBhvr>
                                      <p:tavLst>
                                        <p:tav tm="0">
                                          <p:val>
                                            <p:fltVal val="0"/>
                                          </p:val>
                                        </p:tav>
                                        <p:tav tm="100000">
                                          <p:val>
                                            <p:strVal val="#ppt_w"/>
                                          </p:val>
                                        </p:tav>
                                      </p:tavLst>
                                    </p:anim>
                                    <p:anim calcmode="lin" valueType="num">
                                      <p:cBhvr>
                                        <p:cTn id="157" dur="500" fill="hold"/>
                                        <p:tgtEl>
                                          <p:spTgt spid="620672"/>
                                        </p:tgtEl>
                                        <p:attrNameLst>
                                          <p:attrName>ppt_h</p:attrName>
                                        </p:attrNameLst>
                                      </p:cBhvr>
                                      <p:tavLst>
                                        <p:tav tm="0">
                                          <p:val>
                                            <p:fltVal val="0"/>
                                          </p:val>
                                        </p:tav>
                                        <p:tav tm="100000">
                                          <p:val>
                                            <p:strVal val="#ppt_h"/>
                                          </p:val>
                                        </p:tav>
                                      </p:tavLst>
                                    </p:anim>
                                    <p:animEffect transition="in" filter="fade">
                                      <p:cBhvr>
                                        <p:cTn id="158" dur="500"/>
                                        <p:tgtEl>
                                          <p:spTgt spid="620672"/>
                                        </p:tgtEl>
                                      </p:cBhvr>
                                    </p:animEffect>
                                  </p:childTnLst>
                                </p:cTn>
                              </p:par>
                            </p:childTnLst>
                          </p:cTn>
                        </p:par>
                        <p:par>
                          <p:cTn id="159" fill="hold" nodeType="afterGroup">
                            <p:stCondLst>
                              <p:cond delay="1500"/>
                            </p:stCondLst>
                            <p:childTnLst>
                              <p:par>
                                <p:cTn id="160" presetID="53" presetClass="entr" presetSubtype="0" fill="hold" grpId="0" nodeType="afterEffect">
                                  <p:stCondLst>
                                    <p:cond delay="0"/>
                                  </p:stCondLst>
                                  <p:childTnLst>
                                    <p:set>
                                      <p:cBhvr>
                                        <p:cTn id="161" dur="1" fill="hold">
                                          <p:stCondLst>
                                            <p:cond delay="0"/>
                                          </p:stCondLst>
                                        </p:cTn>
                                        <p:tgtEl>
                                          <p:spTgt spid="620673"/>
                                        </p:tgtEl>
                                        <p:attrNameLst>
                                          <p:attrName>style.visibility</p:attrName>
                                        </p:attrNameLst>
                                      </p:cBhvr>
                                      <p:to>
                                        <p:strVal val="visible"/>
                                      </p:to>
                                    </p:set>
                                    <p:anim calcmode="lin" valueType="num">
                                      <p:cBhvr>
                                        <p:cTn id="162" dur="500" fill="hold"/>
                                        <p:tgtEl>
                                          <p:spTgt spid="620673"/>
                                        </p:tgtEl>
                                        <p:attrNameLst>
                                          <p:attrName>ppt_w</p:attrName>
                                        </p:attrNameLst>
                                      </p:cBhvr>
                                      <p:tavLst>
                                        <p:tav tm="0">
                                          <p:val>
                                            <p:fltVal val="0"/>
                                          </p:val>
                                        </p:tav>
                                        <p:tav tm="100000">
                                          <p:val>
                                            <p:strVal val="#ppt_w"/>
                                          </p:val>
                                        </p:tav>
                                      </p:tavLst>
                                    </p:anim>
                                    <p:anim calcmode="lin" valueType="num">
                                      <p:cBhvr>
                                        <p:cTn id="163" dur="500" fill="hold"/>
                                        <p:tgtEl>
                                          <p:spTgt spid="620673"/>
                                        </p:tgtEl>
                                        <p:attrNameLst>
                                          <p:attrName>ppt_h</p:attrName>
                                        </p:attrNameLst>
                                      </p:cBhvr>
                                      <p:tavLst>
                                        <p:tav tm="0">
                                          <p:val>
                                            <p:fltVal val="0"/>
                                          </p:val>
                                        </p:tav>
                                        <p:tav tm="100000">
                                          <p:val>
                                            <p:strVal val="#ppt_h"/>
                                          </p:val>
                                        </p:tav>
                                      </p:tavLst>
                                    </p:anim>
                                    <p:animEffect transition="in" filter="fade">
                                      <p:cBhvr>
                                        <p:cTn id="164" dur="500"/>
                                        <p:tgtEl>
                                          <p:spTgt spid="620673"/>
                                        </p:tgtEl>
                                      </p:cBhvr>
                                    </p:animEffect>
                                  </p:childTnLst>
                                </p:cTn>
                              </p:par>
                            </p:childTnLst>
                          </p:cTn>
                        </p:par>
                        <p:par>
                          <p:cTn id="165" fill="hold" nodeType="afterGroup">
                            <p:stCondLst>
                              <p:cond delay="2000"/>
                            </p:stCondLst>
                            <p:childTnLst>
                              <p:par>
                                <p:cTn id="166" presetID="53" presetClass="entr" presetSubtype="0" fill="hold" grpId="0" nodeType="afterEffect">
                                  <p:stCondLst>
                                    <p:cond delay="0"/>
                                  </p:stCondLst>
                                  <p:childTnLst>
                                    <p:set>
                                      <p:cBhvr>
                                        <p:cTn id="167" dur="1" fill="hold">
                                          <p:stCondLst>
                                            <p:cond delay="0"/>
                                          </p:stCondLst>
                                        </p:cTn>
                                        <p:tgtEl>
                                          <p:spTgt spid="620674"/>
                                        </p:tgtEl>
                                        <p:attrNameLst>
                                          <p:attrName>style.visibility</p:attrName>
                                        </p:attrNameLst>
                                      </p:cBhvr>
                                      <p:to>
                                        <p:strVal val="visible"/>
                                      </p:to>
                                    </p:set>
                                    <p:anim calcmode="lin" valueType="num">
                                      <p:cBhvr>
                                        <p:cTn id="168" dur="500" fill="hold"/>
                                        <p:tgtEl>
                                          <p:spTgt spid="620674"/>
                                        </p:tgtEl>
                                        <p:attrNameLst>
                                          <p:attrName>ppt_w</p:attrName>
                                        </p:attrNameLst>
                                      </p:cBhvr>
                                      <p:tavLst>
                                        <p:tav tm="0">
                                          <p:val>
                                            <p:fltVal val="0"/>
                                          </p:val>
                                        </p:tav>
                                        <p:tav tm="100000">
                                          <p:val>
                                            <p:strVal val="#ppt_w"/>
                                          </p:val>
                                        </p:tav>
                                      </p:tavLst>
                                    </p:anim>
                                    <p:anim calcmode="lin" valueType="num">
                                      <p:cBhvr>
                                        <p:cTn id="169" dur="500" fill="hold"/>
                                        <p:tgtEl>
                                          <p:spTgt spid="620674"/>
                                        </p:tgtEl>
                                        <p:attrNameLst>
                                          <p:attrName>ppt_h</p:attrName>
                                        </p:attrNameLst>
                                      </p:cBhvr>
                                      <p:tavLst>
                                        <p:tav tm="0">
                                          <p:val>
                                            <p:fltVal val="0"/>
                                          </p:val>
                                        </p:tav>
                                        <p:tav tm="100000">
                                          <p:val>
                                            <p:strVal val="#ppt_h"/>
                                          </p:val>
                                        </p:tav>
                                      </p:tavLst>
                                    </p:anim>
                                    <p:animEffect transition="in" filter="fade">
                                      <p:cBhvr>
                                        <p:cTn id="170" dur="500"/>
                                        <p:tgtEl>
                                          <p:spTgt spid="620674"/>
                                        </p:tgtEl>
                                      </p:cBhvr>
                                    </p:animEffect>
                                  </p:childTnLst>
                                </p:cTn>
                              </p:par>
                            </p:childTnLst>
                          </p:cTn>
                        </p:par>
                        <p:par>
                          <p:cTn id="171" fill="hold" nodeType="afterGroup">
                            <p:stCondLst>
                              <p:cond delay="2500"/>
                            </p:stCondLst>
                            <p:childTnLst>
                              <p:par>
                                <p:cTn id="172" presetID="53" presetClass="entr" presetSubtype="0" fill="hold" grpId="0" nodeType="afterEffect">
                                  <p:stCondLst>
                                    <p:cond delay="0"/>
                                  </p:stCondLst>
                                  <p:childTnLst>
                                    <p:set>
                                      <p:cBhvr>
                                        <p:cTn id="173" dur="1" fill="hold">
                                          <p:stCondLst>
                                            <p:cond delay="0"/>
                                          </p:stCondLst>
                                        </p:cTn>
                                        <p:tgtEl>
                                          <p:spTgt spid="620675"/>
                                        </p:tgtEl>
                                        <p:attrNameLst>
                                          <p:attrName>style.visibility</p:attrName>
                                        </p:attrNameLst>
                                      </p:cBhvr>
                                      <p:to>
                                        <p:strVal val="visible"/>
                                      </p:to>
                                    </p:set>
                                    <p:anim calcmode="lin" valueType="num">
                                      <p:cBhvr>
                                        <p:cTn id="174" dur="500" fill="hold"/>
                                        <p:tgtEl>
                                          <p:spTgt spid="620675"/>
                                        </p:tgtEl>
                                        <p:attrNameLst>
                                          <p:attrName>ppt_w</p:attrName>
                                        </p:attrNameLst>
                                      </p:cBhvr>
                                      <p:tavLst>
                                        <p:tav tm="0">
                                          <p:val>
                                            <p:fltVal val="0"/>
                                          </p:val>
                                        </p:tav>
                                        <p:tav tm="100000">
                                          <p:val>
                                            <p:strVal val="#ppt_w"/>
                                          </p:val>
                                        </p:tav>
                                      </p:tavLst>
                                    </p:anim>
                                    <p:anim calcmode="lin" valueType="num">
                                      <p:cBhvr>
                                        <p:cTn id="175" dur="500" fill="hold"/>
                                        <p:tgtEl>
                                          <p:spTgt spid="620675"/>
                                        </p:tgtEl>
                                        <p:attrNameLst>
                                          <p:attrName>ppt_h</p:attrName>
                                        </p:attrNameLst>
                                      </p:cBhvr>
                                      <p:tavLst>
                                        <p:tav tm="0">
                                          <p:val>
                                            <p:fltVal val="0"/>
                                          </p:val>
                                        </p:tav>
                                        <p:tav tm="100000">
                                          <p:val>
                                            <p:strVal val="#ppt_h"/>
                                          </p:val>
                                        </p:tav>
                                      </p:tavLst>
                                    </p:anim>
                                    <p:animEffect transition="in" filter="fade">
                                      <p:cBhvr>
                                        <p:cTn id="176" dur="500"/>
                                        <p:tgtEl>
                                          <p:spTgt spid="620675"/>
                                        </p:tgtEl>
                                      </p:cBhvr>
                                    </p:animEffect>
                                  </p:childTnLst>
                                </p:cTn>
                              </p:par>
                            </p:childTnLst>
                          </p:cTn>
                        </p:par>
                        <p:par>
                          <p:cTn id="177" fill="hold" nodeType="afterGroup">
                            <p:stCondLst>
                              <p:cond delay="3000"/>
                            </p:stCondLst>
                            <p:childTnLst>
                              <p:par>
                                <p:cTn id="178" presetID="53" presetClass="entr" presetSubtype="0" fill="hold" grpId="0" nodeType="afterEffect">
                                  <p:stCondLst>
                                    <p:cond delay="0"/>
                                  </p:stCondLst>
                                  <p:childTnLst>
                                    <p:set>
                                      <p:cBhvr>
                                        <p:cTn id="179" dur="1" fill="hold">
                                          <p:stCondLst>
                                            <p:cond delay="0"/>
                                          </p:stCondLst>
                                        </p:cTn>
                                        <p:tgtEl>
                                          <p:spTgt spid="620676"/>
                                        </p:tgtEl>
                                        <p:attrNameLst>
                                          <p:attrName>style.visibility</p:attrName>
                                        </p:attrNameLst>
                                      </p:cBhvr>
                                      <p:to>
                                        <p:strVal val="visible"/>
                                      </p:to>
                                    </p:set>
                                    <p:anim calcmode="lin" valueType="num">
                                      <p:cBhvr>
                                        <p:cTn id="180" dur="500" fill="hold"/>
                                        <p:tgtEl>
                                          <p:spTgt spid="620676"/>
                                        </p:tgtEl>
                                        <p:attrNameLst>
                                          <p:attrName>ppt_w</p:attrName>
                                        </p:attrNameLst>
                                      </p:cBhvr>
                                      <p:tavLst>
                                        <p:tav tm="0">
                                          <p:val>
                                            <p:fltVal val="0"/>
                                          </p:val>
                                        </p:tav>
                                        <p:tav tm="100000">
                                          <p:val>
                                            <p:strVal val="#ppt_w"/>
                                          </p:val>
                                        </p:tav>
                                      </p:tavLst>
                                    </p:anim>
                                    <p:anim calcmode="lin" valueType="num">
                                      <p:cBhvr>
                                        <p:cTn id="181" dur="500" fill="hold"/>
                                        <p:tgtEl>
                                          <p:spTgt spid="620676"/>
                                        </p:tgtEl>
                                        <p:attrNameLst>
                                          <p:attrName>ppt_h</p:attrName>
                                        </p:attrNameLst>
                                      </p:cBhvr>
                                      <p:tavLst>
                                        <p:tav tm="0">
                                          <p:val>
                                            <p:fltVal val="0"/>
                                          </p:val>
                                        </p:tav>
                                        <p:tav tm="100000">
                                          <p:val>
                                            <p:strVal val="#ppt_h"/>
                                          </p:val>
                                        </p:tav>
                                      </p:tavLst>
                                    </p:anim>
                                    <p:animEffect transition="in" filter="fade">
                                      <p:cBhvr>
                                        <p:cTn id="182" dur="500"/>
                                        <p:tgtEl>
                                          <p:spTgt spid="620676"/>
                                        </p:tgtEl>
                                      </p:cBhvr>
                                    </p:animEffect>
                                  </p:childTnLst>
                                </p:cTn>
                              </p:par>
                            </p:childTnLst>
                          </p:cTn>
                        </p:par>
                        <p:par>
                          <p:cTn id="183" fill="hold" nodeType="afterGroup">
                            <p:stCondLst>
                              <p:cond delay="3500"/>
                            </p:stCondLst>
                            <p:childTnLst>
                              <p:par>
                                <p:cTn id="184" presetID="53" presetClass="entr" presetSubtype="0" fill="hold" grpId="0" nodeType="afterEffect">
                                  <p:stCondLst>
                                    <p:cond delay="0"/>
                                  </p:stCondLst>
                                  <p:childTnLst>
                                    <p:set>
                                      <p:cBhvr>
                                        <p:cTn id="185" dur="1" fill="hold">
                                          <p:stCondLst>
                                            <p:cond delay="0"/>
                                          </p:stCondLst>
                                        </p:cTn>
                                        <p:tgtEl>
                                          <p:spTgt spid="620677"/>
                                        </p:tgtEl>
                                        <p:attrNameLst>
                                          <p:attrName>style.visibility</p:attrName>
                                        </p:attrNameLst>
                                      </p:cBhvr>
                                      <p:to>
                                        <p:strVal val="visible"/>
                                      </p:to>
                                    </p:set>
                                    <p:anim calcmode="lin" valueType="num">
                                      <p:cBhvr>
                                        <p:cTn id="186" dur="500" fill="hold"/>
                                        <p:tgtEl>
                                          <p:spTgt spid="620677"/>
                                        </p:tgtEl>
                                        <p:attrNameLst>
                                          <p:attrName>ppt_w</p:attrName>
                                        </p:attrNameLst>
                                      </p:cBhvr>
                                      <p:tavLst>
                                        <p:tav tm="0">
                                          <p:val>
                                            <p:fltVal val="0"/>
                                          </p:val>
                                        </p:tav>
                                        <p:tav tm="100000">
                                          <p:val>
                                            <p:strVal val="#ppt_w"/>
                                          </p:val>
                                        </p:tav>
                                      </p:tavLst>
                                    </p:anim>
                                    <p:anim calcmode="lin" valueType="num">
                                      <p:cBhvr>
                                        <p:cTn id="187" dur="500" fill="hold"/>
                                        <p:tgtEl>
                                          <p:spTgt spid="620677"/>
                                        </p:tgtEl>
                                        <p:attrNameLst>
                                          <p:attrName>ppt_h</p:attrName>
                                        </p:attrNameLst>
                                      </p:cBhvr>
                                      <p:tavLst>
                                        <p:tav tm="0">
                                          <p:val>
                                            <p:fltVal val="0"/>
                                          </p:val>
                                        </p:tav>
                                        <p:tav tm="100000">
                                          <p:val>
                                            <p:strVal val="#ppt_h"/>
                                          </p:val>
                                        </p:tav>
                                      </p:tavLst>
                                    </p:anim>
                                    <p:animEffect transition="in" filter="fade">
                                      <p:cBhvr>
                                        <p:cTn id="188" dur="500"/>
                                        <p:tgtEl>
                                          <p:spTgt spid="620677"/>
                                        </p:tgtEl>
                                      </p:cBhvr>
                                    </p:animEffect>
                                  </p:childTnLst>
                                </p:cTn>
                              </p:par>
                            </p:childTnLst>
                          </p:cTn>
                        </p:par>
                        <p:par>
                          <p:cTn id="189" fill="hold" nodeType="afterGroup">
                            <p:stCondLst>
                              <p:cond delay="4000"/>
                            </p:stCondLst>
                            <p:childTnLst>
                              <p:par>
                                <p:cTn id="190" presetID="53" presetClass="entr" presetSubtype="0" fill="hold" grpId="0" nodeType="afterEffect">
                                  <p:stCondLst>
                                    <p:cond delay="0"/>
                                  </p:stCondLst>
                                  <p:childTnLst>
                                    <p:set>
                                      <p:cBhvr>
                                        <p:cTn id="191" dur="1" fill="hold">
                                          <p:stCondLst>
                                            <p:cond delay="0"/>
                                          </p:stCondLst>
                                        </p:cTn>
                                        <p:tgtEl>
                                          <p:spTgt spid="620678"/>
                                        </p:tgtEl>
                                        <p:attrNameLst>
                                          <p:attrName>style.visibility</p:attrName>
                                        </p:attrNameLst>
                                      </p:cBhvr>
                                      <p:to>
                                        <p:strVal val="visible"/>
                                      </p:to>
                                    </p:set>
                                    <p:anim calcmode="lin" valueType="num">
                                      <p:cBhvr>
                                        <p:cTn id="192" dur="500" fill="hold"/>
                                        <p:tgtEl>
                                          <p:spTgt spid="620678"/>
                                        </p:tgtEl>
                                        <p:attrNameLst>
                                          <p:attrName>ppt_w</p:attrName>
                                        </p:attrNameLst>
                                      </p:cBhvr>
                                      <p:tavLst>
                                        <p:tav tm="0">
                                          <p:val>
                                            <p:fltVal val="0"/>
                                          </p:val>
                                        </p:tav>
                                        <p:tav tm="100000">
                                          <p:val>
                                            <p:strVal val="#ppt_w"/>
                                          </p:val>
                                        </p:tav>
                                      </p:tavLst>
                                    </p:anim>
                                    <p:anim calcmode="lin" valueType="num">
                                      <p:cBhvr>
                                        <p:cTn id="193" dur="500" fill="hold"/>
                                        <p:tgtEl>
                                          <p:spTgt spid="620678"/>
                                        </p:tgtEl>
                                        <p:attrNameLst>
                                          <p:attrName>ppt_h</p:attrName>
                                        </p:attrNameLst>
                                      </p:cBhvr>
                                      <p:tavLst>
                                        <p:tav tm="0">
                                          <p:val>
                                            <p:fltVal val="0"/>
                                          </p:val>
                                        </p:tav>
                                        <p:tav tm="100000">
                                          <p:val>
                                            <p:strVal val="#ppt_h"/>
                                          </p:val>
                                        </p:tav>
                                      </p:tavLst>
                                    </p:anim>
                                    <p:animEffect transition="in" filter="fade">
                                      <p:cBhvr>
                                        <p:cTn id="194" dur="500"/>
                                        <p:tgtEl>
                                          <p:spTgt spid="620678"/>
                                        </p:tgtEl>
                                      </p:cBhvr>
                                    </p:animEffect>
                                  </p:childTnLst>
                                </p:cTn>
                              </p:par>
                            </p:childTnLst>
                          </p:cTn>
                        </p:par>
                        <p:par>
                          <p:cTn id="195" fill="hold" nodeType="afterGroup">
                            <p:stCondLst>
                              <p:cond delay="4500"/>
                            </p:stCondLst>
                            <p:childTnLst>
                              <p:par>
                                <p:cTn id="196" presetID="53" presetClass="entr" presetSubtype="0" fill="hold" nodeType="afterEffect">
                                  <p:stCondLst>
                                    <p:cond delay="0"/>
                                  </p:stCondLst>
                                  <p:childTnLst>
                                    <p:set>
                                      <p:cBhvr>
                                        <p:cTn id="197" dur="1" fill="hold">
                                          <p:stCondLst>
                                            <p:cond delay="0"/>
                                          </p:stCondLst>
                                        </p:cTn>
                                        <p:tgtEl>
                                          <p:spTgt spid="620660"/>
                                        </p:tgtEl>
                                        <p:attrNameLst>
                                          <p:attrName>style.visibility</p:attrName>
                                        </p:attrNameLst>
                                      </p:cBhvr>
                                      <p:to>
                                        <p:strVal val="visible"/>
                                      </p:to>
                                    </p:set>
                                    <p:anim calcmode="lin" valueType="num">
                                      <p:cBhvr>
                                        <p:cTn id="198" dur="500" fill="hold"/>
                                        <p:tgtEl>
                                          <p:spTgt spid="620660"/>
                                        </p:tgtEl>
                                        <p:attrNameLst>
                                          <p:attrName>ppt_w</p:attrName>
                                        </p:attrNameLst>
                                      </p:cBhvr>
                                      <p:tavLst>
                                        <p:tav tm="0">
                                          <p:val>
                                            <p:fltVal val="0"/>
                                          </p:val>
                                        </p:tav>
                                        <p:tav tm="100000">
                                          <p:val>
                                            <p:strVal val="#ppt_w"/>
                                          </p:val>
                                        </p:tav>
                                      </p:tavLst>
                                    </p:anim>
                                    <p:anim calcmode="lin" valueType="num">
                                      <p:cBhvr>
                                        <p:cTn id="199" dur="500" fill="hold"/>
                                        <p:tgtEl>
                                          <p:spTgt spid="620660"/>
                                        </p:tgtEl>
                                        <p:attrNameLst>
                                          <p:attrName>ppt_h</p:attrName>
                                        </p:attrNameLst>
                                      </p:cBhvr>
                                      <p:tavLst>
                                        <p:tav tm="0">
                                          <p:val>
                                            <p:fltVal val="0"/>
                                          </p:val>
                                        </p:tav>
                                        <p:tav tm="100000">
                                          <p:val>
                                            <p:strVal val="#ppt_h"/>
                                          </p:val>
                                        </p:tav>
                                      </p:tavLst>
                                    </p:anim>
                                    <p:animEffect transition="in" filter="fade">
                                      <p:cBhvr>
                                        <p:cTn id="200" dur="500"/>
                                        <p:tgtEl>
                                          <p:spTgt spid="620660"/>
                                        </p:tgtEl>
                                      </p:cBhvr>
                                    </p:animEffect>
                                  </p:childTnLst>
                                </p:cTn>
                              </p:par>
                            </p:childTnLst>
                          </p:cTn>
                        </p:par>
                        <p:par>
                          <p:cTn id="201" fill="hold" nodeType="afterGroup">
                            <p:stCondLst>
                              <p:cond delay="5000"/>
                            </p:stCondLst>
                            <p:childTnLst>
                              <p:par>
                                <p:cTn id="202" presetID="53" presetClass="entr" presetSubtype="0" fill="hold" grpId="0" nodeType="afterEffect">
                                  <p:stCondLst>
                                    <p:cond delay="0"/>
                                  </p:stCondLst>
                                  <p:childTnLst>
                                    <p:set>
                                      <p:cBhvr>
                                        <p:cTn id="203" dur="1" fill="hold">
                                          <p:stCondLst>
                                            <p:cond delay="0"/>
                                          </p:stCondLst>
                                        </p:cTn>
                                        <p:tgtEl>
                                          <p:spTgt spid="620679"/>
                                        </p:tgtEl>
                                        <p:attrNameLst>
                                          <p:attrName>style.visibility</p:attrName>
                                        </p:attrNameLst>
                                      </p:cBhvr>
                                      <p:to>
                                        <p:strVal val="visible"/>
                                      </p:to>
                                    </p:set>
                                    <p:anim calcmode="lin" valueType="num">
                                      <p:cBhvr>
                                        <p:cTn id="204" dur="500" fill="hold"/>
                                        <p:tgtEl>
                                          <p:spTgt spid="620679"/>
                                        </p:tgtEl>
                                        <p:attrNameLst>
                                          <p:attrName>ppt_w</p:attrName>
                                        </p:attrNameLst>
                                      </p:cBhvr>
                                      <p:tavLst>
                                        <p:tav tm="0">
                                          <p:val>
                                            <p:fltVal val="0"/>
                                          </p:val>
                                        </p:tav>
                                        <p:tav tm="100000">
                                          <p:val>
                                            <p:strVal val="#ppt_w"/>
                                          </p:val>
                                        </p:tav>
                                      </p:tavLst>
                                    </p:anim>
                                    <p:anim calcmode="lin" valueType="num">
                                      <p:cBhvr>
                                        <p:cTn id="205" dur="500" fill="hold"/>
                                        <p:tgtEl>
                                          <p:spTgt spid="620679"/>
                                        </p:tgtEl>
                                        <p:attrNameLst>
                                          <p:attrName>ppt_h</p:attrName>
                                        </p:attrNameLst>
                                      </p:cBhvr>
                                      <p:tavLst>
                                        <p:tav tm="0">
                                          <p:val>
                                            <p:fltVal val="0"/>
                                          </p:val>
                                        </p:tav>
                                        <p:tav tm="100000">
                                          <p:val>
                                            <p:strVal val="#ppt_h"/>
                                          </p:val>
                                        </p:tav>
                                      </p:tavLst>
                                    </p:anim>
                                    <p:animEffect transition="in" filter="fade">
                                      <p:cBhvr>
                                        <p:cTn id="206" dur="500"/>
                                        <p:tgtEl>
                                          <p:spTgt spid="620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92" grpId="0" animBg="1"/>
      <p:bldP spid="620583" grpId="0" animBg="1"/>
      <p:bldP spid="620585" grpId="0" animBg="1"/>
      <p:bldP spid="620586" grpId="0" animBg="1"/>
      <p:bldP spid="620587" grpId="0" animBg="1"/>
      <p:bldP spid="620588" grpId="0" animBg="1"/>
      <p:bldP spid="620589" grpId="0" animBg="1"/>
      <p:bldP spid="620590" grpId="0" animBg="1"/>
      <p:bldP spid="620591" grpId="0" animBg="1"/>
      <p:bldP spid="620626" grpId="0" animBg="1"/>
      <p:bldP spid="620628" grpId="0" animBg="1"/>
      <p:bldP spid="620629" grpId="0" animBg="1"/>
      <p:bldP spid="620630" grpId="0" animBg="1"/>
      <p:bldP spid="620631" grpId="0" animBg="1"/>
      <p:bldP spid="620632" grpId="0" animBg="1"/>
      <p:bldP spid="620633" grpId="0" animBg="1"/>
      <p:bldP spid="620634" grpId="0" animBg="1"/>
      <p:bldP spid="620635" grpId="0" animBg="1"/>
      <p:bldP spid="620670" grpId="0" animBg="1"/>
      <p:bldP spid="620672" grpId="0" animBg="1"/>
      <p:bldP spid="620673" grpId="0" animBg="1"/>
      <p:bldP spid="620674" grpId="0" animBg="1"/>
      <p:bldP spid="620675" grpId="0" animBg="1"/>
      <p:bldP spid="620676" grpId="0" animBg="1"/>
      <p:bldP spid="620677" grpId="0" animBg="1"/>
      <p:bldP spid="620678" grpId="0" animBg="1"/>
      <p:bldP spid="62067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639" name="Freeform 71"/>
          <p:cNvSpPr>
            <a:spLocks/>
          </p:cNvSpPr>
          <p:nvPr/>
        </p:nvSpPr>
        <p:spPr bwMode="auto">
          <a:xfrm>
            <a:off x="5913438" y="1471613"/>
            <a:ext cx="0" cy="3467100"/>
          </a:xfrm>
          <a:custGeom>
            <a:avLst/>
            <a:gdLst>
              <a:gd name="T0" fmla="*/ 0 w 1"/>
              <a:gd name="T1" fmla="*/ 0 h 5460"/>
              <a:gd name="T2" fmla="*/ 0 w 1"/>
              <a:gd name="T3" fmla="*/ 5460 h 5460"/>
            </a:gdLst>
            <a:ahLst/>
            <a:cxnLst>
              <a:cxn ang="0">
                <a:pos x="T0" y="T1"/>
              </a:cxn>
              <a:cxn ang="0">
                <a:pos x="T2" y="T3"/>
              </a:cxn>
            </a:cxnLst>
            <a:rect l="0" t="0" r="r" b="b"/>
            <a:pathLst>
              <a:path w="1" h="5460">
                <a:moveTo>
                  <a:pt x="0" y="0"/>
                </a:moveTo>
                <a:lnTo>
                  <a:pt x="0" y="5460"/>
                </a:lnTo>
              </a:path>
            </a:pathLst>
          </a:custGeom>
          <a:noFill/>
          <a:ln w="9525">
            <a:solidFill>
              <a:srgbClr val="000000"/>
            </a:solidFill>
            <a:prstDash val="sysDot"/>
            <a:round/>
            <a:headEnd/>
            <a:tailEnd type="oval" w="lg" len="lg"/>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1638" name="Freeform 70"/>
          <p:cNvSpPr>
            <a:spLocks/>
          </p:cNvSpPr>
          <p:nvPr/>
        </p:nvSpPr>
        <p:spPr bwMode="auto">
          <a:xfrm>
            <a:off x="7015163" y="1924050"/>
            <a:ext cx="0" cy="2997200"/>
          </a:xfrm>
          <a:custGeom>
            <a:avLst/>
            <a:gdLst>
              <a:gd name="T0" fmla="*/ 0 w 1"/>
              <a:gd name="T1" fmla="*/ 0 h 4720"/>
              <a:gd name="T2" fmla="*/ 0 w 1"/>
              <a:gd name="T3" fmla="*/ 4720 h 4720"/>
            </a:gdLst>
            <a:ahLst/>
            <a:cxnLst>
              <a:cxn ang="0">
                <a:pos x="T0" y="T1"/>
              </a:cxn>
              <a:cxn ang="0">
                <a:pos x="T2" y="T3"/>
              </a:cxn>
            </a:cxnLst>
            <a:rect l="0" t="0" r="r" b="b"/>
            <a:pathLst>
              <a:path w="1" h="4720">
                <a:moveTo>
                  <a:pt x="0" y="0"/>
                </a:moveTo>
                <a:lnTo>
                  <a:pt x="0" y="4720"/>
                </a:lnTo>
              </a:path>
            </a:pathLst>
          </a:custGeom>
          <a:noFill/>
          <a:ln w="9525">
            <a:solidFill>
              <a:srgbClr val="000000"/>
            </a:solidFill>
            <a:prstDash val="sysDot"/>
            <a:round/>
            <a:headEnd/>
            <a:tailEnd type="oval" w="lg" len="lg"/>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1637" name="Freeform 69"/>
          <p:cNvSpPr>
            <a:spLocks/>
          </p:cNvSpPr>
          <p:nvPr/>
        </p:nvSpPr>
        <p:spPr bwMode="auto">
          <a:xfrm>
            <a:off x="2128838" y="1927225"/>
            <a:ext cx="0" cy="3022600"/>
          </a:xfrm>
          <a:custGeom>
            <a:avLst/>
            <a:gdLst>
              <a:gd name="T0" fmla="*/ 0 w 1"/>
              <a:gd name="T1" fmla="*/ 0 h 4760"/>
              <a:gd name="T2" fmla="*/ 0 w 1"/>
              <a:gd name="T3" fmla="*/ 4760 h 4760"/>
            </a:gdLst>
            <a:ahLst/>
            <a:cxnLst>
              <a:cxn ang="0">
                <a:pos x="T0" y="T1"/>
              </a:cxn>
              <a:cxn ang="0">
                <a:pos x="T2" y="T3"/>
              </a:cxn>
            </a:cxnLst>
            <a:rect l="0" t="0" r="r" b="b"/>
            <a:pathLst>
              <a:path w="1" h="4760">
                <a:moveTo>
                  <a:pt x="0" y="0"/>
                </a:moveTo>
                <a:lnTo>
                  <a:pt x="0" y="4760"/>
                </a:lnTo>
              </a:path>
            </a:pathLst>
          </a:custGeom>
          <a:noFill/>
          <a:ln w="9525">
            <a:solidFill>
              <a:srgbClr val="000000"/>
            </a:solidFill>
            <a:prstDash val="sysDot"/>
            <a:round/>
            <a:headEnd/>
            <a:tailEnd type="oval" w="lg" len="lg"/>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1636" name="Freeform 68"/>
          <p:cNvSpPr>
            <a:spLocks/>
          </p:cNvSpPr>
          <p:nvPr/>
        </p:nvSpPr>
        <p:spPr bwMode="auto">
          <a:xfrm>
            <a:off x="3319463" y="1471613"/>
            <a:ext cx="0" cy="3467100"/>
          </a:xfrm>
          <a:custGeom>
            <a:avLst/>
            <a:gdLst>
              <a:gd name="T0" fmla="*/ 0 w 1"/>
              <a:gd name="T1" fmla="*/ 0 h 5460"/>
              <a:gd name="T2" fmla="*/ 0 w 1"/>
              <a:gd name="T3" fmla="*/ 5460 h 5460"/>
            </a:gdLst>
            <a:ahLst/>
            <a:cxnLst>
              <a:cxn ang="0">
                <a:pos x="T0" y="T1"/>
              </a:cxn>
              <a:cxn ang="0">
                <a:pos x="T2" y="T3"/>
              </a:cxn>
            </a:cxnLst>
            <a:rect l="0" t="0" r="r" b="b"/>
            <a:pathLst>
              <a:path w="1" h="5460">
                <a:moveTo>
                  <a:pt x="0" y="0"/>
                </a:moveTo>
                <a:lnTo>
                  <a:pt x="0" y="5460"/>
                </a:lnTo>
              </a:path>
            </a:pathLst>
          </a:custGeom>
          <a:noFill/>
          <a:ln w="9525">
            <a:solidFill>
              <a:srgbClr val="000000"/>
            </a:solidFill>
            <a:prstDash val="sysDot"/>
            <a:round/>
            <a:headEnd/>
            <a:tailEnd type="oval" w="lg" len="lg"/>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1635" name="Line 67"/>
          <p:cNvSpPr>
            <a:spLocks noChangeShapeType="1"/>
          </p:cNvSpPr>
          <p:nvPr/>
        </p:nvSpPr>
        <p:spPr bwMode="auto">
          <a:xfrm>
            <a:off x="1062038" y="4114800"/>
            <a:ext cx="6972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21634" name="Line 66"/>
          <p:cNvSpPr>
            <a:spLocks noChangeShapeType="1"/>
          </p:cNvSpPr>
          <p:nvPr/>
        </p:nvSpPr>
        <p:spPr bwMode="auto">
          <a:xfrm>
            <a:off x="1062038" y="4516438"/>
            <a:ext cx="6972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21633" name="Line 65"/>
          <p:cNvSpPr>
            <a:spLocks noChangeShapeType="1"/>
          </p:cNvSpPr>
          <p:nvPr/>
        </p:nvSpPr>
        <p:spPr bwMode="auto">
          <a:xfrm>
            <a:off x="1062038" y="3697288"/>
            <a:ext cx="6972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21632" name="Line 64"/>
          <p:cNvSpPr>
            <a:spLocks noChangeShapeType="1"/>
          </p:cNvSpPr>
          <p:nvPr/>
        </p:nvSpPr>
        <p:spPr bwMode="auto">
          <a:xfrm>
            <a:off x="1062038" y="3181350"/>
            <a:ext cx="6972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21628" name="Line 60"/>
          <p:cNvSpPr>
            <a:spLocks noChangeShapeType="1"/>
          </p:cNvSpPr>
          <p:nvPr/>
        </p:nvSpPr>
        <p:spPr bwMode="auto">
          <a:xfrm>
            <a:off x="1062038" y="2747963"/>
            <a:ext cx="6972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21627" name="Line 59"/>
          <p:cNvSpPr>
            <a:spLocks noChangeShapeType="1"/>
          </p:cNvSpPr>
          <p:nvPr/>
        </p:nvSpPr>
        <p:spPr bwMode="auto">
          <a:xfrm>
            <a:off x="1062038" y="2305050"/>
            <a:ext cx="6972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21624" name="Line 56"/>
          <p:cNvSpPr>
            <a:spLocks noChangeShapeType="1"/>
          </p:cNvSpPr>
          <p:nvPr/>
        </p:nvSpPr>
        <p:spPr bwMode="auto">
          <a:xfrm>
            <a:off x="1062038" y="1822450"/>
            <a:ext cx="6972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21623" name="Line 55"/>
          <p:cNvSpPr>
            <a:spLocks noChangeShapeType="1"/>
          </p:cNvSpPr>
          <p:nvPr/>
        </p:nvSpPr>
        <p:spPr bwMode="auto">
          <a:xfrm>
            <a:off x="1062038" y="1349375"/>
            <a:ext cx="6972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21622" name="AutoShape 54"/>
          <p:cNvSpPr>
            <a:spLocks noChangeArrowheads="1"/>
          </p:cNvSpPr>
          <p:nvPr/>
        </p:nvSpPr>
        <p:spPr bwMode="auto">
          <a:xfrm>
            <a:off x="2205038" y="2332038"/>
            <a:ext cx="1035050" cy="1792287"/>
          </a:xfrm>
          <a:prstGeom prst="triangle">
            <a:avLst>
              <a:gd name="adj" fmla="val 50000"/>
            </a:avLst>
          </a:prstGeom>
          <a:gradFill rotWithShape="0">
            <a:gsLst>
              <a:gs pos="0">
                <a:srgbClr val="FFFFFF"/>
              </a:gs>
              <a:gs pos="100000">
                <a:srgbClr val="FFFFFF">
                  <a:gamma/>
                  <a:shade val="76078"/>
                  <a:invGamma/>
                </a:srgbClr>
              </a:gs>
            </a:gsLst>
            <a:lin ang="2700000" scaled="1"/>
          </a:gradFill>
          <a:ln w="9525">
            <a:solidFill>
              <a:srgbClr val="000000"/>
            </a:solidFill>
            <a:miter lim="800000"/>
            <a:headEnd/>
            <a:tailEnd/>
          </a:ln>
        </p:spPr>
        <p:txBody>
          <a:bodyPr/>
          <a:lstStyle/>
          <a:p>
            <a:endParaRPr lang="bg-BG"/>
          </a:p>
        </p:txBody>
      </p:sp>
      <p:sp>
        <p:nvSpPr>
          <p:cNvPr id="621621" name="AutoShape 53"/>
          <p:cNvSpPr>
            <a:spLocks noChangeArrowheads="1"/>
          </p:cNvSpPr>
          <p:nvPr/>
        </p:nvSpPr>
        <p:spPr bwMode="auto">
          <a:xfrm>
            <a:off x="1100138" y="2381250"/>
            <a:ext cx="933450" cy="1793875"/>
          </a:xfrm>
          <a:prstGeom prst="triangle">
            <a:avLst>
              <a:gd name="adj" fmla="val 50000"/>
            </a:avLst>
          </a:prstGeom>
          <a:gradFill rotWithShape="0">
            <a:gsLst>
              <a:gs pos="0">
                <a:srgbClr val="FFFFFF"/>
              </a:gs>
              <a:gs pos="100000">
                <a:srgbClr val="FFFFFF">
                  <a:gamma/>
                  <a:shade val="76078"/>
                  <a:invGamma/>
                </a:srgbClr>
              </a:gs>
            </a:gsLst>
            <a:lin ang="2700000" scaled="1"/>
          </a:gradFill>
          <a:ln w="9525">
            <a:solidFill>
              <a:srgbClr val="000000"/>
            </a:solidFill>
            <a:miter lim="800000"/>
            <a:headEnd/>
            <a:tailEnd/>
          </a:ln>
        </p:spPr>
        <p:txBody>
          <a:bodyPr/>
          <a:lstStyle/>
          <a:p>
            <a:endParaRPr lang="bg-BG"/>
          </a:p>
        </p:txBody>
      </p:sp>
      <p:sp>
        <p:nvSpPr>
          <p:cNvPr id="621620" name="AutoShape 52"/>
          <p:cNvSpPr>
            <a:spLocks noChangeArrowheads="1"/>
          </p:cNvSpPr>
          <p:nvPr/>
        </p:nvSpPr>
        <p:spPr bwMode="auto">
          <a:xfrm>
            <a:off x="3348038" y="1846263"/>
            <a:ext cx="1028700" cy="1839912"/>
          </a:xfrm>
          <a:prstGeom prst="triangle">
            <a:avLst>
              <a:gd name="adj" fmla="val 50000"/>
            </a:avLst>
          </a:prstGeom>
          <a:gradFill rotWithShape="0">
            <a:gsLst>
              <a:gs pos="0">
                <a:srgbClr val="FFFFFF"/>
              </a:gs>
              <a:gs pos="100000">
                <a:srgbClr val="FFFFFF">
                  <a:gamma/>
                  <a:shade val="76078"/>
                  <a:invGamma/>
                </a:srgbClr>
              </a:gs>
            </a:gsLst>
            <a:lin ang="2700000" scaled="1"/>
          </a:gradFill>
          <a:ln w="9525">
            <a:solidFill>
              <a:srgbClr val="000000"/>
            </a:solidFill>
            <a:miter lim="800000"/>
            <a:headEnd/>
            <a:tailEnd/>
          </a:ln>
        </p:spPr>
        <p:txBody>
          <a:bodyPr/>
          <a:lstStyle/>
          <a:p>
            <a:endParaRPr lang="bg-BG"/>
          </a:p>
        </p:txBody>
      </p:sp>
      <p:sp>
        <p:nvSpPr>
          <p:cNvPr id="621619" name="Freeform 51"/>
          <p:cNvSpPr>
            <a:spLocks/>
          </p:cNvSpPr>
          <p:nvPr/>
        </p:nvSpPr>
        <p:spPr bwMode="auto">
          <a:xfrm>
            <a:off x="2179638" y="1833563"/>
            <a:ext cx="546100" cy="546100"/>
          </a:xfrm>
          <a:custGeom>
            <a:avLst/>
            <a:gdLst>
              <a:gd name="T0" fmla="*/ 860 w 860"/>
              <a:gd name="T1" fmla="*/ 860 h 860"/>
              <a:gd name="T2" fmla="*/ 0 w 860"/>
              <a:gd name="T3" fmla="*/ 0 h 860"/>
            </a:gdLst>
            <a:ahLst/>
            <a:cxnLst>
              <a:cxn ang="0">
                <a:pos x="T0" y="T1"/>
              </a:cxn>
              <a:cxn ang="0">
                <a:pos x="T2" y="T3"/>
              </a:cxn>
            </a:cxnLst>
            <a:rect l="0" t="0" r="r" b="b"/>
            <a:pathLst>
              <a:path w="860" h="860">
                <a:moveTo>
                  <a:pt x="860" y="860"/>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1618" name="Freeform 50"/>
          <p:cNvSpPr>
            <a:spLocks/>
          </p:cNvSpPr>
          <p:nvPr/>
        </p:nvSpPr>
        <p:spPr bwMode="auto">
          <a:xfrm>
            <a:off x="1570038" y="1846263"/>
            <a:ext cx="482600" cy="546100"/>
          </a:xfrm>
          <a:custGeom>
            <a:avLst/>
            <a:gdLst>
              <a:gd name="T0" fmla="*/ 0 w 760"/>
              <a:gd name="T1" fmla="*/ 860 h 860"/>
              <a:gd name="T2" fmla="*/ 760 w 760"/>
              <a:gd name="T3" fmla="*/ 0 h 860"/>
            </a:gdLst>
            <a:ahLst/>
            <a:cxnLst>
              <a:cxn ang="0">
                <a:pos x="T0" y="T1"/>
              </a:cxn>
              <a:cxn ang="0">
                <a:pos x="T2" y="T3"/>
              </a:cxn>
            </a:cxnLst>
            <a:rect l="0" t="0" r="r" b="b"/>
            <a:pathLst>
              <a:path w="760" h="860">
                <a:moveTo>
                  <a:pt x="0" y="860"/>
                </a:moveTo>
                <a:lnTo>
                  <a:pt x="76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1617" name="Freeform 49"/>
          <p:cNvSpPr>
            <a:spLocks/>
          </p:cNvSpPr>
          <p:nvPr/>
        </p:nvSpPr>
        <p:spPr bwMode="auto">
          <a:xfrm>
            <a:off x="2154238" y="1431925"/>
            <a:ext cx="1009650" cy="358775"/>
          </a:xfrm>
          <a:custGeom>
            <a:avLst/>
            <a:gdLst>
              <a:gd name="T0" fmla="*/ 1380 w 1380"/>
              <a:gd name="T1" fmla="*/ 0 h 640"/>
              <a:gd name="T2" fmla="*/ 0 w 1380"/>
              <a:gd name="T3" fmla="*/ 640 h 640"/>
            </a:gdLst>
            <a:ahLst/>
            <a:cxnLst>
              <a:cxn ang="0">
                <a:pos x="T0" y="T1"/>
              </a:cxn>
              <a:cxn ang="0">
                <a:pos x="T2" y="T3"/>
              </a:cxn>
            </a:cxnLst>
            <a:rect l="0" t="0" r="r" b="b"/>
            <a:pathLst>
              <a:path w="1380" h="640">
                <a:moveTo>
                  <a:pt x="1380" y="0"/>
                </a:moveTo>
                <a:lnTo>
                  <a:pt x="0" y="64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1616" name="Freeform 48"/>
          <p:cNvSpPr>
            <a:spLocks/>
          </p:cNvSpPr>
          <p:nvPr/>
        </p:nvSpPr>
        <p:spPr bwMode="auto">
          <a:xfrm>
            <a:off x="3430588" y="1435100"/>
            <a:ext cx="430212" cy="400050"/>
          </a:xfrm>
          <a:custGeom>
            <a:avLst/>
            <a:gdLst>
              <a:gd name="T0" fmla="*/ 0 w 1120"/>
              <a:gd name="T1" fmla="*/ 0 h 840"/>
              <a:gd name="T2" fmla="*/ 1120 w 1120"/>
              <a:gd name="T3" fmla="*/ 840 h 840"/>
            </a:gdLst>
            <a:ahLst/>
            <a:cxnLst>
              <a:cxn ang="0">
                <a:pos x="T0" y="T1"/>
              </a:cxn>
              <a:cxn ang="0">
                <a:pos x="T2" y="T3"/>
              </a:cxn>
            </a:cxnLst>
            <a:rect l="0" t="0" r="r" b="b"/>
            <a:pathLst>
              <a:path w="1120" h="840">
                <a:moveTo>
                  <a:pt x="0" y="0"/>
                </a:moveTo>
                <a:lnTo>
                  <a:pt x="1120" y="84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1615" name="Oval 47"/>
          <p:cNvSpPr>
            <a:spLocks noChangeArrowheads="1"/>
          </p:cNvSpPr>
          <p:nvPr/>
        </p:nvSpPr>
        <p:spPr bwMode="auto">
          <a:xfrm>
            <a:off x="3128963" y="1177925"/>
            <a:ext cx="342900" cy="342900"/>
          </a:xfrm>
          <a:prstGeom prst="ellipse">
            <a:avLst/>
          </a:prstGeom>
          <a:solidFill>
            <a:srgbClr val="FFFFFF"/>
          </a:solidFill>
          <a:ln w="9525">
            <a:solidFill>
              <a:srgbClr val="000000"/>
            </a:solidFill>
            <a:round/>
            <a:headEnd/>
            <a:tailEnd/>
          </a:ln>
        </p:spPr>
        <p:txBody>
          <a:bodyPr/>
          <a:lstStyle/>
          <a:p>
            <a:r>
              <a:rPr lang="en-US" altLang="bg-BG" sz="1200" b="0">
                <a:cs typeface="Times New Roman" pitchFamily="18" charset="0"/>
              </a:rPr>
              <a:t>B</a:t>
            </a:r>
            <a:endParaRPr lang="en-US" altLang="bg-BG" sz="1800" b="0"/>
          </a:p>
        </p:txBody>
      </p:sp>
      <p:sp>
        <p:nvSpPr>
          <p:cNvPr id="621614" name="Oval 46"/>
          <p:cNvSpPr>
            <a:spLocks noChangeArrowheads="1"/>
          </p:cNvSpPr>
          <p:nvPr/>
        </p:nvSpPr>
        <p:spPr bwMode="auto">
          <a:xfrm>
            <a:off x="1938338" y="1689100"/>
            <a:ext cx="342900" cy="342900"/>
          </a:xfrm>
          <a:prstGeom prst="ellipse">
            <a:avLst/>
          </a:prstGeom>
          <a:solidFill>
            <a:srgbClr val="FFFFFF"/>
          </a:solidFill>
          <a:ln w="9525">
            <a:solidFill>
              <a:srgbClr val="000000"/>
            </a:solidFill>
            <a:round/>
            <a:headEnd/>
            <a:tailEnd/>
          </a:ln>
        </p:spPr>
        <p:txBody>
          <a:bodyPr/>
          <a:lstStyle/>
          <a:p>
            <a:r>
              <a:rPr lang="en-US" altLang="bg-BG" sz="1200" b="0">
                <a:cs typeface="Times New Roman" pitchFamily="18" charset="0"/>
              </a:rPr>
              <a:t>A</a:t>
            </a:r>
            <a:endParaRPr lang="en-US" altLang="bg-BG" sz="1800" b="0"/>
          </a:p>
        </p:txBody>
      </p:sp>
      <p:sp>
        <p:nvSpPr>
          <p:cNvPr id="621613" name="AutoShape 45"/>
          <p:cNvSpPr>
            <a:spLocks noChangeArrowheads="1"/>
          </p:cNvSpPr>
          <p:nvPr/>
        </p:nvSpPr>
        <p:spPr bwMode="auto">
          <a:xfrm>
            <a:off x="7091363" y="2303463"/>
            <a:ext cx="1028700" cy="1831975"/>
          </a:xfrm>
          <a:prstGeom prst="triangle">
            <a:avLst>
              <a:gd name="adj" fmla="val 50000"/>
            </a:avLst>
          </a:prstGeom>
          <a:gradFill rotWithShape="0">
            <a:gsLst>
              <a:gs pos="0">
                <a:srgbClr val="FFFFFF"/>
              </a:gs>
              <a:gs pos="100000">
                <a:srgbClr val="FFFFFF">
                  <a:gamma/>
                  <a:shade val="76078"/>
                  <a:invGamma/>
                </a:srgbClr>
              </a:gs>
            </a:gsLst>
            <a:lin ang="2700000" scaled="1"/>
          </a:gradFill>
          <a:ln w="9525">
            <a:solidFill>
              <a:srgbClr val="000000"/>
            </a:solidFill>
            <a:miter lim="800000"/>
            <a:headEnd/>
            <a:tailEnd/>
          </a:ln>
        </p:spPr>
        <p:txBody>
          <a:bodyPr/>
          <a:lstStyle/>
          <a:p>
            <a:endParaRPr lang="bg-BG"/>
          </a:p>
        </p:txBody>
      </p:sp>
      <p:sp>
        <p:nvSpPr>
          <p:cNvPr id="621612" name="AutoShape 44"/>
          <p:cNvSpPr>
            <a:spLocks noChangeArrowheads="1"/>
          </p:cNvSpPr>
          <p:nvPr/>
        </p:nvSpPr>
        <p:spPr bwMode="auto">
          <a:xfrm>
            <a:off x="5957888" y="2341563"/>
            <a:ext cx="1028700" cy="1792287"/>
          </a:xfrm>
          <a:prstGeom prst="triangle">
            <a:avLst>
              <a:gd name="adj" fmla="val 50000"/>
            </a:avLst>
          </a:prstGeom>
          <a:gradFill rotWithShape="0">
            <a:gsLst>
              <a:gs pos="0">
                <a:srgbClr val="FFFFFF"/>
              </a:gs>
              <a:gs pos="100000">
                <a:srgbClr val="FFFFFF">
                  <a:gamma/>
                  <a:shade val="76078"/>
                  <a:invGamma/>
                </a:srgbClr>
              </a:gs>
            </a:gsLst>
            <a:lin ang="2700000" scaled="1"/>
          </a:gradFill>
          <a:ln w="9525">
            <a:solidFill>
              <a:srgbClr val="000000"/>
            </a:solidFill>
            <a:miter lim="800000"/>
            <a:headEnd/>
            <a:tailEnd/>
          </a:ln>
        </p:spPr>
        <p:txBody>
          <a:bodyPr/>
          <a:lstStyle/>
          <a:p>
            <a:endParaRPr lang="bg-BG"/>
          </a:p>
        </p:txBody>
      </p:sp>
      <p:sp>
        <p:nvSpPr>
          <p:cNvPr id="621611" name="AutoShape 43"/>
          <p:cNvSpPr>
            <a:spLocks noChangeArrowheads="1"/>
          </p:cNvSpPr>
          <p:nvPr/>
        </p:nvSpPr>
        <p:spPr bwMode="auto">
          <a:xfrm>
            <a:off x="4548188" y="1833563"/>
            <a:ext cx="998537" cy="2281237"/>
          </a:xfrm>
          <a:prstGeom prst="triangle">
            <a:avLst>
              <a:gd name="adj" fmla="val 44771"/>
            </a:avLst>
          </a:prstGeom>
          <a:gradFill rotWithShape="0">
            <a:gsLst>
              <a:gs pos="0">
                <a:srgbClr val="FFFFFF"/>
              </a:gs>
              <a:gs pos="100000">
                <a:srgbClr val="FFFFFF">
                  <a:gamma/>
                  <a:shade val="76078"/>
                  <a:invGamma/>
                </a:srgbClr>
              </a:gs>
            </a:gsLst>
            <a:lin ang="2700000" scaled="1"/>
          </a:gradFill>
          <a:ln w="9525">
            <a:solidFill>
              <a:srgbClr val="000000"/>
            </a:solidFill>
            <a:miter lim="800000"/>
            <a:headEnd/>
            <a:tailEnd/>
          </a:ln>
        </p:spPr>
        <p:txBody>
          <a:bodyPr/>
          <a:lstStyle/>
          <a:p>
            <a:endParaRPr lang="bg-BG"/>
          </a:p>
        </p:txBody>
      </p:sp>
      <p:sp>
        <p:nvSpPr>
          <p:cNvPr id="621610" name="Freeform 42"/>
          <p:cNvSpPr>
            <a:spLocks/>
          </p:cNvSpPr>
          <p:nvPr/>
        </p:nvSpPr>
        <p:spPr bwMode="auto">
          <a:xfrm>
            <a:off x="7110413" y="1817688"/>
            <a:ext cx="501650" cy="552450"/>
          </a:xfrm>
          <a:custGeom>
            <a:avLst/>
            <a:gdLst>
              <a:gd name="T0" fmla="*/ 880 w 880"/>
              <a:gd name="T1" fmla="*/ 540 h 540"/>
              <a:gd name="T2" fmla="*/ 0 w 880"/>
              <a:gd name="T3" fmla="*/ 0 h 540"/>
            </a:gdLst>
            <a:ahLst/>
            <a:cxnLst>
              <a:cxn ang="0">
                <a:pos x="T0" y="T1"/>
              </a:cxn>
              <a:cxn ang="0">
                <a:pos x="T2" y="T3"/>
              </a:cxn>
            </a:cxnLst>
            <a:rect l="0" t="0" r="r" b="b"/>
            <a:pathLst>
              <a:path w="880" h="540">
                <a:moveTo>
                  <a:pt x="880" y="540"/>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1609" name="Freeform 41"/>
          <p:cNvSpPr>
            <a:spLocks/>
          </p:cNvSpPr>
          <p:nvPr/>
        </p:nvSpPr>
        <p:spPr bwMode="auto">
          <a:xfrm>
            <a:off x="6475413" y="1833563"/>
            <a:ext cx="361950" cy="520700"/>
          </a:xfrm>
          <a:custGeom>
            <a:avLst/>
            <a:gdLst>
              <a:gd name="T0" fmla="*/ 0 w 720"/>
              <a:gd name="T1" fmla="*/ 474 h 474"/>
              <a:gd name="T2" fmla="*/ 720 w 720"/>
              <a:gd name="T3" fmla="*/ 0 h 474"/>
            </a:gdLst>
            <a:ahLst/>
            <a:cxnLst>
              <a:cxn ang="0">
                <a:pos x="T0" y="T1"/>
              </a:cxn>
              <a:cxn ang="0">
                <a:pos x="T2" y="T3"/>
              </a:cxn>
            </a:cxnLst>
            <a:rect l="0" t="0" r="r" b="b"/>
            <a:pathLst>
              <a:path w="720" h="474">
                <a:moveTo>
                  <a:pt x="0" y="474"/>
                </a:moveTo>
                <a:lnTo>
                  <a:pt x="720" y="0"/>
                </a:lnTo>
              </a:path>
            </a:pathLst>
          </a:custGeom>
          <a:noFill/>
          <a:ln w="9525">
            <a:solidFill>
              <a:srgbClr val="000000"/>
            </a:solidFill>
            <a:round/>
            <a:headEnd type="triangle" w="sm"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1608" name="Freeform 40"/>
          <p:cNvSpPr>
            <a:spLocks/>
          </p:cNvSpPr>
          <p:nvPr/>
        </p:nvSpPr>
        <p:spPr bwMode="auto">
          <a:xfrm>
            <a:off x="5030788" y="1358901"/>
            <a:ext cx="936625" cy="501650"/>
          </a:xfrm>
          <a:custGeom>
            <a:avLst/>
            <a:gdLst>
              <a:gd name="T0" fmla="*/ 1700 w 1700"/>
              <a:gd name="T1" fmla="*/ 0 h 1260"/>
              <a:gd name="T2" fmla="*/ 0 w 1700"/>
              <a:gd name="T3" fmla="*/ 1260 h 1260"/>
            </a:gdLst>
            <a:ahLst/>
            <a:cxnLst>
              <a:cxn ang="0">
                <a:pos x="T0" y="T1"/>
              </a:cxn>
              <a:cxn ang="0">
                <a:pos x="T2" y="T3"/>
              </a:cxn>
            </a:cxnLst>
            <a:rect l="0" t="0" r="r" b="b"/>
            <a:pathLst>
              <a:path w="1700" h="1260">
                <a:moveTo>
                  <a:pt x="1700" y="0"/>
                </a:moveTo>
                <a:lnTo>
                  <a:pt x="0" y="126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1607" name="Freeform 39"/>
          <p:cNvSpPr>
            <a:spLocks/>
          </p:cNvSpPr>
          <p:nvPr/>
        </p:nvSpPr>
        <p:spPr bwMode="auto">
          <a:xfrm>
            <a:off x="6091238" y="1377950"/>
            <a:ext cx="850900" cy="323850"/>
          </a:xfrm>
          <a:custGeom>
            <a:avLst/>
            <a:gdLst>
              <a:gd name="T0" fmla="*/ 0 w 1160"/>
              <a:gd name="T1" fmla="*/ 0 h 540"/>
              <a:gd name="T2" fmla="*/ 1160 w 1160"/>
              <a:gd name="T3" fmla="*/ 540 h 540"/>
            </a:gdLst>
            <a:ahLst/>
            <a:cxnLst>
              <a:cxn ang="0">
                <a:pos x="T0" y="T1"/>
              </a:cxn>
              <a:cxn ang="0">
                <a:pos x="T2" y="T3"/>
              </a:cxn>
            </a:cxnLst>
            <a:rect l="0" t="0" r="r" b="b"/>
            <a:pathLst>
              <a:path w="1160" h="540">
                <a:moveTo>
                  <a:pt x="0" y="0"/>
                </a:moveTo>
                <a:lnTo>
                  <a:pt x="1160" y="54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1606" name="Oval 38"/>
          <p:cNvSpPr>
            <a:spLocks noChangeArrowheads="1"/>
          </p:cNvSpPr>
          <p:nvPr/>
        </p:nvSpPr>
        <p:spPr bwMode="auto">
          <a:xfrm>
            <a:off x="5767388" y="1125538"/>
            <a:ext cx="342900" cy="342900"/>
          </a:xfrm>
          <a:prstGeom prst="ellipse">
            <a:avLst/>
          </a:prstGeom>
          <a:solidFill>
            <a:srgbClr val="FFFFFF"/>
          </a:solidFill>
          <a:ln w="9525">
            <a:solidFill>
              <a:srgbClr val="000000"/>
            </a:solidFill>
            <a:round/>
            <a:headEnd/>
            <a:tailEnd/>
          </a:ln>
        </p:spPr>
        <p:txBody>
          <a:bodyPr/>
          <a:lstStyle/>
          <a:p>
            <a:r>
              <a:rPr lang="en-US" altLang="bg-BG" sz="1200" b="0">
                <a:cs typeface="Times New Roman" pitchFamily="18" charset="0"/>
              </a:rPr>
              <a:t>A</a:t>
            </a:r>
            <a:endParaRPr lang="en-US" altLang="bg-BG" sz="1800" b="0"/>
          </a:p>
        </p:txBody>
      </p:sp>
      <p:sp>
        <p:nvSpPr>
          <p:cNvPr id="621605" name="Oval 37"/>
          <p:cNvSpPr>
            <a:spLocks noChangeArrowheads="1"/>
          </p:cNvSpPr>
          <p:nvPr/>
        </p:nvSpPr>
        <p:spPr bwMode="auto">
          <a:xfrm>
            <a:off x="6786563" y="1574800"/>
            <a:ext cx="342900" cy="342900"/>
          </a:xfrm>
          <a:prstGeom prst="ellipse">
            <a:avLst/>
          </a:prstGeom>
          <a:solidFill>
            <a:srgbClr val="FFFFFF"/>
          </a:solidFill>
          <a:ln w="9525">
            <a:solidFill>
              <a:srgbClr val="000000"/>
            </a:solidFill>
            <a:round/>
            <a:headEnd/>
            <a:tailEnd/>
          </a:ln>
        </p:spPr>
        <p:txBody>
          <a:bodyPr/>
          <a:lstStyle/>
          <a:p>
            <a:r>
              <a:rPr lang="en-US" altLang="bg-BG" sz="1200" b="0">
                <a:cs typeface="Times New Roman" pitchFamily="18" charset="0"/>
              </a:rPr>
              <a:t>B</a:t>
            </a:r>
            <a:endParaRPr lang="en-US" altLang="bg-BG" sz="1800" b="0"/>
          </a:p>
        </p:txBody>
      </p:sp>
      <p:sp>
        <p:nvSpPr>
          <p:cNvPr id="621604" name="Freeform 36"/>
          <p:cNvSpPr>
            <a:spLocks/>
          </p:cNvSpPr>
          <p:nvPr/>
        </p:nvSpPr>
        <p:spPr bwMode="auto">
          <a:xfrm>
            <a:off x="4440238" y="1089025"/>
            <a:ext cx="0" cy="3857625"/>
          </a:xfrm>
          <a:custGeom>
            <a:avLst/>
            <a:gdLst>
              <a:gd name="T0" fmla="*/ 0 w 1"/>
              <a:gd name="T1" fmla="*/ 0 h 6076"/>
              <a:gd name="T2" fmla="*/ 0 w 1"/>
              <a:gd name="T3" fmla="*/ 6076 h 6076"/>
            </a:gdLst>
            <a:ahLst/>
            <a:cxnLst>
              <a:cxn ang="0">
                <a:pos x="T0" y="T1"/>
              </a:cxn>
              <a:cxn ang="0">
                <a:pos x="T2" y="T3"/>
              </a:cxn>
            </a:cxnLst>
            <a:rect l="0" t="0" r="r" b="b"/>
            <a:pathLst>
              <a:path w="1" h="6076">
                <a:moveTo>
                  <a:pt x="0" y="0"/>
                </a:moveTo>
                <a:lnTo>
                  <a:pt x="0" y="607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1603" name="Text Box 35"/>
          <p:cNvSpPr txBox="1">
            <a:spLocks noChangeArrowheads="1"/>
          </p:cNvSpPr>
          <p:nvPr/>
        </p:nvSpPr>
        <p:spPr bwMode="auto">
          <a:xfrm>
            <a:off x="6319838" y="1135063"/>
            <a:ext cx="10287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a:lstStyle/>
          <a:p>
            <a:r>
              <a:rPr lang="en-US" altLang="bg-BG" sz="1400" b="0">
                <a:cs typeface="Times New Roman" pitchFamily="18" charset="0"/>
              </a:rPr>
              <a:t>A </a:t>
            </a:r>
            <a:r>
              <a:rPr lang="bg-BG" altLang="bg-BG" sz="1400" b="0">
                <a:cs typeface="Times New Roman" pitchFamily="18" charset="0"/>
              </a:rPr>
              <a:t>се качи</a:t>
            </a:r>
            <a:endParaRPr lang="bg-BG" altLang="bg-BG" sz="1800" b="0"/>
          </a:p>
        </p:txBody>
      </p:sp>
      <p:sp>
        <p:nvSpPr>
          <p:cNvPr id="621602" name="Text Box 34"/>
          <p:cNvSpPr txBox="1">
            <a:spLocks noChangeArrowheads="1"/>
          </p:cNvSpPr>
          <p:nvPr/>
        </p:nvSpPr>
        <p:spPr bwMode="auto">
          <a:xfrm>
            <a:off x="5853113" y="3028950"/>
            <a:ext cx="12573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a:lstStyle/>
          <a:p>
            <a:r>
              <a:rPr lang="bg-BG" altLang="bg-BG" sz="1400" b="0">
                <a:cs typeface="Times New Roman" pitchFamily="18" charset="0"/>
              </a:rPr>
              <a:t>      Стана</a:t>
            </a:r>
            <a:endParaRPr lang="en-US" altLang="bg-BG" sz="1100" b="0"/>
          </a:p>
          <a:p>
            <a:pPr eaLnBrk="0" hangingPunct="0"/>
            <a:r>
              <a:rPr lang="bg-BG" altLang="bg-BG" sz="1400" b="0">
                <a:cs typeface="Times New Roman" pitchFamily="18" charset="0"/>
              </a:rPr>
              <a:t>     ляв на В</a:t>
            </a:r>
            <a:endParaRPr lang="en-US" altLang="bg-BG" sz="1100" b="0"/>
          </a:p>
          <a:p>
            <a:pPr eaLnBrk="0" hangingPunct="0"/>
            <a:r>
              <a:rPr lang="bg-BG" altLang="bg-BG" sz="1400" b="0">
                <a:cs typeface="Times New Roman" pitchFamily="18" charset="0"/>
              </a:rPr>
              <a:t> </a:t>
            </a:r>
            <a:endParaRPr lang="en-US" altLang="bg-BG" sz="1100" b="0"/>
          </a:p>
          <a:p>
            <a:pPr eaLnBrk="0" hangingPunct="0"/>
            <a:r>
              <a:rPr lang="bg-BG" altLang="bg-BG" sz="1400" b="0">
                <a:cs typeface="Times New Roman" pitchFamily="18" charset="0"/>
              </a:rPr>
              <a:t>  десния на А</a:t>
            </a:r>
            <a:endParaRPr lang="bg-BG" altLang="bg-BG" sz="1800" b="0"/>
          </a:p>
        </p:txBody>
      </p:sp>
      <p:sp>
        <p:nvSpPr>
          <p:cNvPr id="621601" name="Oval 33"/>
          <p:cNvSpPr>
            <a:spLocks noChangeArrowheads="1"/>
          </p:cNvSpPr>
          <p:nvPr/>
        </p:nvSpPr>
        <p:spPr bwMode="auto">
          <a:xfrm>
            <a:off x="3119438" y="4986338"/>
            <a:ext cx="342900" cy="342900"/>
          </a:xfrm>
          <a:prstGeom prst="ellipse">
            <a:avLst/>
          </a:prstGeom>
          <a:solidFill>
            <a:srgbClr val="FFFFFF"/>
          </a:solidFill>
          <a:ln w="9525">
            <a:solidFill>
              <a:srgbClr val="000000"/>
            </a:solidFill>
            <a:round/>
            <a:headEnd/>
            <a:tailEnd/>
          </a:ln>
        </p:spPr>
        <p:txBody>
          <a:bodyPr/>
          <a:lstStyle/>
          <a:p>
            <a:r>
              <a:rPr lang="en-US" altLang="bg-BG" sz="1200" b="0">
                <a:cs typeface="Times New Roman" pitchFamily="18" charset="0"/>
              </a:rPr>
              <a:t>B</a:t>
            </a:r>
            <a:endParaRPr lang="en-US" altLang="bg-BG" sz="1800" b="0"/>
          </a:p>
        </p:txBody>
      </p:sp>
      <p:sp>
        <p:nvSpPr>
          <p:cNvPr id="621600" name="Oval 32"/>
          <p:cNvSpPr>
            <a:spLocks noChangeArrowheads="1"/>
          </p:cNvSpPr>
          <p:nvPr/>
        </p:nvSpPr>
        <p:spPr bwMode="auto">
          <a:xfrm>
            <a:off x="1976438" y="4986338"/>
            <a:ext cx="342900" cy="342900"/>
          </a:xfrm>
          <a:prstGeom prst="ellipse">
            <a:avLst/>
          </a:prstGeom>
          <a:solidFill>
            <a:srgbClr val="FFFFFF"/>
          </a:solidFill>
          <a:ln w="9525">
            <a:solidFill>
              <a:srgbClr val="000000"/>
            </a:solidFill>
            <a:round/>
            <a:headEnd/>
            <a:tailEnd/>
          </a:ln>
        </p:spPr>
        <p:txBody>
          <a:bodyPr/>
          <a:lstStyle/>
          <a:p>
            <a:r>
              <a:rPr lang="en-US" altLang="bg-BG" sz="1200" b="0">
                <a:cs typeface="Times New Roman" pitchFamily="18" charset="0"/>
              </a:rPr>
              <a:t>A</a:t>
            </a:r>
            <a:endParaRPr lang="en-US" altLang="bg-BG" sz="1800" b="0"/>
          </a:p>
        </p:txBody>
      </p:sp>
      <p:sp>
        <p:nvSpPr>
          <p:cNvPr id="621599" name="Oval 31"/>
          <p:cNvSpPr>
            <a:spLocks noChangeArrowheads="1"/>
          </p:cNvSpPr>
          <p:nvPr/>
        </p:nvSpPr>
        <p:spPr bwMode="auto">
          <a:xfrm>
            <a:off x="6862763" y="4986338"/>
            <a:ext cx="342900" cy="342900"/>
          </a:xfrm>
          <a:prstGeom prst="ellipse">
            <a:avLst/>
          </a:prstGeom>
          <a:solidFill>
            <a:srgbClr val="FFFFFF"/>
          </a:solidFill>
          <a:ln w="9525">
            <a:solidFill>
              <a:srgbClr val="000000"/>
            </a:solidFill>
            <a:round/>
            <a:headEnd/>
            <a:tailEnd/>
          </a:ln>
        </p:spPr>
        <p:txBody>
          <a:bodyPr/>
          <a:lstStyle/>
          <a:p>
            <a:r>
              <a:rPr lang="en-US" altLang="bg-BG" sz="1200" b="0">
                <a:cs typeface="Times New Roman" pitchFamily="18" charset="0"/>
              </a:rPr>
              <a:t>B</a:t>
            </a:r>
            <a:endParaRPr lang="en-US" altLang="bg-BG" sz="1800" b="0"/>
          </a:p>
        </p:txBody>
      </p:sp>
      <p:sp>
        <p:nvSpPr>
          <p:cNvPr id="621598" name="Oval 30"/>
          <p:cNvSpPr>
            <a:spLocks noChangeArrowheads="1"/>
          </p:cNvSpPr>
          <p:nvPr/>
        </p:nvSpPr>
        <p:spPr bwMode="auto">
          <a:xfrm>
            <a:off x="5881688" y="4976813"/>
            <a:ext cx="342900" cy="342900"/>
          </a:xfrm>
          <a:prstGeom prst="ellipse">
            <a:avLst/>
          </a:prstGeom>
          <a:solidFill>
            <a:srgbClr val="FFFFFF"/>
          </a:solidFill>
          <a:ln w="9525">
            <a:solidFill>
              <a:srgbClr val="000000"/>
            </a:solidFill>
            <a:round/>
            <a:headEnd/>
            <a:tailEnd/>
          </a:ln>
        </p:spPr>
        <p:txBody>
          <a:bodyPr/>
          <a:lstStyle/>
          <a:p>
            <a:r>
              <a:rPr lang="en-US" altLang="bg-BG" sz="1200" b="0">
                <a:cs typeface="Times New Roman" pitchFamily="18" charset="0"/>
              </a:rPr>
              <a:t>A</a:t>
            </a:r>
            <a:endParaRPr lang="en-US" altLang="bg-BG" sz="1800" b="0"/>
          </a:p>
        </p:txBody>
      </p:sp>
      <p:sp>
        <p:nvSpPr>
          <p:cNvPr id="621593" name="Freeform 25"/>
          <p:cNvSpPr>
            <a:spLocks/>
          </p:cNvSpPr>
          <p:nvPr/>
        </p:nvSpPr>
        <p:spPr bwMode="auto">
          <a:xfrm>
            <a:off x="1582738" y="2414588"/>
            <a:ext cx="50800" cy="342900"/>
          </a:xfrm>
          <a:custGeom>
            <a:avLst/>
            <a:gdLst>
              <a:gd name="T0" fmla="*/ 0 w 80"/>
              <a:gd name="T1" fmla="*/ 0 h 540"/>
              <a:gd name="T2" fmla="*/ 80 w 80"/>
              <a:gd name="T3" fmla="*/ 540 h 540"/>
            </a:gdLst>
            <a:ahLst/>
            <a:cxnLst>
              <a:cxn ang="0">
                <a:pos x="T0" y="T1"/>
              </a:cxn>
              <a:cxn ang="0">
                <a:pos x="T2" y="T3"/>
              </a:cxn>
            </a:cxnLst>
            <a:rect l="0" t="0" r="r" b="b"/>
            <a:pathLst>
              <a:path w="80" h="540">
                <a:moveTo>
                  <a:pt x="0" y="0"/>
                </a:moveTo>
                <a:lnTo>
                  <a:pt x="80" y="54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1592" name="Line 24"/>
          <p:cNvSpPr>
            <a:spLocks noChangeShapeType="1"/>
          </p:cNvSpPr>
          <p:nvPr/>
        </p:nvSpPr>
        <p:spPr bwMode="auto">
          <a:xfrm flipH="1">
            <a:off x="1404938" y="2747963"/>
            <a:ext cx="228600" cy="457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sp>
        <p:nvSpPr>
          <p:cNvPr id="621591" name="Line 23"/>
          <p:cNvSpPr>
            <a:spLocks noChangeShapeType="1"/>
          </p:cNvSpPr>
          <p:nvPr/>
        </p:nvSpPr>
        <p:spPr bwMode="auto">
          <a:xfrm>
            <a:off x="1404938" y="3197225"/>
            <a:ext cx="114300" cy="457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sp>
        <p:nvSpPr>
          <p:cNvPr id="621590" name="Freeform 22"/>
          <p:cNvSpPr>
            <a:spLocks/>
          </p:cNvSpPr>
          <p:nvPr/>
        </p:nvSpPr>
        <p:spPr bwMode="auto">
          <a:xfrm>
            <a:off x="1025525" y="4103688"/>
            <a:ext cx="1101725" cy="401637"/>
          </a:xfrm>
          <a:custGeom>
            <a:avLst/>
            <a:gdLst>
              <a:gd name="T0" fmla="*/ 92 w 1626"/>
              <a:gd name="T1" fmla="*/ 0 h 368"/>
              <a:gd name="T2" fmla="*/ 0 w 1626"/>
              <a:gd name="T3" fmla="*/ 365 h 368"/>
              <a:gd name="T4" fmla="*/ 1626 w 1626"/>
              <a:gd name="T5" fmla="*/ 368 h 368"/>
              <a:gd name="T6" fmla="*/ 1501 w 1626"/>
              <a:gd name="T7" fmla="*/ 4 h 368"/>
              <a:gd name="T8" fmla="*/ 92 w 1626"/>
              <a:gd name="T9" fmla="*/ 0 h 368"/>
            </a:gdLst>
            <a:ahLst/>
            <a:cxnLst>
              <a:cxn ang="0">
                <a:pos x="T0" y="T1"/>
              </a:cxn>
              <a:cxn ang="0">
                <a:pos x="T2" y="T3"/>
              </a:cxn>
              <a:cxn ang="0">
                <a:pos x="T4" y="T5"/>
              </a:cxn>
              <a:cxn ang="0">
                <a:pos x="T6" y="T7"/>
              </a:cxn>
              <a:cxn ang="0">
                <a:pos x="T8" y="T9"/>
              </a:cxn>
            </a:cxnLst>
            <a:rect l="0" t="0" r="r" b="b"/>
            <a:pathLst>
              <a:path w="1626" h="368">
                <a:moveTo>
                  <a:pt x="92" y="0"/>
                </a:moveTo>
                <a:lnTo>
                  <a:pt x="0" y="365"/>
                </a:lnTo>
                <a:lnTo>
                  <a:pt x="1626" y="368"/>
                </a:lnTo>
                <a:lnTo>
                  <a:pt x="1501" y="4"/>
                </a:lnTo>
                <a:lnTo>
                  <a:pt x="92" y="0"/>
                </a:lnTo>
                <a:close/>
              </a:path>
            </a:pathLst>
          </a:custGeom>
          <a:gradFill rotWithShape="0">
            <a:gsLst>
              <a:gs pos="0">
                <a:srgbClr val="FFFFFF">
                  <a:gamma/>
                  <a:shade val="0"/>
                  <a:invGamma/>
                </a:srgbClr>
              </a:gs>
              <a:gs pos="5000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21589" name="Freeform 21"/>
          <p:cNvSpPr>
            <a:spLocks/>
          </p:cNvSpPr>
          <p:nvPr/>
        </p:nvSpPr>
        <p:spPr bwMode="auto">
          <a:xfrm>
            <a:off x="1393825" y="3644900"/>
            <a:ext cx="125413" cy="479425"/>
          </a:xfrm>
          <a:custGeom>
            <a:avLst/>
            <a:gdLst>
              <a:gd name="T0" fmla="*/ 100 w 100"/>
              <a:gd name="T1" fmla="*/ 0 h 460"/>
              <a:gd name="T2" fmla="*/ 0 w 100"/>
              <a:gd name="T3" fmla="*/ 460 h 460"/>
            </a:gdLst>
            <a:ahLst/>
            <a:cxnLst>
              <a:cxn ang="0">
                <a:pos x="T0" y="T1"/>
              </a:cxn>
              <a:cxn ang="0">
                <a:pos x="T2" y="T3"/>
              </a:cxn>
            </a:cxnLst>
            <a:rect l="0" t="0" r="r" b="b"/>
            <a:pathLst>
              <a:path w="100" h="460">
                <a:moveTo>
                  <a:pt x="100" y="0"/>
                </a:moveTo>
                <a:lnTo>
                  <a:pt x="0" y="46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bg-BG"/>
          </a:p>
        </p:txBody>
      </p:sp>
      <p:grpSp>
        <p:nvGrpSpPr>
          <p:cNvPr id="621581" name="Group 13"/>
          <p:cNvGrpSpPr>
            <a:grpSpLocks/>
          </p:cNvGrpSpPr>
          <p:nvPr/>
        </p:nvGrpSpPr>
        <p:grpSpPr bwMode="auto">
          <a:xfrm rot="14874812">
            <a:off x="1152525" y="4129088"/>
            <a:ext cx="295275" cy="355600"/>
            <a:chOff x="3647" y="1758"/>
            <a:chExt cx="2821" cy="2957"/>
          </a:xfrm>
        </p:grpSpPr>
        <p:sp>
          <p:nvSpPr>
            <p:cNvPr id="621588" name="Freeform 20"/>
            <p:cNvSpPr>
              <a:spLocks/>
            </p:cNvSpPr>
            <p:nvPr/>
          </p:nvSpPr>
          <p:spPr bwMode="auto">
            <a:xfrm>
              <a:off x="3759" y="1934"/>
              <a:ext cx="2304" cy="2441"/>
            </a:xfrm>
            <a:custGeom>
              <a:avLst/>
              <a:gdLst>
                <a:gd name="T0" fmla="*/ 40 w 2304"/>
                <a:gd name="T1" fmla="*/ 0 h 2441"/>
                <a:gd name="T2" fmla="*/ 212 w 2304"/>
                <a:gd name="T3" fmla="*/ 444 h 2441"/>
                <a:gd name="T4" fmla="*/ 0 w 2304"/>
                <a:gd name="T5" fmla="*/ 456 h 2441"/>
                <a:gd name="T6" fmla="*/ 212 w 2304"/>
                <a:gd name="T7" fmla="*/ 950 h 2441"/>
                <a:gd name="T8" fmla="*/ 90 w 2304"/>
                <a:gd name="T9" fmla="*/ 983 h 2441"/>
                <a:gd name="T10" fmla="*/ 333 w 2304"/>
                <a:gd name="T11" fmla="*/ 1389 h 2441"/>
                <a:gd name="T12" fmla="*/ 100 w 2304"/>
                <a:gd name="T13" fmla="*/ 1451 h 2441"/>
                <a:gd name="T14" fmla="*/ 454 w 2304"/>
                <a:gd name="T15" fmla="*/ 1824 h 2441"/>
                <a:gd name="T16" fmla="*/ 304 w 2304"/>
                <a:gd name="T17" fmla="*/ 1885 h 2441"/>
                <a:gd name="T18" fmla="*/ 868 w 2304"/>
                <a:gd name="T19" fmla="*/ 2189 h 2441"/>
                <a:gd name="T20" fmla="*/ 787 w 2304"/>
                <a:gd name="T21" fmla="*/ 2291 h 2441"/>
                <a:gd name="T22" fmla="*/ 1465 w 2304"/>
                <a:gd name="T23" fmla="*/ 2441 h 2441"/>
                <a:gd name="T24" fmla="*/ 2131 w 2304"/>
                <a:gd name="T25" fmla="*/ 2291 h 2441"/>
                <a:gd name="T26" fmla="*/ 2304 w 2304"/>
                <a:gd name="T27" fmla="*/ 1793 h 2441"/>
                <a:gd name="T28" fmla="*/ 2285 w 2304"/>
                <a:gd name="T29" fmla="*/ 1083 h 2441"/>
                <a:gd name="T30" fmla="*/ 2112 w 2304"/>
                <a:gd name="T31" fmla="*/ 1175 h 2441"/>
                <a:gd name="T32" fmla="*/ 1962 w 2304"/>
                <a:gd name="T33" fmla="*/ 608 h 2441"/>
                <a:gd name="T34" fmla="*/ 1891 w 2304"/>
                <a:gd name="T35" fmla="*/ 803 h 2441"/>
                <a:gd name="T36" fmla="*/ 1608 w 2304"/>
                <a:gd name="T37" fmla="*/ 342 h 2441"/>
                <a:gd name="T38" fmla="*/ 1546 w 2304"/>
                <a:gd name="T39" fmla="*/ 484 h 2441"/>
                <a:gd name="T40" fmla="*/ 1232 w 2304"/>
                <a:gd name="T41" fmla="*/ 169 h 2441"/>
                <a:gd name="T42" fmla="*/ 1210 w 2304"/>
                <a:gd name="T43" fmla="*/ 302 h 2441"/>
                <a:gd name="T44" fmla="*/ 747 w 2304"/>
                <a:gd name="T45" fmla="*/ 121 h 2441"/>
                <a:gd name="T46" fmla="*/ 747 w 2304"/>
                <a:gd name="T47" fmla="*/ 233 h 2441"/>
                <a:gd name="T48" fmla="*/ 404 w 2304"/>
                <a:gd name="T49" fmla="*/ 150 h 2441"/>
                <a:gd name="T50" fmla="*/ 40 w 2304"/>
                <a:gd name="T51" fmla="*/ 0 h 2441"/>
                <a:gd name="T52" fmla="*/ 40 w 2304"/>
                <a:gd name="T53" fmla="*/ 0 h 2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04" h="2441">
                  <a:moveTo>
                    <a:pt x="40" y="0"/>
                  </a:moveTo>
                  <a:lnTo>
                    <a:pt x="212" y="444"/>
                  </a:lnTo>
                  <a:lnTo>
                    <a:pt x="0" y="456"/>
                  </a:lnTo>
                  <a:lnTo>
                    <a:pt x="212" y="950"/>
                  </a:lnTo>
                  <a:lnTo>
                    <a:pt x="90" y="983"/>
                  </a:lnTo>
                  <a:lnTo>
                    <a:pt x="333" y="1389"/>
                  </a:lnTo>
                  <a:lnTo>
                    <a:pt x="100" y="1451"/>
                  </a:lnTo>
                  <a:lnTo>
                    <a:pt x="454" y="1824"/>
                  </a:lnTo>
                  <a:lnTo>
                    <a:pt x="304" y="1885"/>
                  </a:lnTo>
                  <a:lnTo>
                    <a:pt x="868" y="2189"/>
                  </a:lnTo>
                  <a:lnTo>
                    <a:pt x="787" y="2291"/>
                  </a:lnTo>
                  <a:lnTo>
                    <a:pt x="1465" y="2441"/>
                  </a:lnTo>
                  <a:lnTo>
                    <a:pt x="2131" y="2291"/>
                  </a:lnTo>
                  <a:lnTo>
                    <a:pt x="2304" y="1793"/>
                  </a:lnTo>
                  <a:lnTo>
                    <a:pt x="2285" y="1083"/>
                  </a:lnTo>
                  <a:lnTo>
                    <a:pt x="2112" y="1175"/>
                  </a:lnTo>
                  <a:lnTo>
                    <a:pt x="1962" y="608"/>
                  </a:lnTo>
                  <a:lnTo>
                    <a:pt x="1891" y="803"/>
                  </a:lnTo>
                  <a:lnTo>
                    <a:pt x="1608" y="342"/>
                  </a:lnTo>
                  <a:lnTo>
                    <a:pt x="1546" y="484"/>
                  </a:lnTo>
                  <a:lnTo>
                    <a:pt x="1232" y="169"/>
                  </a:lnTo>
                  <a:lnTo>
                    <a:pt x="1210" y="302"/>
                  </a:lnTo>
                  <a:lnTo>
                    <a:pt x="747" y="121"/>
                  </a:lnTo>
                  <a:lnTo>
                    <a:pt x="747" y="233"/>
                  </a:lnTo>
                  <a:lnTo>
                    <a:pt x="404" y="150"/>
                  </a:lnTo>
                  <a:lnTo>
                    <a:pt x="40" y="0"/>
                  </a:lnTo>
                  <a:close/>
                </a:path>
              </a:pathLst>
            </a:custGeom>
            <a:solidFill>
              <a:srgbClr val="5A8A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sp>
          <p:nvSpPr>
            <p:cNvPr id="621587" name="Freeform 19"/>
            <p:cNvSpPr>
              <a:spLocks/>
            </p:cNvSpPr>
            <p:nvPr/>
          </p:nvSpPr>
          <p:spPr bwMode="auto">
            <a:xfrm>
              <a:off x="4232" y="2338"/>
              <a:ext cx="1691" cy="1481"/>
            </a:xfrm>
            <a:custGeom>
              <a:avLst/>
              <a:gdLst>
                <a:gd name="T0" fmla="*/ 0 w 1691"/>
                <a:gd name="T1" fmla="*/ 0 h 1481"/>
                <a:gd name="T2" fmla="*/ 488 w 1691"/>
                <a:gd name="T3" fmla="*/ 486 h 1481"/>
                <a:gd name="T4" fmla="*/ 576 w 1691"/>
                <a:gd name="T5" fmla="*/ 185 h 1481"/>
                <a:gd name="T6" fmla="*/ 971 w 1691"/>
                <a:gd name="T7" fmla="*/ 771 h 1481"/>
                <a:gd name="T8" fmla="*/ 1113 w 1691"/>
                <a:gd name="T9" fmla="*/ 498 h 1481"/>
                <a:gd name="T10" fmla="*/ 1377 w 1691"/>
                <a:gd name="T11" fmla="*/ 1125 h 1481"/>
                <a:gd name="T12" fmla="*/ 1489 w 1691"/>
                <a:gd name="T13" fmla="*/ 923 h 1481"/>
                <a:gd name="T14" fmla="*/ 1610 w 1691"/>
                <a:gd name="T15" fmla="*/ 1481 h 1481"/>
                <a:gd name="T16" fmla="*/ 1691 w 1691"/>
                <a:gd name="T17" fmla="*/ 1006 h 1481"/>
                <a:gd name="T18" fmla="*/ 1610 w 1691"/>
                <a:gd name="T19" fmla="*/ 985 h 1481"/>
                <a:gd name="T20" fmla="*/ 1508 w 1691"/>
                <a:gd name="T21" fmla="*/ 648 h 1481"/>
                <a:gd name="T22" fmla="*/ 1356 w 1691"/>
                <a:gd name="T23" fmla="*/ 700 h 1481"/>
                <a:gd name="T24" fmla="*/ 1194 w 1691"/>
                <a:gd name="T25" fmla="*/ 266 h 1481"/>
                <a:gd name="T26" fmla="*/ 1023 w 1691"/>
                <a:gd name="T27" fmla="*/ 406 h 1481"/>
                <a:gd name="T28" fmla="*/ 871 w 1691"/>
                <a:gd name="T29" fmla="*/ 92 h 1481"/>
                <a:gd name="T30" fmla="*/ 852 w 1691"/>
                <a:gd name="T31" fmla="*/ 244 h 1481"/>
                <a:gd name="T32" fmla="*/ 550 w 1691"/>
                <a:gd name="T33" fmla="*/ 0 h 1481"/>
                <a:gd name="T34" fmla="*/ 476 w 1691"/>
                <a:gd name="T35" fmla="*/ 133 h 1481"/>
                <a:gd name="T36" fmla="*/ 0 w 1691"/>
                <a:gd name="T37" fmla="*/ 0 h 1481"/>
                <a:gd name="T38" fmla="*/ 0 w 1691"/>
                <a:gd name="T39" fmla="*/ 0 h 1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91" h="1481">
                  <a:moveTo>
                    <a:pt x="0" y="0"/>
                  </a:moveTo>
                  <a:lnTo>
                    <a:pt x="488" y="486"/>
                  </a:lnTo>
                  <a:lnTo>
                    <a:pt x="576" y="185"/>
                  </a:lnTo>
                  <a:lnTo>
                    <a:pt x="971" y="771"/>
                  </a:lnTo>
                  <a:lnTo>
                    <a:pt x="1113" y="498"/>
                  </a:lnTo>
                  <a:lnTo>
                    <a:pt x="1377" y="1125"/>
                  </a:lnTo>
                  <a:lnTo>
                    <a:pt x="1489" y="923"/>
                  </a:lnTo>
                  <a:lnTo>
                    <a:pt x="1610" y="1481"/>
                  </a:lnTo>
                  <a:lnTo>
                    <a:pt x="1691" y="1006"/>
                  </a:lnTo>
                  <a:lnTo>
                    <a:pt x="1610" y="985"/>
                  </a:lnTo>
                  <a:lnTo>
                    <a:pt x="1508" y="648"/>
                  </a:lnTo>
                  <a:lnTo>
                    <a:pt x="1356" y="700"/>
                  </a:lnTo>
                  <a:lnTo>
                    <a:pt x="1194" y="266"/>
                  </a:lnTo>
                  <a:lnTo>
                    <a:pt x="1023" y="406"/>
                  </a:lnTo>
                  <a:lnTo>
                    <a:pt x="871" y="92"/>
                  </a:lnTo>
                  <a:lnTo>
                    <a:pt x="852" y="244"/>
                  </a:lnTo>
                  <a:lnTo>
                    <a:pt x="550" y="0"/>
                  </a:lnTo>
                  <a:lnTo>
                    <a:pt x="476" y="133"/>
                  </a:lnTo>
                  <a:lnTo>
                    <a:pt x="0" y="0"/>
                  </a:lnTo>
                  <a:close/>
                </a:path>
              </a:pathLst>
            </a:custGeom>
            <a:solidFill>
              <a:srgbClr val="7FC4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sp>
          <p:nvSpPr>
            <p:cNvPr id="621586" name="Freeform 18"/>
            <p:cNvSpPr>
              <a:spLocks/>
            </p:cNvSpPr>
            <p:nvPr/>
          </p:nvSpPr>
          <p:spPr bwMode="auto">
            <a:xfrm>
              <a:off x="3647" y="1758"/>
              <a:ext cx="2821" cy="2957"/>
            </a:xfrm>
            <a:custGeom>
              <a:avLst/>
              <a:gdLst>
                <a:gd name="T0" fmla="*/ 2183 w 2821"/>
                <a:gd name="T1" fmla="*/ 2550 h 2957"/>
                <a:gd name="T2" fmla="*/ 2345 w 2821"/>
                <a:gd name="T3" fmla="*/ 2745 h 2957"/>
                <a:gd name="T4" fmla="*/ 2597 w 2821"/>
                <a:gd name="T5" fmla="*/ 2957 h 2957"/>
                <a:gd name="T6" fmla="*/ 2821 w 2821"/>
                <a:gd name="T7" fmla="*/ 2745 h 2957"/>
                <a:gd name="T8" fmla="*/ 2497 w 2821"/>
                <a:gd name="T9" fmla="*/ 2603 h 2957"/>
                <a:gd name="T10" fmla="*/ 2376 w 2821"/>
                <a:gd name="T11" fmla="*/ 2441 h 2957"/>
                <a:gd name="T12" fmla="*/ 2507 w 2821"/>
                <a:gd name="T13" fmla="*/ 2014 h 2957"/>
                <a:gd name="T14" fmla="*/ 2516 w 2821"/>
                <a:gd name="T15" fmla="*/ 1468 h 2957"/>
                <a:gd name="T16" fmla="*/ 2438 w 2821"/>
                <a:gd name="T17" fmla="*/ 1074 h 2957"/>
                <a:gd name="T18" fmla="*/ 2324 w 2821"/>
                <a:gd name="T19" fmla="*/ 1204 h 2957"/>
                <a:gd name="T20" fmla="*/ 2195 w 2821"/>
                <a:gd name="T21" fmla="*/ 819 h 2957"/>
                <a:gd name="T22" fmla="*/ 2062 w 2821"/>
                <a:gd name="T23" fmla="*/ 608 h 2957"/>
                <a:gd name="T24" fmla="*/ 2003 w 2821"/>
                <a:gd name="T25" fmla="*/ 779 h 2957"/>
                <a:gd name="T26" fmla="*/ 1819 w 2821"/>
                <a:gd name="T27" fmla="*/ 497 h 2957"/>
                <a:gd name="T28" fmla="*/ 1658 w 2821"/>
                <a:gd name="T29" fmla="*/ 354 h 2957"/>
                <a:gd name="T30" fmla="*/ 1627 w 2821"/>
                <a:gd name="T31" fmla="*/ 504 h 2957"/>
                <a:gd name="T32" fmla="*/ 1215 w 2821"/>
                <a:gd name="T33" fmla="*/ 193 h 2957"/>
                <a:gd name="T34" fmla="*/ 1242 w 2821"/>
                <a:gd name="T35" fmla="*/ 342 h 2957"/>
                <a:gd name="T36" fmla="*/ 699 w 2821"/>
                <a:gd name="T37" fmla="*/ 128 h 2957"/>
                <a:gd name="T38" fmla="*/ 747 w 2821"/>
                <a:gd name="T39" fmla="*/ 302 h 2957"/>
                <a:gd name="T40" fmla="*/ 395 w 2821"/>
                <a:gd name="T41" fmla="*/ 181 h 2957"/>
                <a:gd name="T42" fmla="*/ 0 w 2821"/>
                <a:gd name="T43" fmla="*/ 0 h 2957"/>
                <a:gd name="T44" fmla="*/ 243 w 2821"/>
                <a:gd name="T45" fmla="*/ 364 h 2957"/>
                <a:gd name="T46" fmla="*/ 585 w 2821"/>
                <a:gd name="T47" fmla="*/ 435 h 2957"/>
                <a:gd name="T48" fmla="*/ 1032 w 2821"/>
                <a:gd name="T49" fmla="*/ 535 h 2957"/>
                <a:gd name="T50" fmla="*/ 992 w 2821"/>
                <a:gd name="T51" fmla="*/ 404 h 2957"/>
                <a:gd name="T52" fmla="*/ 1396 w 2821"/>
                <a:gd name="T53" fmla="*/ 575 h 2957"/>
                <a:gd name="T54" fmla="*/ 1406 w 2821"/>
                <a:gd name="T55" fmla="*/ 456 h 2957"/>
                <a:gd name="T56" fmla="*/ 1708 w 2821"/>
                <a:gd name="T57" fmla="*/ 829 h 2957"/>
                <a:gd name="T58" fmla="*/ 1770 w 2821"/>
                <a:gd name="T59" fmla="*/ 677 h 2957"/>
                <a:gd name="T60" fmla="*/ 2043 w 2821"/>
                <a:gd name="T61" fmla="*/ 1154 h 2957"/>
                <a:gd name="T62" fmla="*/ 2122 w 2821"/>
                <a:gd name="T63" fmla="*/ 962 h 2957"/>
                <a:gd name="T64" fmla="*/ 2202 w 2821"/>
                <a:gd name="T65" fmla="*/ 1458 h 2957"/>
                <a:gd name="T66" fmla="*/ 2336 w 2821"/>
                <a:gd name="T67" fmla="*/ 1368 h 2957"/>
                <a:gd name="T68" fmla="*/ 2345 w 2821"/>
                <a:gd name="T69" fmla="*/ 1833 h 2957"/>
                <a:gd name="T70" fmla="*/ 2255 w 2821"/>
                <a:gd name="T71" fmla="*/ 2277 h 2957"/>
                <a:gd name="T72" fmla="*/ 2081 w 2821"/>
                <a:gd name="T73" fmla="*/ 1995 h 2957"/>
                <a:gd name="T74" fmla="*/ 1686 w 2821"/>
                <a:gd name="T75" fmla="*/ 1589 h 2957"/>
                <a:gd name="T76" fmla="*/ 1235 w 2821"/>
                <a:gd name="T77" fmla="*/ 1347 h 2957"/>
                <a:gd name="T78" fmla="*/ 778 w 2821"/>
                <a:gd name="T79" fmla="*/ 950 h 2957"/>
                <a:gd name="T80" fmla="*/ 1154 w 2821"/>
                <a:gd name="T81" fmla="*/ 1347 h 2957"/>
                <a:gd name="T82" fmla="*/ 1598 w 2821"/>
                <a:gd name="T83" fmla="*/ 1660 h 2957"/>
                <a:gd name="T84" fmla="*/ 1972 w 2821"/>
                <a:gd name="T85" fmla="*/ 2087 h 2957"/>
                <a:gd name="T86" fmla="*/ 2183 w 2821"/>
                <a:gd name="T87" fmla="*/ 2550 h 2957"/>
                <a:gd name="T88" fmla="*/ 2183 w 2821"/>
                <a:gd name="T89" fmla="*/ 2550 h 2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21" h="2957">
                  <a:moveTo>
                    <a:pt x="2183" y="2550"/>
                  </a:moveTo>
                  <a:lnTo>
                    <a:pt x="2345" y="2745"/>
                  </a:lnTo>
                  <a:lnTo>
                    <a:pt x="2597" y="2957"/>
                  </a:lnTo>
                  <a:lnTo>
                    <a:pt x="2821" y="2745"/>
                  </a:lnTo>
                  <a:lnTo>
                    <a:pt x="2497" y="2603"/>
                  </a:lnTo>
                  <a:lnTo>
                    <a:pt x="2376" y="2441"/>
                  </a:lnTo>
                  <a:lnTo>
                    <a:pt x="2507" y="2014"/>
                  </a:lnTo>
                  <a:lnTo>
                    <a:pt x="2516" y="1468"/>
                  </a:lnTo>
                  <a:lnTo>
                    <a:pt x="2438" y="1074"/>
                  </a:lnTo>
                  <a:lnTo>
                    <a:pt x="2324" y="1204"/>
                  </a:lnTo>
                  <a:lnTo>
                    <a:pt x="2195" y="819"/>
                  </a:lnTo>
                  <a:lnTo>
                    <a:pt x="2062" y="608"/>
                  </a:lnTo>
                  <a:lnTo>
                    <a:pt x="2003" y="779"/>
                  </a:lnTo>
                  <a:lnTo>
                    <a:pt x="1819" y="497"/>
                  </a:lnTo>
                  <a:lnTo>
                    <a:pt x="1658" y="354"/>
                  </a:lnTo>
                  <a:lnTo>
                    <a:pt x="1627" y="504"/>
                  </a:lnTo>
                  <a:lnTo>
                    <a:pt x="1215" y="193"/>
                  </a:lnTo>
                  <a:lnTo>
                    <a:pt x="1242" y="342"/>
                  </a:lnTo>
                  <a:lnTo>
                    <a:pt x="699" y="128"/>
                  </a:lnTo>
                  <a:lnTo>
                    <a:pt x="747" y="302"/>
                  </a:lnTo>
                  <a:lnTo>
                    <a:pt x="395" y="181"/>
                  </a:lnTo>
                  <a:lnTo>
                    <a:pt x="0" y="0"/>
                  </a:lnTo>
                  <a:lnTo>
                    <a:pt x="243" y="364"/>
                  </a:lnTo>
                  <a:lnTo>
                    <a:pt x="585" y="435"/>
                  </a:lnTo>
                  <a:lnTo>
                    <a:pt x="1032" y="535"/>
                  </a:lnTo>
                  <a:lnTo>
                    <a:pt x="992" y="404"/>
                  </a:lnTo>
                  <a:lnTo>
                    <a:pt x="1396" y="575"/>
                  </a:lnTo>
                  <a:lnTo>
                    <a:pt x="1406" y="456"/>
                  </a:lnTo>
                  <a:lnTo>
                    <a:pt x="1708" y="829"/>
                  </a:lnTo>
                  <a:lnTo>
                    <a:pt x="1770" y="677"/>
                  </a:lnTo>
                  <a:lnTo>
                    <a:pt x="2043" y="1154"/>
                  </a:lnTo>
                  <a:lnTo>
                    <a:pt x="2122" y="962"/>
                  </a:lnTo>
                  <a:lnTo>
                    <a:pt x="2202" y="1458"/>
                  </a:lnTo>
                  <a:lnTo>
                    <a:pt x="2336" y="1368"/>
                  </a:lnTo>
                  <a:lnTo>
                    <a:pt x="2345" y="1833"/>
                  </a:lnTo>
                  <a:lnTo>
                    <a:pt x="2255" y="2277"/>
                  </a:lnTo>
                  <a:lnTo>
                    <a:pt x="2081" y="1995"/>
                  </a:lnTo>
                  <a:lnTo>
                    <a:pt x="1686" y="1589"/>
                  </a:lnTo>
                  <a:lnTo>
                    <a:pt x="1235" y="1347"/>
                  </a:lnTo>
                  <a:lnTo>
                    <a:pt x="778" y="950"/>
                  </a:lnTo>
                  <a:lnTo>
                    <a:pt x="1154" y="1347"/>
                  </a:lnTo>
                  <a:lnTo>
                    <a:pt x="1598" y="1660"/>
                  </a:lnTo>
                  <a:lnTo>
                    <a:pt x="1972" y="2087"/>
                  </a:lnTo>
                  <a:lnTo>
                    <a:pt x="2183" y="25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sp>
          <p:nvSpPr>
            <p:cNvPr id="621585" name="Freeform 17"/>
            <p:cNvSpPr>
              <a:spLocks/>
            </p:cNvSpPr>
            <p:nvPr/>
          </p:nvSpPr>
          <p:spPr bwMode="auto">
            <a:xfrm>
              <a:off x="4458" y="2720"/>
              <a:ext cx="585" cy="496"/>
            </a:xfrm>
            <a:custGeom>
              <a:avLst/>
              <a:gdLst>
                <a:gd name="T0" fmla="*/ 364 w 585"/>
                <a:gd name="T1" fmla="*/ 0 h 496"/>
                <a:gd name="T2" fmla="*/ 473 w 585"/>
                <a:gd name="T3" fmla="*/ 434 h 496"/>
                <a:gd name="T4" fmla="*/ 0 w 585"/>
                <a:gd name="T5" fmla="*/ 415 h 496"/>
                <a:gd name="T6" fmla="*/ 585 w 585"/>
                <a:gd name="T7" fmla="*/ 496 h 496"/>
                <a:gd name="T8" fmla="*/ 364 w 585"/>
                <a:gd name="T9" fmla="*/ 0 h 496"/>
                <a:gd name="T10" fmla="*/ 364 w 585"/>
                <a:gd name="T11" fmla="*/ 0 h 496"/>
              </a:gdLst>
              <a:ahLst/>
              <a:cxnLst>
                <a:cxn ang="0">
                  <a:pos x="T0" y="T1"/>
                </a:cxn>
                <a:cxn ang="0">
                  <a:pos x="T2" y="T3"/>
                </a:cxn>
                <a:cxn ang="0">
                  <a:pos x="T4" y="T5"/>
                </a:cxn>
                <a:cxn ang="0">
                  <a:pos x="T6" y="T7"/>
                </a:cxn>
                <a:cxn ang="0">
                  <a:pos x="T8" y="T9"/>
                </a:cxn>
                <a:cxn ang="0">
                  <a:pos x="T10" y="T11"/>
                </a:cxn>
              </a:cxnLst>
              <a:rect l="0" t="0" r="r" b="b"/>
              <a:pathLst>
                <a:path w="585" h="496">
                  <a:moveTo>
                    <a:pt x="364" y="0"/>
                  </a:moveTo>
                  <a:lnTo>
                    <a:pt x="473" y="434"/>
                  </a:lnTo>
                  <a:lnTo>
                    <a:pt x="0" y="415"/>
                  </a:lnTo>
                  <a:lnTo>
                    <a:pt x="585" y="496"/>
                  </a:lnTo>
                  <a:lnTo>
                    <a:pt x="3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sp>
          <p:nvSpPr>
            <p:cNvPr id="621584" name="Freeform 16"/>
            <p:cNvSpPr>
              <a:spLocks/>
            </p:cNvSpPr>
            <p:nvPr/>
          </p:nvSpPr>
          <p:spPr bwMode="auto">
            <a:xfrm>
              <a:off x="4587" y="2891"/>
              <a:ext cx="839" cy="641"/>
            </a:xfrm>
            <a:custGeom>
              <a:avLst/>
              <a:gdLst>
                <a:gd name="T0" fmla="*/ 746 w 839"/>
                <a:gd name="T1" fmla="*/ 0 h 641"/>
                <a:gd name="T2" fmla="*/ 746 w 839"/>
                <a:gd name="T3" fmla="*/ 518 h 641"/>
                <a:gd name="T4" fmla="*/ 0 w 839"/>
                <a:gd name="T5" fmla="*/ 641 h 641"/>
                <a:gd name="T6" fmla="*/ 839 w 839"/>
                <a:gd name="T7" fmla="*/ 620 h 641"/>
                <a:gd name="T8" fmla="*/ 746 w 839"/>
                <a:gd name="T9" fmla="*/ 0 h 641"/>
                <a:gd name="T10" fmla="*/ 746 w 839"/>
                <a:gd name="T11" fmla="*/ 0 h 641"/>
              </a:gdLst>
              <a:ahLst/>
              <a:cxnLst>
                <a:cxn ang="0">
                  <a:pos x="T0" y="T1"/>
                </a:cxn>
                <a:cxn ang="0">
                  <a:pos x="T2" y="T3"/>
                </a:cxn>
                <a:cxn ang="0">
                  <a:pos x="T4" y="T5"/>
                </a:cxn>
                <a:cxn ang="0">
                  <a:pos x="T6" y="T7"/>
                </a:cxn>
                <a:cxn ang="0">
                  <a:pos x="T8" y="T9"/>
                </a:cxn>
                <a:cxn ang="0">
                  <a:pos x="T10" y="T11"/>
                </a:cxn>
              </a:cxnLst>
              <a:rect l="0" t="0" r="r" b="b"/>
              <a:pathLst>
                <a:path w="839" h="641">
                  <a:moveTo>
                    <a:pt x="746" y="0"/>
                  </a:moveTo>
                  <a:lnTo>
                    <a:pt x="746" y="518"/>
                  </a:lnTo>
                  <a:lnTo>
                    <a:pt x="0" y="641"/>
                  </a:lnTo>
                  <a:lnTo>
                    <a:pt x="839" y="620"/>
                  </a:lnTo>
                  <a:lnTo>
                    <a:pt x="7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sp>
          <p:nvSpPr>
            <p:cNvPr id="621583" name="Freeform 15"/>
            <p:cNvSpPr>
              <a:spLocks/>
            </p:cNvSpPr>
            <p:nvPr/>
          </p:nvSpPr>
          <p:spPr bwMode="auto">
            <a:xfrm>
              <a:off x="4941" y="3297"/>
              <a:ext cx="799" cy="610"/>
            </a:xfrm>
            <a:custGeom>
              <a:avLst/>
              <a:gdLst>
                <a:gd name="T0" fmla="*/ 768 w 799"/>
                <a:gd name="T1" fmla="*/ 0 h 610"/>
                <a:gd name="T2" fmla="*/ 718 w 799"/>
                <a:gd name="T3" fmla="*/ 456 h 610"/>
                <a:gd name="T4" fmla="*/ 0 w 799"/>
                <a:gd name="T5" fmla="*/ 610 h 610"/>
                <a:gd name="T6" fmla="*/ 799 w 799"/>
                <a:gd name="T7" fmla="*/ 548 h 610"/>
                <a:gd name="T8" fmla="*/ 780 w 799"/>
                <a:gd name="T9" fmla="*/ 278 h 610"/>
                <a:gd name="T10" fmla="*/ 773 w 799"/>
                <a:gd name="T11" fmla="*/ 178 h 610"/>
                <a:gd name="T12" fmla="*/ 770 w 799"/>
                <a:gd name="T13" fmla="*/ 133 h 610"/>
                <a:gd name="T14" fmla="*/ 768 w 799"/>
                <a:gd name="T15" fmla="*/ 90 h 610"/>
                <a:gd name="T16" fmla="*/ 766 w 799"/>
                <a:gd name="T17" fmla="*/ 55 h 610"/>
                <a:gd name="T18" fmla="*/ 766 w 799"/>
                <a:gd name="T19" fmla="*/ 28 h 610"/>
                <a:gd name="T20" fmla="*/ 768 w 799"/>
                <a:gd name="T21" fmla="*/ 0 h 610"/>
                <a:gd name="T22" fmla="*/ 768 w 799"/>
                <a:gd name="T23" fmla="*/ 0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9" h="610">
                  <a:moveTo>
                    <a:pt x="768" y="0"/>
                  </a:moveTo>
                  <a:lnTo>
                    <a:pt x="718" y="456"/>
                  </a:lnTo>
                  <a:lnTo>
                    <a:pt x="0" y="610"/>
                  </a:lnTo>
                  <a:lnTo>
                    <a:pt x="799" y="548"/>
                  </a:lnTo>
                  <a:lnTo>
                    <a:pt x="780" y="278"/>
                  </a:lnTo>
                  <a:lnTo>
                    <a:pt x="773" y="178"/>
                  </a:lnTo>
                  <a:lnTo>
                    <a:pt x="770" y="133"/>
                  </a:lnTo>
                  <a:lnTo>
                    <a:pt x="768" y="90"/>
                  </a:lnTo>
                  <a:lnTo>
                    <a:pt x="766" y="55"/>
                  </a:lnTo>
                  <a:lnTo>
                    <a:pt x="766" y="28"/>
                  </a:lnTo>
                  <a:lnTo>
                    <a:pt x="7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sp>
          <p:nvSpPr>
            <p:cNvPr id="621582" name="Freeform 14"/>
            <p:cNvSpPr>
              <a:spLocks/>
            </p:cNvSpPr>
            <p:nvPr/>
          </p:nvSpPr>
          <p:spPr bwMode="auto">
            <a:xfrm>
              <a:off x="3659" y="1765"/>
              <a:ext cx="2243" cy="2686"/>
            </a:xfrm>
            <a:custGeom>
              <a:avLst/>
              <a:gdLst>
                <a:gd name="T0" fmla="*/ 2243 w 2243"/>
                <a:gd name="T1" fmla="*/ 2584 h 2686"/>
                <a:gd name="T2" fmla="*/ 1819 w 2243"/>
                <a:gd name="T3" fmla="*/ 2686 h 2686"/>
                <a:gd name="T4" fmla="*/ 1170 w 2243"/>
                <a:gd name="T5" fmla="*/ 2636 h 2686"/>
                <a:gd name="T6" fmla="*/ 687 w 2243"/>
                <a:gd name="T7" fmla="*/ 2496 h 2686"/>
                <a:gd name="T8" fmla="*/ 806 w 2243"/>
                <a:gd name="T9" fmla="*/ 2382 h 2686"/>
                <a:gd name="T10" fmla="*/ 464 w 2243"/>
                <a:gd name="T11" fmla="*/ 2190 h 2686"/>
                <a:gd name="T12" fmla="*/ 209 w 2243"/>
                <a:gd name="T13" fmla="*/ 2000 h 2686"/>
                <a:gd name="T14" fmla="*/ 383 w 2243"/>
                <a:gd name="T15" fmla="*/ 1947 h 2686"/>
                <a:gd name="T16" fmla="*/ 100 w 2243"/>
                <a:gd name="T17" fmla="*/ 1520 h 2686"/>
                <a:gd name="T18" fmla="*/ 293 w 2243"/>
                <a:gd name="T19" fmla="*/ 1501 h 2686"/>
                <a:gd name="T20" fmla="*/ 60 w 2243"/>
                <a:gd name="T21" fmla="*/ 1026 h 2686"/>
                <a:gd name="T22" fmla="*/ 209 w 2243"/>
                <a:gd name="T23" fmla="*/ 1076 h 2686"/>
                <a:gd name="T24" fmla="*/ 7 w 2243"/>
                <a:gd name="T25" fmla="*/ 518 h 2686"/>
                <a:gd name="T26" fmla="*/ 162 w 2243"/>
                <a:gd name="T27" fmla="*/ 549 h 2686"/>
                <a:gd name="T28" fmla="*/ 0 w 2243"/>
                <a:gd name="T29" fmla="*/ 0 h 2686"/>
                <a:gd name="T30" fmla="*/ 262 w 2243"/>
                <a:gd name="T31" fmla="*/ 247 h 2686"/>
                <a:gd name="T32" fmla="*/ 423 w 2243"/>
                <a:gd name="T33" fmla="*/ 722 h 2686"/>
                <a:gd name="T34" fmla="*/ 262 w 2243"/>
                <a:gd name="T35" fmla="*/ 722 h 2686"/>
                <a:gd name="T36" fmla="*/ 514 w 2243"/>
                <a:gd name="T37" fmla="*/ 1237 h 2686"/>
                <a:gd name="T38" fmla="*/ 362 w 2243"/>
                <a:gd name="T39" fmla="*/ 1228 h 2686"/>
                <a:gd name="T40" fmla="*/ 614 w 2243"/>
                <a:gd name="T41" fmla="*/ 1582 h 2686"/>
                <a:gd name="T42" fmla="*/ 412 w 2243"/>
                <a:gd name="T43" fmla="*/ 1644 h 2686"/>
                <a:gd name="T44" fmla="*/ 735 w 2243"/>
                <a:gd name="T45" fmla="*/ 2007 h 2686"/>
                <a:gd name="T46" fmla="*/ 607 w 2243"/>
                <a:gd name="T47" fmla="*/ 2080 h 2686"/>
                <a:gd name="T48" fmla="*/ 1142 w 2243"/>
                <a:gd name="T49" fmla="*/ 2342 h 2686"/>
                <a:gd name="T50" fmla="*/ 1049 w 2243"/>
                <a:gd name="T51" fmla="*/ 2434 h 2686"/>
                <a:gd name="T52" fmla="*/ 1615 w 2243"/>
                <a:gd name="T53" fmla="*/ 2515 h 2686"/>
                <a:gd name="T54" fmla="*/ 1941 w 2243"/>
                <a:gd name="T55" fmla="*/ 2475 h 2686"/>
                <a:gd name="T56" fmla="*/ 2205 w 2243"/>
                <a:gd name="T57" fmla="*/ 2375 h 2686"/>
                <a:gd name="T58" fmla="*/ 2243 w 2243"/>
                <a:gd name="T59" fmla="*/ 2584 h 2686"/>
                <a:gd name="T60" fmla="*/ 2243 w 2243"/>
                <a:gd name="T61" fmla="*/ 2584 h 2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43" h="2686">
                  <a:moveTo>
                    <a:pt x="2243" y="2584"/>
                  </a:moveTo>
                  <a:lnTo>
                    <a:pt x="1819" y="2686"/>
                  </a:lnTo>
                  <a:lnTo>
                    <a:pt x="1170" y="2636"/>
                  </a:lnTo>
                  <a:lnTo>
                    <a:pt x="687" y="2496"/>
                  </a:lnTo>
                  <a:lnTo>
                    <a:pt x="806" y="2382"/>
                  </a:lnTo>
                  <a:lnTo>
                    <a:pt x="464" y="2190"/>
                  </a:lnTo>
                  <a:lnTo>
                    <a:pt x="209" y="2000"/>
                  </a:lnTo>
                  <a:lnTo>
                    <a:pt x="383" y="1947"/>
                  </a:lnTo>
                  <a:lnTo>
                    <a:pt x="100" y="1520"/>
                  </a:lnTo>
                  <a:lnTo>
                    <a:pt x="293" y="1501"/>
                  </a:lnTo>
                  <a:lnTo>
                    <a:pt x="60" y="1026"/>
                  </a:lnTo>
                  <a:lnTo>
                    <a:pt x="209" y="1076"/>
                  </a:lnTo>
                  <a:lnTo>
                    <a:pt x="7" y="518"/>
                  </a:lnTo>
                  <a:lnTo>
                    <a:pt x="162" y="549"/>
                  </a:lnTo>
                  <a:lnTo>
                    <a:pt x="0" y="0"/>
                  </a:lnTo>
                  <a:lnTo>
                    <a:pt x="262" y="247"/>
                  </a:lnTo>
                  <a:lnTo>
                    <a:pt x="423" y="722"/>
                  </a:lnTo>
                  <a:lnTo>
                    <a:pt x="262" y="722"/>
                  </a:lnTo>
                  <a:lnTo>
                    <a:pt x="514" y="1237"/>
                  </a:lnTo>
                  <a:lnTo>
                    <a:pt x="362" y="1228"/>
                  </a:lnTo>
                  <a:lnTo>
                    <a:pt x="614" y="1582"/>
                  </a:lnTo>
                  <a:lnTo>
                    <a:pt x="412" y="1644"/>
                  </a:lnTo>
                  <a:lnTo>
                    <a:pt x="735" y="2007"/>
                  </a:lnTo>
                  <a:lnTo>
                    <a:pt x="607" y="2080"/>
                  </a:lnTo>
                  <a:lnTo>
                    <a:pt x="1142" y="2342"/>
                  </a:lnTo>
                  <a:lnTo>
                    <a:pt x="1049" y="2434"/>
                  </a:lnTo>
                  <a:lnTo>
                    <a:pt x="1615" y="2515"/>
                  </a:lnTo>
                  <a:lnTo>
                    <a:pt x="1941" y="2475"/>
                  </a:lnTo>
                  <a:lnTo>
                    <a:pt x="2205" y="2375"/>
                  </a:lnTo>
                  <a:lnTo>
                    <a:pt x="2243" y="25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grpSp>
      <p:sp>
        <p:nvSpPr>
          <p:cNvPr id="621572" name="Text Box 4"/>
          <p:cNvSpPr txBox="1">
            <a:spLocks noChangeArrowheads="1"/>
          </p:cNvSpPr>
          <p:nvPr/>
        </p:nvSpPr>
        <p:spPr bwMode="auto">
          <a:xfrm>
            <a:off x="3119438" y="5926138"/>
            <a:ext cx="2400300" cy="342900"/>
          </a:xfrm>
          <a:prstGeom prst="rect">
            <a:avLst/>
          </a:prstGeom>
          <a:solidFill>
            <a:srgbClr val="FFFFFF"/>
          </a:solidFill>
          <a:ln w="9525">
            <a:solidFill>
              <a:srgbClr val="000000"/>
            </a:solidFill>
            <a:miter lim="800000"/>
            <a:headEnd/>
            <a:tailEnd/>
          </a:ln>
        </p:spPr>
        <p:txBody>
          <a:bodyPr bIns="0"/>
          <a:lstStyle/>
          <a:p>
            <a:pPr algn="just"/>
            <a:r>
              <a:rPr lang="bg-BG" altLang="bg-BG" sz="1800" i="1">
                <a:latin typeface="Times New Roman" pitchFamily="18" charset="0"/>
                <a:cs typeface="Times New Roman" pitchFamily="18" charset="0"/>
              </a:rPr>
              <a:t>Ситуация 3.А</a:t>
            </a:r>
            <a:endParaRPr lang="bg-BG" altLang="bg-BG" sz="1400" i="1">
              <a:latin typeface="Times New Roman" pitchFamily="18" charset="0"/>
              <a:cs typeface="Times New Roman" pitchFamily="18" charset="0"/>
            </a:endParaRPr>
          </a:p>
          <a:p>
            <a:pPr eaLnBrk="0" hangingPunct="0"/>
            <a:endParaRPr lang="bg-BG" altLang="bg-BG" sz="1800" b="0"/>
          </a:p>
        </p:txBody>
      </p:sp>
      <p:sp>
        <p:nvSpPr>
          <p:cNvPr id="621577" name="Line 9"/>
          <p:cNvSpPr>
            <a:spLocks noChangeShapeType="1"/>
          </p:cNvSpPr>
          <p:nvPr/>
        </p:nvSpPr>
        <p:spPr bwMode="auto">
          <a:xfrm>
            <a:off x="1176338" y="4883150"/>
            <a:ext cx="30861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sp>
        <p:nvSpPr>
          <p:cNvPr id="621576" name="Line 8"/>
          <p:cNvSpPr>
            <a:spLocks noChangeShapeType="1"/>
          </p:cNvSpPr>
          <p:nvPr/>
        </p:nvSpPr>
        <p:spPr bwMode="auto">
          <a:xfrm>
            <a:off x="4605338" y="4883150"/>
            <a:ext cx="33147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sp>
        <p:nvSpPr>
          <p:cNvPr id="621575" name="Text Box 7"/>
          <p:cNvSpPr txBox="1">
            <a:spLocks noChangeArrowheads="1"/>
          </p:cNvSpPr>
          <p:nvPr/>
        </p:nvSpPr>
        <p:spPr bwMode="auto">
          <a:xfrm>
            <a:off x="1062038" y="4627563"/>
            <a:ext cx="14859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bg-BG" altLang="bg-BG" sz="1400" b="0">
                <a:cs typeface="Times New Roman" pitchFamily="18" charset="0"/>
              </a:rPr>
              <a:t>наредба</a:t>
            </a:r>
            <a:endParaRPr lang="en-US" altLang="bg-BG" sz="1100" b="0"/>
          </a:p>
          <a:p>
            <a:pPr algn="just" eaLnBrk="0" hangingPunct="0"/>
            <a:r>
              <a:rPr lang="bg-BG" altLang="bg-BG" sz="1200" b="0">
                <a:cs typeface="Times New Roman" pitchFamily="18" charset="0"/>
              </a:rPr>
              <a:t> </a:t>
            </a:r>
            <a:endParaRPr lang="bg-BG" altLang="bg-BG" sz="1800" b="0"/>
          </a:p>
        </p:txBody>
      </p:sp>
      <p:sp>
        <p:nvSpPr>
          <p:cNvPr id="621574" name="Text Box 6"/>
          <p:cNvSpPr txBox="1">
            <a:spLocks noChangeArrowheads="1"/>
          </p:cNvSpPr>
          <p:nvPr/>
        </p:nvSpPr>
        <p:spPr bwMode="auto">
          <a:xfrm>
            <a:off x="4491038" y="4627563"/>
            <a:ext cx="14859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bg-BG" altLang="bg-BG" sz="1400" b="0">
                <a:cs typeface="Times New Roman" pitchFamily="18" charset="0"/>
              </a:rPr>
              <a:t>наредба</a:t>
            </a:r>
            <a:endParaRPr lang="en-US" altLang="bg-BG" sz="1100" b="0"/>
          </a:p>
          <a:p>
            <a:pPr algn="just" eaLnBrk="0" hangingPunct="0"/>
            <a:r>
              <a:rPr lang="bg-BG" altLang="bg-BG" sz="1200" b="0">
                <a:cs typeface="Times New Roman" pitchFamily="18" charset="0"/>
              </a:rPr>
              <a:t> </a:t>
            </a:r>
            <a:endParaRPr lang="bg-BG" altLang="bg-BG" sz="1800" b="0"/>
          </a:p>
        </p:txBody>
      </p:sp>
      <p:sp>
        <p:nvSpPr>
          <p:cNvPr id="621573" name="Text Box 5"/>
          <p:cNvSpPr txBox="1">
            <a:spLocks noChangeArrowheads="1"/>
          </p:cNvSpPr>
          <p:nvPr/>
        </p:nvSpPr>
        <p:spPr bwMode="auto">
          <a:xfrm>
            <a:off x="2052638" y="3038475"/>
            <a:ext cx="135255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a:lstStyle/>
          <a:p>
            <a:pPr algn="ctr"/>
            <a:r>
              <a:rPr lang="bg-BG" altLang="bg-BG" sz="1400" b="0">
                <a:latin typeface="Times New Roman" pitchFamily="18" charset="0"/>
                <a:cs typeface="Times New Roman" pitchFamily="18" charset="0"/>
              </a:rPr>
              <a:t> </a:t>
            </a:r>
            <a:endParaRPr lang="en-US" altLang="bg-BG" sz="1100" b="0">
              <a:latin typeface="Times New Roman" pitchFamily="18" charset="0"/>
            </a:endParaRPr>
          </a:p>
          <a:p>
            <a:pPr algn="ctr" eaLnBrk="0" hangingPunct="0"/>
            <a:r>
              <a:rPr lang="bg-BG" altLang="bg-BG" sz="1400" b="0">
                <a:latin typeface="Times New Roman" pitchFamily="18" charset="0"/>
                <a:cs typeface="Times New Roman" pitchFamily="18" charset="0"/>
              </a:rPr>
              <a:t> </a:t>
            </a:r>
            <a:endParaRPr lang="en-US" altLang="bg-BG" sz="1100" b="0">
              <a:latin typeface="Times New Roman" pitchFamily="18" charset="0"/>
            </a:endParaRPr>
          </a:p>
          <a:p>
            <a:pPr algn="ctr" eaLnBrk="0" hangingPunct="0"/>
            <a:r>
              <a:rPr lang="bg-BG" altLang="bg-BG" sz="1400" b="0">
                <a:latin typeface="Times New Roman" pitchFamily="18" charset="0"/>
                <a:cs typeface="Times New Roman" pitchFamily="18" charset="0"/>
              </a:rPr>
              <a:t>  десния</a:t>
            </a:r>
            <a:r>
              <a:rPr lang="bg-BG" altLang="bg-BG" sz="1400" b="0">
                <a:latin typeface="Times New Roman" pitchFamily="18" charset="0"/>
              </a:rPr>
              <a:t>т</a:t>
            </a:r>
            <a:r>
              <a:rPr lang="bg-BG" altLang="bg-BG" sz="1400" b="0">
                <a:latin typeface="Times New Roman" pitchFamily="18" charset="0"/>
                <a:cs typeface="Times New Roman" pitchFamily="18" charset="0"/>
              </a:rPr>
              <a:t> </a:t>
            </a:r>
            <a:endParaRPr lang="bg-BG" altLang="bg-BG" sz="1400" b="0">
              <a:latin typeface="Times New Roman" pitchFamily="18" charset="0"/>
            </a:endParaRPr>
          </a:p>
          <a:p>
            <a:pPr algn="ctr" eaLnBrk="0" hangingPunct="0"/>
            <a:r>
              <a:rPr lang="bg-BG" altLang="bg-BG" sz="1400" b="0">
                <a:latin typeface="Times New Roman" pitchFamily="18" charset="0"/>
                <a:cs typeface="Times New Roman" pitchFamily="18" charset="0"/>
              </a:rPr>
              <a:t>на А</a:t>
            </a:r>
            <a:endParaRPr lang="bg-BG" altLang="bg-BG" sz="1800" b="0">
              <a:latin typeface="Times New Roman" pitchFamily="18" charset="0"/>
            </a:endParaRPr>
          </a:p>
        </p:txBody>
      </p:sp>
      <p:sp>
        <p:nvSpPr>
          <p:cNvPr id="621640" name="Rectangle 72"/>
          <p:cNvSpPr>
            <a:spLocks noChangeArrowheads="1"/>
          </p:cNvSpPr>
          <p:nvPr/>
        </p:nvSpPr>
        <p:spPr bwMode="auto">
          <a:xfrm>
            <a:off x="1062038" y="-280988"/>
            <a:ext cx="690562"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4572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r>
              <a:rPr lang="bg-BG" altLang="bg-BG" sz="1400" b="0">
                <a:cs typeface="Times New Roman" pitchFamily="18" charset="0"/>
              </a:rPr>
              <a:t> </a:t>
            </a:r>
            <a:endParaRPr lang="en-US" altLang="bg-BG" sz="1100" b="0"/>
          </a:p>
          <a:p>
            <a:pPr eaLnBrk="0" hangingPunct="0"/>
            <a:r>
              <a:rPr lang="bg-BG" altLang="bg-BG" sz="1400" b="0">
                <a:cs typeface="Times New Roman" pitchFamily="18" charset="0"/>
              </a:rPr>
              <a:t> </a:t>
            </a:r>
            <a:endParaRPr lang="en-US" altLang="bg-BG" sz="1100" b="0"/>
          </a:p>
          <a:p>
            <a:pPr eaLnBrk="0" hangingPunct="0"/>
            <a:endParaRPr lang="en-US" altLang="bg-BG" sz="1800" b="0"/>
          </a:p>
        </p:txBody>
      </p:sp>
      <p:sp>
        <p:nvSpPr>
          <p:cNvPr id="621656" name="Rectangle 88"/>
          <p:cNvSpPr>
            <a:spLocks noChangeArrowheads="1"/>
          </p:cNvSpPr>
          <p:nvPr/>
        </p:nvSpPr>
        <p:spPr bwMode="auto">
          <a:xfrm>
            <a:off x="1062038" y="6408738"/>
            <a:ext cx="690562"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4572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lgn="just"/>
            <a:r>
              <a:rPr lang="bg-BG" altLang="bg-BG" sz="1400"/>
              <a:t> </a:t>
            </a:r>
            <a:endParaRPr lang="en-US" altLang="bg-BG" sz="1100" b="0"/>
          </a:p>
          <a:p>
            <a:pPr algn="just" eaLnBrk="0" hangingPunct="0"/>
            <a:r>
              <a:rPr lang="bg-BG" altLang="bg-BG" sz="1400" b="0">
                <a:cs typeface="Times New Roman" pitchFamily="18" charset="0"/>
              </a:rPr>
              <a:t> </a:t>
            </a:r>
            <a:endParaRPr lang="en-US" altLang="bg-BG" sz="1100" b="0"/>
          </a:p>
          <a:p>
            <a:pPr algn="just" eaLnBrk="0" hangingPunct="0"/>
            <a:r>
              <a:rPr lang="bg-BG" altLang="bg-BG" sz="1400" b="0">
                <a:cs typeface="Times New Roman" pitchFamily="18" charset="0"/>
              </a:rPr>
              <a:t> </a:t>
            </a:r>
            <a:endParaRPr lang="bg-BG" altLang="bg-BG" sz="1800" b="0"/>
          </a:p>
        </p:txBody>
      </p:sp>
      <p:sp>
        <p:nvSpPr>
          <p:cNvPr id="621657" name="Rectangle 89"/>
          <p:cNvSpPr>
            <a:spLocks noChangeArrowheads="1"/>
          </p:cNvSpPr>
          <p:nvPr/>
        </p:nvSpPr>
        <p:spPr bwMode="auto">
          <a:xfrm>
            <a:off x="4496922" y="982662"/>
            <a:ext cx="4076700" cy="459105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2" name="Footer Placeholder 1"/>
          <p:cNvSpPr>
            <a:spLocks noGrp="1"/>
          </p:cNvSpPr>
          <p:nvPr>
            <p:ph type="ftr" sz="quarter" idx="11"/>
          </p:nvPr>
        </p:nvSpPr>
        <p:spPr/>
        <p:txBody>
          <a:bodyPr/>
          <a:lstStyle/>
          <a:p>
            <a:r>
              <a:rPr lang="bg-BG" smtClean="0"/>
              <a:t>Велина Славова</a:t>
            </a:r>
            <a:endParaRPr lang="bg-BG"/>
          </a:p>
        </p:txBody>
      </p:sp>
    </p:spTree>
    <p:extLst>
      <p:ext uri="{BB962C8B-B14F-4D97-AF65-F5344CB8AC3E}">
        <p14:creationId xmlns:p14="http://schemas.microsoft.com/office/powerpoint/2010/main" val="5453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21593"/>
                                        </p:tgtEl>
                                        <p:attrNameLst>
                                          <p:attrName>style.visibility</p:attrName>
                                        </p:attrNameLst>
                                      </p:cBhvr>
                                      <p:to>
                                        <p:strVal val="visible"/>
                                      </p:to>
                                    </p:set>
                                    <p:anim calcmode="lin" valueType="num">
                                      <p:cBhvr>
                                        <p:cTn id="7" dur="500" fill="hold"/>
                                        <p:tgtEl>
                                          <p:spTgt spid="621593"/>
                                        </p:tgtEl>
                                        <p:attrNameLst>
                                          <p:attrName>ppt_w</p:attrName>
                                        </p:attrNameLst>
                                      </p:cBhvr>
                                      <p:tavLst>
                                        <p:tav tm="0">
                                          <p:val>
                                            <p:fltVal val="0"/>
                                          </p:val>
                                        </p:tav>
                                        <p:tav tm="100000">
                                          <p:val>
                                            <p:strVal val="#ppt_w"/>
                                          </p:val>
                                        </p:tav>
                                      </p:tavLst>
                                    </p:anim>
                                    <p:anim calcmode="lin" valueType="num">
                                      <p:cBhvr>
                                        <p:cTn id="8" dur="500" fill="hold"/>
                                        <p:tgtEl>
                                          <p:spTgt spid="621593"/>
                                        </p:tgtEl>
                                        <p:attrNameLst>
                                          <p:attrName>ppt_h</p:attrName>
                                        </p:attrNameLst>
                                      </p:cBhvr>
                                      <p:tavLst>
                                        <p:tav tm="0">
                                          <p:val>
                                            <p:fltVal val="0"/>
                                          </p:val>
                                        </p:tav>
                                        <p:tav tm="100000">
                                          <p:val>
                                            <p:strVal val="#ppt_h"/>
                                          </p:val>
                                        </p:tav>
                                      </p:tavLst>
                                    </p:anim>
                                    <p:animEffect transition="in" filter="fade">
                                      <p:cBhvr>
                                        <p:cTn id="9" dur="500"/>
                                        <p:tgtEl>
                                          <p:spTgt spid="621593"/>
                                        </p:tgtEl>
                                      </p:cBhvr>
                                    </p:animEffect>
                                  </p:childTnLst>
                                </p:cTn>
                              </p:par>
                            </p:childTnLst>
                          </p:cTn>
                        </p:par>
                        <p:par>
                          <p:cTn id="10" fill="hold" nodeType="afterGroup">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621592"/>
                                        </p:tgtEl>
                                        <p:attrNameLst>
                                          <p:attrName>style.visibility</p:attrName>
                                        </p:attrNameLst>
                                      </p:cBhvr>
                                      <p:to>
                                        <p:strVal val="visible"/>
                                      </p:to>
                                    </p:set>
                                    <p:anim calcmode="lin" valueType="num">
                                      <p:cBhvr>
                                        <p:cTn id="13" dur="500" fill="hold"/>
                                        <p:tgtEl>
                                          <p:spTgt spid="621592"/>
                                        </p:tgtEl>
                                        <p:attrNameLst>
                                          <p:attrName>ppt_w</p:attrName>
                                        </p:attrNameLst>
                                      </p:cBhvr>
                                      <p:tavLst>
                                        <p:tav tm="0">
                                          <p:val>
                                            <p:fltVal val="0"/>
                                          </p:val>
                                        </p:tav>
                                        <p:tav tm="100000">
                                          <p:val>
                                            <p:strVal val="#ppt_w"/>
                                          </p:val>
                                        </p:tav>
                                      </p:tavLst>
                                    </p:anim>
                                    <p:anim calcmode="lin" valueType="num">
                                      <p:cBhvr>
                                        <p:cTn id="14" dur="500" fill="hold"/>
                                        <p:tgtEl>
                                          <p:spTgt spid="621592"/>
                                        </p:tgtEl>
                                        <p:attrNameLst>
                                          <p:attrName>ppt_h</p:attrName>
                                        </p:attrNameLst>
                                      </p:cBhvr>
                                      <p:tavLst>
                                        <p:tav tm="0">
                                          <p:val>
                                            <p:fltVal val="0"/>
                                          </p:val>
                                        </p:tav>
                                        <p:tav tm="100000">
                                          <p:val>
                                            <p:strVal val="#ppt_h"/>
                                          </p:val>
                                        </p:tav>
                                      </p:tavLst>
                                    </p:anim>
                                    <p:animEffect transition="in" filter="fade">
                                      <p:cBhvr>
                                        <p:cTn id="15" dur="500"/>
                                        <p:tgtEl>
                                          <p:spTgt spid="621592"/>
                                        </p:tgtEl>
                                      </p:cBhvr>
                                    </p:animEffect>
                                  </p:childTnLst>
                                </p:cTn>
                              </p:par>
                            </p:childTnLst>
                          </p:cTn>
                        </p:par>
                        <p:par>
                          <p:cTn id="16" fill="hold" nodeType="afterGroup">
                            <p:stCondLst>
                              <p:cond delay="1000"/>
                            </p:stCondLst>
                            <p:childTnLst>
                              <p:par>
                                <p:cTn id="17" presetID="53" presetClass="entr" presetSubtype="0" fill="hold" grpId="0" nodeType="afterEffect">
                                  <p:stCondLst>
                                    <p:cond delay="0"/>
                                  </p:stCondLst>
                                  <p:childTnLst>
                                    <p:set>
                                      <p:cBhvr>
                                        <p:cTn id="18" dur="1" fill="hold">
                                          <p:stCondLst>
                                            <p:cond delay="0"/>
                                          </p:stCondLst>
                                        </p:cTn>
                                        <p:tgtEl>
                                          <p:spTgt spid="621591"/>
                                        </p:tgtEl>
                                        <p:attrNameLst>
                                          <p:attrName>style.visibility</p:attrName>
                                        </p:attrNameLst>
                                      </p:cBhvr>
                                      <p:to>
                                        <p:strVal val="visible"/>
                                      </p:to>
                                    </p:set>
                                    <p:anim calcmode="lin" valueType="num">
                                      <p:cBhvr>
                                        <p:cTn id="19" dur="500" fill="hold"/>
                                        <p:tgtEl>
                                          <p:spTgt spid="621591"/>
                                        </p:tgtEl>
                                        <p:attrNameLst>
                                          <p:attrName>ppt_w</p:attrName>
                                        </p:attrNameLst>
                                      </p:cBhvr>
                                      <p:tavLst>
                                        <p:tav tm="0">
                                          <p:val>
                                            <p:fltVal val="0"/>
                                          </p:val>
                                        </p:tav>
                                        <p:tav tm="100000">
                                          <p:val>
                                            <p:strVal val="#ppt_w"/>
                                          </p:val>
                                        </p:tav>
                                      </p:tavLst>
                                    </p:anim>
                                    <p:anim calcmode="lin" valueType="num">
                                      <p:cBhvr>
                                        <p:cTn id="20" dur="500" fill="hold"/>
                                        <p:tgtEl>
                                          <p:spTgt spid="621591"/>
                                        </p:tgtEl>
                                        <p:attrNameLst>
                                          <p:attrName>ppt_h</p:attrName>
                                        </p:attrNameLst>
                                      </p:cBhvr>
                                      <p:tavLst>
                                        <p:tav tm="0">
                                          <p:val>
                                            <p:fltVal val="0"/>
                                          </p:val>
                                        </p:tav>
                                        <p:tav tm="100000">
                                          <p:val>
                                            <p:strVal val="#ppt_h"/>
                                          </p:val>
                                        </p:tav>
                                      </p:tavLst>
                                    </p:anim>
                                    <p:animEffect transition="in" filter="fade">
                                      <p:cBhvr>
                                        <p:cTn id="21" dur="500"/>
                                        <p:tgtEl>
                                          <p:spTgt spid="621591"/>
                                        </p:tgtEl>
                                      </p:cBhvr>
                                    </p:animEffect>
                                  </p:childTnLst>
                                </p:cTn>
                              </p:par>
                            </p:childTnLst>
                          </p:cTn>
                        </p:par>
                        <p:par>
                          <p:cTn id="22" fill="hold" nodeType="afterGroup">
                            <p:stCondLst>
                              <p:cond delay="1500"/>
                            </p:stCondLst>
                            <p:childTnLst>
                              <p:par>
                                <p:cTn id="23" presetID="53" presetClass="entr" presetSubtype="0" fill="hold" grpId="0" nodeType="afterEffect">
                                  <p:stCondLst>
                                    <p:cond delay="0"/>
                                  </p:stCondLst>
                                  <p:childTnLst>
                                    <p:set>
                                      <p:cBhvr>
                                        <p:cTn id="24" dur="1" fill="hold">
                                          <p:stCondLst>
                                            <p:cond delay="0"/>
                                          </p:stCondLst>
                                        </p:cTn>
                                        <p:tgtEl>
                                          <p:spTgt spid="621589"/>
                                        </p:tgtEl>
                                        <p:attrNameLst>
                                          <p:attrName>style.visibility</p:attrName>
                                        </p:attrNameLst>
                                      </p:cBhvr>
                                      <p:to>
                                        <p:strVal val="visible"/>
                                      </p:to>
                                    </p:set>
                                    <p:anim calcmode="lin" valueType="num">
                                      <p:cBhvr>
                                        <p:cTn id="25" dur="500" fill="hold"/>
                                        <p:tgtEl>
                                          <p:spTgt spid="621589"/>
                                        </p:tgtEl>
                                        <p:attrNameLst>
                                          <p:attrName>ppt_w</p:attrName>
                                        </p:attrNameLst>
                                      </p:cBhvr>
                                      <p:tavLst>
                                        <p:tav tm="0">
                                          <p:val>
                                            <p:fltVal val="0"/>
                                          </p:val>
                                        </p:tav>
                                        <p:tav tm="100000">
                                          <p:val>
                                            <p:strVal val="#ppt_w"/>
                                          </p:val>
                                        </p:tav>
                                      </p:tavLst>
                                    </p:anim>
                                    <p:anim calcmode="lin" valueType="num">
                                      <p:cBhvr>
                                        <p:cTn id="26" dur="500" fill="hold"/>
                                        <p:tgtEl>
                                          <p:spTgt spid="621589"/>
                                        </p:tgtEl>
                                        <p:attrNameLst>
                                          <p:attrName>ppt_h</p:attrName>
                                        </p:attrNameLst>
                                      </p:cBhvr>
                                      <p:tavLst>
                                        <p:tav tm="0">
                                          <p:val>
                                            <p:fltVal val="0"/>
                                          </p:val>
                                        </p:tav>
                                        <p:tav tm="100000">
                                          <p:val>
                                            <p:strVal val="#ppt_h"/>
                                          </p:val>
                                        </p:tav>
                                      </p:tavLst>
                                    </p:anim>
                                    <p:animEffect transition="in" filter="fade">
                                      <p:cBhvr>
                                        <p:cTn id="27" dur="500"/>
                                        <p:tgtEl>
                                          <p:spTgt spid="621589"/>
                                        </p:tgtEl>
                                      </p:cBhvr>
                                    </p:animEffect>
                                  </p:childTnLst>
                                </p:cTn>
                              </p:par>
                            </p:childTnLst>
                          </p:cTn>
                        </p:par>
                        <p:par>
                          <p:cTn id="28" fill="hold" nodeType="afterGroup">
                            <p:stCondLst>
                              <p:cond delay="2000"/>
                            </p:stCondLst>
                            <p:childTnLst>
                              <p:par>
                                <p:cTn id="29" presetID="53" presetClass="entr" presetSubtype="0" fill="hold" nodeType="afterEffect">
                                  <p:stCondLst>
                                    <p:cond delay="0"/>
                                  </p:stCondLst>
                                  <p:childTnLst>
                                    <p:set>
                                      <p:cBhvr>
                                        <p:cTn id="30" dur="1" fill="hold">
                                          <p:stCondLst>
                                            <p:cond delay="0"/>
                                          </p:stCondLst>
                                        </p:cTn>
                                        <p:tgtEl>
                                          <p:spTgt spid="621581"/>
                                        </p:tgtEl>
                                        <p:attrNameLst>
                                          <p:attrName>style.visibility</p:attrName>
                                        </p:attrNameLst>
                                      </p:cBhvr>
                                      <p:to>
                                        <p:strVal val="visible"/>
                                      </p:to>
                                    </p:set>
                                    <p:anim calcmode="lin" valueType="num">
                                      <p:cBhvr>
                                        <p:cTn id="31" dur="500" fill="hold"/>
                                        <p:tgtEl>
                                          <p:spTgt spid="621581"/>
                                        </p:tgtEl>
                                        <p:attrNameLst>
                                          <p:attrName>ppt_w</p:attrName>
                                        </p:attrNameLst>
                                      </p:cBhvr>
                                      <p:tavLst>
                                        <p:tav tm="0">
                                          <p:val>
                                            <p:fltVal val="0"/>
                                          </p:val>
                                        </p:tav>
                                        <p:tav tm="100000">
                                          <p:val>
                                            <p:strVal val="#ppt_w"/>
                                          </p:val>
                                        </p:tav>
                                      </p:tavLst>
                                    </p:anim>
                                    <p:anim calcmode="lin" valueType="num">
                                      <p:cBhvr>
                                        <p:cTn id="32" dur="500" fill="hold"/>
                                        <p:tgtEl>
                                          <p:spTgt spid="621581"/>
                                        </p:tgtEl>
                                        <p:attrNameLst>
                                          <p:attrName>ppt_h</p:attrName>
                                        </p:attrNameLst>
                                      </p:cBhvr>
                                      <p:tavLst>
                                        <p:tav tm="0">
                                          <p:val>
                                            <p:fltVal val="0"/>
                                          </p:val>
                                        </p:tav>
                                        <p:tav tm="100000">
                                          <p:val>
                                            <p:strVal val="#ppt_h"/>
                                          </p:val>
                                        </p:tav>
                                      </p:tavLst>
                                    </p:anim>
                                    <p:animEffect transition="in" filter="fade">
                                      <p:cBhvr>
                                        <p:cTn id="33" dur="500"/>
                                        <p:tgtEl>
                                          <p:spTgt spid="621581"/>
                                        </p:tgtEl>
                                      </p:cBhvr>
                                    </p:animEffect>
                                  </p:childTnLst>
                                </p:cTn>
                              </p:par>
                            </p:childTnLst>
                          </p:cTn>
                        </p:par>
                        <p:par>
                          <p:cTn id="34" fill="hold" nodeType="afterGroup">
                            <p:stCondLst>
                              <p:cond delay="2500"/>
                            </p:stCondLst>
                            <p:childTnLst>
                              <p:par>
                                <p:cTn id="35" presetID="53" presetClass="entr" presetSubtype="0" fill="hold" grpId="0" nodeType="afterEffect">
                                  <p:stCondLst>
                                    <p:cond delay="0"/>
                                  </p:stCondLst>
                                  <p:childTnLst>
                                    <p:set>
                                      <p:cBhvr>
                                        <p:cTn id="36" dur="1" fill="hold">
                                          <p:stCondLst>
                                            <p:cond delay="0"/>
                                          </p:stCondLst>
                                        </p:cTn>
                                        <p:tgtEl>
                                          <p:spTgt spid="621590"/>
                                        </p:tgtEl>
                                        <p:attrNameLst>
                                          <p:attrName>style.visibility</p:attrName>
                                        </p:attrNameLst>
                                      </p:cBhvr>
                                      <p:to>
                                        <p:strVal val="visible"/>
                                      </p:to>
                                    </p:set>
                                    <p:anim calcmode="lin" valueType="num">
                                      <p:cBhvr>
                                        <p:cTn id="37" dur="500" fill="hold"/>
                                        <p:tgtEl>
                                          <p:spTgt spid="621590"/>
                                        </p:tgtEl>
                                        <p:attrNameLst>
                                          <p:attrName>ppt_w</p:attrName>
                                        </p:attrNameLst>
                                      </p:cBhvr>
                                      <p:tavLst>
                                        <p:tav tm="0">
                                          <p:val>
                                            <p:fltVal val="0"/>
                                          </p:val>
                                        </p:tav>
                                        <p:tav tm="100000">
                                          <p:val>
                                            <p:strVal val="#ppt_w"/>
                                          </p:val>
                                        </p:tav>
                                      </p:tavLst>
                                    </p:anim>
                                    <p:anim calcmode="lin" valueType="num">
                                      <p:cBhvr>
                                        <p:cTn id="38" dur="500" fill="hold"/>
                                        <p:tgtEl>
                                          <p:spTgt spid="621590"/>
                                        </p:tgtEl>
                                        <p:attrNameLst>
                                          <p:attrName>ppt_h</p:attrName>
                                        </p:attrNameLst>
                                      </p:cBhvr>
                                      <p:tavLst>
                                        <p:tav tm="0">
                                          <p:val>
                                            <p:fltVal val="0"/>
                                          </p:val>
                                        </p:tav>
                                        <p:tav tm="100000">
                                          <p:val>
                                            <p:strVal val="#ppt_h"/>
                                          </p:val>
                                        </p:tav>
                                      </p:tavLst>
                                    </p:anim>
                                    <p:animEffect transition="in" filter="fade">
                                      <p:cBhvr>
                                        <p:cTn id="39" dur="500"/>
                                        <p:tgtEl>
                                          <p:spTgt spid="62159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xit" presetSubtype="0" fill="hold" grpId="0" nodeType="clickEffect">
                                  <p:stCondLst>
                                    <p:cond delay="0"/>
                                  </p:stCondLst>
                                  <p:childTnLst>
                                    <p:animEffect transition="out" filter="fade">
                                      <p:cBhvr>
                                        <p:cTn id="43" dur="2000"/>
                                        <p:tgtEl>
                                          <p:spTgt spid="621619"/>
                                        </p:tgtEl>
                                      </p:cBhvr>
                                    </p:animEffect>
                                    <p:set>
                                      <p:cBhvr>
                                        <p:cTn id="44" dur="1" fill="hold">
                                          <p:stCondLst>
                                            <p:cond delay="1999"/>
                                          </p:stCondLst>
                                        </p:cTn>
                                        <p:tgtEl>
                                          <p:spTgt spid="621619"/>
                                        </p:tgtEl>
                                        <p:attrNameLst>
                                          <p:attrName>style.visibility</p:attrName>
                                        </p:attrNameLst>
                                      </p:cBhvr>
                                      <p:to>
                                        <p:strVal val="hidden"/>
                                      </p:to>
                                    </p:set>
                                  </p:childTnLst>
                                </p:cTn>
                              </p:par>
                              <p:par>
                                <p:cTn id="45" presetID="53" presetClass="exit" presetSubtype="0" fill="hold" grpId="0" nodeType="withEffect">
                                  <p:stCondLst>
                                    <p:cond delay="0"/>
                                  </p:stCondLst>
                                  <p:childTnLst>
                                    <p:anim calcmode="lin" valueType="num">
                                      <p:cBhvr>
                                        <p:cTn id="46" dur="500"/>
                                        <p:tgtEl>
                                          <p:spTgt spid="621617"/>
                                        </p:tgtEl>
                                        <p:attrNameLst>
                                          <p:attrName>ppt_w</p:attrName>
                                        </p:attrNameLst>
                                      </p:cBhvr>
                                      <p:tavLst>
                                        <p:tav tm="0">
                                          <p:val>
                                            <p:strVal val="ppt_w"/>
                                          </p:val>
                                        </p:tav>
                                        <p:tav tm="100000">
                                          <p:val>
                                            <p:fltVal val="0"/>
                                          </p:val>
                                        </p:tav>
                                      </p:tavLst>
                                    </p:anim>
                                    <p:anim calcmode="lin" valueType="num">
                                      <p:cBhvr>
                                        <p:cTn id="47" dur="500"/>
                                        <p:tgtEl>
                                          <p:spTgt spid="621617"/>
                                        </p:tgtEl>
                                        <p:attrNameLst>
                                          <p:attrName>ppt_h</p:attrName>
                                        </p:attrNameLst>
                                      </p:cBhvr>
                                      <p:tavLst>
                                        <p:tav tm="0">
                                          <p:val>
                                            <p:strVal val="ppt_h"/>
                                          </p:val>
                                        </p:tav>
                                        <p:tav tm="100000">
                                          <p:val>
                                            <p:fltVal val="0"/>
                                          </p:val>
                                        </p:tav>
                                      </p:tavLst>
                                    </p:anim>
                                    <p:animEffect transition="out" filter="fade">
                                      <p:cBhvr>
                                        <p:cTn id="48" dur="500"/>
                                        <p:tgtEl>
                                          <p:spTgt spid="621617"/>
                                        </p:tgtEl>
                                      </p:cBhvr>
                                    </p:animEffect>
                                    <p:set>
                                      <p:cBhvr>
                                        <p:cTn id="49" dur="1" fill="hold">
                                          <p:stCondLst>
                                            <p:cond delay="499"/>
                                          </p:stCondLst>
                                        </p:cTn>
                                        <p:tgtEl>
                                          <p:spTgt spid="621617"/>
                                        </p:tgtEl>
                                        <p:attrNameLst>
                                          <p:attrName>style.visibility</p:attrName>
                                        </p:attrNameLst>
                                      </p:cBhvr>
                                      <p:to>
                                        <p:strVal val="hidden"/>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0" presetClass="path" presetSubtype="0" accel="50000" decel="50000" fill="hold" grpId="0" nodeType="clickEffect">
                                  <p:stCondLst>
                                    <p:cond delay="0"/>
                                  </p:stCondLst>
                                  <p:childTnLst>
                                    <p:animMotion origin="layout" path="M 0.0 0.0 L 0.0 -0.07399 " pathEditMode="relative" ptsTypes="AA">
                                      <p:cBhvr>
                                        <p:cTn id="53" dur="2000" fill="hold"/>
                                        <p:tgtEl>
                                          <p:spTgt spid="621621"/>
                                        </p:tgtEl>
                                        <p:attrNameLst>
                                          <p:attrName>ppt_x</p:attrName>
                                          <p:attrName>ppt_y</p:attrName>
                                        </p:attrNameLst>
                                      </p:cBhvr>
                                    </p:animMotion>
                                  </p:childTnLst>
                                </p:cTn>
                              </p:par>
                              <p:par>
                                <p:cTn id="54" presetID="0" presetClass="path" presetSubtype="0" accel="50000" decel="50000" fill="hold" grpId="0" nodeType="withEffect">
                                  <p:stCondLst>
                                    <p:cond delay="0"/>
                                  </p:stCondLst>
                                  <p:childTnLst>
                                    <p:animMotion origin="layout" path="M 0.0 0.0 L 0.0 -0.07399 " pathEditMode="relative" ptsTypes="AA">
                                      <p:cBhvr>
                                        <p:cTn id="55" dur="2000" fill="hold"/>
                                        <p:tgtEl>
                                          <p:spTgt spid="621618"/>
                                        </p:tgtEl>
                                        <p:attrNameLst>
                                          <p:attrName>ppt_x</p:attrName>
                                          <p:attrName>ppt_y</p:attrName>
                                        </p:attrNameLst>
                                      </p:cBhvr>
                                    </p:animMotion>
                                  </p:childTnLst>
                                </p:cTn>
                              </p:par>
                              <p:par>
                                <p:cTn id="56" presetID="0" presetClass="path" presetSubtype="0" accel="50000" decel="50000" fill="hold" grpId="0" nodeType="withEffect">
                                  <p:stCondLst>
                                    <p:cond delay="0"/>
                                  </p:stCondLst>
                                  <p:childTnLst>
                                    <p:animMotion origin="layout" path="M 0.0 0.0 L 0.0 -0.07399 " pathEditMode="relative" ptsTypes="AA">
                                      <p:cBhvr>
                                        <p:cTn id="57" dur="2000" fill="hold"/>
                                        <p:tgtEl>
                                          <p:spTgt spid="621614"/>
                                        </p:tgtEl>
                                        <p:attrNameLst>
                                          <p:attrName>ppt_x</p:attrName>
                                          <p:attrName>ppt_y</p:attrName>
                                        </p:attrNameLst>
                                      </p:cBhvr>
                                    </p:animMotion>
                                  </p:childTnLst>
                                </p:cTn>
                              </p:par>
                              <p:par>
                                <p:cTn id="58" presetID="0" presetClass="path" presetSubtype="0" accel="50000" decel="50000" fill="hold" grpId="1" nodeType="withEffect">
                                  <p:stCondLst>
                                    <p:cond delay="0"/>
                                  </p:stCondLst>
                                  <p:childTnLst>
                                    <p:animMotion origin="layout" path="M 0.0 0.0 L 0.0 -0.07399 " pathEditMode="relative" ptsTypes="AA">
                                      <p:cBhvr>
                                        <p:cTn id="59" dur="2000" fill="hold"/>
                                        <p:tgtEl>
                                          <p:spTgt spid="621593"/>
                                        </p:tgtEl>
                                        <p:attrNameLst>
                                          <p:attrName>ppt_x</p:attrName>
                                          <p:attrName>ppt_y</p:attrName>
                                        </p:attrNameLst>
                                      </p:cBhvr>
                                    </p:animMotion>
                                  </p:childTnLst>
                                </p:cTn>
                              </p:par>
                              <p:par>
                                <p:cTn id="60" presetID="0" presetClass="path" presetSubtype="0" accel="50000" decel="50000" fill="hold" grpId="1" nodeType="withEffect">
                                  <p:stCondLst>
                                    <p:cond delay="0"/>
                                  </p:stCondLst>
                                  <p:childTnLst>
                                    <p:animMotion origin="layout" path="M 0.0 0.0 L 0.0 -0.07399 " pathEditMode="relative" ptsTypes="AA">
                                      <p:cBhvr>
                                        <p:cTn id="61" dur="2000" fill="hold"/>
                                        <p:tgtEl>
                                          <p:spTgt spid="621592"/>
                                        </p:tgtEl>
                                        <p:attrNameLst>
                                          <p:attrName>ppt_x</p:attrName>
                                          <p:attrName>ppt_y</p:attrName>
                                        </p:attrNameLst>
                                      </p:cBhvr>
                                    </p:animMotion>
                                  </p:childTnLst>
                                </p:cTn>
                              </p:par>
                              <p:par>
                                <p:cTn id="62" presetID="0" presetClass="path" presetSubtype="0" accel="50000" decel="50000" fill="hold" grpId="1" nodeType="withEffect">
                                  <p:stCondLst>
                                    <p:cond delay="0"/>
                                  </p:stCondLst>
                                  <p:childTnLst>
                                    <p:animMotion origin="layout" path="M 0.0 0.0 L 0.0 -0.07399 " pathEditMode="relative" ptsTypes="AA">
                                      <p:cBhvr>
                                        <p:cTn id="63" dur="2000" fill="hold"/>
                                        <p:tgtEl>
                                          <p:spTgt spid="621591"/>
                                        </p:tgtEl>
                                        <p:attrNameLst>
                                          <p:attrName>ppt_x</p:attrName>
                                          <p:attrName>ppt_y</p:attrName>
                                        </p:attrNameLst>
                                      </p:cBhvr>
                                    </p:animMotion>
                                  </p:childTnLst>
                                </p:cTn>
                              </p:par>
                              <p:par>
                                <p:cTn id="64" presetID="0" presetClass="path" presetSubtype="0" accel="50000" decel="50000" fill="hold" grpId="1" nodeType="withEffect">
                                  <p:stCondLst>
                                    <p:cond delay="0"/>
                                  </p:stCondLst>
                                  <p:childTnLst>
                                    <p:animMotion origin="layout" path="M 0.0 0.0 L 0.0 -0.07399 " pathEditMode="relative" ptsTypes="AA">
                                      <p:cBhvr>
                                        <p:cTn id="65" dur="2000" fill="hold"/>
                                        <p:tgtEl>
                                          <p:spTgt spid="621590"/>
                                        </p:tgtEl>
                                        <p:attrNameLst>
                                          <p:attrName>ppt_x</p:attrName>
                                          <p:attrName>ppt_y</p:attrName>
                                        </p:attrNameLst>
                                      </p:cBhvr>
                                    </p:animMotion>
                                  </p:childTnLst>
                                </p:cTn>
                              </p:par>
                              <p:par>
                                <p:cTn id="66" presetID="0" presetClass="path" presetSubtype="0" accel="50000" decel="50000" fill="hold" grpId="1" nodeType="withEffect">
                                  <p:stCondLst>
                                    <p:cond delay="0"/>
                                  </p:stCondLst>
                                  <p:childTnLst>
                                    <p:animMotion origin="layout" path="M 0.0 0.0 L 0.0 -0.07399 " pathEditMode="relative" ptsTypes="AA">
                                      <p:cBhvr>
                                        <p:cTn id="67" dur="2000" fill="hold"/>
                                        <p:tgtEl>
                                          <p:spTgt spid="621589"/>
                                        </p:tgtEl>
                                        <p:attrNameLst>
                                          <p:attrName>ppt_x</p:attrName>
                                          <p:attrName>ppt_y</p:attrName>
                                        </p:attrNameLst>
                                      </p:cBhvr>
                                    </p:animMotion>
                                  </p:childTnLst>
                                </p:cTn>
                              </p:par>
                              <p:par>
                                <p:cTn id="68" presetID="0" presetClass="path" presetSubtype="0" accel="50000" decel="50000" fill="hold" nodeType="withEffect">
                                  <p:stCondLst>
                                    <p:cond delay="0"/>
                                  </p:stCondLst>
                                  <p:childTnLst>
                                    <p:animMotion origin="layout" path="M 0.0 0.0 L 0.0 -0.07399 " pathEditMode="relative" ptsTypes="AA">
                                      <p:cBhvr>
                                        <p:cTn id="69" dur="2000" fill="hold"/>
                                        <p:tgtEl>
                                          <p:spTgt spid="621581"/>
                                        </p:tgtEl>
                                        <p:attrNameLst>
                                          <p:attrName>ppt_x</p:attrName>
                                          <p:attrName>ppt_y</p:attrName>
                                        </p:attrNameLst>
                                      </p:cBhvr>
                                    </p:animMotion>
                                  </p:childTnLst>
                                </p:cTn>
                              </p:par>
                            </p:childTnLst>
                          </p:cTn>
                        </p:par>
                      </p:childTnLst>
                    </p:cTn>
                  </p:par>
                  <p:par>
                    <p:cTn id="70" fill="hold" nodeType="clickPar">
                      <p:stCondLst>
                        <p:cond delay="indefinite"/>
                      </p:stCondLst>
                      <p:childTnLst>
                        <p:par>
                          <p:cTn id="71" fill="hold" nodeType="withGroup">
                            <p:stCondLst>
                              <p:cond delay="0"/>
                            </p:stCondLst>
                            <p:childTnLst>
                              <p:par>
                                <p:cTn id="72" presetID="0" presetClass="path" presetSubtype="0" accel="50000" decel="50000" fill="hold" grpId="0" nodeType="clickEffect">
                                  <p:stCondLst>
                                    <p:cond delay="0"/>
                                  </p:stCondLst>
                                  <p:childTnLst>
                                    <p:animMotion origin="layout" path="M 0.0 0.0 L 0.00156 0.05503 " pathEditMode="relative" rAng="0" ptsTypes="AA">
                                      <p:cBhvr>
                                        <p:cTn id="73" dur="2000" fill="hold"/>
                                        <p:tgtEl>
                                          <p:spTgt spid="621615"/>
                                        </p:tgtEl>
                                        <p:attrNameLst>
                                          <p:attrName>ppt_x</p:attrName>
                                          <p:attrName>ppt_y</p:attrName>
                                        </p:attrNameLst>
                                      </p:cBhvr>
                                      <p:rCtr x="0" y="0"/>
                                    </p:animMotion>
                                  </p:childTnLst>
                                </p:cTn>
                              </p:par>
                              <p:par>
                                <p:cTn id="74" presetID="0" presetClass="path" presetSubtype="0" accel="50000" decel="50000" fill="hold" grpId="0" nodeType="withEffect">
                                  <p:stCondLst>
                                    <p:cond delay="0"/>
                                  </p:stCondLst>
                                  <p:childTnLst>
                                    <p:animMotion origin="layout" path="M 0.0 0.0 L 0.00156 0.05503 " pathEditMode="relative" rAng="0" ptsTypes="AA">
                                      <p:cBhvr>
                                        <p:cTn id="75" dur="2000" fill="hold"/>
                                        <p:tgtEl>
                                          <p:spTgt spid="621616"/>
                                        </p:tgtEl>
                                        <p:attrNameLst>
                                          <p:attrName>ppt_x</p:attrName>
                                          <p:attrName>ppt_y</p:attrName>
                                        </p:attrNameLst>
                                      </p:cBhvr>
                                      <p:rCtr x="0" y="0"/>
                                    </p:animMotion>
                                  </p:childTnLst>
                                </p:cTn>
                              </p:par>
                              <p:par>
                                <p:cTn id="76" presetID="0" presetClass="path" presetSubtype="0" accel="50000" decel="50000" fill="hold" grpId="0" nodeType="withEffect">
                                  <p:stCondLst>
                                    <p:cond delay="0"/>
                                  </p:stCondLst>
                                  <p:childTnLst>
                                    <p:animMotion origin="layout" path="M 0.0 0.0 L 0.00156 0.05503 " pathEditMode="relative" rAng="0" ptsTypes="AA">
                                      <p:cBhvr>
                                        <p:cTn id="77" dur="2000" fill="hold"/>
                                        <p:tgtEl>
                                          <p:spTgt spid="621620"/>
                                        </p:tgtEl>
                                        <p:attrNameLst>
                                          <p:attrName>ppt_x</p:attrName>
                                          <p:attrName>ppt_y</p:attrName>
                                        </p:attrNameLst>
                                      </p:cBhvr>
                                      <p:rCtr x="0" y="0"/>
                                    </p:animMotion>
                                  </p:childTnLst>
                                </p:cTn>
                              </p:par>
                            </p:childTnLst>
                          </p:cTn>
                        </p:par>
                      </p:childTnLst>
                    </p:cTn>
                  </p:par>
                  <p:par>
                    <p:cTn id="78" fill="hold" nodeType="clickPar">
                      <p:stCondLst>
                        <p:cond delay="indefinite"/>
                      </p:stCondLst>
                      <p:childTnLst>
                        <p:par>
                          <p:cTn id="79" fill="hold" nodeType="withGroup">
                            <p:stCondLst>
                              <p:cond delay="0"/>
                            </p:stCondLst>
                            <p:childTnLst>
                              <p:par>
                                <p:cTn id="80" presetID="53" presetClass="exit" presetSubtype="0" fill="hold" grpId="0" nodeType="clickEffect">
                                  <p:stCondLst>
                                    <p:cond delay="0"/>
                                  </p:stCondLst>
                                  <p:childTnLst>
                                    <p:anim calcmode="lin" valueType="num">
                                      <p:cBhvr>
                                        <p:cTn id="81" dur="500"/>
                                        <p:tgtEl>
                                          <p:spTgt spid="621657"/>
                                        </p:tgtEl>
                                        <p:attrNameLst>
                                          <p:attrName>ppt_w</p:attrName>
                                        </p:attrNameLst>
                                      </p:cBhvr>
                                      <p:tavLst>
                                        <p:tav tm="0">
                                          <p:val>
                                            <p:strVal val="ppt_w"/>
                                          </p:val>
                                        </p:tav>
                                        <p:tav tm="100000">
                                          <p:val>
                                            <p:fltVal val="0"/>
                                          </p:val>
                                        </p:tav>
                                      </p:tavLst>
                                    </p:anim>
                                    <p:anim calcmode="lin" valueType="num">
                                      <p:cBhvr>
                                        <p:cTn id="82" dur="500"/>
                                        <p:tgtEl>
                                          <p:spTgt spid="621657"/>
                                        </p:tgtEl>
                                        <p:attrNameLst>
                                          <p:attrName>ppt_h</p:attrName>
                                        </p:attrNameLst>
                                      </p:cBhvr>
                                      <p:tavLst>
                                        <p:tav tm="0">
                                          <p:val>
                                            <p:strVal val="ppt_h"/>
                                          </p:val>
                                        </p:tav>
                                        <p:tav tm="100000">
                                          <p:val>
                                            <p:fltVal val="0"/>
                                          </p:val>
                                        </p:tav>
                                      </p:tavLst>
                                    </p:anim>
                                    <p:animEffect transition="out" filter="fade">
                                      <p:cBhvr>
                                        <p:cTn id="83" dur="500"/>
                                        <p:tgtEl>
                                          <p:spTgt spid="621657"/>
                                        </p:tgtEl>
                                      </p:cBhvr>
                                    </p:animEffect>
                                    <p:set>
                                      <p:cBhvr>
                                        <p:cTn id="84" dur="1" fill="hold">
                                          <p:stCondLst>
                                            <p:cond delay="499"/>
                                          </p:stCondLst>
                                        </p:cTn>
                                        <p:tgtEl>
                                          <p:spTgt spid="621657"/>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6215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621" grpId="0" animBg="1"/>
      <p:bldP spid="621620" grpId="0" animBg="1"/>
      <p:bldP spid="621619" grpId="0" animBg="1"/>
      <p:bldP spid="621618" grpId="0" animBg="1"/>
      <p:bldP spid="621617" grpId="0" animBg="1"/>
      <p:bldP spid="621616" grpId="0" animBg="1"/>
      <p:bldP spid="621615" grpId="0" animBg="1"/>
      <p:bldP spid="621614" grpId="0" animBg="1"/>
      <p:bldP spid="621593" grpId="0" animBg="1"/>
      <p:bldP spid="621593" grpId="1" animBg="1"/>
      <p:bldP spid="621592" grpId="0" animBg="1"/>
      <p:bldP spid="621592" grpId="1" animBg="1"/>
      <p:bldP spid="621591" grpId="0" animBg="1"/>
      <p:bldP spid="621591" grpId="1" animBg="1"/>
      <p:bldP spid="621590" grpId="0" animBg="1"/>
      <p:bldP spid="621590" grpId="1" animBg="1"/>
      <p:bldP spid="621589" grpId="0" animBg="1"/>
      <p:bldP spid="621589" grpId="1" animBg="1"/>
      <p:bldP spid="621573" grpId="0"/>
      <p:bldP spid="62165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99" name="AutoShape 83"/>
          <p:cNvSpPr>
            <a:spLocks noChangeArrowheads="1"/>
          </p:cNvSpPr>
          <p:nvPr/>
        </p:nvSpPr>
        <p:spPr bwMode="auto">
          <a:xfrm>
            <a:off x="2114550" y="3197225"/>
            <a:ext cx="800100" cy="914400"/>
          </a:xfrm>
          <a:prstGeom prst="triangle">
            <a:avLst>
              <a:gd name="adj" fmla="val 50000"/>
            </a:avLst>
          </a:prstGeom>
          <a:gradFill rotWithShape="0">
            <a:gsLst>
              <a:gs pos="0">
                <a:srgbClr val="FFFFFF"/>
              </a:gs>
              <a:gs pos="100000">
                <a:srgbClr val="FFFFFF">
                  <a:gamma/>
                  <a:shade val="76078"/>
                  <a:invGamma/>
                </a:srgbClr>
              </a:gs>
            </a:gsLst>
            <a:lin ang="2700000" scaled="1"/>
          </a:gradFill>
          <a:ln w="9525">
            <a:solidFill>
              <a:srgbClr val="000000"/>
            </a:solidFill>
            <a:miter lim="800000"/>
            <a:headEnd/>
            <a:tailEnd/>
          </a:ln>
        </p:spPr>
        <p:txBody>
          <a:bodyPr/>
          <a:lstStyle/>
          <a:p>
            <a:endParaRPr lang="bg-BG"/>
          </a:p>
        </p:txBody>
      </p:sp>
      <p:sp>
        <p:nvSpPr>
          <p:cNvPr id="623698" name="Freeform 82"/>
          <p:cNvSpPr>
            <a:spLocks/>
          </p:cNvSpPr>
          <p:nvPr/>
        </p:nvSpPr>
        <p:spPr bwMode="auto">
          <a:xfrm>
            <a:off x="2206625" y="2393950"/>
            <a:ext cx="0" cy="2882900"/>
          </a:xfrm>
          <a:custGeom>
            <a:avLst/>
            <a:gdLst>
              <a:gd name="T0" fmla="*/ 0 w 1"/>
              <a:gd name="T1" fmla="*/ 0 h 4540"/>
              <a:gd name="T2" fmla="*/ 0 w 1"/>
              <a:gd name="T3" fmla="*/ 4540 h 4540"/>
            </a:gdLst>
            <a:ahLst/>
            <a:cxnLst>
              <a:cxn ang="0">
                <a:pos x="T0" y="T1"/>
              </a:cxn>
              <a:cxn ang="0">
                <a:pos x="T2" y="T3"/>
              </a:cxn>
            </a:cxnLst>
            <a:rect l="0" t="0" r="r" b="b"/>
            <a:pathLst>
              <a:path w="1" h="4540">
                <a:moveTo>
                  <a:pt x="0" y="0"/>
                </a:moveTo>
                <a:lnTo>
                  <a:pt x="0" y="4540"/>
                </a:lnTo>
              </a:path>
            </a:pathLst>
          </a:custGeom>
          <a:noFill/>
          <a:ln w="9525">
            <a:solidFill>
              <a:srgbClr val="000000"/>
            </a:solidFill>
            <a:prstDash val="sysDot"/>
            <a:round/>
            <a:headEnd/>
            <a:tailEnd type="oval" w="lg" len="lg"/>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3697" name="Freeform 81"/>
          <p:cNvSpPr>
            <a:spLocks/>
          </p:cNvSpPr>
          <p:nvPr/>
        </p:nvSpPr>
        <p:spPr bwMode="auto">
          <a:xfrm>
            <a:off x="6321425" y="1909763"/>
            <a:ext cx="0" cy="3327400"/>
          </a:xfrm>
          <a:custGeom>
            <a:avLst/>
            <a:gdLst>
              <a:gd name="T0" fmla="*/ 0 w 1"/>
              <a:gd name="T1" fmla="*/ 0 h 5240"/>
              <a:gd name="T2" fmla="*/ 0 w 1"/>
              <a:gd name="T3" fmla="*/ 5240 h 5240"/>
            </a:gdLst>
            <a:ahLst/>
            <a:cxnLst>
              <a:cxn ang="0">
                <a:pos x="T0" y="T1"/>
              </a:cxn>
              <a:cxn ang="0">
                <a:pos x="T2" y="T3"/>
              </a:cxn>
            </a:cxnLst>
            <a:rect l="0" t="0" r="r" b="b"/>
            <a:pathLst>
              <a:path w="1" h="5240">
                <a:moveTo>
                  <a:pt x="0" y="0"/>
                </a:moveTo>
                <a:lnTo>
                  <a:pt x="0" y="5240"/>
                </a:lnTo>
              </a:path>
            </a:pathLst>
          </a:custGeom>
          <a:noFill/>
          <a:ln w="9525">
            <a:solidFill>
              <a:srgbClr val="000000"/>
            </a:solidFill>
            <a:prstDash val="sysDot"/>
            <a:round/>
            <a:headEnd/>
            <a:tailEnd type="oval" w="lg" len="lg"/>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3696" name="Freeform 80"/>
          <p:cNvSpPr>
            <a:spLocks/>
          </p:cNvSpPr>
          <p:nvPr/>
        </p:nvSpPr>
        <p:spPr bwMode="auto">
          <a:xfrm>
            <a:off x="2905125" y="2841625"/>
            <a:ext cx="0" cy="2413000"/>
          </a:xfrm>
          <a:custGeom>
            <a:avLst/>
            <a:gdLst>
              <a:gd name="T0" fmla="*/ 0 w 1"/>
              <a:gd name="T1" fmla="*/ 0 h 3800"/>
              <a:gd name="T2" fmla="*/ 0 w 1"/>
              <a:gd name="T3" fmla="*/ 3800 h 3800"/>
            </a:gdLst>
            <a:ahLst/>
            <a:cxnLst>
              <a:cxn ang="0">
                <a:pos x="T0" y="T1"/>
              </a:cxn>
              <a:cxn ang="0">
                <a:pos x="T2" y="T3"/>
              </a:cxn>
            </a:cxnLst>
            <a:rect l="0" t="0" r="r" b="b"/>
            <a:pathLst>
              <a:path w="1" h="3800">
                <a:moveTo>
                  <a:pt x="0" y="0"/>
                </a:moveTo>
                <a:lnTo>
                  <a:pt x="0" y="3800"/>
                </a:lnTo>
              </a:path>
            </a:pathLst>
          </a:custGeom>
          <a:noFill/>
          <a:ln w="9525">
            <a:solidFill>
              <a:srgbClr val="000000"/>
            </a:solidFill>
            <a:prstDash val="sysDot"/>
            <a:round/>
            <a:headEnd/>
            <a:tailEnd type="oval" w="lg" len="lg"/>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3695" name="Freeform 79"/>
          <p:cNvSpPr>
            <a:spLocks/>
          </p:cNvSpPr>
          <p:nvPr/>
        </p:nvSpPr>
        <p:spPr bwMode="auto">
          <a:xfrm>
            <a:off x="3692525" y="1944688"/>
            <a:ext cx="0" cy="3327400"/>
          </a:xfrm>
          <a:custGeom>
            <a:avLst/>
            <a:gdLst>
              <a:gd name="T0" fmla="*/ 0 w 1"/>
              <a:gd name="T1" fmla="*/ 0 h 5240"/>
              <a:gd name="T2" fmla="*/ 0 w 1"/>
              <a:gd name="T3" fmla="*/ 5240 h 5240"/>
            </a:gdLst>
            <a:ahLst/>
            <a:cxnLst>
              <a:cxn ang="0">
                <a:pos x="T0" y="T1"/>
              </a:cxn>
              <a:cxn ang="0">
                <a:pos x="T2" y="T3"/>
              </a:cxn>
            </a:cxnLst>
            <a:rect l="0" t="0" r="r" b="b"/>
            <a:pathLst>
              <a:path w="1" h="5240">
                <a:moveTo>
                  <a:pt x="0" y="0"/>
                </a:moveTo>
                <a:lnTo>
                  <a:pt x="0" y="5240"/>
                </a:lnTo>
              </a:path>
            </a:pathLst>
          </a:custGeom>
          <a:noFill/>
          <a:ln w="9525">
            <a:solidFill>
              <a:srgbClr val="000000"/>
            </a:solidFill>
            <a:prstDash val="sysDot"/>
            <a:round/>
            <a:headEnd/>
            <a:tailEnd type="oval" w="lg" len="lg"/>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3694" name="Line 78"/>
          <p:cNvSpPr>
            <a:spLocks noChangeShapeType="1"/>
          </p:cNvSpPr>
          <p:nvPr/>
        </p:nvSpPr>
        <p:spPr bwMode="auto">
          <a:xfrm>
            <a:off x="1114425" y="4508500"/>
            <a:ext cx="6972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23693" name="Freeform 77"/>
          <p:cNvSpPr>
            <a:spLocks/>
          </p:cNvSpPr>
          <p:nvPr/>
        </p:nvSpPr>
        <p:spPr bwMode="auto">
          <a:xfrm>
            <a:off x="1109663" y="4086225"/>
            <a:ext cx="6977062" cy="0"/>
          </a:xfrm>
          <a:custGeom>
            <a:avLst/>
            <a:gdLst>
              <a:gd name="T0" fmla="*/ 0 w 10987"/>
              <a:gd name="T1" fmla="*/ 0 h 1"/>
              <a:gd name="T2" fmla="*/ 10987 w 10987"/>
              <a:gd name="T3" fmla="*/ 0 h 1"/>
            </a:gdLst>
            <a:ahLst/>
            <a:cxnLst>
              <a:cxn ang="0">
                <a:pos x="T0" y="T1"/>
              </a:cxn>
              <a:cxn ang="0">
                <a:pos x="T2" y="T3"/>
              </a:cxn>
            </a:cxnLst>
            <a:rect l="0" t="0" r="r" b="b"/>
            <a:pathLst>
              <a:path w="10987" h="1">
                <a:moveTo>
                  <a:pt x="0" y="0"/>
                </a:moveTo>
                <a:lnTo>
                  <a:pt x="10987"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3692" name="Freeform 76"/>
          <p:cNvSpPr>
            <a:spLocks/>
          </p:cNvSpPr>
          <p:nvPr/>
        </p:nvSpPr>
        <p:spPr bwMode="auto">
          <a:xfrm>
            <a:off x="1114425" y="3636963"/>
            <a:ext cx="6962775" cy="0"/>
          </a:xfrm>
          <a:custGeom>
            <a:avLst/>
            <a:gdLst>
              <a:gd name="T0" fmla="*/ 0 w 10965"/>
              <a:gd name="T1" fmla="*/ 0 h 1"/>
              <a:gd name="T2" fmla="*/ 10965 w 10965"/>
              <a:gd name="T3" fmla="*/ 0 h 1"/>
            </a:gdLst>
            <a:ahLst/>
            <a:cxnLst>
              <a:cxn ang="0">
                <a:pos x="T0" y="T1"/>
              </a:cxn>
              <a:cxn ang="0">
                <a:pos x="T2" y="T3"/>
              </a:cxn>
            </a:cxnLst>
            <a:rect l="0" t="0" r="r" b="b"/>
            <a:pathLst>
              <a:path w="10965" h="1">
                <a:moveTo>
                  <a:pt x="0" y="0"/>
                </a:moveTo>
                <a:lnTo>
                  <a:pt x="1096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3691" name="Freeform 75"/>
          <p:cNvSpPr>
            <a:spLocks/>
          </p:cNvSpPr>
          <p:nvPr/>
        </p:nvSpPr>
        <p:spPr bwMode="auto">
          <a:xfrm>
            <a:off x="1114425" y="3197225"/>
            <a:ext cx="6943725" cy="0"/>
          </a:xfrm>
          <a:custGeom>
            <a:avLst/>
            <a:gdLst>
              <a:gd name="T0" fmla="*/ 0 w 10935"/>
              <a:gd name="T1" fmla="*/ 0 h 1"/>
              <a:gd name="T2" fmla="*/ 10935 w 10935"/>
              <a:gd name="T3" fmla="*/ 0 h 1"/>
            </a:gdLst>
            <a:ahLst/>
            <a:cxnLst>
              <a:cxn ang="0">
                <a:pos x="T0" y="T1"/>
              </a:cxn>
              <a:cxn ang="0">
                <a:pos x="T2" y="T3"/>
              </a:cxn>
            </a:cxnLst>
            <a:rect l="0" t="0" r="r" b="b"/>
            <a:pathLst>
              <a:path w="10935" h="1">
                <a:moveTo>
                  <a:pt x="0" y="0"/>
                </a:moveTo>
                <a:lnTo>
                  <a:pt x="1093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3690" name="Line 74"/>
          <p:cNvSpPr>
            <a:spLocks noChangeShapeType="1"/>
          </p:cNvSpPr>
          <p:nvPr/>
        </p:nvSpPr>
        <p:spPr bwMode="auto">
          <a:xfrm>
            <a:off x="1114425" y="2717800"/>
            <a:ext cx="6972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23689" name="Freeform 73"/>
          <p:cNvSpPr>
            <a:spLocks/>
          </p:cNvSpPr>
          <p:nvPr/>
        </p:nvSpPr>
        <p:spPr bwMode="auto">
          <a:xfrm>
            <a:off x="1114425" y="2295525"/>
            <a:ext cx="6934200" cy="0"/>
          </a:xfrm>
          <a:custGeom>
            <a:avLst/>
            <a:gdLst>
              <a:gd name="T0" fmla="*/ 0 w 10920"/>
              <a:gd name="T1" fmla="*/ 0 h 1"/>
              <a:gd name="T2" fmla="*/ 10920 w 10920"/>
              <a:gd name="T3" fmla="*/ 0 h 1"/>
            </a:gdLst>
            <a:ahLst/>
            <a:cxnLst>
              <a:cxn ang="0">
                <a:pos x="T0" y="T1"/>
              </a:cxn>
              <a:cxn ang="0">
                <a:pos x="T2" y="T3"/>
              </a:cxn>
            </a:cxnLst>
            <a:rect l="0" t="0" r="r" b="b"/>
            <a:pathLst>
              <a:path w="10920" h="1">
                <a:moveTo>
                  <a:pt x="0" y="0"/>
                </a:moveTo>
                <a:lnTo>
                  <a:pt x="1092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3688" name="Line 72"/>
          <p:cNvSpPr>
            <a:spLocks noChangeShapeType="1"/>
          </p:cNvSpPr>
          <p:nvPr/>
        </p:nvSpPr>
        <p:spPr bwMode="auto">
          <a:xfrm>
            <a:off x="1114425" y="1765300"/>
            <a:ext cx="6972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23687" name="AutoShape 71"/>
          <p:cNvSpPr>
            <a:spLocks noChangeArrowheads="1"/>
          </p:cNvSpPr>
          <p:nvPr/>
        </p:nvSpPr>
        <p:spPr bwMode="auto">
          <a:xfrm>
            <a:off x="3743325" y="2295525"/>
            <a:ext cx="571500" cy="914400"/>
          </a:xfrm>
          <a:prstGeom prst="triangle">
            <a:avLst>
              <a:gd name="adj" fmla="val 50000"/>
            </a:avLst>
          </a:prstGeom>
          <a:gradFill rotWithShape="0">
            <a:gsLst>
              <a:gs pos="0">
                <a:srgbClr val="FFFFFF"/>
              </a:gs>
              <a:gs pos="100000">
                <a:srgbClr val="FFFFFF">
                  <a:gamma/>
                  <a:shade val="76078"/>
                  <a:invGamma/>
                </a:srgbClr>
              </a:gs>
            </a:gsLst>
            <a:lin ang="2700000" scaled="1"/>
          </a:gradFill>
          <a:ln w="9525">
            <a:solidFill>
              <a:srgbClr val="000000"/>
            </a:solidFill>
            <a:miter lim="800000"/>
            <a:headEnd/>
            <a:tailEnd/>
          </a:ln>
        </p:spPr>
        <p:txBody>
          <a:bodyPr/>
          <a:lstStyle/>
          <a:p>
            <a:endParaRPr lang="bg-BG"/>
          </a:p>
        </p:txBody>
      </p:sp>
      <p:sp>
        <p:nvSpPr>
          <p:cNvPr id="623686" name="Freeform 70"/>
          <p:cNvSpPr>
            <a:spLocks/>
          </p:cNvSpPr>
          <p:nvPr/>
        </p:nvSpPr>
        <p:spPr bwMode="auto">
          <a:xfrm>
            <a:off x="2232025" y="2190750"/>
            <a:ext cx="584200" cy="384175"/>
          </a:xfrm>
          <a:custGeom>
            <a:avLst/>
            <a:gdLst>
              <a:gd name="T0" fmla="*/ 920 w 920"/>
              <a:gd name="T1" fmla="*/ 606 h 606"/>
              <a:gd name="T2" fmla="*/ 0 w 920"/>
              <a:gd name="T3" fmla="*/ 0 h 606"/>
            </a:gdLst>
            <a:ahLst/>
            <a:cxnLst>
              <a:cxn ang="0">
                <a:pos x="T0" y="T1"/>
              </a:cxn>
              <a:cxn ang="0">
                <a:pos x="T2" y="T3"/>
              </a:cxn>
            </a:cxnLst>
            <a:rect l="0" t="0" r="r" b="b"/>
            <a:pathLst>
              <a:path w="920" h="606">
                <a:moveTo>
                  <a:pt x="920" y="606"/>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3685" name="Freeform 69"/>
          <p:cNvSpPr>
            <a:spLocks/>
          </p:cNvSpPr>
          <p:nvPr/>
        </p:nvSpPr>
        <p:spPr bwMode="auto">
          <a:xfrm>
            <a:off x="1571625" y="2203450"/>
            <a:ext cx="533400" cy="549275"/>
          </a:xfrm>
          <a:custGeom>
            <a:avLst/>
            <a:gdLst>
              <a:gd name="T0" fmla="*/ 0 w 840"/>
              <a:gd name="T1" fmla="*/ 866 h 866"/>
              <a:gd name="T2" fmla="*/ 840 w 840"/>
              <a:gd name="T3" fmla="*/ 0 h 866"/>
            </a:gdLst>
            <a:ahLst/>
            <a:cxnLst>
              <a:cxn ang="0">
                <a:pos x="T0" y="T1"/>
              </a:cxn>
              <a:cxn ang="0">
                <a:pos x="T2" y="T3"/>
              </a:cxn>
            </a:cxnLst>
            <a:rect l="0" t="0" r="r" b="b"/>
            <a:pathLst>
              <a:path w="840" h="866">
                <a:moveTo>
                  <a:pt x="0" y="866"/>
                </a:moveTo>
                <a:lnTo>
                  <a:pt x="84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3684" name="Freeform 68"/>
          <p:cNvSpPr>
            <a:spLocks/>
          </p:cNvSpPr>
          <p:nvPr/>
        </p:nvSpPr>
        <p:spPr bwMode="auto">
          <a:xfrm>
            <a:off x="2206625" y="1835150"/>
            <a:ext cx="1422400" cy="314325"/>
          </a:xfrm>
          <a:custGeom>
            <a:avLst/>
            <a:gdLst>
              <a:gd name="T0" fmla="*/ 2240 w 2240"/>
              <a:gd name="T1" fmla="*/ 0 h 494"/>
              <a:gd name="T2" fmla="*/ 0 w 2240"/>
              <a:gd name="T3" fmla="*/ 494 h 494"/>
            </a:gdLst>
            <a:ahLst/>
            <a:cxnLst>
              <a:cxn ang="0">
                <a:pos x="T0" y="T1"/>
              </a:cxn>
              <a:cxn ang="0">
                <a:pos x="T2" y="T3"/>
              </a:cxn>
            </a:cxnLst>
            <a:rect l="0" t="0" r="r" b="b"/>
            <a:pathLst>
              <a:path w="2240" h="494">
                <a:moveTo>
                  <a:pt x="2240" y="0"/>
                </a:moveTo>
                <a:lnTo>
                  <a:pt x="0" y="49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3683" name="Freeform 67"/>
          <p:cNvSpPr>
            <a:spLocks/>
          </p:cNvSpPr>
          <p:nvPr/>
        </p:nvSpPr>
        <p:spPr bwMode="auto">
          <a:xfrm>
            <a:off x="3717925" y="1847850"/>
            <a:ext cx="304800" cy="457200"/>
          </a:xfrm>
          <a:custGeom>
            <a:avLst/>
            <a:gdLst>
              <a:gd name="T0" fmla="*/ 0 w 480"/>
              <a:gd name="T1" fmla="*/ 0 h 720"/>
              <a:gd name="T2" fmla="*/ 480 w 480"/>
              <a:gd name="T3" fmla="*/ 720 h 720"/>
            </a:gdLst>
            <a:ahLst/>
            <a:cxnLst>
              <a:cxn ang="0">
                <a:pos x="T0" y="T1"/>
              </a:cxn>
              <a:cxn ang="0">
                <a:pos x="T2" y="T3"/>
              </a:cxn>
            </a:cxnLst>
            <a:rect l="0" t="0" r="r" b="b"/>
            <a:pathLst>
              <a:path w="480" h="720">
                <a:moveTo>
                  <a:pt x="0" y="0"/>
                </a:moveTo>
                <a:lnTo>
                  <a:pt x="480" y="72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3682" name="Oval 66"/>
          <p:cNvSpPr>
            <a:spLocks noChangeArrowheads="1"/>
          </p:cNvSpPr>
          <p:nvPr/>
        </p:nvSpPr>
        <p:spPr bwMode="auto">
          <a:xfrm>
            <a:off x="3514725" y="1624013"/>
            <a:ext cx="342900" cy="342900"/>
          </a:xfrm>
          <a:prstGeom prst="ellipse">
            <a:avLst/>
          </a:prstGeom>
          <a:solidFill>
            <a:srgbClr val="FFFFFF"/>
          </a:solidFill>
          <a:ln w="9525">
            <a:solidFill>
              <a:srgbClr val="000000"/>
            </a:solidFill>
            <a:round/>
            <a:headEnd/>
            <a:tailEnd/>
          </a:ln>
        </p:spPr>
        <p:txBody>
          <a:bodyPr/>
          <a:lstStyle/>
          <a:p>
            <a:r>
              <a:rPr lang="en-US" altLang="bg-BG" sz="1200" b="0">
                <a:cs typeface="Times New Roman" pitchFamily="18" charset="0"/>
              </a:rPr>
              <a:t>C</a:t>
            </a:r>
            <a:endParaRPr lang="en-US" altLang="bg-BG" sz="1800" b="0"/>
          </a:p>
        </p:txBody>
      </p:sp>
      <p:sp>
        <p:nvSpPr>
          <p:cNvPr id="623681" name="Oval 65"/>
          <p:cNvSpPr>
            <a:spLocks noChangeArrowheads="1"/>
          </p:cNvSpPr>
          <p:nvPr/>
        </p:nvSpPr>
        <p:spPr bwMode="auto">
          <a:xfrm>
            <a:off x="2028825" y="2071688"/>
            <a:ext cx="342900" cy="342900"/>
          </a:xfrm>
          <a:prstGeom prst="ellipse">
            <a:avLst/>
          </a:prstGeom>
          <a:solidFill>
            <a:srgbClr val="FFFFFF"/>
          </a:solidFill>
          <a:ln w="9525">
            <a:solidFill>
              <a:srgbClr val="000000"/>
            </a:solidFill>
            <a:round/>
            <a:headEnd/>
            <a:tailEnd/>
          </a:ln>
        </p:spPr>
        <p:txBody>
          <a:bodyPr/>
          <a:lstStyle/>
          <a:p>
            <a:r>
              <a:rPr lang="en-US" altLang="bg-BG" sz="1200" b="0">
                <a:cs typeface="Times New Roman" pitchFamily="18" charset="0"/>
              </a:rPr>
              <a:t>A</a:t>
            </a:r>
            <a:endParaRPr lang="en-US" altLang="bg-BG" sz="1800" b="0"/>
          </a:p>
        </p:txBody>
      </p:sp>
      <p:sp>
        <p:nvSpPr>
          <p:cNvPr id="623680" name="Freeform 64"/>
          <p:cNvSpPr>
            <a:spLocks/>
          </p:cNvSpPr>
          <p:nvPr/>
        </p:nvSpPr>
        <p:spPr bwMode="auto">
          <a:xfrm>
            <a:off x="4492625" y="1162050"/>
            <a:ext cx="0" cy="3859213"/>
          </a:xfrm>
          <a:custGeom>
            <a:avLst/>
            <a:gdLst>
              <a:gd name="T0" fmla="*/ 0 w 1"/>
              <a:gd name="T1" fmla="*/ 0 h 6076"/>
              <a:gd name="T2" fmla="*/ 0 w 1"/>
              <a:gd name="T3" fmla="*/ 6076 h 6076"/>
            </a:gdLst>
            <a:ahLst/>
            <a:cxnLst>
              <a:cxn ang="0">
                <a:pos x="T0" y="T1"/>
              </a:cxn>
              <a:cxn ang="0">
                <a:pos x="T2" y="T3"/>
              </a:cxn>
            </a:cxnLst>
            <a:rect l="0" t="0" r="r" b="b"/>
            <a:pathLst>
              <a:path w="1" h="6076">
                <a:moveTo>
                  <a:pt x="0" y="0"/>
                </a:moveTo>
                <a:lnTo>
                  <a:pt x="0" y="607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3679" name="Oval 63"/>
          <p:cNvSpPr>
            <a:spLocks noChangeArrowheads="1"/>
          </p:cNvSpPr>
          <p:nvPr/>
        </p:nvSpPr>
        <p:spPr bwMode="auto">
          <a:xfrm>
            <a:off x="2028825" y="5116513"/>
            <a:ext cx="342900" cy="342900"/>
          </a:xfrm>
          <a:prstGeom prst="ellipse">
            <a:avLst/>
          </a:prstGeom>
          <a:solidFill>
            <a:srgbClr val="FFFFFF"/>
          </a:solidFill>
          <a:ln w="9525">
            <a:solidFill>
              <a:srgbClr val="000000"/>
            </a:solidFill>
            <a:round/>
            <a:headEnd/>
            <a:tailEnd/>
          </a:ln>
        </p:spPr>
        <p:txBody>
          <a:bodyPr/>
          <a:lstStyle/>
          <a:p>
            <a:r>
              <a:rPr lang="en-US" altLang="bg-BG" sz="1200" b="0">
                <a:cs typeface="Times New Roman" pitchFamily="18" charset="0"/>
              </a:rPr>
              <a:t>A</a:t>
            </a:r>
            <a:endParaRPr lang="en-US" altLang="bg-BG" sz="1800" b="0"/>
          </a:p>
        </p:txBody>
      </p:sp>
      <p:sp>
        <p:nvSpPr>
          <p:cNvPr id="623674" name="Freeform 58"/>
          <p:cNvSpPr>
            <a:spLocks/>
          </p:cNvSpPr>
          <p:nvPr/>
        </p:nvSpPr>
        <p:spPr bwMode="auto">
          <a:xfrm>
            <a:off x="2400300" y="3656013"/>
            <a:ext cx="138113" cy="457200"/>
          </a:xfrm>
          <a:custGeom>
            <a:avLst/>
            <a:gdLst>
              <a:gd name="T0" fmla="*/ 218 w 218"/>
              <a:gd name="T1" fmla="*/ 0 h 720"/>
              <a:gd name="T2" fmla="*/ 0 w 218"/>
              <a:gd name="T3" fmla="*/ 720 h 720"/>
            </a:gdLst>
            <a:ahLst/>
            <a:cxnLst>
              <a:cxn ang="0">
                <a:pos x="T0" y="T1"/>
              </a:cxn>
              <a:cxn ang="0">
                <a:pos x="T2" y="T3"/>
              </a:cxn>
            </a:cxnLst>
            <a:rect l="0" t="0" r="r" b="b"/>
            <a:pathLst>
              <a:path w="218" h="720">
                <a:moveTo>
                  <a:pt x="218" y="0"/>
                </a:moveTo>
                <a:lnTo>
                  <a:pt x="0" y="72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bg-BG"/>
          </a:p>
        </p:txBody>
      </p:sp>
      <p:grpSp>
        <p:nvGrpSpPr>
          <p:cNvPr id="623666" name="Group 50"/>
          <p:cNvGrpSpPr>
            <a:grpSpLocks/>
          </p:cNvGrpSpPr>
          <p:nvPr/>
        </p:nvGrpSpPr>
        <p:grpSpPr bwMode="auto">
          <a:xfrm rot="12791355">
            <a:off x="3187700" y="4083050"/>
            <a:ext cx="331788" cy="330200"/>
            <a:chOff x="3647" y="1758"/>
            <a:chExt cx="2821" cy="2957"/>
          </a:xfrm>
        </p:grpSpPr>
        <p:sp>
          <p:nvSpPr>
            <p:cNvPr id="623673" name="Freeform 57"/>
            <p:cNvSpPr>
              <a:spLocks/>
            </p:cNvSpPr>
            <p:nvPr/>
          </p:nvSpPr>
          <p:spPr bwMode="auto">
            <a:xfrm>
              <a:off x="3759" y="1934"/>
              <a:ext cx="2304" cy="2441"/>
            </a:xfrm>
            <a:custGeom>
              <a:avLst/>
              <a:gdLst>
                <a:gd name="T0" fmla="*/ 40 w 2304"/>
                <a:gd name="T1" fmla="*/ 0 h 2441"/>
                <a:gd name="T2" fmla="*/ 212 w 2304"/>
                <a:gd name="T3" fmla="*/ 444 h 2441"/>
                <a:gd name="T4" fmla="*/ 0 w 2304"/>
                <a:gd name="T5" fmla="*/ 456 h 2441"/>
                <a:gd name="T6" fmla="*/ 212 w 2304"/>
                <a:gd name="T7" fmla="*/ 950 h 2441"/>
                <a:gd name="T8" fmla="*/ 90 w 2304"/>
                <a:gd name="T9" fmla="*/ 983 h 2441"/>
                <a:gd name="T10" fmla="*/ 333 w 2304"/>
                <a:gd name="T11" fmla="*/ 1389 h 2441"/>
                <a:gd name="T12" fmla="*/ 100 w 2304"/>
                <a:gd name="T13" fmla="*/ 1451 h 2441"/>
                <a:gd name="T14" fmla="*/ 454 w 2304"/>
                <a:gd name="T15" fmla="*/ 1824 h 2441"/>
                <a:gd name="T16" fmla="*/ 304 w 2304"/>
                <a:gd name="T17" fmla="*/ 1885 h 2441"/>
                <a:gd name="T18" fmla="*/ 868 w 2304"/>
                <a:gd name="T19" fmla="*/ 2189 h 2441"/>
                <a:gd name="T20" fmla="*/ 787 w 2304"/>
                <a:gd name="T21" fmla="*/ 2291 h 2441"/>
                <a:gd name="T22" fmla="*/ 1465 w 2304"/>
                <a:gd name="T23" fmla="*/ 2441 h 2441"/>
                <a:gd name="T24" fmla="*/ 2131 w 2304"/>
                <a:gd name="T25" fmla="*/ 2291 h 2441"/>
                <a:gd name="T26" fmla="*/ 2304 w 2304"/>
                <a:gd name="T27" fmla="*/ 1793 h 2441"/>
                <a:gd name="T28" fmla="*/ 2285 w 2304"/>
                <a:gd name="T29" fmla="*/ 1083 h 2441"/>
                <a:gd name="T30" fmla="*/ 2112 w 2304"/>
                <a:gd name="T31" fmla="*/ 1175 h 2441"/>
                <a:gd name="T32" fmla="*/ 1962 w 2304"/>
                <a:gd name="T33" fmla="*/ 608 h 2441"/>
                <a:gd name="T34" fmla="*/ 1891 w 2304"/>
                <a:gd name="T35" fmla="*/ 803 h 2441"/>
                <a:gd name="T36" fmla="*/ 1608 w 2304"/>
                <a:gd name="T37" fmla="*/ 342 h 2441"/>
                <a:gd name="T38" fmla="*/ 1546 w 2304"/>
                <a:gd name="T39" fmla="*/ 484 h 2441"/>
                <a:gd name="T40" fmla="*/ 1232 w 2304"/>
                <a:gd name="T41" fmla="*/ 169 h 2441"/>
                <a:gd name="T42" fmla="*/ 1210 w 2304"/>
                <a:gd name="T43" fmla="*/ 302 h 2441"/>
                <a:gd name="T44" fmla="*/ 747 w 2304"/>
                <a:gd name="T45" fmla="*/ 121 h 2441"/>
                <a:gd name="T46" fmla="*/ 747 w 2304"/>
                <a:gd name="T47" fmla="*/ 233 h 2441"/>
                <a:gd name="T48" fmla="*/ 404 w 2304"/>
                <a:gd name="T49" fmla="*/ 150 h 2441"/>
                <a:gd name="T50" fmla="*/ 40 w 2304"/>
                <a:gd name="T51" fmla="*/ 0 h 2441"/>
                <a:gd name="T52" fmla="*/ 40 w 2304"/>
                <a:gd name="T53" fmla="*/ 0 h 2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04" h="2441">
                  <a:moveTo>
                    <a:pt x="40" y="0"/>
                  </a:moveTo>
                  <a:lnTo>
                    <a:pt x="212" y="444"/>
                  </a:lnTo>
                  <a:lnTo>
                    <a:pt x="0" y="456"/>
                  </a:lnTo>
                  <a:lnTo>
                    <a:pt x="212" y="950"/>
                  </a:lnTo>
                  <a:lnTo>
                    <a:pt x="90" y="983"/>
                  </a:lnTo>
                  <a:lnTo>
                    <a:pt x="333" y="1389"/>
                  </a:lnTo>
                  <a:lnTo>
                    <a:pt x="100" y="1451"/>
                  </a:lnTo>
                  <a:lnTo>
                    <a:pt x="454" y="1824"/>
                  </a:lnTo>
                  <a:lnTo>
                    <a:pt x="304" y="1885"/>
                  </a:lnTo>
                  <a:lnTo>
                    <a:pt x="868" y="2189"/>
                  </a:lnTo>
                  <a:lnTo>
                    <a:pt x="787" y="2291"/>
                  </a:lnTo>
                  <a:lnTo>
                    <a:pt x="1465" y="2441"/>
                  </a:lnTo>
                  <a:lnTo>
                    <a:pt x="2131" y="2291"/>
                  </a:lnTo>
                  <a:lnTo>
                    <a:pt x="2304" y="1793"/>
                  </a:lnTo>
                  <a:lnTo>
                    <a:pt x="2285" y="1083"/>
                  </a:lnTo>
                  <a:lnTo>
                    <a:pt x="2112" y="1175"/>
                  </a:lnTo>
                  <a:lnTo>
                    <a:pt x="1962" y="608"/>
                  </a:lnTo>
                  <a:lnTo>
                    <a:pt x="1891" y="803"/>
                  </a:lnTo>
                  <a:lnTo>
                    <a:pt x="1608" y="342"/>
                  </a:lnTo>
                  <a:lnTo>
                    <a:pt x="1546" y="484"/>
                  </a:lnTo>
                  <a:lnTo>
                    <a:pt x="1232" y="169"/>
                  </a:lnTo>
                  <a:lnTo>
                    <a:pt x="1210" y="302"/>
                  </a:lnTo>
                  <a:lnTo>
                    <a:pt x="747" y="121"/>
                  </a:lnTo>
                  <a:lnTo>
                    <a:pt x="747" y="233"/>
                  </a:lnTo>
                  <a:lnTo>
                    <a:pt x="404" y="150"/>
                  </a:lnTo>
                  <a:lnTo>
                    <a:pt x="40" y="0"/>
                  </a:lnTo>
                  <a:close/>
                </a:path>
              </a:pathLst>
            </a:custGeom>
            <a:solidFill>
              <a:srgbClr val="5A8A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sp>
          <p:nvSpPr>
            <p:cNvPr id="623672" name="Freeform 56"/>
            <p:cNvSpPr>
              <a:spLocks/>
            </p:cNvSpPr>
            <p:nvPr/>
          </p:nvSpPr>
          <p:spPr bwMode="auto">
            <a:xfrm>
              <a:off x="4232" y="2338"/>
              <a:ext cx="1691" cy="1481"/>
            </a:xfrm>
            <a:custGeom>
              <a:avLst/>
              <a:gdLst>
                <a:gd name="T0" fmla="*/ 0 w 1691"/>
                <a:gd name="T1" fmla="*/ 0 h 1481"/>
                <a:gd name="T2" fmla="*/ 488 w 1691"/>
                <a:gd name="T3" fmla="*/ 486 h 1481"/>
                <a:gd name="T4" fmla="*/ 576 w 1691"/>
                <a:gd name="T5" fmla="*/ 185 h 1481"/>
                <a:gd name="T6" fmla="*/ 971 w 1691"/>
                <a:gd name="T7" fmla="*/ 771 h 1481"/>
                <a:gd name="T8" fmla="*/ 1113 w 1691"/>
                <a:gd name="T9" fmla="*/ 498 h 1481"/>
                <a:gd name="T10" fmla="*/ 1377 w 1691"/>
                <a:gd name="T11" fmla="*/ 1125 h 1481"/>
                <a:gd name="T12" fmla="*/ 1489 w 1691"/>
                <a:gd name="T13" fmla="*/ 923 h 1481"/>
                <a:gd name="T14" fmla="*/ 1610 w 1691"/>
                <a:gd name="T15" fmla="*/ 1481 h 1481"/>
                <a:gd name="T16" fmla="*/ 1691 w 1691"/>
                <a:gd name="T17" fmla="*/ 1006 h 1481"/>
                <a:gd name="T18" fmla="*/ 1610 w 1691"/>
                <a:gd name="T19" fmla="*/ 985 h 1481"/>
                <a:gd name="T20" fmla="*/ 1508 w 1691"/>
                <a:gd name="T21" fmla="*/ 648 h 1481"/>
                <a:gd name="T22" fmla="*/ 1356 w 1691"/>
                <a:gd name="T23" fmla="*/ 700 h 1481"/>
                <a:gd name="T24" fmla="*/ 1194 w 1691"/>
                <a:gd name="T25" fmla="*/ 266 h 1481"/>
                <a:gd name="T26" fmla="*/ 1023 w 1691"/>
                <a:gd name="T27" fmla="*/ 406 h 1481"/>
                <a:gd name="T28" fmla="*/ 871 w 1691"/>
                <a:gd name="T29" fmla="*/ 92 h 1481"/>
                <a:gd name="T30" fmla="*/ 852 w 1691"/>
                <a:gd name="T31" fmla="*/ 244 h 1481"/>
                <a:gd name="T32" fmla="*/ 550 w 1691"/>
                <a:gd name="T33" fmla="*/ 0 h 1481"/>
                <a:gd name="T34" fmla="*/ 476 w 1691"/>
                <a:gd name="T35" fmla="*/ 133 h 1481"/>
                <a:gd name="T36" fmla="*/ 0 w 1691"/>
                <a:gd name="T37" fmla="*/ 0 h 1481"/>
                <a:gd name="T38" fmla="*/ 0 w 1691"/>
                <a:gd name="T39" fmla="*/ 0 h 1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91" h="1481">
                  <a:moveTo>
                    <a:pt x="0" y="0"/>
                  </a:moveTo>
                  <a:lnTo>
                    <a:pt x="488" y="486"/>
                  </a:lnTo>
                  <a:lnTo>
                    <a:pt x="576" y="185"/>
                  </a:lnTo>
                  <a:lnTo>
                    <a:pt x="971" y="771"/>
                  </a:lnTo>
                  <a:lnTo>
                    <a:pt x="1113" y="498"/>
                  </a:lnTo>
                  <a:lnTo>
                    <a:pt x="1377" y="1125"/>
                  </a:lnTo>
                  <a:lnTo>
                    <a:pt x="1489" y="923"/>
                  </a:lnTo>
                  <a:lnTo>
                    <a:pt x="1610" y="1481"/>
                  </a:lnTo>
                  <a:lnTo>
                    <a:pt x="1691" y="1006"/>
                  </a:lnTo>
                  <a:lnTo>
                    <a:pt x="1610" y="985"/>
                  </a:lnTo>
                  <a:lnTo>
                    <a:pt x="1508" y="648"/>
                  </a:lnTo>
                  <a:lnTo>
                    <a:pt x="1356" y="700"/>
                  </a:lnTo>
                  <a:lnTo>
                    <a:pt x="1194" y="266"/>
                  </a:lnTo>
                  <a:lnTo>
                    <a:pt x="1023" y="406"/>
                  </a:lnTo>
                  <a:lnTo>
                    <a:pt x="871" y="92"/>
                  </a:lnTo>
                  <a:lnTo>
                    <a:pt x="852" y="244"/>
                  </a:lnTo>
                  <a:lnTo>
                    <a:pt x="550" y="0"/>
                  </a:lnTo>
                  <a:lnTo>
                    <a:pt x="476" y="133"/>
                  </a:lnTo>
                  <a:lnTo>
                    <a:pt x="0" y="0"/>
                  </a:lnTo>
                  <a:close/>
                </a:path>
              </a:pathLst>
            </a:custGeom>
            <a:solidFill>
              <a:srgbClr val="7FC4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sp>
          <p:nvSpPr>
            <p:cNvPr id="623671" name="Freeform 55"/>
            <p:cNvSpPr>
              <a:spLocks/>
            </p:cNvSpPr>
            <p:nvPr/>
          </p:nvSpPr>
          <p:spPr bwMode="auto">
            <a:xfrm>
              <a:off x="3647" y="1758"/>
              <a:ext cx="2821" cy="2957"/>
            </a:xfrm>
            <a:custGeom>
              <a:avLst/>
              <a:gdLst>
                <a:gd name="T0" fmla="*/ 2183 w 2821"/>
                <a:gd name="T1" fmla="*/ 2550 h 2957"/>
                <a:gd name="T2" fmla="*/ 2345 w 2821"/>
                <a:gd name="T3" fmla="*/ 2745 h 2957"/>
                <a:gd name="T4" fmla="*/ 2597 w 2821"/>
                <a:gd name="T5" fmla="*/ 2957 h 2957"/>
                <a:gd name="T6" fmla="*/ 2821 w 2821"/>
                <a:gd name="T7" fmla="*/ 2745 h 2957"/>
                <a:gd name="T8" fmla="*/ 2497 w 2821"/>
                <a:gd name="T9" fmla="*/ 2603 h 2957"/>
                <a:gd name="T10" fmla="*/ 2376 w 2821"/>
                <a:gd name="T11" fmla="*/ 2441 h 2957"/>
                <a:gd name="T12" fmla="*/ 2507 w 2821"/>
                <a:gd name="T13" fmla="*/ 2014 h 2957"/>
                <a:gd name="T14" fmla="*/ 2516 w 2821"/>
                <a:gd name="T15" fmla="*/ 1468 h 2957"/>
                <a:gd name="T16" fmla="*/ 2438 w 2821"/>
                <a:gd name="T17" fmla="*/ 1074 h 2957"/>
                <a:gd name="T18" fmla="*/ 2324 w 2821"/>
                <a:gd name="T19" fmla="*/ 1204 h 2957"/>
                <a:gd name="T20" fmla="*/ 2195 w 2821"/>
                <a:gd name="T21" fmla="*/ 819 h 2957"/>
                <a:gd name="T22" fmla="*/ 2062 w 2821"/>
                <a:gd name="T23" fmla="*/ 608 h 2957"/>
                <a:gd name="T24" fmla="*/ 2003 w 2821"/>
                <a:gd name="T25" fmla="*/ 779 h 2957"/>
                <a:gd name="T26" fmla="*/ 1819 w 2821"/>
                <a:gd name="T27" fmla="*/ 497 h 2957"/>
                <a:gd name="T28" fmla="*/ 1658 w 2821"/>
                <a:gd name="T29" fmla="*/ 354 h 2957"/>
                <a:gd name="T30" fmla="*/ 1627 w 2821"/>
                <a:gd name="T31" fmla="*/ 504 h 2957"/>
                <a:gd name="T32" fmla="*/ 1215 w 2821"/>
                <a:gd name="T33" fmla="*/ 193 h 2957"/>
                <a:gd name="T34" fmla="*/ 1242 w 2821"/>
                <a:gd name="T35" fmla="*/ 342 h 2957"/>
                <a:gd name="T36" fmla="*/ 699 w 2821"/>
                <a:gd name="T37" fmla="*/ 128 h 2957"/>
                <a:gd name="T38" fmla="*/ 747 w 2821"/>
                <a:gd name="T39" fmla="*/ 302 h 2957"/>
                <a:gd name="T40" fmla="*/ 395 w 2821"/>
                <a:gd name="T41" fmla="*/ 181 h 2957"/>
                <a:gd name="T42" fmla="*/ 0 w 2821"/>
                <a:gd name="T43" fmla="*/ 0 h 2957"/>
                <a:gd name="T44" fmla="*/ 243 w 2821"/>
                <a:gd name="T45" fmla="*/ 364 h 2957"/>
                <a:gd name="T46" fmla="*/ 585 w 2821"/>
                <a:gd name="T47" fmla="*/ 435 h 2957"/>
                <a:gd name="T48" fmla="*/ 1032 w 2821"/>
                <a:gd name="T49" fmla="*/ 535 h 2957"/>
                <a:gd name="T50" fmla="*/ 992 w 2821"/>
                <a:gd name="T51" fmla="*/ 404 h 2957"/>
                <a:gd name="T52" fmla="*/ 1396 w 2821"/>
                <a:gd name="T53" fmla="*/ 575 h 2957"/>
                <a:gd name="T54" fmla="*/ 1406 w 2821"/>
                <a:gd name="T55" fmla="*/ 456 h 2957"/>
                <a:gd name="T56" fmla="*/ 1708 w 2821"/>
                <a:gd name="T57" fmla="*/ 829 h 2957"/>
                <a:gd name="T58" fmla="*/ 1770 w 2821"/>
                <a:gd name="T59" fmla="*/ 677 h 2957"/>
                <a:gd name="T60" fmla="*/ 2043 w 2821"/>
                <a:gd name="T61" fmla="*/ 1154 h 2957"/>
                <a:gd name="T62" fmla="*/ 2122 w 2821"/>
                <a:gd name="T63" fmla="*/ 962 h 2957"/>
                <a:gd name="T64" fmla="*/ 2202 w 2821"/>
                <a:gd name="T65" fmla="*/ 1458 h 2957"/>
                <a:gd name="T66" fmla="*/ 2336 w 2821"/>
                <a:gd name="T67" fmla="*/ 1368 h 2957"/>
                <a:gd name="T68" fmla="*/ 2345 w 2821"/>
                <a:gd name="T69" fmla="*/ 1833 h 2957"/>
                <a:gd name="T70" fmla="*/ 2255 w 2821"/>
                <a:gd name="T71" fmla="*/ 2277 h 2957"/>
                <a:gd name="T72" fmla="*/ 2081 w 2821"/>
                <a:gd name="T73" fmla="*/ 1995 h 2957"/>
                <a:gd name="T74" fmla="*/ 1686 w 2821"/>
                <a:gd name="T75" fmla="*/ 1589 h 2957"/>
                <a:gd name="T76" fmla="*/ 1235 w 2821"/>
                <a:gd name="T77" fmla="*/ 1347 h 2957"/>
                <a:gd name="T78" fmla="*/ 778 w 2821"/>
                <a:gd name="T79" fmla="*/ 950 h 2957"/>
                <a:gd name="T80" fmla="*/ 1154 w 2821"/>
                <a:gd name="T81" fmla="*/ 1347 h 2957"/>
                <a:gd name="T82" fmla="*/ 1598 w 2821"/>
                <a:gd name="T83" fmla="*/ 1660 h 2957"/>
                <a:gd name="T84" fmla="*/ 1972 w 2821"/>
                <a:gd name="T85" fmla="*/ 2087 h 2957"/>
                <a:gd name="T86" fmla="*/ 2183 w 2821"/>
                <a:gd name="T87" fmla="*/ 2550 h 2957"/>
                <a:gd name="T88" fmla="*/ 2183 w 2821"/>
                <a:gd name="T89" fmla="*/ 2550 h 2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21" h="2957">
                  <a:moveTo>
                    <a:pt x="2183" y="2550"/>
                  </a:moveTo>
                  <a:lnTo>
                    <a:pt x="2345" y="2745"/>
                  </a:lnTo>
                  <a:lnTo>
                    <a:pt x="2597" y="2957"/>
                  </a:lnTo>
                  <a:lnTo>
                    <a:pt x="2821" y="2745"/>
                  </a:lnTo>
                  <a:lnTo>
                    <a:pt x="2497" y="2603"/>
                  </a:lnTo>
                  <a:lnTo>
                    <a:pt x="2376" y="2441"/>
                  </a:lnTo>
                  <a:lnTo>
                    <a:pt x="2507" y="2014"/>
                  </a:lnTo>
                  <a:lnTo>
                    <a:pt x="2516" y="1468"/>
                  </a:lnTo>
                  <a:lnTo>
                    <a:pt x="2438" y="1074"/>
                  </a:lnTo>
                  <a:lnTo>
                    <a:pt x="2324" y="1204"/>
                  </a:lnTo>
                  <a:lnTo>
                    <a:pt x="2195" y="819"/>
                  </a:lnTo>
                  <a:lnTo>
                    <a:pt x="2062" y="608"/>
                  </a:lnTo>
                  <a:lnTo>
                    <a:pt x="2003" y="779"/>
                  </a:lnTo>
                  <a:lnTo>
                    <a:pt x="1819" y="497"/>
                  </a:lnTo>
                  <a:lnTo>
                    <a:pt x="1658" y="354"/>
                  </a:lnTo>
                  <a:lnTo>
                    <a:pt x="1627" y="504"/>
                  </a:lnTo>
                  <a:lnTo>
                    <a:pt x="1215" y="193"/>
                  </a:lnTo>
                  <a:lnTo>
                    <a:pt x="1242" y="342"/>
                  </a:lnTo>
                  <a:lnTo>
                    <a:pt x="699" y="128"/>
                  </a:lnTo>
                  <a:lnTo>
                    <a:pt x="747" y="302"/>
                  </a:lnTo>
                  <a:lnTo>
                    <a:pt x="395" y="181"/>
                  </a:lnTo>
                  <a:lnTo>
                    <a:pt x="0" y="0"/>
                  </a:lnTo>
                  <a:lnTo>
                    <a:pt x="243" y="364"/>
                  </a:lnTo>
                  <a:lnTo>
                    <a:pt x="585" y="435"/>
                  </a:lnTo>
                  <a:lnTo>
                    <a:pt x="1032" y="535"/>
                  </a:lnTo>
                  <a:lnTo>
                    <a:pt x="992" y="404"/>
                  </a:lnTo>
                  <a:lnTo>
                    <a:pt x="1396" y="575"/>
                  </a:lnTo>
                  <a:lnTo>
                    <a:pt x="1406" y="456"/>
                  </a:lnTo>
                  <a:lnTo>
                    <a:pt x="1708" y="829"/>
                  </a:lnTo>
                  <a:lnTo>
                    <a:pt x="1770" y="677"/>
                  </a:lnTo>
                  <a:lnTo>
                    <a:pt x="2043" y="1154"/>
                  </a:lnTo>
                  <a:lnTo>
                    <a:pt x="2122" y="962"/>
                  </a:lnTo>
                  <a:lnTo>
                    <a:pt x="2202" y="1458"/>
                  </a:lnTo>
                  <a:lnTo>
                    <a:pt x="2336" y="1368"/>
                  </a:lnTo>
                  <a:lnTo>
                    <a:pt x="2345" y="1833"/>
                  </a:lnTo>
                  <a:lnTo>
                    <a:pt x="2255" y="2277"/>
                  </a:lnTo>
                  <a:lnTo>
                    <a:pt x="2081" y="1995"/>
                  </a:lnTo>
                  <a:lnTo>
                    <a:pt x="1686" y="1589"/>
                  </a:lnTo>
                  <a:lnTo>
                    <a:pt x="1235" y="1347"/>
                  </a:lnTo>
                  <a:lnTo>
                    <a:pt x="778" y="950"/>
                  </a:lnTo>
                  <a:lnTo>
                    <a:pt x="1154" y="1347"/>
                  </a:lnTo>
                  <a:lnTo>
                    <a:pt x="1598" y="1660"/>
                  </a:lnTo>
                  <a:lnTo>
                    <a:pt x="1972" y="2087"/>
                  </a:lnTo>
                  <a:lnTo>
                    <a:pt x="2183" y="25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sp>
          <p:nvSpPr>
            <p:cNvPr id="623670" name="Freeform 54"/>
            <p:cNvSpPr>
              <a:spLocks/>
            </p:cNvSpPr>
            <p:nvPr/>
          </p:nvSpPr>
          <p:spPr bwMode="auto">
            <a:xfrm>
              <a:off x="4458" y="2720"/>
              <a:ext cx="585" cy="496"/>
            </a:xfrm>
            <a:custGeom>
              <a:avLst/>
              <a:gdLst>
                <a:gd name="T0" fmla="*/ 364 w 585"/>
                <a:gd name="T1" fmla="*/ 0 h 496"/>
                <a:gd name="T2" fmla="*/ 473 w 585"/>
                <a:gd name="T3" fmla="*/ 434 h 496"/>
                <a:gd name="T4" fmla="*/ 0 w 585"/>
                <a:gd name="T5" fmla="*/ 415 h 496"/>
                <a:gd name="T6" fmla="*/ 585 w 585"/>
                <a:gd name="T7" fmla="*/ 496 h 496"/>
                <a:gd name="T8" fmla="*/ 364 w 585"/>
                <a:gd name="T9" fmla="*/ 0 h 496"/>
                <a:gd name="T10" fmla="*/ 364 w 585"/>
                <a:gd name="T11" fmla="*/ 0 h 496"/>
              </a:gdLst>
              <a:ahLst/>
              <a:cxnLst>
                <a:cxn ang="0">
                  <a:pos x="T0" y="T1"/>
                </a:cxn>
                <a:cxn ang="0">
                  <a:pos x="T2" y="T3"/>
                </a:cxn>
                <a:cxn ang="0">
                  <a:pos x="T4" y="T5"/>
                </a:cxn>
                <a:cxn ang="0">
                  <a:pos x="T6" y="T7"/>
                </a:cxn>
                <a:cxn ang="0">
                  <a:pos x="T8" y="T9"/>
                </a:cxn>
                <a:cxn ang="0">
                  <a:pos x="T10" y="T11"/>
                </a:cxn>
              </a:cxnLst>
              <a:rect l="0" t="0" r="r" b="b"/>
              <a:pathLst>
                <a:path w="585" h="496">
                  <a:moveTo>
                    <a:pt x="364" y="0"/>
                  </a:moveTo>
                  <a:lnTo>
                    <a:pt x="473" y="434"/>
                  </a:lnTo>
                  <a:lnTo>
                    <a:pt x="0" y="415"/>
                  </a:lnTo>
                  <a:lnTo>
                    <a:pt x="585" y="496"/>
                  </a:lnTo>
                  <a:lnTo>
                    <a:pt x="3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sp>
          <p:nvSpPr>
            <p:cNvPr id="623669" name="Freeform 53"/>
            <p:cNvSpPr>
              <a:spLocks/>
            </p:cNvSpPr>
            <p:nvPr/>
          </p:nvSpPr>
          <p:spPr bwMode="auto">
            <a:xfrm>
              <a:off x="4587" y="2891"/>
              <a:ext cx="839" cy="641"/>
            </a:xfrm>
            <a:custGeom>
              <a:avLst/>
              <a:gdLst>
                <a:gd name="T0" fmla="*/ 746 w 839"/>
                <a:gd name="T1" fmla="*/ 0 h 641"/>
                <a:gd name="T2" fmla="*/ 746 w 839"/>
                <a:gd name="T3" fmla="*/ 518 h 641"/>
                <a:gd name="T4" fmla="*/ 0 w 839"/>
                <a:gd name="T5" fmla="*/ 641 h 641"/>
                <a:gd name="T6" fmla="*/ 839 w 839"/>
                <a:gd name="T7" fmla="*/ 620 h 641"/>
                <a:gd name="T8" fmla="*/ 746 w 839"/>
                <a:gd name="T9" fmla="*/ 0 h 641"/>
                <a:gd name="T10" fmla="*/ 746 w 839"/>
                <a:gd name="T11" fmla="*/ 0 h 641"/>
              </a:gdLst>
              <a:ahLst/>
              <a:cxnLst>
                <a:cxn ang="0">
                  <a:pos x="T0" y="T1"/>
                </a:cxn>
                <a:cxn ang="0">
                  <a:pos x="T2" y="T3"/>
                </a:cxn>
                <a:cxn ang="0">
                  <a:pos x="T4" y="T5"/>
                </a:cxn>
                <a:cxn ang="0">
                  <a:pos x="T6" y="T7"/>
                </a:cxn>
                <a:cxn ang="0">
                  <a:pos x="T8" y="T9"/>
                </a:cxn>
                <a:cxn ang="0">
                  <a:pos x="T10" y="T11"/>
                </a:cxn>
              </a:cxnLst>
              <a:rect l="0" t="0" r="r" b="b"/>
              <a:pathLst>
                <a:path w="839" h="641">
                  <a:moveTo>
                    <a:pt x="746" y="0"/>
                  </a:moveTo>
                  <a:lnTo>
                    <a:pt x="746" y="518"/>
                  </a:lnTo>
                  <a:lnTo>
                    <a:pt x="0" y="641"/>
                  </a:lnTo>
                  <a:lnTo>
                    <a:pt x="839" y="620"/>
                  </a:lnTo>
                  <a:lnTo>
                    <a:pt x="7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sp>
          <p:nvSpPr>
            <p:cNvPr id="623668" name="Freeform 52"/>
            <p:cNvSpPr>
              <a:spLocks/>
            </p:cNvSpPr>
            <p:nvPr/>
          </p:nvSpPr>
          <p:spPr bwMode="auto">
            <a:xfrm>
              <a:off x="4941" y="3297"/>
              <a:ext cx="799" cy="610"/>
            </a:xfrm>
            <a:custGeom>
              <a:avLst/>
              <a:gdLst>
                <a:gd name="T0" fmla="*/ 768 w 799"/>
                <a:gd name="T1" fmla="*/ 0 h 610"/>
                <a:gd name="T2" fmla="*/ 718 w 799"/>
                <a:gd name="T3" fmla="*/ 456 h 610"/>
                <a:gd name="T4" fmla="*/ 0 w 799"/>
                <a:gd name="T5" fmla="*/ 610 h 610"/>
                <a:gd name="T6" fmla="*/ 799 w 799"/>
                <a:gd name="T7" fmla="*/ 548 h 610"/>
                <a:gd name="T8" fmla="*/ 780 w 799"/>
                <a:gd name="T9" fmla="*/ 278 h 610"/>
                <a:gd name="T10" fmla="*/ 773 w 799"/>
                <a:gd name="T11" fmla="*/ 178 h 610"/>
                <a:gd name="T12" fmla="*/ 770 w 799"/>
                <a:gd name="T13" fmla="*/ 133 h 610"/>
                <a:gd name="T14" fmla="*/ 768 w 799"/>
                <a:gd name="T15" fmla="*/ 90 h 610"/>
                <a:gd name="T16" fmla="*/ 766 w 799"/>
                <a:gd name="T17" fmla="*/ 55 h 610"/>
                <a:gd name="T18" fmla="*/ 766 w 799"/>
                <a:gd name="T19" fmla="*/ 28 h 610"/>
                <a:gd name="T20" fmla="*/ 768 w 799"/>
                <a:gd name="T21" fmla="*/ 0 h 610"/>
                <a:gd name="T22" fmla="*/ 768 w 799"/>
                <a:gd name="T23" fmla="*/ 0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9" h="610">
                  <a:moveTo>
                    <a:pt x="768" y="0"/>
                  </a:moveTo>
                  <a:lnTo>
                    <a:pt x="718" y="456"/>
                  </a:lnTo>
                  <a:lnTo>
                    <a:pt x="0" y="610"/>
                  </a:lnTo>
                  <a:lnTo>
                    <a:pt x="799" y="548"/>
                  </a:lnTo>
                  <a:lnTo>
                    <a:pt x="780" y="278"/>
                  </a:lnTo>
                  <a:lnTo>
                    <a:pt x="773" y="178"/>
                  </a:lnTo>
                  <a:lnTo>
                    <a:pt x="770" y="133"/>
                  </a:lnTo>
                  <a:lnTo>
                    <a:pt x="768" y="90"/>
                  </a:lnTo>
                  <a:lnTo>
                    <a:pt x="766" y="55"/>
                  </a:lnTo>
                  <a:lnTo>
                    <a:pt x="766" y="28"/>
                  </a:lnTo>
                  <a:lnTo>
                    <a:pt x="7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sp>
          <p:nvSpPr>
            <p:cNvPr id="623667" name="Freeform 51"/>
            <p:cNvSpPr>
              <a:spLocks/>
            </p:cNvSpPr>
            <p:nvPr/>
          </p:nvSpPr>
          <p:spPr bwMode="auto">
            <a:xfrm>
              <a:off x="3659" y="1765"/>
              <a:ext cx="2243" cy="2686"/>
            </a:xfrm>
            <a:custGeom>
              <a:avLst/>
              <a:gdLst>
                <a:gd name="T0" fmla="*/ 2243 w 2243"/>
                <a:gd name="T1" fmla="*/ 2584 h 2686"/>
                <a:gd name="T2" fmla="*/ 1819 w 2243"/>
                <a:gd name="T3" fmla="*/ 2686 h 2686"/>
                <a:gd name="T4" fmla="*/ 1170 w 2243"/>
                <a:gd name="T5" fmla="*/ 2636 h 2686"/>
                <a:gd name="T6" fmla="*/ 687 w 2243"/>
                <a:gd name="T7" fmla="*/ 2496 h 2686"/>
                <a:gd name="T8" fmla="*/ 806 w 2243"/>
                <a:gd name="T9" fmla="*/ 2382 h 2686"/>
                <a:gd name="T10" fmla="*/ 464 w 2243"/>
                <a:gd name="T11" fmla="*/ 2190 h 2686"/>
                <a:gd name="T12" fmla="*/ 209 w 2243"/>
                <a:gd name="T13" fmla="*/ 2000 h 2686"/>
                <a:gd name="T14" fmla="*/ 383 w 2243"/>
                <a:gd name="T15" fmla="*/ 1947 h 2686"/>
                <a:gd name="T16" fmla="*/ 100 w 2243"/>
                <a:gd name="T17" fmla="*/ 1520 h 2686"/>
                <a:gd name="T18" fmla="*/ 293 w 2243"/>
                <a:gd name="T19" fmla="*/ 1501 h 2686"/>
                <a:gd name="T20" fmla="*/ 60 w 2243"/>
                <a:gd name="T21" fmla="*/ 1026 h 2686"/>
                <a:gd name="T22" fmla="*/ 209 w 2243"/>
                <a:gd name="T23" fmla="*/ 1076 h 2686"/>
                <a:gd name="T24" fmla="*/ 7 w 2243"/>
                <a:gd name="T25" fmla="*/ 518 h 2686"/>
                <a:gd name="T26" fmla="*/ 162 w 2243"/>
                <a:gd name="T27" fmla="*/ 549 h 2686"/>
                <a:gd name="T28" fmla="*/ 0 w 2243"/>
                <a:gd name="T29" fmla="*/ 0 h 2686"/>
                <a:gd name="T30" fmla="*/ 262 w 2243"/>
                <a:gd name="T31" fmla="*/ 247 h 2686"/>
                <a:gd name="T32" fmla="*/ 423 w 2243"/>
                <a:gd name="T33" fmla="*/ 722 h 2686"/>
                <a:gd name="T34" fmla="*/ 262 w 2243"/>
                <a:gd name="T35" fmla="*/ 722 h 2686"/>
                <a:gd name="T36" fmla="*/ 514 w 2243"/>
                <a:gd name="T37" fmla="*/ 1237 h 2686"/>
                <a:gd name="T38" fmla="*/ 362 w 2243"/>
                <a:gd name="T39" fmla="*/ 1228 h 2686"/>
                <a:gd name="T40" fmla="*/ 614 w 2243"/>
                <a:gd name="T41" fmla="*/ 1582 h 2686"/>
                <a:gd name="T42" fmla="*/ 412 w 2243"/>
                <a:gd name="T43" fmla="*/ 1644 h 2686"/>
                <a:gd name="T44" fmla="*/ 735 w 2243"/>
                <a:gd name="T45" fmla="*/ 2007 h 2686"/>
                <a:gd name="T46" fmla="*/ 607 w 2243"/>
                <a:gd name="T47" fmla="*/ 2080 h 2686"/>
                <a:gd name="T48" fmla="*/ 1142 w 2243"/>
                <a:gd name="T49" fmla="*/ 2342 h 2686"/>
                <a:gd name="T50" fmla="*/ 1049 w 2243"/>
                <a:gd name="T51" fmla="*/ 2434 h 2686"/>
                <a:gd name="T52" fmla="*/ 1615 w 2243"/>
                <a:gd name="T53" fmla="*/ 2515 h 2686"/>
                <a:gd name="T54" fmla="*/ 1941 w 2243"/>
                <a:gd name="T55" fmla="*/ 2475 h 2686"/>
                <a:gd name="T56" fmla="*/ 2205 w 2243"/>
                <a:gd name="T57" fmla="*/ 2375 h 2686"/>
                <a:gd name="T58" fmla="*/ 2243 w 2243"/>
                <a:gd name="T59" fmla="*/ 2584 h 2686"/>
                <a:gd name="T60" fmla="*/ 2243 w 2243"/>
                <a:gd name="T61" fmla="*/ 2584 h 2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43" h="2686">
                  <a:moveTo>
                    <a:pt x="2243" y="2584"/>
                  </a:moveTo>
                  <a:lnTo>
                    <a:pt x="1819" y="2686"/>
                  </a:lnTo>
                  <a:lnTo>
                    <a:pt x="1170" y="2636"/>
                  </a:lnTo>
                  <a:lnTo>
                    <a:pt x="687" y="2496"/>
                  </a:lnTo>
                  <a:lnTo>
                    <a:pt x="806" y="2382"/>
                  </a:lnTo>
                  <a:lnTo>
                    <a:pt x="464" y="2190"/>
                  </a:lnTo>
                  <a:lnTo>
                    <a:pt x="209" y="2000"/>
                  </a:lnTo>
                  <a:lnTo>
                    <a:pt x="383" y="1947"/>
                  </a:lnTo>
                  <a:lnTo>
                    <a:pt x="100" y="1520"/>
                  </a:lnTo>
                  <a:lnTo>
                    <a:pt x="293" y="1501"/>
                  </a:lnTo>
                  <a:lnTo>
                    <a:pt x="60" y="1026"/>
                  </a:lnTo>
                  <a:lnTo>
                    <a:pt x="209" y="1076"/>
                  </a:lnTo>
                  <a:lnTo>
                    <a:pt x="7" y="518"/>
                  </a:lnTo>
                  <a:lnTo>
                    <a:pt x="162" y="549"/>
                  </a:lnTo>
                  <a:lnTo>
                    <a:pt x="0" y="0"/>
                  </a:lnTo>
                  <a:lnTo>
                    <a:pt x="262" y="247"/>
                  </a:lnTo>
                  <a:lnTo>
                    <a:pt x="423" y="722"/>
                  </a:lnTo>
                  <a:lnTo>
                    <a:pt x="262" y="722"/>
                  </a:lnTo>
                  <a:lnTo>
                    <a:pt x="514" y="1237"/>
                  </a:lnTo>
                  <a:lnTo>
                    <a:pt x="362" y="1228"/>
                  </a:lnTo>
                  <a:lnTo>
                    <a:pt x="614" y="1582"/>
                  </a:lnTo>
                  <a:lnTo>
                    <a:pt x="412" y="1644"/>
                  </a:lnTo>
                  <a:lnTo>
                    <a:pt x="735" y="2007"/>
                  </a:lnTo>
                  <a:lnTo>
                    <a:pt x="607" y="2080"/>
                  </a:lnTo>
                  <a:lnTo>
                    <a:pt x="1142" y="2342"/>
                  </a:lnTo>
                  <a:lnTo>
                    <a:pt x="1049" y="2434"/>
                  </a:lnTo>
                  <a:lnTo>
                    <a:pt x="1615" y="2515"/>
                  </a:lnTo>
                  <a:lnTo>
                    <a:pt x="1941" y="2475"/>
                  </a:lnTo>
                  <a:lnTo>
                    <a:pt x="2205" y="2375"/>
                  </a:lnTo>
                  <a:lnTo>
                    <a:pt x="2243" y="25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grpSp>
      <p:sp>
        <p:nvSpPr>
          <p:cNvPr id="623700" name="Text Box 84"/>
          <p:cNvSpPr txBox="1">
            <a:spLocks noChangeArrowheads="1"/>
          </p:cNvSpPr>
          <p:nvPr/>
        </p:nvSpPr>
        <p:spPr bwMode="auto">
          <a:xfrm>
            <a:off x="3171825" y="5719763"/>
            <a:ext cx="2400300" cy="342900"/>
          </a:xfrm>
          <a:prstGeom prst="rect">
            <a:avLst/>
          </a:prstGeom>
          <a:solidFill>
            <a:srgbClr val="FFFFFF"/>
          </a:solidFill>
          <a:ln w="9525">
            <a:solidFill>
              <a:srgbClr val="000000"/>
            </a:solidFill>
            <a:miter lim="800000"/>
            <a:headEnd/>
            <a:tailEnd/>
          </a:ln>
        </p:spPr>
        <p:txBody>
          <a:bodyPr bIns="0"/>
          <a:lstStyle/>
          <a:p>
            <a:pPr algn="ctr"/>
            <a:r>
              <a:rPr lang="bg-BG" altLang="bg-BG" sz="1800" i="1">
                <a:latin typeface="Times New Roman" pitchFamily="18" charset="0"/>
                <a:cs typeface="Times New Roman" pitchFamily="18" charset="0"/>
              </a:rPr>
              <a:t>Ситуация 3.Б</a:t>
            </a:r>
            <a:endParaRPr lang="bg-BG" altLang="bg-BG" sz="1400" i="1">
              <a:latin typeface="Times New Roman" pitchFamily="18" charset="0"/>
              <a:cs typeface="Times New Roman" pitchFamily="18" charset="0"/>
            </a:endParaRPr>
          </a:p>
          <a:p>
            <a:pPr eaLnBrk="0" hangingPunct="0"/>
            <a:endParaRPr lang="bg-BG" altLang="bg-BG" sz="1800" b="0"/>
          </a:p>
        </p:txBody>
      </p:sp>
      <p:sp>
        <p:nvSpPr>
          <p:cNvPr id="623663" name="Line 47"/>
          <p:cNvSpPr>
            <a:spLocks noChangeShapeType="1"/>
          </p:cNvSpPr>
          <p:nvPr/>
        </p:nvSpPr>
        <p:spPr bwMode="auto">
          <a:xfrm>
            <a:off x="1114425" y="5002213"/>
            <a:ext cx="33147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sp>
        <p:nvSpPr>
          <p:cNvPr id="623662" name="AutoShape 46"/>
          <p:cNvSpPr>
            <a:spLocks noChangeArrowheads="1"/>
          </p:cNvSpPr>
          <p:nvPr/>
        </p:nvSpPr>
        <p:spPr bwMode="auto">
          <a:xfrm>
            <a:off x="1343025" y="2740025"/>
            <a:ext cx="457200" cy="914400"/>
          </a:xfrm>
          <a:prstGeom prst="triangle">
            <a:avLst>
              <a:gd name="adj" fmla="val 50000"/>
            </a:avLst>
          </a:prstGeom>
          <a:gradFill rotWithShape="0">
            <a:gsLst>
              <a:gs pos="0">
                <a:srgbClr val="FFFFFF"/>
              </a:gs>
              <a:gs pos="100000">
                <a:srgbClr val="FFFFFF">
                  <a:gamma/>
                  <a:shade val="76078"/>
                  <a:invGamma/>
                </a:srgbClr>
              </a:gs>
            </a:gsLst>
            <a:lin ang="2700000" scaled="1"/>
          </a:gradFill>
          <a:ln w="9525">
            <a:solidFill>
              <a:srgbClr val="000000"/>
            </a:solidFill>
            <a:miter lim="800000"/>
            <a:headEnd/>
            <a:tailEnd/>
          </a:ln>
        </p:spPr>
        <p:txBody>
          <a:bodyPr/>
          <a:lstStyle/>
          <a:p>
            <a:endParaRPr lang="bg-BG"/>
          </a:p>
        </p:txBody>
      </p:sp>
      <p:sp>
        <p:nvSpPr>
          <p:cNvPr id="623661" name="Freeform 45"/>
          <p:cNvSpPr>
            <a:spLocks/>
          </p:cNvSpPr>
          <p:nvPr/>
        </p:nvSpPr>
        <p:spPr bwMode="auto">
          <a:xfrm>
            <a:off x="2481263" y="2740025"/>
            <a:ext cx="347662" cy="457200"/>
          </a:xfrm>
          <a:custGeom>
            <a:avLst/>
            <a:gdLst>
              <a:gd name="T0" fmla="*/ 817 w 817"/>
              <a:gd name="T1" fmla="*/ 0 h 720"/>
              <a:gd name="T2" fmla="*/ 0 w 817"/>
              <a:gd name="T3" fmla="*/ 720 h 720"/>
            </a:gdLst>
            <a:ahLst/>
            <a:cxnLst>
              <a:cxn ang="0">
                <a:pos x="T0" y="T1"/>
              </a:cxn>
              <a:cxn ang="0">
                <a:pos x="T2" y="T3"/>
              </a:cxn>
            </a:cxnLst>
            <a:rect l="0" t="0" r="r" b="b"/>
            <a:pathLst>
              <a:path w="817" h="720">
                <a:moveTo>
                  <a:pt x="817" y="0"/>
                </a:moveTo>
                <a:lnTo>
                  <a:pt x="0" y="72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3660" name="Freeform 44"/>
          <p:cNvSpPr>
            <a:spLocks/>
          </p:cNvSpPr>
          <p:nvPr/>
        </p:nvSpPr>
        <p:spPr bwMode="auto">
          <a:xfrm>
            <a:off x="2943225" y="2740025"/>
            <a:ext cx="381000" cy="457200"/>
          </a:xfrm>
          <a:custGeom>
            <a:avLst/>
            <a:gdLst>
              <a:gd name="T0" fmla="*/ 0 w 810"/>
              <a:gd name="T1" fmla="*/ 0 h 720"/>
              <a:gd name="T2" fmla="*/ 810 w 810"/>
              <a:gd name="T3" fmla="*/ 720 h 720"/>
            </a:gdLst>
            <a:ahLst/>
            <a:cxnLst>
              <a:cxn ang="0">
                <a:pos x="T0" y="T1"/>
              </a:cxn>
              <a:cxn ang="0">
                <a:pos x="T2" y="T3"/>
              </a:cxn>
            </a:cxnLst>
            <a:rect l="0" t="0" r="r" b="b"/>
            <a:pathLst>
              <a:path w="810" h="720">
                <a:moveTo>
                  <a:pt x="0" y="0"/>
                </a:moveTo>
                <a:lnTo>
                  <a:pt x="810" y="72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3659" name="Oval 43"/>
          <p:cNvSpPr>
            <a:spLocks noChangeArrowheads="1"/>
          </p:cNvSpPr>
          <p:nvPr/>
        </p:nvSpPr>
        <p:spPr bwMode="auto">
          <a:xfrm>
            <a:off x="2714625" y="2516188"/>
            <a:ext cx="342900" cy="342900"/>
          </a:xfrm>
          <a:prstGeom prst="ellipse">
            <a:avLst/>
          </a:prstGeom>
          <a:solidFill>
            <a:srgbClr val="FFFFFF"/>
          </a:solidFill>
          <a:ln w="9525">
            <a:solidFill>
              <a:srgbClr val="000000"/>
            </a:solidFill>
            <a:round/>
            <a:headEnd/>
            <a:tailEnd/>
          </a:ln>
        </p:spPr>
        <p:txBody>
          <a:bodyPr/>
          <a:lstStyle/>
          <a:p>
            <a:r>
              <a:rPr lang="en-US" altLang="bg-BG" sz="1200" b="0">
                <a:cs typeface="Times New Roman" pitchFamily="18" charset="0"/>
              </a:rPr>
              <a:t>B</a:t>
            </a:r>
            <a:endParaRPr lang="en-US" altLang="bg-BG" sz="1800" b="0"/>
          </a:p>
        </p:txBody>
      </p:sp>
      <p:sp>
        <p:nvSpPr>
          <p:cNvPr id="623658" name="Freeform 42"/>
          <p:cNvSpPr>
            <a:spLocks/>
          </p:cNvSpPr>
          <p:nvPr/>
        </p:nvSpPr>
        <p:spPr bwMode="auto">
          <a:xfrm>
            <a:off x="2490788" y="3213100"/>
            <a:ext cx="73025" cy="438150"/>
          </a:xfrm>
          <a:custGeom>
            <a:avLst/>
            <a:gdLst>
              <a:gd name="T0" fmla="*/ 0 w 114"/>
              <a:gd name="T1" fmla="*/ 0 h 691"/>
              <a:gd name="T2" fmla="*/ 114 w 114"/>
              <a:gd name="T3" fmla="*/ 691 h 691"/>
            </a:gdLst>
            <a:ahLst/>
            <a:cxnLst>
              <a:cxn ang="0">
                <a:pos x="T0" y="T1"/>
              </a:cxn>
              <a:cxn ang="0">
                <a:pos x="T2" y="T3"/>
              </a:cxn>
            </a:cxnLst>
            <a:rect l="0" t="0" r="r" b="b"/>
            <a:pathLst>
              <a:path w="114" h="691">
                <a:moveTo>
                  <a:pt x="0" y="0"/>
                </a:moveTo>
                <a:lnTo>
                  <a:pt x="114" y="691"/>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3657" name="AutoShape 41"/>
          <p:cNvSpPr>
            <a:spLocks noChangeArrowheads="1"/>
          </p:cNvSpPr>
          <p:nvPr/>
        </p:nvSpPr>
        <p:spPr bwMode="auto">
          <a:xfrm>
            <a:off x="2924175" y="3178175"/>
            <a:ext cx="800100" cy="914400"/>
          </a:xfrm>
          <a:prstGeom prst="triangle">
            <a:avLst>
              <a:gd name="adj" fmla="val 50000"/>
            </a:avLst>
          </a:prstGeom>
          <a:gradFill rotWithShape="0">
            <a:gsLst>
              <a:gs pos="0">
                <a:srgbClr val="FFFFFF"/>
              </a:gs>
              <a:gs pos="100000">
                <a:srgbClr val="FFFFFF">
                  <a:gamma/>
                  <a:shade val="76078"/>
                  <a:invGamma/>
                </a:srgbClr>
              </a:gs>
            </a:gsLst>
            <a:lin ang="2700000" scaled="1"/>
          </a:gradFill>
          <a:ln w="9525">
            <a:solidFill>
              <a:srgbClr val="000000"/>
            </a:solidFill>
            <a:miter lim="800000"/>
            <a:headEnd/>
            <a:tailEnd/>
          </a:ln>
        </p:spPr>
        <p:txBody>
          <a:bodyPr/>
          <a:lstStyle/>
          <a:p>
            <a:endParaRPr lang="bg-BG"/>
          </a:p>
        </p:txBody>
      </p:sp>
      <p:sp>
        <p:nvSpPr>
          <p:cNvPr id="623655" name="Freeform 39"/>
          <p:cNvSpPr>
            <a:spLocks/>
          </p:cNvSpPr>
          <p:nvPr/>
        </p:nvSpPr>
        <p:spPr bwMode="auto">
          <a:xfrm>
            <a:off x="3238500" y="3598863"/>
            <a:ext cx="85725" cy="461962"/>
          </a:xfrm>
          <a:custGeom>
            <a:avLst/>
            <a:gdLst>
              <a:gd name="T0" fmla="*/ 0 w 135"/>
              <a:gd name="T1" fmla="*/ 0 h 728"/>
              <a:gd name="T2" fmla="*/ 135 w 135"/>
              <a:gd name="T3" fmla="*/ 728 h 728"/>
            </a:gdLst>
            <a:ahLst/>
            <a:cxnLst>
              <a:cxn ang="0">
                <a:pos x="T0" y="T1"/>
              </a:cxn>
              <a:cxn ang="0">
                <a:pos x="T2" y="T3"/>
              </a:cxn>
            </a:cxnLst>
            <a:rect l="0" t="0" r="r" b="b"/>
            <a:pathLst>
              <a:path w="135" h="728">
                <a:moveTo>
                  <a:pt x="0" y="0"/>
                </a:moveTo>
                <a:lnTo>
                  <a:pt x="135" y="728"/>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3654" name="Freeform 38"/>
          <p:cNvSpPr>
            <a:spLocks/>
          </p:cNvSpPr>
          <p:nvPr/>
        </p:nvSpPr>
        <p:spPr bwMode="auto">
          <a:xfrm>
            <a:off x="3228975" y="3197225"/>
            <a:ext cx="90488" cy="428625"/>
          </a:xfrm>
          <a:custGeom>
            <a:avLst/>
            <a:gdLst>
              <a:gd name="T0" fmla="*/ 143 w 143"/>
              <a:gd name="T1" fmla="*/ 0 h 675"/>
              <a:gd name="T2" fmla="*/ 0 w 143"/>
              <a:gd name="T3" fmla="*/ 675 h 675"/>
            </a:gdLst>
            <a:ahLst/>
            <a:cxnLst>
              <a:cxn ang="0">
                <a:pos x="T0" y="T1"/>
              </a:cxn>
              <a:cxn ang="0">
                <a:pos x="T2" y="T3"/>
              </a:cxn>
            </a:cxnLst>
            <a:rect l="0" t="0" r="r" b="b"/>
            <a:pathLst>
              <a:path w="143" h="675">
                <a:moveTo>
                  <a:pt x="143" y="0"/>
                </a:moveTo>
                <a:lnTo>
                  <a:pt x="0" y="675"/>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bg-BG"/>
          </a:p>
        </p:txBody>
      </p:sp>
      <p:grpSp>
        <p:nvGrpSpPr>
          <p:cNvPr id="623649" name="Group 33"/>
          <p:cNvGrpSpPr>
            <a:grpSpLocks/>
          </p:cNvGrpSpPr>
          <p:nvPr/>
        </p:nvGrpSpPr>
        <p:grpSpPr bwMode="auto">
          <a:xfrm rot="1301897">
            <a:off x="2338388" y="4140200"/>
            <a:ext cx="342900" cy="342900"/>
            <a:chOff x="1260" y="11494"/>
            <a:chExt cx="1245" cy="1584"/>
          </a:xfrm>
        </p:grpSpPr>
        <p:sp>
          <p:nvSpPr>
            <p:cNvPr id="623653" name="Freeform 37"/>
            <p:cNvSpPr>
              <a:spLocks/>
            </p:cNvSpPr>
            <p:nvPr/>
          </p:nvSpPr>
          <p:spPr bwMode="auto">
            <a:xfrm>
              <a:off x="1260" y="11700"/>
              <a:ext cx="1245" cy="1378"/>
            </a:xfrm>
            <a:custGeom>
              <a:avLst/>
              <a:gdLst>
                <a:gd name="T0" fmla="*/ 174 w 1245"/>
                <a:gd name="T1" fmla="*/ 93 h 1378"/>
                <a:gd name="T2" fmla="*/ 93 w 1245"/>
                <a:gd name="T3" fmla="*/ 188 h 1378"/>
                <a:gd name="T4" fmla="*/ 27 w 1245"/>
                <a:gd name="T5" fmla="*/ 335 h 1378"/>
                <a:gd name="T6" fmla="*/ 0 w 1245"/>
                <a:gd name="T7" fmla="*/ 494 h 1378"/>
                <a:gd name="T8" fmla="*/ 67 w 1245"/>
                <a:gd name="T9" fmla="*/ 642 h 1378"/>
                <a:gd name="T10" fmla="*/ 27 w 1245"/>
                <a:gd name="T11" fmla="*/ 777 h 1378"/>
                <a:gd name="T12" fmla="*/ 41 w 1245"/>
                <a:gd name="T13" fmla="*/ 950 h 1378"/>
                <a:gd name="T14" fmla="*/ 81 w 1245"/>
                <a:gd name="T15" fmla="*/ 1043 h 1378"/>
                <a:gd name="T16" fmla="*/ 227 w 1245"/>
                <a:gd name="T17" fmla="*/ 1098 h 1378"/>
                <a:gd name="T18" fmla="*/ 322 w 1245"/>
                <a:gd name="T19" fmla="*/ 1219 h 1378"/>
                <a:gd name="T20" fmla="*/ 455 w 1245"/>
                <a:gd name="T21" fmla="*/ 1297 h 1378"/>
                <a:gd name="T22" fmla="*/ 603 w 1245"/>
                <a:gd name="T23" fmla="*/ 1245 h 1378"/>
                <a:gd name="T24" fmla="*/ 750 w 1245"/>
                <a:gd name="T25" fmla="*/ 1297 h 1378"/>
                <a:gd name="T26" fmla="*/ 831 w 1245"/>
                <a:gd name="T27" fmla="*/ 1378 h 1378"/>
                <a:gd name="T28" fmla="*/ 950 w 1245"/>
                <a:gd name="T29" fmla="*/ 1366 h 1378"/>
                <a:gd name="T30" fmla="*/ 1005 w 1245"/>
                <a:gd name="T31" fmla="*/ 1190 h 1378"/>
                <a:gd name="T32" fmla="*/ 1153 w 1245"/>
                <a:gd name="T33" fmla="*/ 1178 h 1378"/>
                <a:gd name="T34" fmla="*/ 1205 w 1245"/>
                <a:gd name="T35" fmla="*/ 1057 h 1378"/>
                <a:gd name="T36" fmla="*/ 1164 w 1245"/>
                <a:gd name="T37" fmla="*/ 950 h 1378"/>
                <a:gd name="T38" fmla="*/ 1245 w 1245"/>
                <a:gd name="T39" fmla="*/ 870 h 1378"/>
                <a:gd name="T40" fmla="*/ 1179 w 1245"/>
                <a:gd name="T41" fmla="*/ 642 h 1378"/>
                <a:gd name="T42" fmla="*/ 1179 w 1245"/>
                <a:gd name="T43" fmla="*/ 483 h 1378"/>
                <a:gd name="T44" fmla="*/ 1126 w 1245"/>
                <a:gd name="T45" fmla="*/ 307 h 1378"/>
                <a:gd name="T46" fmla="*/ 1031 w 1245"/>
                <a:gd name="T47" fmla="*/ 281 h 1378"/>
                <a:gd name="T48" fmla="*/ 884 w 1245"/>
                <a:gd name="T49" fmla="*/ 255 h 1378"/>
                <a:gd name="T50" fmla="*/ 912 w 1245"/>
                <a:gd name="T51" fmla="*/ 133 h 1378"/>
                <a:gd name="T52" fmla="*/ 805 w 1245"/>
                <a:gd name="T53" fmla="*/ 41 h 1378"/>
                <a:gd name="T54" fmla="*/ 522 w 1245"/>
                <a:gd name="T55" fmla="*/ 41 h 1378"/>
                <a:gd name="T56" fmla="*/ 308 w 1245"/>
                <a:gd name="T57" fmla="*/ 0 h 1378"/>
                <a:gd name="T58" fmla="*/ 174 w 1245"/>
                <a:gd name="T59" fmla="*/ 93 h 1378"/>
                <a:gd name="T60" fmla="*/ 174 w 1245"/>
                <a:gd name="T61" fmla="*/ 93 h 1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45" h="1378">
                  <a:moveTo>
                    <a:pt x="174" y="93"/>
                  </a:moveTo>
                  <a:lnTo>
                    <a:pt x="93" y="188"/>
                  </a:lnTo>
                  <a:lnTo>
                    <a:pt x="27" y="335"/>
                  </a:lnTo>
                  <a:lnTo>
                    <a:pt x="0" y="494"/>
                  </a:lnTo>
                  <a:lnTo>
                    <a:pt x="67" y="642"/>
                  </a:lnTo>
                  <a:lnTo>
                    <a:pt x="27" y="777"/>
                  </a:lnTo>
                  <a:lnTo>
                    <a:pt x="41" y="950"/>
                  </a:lnTo>
                  <a:lnTo>
                    <a:pt x="81" y="1043"/>
                  </a:lnTo>
                  <a:lnTo>
                    <a:pt x="227" y="1098"/>
                  </a:lnTo>
                  <a:lnTo>
                    <a:pt x="322" y="1219"/>
                  </a:lnTo>
                  <a:lnTo>
                    <a:pt x="455" y="1297"/>
                  </a:lnTo>
                  <a:lnTo>
                    <a:pt x="603" y="1245"/>
                  </a:lnTo>
                  <a:lnTo>
                    <a:pt x="750" y="1297"/>
                  </a:lnTo>
                  <a:lnTo>
                    <a:pt x="831" y="1378"/>
                  </a:lnTo>
                  <a:lnTo>
                    <a:pt x="950" y="1366"/>
                  </a:lnTo>
                  <a:lnTo>
                    <a:pt x="1005" y="1190"/>
                  </a:lnTo>
                  <a:lnTo>
                    <a:pt x="1153" y="1178"/>
                  </a:lnTo>
                  <a:lnTo>
                    <a:pt x="1205" y="1057"/>
                  </a:lnTo>
                  <a:lnTo>
                    <a:pt x="1164" y="950"/>
                  </a:lnTo>
                  <a:lnTo>
                    <a:pt x="1245" y="870"/>
                  </a:lnTo>
                  <a:lnTo>
                    <a:pt x="1179" y="642"/>
                  </a:lnTo>
                  <a:lnTo>
                    <a:pt x="1179" y="483"/>
                  </a:lnTo>
                  <a:lnTo>
                    <a:pt x="1126" y="307"/>
                  </a:lnTo>
                  <a:lnTo>
                    <a:pt x="1031" y="281"/>
                  </a:lnTo>
                  <a:lnTo>
                    <a:pt x="884" y="255"/>
                  </a:lnTo>
                  <a:lnTo>
                    <a:pt x="912" y="133"/>
                  </a:lnTo>
                  <a:lnTo>
                    <a:pt x="805" y="41"/>
                  </a:lnTo>
                  <a:lnTo>
                    <a:pt x="522" y="41"/>
                  </a:lnTo>
                  <a:lnTo>
                    <a:pt x="308" y="0"/>
                  </a:lnTo>
                  <a:lnTo>
                    <a:pt x="174" y="93"/>
                  </a:lnTo>
                  <a:close/>
                </a:path>
              </a:pathLst>
            </a:custGeom>
            <a:solidFill>
              <a:srgbClr val="FFDD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sp>
          <p:nvSpPr>
            <p:cNvPr id="623652" name="Freeform 36"/>
            <p:cNvSpPr>
              <a:spLocks/>
            </p:cNvSpPr>
            <p:nvPr/>
          </p:nvSpPr>
          <p:spPr bwMode="auto">
            <a:xfrm>
              <a:off x="1332" y="11494"/>
              <a:ext cx="728" cy="1159"/>
            </a:xfrm>
            <a:custGeom>
              <a:avLst/>
              <a:gdLst>
                <a:gd name="T0" fmla="*/ 0 w 728"/>
                <a:gd name="T1" fmla="*/ 0 h 1159"/>
                <a:gd name="T2" fmla="*/ 38 w 728"/>
                <a:gd name="T3" fmla="*/ 133 h 1159"/>
                <a:gd name="T4" fmla="*/ 95 w 728"/>
                <a:gd name="T5" fmla="*/ 285 h 1159"/>
                <a:gd name="T6" fmla="*/ 219 w 728"/>
                <a:gd name="T7" fmla="*/ 425 h 1159"/>
                <a:gd name="T8" fmla="*/ 359 w 728"/>
                <a:gd name="T9" fmla="*/ 594 h 1159"/>
                <a:gd name="T10" fmla="*/ 474 w 728"/>
                <a:gd name="T11" fmla="*/ 755 h 1159"/>
                <a:gd name="T12" fmla="*/ 557 w 728"/>
                <a:gd name="T13" fmla="*/ 886 h 1159"/>
                <a:gd name="T14" fmla="*/ 624 w 728"/>
                <a:gd name="T15" fmla="*/ 990 h 1159"/>
                <a:gd name="T16" fmla="*/ 709 w 728"/>
                <a:gd name="T17" fmla="*/ 1159 h 1159"/>
                <a:gd name="T18" fmla="*/ 728 w 728"/>
                <a:gd name="T19" fmla="*/ 1028 h 1159"/>
                <a:gd name="T20" fmla="*/ 700 w 728"/>
                <a:gd name="T21" fmla="*/ 867 h 1159"/>
                <a:gd name="T22" fmla="*/ 528 w 728"/>
                <a:gd name="T23" fmla="*/ 622 h 1159"/>
                <a:gd name="T24" fmla="*/ 302 w 728"/>
                <a:gd name="T25" fmla="*/ 330 h 1159"/>
                <a:gd name="T26" fmla="*/ 152 w 728"/>
                <a:gd name="T27" fmla="*/ 190 h 1159"/>
                <a:gd name="T28" fmla="*/ 95 w 728"/>
                <a:gd name="T29" fmla="*/ 21 h 1159"/>
                <a:gd name="T30" fmla="*/ 0 w 728"/>
                <a:gd name="T31" fmla="*/ 0 h 1159"/>
                <a:gd name="T32" fmla="*/ 0 w 728"/>
                <a:gd name="T33" fmla="*/ 0 h 1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8" h="1159">
                  <a:moveTo>
                    <a:pt x="0" y="0"/>
                  </a:moveTo>
                  <a:lnTo>
                    <a:pt x="38" y="133"/>
                  </a:lnTo>
                  <a:lnTo>
                    <a:pt x="95" y="285"/>
                  </a:lnTo>
                  <a:lnTo>
                    <a:pt x="219" y="425"/>
                  </a:lnTo>
                  <a:lnTo>
                    <a:pt x="359" y="594"/>
                  </a:lnTo>
                  <a:lnTo>
                    <a:pt x="474" y="755"/>
                  </a:lnTo>
                  <a:lnTo>
                    <a:pt x="557" y="886"/>
                  </a:lnTo>
                  <a:lnTo>
                    <a:pt x="624" y="990"/>
                  </a:lnTo>
                  <a:lnTo>
                    <a:pt x="709" y="1159"/>
                  </a:lnTo>
                  <a:lnTo>
                    <a:pt x="728" y="1028"/>
                  </a:lnTo>
                  <a:lnTo>
                    <a:pt x="700" y="867"/>
                  </a:lnTo>
                  <a:lnTo>
                    <a:pt x="528" y="622"/>
                  </a:lnTo>
                  <a:lnTo>
                    <a:pt x="302" y="330"/>
                  </a:lnTo>
                  <a:lnTo>
                    <a:pt x="152" y="190"/>
                  </a:lnTo>
                  <a:lnTo>
                    <a:pt x="95" y="2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sp>
          <p:nvSpPr>
            <p:cNvPr id="623651" name="Freeform 35"/>
            <p:cNvSpPr>
              <a:spLocks/>
            </p:cNvSpPr>
            <p:nvPr/>
          </p:nvSpPr>
          <p:spPr bwMode="auto">
            <a:xfrm>
              <a:off x="1644" y="11731"/>
              <a:ext cx="783" cy="1309"/>
            </a:xfrm>
            <a:custGeom>
              <a:avLst/>
              <a:gdLst>
                <a:gd name="T0" fmla="*/ 0 w 783"/>
                <a:gd name="T1" fmla="*/ 0 h 1309"/>
                <a:gd name="T2" fmla="*/ 152 w 783"/>
                <a:gd name="T3" fmla="*/ 19 h 1309"/>
                <a:gd name="T4" fmla="*/ 302 w 783"/>
                <a:gd name="T5" fmla="*/ 29 h 1309"/>
                <a:gd name="T6" fmla="*/ 378 w 783"/>
                <a:gd name="T7" fmla="*/ 38 h 1309"/>
                <a:gd name="T8" fmla="*/ 461 w 783"/>
                <a:gd name="T9" fmla="*/ 74 h 1309"/>
                <a:gd name="T10" fmla="*/ 490 w 783"/>
                <a:gd name="T11" fmla="*/ 131 h 1309"/>
                <a:gd name="T12" fmla="*/ 433 w 783"/>
                <a:gd name="T13" fmla="*/ 197 h 1309"/>
                <a:gd name="T14" fmla="*/ 416 w 783"/>
                <a:gd name="T15" fmla="*/ 254 h 1309"/>
                <a:gd name="T16" fmla="*/ 519 w 783"/>
                <a:gd name="T17" fmla="*/ 273 h 1309"/>
                <a:gd name="T18" fmla="*/ 614 w 783"/>
                <a:gd name="T19" fmla="*/ 292 h 1309"/>
                <a:gd name="T20" fmla="*/ 697 w 783"/>
                <a:gd name="T21" fmla="*/ 357 h 1309"/>
                <a:gd name="T22" fmla="*/ 745 w 783"/>
                <a:gd name="T23" fmla="*/ 471 h 1309"/>
                <a:gd name="T24" fmla="*/ 697 w 783"/>
                <a:gd name="T25" fmla="*/ 575 h 1309"/>
                <a:gd name="T26" fmla="*/ 783 w 783"/>
                <a:gd name="T27" fmla="*/ 687 h 1309"/>
                <a:gd name="T28" fmla="*/ 783 w 783"/>
                <a:gd name="T29" fmla="*/ 820 h 1309"/>
                <a:gd name="T30" fmla="*/ 707 w 783"/>
                <a:gd name="T31" fmla="*/ 820 h 1309"/>
                <a:gd name="T32" fmla="*/ 764 w 783"/>
                <a:gd name="T33" fmla="*/ 960 h 1309"/>
                <a:gd name="T34" fmla="*/ 773 w 783"/>
                <a:gd name="T35" fmla="*/ 1064 h 1309"/>
                <a:gd name="T36" fmla="*/ 680 w 783"/>
                <a:gd name="T37" fmla="*/ 1112 h 1309"/>
                <a:gd name="T38" fmla="*/ 576 w 783"/>
                <a:gd name="T39" fmla="*/ 1121 h 1309"/>
                <a:gd name="T40" fmla="*/ 623 w 783"/>
                <a:gd name="T41" fmla="*/ 1299 h 1309"/>
                <a:gd name="T42" fmla="*/ 528 w 783"/>
                <a:gd name="T43" fmla="*/ 1309 h 1309"/>
                <a:gd name="T44" fmla="*/ 490 w 783"/>
                <a:gd name="T45" fmla="*/ 998 h 1309"/>
                <a:gd name="T46" fmla="*/ 595 w 783"/>
                <a:gd name="T47" fmla="*/ 988 h 1309"/>
                <a:gd name="T48" fmla="*/ 661 w 783"/>
                <a:gd name="T49" fmla="*/ 988 h 1309"/>
                <a:gd name="T50" fmla="*/ 566 w 783"/>
                <a:gd name="T51" fmla="*/ 877 h 1309"/>
                <a:gd name="T52" fmla="*/ 528 w 783"/>
                <a:gd name="T53" fmla="*/ 782 h 1309"/>
                <a:gd name="T54" fmla="*/ 566 w 783"/>
                <a:gd name="T55" fmla="*/ 734 h 1309"/>
                <a:gd name="T56" fmla="*/ 633 w 783"/>
                <a:gd name="T57" fmla="*/ 715 h 1309"/>
                <a:gd name="T58" fmla="*/ 557 w 783"/>
                <a:gd name="T59" fmla="*/ 620 h 1309"/>
                <a:gd name="T60" fmla="*/ 509 w 783"/>
                <a:gd name="T61" fmla="*/ 547 h 1309"/>
                <a:gd name="T62" fmla="*/ 557 w 783"/>
                <a:gd name="T63" fmla="*/ 499 h 1309"/>
                <a:gd name="T64" fmla="*/ 585 w 783"/>
                <a:gd name="T65" fmla="*/ 404 h 1309"/>
                <a:gd name="T66" fmla="*/ 519 w 783"/>
                <a:gd name="T67" fmla="*/ 376 h 1309"/>
                <a:gd name="T68" fmla="*/ 378 w 783"/>
                <a:gd name="T69" fmla="*/ 338 h 1309"/>
                <a:gd name="T70" fmla="*/ 302 w 783"/>
                <a:gd name="T71" fmla="*/ 283 h 1309"/>
                <a:gd name="T72" fmla="*/ 273 w 783"/>
                <a:gd name="T73" fmla="*/ 197 h 1309"/>
                <a:gd name="T74" fmla="*/ 312 w 783"/>
                <a:gd name="T75" fmla="*/ 140 h 1309"/>
                <a:gd name="T76" fmla="*/ 114 w 783"/>
                <a:gd name="T77" fmla="*/ 112 h 1309"/>
                <a:gd name="T78" fmla="*/ 28 w 783"/>
                <a:gd name="T79" fmla="*/ 64 h 1309"/>
                <a:gd name="T80" fmla="*/ 0 w 783"/>
                <a:gd name="T81" fmla="*/ 0 h 1309"/>
                <a:gd name="T82" fmla="*/ 0 w 783"/>
                <a:gd name="T83" fmla="*/ 0 h 1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3" h="1309">
                  <a:moveTo>
                    <a:pt x="0" y="0"/>
                  </a:moveTo>
                  <a:lnTo>
                    <a:pt x="152" y="19"/>
                  </a:lnTo>
                  <a:lnTo>
                    <a:pt x="302" y="29"/>
                  </a:lnTo>
                  <a:lnTo>
                    <a:pt x="378" y="38"/>
                  </a:lnTo>
                  <a:lnTo>
                    <a:pt x="461" y="74"/>
                  </a:lnTo>
                  <a:lnTo>
                    <a:pt x="490" y="131"/>
                  </a:lnTo>
                  <a:lnTo>
                    <a:pt x="433" y="197"/>
                  </a:lnTo>
                  <a:lnTo>
                    <a:pt x="416" y="254"/>
                  </a:lnTo>
                  <a:lnTo>
                    <a:pt x="519" y="273"/>
                  </a:lnTo>
                  <a:lnTo>
                    <a:pt x="614" y="292"/>
                  </a:lnTo>
                  <a:lnTo>
                    <a:pt x="697" y="357"/>
                  </a:lnTo>
                  <a:lnTo>
                    <a:pt x="745" y="471"/>
                  </a:lnTo>
                  <a:lnTo>
                    <a:pt x="697" y="575"/>
                  </a:lnTo>
                  <a:lnTo>
                    <a:pt x="783" y="687"/>
                  </a:lnTo>
                  <a:lnTo>
                    <a:pt x="783" y="820"/>
                  </a:lnTo>
                  <a:lnTo>
                    <a:pt x="707" y="820"/>
                  </a:lnTo>
                  <a:lnTo>
                    <a:pt x="764" y="960"/>
                  </a:lnTo>
                  <a:lnTo>
                    <a:pt x="773" y="1064"/>
                  </a:lnTo>
                  <a:lnTo>
                    <a:pt x="680" y="1112"/>
                  </a:lnTo>
                  <a:lnTo>
                    <a:pt x="576" y="1121"/>
                  </a:lnTo>
                  <a:lnTo>
                    <a:pt x="623" y="1299"/>
                  </a:lnTo>
                  <a:lnTo>
                    <a:pt x="528" y="1309"/>
                  </a:lnTo>
                  <a:lnTo>
                    <a:pt x="490" y="998"/>
                  </a:lnTo>
                  <a:lnTo>
                    <a:pt x="595" y="988"/>
                  </a:lnTo>
                  <a:lnTo>
                    <a:pt x="661" y="988"/>
                  </a:lnTo>
                  <a:lnTo>
                    <a:pt x="566" y="877"/>
                  </a:lnTo>
                  <a:lnTo>
                    <a:pt x="528" y="782"/>
                  </a:lnTo>
                  <a:lnTo>
                    <a:pt x="566" y="734"/>
                  </a:lnTo>
                  <a:lnTo>
                    <a:pt x="633" y="715"/>
                  </a:lnTo>
                  <a:lnTo>
                    <a:pt x="557" y="620"/>
                  </a:lnTo>
                  <a:lnTo>
                    <a:pt x="509" y="547"/>
                  </a:lnTo>
                  <a:lnTo>
                    <a:pt x="557" y="499"/>
                  </a:lnTo>
                  <a:lnTo>
                    <a:pt x="585" y="404"/>
                  </a:lnTo>
                  <a:lnTo>
                    <a:pt x="519" y="376"/>
                  </a:lnTo>
                  <a:lnTo>
                    <a:pt x="378" y="338"/>
                  </a:lnTo>
                  <a:lnTo>
                    <a:pt x="302" y="283"/>
                  </a:lnTo>
                  <a:lnTo>
                    <a:pt x="273" y="197"/>
                  </a:lnTo>
                  <a:lnTo>
                    <a:pt x="312" y="140"/>
                  </a:lnTo>
                  <a:lnTo>
                    <a:pt x="114" y="112"/>
                  </a:lnTo>
                  <a:lnTo>
                    <a:pt x="28" y="6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sp>
          <p:nvSpPr>
            <p:cNvPr id="623650" name="Freeform 34"/>
            <p:cNvSpPr>
              <a:spLocks/>
            </p:cNvSpPr>
            <p:nvPr/>
          </p:nvSpPr>
          <p:spPr bwMode="auto">
            <a:xfrm>
              <a:off x="1296" y="11871"/>
              <a:ext cx="829" cy="1131"/>
            </a:xfrm>
            <a:custGeom>
              <a:avLst/>
              <a:gdLst>
                <a:gd name="T0" fmla="*/ 103 w 829"/>
                <a:gd name="T1" fmla="*/ 19 h 1131"/>
                <a:gd name="T2" fmla="*/ 83 w 829"/>
                <a:gd name="T3" fmla="*/ 86 h 1131"/>
                <a:gd name="T4" fmla="*/ 0 w 829"/>
                <a:gd name="T5" fmla="*/ 236 h 1131"/>
                <a:gd name="T6" fmla="*/ 0 w 829"/>
                <a:gd name="T7" fmla="*/ 340 h 1131"/>
                <a:gd name="T8" fmla="*/ 48 w 829"/>
                <a:gd name="T9" fmla="*/ 416 h 1131"/>
                <a:gd name="T10" fmla="*/ 103 w 829"/>
                <a:gd name="T11" fmla="*/ 464 h 1131"/>
                <a:gd name="T12" fmla="*/ 48 w 829"/>
                <a:gd name="T13" fmla="*/ 566 h 1131"/>
                <a:gd name="T14" fmla="*/ 29 w 829"/>
                <a:gd name="T15" fmla="*/ 632 h 1131"/>
                <a:gd name="T16" fmla="*/ 36 w 829"/>
                <a:gd name="T17" fmla="*/ 756 h 1131"/>
                <a:gd name="T18" fmla="*/ 83 w 829"/>
                <a:gd name="T19" fmla="*/ 839 h 1131"/>
                <a:gd name="T20" fmla="*/ 150 w 829"/>
                <a:gd name="T21" fmla="*/ 867 h 1131"/>
                <a:gd name="T22" fmla="*/ 245 w 829"/>
                <a:gd name="T23" fmla="*/ 801 h 1131"/>
                <a:gd name="T24" fmla="*/ 255 w 829"/>
                <a:gd name="T25" fmla="*/ 915 h 1131"/>
                <a:gd name="T26" fmla="*/ 319 w 829"/>
                <a:gd name="T27" fmla="*/ 1045 h 1131"/>
                <a:gd name="T28" fmla="*/ 424 w 829"/>
                <a:gd name="T29" fmla="*/ 1102 h 1131"/>
                <a:gd name="T30" fmla="*/ 519 w 829"/>
                <a:gd name="T31" fmla="*/ 1055 h 1131"/>
                <a:gd name="T32" fmla="*/ 555 w 829"/>
                <a:gd name="T33" fmla="*/ 991 h 1131"/>
                <a:gd name="T34" fmla="*/ 650 w 829"/>
                <a:gd name="T35" fmla="*/ 1055 h 1131"/>
                <a:gd name="T36" fmla="*/ 726 w 829"/>
                <a:gd name="T37" fmla="*/ 1045 h 1131"/>
                <a:gd name="T38" fmla="*/ 764 w 829"/>
                <a:gd name="T39" fmla="*/ 1131 h 1131"/>
                <a:gd name="T40" fmla="*/ 819 w 829"/>
                <a:gd name="T41" fmla="*/ 1112 h 1131"/>
                <a:gd name="T42" fmla="*/ 829 w 829"/>
                <a:gd name="T43" fmla="*/ 1019 h 1131"/>
                <a:gd name="T44" fmla="*/ 793 w 829"/>
                <a:gd name="T45" fmla="*/ 915 h 1131"/>
                <a:gd name="T46" fmla="*/ 745 w 829"/>
                <a:gd name="T47" fmla="*/ 972 h 1131"/>
                <a:gd name="T48" fmla="*/ 679 w 829"/>
                <a:gd name="T49" fmla="*/ 953 h 1131"/>
                <a:gd name="T50" fmla="*/ 612 w 829"/>
                <a:gd name="T51" fmla="*/ 886 h 1131"/>
                <a:gd name="T52" fmla="*/ 510 w 829"/>
                <a:gd name="T53" fmla="*/ 896 h 1131"/>
                <a:gd name="T54" fmla="*/ 424 w 829"/>
                <a:gd name="T55" fmla="*/ 953 h 1131"/>
                <a:gd name="T56" fmla="*/ 386 w 829"/>
                <a:gd name="T57" fmla="*/ 810 h 1131"/>
                <a:gd name="T58" fmla="*/ 338 w 829"/>
                <a:gd name="T59" fmla="*/ 689 h 1131"/>
                <a:gd name="T60" fmla="*/ 226 w 829"/>
                <a:gd name="T61" fmla="*/ 642 h 1131"/>
                <a:gd name="T62" fmla="*/ 160 w 829"/>
                <a:gd name="T63" fmla="*/ 708 h 1131"/>
                <a:gd name="T64" fmla="*/ 179 w 829"/>
                <a:gd name="T65" fmla="*/ 528 h 1131"/>
                <a:gd name="T66" fmla="*/ 236 w 829"/>
                <a:gd name="T67" fmla="*/ 397 h 1131"/>
                <a:gd name="T68" fmla="*/ 255 w 829"/>
                <a:gd name="T69" fmla="*/ 312 h 1131"/>
                <a:gd name="T70" fmla="*/ 179 w 829"/>
                <a:gd name="T71" fmla="*/ 274 h 1131"/>
                <a:gd name="T72" fmla="*/ 93 w 829"/>
                <a:gd name="T73" fmla="*/ 293 h 1131"/>
                <a:gd name="T74" fmla="*/ 141 w 829"/>
                <a:gd name="T75" fmla="*/ 198 h 1131"/>
                <a:gd name="T76" fmla="*/ 226 w 829"/>
                <a:gd name="T77" fmla="*/ 124 h 1131"/>
                <a:gd name="T78" fmla="*/ 198 w 829"/>
                <a:gd name="T79" fmla="*/ 0 h 1131"/>
                <a:gd name="T80" fmla="*/ 103 w 829"/>
                <a:gd name="T81" fmla="*/ 19 h 1131"/>
                <a:gd name="T82" fmla="*/ 103 w 829"/>
                <a:gd name="T83" fmla="*/ 19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29" h="1131">
                  <a:moveTo>
                    <a:pt x="103" y="19"/>
                  </a:moveTo>
                  <a:lnTo>
                    <a:pt x="83" y="86"/>
                  </a:lnTo>
                  <a:lnTo>
                    <a:pt x="0" y="236"/>
                  </a:lnTo>
                  <a:lnTo>
                    <a:pt x="0" y="340"/>
                  </a:lnTo>
                  <a:lnTo>
                    <a:pt x="48" y="416"/>
                  </a:lnTo>
                  <a:lnTo>
                    <a:pt x="103" y="464"/>
                  </a:lnTo>
                  <a:lnTo>
                    <a:pt x="48" y="566"/>
                  </a:lnTo>
                  <a:lnTo>
                    <a:pt x="29" y="632"/>
                  </a:lnTo>
                  <a:lnTo>
                    <a:pt x="36" y="756"/>
                  </a:lnTo>
                  <a:lnTo>
                    <a:pt x="83" y="839"/>
                  </a:lnTo>
                  <a:lnTo>
                    <a:pt x="150" y="867"/>
                  </a:lnTo>
                  <a:lnTo>
                    <a:pt x="245" y="801"/>
                  </a:lnTo>
                  <a:lnTo>
                    <a:pt x="255" y="915"/>
                  </a:lnTo>
                  <a:lnTo>
                    <a:pt x="319" y="1045"/>
                  </a:lnTo>
                  <a:lnTo>
                    <a:pt x="424" y="1102"/>
                  </a:lnTo>
                  <a:lnTo>
                    <a:pt x="519" y="1055"/>
                  </a:lnTo>
                  <a:lnTo>
                    <a:pt x="555" y="991"/>
                  </a:lnTo>
                  <a:lnTo>
                    <a:pt x="650" y="1055"/>
                  </a:lnTo>
                  <a:lnTo>
                    <a:pt x="726" y="1045"/>
                  </a:lnTo>
                  <a:lnTo>
                    <a:pt x="764" y="1131"/>
                  </a:lnTo>
                  <a:lnTo>
                    <a:pt x="819" y="1112"/>
                  </a:lnTo>
                  <a:lnTo>
                    <a:pt x="829" y="1019"/>
                  </a:lnTo>
                  <a:lnTo>
                    <a:pt x="793" y="915"/>
                  </a:lnTo>
                  <a:lnTo>
                    <a:pt x="745" y="972"/>
                  </a:lnTo>
                  <a:lnTo>
                    <a:pt x="679" y="953"/>
                  </a:lnTo>
                  <a:lnTo>
                    <a:pt x="612" y="886"/>
                  </a:lnTo>
                  <a:lnTo>
                    <a:pt x="510" y="896"/>
                  </a:lnTo>
                  <a:lnTo>
                    <a:pt x="424" y="953"/>
                  </a:lnTo>
                  <a:lnTo>
                    <a:pt x="386" y="810"/>
                  </a:lnTo>
                  <a:lnTo>
                    <a:pt x="338" y="689"/>
                  </a:lnTo>
                  <a:lnTo>
                    <a:pt x="226" y="642"/>
                  </a:lnTo>
                  <a:lnTo>
                    <a:pt x="160" y="708"/>
                  </a:lnTo>
                  <a:lnTo>
                    <a:pt x="179" y="528"/>
                  </a:lnTo>
                  <a:lnTo>
                    <a:pt x="236" y="397"/>
                  </a:lnTo>
                  <a:lnTo>
                    <a:pt x="255" y="312"/>
                  </a:lnTo>
                  <a:lnTo>
                    <a:pt x="179" y="274"/>
                  </a:lnTo>
                  <a:lnTo>
                    <a:pt x="93" y="293"/>
                  </a:lnTo>
                  <a:lnTo>
                    <a:pt x="141" y="198"/>
                  </a:lnTo>
                  <a:lnTo>
                    <a:pt x="226" y="124"/>
                  </a:lnTo>
                  <a:lnTo>
                    <a:pt x="198" y="0"/>
                  </a:lnTo>
                  <a:lnTo>
                    <a:pt x="103"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grpSp>
      <p:sp>
        <p:nvSpPr>
          <p:cNvPr id="623646" name="Oval 30"/>
          <p:cNvSpPr>
            <a:spLocks noChangeArrowheads="1"/>
          </p:cNvSpPr>
          <p:nvPr/>
        </p:nvSpPr>
        <p:spPr bwMode="auto">
          <a:xfrm>
            <a:off x="2714625" y="5116513"/>
            <a:ext cx="342900" cy="342900"/>
          </a:xfrm>
          <a:prstGeom prst="ellipse">
            <a:avLst/>
          </a:prstGeom>
          <a:solidFill>
            <a:srgbClr val="FFFFFF"/>
          </a:solidFill>
          <a:ln w="9525">
            <a:solidFill>
              <a:srgbClr val="000000"/>
            </a:solidFill>
            <a:round/>
            <a:headEnd/>
            <a:tailEnd/>
          </a:ln>
        </p:spPr>
        <p:txBody>
          <a:bodyPr/>
          <a:lstStyle/>
          <a:p>
            <a:r>
              <a:rPr lang="en-US" altLang="bg-BG" sz="1200" b="0">
                <a:cs typeface="Times New Roman" pitchFamily="18" charset="0"/>
              </a:rPr>
              <a:t>B</a:t>
            </a:r>
            <a:endParaRPr lang="en-US" altLang="bg-BG" sz="1800" b="0"/>
          </a:p>
        </p:txBody>
      </p:sp>
      <p:sp>
        <p:nvSpPr>
          <p:cNvPr id="623645" name="Oval 29"/>
          <p:cNvSpPr>
            <a:spLocks noChangeArrowheads="1"/>
          </p:cNvSpPr>
          <p:nvPr/>
        </p:nvSpPr>
        <p:spPr bwMode="auto">
          <a:xfrm>
            <a:off x="3514725" y="5116513"/>
            <a:ext cx="342900" cy="342900"/>
          </a:xfrm>
          <a:prstGeom prst="ellipse">
            <a:avLst/>
          </a:prstGeom>
          <a:solidFill>
            <a:srgbClr val="FFFFFF"/>
          </a:solidFill>
          <a:ln w="9525">
            <a:solidFill>
              <a:srgbClr val="000000"/>
            </a:solidFill>
            <a:round/>
            <a:headEnd/>
            <a:tailEnd/>
          </a:ln>
        </p:spPr>
        <p:txBody>
          <a:bodyPr/>
          <a:lstStyle/>
          <a:p>
            <a:r>
              <a:rPr lang="en-US" altLang="bg-BG" sz="1200" b="0">
                <a:cs typeface="Times New Roman" pitchFamily="18" charset="0"/>
              </a:rPr>
              <a:t>C</a:t>
            </a:r>
            <a:endParaRPr lang="en-US" altLang="bg-BG" sz="1800" b="0"/>
          </a:p>
        </p:txBody>
      </p:sp>
      <p:sp>
        <p:nvSpPr>
          <p:cNvPr id="623644" name="Freeform 28"/>
          <p:cNvSpPr>
            <a:spLocks/>
          </p:cNvSpPr>
          <p:nvPr/>
        </p:nvSpPr>
        <p:spPr bwMode="auto">
          <a:xfrm>
            <a:off x="5521325" y="1757363"/>
            <a:ext cx="774700" cy="352425"/>
          </a:xfrm>
          <a:custGeom>
            <a:avLst/>
            <a:gdLst>
              <a:gd name="T0" fmla="*/ 1220 w 1220"/>
              <a:gd name="T1" fmla="*/ 0 h 554"/>
              <a:gd name="T2" fmla="*/ 0 w 1220"/>
              <a:gd name="T3" fmla="*/ 554 h 554"/>
            </a:gdLst>
            <a:ahLst/>
            <a:cxnLst>
              <a:cxn ang="0">
                <a:pos x="T0" y="T1"/>
              </a:cxn>
              <a:cxn ang="0">
                <a:pos x="T2" y="T3"/>
              </a:cxn>
            </a:cxnLst>
            <a:rect l="0" t="0" r="r" b="b"/>
            <a:pathLst>
              <a:path w="1220" h="554">
                <a:moveTo>
                  <a:pt x="1220" y="0"/>
                </a:moveTo>
                <a:lnTo>
                  <a:pt x="0" y="55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3643" name="Freeform 27"/>
          <p:cNvSpPr>
            <a:spLocks/>
          </p:cNvSpPr>
          <p:nvPr/>
        </p:nvSpPr>
        <p:spPr bwMode="auto">
          <a:xfrm>
            <a:off x="6321425" y="1797050"/>
            <a:ext cx="889000" cy="419100"/>
          </a:xfrm>
          <a:custGeom>
            <a:avLst/>
            <a:gdLst>
              <a:gd name="T0" fmla="*/ 0 w 1400"/>
              <a:gd name="T1" fmla="*/ 0 h 660"/>
              <a:gd name="T2" fmla="*/ 1400 w 1400"/>
              <a:gd name="T3" fmla="*/ 660 h 660"/>
            </a:gdLst>
            <a:ahLst/>
            <a:cxnLst>
              <a:cxn ang="0">
                <a:pos x="T0" y="T1"/>
              </a:cxn>
              <a:cxn ang="0">
                <a:pos x="T2" y="T3"/>
              </a:cxn>
            </a:cxnLst>
            <a:rect l="0" t="0" r="r" b="b"/>
            <a:pathLst>
              <a:path w="1400" h="660">
                <a:moveTo>
                  <a:pt x="0" y="0"/>
                </a:moveTo>
                <a:lnTo>
                  <a:pt x="1400" y="66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3642" name="Oval 26"/>
          <p:cNvSpPr>
            <a:spLocks noChangeArrowheads="1"/>
          </p:cNvSpPr>
          <p:nvPr/>
        </p:nvSpPr>
        <p:spPr bwMode="auto">
          <a:xfrm>
            <a:off x="6143625" y="1624013"/>
            <a:ext cx="342900" cy="342900"/>
          </a:xfrm>
          <a:prstGeom prst="ellipse">
            <a:avLst/>
          </a:prstGeom>
          <a:solidFill>
            <a:srgbClr val="FFFFFF"/>
          </a:solidFill>
          <a:ln w="9525">
            <a:solidFill>
              <a:srgbClr val="000000"/>
            </a:solidFill>
            <a:round/>
            <a:headEnd/>
            <a:tailEnd/>
          </a:ln>
        </p:spPr>
        <p:txBody>
          <a:bodyPr/>
          <a:lstStyle/>
          <a:p>
            <a:r>
              <a:rPr lang="en-US" altLang="bg-BG" sz="1200" b="0">
                <a:cs typeface="Times New Roman" pitchFamily="18" charset="0"/>
              </a:rPr>
              <a:t>B</a:t>
            </a:r>
            <a:endParaRPr lang="en-US" altLang="bg-BG" sz="1800" b="0"/>
          </a:p>
        </p:txBody>
      </p:sp>
      <p:sp>
        <p:nvSpPr>
          <p:cNvPr id="623641" name="AutoShape 25"/>
          <p:cNvSpPr>
            <a:spLocks noChangeArrowheads="1"/>
          </p:cNvSpPr>
          <p:nvPr/>
        </p:nvSpPr>
        <p:spPr bwMode="auto">
          <a:xfrm>
            <a:off x="4657725" y="2722563"/>
            <a:ext cx="457200" cy="914400"/>
          </a:xfrm>
          <a:prstGeom prst="triangle">
            <a:avLst>
              <a:gd name="adj" fmla="val 50000"/>
            </a:avLst>
          </a:prstGeom>
          <a:gradFill rotWithShape="0">
            <a:gsLst>
              <a:gs pos="0">
                <a:srgbClr val="FFFFFF"/>
              </a:gs>
              <a:gs pos="100000">
                <a:srgbClr val="FFFFFF">
                  <a:gamma/>
                  <a:shade val="76078"/>
                  <a:invGamma/>
                </a:srgbClr>
              </a:gs>
            </a:gsLst>
            <a:lin ang="2700000" scaled="1"/>
          </a:gradFill>
          <a:ln w="9525">
            <a:solidFill>
              <a:srgbClr val="000000"/>
            </a:solidFill>
            <a:miter lim="800000"/>
            <a:headEnd/>
            <a:tailEnd/>
          </a:ln>
        </p:spPr>
        <p:txBody>
          <a:bodyPr/>
          <a:lstStyle/>
          <a:p>
            <a:endParaRPr lang="bg-BG"/>
          </a:p>
        </p:txBody>
      </p:sp>
      <p:sp>
        <p:nvSpPr>
          <p:cNvPr id="623640" name="AutoShape 24"/>
          <p:cNvSpPr>
            <a:spLocks noChangeArrowheads="1"/>
          </p:cNvSpPr>
          <p:nvPr/>
        </p:nvSpPr>
        <p:spPr bwMode="auto">
          <a:xfrm>
            <a:off x="5686425" y="2722563"/>
            <a:ext cx="457200" cy="914400"/>
          </a:xfrm>
          <a:prstGeom prst="triangle">
            <a:avLst>
              <a:gd name="adj" fmla="val 50000"/>
            </a:avLst>
          </a:prstGeom>
          <a:gradFill rotWithShape="0">
            <a:gsLst>
              <a:gs pos="0">
                <a:srgbClr val="FFFFFF"/>
              </a:gs>
              <a:gs pos="100000">
                <a:srgbClr val="FFFFFF">
                  <a:gamma/>
                  <a:shade val="76078"/>
                  <a:invGamma/>
                </a:srgbClr>
              </a:gs>
            </a:gsLst>
            <a:lin ang="2700000" scaled="1"/>
          </a:gradFill>
          <a:ln w="9525">
            <a:solidFill>
              <a:srgbClr val="000000"/>
            </a:solidFill>
            <a:miter lim="800000"/>
            <a:headEnd/>
            <a:tailEnd/>
          </a:ln>
        </p:spPr>
        <p:txBody>
          <a:bodyPr/>
          <a:lstStyle/>
          <a:p>
            <a:endParaRPr lang="bg-BG"/>
          </a:p>
        </p:txBody>
      </p:sp>
      <p:sp>
        <p:nvSpPr>
          <p:cNvPr id="623639" name="AutoShape 23"/>
          <p:cNvSpPr>
            <a:spLocks noChangeArrowheads="1"/>
          </p:cNvSpPr>
          <p:nvPr/>
        </p:nvSpPr>
        <p:spPr bwMode="auto">
          <a:xfrm>
            <a:off x="6486525" y="2722563"/>
            <a:ext cx="457200" cy="914400"/>
          </a:xfrm>
          <a:prstGeom prst="triangle">
            <a:avLst>
              <a:gd name="adj" fmla="val 50000"/>
            </a:avLst>
          </a:prstGeom>
          <a:gradFill rotWithShape="0">
            <a:gsLst>
              <a:gs pos="0">
                <a:srgbClr val="FFFFFF"/>
              </a:gs>
              <a:gs pos="100000">
                <a:srgbClr val="FFFFFF">
                  <a:gamma/>
                  <a:shade val="76078"/>
                  <a:invGamma/>
                </a:srgbClr>
              </a:gs>
            </a:gsLst>
            <a:lin ang="2700000" scaled="1"/>
          </a:gradFill>
          <a:ln w="9525">
            <a:solidFill>
              <a:srgbClr val="000000"/>
            </a:solidFill>
            <a:miter lim="800000"/>
            <a:headEnd/>
            <a:tailEnd/>
          </a:ln>
        </p:spPr>
        <p:txBody>
          <a:bodyPr/>
          <a:lstStyle/>
          <a:p>
            <a:endParaRPr lang="bg-BG"/>
          </a:p>
        </p:txBody>
      </p:sp>
      <p:sp>
        <p:nvSpPr>
          <p:cNvPr id="623638" name="AutoShape 22"/>
          <p:cNvSpPr>
            <a:spLocks noChangeArrowheads="1"/>
          </p:cNvSpPr>
          <p:nvPr/>
        </p:nvSpPr>
        <p:spPr bwMode="auto">
          <a:xfrm>
            <a:off x="7515225" y="2740025"/>
            <a:ext cx="457200" cy="914400"/>
          </a:xfrm>
          <a:prstGeom prst="triangle">
            <a:avLst>
              <a:gd name="adj" fmla="val 50000"/>
            </a:avLst>
          </a:prstGeom>
          <a:gradFill rotWithShape="0">
            <a:gsLst>
              <a:gs pos="0">
                <a:srgbClr val="FFFFFF"/>
              </a:gs>
              <a:gs pos="100000">
                <a:srgbClr val="FFFFFF">
                  <a:gamma/>
                  <a:shade val="76078"/>
                  <a:invGamma/>
                </a:srgbClr>
              </a:gs>
            </a:gsLst>
            <a:lin ang="2700000" scaled="1"/>
          </a:gradFill>
          <a:ln w="9525">
            <a:solidFill>
              <a:srgbClr val="000000"/>
            </a:solidFill>
            <a:miter lim="800000"/>
            <a:headEnd/>
            <a:tailEnd/>
          </a:ln>
        </p:spPr>
        <p:txBody>
          <a:bodyPr/>
          <a:lstStyle/>
          <a:p>
            <a:endParaRPr lang="bg-BG"/>
          </a:p>
        </p:txBody>
      </p:sp>
      <p:sp>
        <p:nvSpPr>
          <p:cNvPr id="623637" name="Line 21"/>
          <p:cNvSpPr>
            <a:spLocks noChangeShapeType="1"/>
          </p:cNvSpPr>
          <p:nvPr/>
        </p:nvSpPr>
        <p:spPr bwMode="auto">
          <a:xfrm flipH="1">
            <a:off x="4886325" y="2265363"/>
            <a:ext cx="45720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23636" name="Line 20"/>
          <p:cNvSpPr>
            <a:spLocks noChangeShapeType="1"/>
          </p:cNvSpPr>
          <p:nvPr/>
        </p:nvSpPr>
        <p:spPr bwMode="auto">
          <a:xfrm>
            <a:off x="5572125" y="2265363"/>
            <a:ext cx="34290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23635" name="Line 19"/>
          <p:cNvSpPr>
            <a:spLocks noChangeShapeType="1"/>
          </p:cNvSpPr>
          <p:nvPr/>
        </p:nvSpPr>
        <p:spPr bwMode="auto">
          <a:xfrm flipH="1">
            <a:off x="6715125" y="2265363"/>
            <a:ext cx="45720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23634" name="Line 18"/>
          <p:cNvSpPr>
            <a:spLocks noChangeShapeType="1"/>
          </p:cNvSpPr>
          <p:nvPr/>
        </p:nvSpPr>
        <p:spPr bwMode="auto">
          <a:xfrm>
            <a:off x="7286625" y="2295525"/>
            <a:ext cx="45720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23633" name="Oval 17"/>
          <p:cNvSpPr>
            <a:spLocks noChangeArrowheads="1"/>
          </p:cNvSpPr>
          <p:nvPr/>
        </p:nvSpPr>
        <p:spPr bwMode="auto">
          <a:xfrm>
            <a:off x="5229225" y="2071688"/>
            <a:ext cx="342900" cy="342900"/>
          </a:xfrm>
          <a:prstGeom prst="ellipse">
            <a:avLst/>
          </a:prstGeom>
          <a:solidFill>
            <a:srgbClr val="FFFFFF"/>
          </a:solidFill>
          <a:ln w="9525">
            <a:solidFill>
              <a:srgbClr val="000000"/>
            </a:solidFill>
            <a:round/>
            <a:headEnd/>
            <a:tailEnd/>
          </a:ln>
        </p:spPr>
        <p:txBody>
          <a:bodyPr/>
          <a:lstStyle/>
          <a:p>
            <a:r>
              <a:rPr lang="en-US" altLang="bg-BG" sz="1200" b="0">
                <a:cs typeface="Times New Roman" pitchFamily="18" charset="0"/>
              </a:rPr>
              <a:t>A</a:t>
            </a:r>
            <a:endParaRPr lang="en-US" altLang="bg-BG" sz="1800" b="0"/>
          </a:p>
        </p:txBody>
      </p:sp>
      <p:sp>
        <p:nvSpPr>
          <p:cNvPr id="623632" name="Oval 16"/>
          <p:cNvSpPr>
            <a:spLocks noChangeArrowheads="1"/>
          </p:cNvSpPr>
          <p:nvPr/>
        </p:nvSpPr>
        <p:spPr bwMode="auto">
          <a:xfrm>
            <a:off x="7058025" y="2036763"/>
            <a:ext cx="342900" cy="342900"/>
          </a:xfrm>
          <a:prstGeom prst="ellipse">
            <a:avLst/>
          </a:prstGeom>
          <a:solidFill>
            <a:srgbClr val="FFFFFF"/>
          </a:solidFill>
          <a:ln w="9525">
            <a:solidFill>
              <a:srgbClr val="000000"/>
            </a:solidFill>
            <a:round/>
            <a:headEnd/>
            <a:tailEnd/>
          </a:ln>
        </p:spPr>
        <p:txBody>
          <a:bodyPr/>
          <a:lstStyle/>
          <a:p>
            <a:r>
              <a:rPr lang="en-US" altLang="bg-BG" sz="1200" b="0">
                <a:cs typeface="Times New Roman" pitchFamily="18" charset="0"/>
              </a:rPr>
              <a:t>C</a:t>
            </a:r>
            <a:endParaRPr lang="en-US" altLang="bg-BG" sz="1800" b="0"/>
          </a:p>
        </p:txBody>
      </p:sp>
      <p:sp>
        <p:nvSpPr>
          <p:cNvPr id="623631" name="Line 15"/>
          <p:cNvSpPr>
            <a:spLocks noChangeShapeType="1"/>
          </p:cNvSpPr>
          <p:nvPr/>
        </p:nvSpPr>
        <p:spPr bwMode="auto">
          <a:xfrm>
            <a:off x="4657725" y="5002213"/>
            <a:ext cx="33147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sp>
        <p:nvSpPr>
          <p:cNvPr id="623630" name="Freeform 14"/>
          <p:cNvSpPr>
            <a:spLocks/>
          </p:cNvSpPr>
          <p:nvPr/>
        </p:nvSpPr>
        <p:spPr bwMode="auto">
          <a:xfrm>
            <a:off x="7235825" y="2366963"/>
            <a:ext cx="0" cy="2870200"/>
          </a:xfrm>
          <a:custGeom>
            <a:avLst/>
            <a:gdLst>
              <a:gd name="T0" fmla="*/ 0 w 1"/>
              <a:gd name="T1" fmla="*/ 0 h 4520"/>
              <a:gd name="T2" fmla="*/ 0 w 1"/>
              <a:gd name="T3" fmla="*/ 4520 h 4520"/>
            </a:gdLst>
            <a:ahLst/>
            <a:cxnLst>
              <a:cxn ang="0">
                <a:pos x="T0" y="T1"/>
              </a:cxn>
              <a:cxn ang="0">
                <a:pos x="T2" y="T3"/>
              </a:cxn>
            </a:cxnLst>
            <a:rect l="0" t="0" r="r" b="b"/>
            <a:pathLst>
              <a:path w="1" h="4520">
                <a:moveTo>
                  <a:pt x="0" y="0"/>
                </a:moveTo>
                <a:lnTo>
                  <a:pt x="0" y="4520"/>
                </a:lnTo>
              </a:path>
            </a:pathLst>
          </a:custGeom>
          <a:noFill/>
          <a:ln w="9525">
            <a:solidFill>
              <a:srgbClr val="000000"/>
            </a:solidFill>
            <a:prstDash val="sysDot"/>
            <a:round/>
            <a:headEnd/>
            <a:tailEnd type="oval" w="lg" len="lg"/>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3629" name="Freeform 13"/>
          <p:cNvSpPr>
            <a:spLocks/>
          </p:cNvSpPr>
          <p:nvPr/>
        </p:nvSpPr>
        <p:spPr bwMode="auto">
          <a:xfrm>
            <a:off x="5419725" y="2419350"/>
            <a:ext cx="0" cy="2844800"/>
          </a:xfrm>
          <a:custGeom>
            <a:avLst/>
            <a:gdLst>
              <a:gd name="T0" fmla="*/ 0 w 1"/>
              <a:gd name="T1" fmla="*/ 0 h 4480"/>
              <a:gd name="T2" fmla="*/ 0 w 1"/>
              <a:gd name="T3" fmla="*/ 4480 h 4480"/>
            </a:gdLst>
            <a:ahLst/>
            <a:cxnLst>
              <a:cxn ang="0">
                <a:pos x="T0" y="T1"/>
              </a:cxn>
              <a:cxn ang="0">
                <a:pos x="T2" y="T3"/>
              </a:cxn>
            </a:cxnLst>
            <a:rect l="0" t="0" r="r" b="b"/>
            <a:pathLst>
              <a:path w="1" h="4480">
                <a:moveTo>
                  <a:pt x="0" y="0"/>
                </a:moveTo>
                <a:lnTo>
                  <a:pt x="0" y="4480"/>
                </a:lnTo>
              </a:path>
            </a:pathLst>
          </a:custGeom>
          <a:noFill/>
          <a:ln w="9525">
            <a:solidFill>
              <a:srgbClr val="000000"/>
            </a:solidFill>
            <a:prstDash val="sysDot"/>
            <a:round/>
            <a:headEnd/>
            <a:tailEnd type="oval" w="lg" len="lg"/>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23628" name="Text Box 12"/>
          <p:cNvSpPr txBox="1">
            <a:spLocks noChangeArrowheads="1"/>
          </p:cNvSpPr>
          <p:nvPr/>
        </p:nvSpPr>
        <p:spPr bwMode="auto">
          <a:xfrm>
            <a:off x="5229225" y="3636963"/>
            <a:ext cx="12573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a:lstStyle/>
          <a:p>
            <a:pPr algn="ctr"/>
            <a:r>
              <a:rPr lang="bg-BG" altLang="bg-BG" sz="1400" b="0">
                <a:cs typeface="Times New Roman" pitchFamily="18" charset="0"/>
              </a:rPr>
              <a:t>левия</a:t>
            </a:r>
            <a:endParaRPr lang="en-US" altLang="bg-BG" sz="1100" b="0"/>
          </a:p>
          <a:p>
            <a:pPr algn="ctr" eaLnBrk="0" hangingPunct="0"/>
            <a:r>
              <a:rPr lang="bg-BG" altLang="bg-BG" sz="1400" b="0">
                <a:cs typeface="Times New Roman" pitchFamily="18" charset="0"/>
              </a:rPr>
              <a:t>на </a:t>
            </a:r>
            <a:r>
              <a:rPr lang="en-US" altLang="bg-BG" sz="1400" b="0">
                <a:cs typeface="Times New Roman" pitchFamily="18" charset="0"/>
              </a:rPr>
              <a:t>B</a:t>
            </a:r>
            <a:endParaRPr lang="en-US" altLang="bg-BG" sz="1800" b="0"/>
          </a:p>
        </p:txBody>
      </p:sp>
      <p:sp>
        <p:nvSpPr>
          <p:cNvPr id="623627" name="Text Box 11"/>
          <p:cNvSpPr txBox="1">
            <a:spLocks noChangeArrowheads="1"/>
          </p:cNvSpPr>
          <p:nvPr/>
        </p:nvSpPr>
        <p:spPr bwMode="auto">
          <a:xfrm>
            <a:off x="6143625" y="3636963"/>
            <a:ext cx="12573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a:lstStyle/>
          <a:p>
            <a:pPr algn="ctr"/>
            <a:r>
              <a:rPr lang="bg-BG" altLang="bg-BG" sz="1400" b="0">
                <a:cs typeface="Times New Roman" pitchFamily="18" charset="0"/>
              </a:rPr>
              <a:t>десния</a:t>
            </a:r>
            <a:endParaRPr lang="en-US" altLang="bg-BG" sz="1100" b="0"/>
          </a:p>
          <a:p>
            <a:pPr algn="ctr" eaLnBrk="0" hangingPunct="0"/>
            <a:r>
              <a:rPr lang="bg-BG" altLang="bg-BG" sz="1400" b="0">
                <a:cs typeface="Times New Roman" pitchFamily="18" charset="0"/>
              </a:rPr>
              <a:t>на </a:t>
            </a:r>
            <a:r>
              <a:rPr lang="en-US" altLang="bg-BG" sz="1400" b="0">
                <a:cs typeface="Times New Roman" pitchFamily="18" charset="0"/>
              </a:rPr>
              <a:t>B</a:t>
            </a:r>
            <a:endParaRPr lang="en-US" altLang="bg-BG" sz="1800" b="0"/>
          </a:p>
        </p:txBody>
      </p:sp>
      <p:sp>
        <p:nvSpPr>
          <p:cNvPr id="623626" name="Oval 10"/>
          <p:cNvSpPr>
            <a:spLocks noChangeArrowheads="1"/>
          </p:cNvSpPr>
          <p:nvPr/>
        </p:nvSpPr>
        <p:spPr bwMode="auto">
          <a:xfrm>
            <a:off x="5229225" y="5116513"/>
            <a:ext cx="342900" cy="342900"/>
          </a:xfrm>
          <a:prstGeom prst="ellipse">
            <a:avLst/>
          </a:prstGeom>
          <a:solidFill>
            <a:srgbClr val="FFFFFF"/>
          </a:solidFill>
          <a:ln w="9525">
            <a:solidFill>
              <a:srgbClr val="000000"/>
            </a:solidFill>
            <a:round/>
            <a:headEnd/>
            <a:tailEnd/>
          </a:ln>
        </p:spPr>
        <p:txBody>
          <a:bodyPr/>
          <a:lstStyle/>
          <a:p>
            <a:r>
              <a:rPr lang="en-US" altLang="bg-BG" sz="1200" b="0">
                <a:cs typeface="Times New Roman" pitchFamily="18" charset="0"/>
              </a:rPr>
              <a:t>A</a:t>
            </a:r>
            <a:endParaRPr lang="en-US" altLang="bg-BG" sz="1800" b="0"/>
          </a:p>
        </p:txBody>
      </p:sp>
      <p:sp>
        <p:nvSpPr>
          <p:cNvPr id="623625" name="Oval 9"/>
          <p:cNvSpPr>
            <a:spLocks noChangeArrowheads="1"/>
          </p:cNvSpPr>
          <p:nvPr/>
        </p:nvSpPr>
        <p:spPr bwMode="auto">
          <a:xfrm>
            <a:off x="6143625" y="5116513"/>
            <a:ext cx="342900" cy="342900"/>
          </a:xfrm>
          <a:prstGeom prst="ellipse">
            <a:avLst/>
          </a:prstGeom>
          <a:solidFill>
            <a:srgbClr val="FFFFFF"/>
          </a:solidFill>
          <a:ln w="9525">
            <a:solidFill>
              <a:srgbClr val="000000"/>
            </a:solidFill>
            <a:round/>
            <a:headEnd/>
            <a:tailEnd/>
          </a:ln>
        </p:spPr>
        <p:txBody>
          <a:bodyPr/>
          <a:lstStyle/>
          <a:p>
            <a:r>
              <a:rPr lang="en-US" altLang="bg-BG" sz="1200" b="0">
                <a:cs typeface="Times New Roman" pitchFamily="18" charset="0"/>
              </a:rPr>
              <a:t>B</a:t>
            </a:r>
            <a:endParaRPr lang="en-US" altLang="bg-BG" sz="1800" b="0"/>
          </a:p>
        </p:txBody>
      </p:sp>
      <p:sp>
        <p:nvSpPr>
          <p:cNvPr id="623624" name="Oval 8"/>
          <p:cNvSpPr>
            <a:spLocks noChangeArrowheads="1"/>
          </p:cNvSpPr>
          <p:nvPr/>
        </p:nvSpPr>
        <p:spPr bwMode="auto">
          <a:xfrm>
            <a:off x="7058025" y="5116513"/>
            <a:ext cx="342900" cy="342900"/>
          </a:xfrm>
          <a:prstGeom prst="ellipse">
            <a:avLst/>
          </a:prstGeom>
          <a:solidFill>
            <a:srgbClr val="FFFFFF"/>
          </a:solidFill>
          <a:ln w="9525">
            <a:solidFill>
              <a:srgbClr val="000000"/>
            </a:solidFill>
            <a:round/>
            <a:headEnd/>
            <a:tailEnd/>
          </a:ln>
        </p:spPr>
        <p:txBody>
          <a:bodyPr/>
          <a:lstStyle/>
          <a:p>
            <a:r>
              <a:rPr lang="en-US" altLang="bg-BG" sz="1200" b="0">
                <a:cs typeface="Times New Roman" pitchFamily="18" charset="0"/>
              </a:rPr>
              <a:t>C</a:t>
            </a:r>
            <a:endParaRPr lang="en-US" altLang="bg-BG" sz="1800" b="0"/>
          </a:p>
        </p:txBody>
      </p:sp>
      <p:sp>
        <p:nvSpPr>
          <p:cNvPr id="623623" name="Text Box 7"/>
          <p:cNvSpPr txBox="1">
            <a:spLocks noChangeArrowheads="1"/>
          </p:cNvSpPr>
          <p:nvPr/>
        </p:nvSpPr>
        <p:spPr bwMode="auto">
          <a:xfrm>
            <a:off x="6372225" y="1289050"/>
            <a:ext cx="10287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a:lstStyle/>
          <a:p>
            <a:r>
              <a:rPr lang="en-US" altLang="bg-BG" sz="1400" b="0">
                <a:cs typeface="Times New Roman" pitchFamily="18" charset="0"/>
              </a:rPr>
              <a:t>B </a:t>
            </a:r>
            <a:r>
              <a:rPr lang="bg-BG" altLang="bg-BG" sz="1400" b="0">
                <a:cs typeface="Times New Roman" pitchFamily="18" charset="0"/>
              </a:rPr>
              <a:t>се качи</a:t>
            </a:r>
            <a:endParaRPr lang="bg-BG" altLang="bg-BG" sz="1800" b="0"/>
          </a:p>
        </p:txBody>
      </p:sp>
      <p:sp>
        <p:nvSpPr>
          <p:cNvPr id="623622" name="Text Box 6"/>
          <p:cNvSpPr txBox="1">
            <a:spLocks noChangeArrowheads="1"/>
          </p:cNvSpPr>
          <p:nvPr/>
        </p:nvSpPr>
        <p:spPr bwMode="auto">
          <a:xfrm>
            <a:off x="7058025" y="1793875"/>
            <a:ext cx="10287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a:lstStyle/>
          <a:p>
            <a:r>
              <a:rPr lang="en-US" altLang="bg-BG" sz="1400" b="0">
                <a:cs typeface="Times New Roman" pitchFamily="18" charset="0"/>
              </a:rPr>
              <a:t>C </a:t>
            </a:r>
            <a:r>
              <a:rPr lang="bg-BG" altLang="bg-BG" sz="1400" b="0">
                <a:cs typeface="Times New Roman" pitchFamily="18" charset="0"/>
              </a:rPr>
              <a:t>слезе</a:t>
            </a:r>
            <a:endParaRPr lang="bg-BG" altLang="bg-BG" sz="1800" b="0"/>
          </a:p>
        </p:txBody>
      </p:sp>
      <p:sp>
        <p:nvSpPr>
          <p:cNvPr id="623621" name="Text Box 5"/>
          <p:cNvSpPr txBox="1">
            <a:spLocks noChangeArrowheads="1"/>
          </p:cNvSpPr>
          <p:nvPr/>
        </p:nvSpPr>
        <p:spPr bwMode="auto">
          <a:xfrm>
            <a:off x="1057275" y="4559300"/>
            <a:ext cx="14859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bg-BG" altLang="bg-BG" sz="1400" b="0">
                <a:cs typeface="Times New Roman" pitchFamily="18" charset="0"/>
              </a:rPr>
              <a:t>наредба</a:t>
            </a:r>
            <a:endParaRPr lang="en-US" altLang="bg-BG" sz="1100" b="0"/>
          </a:p>
          <a:p>
            <a:pPr algn="just" eaLnBrk="0" hangingPunct="0"/>
            <a:r>
              <a:rPr lang="bg-BG" altLang="bg-BG" sz="1200" b="0">
                <a:cs typeface="Times New Roman" pitchFamily="18" charset="0"/>
              </a:rPr>
              <a:t> </a:t>
            </a:r>
            <a:endParaRPr lang="bg-BG" altLang="bg-BG" sz="1800" b="0"/>
          </a:p>
        </p:txBody>
      </p:sp>
      <p:sp>
        <p:nvSpPr>
          <p:cNvPr id="623620" name="Text Box 4"/>
          <p:cNvSpPr txBox="1">
            <a:spLocks noChangeArrowheads="1"/>
          </p:cNvSpPr>
          <p:nvPr/>
        </p:nvSpPr>
        <p:spPr bwMode="auto">
          <a:xfrm>
            <a:off x="4657725" y="4664075"/>
            <a:ext cx="14859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bg-BG" altLang="bg-BG" sz="1400" b="0">
                <a:cs typeface="Times New Roman" pitchFamily="18" charset="0"/>
              </a:rPr>
              <a:t>наредба</a:t>
            </a:r>
            <a:endParaRPr lang="en-US" altLang="bg-BG" sz="1100" b="0"/>
          </a:p>
          <a:p>
            <a:pPr algn="just" eaLnBrk="0" hangingPunct="0"/>
            <a:r>
              <a:rPr lang="bg-BG" altLang="bg-BG" sz="1200" b="0">
                <a:cs typeface="Times New Roman" pitchFamily="18" charset="0"/>
              </a:rPr>
              <a:t> </a:t>
            </a:r>
            <a:endParaRPr lang="bg-BG" altLang="bg-BG" sz="1800" b="0"/>
          </a:p>
        </p:txBody>
      </p:sp>
      <p:sp>
        <p:nvSpPr>
          <p:cNvPr id="623701" name="Rectangle 85"/>
          <p:cNvSpPr>
            <a:spLocks noChangeArrowheads="1"/>
          </p:cNvSpPr>
          <p:nvPr/>
        </p:nvSpPr>
        <p:spPr bwMode="auto">
          <a:xfrm>
            <a:off x="1114425" y="115888"/>
            <a:ext cx="690563"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4572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r>
              <a:rPr lang="bg-BG" altLang="bg-BG" sz="1400" b="0">
                <a:cs typeface="Times New Roman" pitchFamily="18" charset="0"/>
              </a:rPr>
              <a:t> </a:t>
            </a:r>
            <a:endParaRPr lang="en-US" altLang="bg-BG" sz="1100" b="0"/>
          </a:p>
          <a:p>
            <a:pPr eaLnBrk="0" hangingPunct="0"/>
            <a:r>
              <a:rPr lang="bg-BG" altLang="bg-BG" sz="1400" b="0">
                <a:cs typeface="Times New Roman" pitchFamily="18" charset="0"/>
              </a:rPr>
              <a:t> </a:t>
            </a:r>
            <a:endParaRPr lang="en-US" altLang="bg-BG" sz="1100" b="0"/>
          </a:p>
          <a:p>
            <a:pPr eaLnBrk="0" hangingPunct="0"/>
            <a:r>
              <a:rPr lang="bg-BG" altLang="bg-BG" sz="1400" b="0">
                <a:cs typeface="Times New Roman" pitchFamily="18" charset="0"/>
              </a:rPr>
              <a:t> </a:t>
            </a:r>
            <a:endParaRPr lang="en-US" altLang="bg-BG" sz="1100" b="0"/>
          </a:p>
          <a:p>
            <a:pPr eaLnBrk="0" hangingPunct="0"/>
            <a:endParaRPr lang="en-US" altLang="bg-BG" sz="1800" b="0"/>
          </a:p>
        </p:txBody>
      </p:sp>
      <p:sp>
        <p:nvSpPr>
          <p:cNvPr id="623722" name="Rectangle 106"/>
          <p:cNvSpPr>
            <a:spLocks noChangeArrowheads="1"/>
          </p:cNvSpPr>
          <p:nvPr/>
        </p:nvSpPr>
        <p:spPr bwMode="auto">
          <a:xfrm>
            <a:off x="4514850" y="952500"/>
            <a:ext cx="4076700" cy="459105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2" name="Footer Placeholder 1"/>
          <p:cNvSpPr>
            <a:spLocks noGrp="1"/>
          </p:cNvSpPr>
          <p:nvPr>
            <p:ph type="ftr" sz="quarter" idx="11"/>
          </p:nvPr>
        </p:nvSpPr>
        <p:spPr/>
        <p:txBody>
          <a:bodyPr/>
          <a:lstStyle/>
          <a:p>
            <a:r>
              <a:rPr lang="bg-BG" smtClean="0"/>
              <a:t>Велина Славова</a:t>
            </a:r>
            <a:endParaRPr lang="bg-BG"/>
          </a:p>
        </p:txBody>
      </p:sp>
    </p:spTree>
    <p:extLst>
      <p:ext uri="{BB962C8B-B14F-4D97-AF65-F5344CB8AC3E}">
        <p14:creationId xmlns:p14="http://schemas.microsoft.com/office/powerpoint/2010/main" val="6374396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23658"/>
                                        </p:tgtEl>
                                        <p:attrNameLst>
                                          <p:attrName>style.visibility</p:attrName>
                                        </p:attrNameLst>
                                      </p:cBhvr>
                                      <p:to>
                                        <p:strVal val="visible"/>
                                      </p:to>
                                    </p:set>
                                    <p:anim calcmode="lin" valueType="num">
                                      <p:cBhvr>
                                        <p:cTn id="7" dur="500" fill="hold"/>
                                        <p:tgtEl>
                                          <p:spTgt spid="623658"/>
                                        </p:tgtEl>
                                        <p:attrNameLst>
                                          <p:attrName>ppt_w</p:attrName>
                                        </p:attrNameLst>
                                      </p:cBhvr>
                                      <p:tavLst>
                                        <p:tav tm="0">
                                          <p:val>
                                            <p:fltVal val="0"/>
                                          </p:val>
                                        </p:tav>
                                        <p:tav tm="100000">
                                          <p:val>
                                            <p:strVal val="#ppt_w"/>
                                          </p:val>
                                        </p:tav>
                                      </p:tavLst>
                                    </p:anim>
                                    <p:anim calcmode="lin" valueType="num">
                                      <p:cBhvr>
                                        <p:cTn id="8" dur="500" fill="hold"/>
                                        <p:tgtEl>
                                          <p:spTgt spid="623658"/>
                                        </p:tgtEl>
                                        <p:attrNameLst>
                                          <p:attrName>ppt_h</p:attrName>
                                        </p:attrNameLst>
                                      </p:cBhvr>
                                      <p:tavLst>
                                        <p:tav tm="0">
                                          <p:val>
                                            <p:fltVal val="0"/>
                                          </p:val>
                                        </p:tav>
                                        <p:tav tm="100000">
                                          <p:val>
                                            <p:strVal val="#ppt_h"/>
                                          </p:val>
                                        </p:tav>
                                      </p:tavLst>
                                    </p:anim>
                                    <p:animEffect transition="in" filter="fade">
                                      <p:cBhvr>
                                        <p:cTn id="9" dur="500"/>
                                        <p:tgtEl>
                                          <p:spTgt spid="623658"/>
                                        </p:tgtEl>
                                      </p:cBhvr>
                                    </p:animEffect>
                                  </p:childTnLst>
                                </p:cTn>
                              </p:par>
                            </p:childTnLst>
                          </p:cTn>
                        </p:par>
                        <p:par>
                          <p:cTn id="10" fill="hold" nodeType="afterGroup">
                            <p:stCondLst>
                              <p:cond delay="500"/>
                            </p:stCondLst>
                            <p:childTnLst>
                              <p:par>
                                <p:cTn id="11" presetID="55" presetClass="entr" presetSubtype="0" fill="hold" grpId="0" nodeType="afterEffect">
                                  <p:stCondLst>
                                    <p:cond delay="0"/>
                                  </p:stCondLst>
                                  <p:childTnLst>
                                    <p:set>
                                      <p:cBhvr>
                                        <p:cTn id="12" dur="1" fill="hold">
                                          <p:stCondLst>
                                            <p:cond delay="0"/>
                                          </p:stCondLst>
                                        </p:cTn>
                                        <p:tgtEl>
                                          <p:spTgt spid="623674"/>
                                        </p:tgtEl>
                                        <p:attrNameLst>
                                          <p:attrName>style.visibility</p:attrName>
                                        </p:attrNameLst>
                                      </p:cBhvr>
                                      <p:to>
                                        <p:strVal val="visible"/>
                                      </p:to>
                                    </p:set>
                                    <p:anim calcmode="lin" valueType="num">
                                      <p:cBhvr>
                                        <p:cTn id="13" dur="1000" fill="hold"/>
                                        <p:tgtEl>
                                          <p:spTgt spid="623674"/>
                                        </p:tgtEl>
                                        <p:attrNameLst>
                                          <p:attrName>ppt_w</p:attrName>
                                        </p:attrNameLst>
                                      </p:cBhvr>
                                      <p:tavLst>
                                        <p:tav tm="0">
                                          <p:val>
                                            <p:strVal val="#ppt_w*0.70"/>
                                          </p:val>
                                        </p:tav>
                                        <p:tav tm="100000">
                                          <p:val>
                                            <p:strVal val="#ppt_w"/>
                                          </p:val>
                                        </p:tav>
                                      </p:tavLst>
                                    </p:anim>
                                    <p:anim calcmode="lin" valueType="num">
                                      <p:cBhvr>
                                        <p:cTn id="14" dur="1000" fill="hold"/>
                                        <p:tgtEl>
                                          <p:spTgt spid="623674"/>
                                        </p:tgtEl>
                                        <p:attrNameLst>
                                          <p:attrName>ppt_h</p:attrName>
                                        </p:attrNameLst>
                                      </p:cBhvr>
                                      <p:tavLst>
                                        <p:tav tm="0">
                                          <p:val>
                                            <p:strVal val="#ppt_h"/>
                                          </p:val>
                                        </p:tav>
                                        <p:tav tm="100000">
                                          <p:val>
                                            <p:strVal val="#ppt_h"/>
                                          </p:val>
                                        </p:tav>
                                      </p:tavLst>
                                    </p:anim>
                                    <p:animEffect transition="in" filter="fade">
                                      <p:cBhvr>
                                        <p:cTn id="15" dur="1000"/>
                                        <p:tgtEl>
                                          <p:spTgt spid="623674"/>
                                        </p:tgtEl>
                                      </p:cBhvr>
                                    </p:animEffect>
                                  </p:childTnLst>
                                </p:cTn>
                              </p:par>
                            </p:childTnLst>
                          </p:cTn>
                        </p:par>
                        <p:par>
                          <p:cTn id="16" fill="hold" nodeType="afterGroup">
                            <p:stCondLst>
                              <p:cond delay="1500"/>
                            </p:stCondLst>
                            <p:childTnLst>
                              <p:par>
                                <p:cTn id="17" presetID="53" presetClass="entr" presetSubtype="0" fill="hold" nodeType="afterEffect">
                                  <p:stCondLst>
                                    <p:cond delay="0"/>
                                  </p:stCondLst>
                                  <p:childTnLst>
                                    <p:set>
                                      <p:cBhvr>
                                        <p:cTn id="18" dur="1" fill="hold">
                                          <p:stCondLst>
                                            <p:cond delay="0"/>
                                          </p:stCondLst>
                                        </p:cTn>
                                        <p:tgtEl>
                                          <p:spTgt spid="623649"/>
                                        </p:tgtEl>
                                        <p:attrNameLst>
                                          <p:attrName>style.visibility</p:attrName>
                                        </p:attrNameLst>
                                      </p:cBhvr>
                                      <p:to>
                                        <p:strVal val="visible"/>
                                      </p:to>
                                    </p:set>
                                    <p:anim calcmode="lin" valueType="num">
                                      <p:cBhvr>
                                        <p:cTn id="19" dur="500" fill="hold"/>
                                        <p:tgtEl>
                                          <p:spTgt spid="623649"/>
                                        </p:tgtEl>
                                        <p:attrNameLst>
                                          <p:attrName>ppt_w</p:attrName>
                                        </p:attrNameLst>
                                      </p:cBhvr>
                                      <p:tavLst>
                                        <p:tav tm="0">
                                          <p:val>
                                            <p:fltVal val="0"/>
                                          </p:val>
                                        </p:tav>
                                        <p:tav tm="100000">
                                          <p:val>
                                            <p:strVal val="#ppt_w"/>
                                          </p:val>
                                        </p:tav>
                                      </p:tavLst>
                                    </p:anim>
                                    <p:anim calcmode="lin" valueType="num">
                                      <p:cBhvr>
                                        <p:cTn id="20" dur="500" fill="hold"/>
                                        <p:tgtEl>
                                          <p:spTgt spid="623649"/>
                                        </p:tgtEl>
                                        <p:attrNameLst>
                                          <p:attrName>ppt_h</p:attrName>
                                        </p:attrNameLst>
                                      </p:cBhvr>
                                      <p:tavLst>
                                        <p:tav tm="0">
                                          <p:val>
                                            <p:fltVal val="0"/>
                                          </p:val>
                                        </p:tav>
                                        <p:tav tm="100000">
                                          <p:val>
                                            <p:strVal val="#ppt_h"/>
                                          </p:val>
                                        </p:tav>
                                      </p:tavLst>
                                    </p:anim>
                                    <p:animEffect transition="in" filter="fade">
                                      <p:cBhvr>
                                        <p:cTn id="21" dur="500"/>
                                        <p:tgtEl>
                                          <p:spTgt spid="62364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0" fill="hold" grpId="0" nodeType="clickEffect">
                                  <p:stCondLst>
                                    <p:cond delay="0"/>
                                  </p:stCondLst>
                                  <p:childTnLst>
                                    <p:set>
                                      <p:cBhvr>
                                        <p:cTn id="25" dur="1" fill="hold">
                                          <p:stCondLst>
                                            <p:cond delay="0"/>
                                          </p:stCondLst>
                                        </p:cTn>
                                        <p:tgtEl>
                                          <p:spTgt spid="623654"/>
                                        </p:tgtEl>
                                        <p:attrNameLst>
                                          <p:attrName>style.visibility</p:attrName>
                                        </p:attrNameLst>
                                      </p:cBhvr>
                                      <p:to>
                                        <p:strVal val="visible"/>
                                      </p:to>
                                    </p:set>
                                    <p:anim calcmode="lin" valueType="num">
                                      <p:cBhvr>
                                        <p:cTn id="26" dur="500" fill="hold"/>
                                        <p:tgtEl>
                                          <p:spTgt spid="623654"/>
                                        </p:tgtEl>
                                        <p:attrNameLst>
                                          <p:attrName>ppt_w</p:attrName>
                                        </p:attrNameLst>
                                      </p:cBhvr>
                                      <p:tavLst>
                                        <p:tav tm="0">
                                          <p:val>
                                            <p:fltVal val="0"/>
                                          </p:val>
                                        </p:tav>
                                        <p:tav tm="100000">
                                          <p:val>
                                            <p:strVal val="#ppt_w"/>
                                          </p:val>
                                        </p:tav>
                                      </p:tavLst>
                                    </p:anim>
                                    <p:anim calcmode="lin" valueType="num">
                                      <p:cBhvr>
                                        <p:cTn id="27" dur="500" fill="hold"/>
                                        <p:tgtEl>
                                          <p:spTgt spid="623654"/>
                                        </p:tgtEl>
                                        <p:attrNameLst>
                                          <p:attrName>ppt_h</p:attrName>
                                        </p:attrNameLst>
                                      </p:cBhvr>
                                      <p:tavLst>
                                        <p:tav tm="0">
                                          <p:val>
                                            <p:fltVal val="0"/>
                                          </p:val>
                                        </p:tav>
                                        <p:tav tm="100000">
                                          <p:val>
                                            <p:strVal val="#ppt_h"/>
                                          </p:val>
                                        </p:tav>
                                      </p:tavLst>
                                    </p:anim>
                                    <p:animEffect transition="in" filter="fade">
                                      <p:cBhvr>
                                        <p:cTn id="28" dur="500"/>
                                        <p:tgtEl>
                                          <p:spTgt spid="623654"/>
                                        </p:tgtEl>
                                      </p:cBhvr>
                                    </p:animEffect>
                                  </p:childTnLst>
                                </p:cTn>
                              </p:par>
                            </p:childTnLst>
                          </p:cTn>
                        </p:par>
                        <p:par>
                          <p:cTn id="29" fill="hold" nodeType="afterGroup">
                            <p:stCondLst>
                              <p:cond delay="500"/>
                            </p:stCondLst>
                            <p:childTnLst>
                              <p:par>
                                <p:cTn id="30" presetID="53" presetClass="entr" presetSubtype="0" fill="hold" grpId="0" nodeType="afterEffect">
                                  <p:stCondLst>
                                    <p:cond delay="0"/>
                                  </p:stCondLst>
                                  <p:childTnLst>
                                    <p:set>
                                      <p:cBhvr>
                                        <p:cTn id="31" dur="1" fill="hold">
                                          <p:stCondLst>
                                            <p:cond delay="0"/>
                                          </p:stCondLst>
                                        </p:cTn>
                                        <p:tgtEl>
                                          <p:spTgt spid="623655"/>
                                        </p:tgtEl>
                                        <p:attrNameLst>
                                          <p:attrName>style.visibility</p:attrName>
                                        </p:attrNameLst>
                                      </p:cBhvr>
                                      <p:to>
                                        <p:strVal val="visible"/>
                                      </p:to>
                                    </p:set>
                                    <p:anim calcmode="lin" valueType="num">
                                      <p:cBhvr>
                                        <p:cTn id="32" dur="500" fill="hold"/>
                                        <p:tgtEl>
                                          <p:spTgt spid="623655"/>
                                        </p:tgtEl>
                                        <p:attrNameLst>
                                          <p:attrName>ppt_w</p:attrName>
                                        </p:attrNameLst>
                                      </p:cBhvr>
                                      <p:tavLst>
                                        <p:tav tm="0">
                                          <p:val>
                                            <p:fltVal val="0"/>
                                          </p:val>
                                        </p:tav>
                                        <p:tav tm="100000">
                                          <p:val>
                                            <p:strVal val="#ppt_w"/>
                                          </p:val>
                                        </p:tav>
                                      </p:tavLst>
                                    </p:anim>
                                    <p:anim calcmode="lin" valueType="num">
                                      <p:cBhvr>
                                        <p:cTn id="33" dur="500" fill="hold"/>
                                        <p:tgtEl>
                                          <p:spTgt spid="623655"/>
                                        </p:tgtEl>
                                        <p:attrNameLst>
                                          <p:attrName>ppt_h</p:attrName>
                                        </p:attrNameLst>
                                      </p:cBhvr>
                                      <p:tavLst>
                                        <p:tav tm="0">
                                          <p:val>
                                            <p:fltVal val="0"/>
                                          </p:val>
                                        </p:tav>
                                        <p:tav tm="100000">
                                          <p:val>
                                            <p:strVal val="#ppt_h"/>
                                          </p:val>
                                        </p:tav>
                                      </p:tavLst>
                                    </p:anim>
                                    <p:animEffect transition="in" filter="fade">
                                      <p:cBhvr>
                                        <p:cTn id="34" dur="500"/>
                                        <p:tgtEl>
                                          <p:spTgt spid="623655"/>
                                        </p:tgtEl>
                                      </p:cBhvr>
                                    </p:animEffect>
                                  </p:childTnLst>
                                </p:cTn>
                              </p:par>
                            </p:childTnLst>
                          </p:cTn>
                        </p:par>
                        <p:par>
                          <p:cTn id="35" fill="hold" nodeType="afterGroup">
                            <p:stCondLst>
                              <p:cond delay="1000"/>
                            </p:stCondLst>
                            <p:childTnLst>
                              <p:par>
                                <p:cTn id="36" presetID="53" presetClass="entr" presetSubtype="0" fill="hold" nodeType="afterEffect">
                                  <p:stCondLst>
                                    <p:cond delay="0"/>
                                  </p:stCondLst>
                                  <p:childTnLst>
                                    <p:set>
                                      <p:cBhvr>
                                        <p:cTn id="37" dur="1" fill="hold">
                                          <p:stCondLst>
                                            <p:cond delay="0"/>
                                          </p:stCondLst>
                                        </p:cTn>
                                        <p:tgtEl>
                                          <p:spTgt spid="623666"/>
                                        </p:tgtEl>
                                        <p:attrNameLst>
                                          <p:attrName>style.visibility</p:attrName>
                                        </p:attrNameLst>
                                      </p:cBhvr>
                                      <p:to>
                                        <p:strVal val="visible"/>
                                      </p:to>
                                    </p:set>
                                    <p:anim calcmode="lin" valueType="num">
                                      <p:cBhvr>
                                        <p:cTn id="38" dur="500" fill="hold"/>
                                        <p:tgtEl>
                                          <p:spTgt spid="623666"/>
                                        </p:tgtEl>
                                        <p:attrNameLst>
                                          <p:attrName>ppt_w</p:attrName>
                                        </p:attrNameLst>
                                      </p:cBhvr>
                                      <p:tavLst>
                                        <p:tav tm="0">
                                          <p:val>
                                            <p:fltVal val="0"/>
                                          </p:val>
                                        </p:tav>
                                        <p:tav tm="100000">
                                          <p:val>
                                            <p:strVal val="#ppt_w"/>
                                          </p:val>
                                        </p:tav>
                                      </p:tavLst>
                                    </p:anim>
                                    <p:anim calcmode="lin" valueType="num">
                                      <p:cBhvr>
                                        <p:cTn id="39" dur="500" fill="hold"/>
                                        <p:tgtEl>
                                          <p:spTgt spid="623666"/>
                                        </p:tgtEl>
                                        <p:attrNameLst>
                                          <p:attrName>ppt_h</p:attrName>
                                        </p:attrNameLst>
                                      </p:cBhvr>
                                      <p:tavLst>
                                        <p:tav tm="0">
                                          <p:val>
                                            <p:fltVal val="0"/>
                                          </p:val>
                                        </p:tav>
                                        <p:tav tm="100000">
                                          <p:val>
                                            <p:strVal val="#ppt_h"/>
                                          </p:val>
                                        </p:tav>
                                      </p:tavLst>
                                    </p:anim>
                                    <p:animEffect transition="in" filter="fade">
                                      <p:cBhvr>
                                        <p:cTn id="40" dur="500"/>
                                        <p:tgtEl>
                                          <p:spTgt spid="62366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5" presetClass="exit" presetSubtype="0" fill="hold" grpId="0" nodeType="clickEffect">
                                  <p:stCondLst>
                                    <p:cond delay="0"/>
                                  </p:stCondLst>
                                  <p:childTnLst>
                                    <p:anim calcmode="lin" valueType="num">
                                      <p:cBhvr>
                                        <p:cTn id="44" dur="1000"/>
                                        <p:tgtEl>
                                          <p:spTgt spid="623686"/>
                                        </p:tgtEl>
                                        <p:attrNameLst>
                                          <p:attrName>ppt_w</p:attrName>
                                        </p:attrNameLst>
                                      </p:cBhvr>
                                      <p:tavLst>
                                        <p:tav tm="0">
                                          <p:val>
                                            <p:strVal val="ppt_w"/>
                                          </p:val>
                                        </p:tav>
                                        <p:tav tm="100000">
                                          <p:val>
                                            <p:strVal val="ppt_w*0.70"/>
                                          </p:val>
                                        </p:tav>
                                      </p:tavLst>
                                    </p:anim>
                                    <p:anim calcmode="lin" valueType="num">
                                      <p:cBhvr>
                                        <p:cTn id="45" dur="1000"/>
                                        <p:tgtEl>
                                          <p:spTgt spid="623686"/>
                                        </p:tgtEl>
                                        <p:attrNameLst>
                                          <p:attrName>ppt_h</p:attrName>
                                        </p:attrNameLst>
                                      </p:cBhvr>
                                      <p:tavLst>
                                        <p:tav tm="0">
                                          <p:val>
                                            <p:strVal val="ppt_h"/>
                                          </p:val>
                                        </p:tav>
                                        <p:tav tm="100000">
                                          <p:val>
                                            <p:strVal val="ppt_h"/>
                                          </p:val>
                                        </p:tav>
                                      </p:tavLst>
                                    </p:anim>
                                    <p:animEffect transition="out" filter="fade">
                                      <p:cBhvr>
                                        <p:cTn id="46" dur="1000"/>
                                        <p:tgtEl>
                                          <p:spTgt spid="623686"/>
                                        </p:tgtEl>
                                      </p:cBhvr>
                                    </p:animEffect>
                                    <p:set>
                                      <p:cBhvr>
                                        <p:cTn id="47" dur="1" fill="hold">
                                          <p:stCondLst>
                                            <p:cond delay="999"/>
                                          </p:stCondLst>
                                        </p:cTn>
                                        <p:tgtEl>
                                          <p:spTgt spid="623686"/>
                                        </p:tgtEl>
                                        <p:attrNameLst>
                                          <p:attrName>style.visibility</p:attrName>
                                        </p:attrNameLst>
                                      </p:cBhvr>
                                      <p:to>
                                        <p:strVal val="hidden"/>
                                      </p:to>
                                    </p:set>
                                  </p:childTnLst>
                                </p:cTn>
                              </p:par>
                              <p:par>
                                <p:cTn id="48" presetID="55" presetClass="exit" presetSubtype="0" fill="hold" grpId="0" nodeType="withEffect">
                                  <p:stCondLst>
                                    <p:cond delay="0"/>
                                  </p:stCondLst>
                                  <p:childTnLst>
                                    <p:anim calcmode="lin" valueType="num">
                                      <p:cBhvr>
                                        <p:cTn id="49" dur="1000"/>
                                        <p:tgtEl>
                                          <p:spTgt spid="623661"/>
                                        </p:tgtEl>
                                        <p:attrNameLst>
                                          <p:attrName>ppt_w</p:attrName>
                                        </p:attrNameLst>
                                      </p:cBhvr>
                                      <p:tavLst>
                                        <p:tav tm="0">
                                          <p:val>
                                            <p:strVal val="ppt_w"/>
                                          </p:val>
                                        </p:tav>
                                        <p:tav tm="100000">
                                          <p:val>
                                            <p:strVal val="ppt_w*0.70"/>
                                          </p:val>
                                        </p:tav>
                                      </p:tavLst>
                                    </p:anim>
                                    <p:anim calcmode="lin" valueType="num">
                                      <p:cBhvr>
                                        <p:cTn id="50" dur="1000"/>
                                        <p:tgtEl>
                                          <p:spTgt spid="623661"/>
                                        </p:tgtEl>
                                        <p:attrNameLst>
                                          <p:attrName>ppt_h</p:attrName>
                                        </p:attrNameLst>
                                      </p:cBhvr>
                                      <p:tavLst>
                                        <p:tav tm="0">
                                          <p:val>
                                            <p:strVal val="ppt_h"/>
                                          </p:val>
                                        </p:tav>
                                        <p:tav tm="100000">
                                          <p:val>
                                            <p:strVal val="ppt_h"/>
                                          </p:val>
                                        </p:tav>
                                      </p:tavLst>
                                    </p:anim>
                                    <p:animEffect transition="out" filter="fade">
                                      <p:cBhvr>
                                        <p:cTn id="51" dur="1000"/>
                                        <p:tgtEl>
                                          <p:spTgt spid="623661"/>
                                        </p:tgtEl>
                                      </p:cBhvr>
                                    </p:animEffect>
                                    <p:set>
                                      <p:cBhvr>
                                        <p:cTn id="52" dur="1" fill="hold">
                                          <p:stCondLst>
                                            <p:cond delay="999"/>
                                          </p:stCondLst>
                                        </p:cTn>
                                        <p:tgtEl>
                                          <p:spTgt spid="623661"/>
                                        </p:tgtEl>
                                        <p:attrNameLst>
                                          <p:attrName>style.visibility</p:attrName>
                                        </p:attrNameLst>
                                      </p:cBhvr>
                                      <p:to>
                                        <p:strVal val="hidden"/>
                                      </p:to>
                                    </p:set>
                                  </p:childTnLst>
                                </p:cTn>
                              </p:par>
                              <p:par>
                                <p:cTn id="53" presetID="55" presetClass="exit" presetSubtype="0" fill="hold" grpId="0" nodeType="withEffect">
                                  <p:stCondLst>
                                    <p:cond delay="0"/>
                                  </p:stCondLst>
                                  <p:childTnLst>
                                    <p:anim calcmode="lin" valueType="num">
                                      <p:cBhvr>
                                        <p:cTn id="54" dur="1000"/>
                                        <p:tgtEl>
                                          <p:spTgt spid="623660"/>
                                        </p:tgtEl>
                                        <p:attrNameLst>
                                          <p:attrName>ppt_w</p:attrName>
                                        </p:attrNameLst>
                                      </p:cBhvr>
                                      <p:tavLst>
                                        <p:tav tm="0">
                                          <p:val>
                                            <p:strVal val="ppt_w"/>
                                          </p:val>
                                        </p:tav>
                                        <p:tav tm="100000">
                                          <p:val>
                                            <p:strVal val="ppt_w*0.70"/>
                                          </p:val>
                                        </p:tav>
                                      </p:tavLst>
                                    </p:anim>
                                    <p:anim calcmode="lin" valueType="num">
                                      <p:cBhvr>
                                        <p:cTn id="55" dur="1000"/>
                                        <p:tgtEl>
                                          <p:spTgt spid="623660"/>
                                        </p:tgtEl>
                                        <p:attrNameLst>
                                          <p:attrName>ppt_h</p:attrName>
                                        </p:attrNameLst>
                                      </p:cBhvr>
                                      <p:tavLst>
                                        <p:tav tm="0">
                                          <p:val>
                                            <p:strVal val="ppt_h"/>
                                          </p:val>
                                        </p:tav>
                                        <p:tav tm="100000">
                                          <p:val>
                                            <p:strVal val="ppt_h"/>
                                          </p:val>
                                        </p:tav>
                                      </p:tavLst>
                                    </p:anim>
                                    <p:animEffect transition="out" filter="fade">
                                      <p:cBhvr>
                                        <p:cTn id="56" dur="1000"/>
                                        <p:tgtEl>
                                          <p:spTgt spid="623660"/>
                                        </p:tgtEl>
                                      </p:cBhvr>
                                    </p:animEffect>
                                    <p:set>
                                      <p:cBhvr>
                                        <p:cTn id="57" dur="1" fill="hold">
                                          <p:stCondLst>
                                            <p:cond delay="999"/>
                                          </p:stCondLst>
                                        </p:cTn>
                                        <p:tgtEl>
                                          <p:spTgt spid="623660"/>
                                        </p:tgtEl>
                                        <p:attrNameLst>
                                          <p:attrName>style.visibility</p:attrName>
                                        </p:attrNameLst>
                                      </p:cBhvr>
                                      <p:to>
                                        <p:strVal val="hidden"/>
                                      </p:to>
                                    </p:set>
                                  </p:childTnLst>
                                </p:cTn>
                              </p:par>
                              <p:par>
                                <p:cTn id="58" presetID="55" presetClass="exit" presetSubtype="0" fill="hold" grpId="0" nodeType="withEffect">
                                  <p:stCondLst>
                                    <p:cond delay="0"/>
                                  </p:stCondLst>
                                  <p:childTnLst>
                                    <p:anim calcmode="lin" valueType="num">
                                      <p:cBhvr>
                                        <p:cTn id="59" dur="1000"/>
                                        <p:tgtEl>
                                          <p:spTgt spid="623684"/>
                                        </p:tgtEl>
                                        <p:attrNameLst>
                                          <p:attrName>ppt_w</p:attrName>
                                        </p:attrNameLst>
                                      </p:cBhvr>
                                      <p:tavLst>
                                        <p:tav tm="0">
                                          <p:val>
                                            <p:strVal val="ppt_w"/>
                                          </p:val>
                                        </p:tav>
                                        <p:tav tm="100000">
                                          <p:val>
                                            <p:strVal val="ppt_w*0.70"/>
                                          </p:val>
                                        </p:tav>
                                      </p:tavLst>
                                    </p:anim>
                                    <p:anim calcmode="lin" valueType="num">
                                      <p:cBhvr>
                                        <p:cTn id="60" dur="1000"/>
                                        <p:tgtEl>
                                          <p:spTgt spid="623684"/>
                                        </p:tgtEl>
                                        <p:attrNameLst>
                                          <p:attrName>ppt_h</p:attrName>
                                        </p:attrNameLst>
                                      </p:cBhvr>
                                      <p:tavLst>
                                        <p:tav tm="0">
                                          <p:val>
                                            <p:strVal val="ppt_h"/>
                                          </p:val>
                                        </p:tav>
                                        <p:tav tm="100000">
                                          <p:val>
                                            <p:strVal val="ppt_h"/>
                                          </p:val>
                                        </p:tav>
                                      </p:tavLst>
                                    </p:anim>
                                    <p:animEffect transition="out" filter="fade">
                                      <p:cBhvr>
                                        <p:cTn id="61" dur="1000"/>
                                        <p:tgtEl>
                                          <p:spTgt spid="623684"/>
                                        </p:tgtEl>
                                      </p:cBhvr>
                                    </p:animEffect>
                                    <p:set>
                                      <p:cBhvr>
                                        <p:cTn id="62" dur="1" fill="hold">
                                          <p:stCondLst>
                                            <p:cond delay="999"/>
                                          </p:stCondLst>
                                        </p:cTn>
                                        <p:tgtEl>
                                          <p:spTgt spid="623684"/>
                                        </p:tgtEl>
                                        <p:attrNameLst>
                                          <p:attrName>style.visibility</p:attrName>
                                        </p:attrNameLst>
                                      </p:cBhvr>
                                      <p:to>
                                        <p:strVal val="hidden"/>
                                      </p:to>
                                    </p:set>
                                  </p:childTnLst>
                                </p:cTn>
                              </p:par>
                              <p:par>
                                <p:cTn id="63" presetID="55" presetClass="exit" presetSubtype="0" fill="hold" grpId="0" nodeType="withEffect">
                                  <p:stCondLst>
                                    <p:cond delay="0"/>
                                  </p:stCondLst>
                                  <p:childTnLst>
                                    <p:anim calcmode="lin" valueType="num">
                                      <p:cBhvr>
                                        <p:cTn id="64" dur="1000"/>
                                        <p:tgtEl>
                                          <p:spTgt spid="623683"/>
                                        </p:tgtEl>
                                        <p:attrNameLst>
                                          <p:attrName>ppt_w</p:attrName>
                                        </p:attrNameLst>
                                      </p:cBhvr>
                                      <p:tavLst>
                                        <p:tav tm="0">
                                          <p:val>
                                            <p:strVal val="ppt_w"/>
                                          </p:val>
                                        </p:tav>
                                        <p:tav tm="100000">
                                          <p:val>
                                            <p:strVal val="ppt_w*0.70"/>
                                          </p:val>
                                        </p:tav>
                                      </p:tavLst>
                                    </p:anim>
                                    <p:anim calcmode="lin" valueType="num">
                                      <p:cBhvr>
                                        <p:cTn id="65" dur="1000"/>
                                        <p:tgtEl>
                                          <p:spTgt spid="623683"/>
                                        </p:tgtEl>
                                        <p:attrNameLst>
                                          <p:attrName>ppt_h</p:attrName>
                                        </p:attrNameLst>
                                      </p:cBhvr>
                                      <p:tavLst>
                                        <p:tav tm="0">
                                          <p:val>
                                            <p:strVal val="ppt_h"/>
                                          </p:val>
                                        </p:tav>
                                        <p:tav tm="100000">
                                          <p:val>
                                            <p:strVal val="ppt_h"/>
                                          </p:val>
                                        </p:tav>
                                      </p:tavLst>
                                    </p:anim>
                                    <p:animEffect transition="out" filter="fade">
                                      <p:cBhvr>
                                        <p:cTn id="66" dur="1000"/>
                                        <p:tgtEl>
                                          <p:spTgt spid="623683"/>
                                        </p:tgtEl>
                                      </p:cBhvr>
                                    </p:animEffect>
                                    <p:set>
                                      <p:cBhvr>
                                        <p:cTn id="67" dur="1" fill="hold">
                                          <p:stCondLst>
                                            <p:cond delay="999"/>
                                          </p:stCondLst>
                                        </p:cTn>
                                        <p:tgtEl>
                                          <p:spTgt spid="623683"/>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0" presetClass="path" presetSubtype="0" accel="50000" decel="50000" fill="hold" grpId="0" nodeType="clickEffect">
                                  <p:stCondLst>
                                    <p:cond delay="0"/>
                                  </p:stCondLst>
                                  <p:childTnLst>
                                    <p:animMotion origin="layout" path="M 0.0 0.0 L -0.00417 -0.05555 " pathEditMode="relative" ptsTypes="AA">
                                      <p:cBhvr>
                                        <p:cTn id="71" dur="2000" fill="hold"/>
                                        <p:tgtEl>
                                          <p:spTgt spid="623699"/>
                                        </p:tgtEl>
                                        <p:attrNameLst>
                                          <p:attrName>ppt_x</p:attrName>
                                          <p:attrName>ppt_y</p:attrName>
                                        </p:attrNameLst>
                                      </p:cBhvr>
                                    </p:animMotion>
                                  </p:childTnLst>
                                </p:cTn>
                              </p:par>
                              <p:par>
                                <p:cTn id="72" presetID="0" presetClass="path" presetSubtype="0" accel="50000" decel="50000" fill="hold" grpId="1" nodeType="withEffect">
                                  <p:stCondLst>
                                    <p:cond delay="0"/>
                                  </p:stCondLst>
                                  <p:childTnLst>
                                    <p:animMotion origin="layout" path="M 0.0 0.0 L -0.00417 -0.05555 " pathEditMode="relative" ptsTypes="AA">
                                      <p:cBhvr>
                                        <p:cTn id="73" dur="2000" fill="hold"/>
                                        <p:tgtEl>
                                          <p:spTgt spid="623674"/>
                                        </p:tgtEl>
                                        <p:attrNameLst>
                                          <p:attrName>ppt_x</p:attrName>
                                          <p:attrName>ppt_y</p:attrName>
                                        </p:attrNameLst>
                                      </p:cBhvr>
                                    </p:animMotion>
                                  </p:childTnLst>
                                </p:cTn>
                              </p:par>
                              <p:par>
                                <p:cTn id="74" presetID="0" presetClass="path" presetSubtype="0" accel="50000" decel="50000" fill="hold" nodeType="withEffect">
                                  <p:stCondLst>
                                    <p:cond delay="0"/>
                                  </p:stCondLst>
                                  <p:childTnLst>
                                    <p:animMotion origin="layout" path="M 0.0 0.0 L -0.00417 -0.05555 " pathEditMode="relative" ptsTypes="AA">
                                      <p:cBhvr>
                                        <p:cTn id="75" dur="2000" fill="hold"/>
                                        <p:tgtEl>
                                          <p:spTgt spid="623666"/>
                                        </p:tgtEl>
                                        <p:attrNameLst>
                                          <p:attrName>ppt_x</p:attrName>
                                          <p:attrName>ppt_y</p:attrName>
                                        </p:attrNameLst>
                                      </p:cBhvr>
                                    </p:animMotion>
                                  </p:childTnLst>
                                </p:cTn>
                              </p:par>
                              <p:par>
                                <p:cTn id="76" presetID="0" presetClass="path" presetSubtype="0" accel="50000" decel="50000" fill="hold" grpId="1" nodeType="withEffect">
                                  <p:stCondLst>
                                    <p:cond delay="0"/>
                                  </p:stCondLst>
                                  <p:childTnLst>
                                    <p:animMotion origin="layout" path="M 0.0 0.0 L -0.00417 -0.05555 " pathEditMode="relative" ptsTypes="AA">
                                      <p:cBhvr>
                                        <p:cTn id="77" dur="2000" fill="hold"/>
                                        <p:tgtEl>
                                          <p:spTgt spid="623658"/>
                                        </p:tgtEl>
                                        <p:attrNameLst>
                                          <p:attrName>ppt_x</p:attrName>
                                          <p:attrName>ppt_y</p:attrName>
                                        </p:attrNameLst>
                                      </p:cBhvr>
                                    </p:animMotion>
                                  </p:childTnLst>
                                </p:cTn>
                              </p:par>
                              <p:par>
                                <p:cTn id="78" presetID="0" presetClass="path" presetSubtype="0" accel="50000" decel="50000" fill="hold" grpId="0" nodeType="withEffect">
                                  <p:stCondLst>
                                    <p:cond delay="0"/>
                                  </p:stCondLst>
                                  <p:childTnLst>
                                    <p:animMotion origin="layout" path="M 0.0 0.0 L -0.00417 -0.05555 " pathEditMode="relative" ptsTypes="AA">
                                      <p:cBhvr>
                                        <p:cTn id="79" dur="2000" fill="hold"/>
                                        <p:tgtEl>
                                          <p:spTgt spid="623657"/>
                                        </p:tgtEl>
                                        <p:attrNameLst>
                                          <p:attrName>ppt_x</p:attrName>
                                          <p:attrName>ppt_y</p:attrName>
                                        </p:attrNameLst>
                                      </p:cBhvr>
                                    </p:animMotion>
                                  </p:childTnLst>
                                </p:cTn>
                              </p:par>
                              <p:par>
                                <p:cTn id="80" presetID="0" presetClass="path" presetSubtype="0" accel="50000" decel="50000" fill="hold" grpId="1" nodeType="withEffect">
                                  <p:stCondLst>
                                    <p:cond delay="0"/>
                                  </p:stCondLst>
                                  <p:childTnLst>
                                    <p:animMotion origin="layout" path="M 0.0 0.0 L -0.00417 -0.05555 " pathEditMode="relative" ptsTypes="AA">
                                      <p:cBhvr>
                                        <p:cTn id="81" dur="2000" fill="hold"/>
                                        <p:tgtEl>
                                          <p:spTgt spid="623655"/>
                                        </p:tgtEl>
                                        <p:attrNameLst>
                                          <p:attrName>ppt_x</p:attrName>
                                          <p:attrName>ppt_y</p:attrName>
                                        </p:attrNameLst>
                                      </p:cBhvr>
                                    </p:animMotion>
                                  </p:childTnLst>
                                </p:cTn>
                              </p:par>
                              <p:par>
                                <p:cTn id="82" presetID="0" presetClass="path" presetSubtype="0" accel="50000" decel="50000" fill="hold" grpId="1" nodeType="withEffect">
                                  <p:stCondLst>
                                    <p:cond delay="0"/>
                                  </p:stCondLst>
                                  <p:childTnLst>
                                    <p:animMotion origin="layout" path="M 0.0 0.0 L -0.00417 -0.05555 " pathEditMode="relative" ptsTypes="AA">
                                      <p:cBhvr>
                                        <p:cTn id="83" dur="2000" fill="hold"/>
                                        <p:tgtEl>
                                          <p:spTgt spid="623654"/>
                                        </p:tgtEl>
                                        <p:attrNameLst>
                                          <p:attrName>ppt_x</p:attrName>
                                          <p:attrName>ppt_y</p:attrName>
                                        </p:attrNameLst>
                                      </p:cBhvr>
                                    </p:animMotion>
                                  </p:childTnLst>
                                </p:cTn>
                              </p:par>
                              <p:par>
                                <p:cTn id="84" presetID="0" presetClass="path" presetSubtype="0" accel="50000" decel="50000" fill="hold" nodeType="withEffect">
                                  <p:stCondLst>
                                    <p:cond delay="0"/>
                                  </p:stCondLst>
                                  <p:childTnLst>
                                    <p:animMotion origin="layout" path="M 0.0 0.0 L -0.00417 -0.05555 " pathEditMode="relative" ptsTypes="AA">
                                      <p:cBhvr>
                                        <p:cTn id="85" dur="2000" fill="hold"/>
                                        <p:tgtEl>
                                          <p:spTgt spid="623649"/>
                                        </p:tgtEl>
                                        <p:attrNameLst>
                                          <p:attrName>ppt_x</p:attrName>
                                          <p:attrName>ppt_y</p:attrName>
                                        </p:attrNameLst>
                                      </p:cBhvr>
                                    </p:animMotion>
                                  </p:childTnLst>
                                </p:cTn>
                              </p:par>
                            </p:childTnLst>
                          </p:cTn>
                        </p:par>
                      </p:childTnLst>
                    </p:cTn>
                  </p:par>
                  <p:par>
                    <p:cTn id="86" fill="hold" nodeType="clickPar">
                      <p:stCondLst>
                        <p:cond delay="indefinite"/>
                      </p:stCondLst>
                      <p:childTnLst>
                        <p:par>
                          <p:cTn id="87" fill="hold" nodeType="withGroup">
                            <p:stCondLst>
                              <p:cond delay="0"/>
                            </p:stCondLst>
                            <p:childTnLst>
                              <p:par>
                                <p:cTn id="88" presetID="0" presetClass="path" presetSubtype="0" accel="50000" decel="50000" fill="hold" grpId="0" nodeType="clickEffect">
                                  <p:stCondLst>
                                    <p:cond delay="0"/>
                                  </p:stCondLst>
                                  <p:childTnLst>
                                    <p:animMotion origin="layout" path="M 5.E-6 1.85185E-6 L -0.00347 -0.13704 " pathEditMode="relative" rAng="0" ptsTypes="AA">
                                      <p:cBhvr>
                                        <p:cTn id="89" dur="2000" fill="hold"/>
                                        <p:tgtEl>
                                          <p:spTgt spid="623659"/>
                                        </p:tgtEl>
                                        <p:attrNameLst>
                                          <p:attrName>ppt_x</p:attrName>
                                          <p:attrName>ppt_y</p:attrName>
                                        </p:attrNameLst>
                                      </p:cBhvr>
                                      <p:rCtr x="-174" y="-6852"/>
                                    </p:animMotion>
                                  </p:childTnLst>
                                </p:cTn>
                              </p:par>
                            </p:childTnLst>
                          </p:cTn>
                        </p:par>
                      </p:childTnLst>
                    </p:cTn>
                  </p:par>
                  <p:par>
                    <p:cTn id="90" fill="hold" nodeType="clickPar">
                      <p:stCondLst>
                        <p:cond delay="indefinite"/>
                      </p:stCondLst>
                      <p:childTnLst>
                        <p:par>
                          <p:cTn id="91" fill="hold" nodeType="withGroup">
                            <p:stCondLst>
                              <p:cond delay="0"/>
                            </p:stCondLst>
                            <p:childTnLst>
                              <p:par>
                                <p:cTn id="92" presetID="0" presetClass="path" presetSubtype="0" accel="50000" decel="50000" fill="hold" grpId="0" nodeType="clickEffect">
                                  <p:stCondLst>
                                    <p:cond delay="0"/>
                                  </p:stCondLst>
                                  <p:childTnLst>
                                    <p:animMotion origin="layout" path="M 0.0 0.0 L 0.0 0.05278 " pathEditMode="relative" ptsTypes="AA">
                                      <p:cBhvr>
                                        <p:cTn id="93" dur="2000" fill="hold"/>
                                        <p:tgtEl>
                                          <p:spTgt spid="623687"/>
                                        </p:tgtEl>
                                        <p:attrNameLst>
                                          <p:attrName>ppt_x</p:attrName>
                                          <p:attrName>ppt_y</p:attrName>
                                        </p:attrNameLst>
                                      </p:cBhvr>
                                    </p:animMotion>
                                  </p:childTnLst>
                                </p:cTn>
                              </p:par>
                              <p:par>
                                <p:cTn id="94" presetID="0" presetClass="path" presetSubtype="0" accel="50000" decel="50000" fill="hold" grpId="1" nodeType="withEffect">
                                  <p:stCondLst>
                                    <p:cond delay="0"/>
                                  </p:stCondLst>
                                  <p:childTnLst>
                                    <p:animMotion origin="layout" path="M 0.0 0.0 L 0.0 0.05278 " pathEditMode="relative" ptsTypes="AA">
                                      <p:cBhvr>
                                        <p:cTn id="95" dur="2000" fill="hold"/>
                                        <p:tgtEl>
                                          <p:spTgt spid="623683"/>
                                        </p:tgtEl>
                                        <p:attrNameLst>
                                          <p:attrName>ppt_x</p:attrName>
                                          <p:attrName>ppt_y</p:attrName>
                                        </p:attrNameLst>
                                      </p:cBhvr>
                                    </p:animMotion>
                                  </p:childTnLst>
                                </p:cTn>
                              </p:par>
                              <p:par>
                                <p:cTn id="96" presetID="0" presetClass="path" presetSubtype="0" accel="50000" decel="50000" fill="hold" grpId="0" nodeType="withEffect">
                                  <p:stCondLst>
                                    <p:cond delay="0"/>
                                  </p:stCondLst>
                                  <p:childTnLst>
                                    <p:animMotion origin="layout" path="M 0.0 0.0 L 0.0 0.05278 " pathEditMode="relative" ptsTypes="AA">
                                      <p:cBhvr>
                                        <p:cTn id="97" dur="2000" fill="hold"/>
                                        <p:tgtEl>
                                          <p:spTgt spid="623682"/>
                                        </p:tgtEl>
                                        <p:attrNameLst>
                                          <p:attrName>ppt_x</p:attrName>
                                          <p:attrName>ppt_y</p:attrName>
                                        </p:attrNameLst>
                                      </p:cBhvr>
                                    </p:animMotion>
                                  </p:childTnLst>
                                </p:cTn>
                              </p:par>
                            </p:childTnLst>
                          </p:cTn>
                        </p:par>
                      </p:childTnLst>
                    </p:cTn>
                  </p:par>
                  <p:par>
                    <p:cTn id="98" fill="hold" nodeType="clickPar">
                      <p:stCondLst>
                        <p:cond delay="indefinite"/>
                      </p:stCondLst>
                      <p:childTnLst>
                        <p:par>
                          <p:cTn id="99" fill="hold" nodeType="withGroup">
                            <p:stCondLst>
                              <p:cond delay="0"/>
                            </p:stCondLst>
                            <p:childTnLst>
                              <p:par>
                                <p:cTn id="100" presetID="53" presetClass="exit" presetSubtype="0" fill="hold" grpId="0" nodeType="clickEffect">
                                  <p:stCondLst>
                                    <p:cond delay="0"/>
                                  </p:stCondLst>
                                  <p:childTnLst>
                                    <p:anim calcmode="lin" valueType="num">
                                      <p:cBhvr>
                                        <p:cTn id="101" dur="500"/>
                                        <p:tgtEl>
                                          <p:spTgt spid="623722"/>
                                        </p:tgtEl>
                                        <p:attrNameLst>
                                          <p:attrName>ppt_w</p:attrName>
                                        </p:attrNameLst>
                                      </p:cBhvr>
                                      <p:tavLst>
                                        <p:tav tm="0">
                                          <p:val>
                                            <p:strVal val="ppt_w"/>
                                          </p:val>
                                        </p:tav>
                                        <p:tav tm="100000">
                                          <p:val>
                                            <p:fltVal val="0"/>
                                          </p:val>
                                        </p:tav>
                                      </p:tavLst>
                                    </p:anim>
                                    <p:anim calcmode="lin" valueType="num">
                                      <p:cBhvr>
                                        <p:cTn id="102" dur="500"/>
                                        <p:tgtEl>
                                          <p:spTgt spid="623722"/>
                                        </p:tgtEl>
                                        <p:attrNameLst>
                                          <p:attrName>ppt_h</p:attrName>
                                        </p:attrNameLst>
                                      </p:cBhvr>
                                      <p:tavLst>
                                        <p:tav tm="0">
                                          <p:val>
                                            <p:strVal val="ppt_h"/>
                                          </p:val>
                                        </p:tav>
                                        <p:tav tm="100000">
                                          <p:val>
                                            <p:fltVal val="0"/>
                                          </p:val>
                                        </p:tav>
                                      </p:tavLst>
                                    </p:anim>
                                    <p:animEffect transition="out" filter="fade">
                                      <p:cBhvr>
                                        <p:cTn id="103" dur="500"/>
                                        <p:tgtEl>
                                          <p:spTgt spid="623722"/>
                                        </p:tgtEl>
                                      </p:cBhvr>
                                    </p:animEffect>
                                    <p:set>
                                      <p:cBhvr>
                                        <p:cTn id="104" dur="1" fill="hold">
                                          <p:stCondLst>
                                            <p:cond delay="499"/>
                                          </p:stCondLst>
                                        </p:cTn>
                                        <p:tgtEl>
                                          <p:spTgt spid="6237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99" grpId="0" animBg="1"/>
      <p:bldP spid="623687" grpId="0" animBg="1"/>
      <p:bldP spid="623686" grpId="0" animBg="1"/>
      <p:bldP spid="623684" grpId="0" animBg="1"/>
      <p:bldP spid="623683" grpId="0" animBg="1"/>
      <p:bldP spid="623683" grpId="1" animBg="1"/>
      <p:bldP spid="623682" grpId="0" animBg="1"/>
      <p:bldP spid="623674" grpId="0" animBg="1"/>
      <p:bldP spid="623674" grpId="1" animBg="1"/>
      <p:bldP spid="623661" grpId="0" animBg="1"/>
      <p:bldP spid="623660" grpId="0" animBg="1"/>
      <p:bldP spid="623659" grpId="0" animBg="1"/>
      <p:bldP spid="623658" grpId="0" animBg="1"/>
      <p:bldP spid="623658" grpId="1" animBg="1"/>
      <p:bldP spid="623657" grpId="0" animBg="1"/>
      <p:bldP spid="623655" grpId="0" animBg="1"/>
      <p:bldP spid="623655" grpId="1" animBg="1"/>
      <p:bldP spid="623654" grpId="0" animBg="1"/>
      <p:bldP spid="623654" grpId="1" animBg="1"/>
      <p:bldP spid="6237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682868"/>
            <a:ext cx="8437783" cy="4524315"/>
          </a:xfrm>
          <a:prstGeom prst="rect">
            <a:avLst/>
          </a:prstGeom>
        </p:spPr>
        <p:txBody>
          <a:bodyPr wrap="square">
            <a:spAutoFit/>
          </a:bodyPr>
          <a:lstStyle/>
          <a:p>
            <a:r>
              <a:rPr lang="en-US" b="1" dirty="0" smtClean="0"/>
              <a:t>Balanced Binary </a:t>
            </a:r>
            <a:r>
              <a:rPr lang="en-US" b="1" dirty="0" smtClean="0"/>
              <a:t>Tree</a:t>
            </a:r>
            <a:endParaRPr lang="bg-BG" b="1" dirty="0" smtClean="0"/>
          </a:p>
          <a:p>
            <a:endParaRPr lang="bg-BG" b="1" dirty="0" smtClean="0"/>
          </a:p>
          <a:p>
            <a:r>
              <a:rPr lang="en-US" dirty="0"/>
              <a:t>Balanced Binary Search trees are performance wise good as they provide </a:t>
            </a:r>
            <a:r>
              <a:rPr lang="en-US" b="1" dirty="0"/>
              <a:t>O(log n)</a:t>
            </a:r>
            <a:r>
              <a:rPr lang="en-US" dirty="0"/>
              <a:t> time for search, insert and delete. </a:t>
            </a:r>
          </a:p>
          <a:p>
            <a:endParaRPr lang="bg-BG" b="1" dirty="0"/>
          </a:p>
          <a:p>
            <a:r>
              <a:rPr lang="en-US" dirty="0" smtClean="0"/>
              <a:t/>
            </a:r>
            <a:br>
              <a:rPr lang="en-US" dirty="0" smtClean="0"/>
            </a:br>
            <a:r>
              <a:rPr lang="en-US" dirty="0" smtClean="0"/>
              <a:t>A binary tree is </a:t>
            </a:r>
            <a:r>
              <a:rPr lang="en-US" b="1" dirty="0" smtClean="0"/>
              <a:t>balanced</a:t>
            </a:r>
            <a:r>
              <a:rPr lang="en-US" dirty="0" smtClean="0"/>
              <a:t> if the </a:t>
            </a:r>
            <a:r>
              <a:rPr lang="en-US" b="1" dirty="0" smtClean="0"/>
              <a:t>height of the tree </a:t>
            </a:r>
            <a:r>
              <a:rPr lang="en-US" dirty="0" smtClean="0"/>
              <a:t>is </a:t>
            </a:r>
            <a:r>
              <a:rPr lang="en-US" b="1" dirty="0" smtClean="0"/>
              <a:t>O(Log n)</a:t>
            </a:r>
            <a:r>
              <a:rPr lang="en-US" dirty="0" smtClean="0"/>
              <a:t> where n is the number of nodes. </a:t>
            </a:r>
          </a:p>
          <a:p>
            <a:endParaRPr lang="en-US" dirty="0"/>
          </a:p>
          <a:p>
            <a:r>
              <a:rPr lang="en-US" dirty="0" smtClean="0"/>
              <a:t>For Example, </a:t>
            </a:r>
            <a:r>
              <a:rPr lang="en-US" b="1" dirty="0" smtClean="0"/>
              <a:t>AVL tree maintains </a:t>
            </a:r>
            <a:r>
              <a:rPr lang="en-US" dirty="0" smtClean="0"/>
              <a:t>O(Log n) height by making sure that the difference between heights of left and right </a:t>
            </a:r>
            <a:r>
              <a:rPr lang="en-US" dirty="0" err="1" smtClean="0"/>
              <a:t>subtrees</a:t>
            </a:r>
            <a:r>
              <a:rPr lang="en-US" dirty="0" smtClean="0"/>
              <a:t> is </a:t>
            </a:r>
            <a:r>
              <a:rPr lang="en-US" dirty="0" err="1" smtClean="0"/>
              <a:t>atmost</a:t>
            </a:r>
            <a:r>
              <a:rPr lang="en-US" dirty="0" smtClean="0"/>
              <a:t> 1.</a:t>
            </a:r>
            <a:endParaRPr lang="bg-BG" dirty="0" smtClean="0"/>
          </a:p>
          <a:p>
            <a:endParaRPr lang="bg-BG" dirty="0"/>
          </a:p>
          <a:p>
            <a:r>
              <a:rPr lang="en-US" dirty="0" smtClean="0"/>
              <a:t> </a:t>
            </a:r>
            <a:r>
              <a:rPr lang="en-US" b="1" dirty="0" smtClean="0"/>
              <a:t>Red-Black</a:t>
            </a:r>
            <a:r>
              <a:rPr lang="en-US" dirty="0" smtClean="0"/>
              <a:t> </a:t>
            </a:r>
            <a:r>
              <a:rPr lang="en-US" b="1" dirty="0" smtClean="0"/>
              <a:t>trees</a:t>
            </a:r>
            <a:r>
              <a:rPr lang="en-US" dirty="0" smtClean="0"/>
              <a:t> maintain O(Log n) height by making sure that the number of Black nodes on every root to leaf paths are same and there are no adjacent red nodes. </a:t>
            </a:r>
            <a:endParaRPr lang="bg-BG" dirty="0" smtClean="0"/>
          </a:p>
          <a:p>
            <a:endParaRPr lang="bg-BG" dirty="0"/>
          </a:p>
          <a:p>
            <a:endParaRPr lang="en-US" dirty="0"/>
          </a:p>
        </p:txBody>
      </p:sp>
      <p:sp>
        <p:nvSpPr>
          <p:cNvPr id="5" name="Rectangle 4"/>
          <p:cNvSpPr/>
          <p:nvPr/>
        </p:nvSpPr>
        <p:spPr>
          <a:xfrm>
            <a:off x="1979712" y="5207183"/>
            <a:ext cx="4346190" cy="369332"/>
          </a:xfrm>
          <a:prstGeom prst="rect">
            <a:avLst/>
          </a:prstGeom>
        </p:spPr>
        <p:txBody>
          <a:bodyPr wrap="none">
            <a:spAutoFit/>
          </a:bodyPr>
          <a:lstStyle/>
          <a:p>
            <a:r>
              <a:rPr lang="en-US" b="1" dirty="0" smtClean="0"/>
              <a:t>AVL </a:t>
            </a:r>
            <a:r>
              <a:rPr lang="en-US" b="1" dirty="0"/>
              <a:t>tree </a:t>
            </a:r>
            <a:r>
              <a:rPr lang="bg-BG" b="1" dirty="0" smtClean="0"/>
              <a:t>е частен слачай на</a:t>
            </a:r>
            <a:r>
              <a:rPr lang="en-US" b="1" dirty="0" smtClean="0"/>
              <a:t> Balanced Tree.</a:t>
            </a:r>
            <a:endParaRPr lang="bg-BG" dirty="0"/>
          </a:p>
        </p:txBody>
      </p:sp>
      <p:sp>
        <p:nvSpPr>
          <p:cNvPr id="6" name="Rectangle 5"/>
          <p:cNvSpPr/>
          <p:nvPr/>
        </p:nvSpPr>
        <p:spPr>
          <a:xfrm>
            <a:off x="3059832" y="313536"/>
            <a:ext cx="1844736" cy="369332"/>
          </a:xfrm>
          <a:prstGeom prst="rect">
            <a:avLst/>
          </a:prstGeom>
        </p:spPr>
        <p:txBody>
          <a:bodyPr wrap="none">
            <a:spAutoFit/>
          </a:bodyPr>
          <a:lstStyle/>
          <a:p>
            <a:r>
              <a:rPr lang="bg-BG" b="1" dirty="0" smtClean="0"/>
              <a:t>Малко </a:t>
            </a:r>
            <a:r>
              <a:rPr lang="bg-BG" b="1" dirty="0" smtClean="0"/>
              <a:t>термини</a:t>
            </a:r>
            <a:r>
              <a:rPr lang="en-US" b="1" dirty="0" smtClean="0"/>
              <a:t>.</a:t>
            </a:r>
            <a:endParaRPr lang="bg-BG" dirty="0"/>
          </a:p>
        </p:txBody>
      </p:sp>
      <p:sp>
        <p:nvSpPr>
          <p:cNvPr id="8" name="Footer Placeholder 7"/>
          <p:cNvSpPr>
            <a:spLocks noGrp="1"/>
          </p:cNvSpPr>
          <p:nvPr>
            <p:ph type="ftr" sz="quarter" idx="11"/>
          </p:nvPr>
        </p:nvSpPr>
        <p:spPr/>
        <p:txBody>
          <a:bodyPr/>
          <a:lstStyle/>
          <a:p>
            <a:r>
              <a:rPr lang="bg-BG" dirty="0" smtClean="0"/>
              <a:t>Велина Славова</a:t>
            </a:r>
            <a:endParaRPr lang="bg-BG" dirty="0"/>
          </a:p>
        </p:txBody>
      </p:sp>
    </p:spTree>
    <p:extLst>
      <p:ext uri="{BB962C8B-B14F-4D97-AF65-F5344CB8AC3E}">
        <p14:creationId xmlns:p14="http://schemas.microsoft.com/office/powerpoint/2010/main" val="135809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984960" y="6492875"/>
            <a:ext cx="2895600" cy="365125"/>
          </a:xfrm>
        </p:spPr>
        <p:txBody>
          <a:bodyPr/>
          <a:lstStyle/>
          <a:p>
            <a:r>
              <a:rPr lang="bg-BG" dirty="0" smtClean="0"/>
              <a:t>Велина Славова</a:t>
            </a:r>
            <a:endParaRPr lang="bg-BG" dirty="0"/>
          </a:p>
        </p:txBody>
      </p:sp>
      <p:sp>
        <p:nvSpPr>
          <p:cNvPr id="3" name="Rectangle 2"/>
          <p:cNvSpPr/>
          <p:nvPr/>
        </p:nvSpPr>
        <p:spPr>
          <a:xfrm>
            <a:off x="765887" y="580654"/>
            <a:ext cx="7272808" cy="369332"/>
          </a:xfrm>
          <a:prstGeom prst="rect">
            <a:avLst/>
          </a:prstGeom>
        </p:spPr>
        <p:txBody>
          <a:bodyPr wrap="square">
            <a:spAutoFit/>
          </a:bodyPr>
          <a:lstStyle/>
          <a:p>
            <a:r>
              <a:rPr lang="en-US" dirty="0"/>
              <a:t>https://www.geeksforgeeks.org/avl-tree-set-1-insertion/</a:t>
            </a:r>
            <a:endParaRPr lang="bg-BG" dirty="0"/>
          </a:p>
        </p:txBody>
      </p:sp>
      <p:sp>
        <p:nvSpPr>
          <p:cNvPr id="4" name="TextBox 3"/>
          <p:cNvSpPr txBox="1"/>
          <p:nvPr/>
        </p:nvSpPr>
        <p:spPr>
          <a:xfrm>
            <a:off x="765887" y="211322"/>
            <a:ext cx="4517775" cy="369332"/>
          </a:xfrm>
          <a:prstGeom prst="rect">
            <a:avLst/>
          </a:prstGeom>
          <a:noFill/>
        </p:spPr>
        <p:txBody>
          <a:bodyPr wrap="none" rtlCol="0">
            <a:spAutoFit/>
          </a:bodyPr>
          <a:lstStyle/>
          <a:p>
            <a:r>
              <a:rPr lang="bg-BG" dirty="0" smtClean="0"/>
              <a:t>Прегледайте и това за схемите на ребаланс.</a:t>
            </a:r>
            <a:endParaRPr lang="bg-BG" dirty="0"/>
          </a:p>
        </p:txBody>
      </p:sp>
      <p:sp>
        <p:nvSpPr>
          <p:cNvPr id="5" name="TextBox 4"/>
          <p:cNvSpPr txBox="1"/>
          <p:nvPr/>
        </p:nvSpPr>
        <p:spPr>
          <a:xfrm>
            <a:off x="370321" y="1268760"/>
            <a:ext cx="8063939" cy="369332"/>
          </a:xfrm>
          <a:prstGeom prst="rect">
            <a:avLst/>
          </a:prstGeom>
          <a:noFill/>
        </p:spPr>
        <p:txBody>
          <a:bodyPr wrap="none" rtlCol="0">
            <a:spAutoFit/>
          </a:bodyPr>
          <a:lstStyle/>
          <a:p>
            <a:r>
              <a:rPr lang="bg-BG" dirty="0" smtClean="0"/>
              <a:t>Тези две схеми на въртене са прогамирани и програмирани и програмирани...</a:t>
            </a:r>
            <a:endParaRPr lang="bg-BG" dirty="0"/>
          </a:p>
        </p:txBody>
      </p:sp>
      <p:sp>
        <p:nvSpPr>
          <p:cNvPr id="6" name="Rectangle 5"/>
          <p:cNvSpPr/>
          <p:nvPr/>
        </p:nvSpPr>
        <p:spPr>
          <a:xfrm>
            <a:off x="1233432" y="1772816"/>
            <a:ext cx="6858000" cy="369332"/>
          </a:xfrm>
          <a:prstGeom prst="rect">
            <a:avLst/>
          </a:prstGeom>
        </p:spPr>
        <p:txBody>
          <a:bodyPr wrap="square">
            <a:spAutoFit/>
          </a:bodyPr>
          <a:lstStyle/>
          <a:p>
            <a:r>
              <a:rPr lang="en-US" dirty="0"/>
              <a:t>https://stackoverflow.com/questions/4219743/balancing-an-avl-tree-c</a:t>
            </a:r>
            <a:endParaRPr lang="bg-BG" dirty="0"/>
          </a:p>
        </p:txBody>
      </p:sp>
      <p:sp>
        <p:nvSpPr>
          <p:cNvPr id="7" name="Rectangle 6"/>
          <p:cNvSpPr/>
          <p:nvPr/>
        </p:nvSpPr>
        <p:spPr>
          <a:xfrm>
            <a:off x="1233432" y="2511480"/>
            <a:ext cx="7137090" cy="369332"/>
          </a:xfrm>
          <a:prstGeom prst="rect">
            <a:avLst/>
          </a:prstGeom>
        </p:spPr>
        <p:txBody>
          <a:bodyPr wrap="square">
            <a:spAutoFit/>
          </a:bodyPr>
          <a:lstStyle/>
          <a:p>
            <a:r>
              <a:rPr lang="en-US" dirty="0"/>
              <a:t>https://gist.github.com/girish3/a8e3931154af4da89995</a:t>
            </a:r>
            <a:endParaRPr lang="bg-BG" dirty="0"/>
          </a:p>
        </p:txBody>
      </p:sp>
      <p:sp>
        <p:nvSpPr>
          <p:cNvPr id="8" name="Rectangle 7"/>
          <p:cNvSpPr/>
          <p:nvPr/>
        </p:nvSpPr>
        <p:spPr>
          <a:xfrm>
            <a:off x="1459938" y="2142148"/>
            <a:ext cx="4377480" cy="369332"/>
          </a:xfrm>
          <a:prstGeom prst="rect">
            <a:avLst/>
          </a:prstGeom>
        </p:spPr>
        <p:txBody>
          <a:bodyPr wrap="none">
            <a:spAutoFit/>
          </a:bodyPr>
          <a:lstStyle/>
          <a:p>
            <a:r>
              <a:rPr lang="en-US" dirty="0"/>
              <a:t>https://gist.github.com/nehaljwani/8243688</a:t>
            </a:r>
            <a:endParaRPr lang="bg-BG" dirty="0"/>
          </a:p>
        </p:txBody>
      </p:sp>
      <p:sp>
        <p:nvSpPr>
          <p:cNvPr id="9" name="Rectangle 8"/>
          <p:cNvSpPr/>
          <p:nvPr/>
        </p:nvSpPr>
        <p:spPr>
          <a:xfrm>
            <a:off x="1171181" y="3761673"/>
            <a:ext cx="6361956" cy="369332"/>
          </a:xfrm>
          <a:prstGeom prst="rect">
            <a:avLst/>
          </a:prstGeom>
        </p:spPr>
        <p:txBody>
          <a:bodyPr wrap="square">
            <a:spAutoFit/>
          </a:bodyPr>
          <a:lstStyle/>
          <a:p>
            <a:r>
              <a:rPr lang="en-US" dirty="0"/>
              <a:t>https://simpledevcode.wordpress.com/2014/09/16/avl-tree-in-c/</a:t>
            </a:r>
            <a:endParaRPr lang="bg-BG" dirty="0"/>
          </a:p>
        </p:txBody>
      </p:sp>
      <p:sp>
        <p:nvSpPr>
          <p:cNvPr id="10" name="Rectangle 9"/>
          <p:cNvSpPr/>
          <p:nvPr/>
        </p:nvSpPr>
        <p:spPr>
          <a:xfrm>
            <a:off x="1357570" y="2880812"/>
            <a:ext cx="4582216" cy="369332"/>
          </a:xfrm>
          <a:prstGeom prst="rect">
            <a:avLst/>
          </a:prstGeom>
        </p:spPr>
        <p:txBody>
          <a:bodyPr wrap="none">
            <a:spAutoFit/>
          </a:bodyPr>
          <a:lstStyle/>
          <a:p>
            <a:r>
              <a:rPr lang="en-US" dirty="0"/>
              <a:t>http://www.delphigroups.info/2/ba/9696.html</a:t>
            </a:r>
            <a:endParaRPr lang="bg-BG" dirty="0"/>
          </a:p>
        </p:txBody>
      </p:sp>
      <p:sp>
        <p:nvSpPr>
          <p:cNvPr id="11" name="Rectangle 10"/>
          <p:cNvSpPr/>
          <p:nvPr/>
        </p:nvSpPr>
        <p:spPr>
          <a:xfrm>
            <a:off x="1329570" y="3392341"/>
            <a:ext cx="4336059" cy="369332"/>
          </a:xfrm>
          <a:prstGeom prst="rect">
            <a:avLst/>
          </a:prstGeom>
        </p:spPr>
        <p:txBody>
          <a:bodyPr wrap="none">
            <a:spAutoFit/>
          </a:bodyPr>
          <a:lstStyle/>
          <a:p>
            <a:r>
              <a:rPr lang="en-US" dirty="0"/>
              <a:t>https://wiki.lazarus.freepascal.org/AVL_Tree</a:t>
            </a:r>
            <a:endParaRPr lang="bg-BG" dirty="0"/>
          </a:p>
        </p:txBody>
      </p:sp>
      <p:sp>
        <p:nvSpPr>
          <p:cNvPr id="12" name="TextBox 11"/>
          <p:cNvSpPr txBox="1"/>
          <p:nvPr/>
        </p:nvSpPr>
        <p:spPr>
          <a:xfrm>
            <a:off x="519974" y="5192325"/>
            <a:ext cx="7764631" cy="646331"/>
          </a:xfrm>
          <a:prstGeom prst="rect">
            <a:avLst/>
          </a:prstGeom>
          <a:noFill/>
        </p:spPr>
        <p:txBody>
          <a:bodyPr wrap="square" rtlCol="0">
            <a:spAutoFit/>
          </a:bodyPr>
          <a:lstStyle/>
          <a:p>
            <a:r>
              <a:rPr lang="bg-BG" dirty="0" smtClean="0"/>
              <a:t>Следователно, иска се да знаете КАКВО СТАВА ПО ПРИНЦИП и ще разберете програмните имплеминтации.</a:t>
            </a:r>
          </a:p>
        </p:txBody>
      </p:sp>
    </p:spTree>
    <p:extLst>
      <p:ext uri="{BB962C8B-B14F-4D97-AF65-F5344CB8AC3E}">
        <p14:creationId xmlns:p14="http://schemas.microsoft.com/office/powerpoint/2010/main" val="41276930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91680" y="404664"/>
            <a:ext cx="4346190" cy="369332"/>
          </a:xfrm>
          <a:prstGeom prst="rect">
            <a:avLst/>
          </a:prstGeom>
        </p:spPr>
        <p:txBody>
          <a:bodyPr wrap="none">
            <a:spAutoFit/>
          </a:bodyPr>
          <a:lstStyle/>
          <a:p>
            <a:r>
              <a:rPr lang="en-US" b="1" dirty="0" smtClean="0"/>
              <a:t>AVL </a:t>
            </a:r>
            <a:r>
              <a:rPr lang="en-US" b="1" dirty="0"/>
              <a:t>tree </a:t>
            </a:r>
            <a:r>
              <a:rPr lang="bg-BG" b="1" dirty="0" smtClean="0"/>
              <a:t>е частен слачай на</a:t>
            </a:r>
            <a:r>
              <a:rPr lang="en-US" b="1" dirty="0" smtClean="0"/>
              <a:t> Balanced Tree.</a:t>
            </a:r>
            <a:endParaRPr lang="bg-BG" dirty="0"/>
          </a:p>
        </p:txBody>
      </p:sp>
      <p:sp>
        <p:nvSpPr>
          <p:cNvPr id="7" name="Rectangle 6"/>
          <p:cNvSpPr/>
          <p:nvPr/>
        </p:nvSpPr>
        <p:spPr>
          <a:xfrm>
            <a:off x="268514" y="1484784"/>
            <a:ext cx="8314624" cy="1754326"/>
          </a:xfrm>
          <a:prstGeom prst="rect">
            <a:avLst/>
          </a:prstGeom>
        </p:spPr>
        <p:txBody>
          <a:bodyPr wrap="square">
            <a:spAutoFit/>
          </a:bodyPr>
          <a:lstStyle/>
          <a:p>
            <a:r>
              <a:rPr lang="ru-RU" dirty="0"/>
              <a:t>AVL дървото е </a:t>
            </a:r>
            <a:r>
              <a:rPr lang="ru-RU" dirty="0" smtClean="0"/>
              <a:t>структура</a:t>
            </a:r>
            <a:r>
              <a:rPr lang="ru-RU" dirty="0"/>
              <a:t>, която поддържа O(log </a:t>
            </a:r>
            <a:r>
              <a:rPr lang="ru-RU" i="1" dirty="0"/>
              <a:t>n</a:t>
            </a:r>
            <a:r>
              <a:rPr lang="ru-RU" dirty="0"/>
              <a:t>) търсене, вмъкване и изтриване. Тя е по-строго балансирана отколкото червено-черните дървета, което води до по-бавно вмъкване и изтиване, но по-бързо обработване. Това го прави привлекателен за структури от данни, които могат да бъдат изградени веднъж и </a:t>
            </a:r>
            <a:r>
              <a:rPr lang="ru-RU" dirty="0" smtClean="0"/>
              <a:t>заредени </a:t>
            </a:r>
            <a:r>
              <a:rPr lang="ru-RU" dirty="0"/>
              <a:t>без </a:t>
            </a:r>
            <a:r>
              <a:rPr lang="ru-RU" dirty="0" smtClean="0"/>
              <a:t>да се налага често вмъкване или изтриване на възли, като </a:t>
            </a:r>
            <a:r>
              <a:rPr lang="ru-RU" dirty="0"/>
              <a:t>например езикови </a:t>
            </a:r>
            <a:r>
              <a:rPr lang="ru-RU" dirty="0" smtClean="0"/>
              <a:t>речници. </a:t>
            </a:r>
            <a:endParaRPr lang="bg-BG" dirty="0"/>
          </a:p>
        </p:txBody>
      </p:sp>
      <p:sp>
        <p:nvSpPr>
          <p:cNvPr id="8" name="Footer Placeholder 7"/>
          <p:cNvSpPr>
            <a:spLocks noGrp="1"/>
          </p:cNvSpPr>
          <p:nvPr>
            <p:ph type="ftr" sz="quarter" idx="11"/>
          </p:nvPr>
        </p:nvSpPr>
        <p:spPr/>
        <p:txBody>
          <a:bodyPr/>
          <a:lstStyle/>
          <a:p>
            <a:r>
              <a:rPr lang="bg-BG" smtClean="0"/>
              <a:t>Велина Славова</a:t>
            </a:r>
            <a:endParaRPr lang="bg-BG"/>
          </a:p>
        </p:txBody>
      </p:sp>
    </p:spTree>
    <p:extLst>
      <p:ext uri="{BB962C8B-B14F-4D97-AF65-F5344CB8AC3E}">
        <p14:creationId xmlns:p14="http://schemas.microsoft.com/office/powerpoint/2010/main" val="99210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bg-BG" dirty="0"/>
          </a:p>
          <a:p>
            <a:endParaRPr lang="bg-BG" dirty="0" smtClean="0"/>
          </a:p>
          <a:p>
            <a:endParaRPr lang="bg-BG" dirty="0"/>
          </a:p>
        </p:txBody>
      </p:sp>
      <p:sp>
        <p:nvSpPr>
          <p:cNvPr id="4" name="Footer Placeholder 3"/>
          <p:cNvSpPr>
            <a:spLocks noGrp="1"/>
          </p:cNvSpPr>
          <p:nvPr>
            <p:ph type="ftr" sz="quarter" idx="11"/>
          </p:nvPr>
        </p:nvSpPr>
        <p:spPr/>
        <p:txBody>
          <a:bodyPr/>
          <a:lstStyle/>
          <a:p>
            <a:r>
              <a:rPr lang="bg-BG" smtClean="0"/>
              <a:t>Велина Славова</a:t>
            </a:r>
            <a:endParaRPr lang="bg-BG"/>
          </a:p>
        </p:txBody>
      </p:sp>
      <p:sp>
        <p:nvSpPr>
          <p:cNvPr id="5" name="Title 4"/>
          <p:cNvSpPr>
            <a:spLocks noGrp="1"/>
          </p:cNvSpPr>
          <p:nvPr>
            <p:ph type="ctrTitle"/>
          </p:nvPr>
        </p:nvSpPr>
        <p:spPr/>
        <p:txBody>
          <a:bodyPr>
            <a:normAutofit fontScale="90000"/>
          </a:bodyPr>
          <a:lstStyle/>
          <a:p>
            <a:r>
              <a:rPr lang="bg-BG" dirty="0"/>
              <a:t>Още </a:t>
            </a:r>
            <a:r>
              <a:rPr lang="bg-BG" dirty="0" smtClean="0"/>
              <a:t>едно </a:t>
            </a:r>
            <a:r>
              <a:rPr lang="bg-BG" dirty="0"/>
              <a:t>решение на проблема с височината и произволното нарастване</a:t>
            </a:r>
          </a:p>
        </p:txBody>
      </p:sp>
    </p:spTree>
    <p:extLst>
      <p:ext uri="{BB962C8B-B14F-4D97-AF65-F5344CB8AC3E}">
        <p14:creationId xmlns:p14="http://schemas.microsoft.com/office/powerpoint/2010/main" val="12831883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324350" y="6492875"/>
            <a:ext cx="2895600" cy="365125"/>
          </a:xfrm>
        </p:spPr>
        <p:txBody>
          <a:bodyPr/>
          <a:lstStyle/>
          <a:p>
            <a:r>
              <a:rPr lang="bg-BG" dirty="0" smtClean="0"/>
              <a:t>Велина Славова</a:t>
            </a:r>
            <a:endParaRPr lang="bg-BG" dirty="0"/>
          </a:p>
        </p:txBody>
      </p:sp>
      <p:sp>
        <p:nvSpPr>
          <p:cNvPr id="7" name="Rectangle 6"/>
          <p:cNvSpPr/>
          <p:nvPr/>
        </p:nvSpPr>
        <p:spPr>
          <a:xfrm>
            <a:off x="287524" y="288049"/>
            <a:ext cx="8784976" cy="1754326"/>
          </a:xfrm>
          <a:prstGeom prst="rect">
            <a:avLst/>
          </a:prstGeom>
        </p:spPr>
        <p:txBody>
          <a:bodyPr wrap="square">
            <a:spAutoFit/>
          </a:bodyPr>
          <a:lstStyle/>
          <a:p>
            <a:r>
              <a:rPr lang="ru-RU" b="1" dirty="0"/>
              <a:t>Червено-черното дърво</a:t>
            </a:r>
            <a:r>
              <a:rPr lang="ru-RU" dirty="0"/>
              <a:t> е вид </a:t>
            </a:r>
            <a:r>
              <a:rPr lang="ru-RU" dirty="0" smtClean="0"/>
              <a:t>ДДП с приложен алгоритъм за самобаланс. </a:t>
            </a:r>
          </a:p>
          <a:p>
            <a:endParaRPr lang="ru-RU" dirty="0"/>
          </a:p>
          <a:p>
            <a:r>
              <a:rPr lang="ru-RU" dirty="0" smtClean="0"/>
              <a:t>Всеки възел от ЧЧ-двоично </a:t>
            </a:r>
            <a:r>
              <a:rPr lang="ru-RU" dirty="0"/>
              <a:t>дърво съдържа</a:t>
            </a:r>
            <a:r>
              <a:rPr lang="ru-RU" dirty="0">
                <a:solidFill>
                  <a:srgbClr val="C00000"/>
                </a:solidFill>
              </a:rPr>
              <a:t> </a:t>
            </a:r>
            <a:r>
              <a:rPr lang="ru-RU" dirty="0" smtClean="0">
                <a:solidFill>
                  <a:srgbClr val="C00000"/>
                </a:solidFill>
              </a:rPr>
              <a:t>допълнителна информация, </a:t>
            </a:r>
            <a:r>
              <a:rPr lang="ru-RU" dirty="0">
                <a:solidFill>
                  <a:srgbClr val="C00000"/>
                </a:solidFill>
              </a:rPr>
              <a:t>като </a:t>
            </a:r>
            <a:r>
              <a:rPr lang="ru-RU" dirty="0" smtClean="0">
                <a:solidFill>
                  <a:srgbClr val="C00000"/>
                </a:solidFill>
              </a:rPr>
              <a:t>тя се </a:t>
            </a:r>
            <a:r>
              <a:rPr lang="ru-RU" dirty="0">
                <a:solidFill>
                  <a:srgbClr val="C00000"/>
                </a:solidFill>
              </a:rPr>
              <a:t>интерпретира като цвят (червен или черен) на </a:t>
            </a:r>
            <a:r>
              <a:rPr lang="ru-RU" dirty="0" smtClean="0">
                <a:solidFill>
                  <a:srgbClr val="C00000"/>
                </a:solidFill>
              </a:rPr>
              <a:t>възела</a:t>
            </a:r>
            <a:r>
              <a:rPr lang="ru-RU" dirty="0" smtClean="0"/>
              <a:t>. </a:t>
            </a:r>
          </a:p>
          <a:p>
            <a:r>
              <a:rPr lang="ru-RU" dirty="0" smtClean="0"/>
              <a:t>Това се </a:t>
            </a:r>
            <a:r>
              <a:rPr lang="ru-RU" dirty="0"/>
              <a:t>използва за да се </a:t>
            </a:r>
            <a:r>
              <a:rPr lang="ru-RU" dirty="0" smtClean="0"/>
              <a:t>направят ребалансите, целящи да поддържат дървото ЧЧ-балансирано. </a:t>
            </a:r>
            <a:endParaRPr lang="bg-BG" dirty="0"/>
          </a:p>
        </p:txBody>
      </p:sp>
      <p:sp>
        <p:nvSpPr>
          <p:cNvPr id="9" name="Rectangle 1"/>
          <p:cNvSpPr>
            <a:spLocks noChangeArrowheads="1"/>
          </p:cNvSpPr>
          <p:nvPr/>
        </p:nvSpPr>
        <p:spPr bwMode="auto">
          <a:xfrm>
            <a:off x="395536" y="2901462"/>
            <a:ext cx="2592288" cy="200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bg-BG" sz="1400" b="0" i="0" u="none" strike="noStrike" cap="none" normalizeH="0" baseline="0" dirty="0" smtClean="0">
                <a:ln>
                  <a:noFill/>
                </a:ln>
                <a:solidFill>
                  <a:schemeClr val="tx1"/>
                </a:solidFill>
                <a:effectLst/>
                <a:latin typeface="Arial Unicode MS" pitchFamily="34" charset="-128"/>
                <a:cs typeface="Arial" pitchFamily="34" charset="0"/>
              </a:rPr>
              <a:t>enum </a:t>
            </a:r>
            <a:r>
              <a:rPr kumimoji="0" lang="bg-BG" sz="1400" b="0" i="0" u="none" strike="noStrike" cap="none" normalizeH="0" baseline="0" dirty="0" smtClean="0">
                <a:ln>
                  <a:noFill/>
                </a:ln>
                <a:solidFill>
                  <a:schemeClr val="tx1"/>
                </a:solidFill>
                <a:effectLst/>
                <a:latin typeface="Arial" pitchFamily="34" charset="0"/>
              </a:rPr>
              <a:t>color_t</a:t>
            </a:r>
            <a:r>
              <a:rPr kumimoji="0" lang="bg-BG" sz="1400" b="0" i="0" u="none" strike="noStrike" cap="none" normalizeH="0" baseline="0" dirty="0" smtClean="0">
                <a:ln>
                  <a:noFill/>
                </a:ln>
                <a:solidFill>
                  <a:schemeClr val="tx1"/>
                </a:solidFill>
                <a:effectLst/>
                <a:latin typeface="Arial Unicode MS" pitchFamily="34" charset="-128"/>
                <a:cs typeface="Arial" pitchFamily="34" charset="0"/>
              </a:rPr>
              <a:t> { </a:t>
            </a:r>
            <a:r>
              <a:rPr kumimoji="0" lang="bg-BG" sz="1400" b="0" i="0" u="none" strike="noStrike" cap="none" normalizeH="0" baseline="0" dirty="0" smtClean="0">
                <a:ln>
                  <a:noFill/>
                </a:ln>
                <a:solidFill>
                  <a:schemeClr val="tx1"/>
                </a:solidFill>
                <a:effectLst/>
                <a:latin typeface="Arial" pitchFamily="34" charset="0"/>
              </a:rPr>
              <a:t>BLACK</a:t>
            </a:r>
            <a:r>
              <a:rPr kumimoji="0" lang="bg-BG"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bg-BG" sz="1400" b="0" i="0" u="none" strike="noStrike" cap="none" normalizeH="0" baseline="0" dirty="0" smtClean="0">
                <a:ln>
                  <a:noFill/>
                </a:ln>
                <a:solidFill>
                  <a:schemeClr val="tx1"/>
                </a:solidFill>
                <a:effectLst/>
                <a:latin typeface="Arial" pitchFamily="34" charset="0"/>
              </a:rPr>
              <a:t>RED</a:t>
            </a:r>
            <a:r>
              <a:rPr kumimoji="0" lang="bg-BG"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bg-BG" sz="1400" b="0" i="0" u="none" strike="noStrike" cap="none" normalizeH="0" baseline="0" dirty="0" smtClean="0">
                <a:ln>
                  <a:noFill/>
                </a:ln>
                <a:solidFill>
                  <a:schemeClr val="tx1"/>
                </a:solidFill>
                <a:effectLst/>
                <a:latin typeface="Arial Unicode MS" pitchFamily="34" charset="-128"/>
                <a:cs typeface="Arial" pitchFamily="34" charset="0"/>
              </a:rPr>
              <a:t> </a:t>
            </a:r>
            <a:endParaRPr kumimoji="0" lang="bg-BG" sz="14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bg-BG" sz="1400" b="0" i="0" u="none" strike="noStrike" cap="none" normalizeH="0" baseline="0" dirty="0" smtClean="0">
                <a:ln>
                  <a:noFill/>
                </a:ln>
                <a:solidFill>
                  <a:schemeClr val="tx1"/>
                </a:solidFill>
                <a:effectLst/>
                <a:latin typeface="Arial Unicode MS" pitchFamily="34" charset="-128"/>
                <a:cs typeface="Arial" pitchFamily="34" charset="0"/>
              </a:rPr>
              <a:t>struct </a:t>
            </a:r>
            <a:r>
              <a:rPr kumimoji="0" lang="bg-BG" sz="1400" b="0" i="0" u="none" strike="noStrike" cap="none" normalizeH="0" baseline="0" dirty="0" smtClean="0">
                <a:ln>
                  <a:noFill/>
                </a:ln>
                <a:solidFill>
                  <a:schemeClr val="tx1"/>
                </a:solidFill>
                <a:effectLst/>
                <a:latin typeface="Arial" pitchFamily="34" charset="0"/>
              </a:rPr>
              <a:t>Node</a:t>
            </a:r>
            <a:r>
              <a:rPr kumimoji="0" lang="bg-BG" sz="1400" b="0" i="0" u="none" strike="noStrike" cap="none" normalizeH="0" baseline="0" dirty="0" smtClean="0">
                <a:ln>
                  <a:noFill/>
                </a:ln>
                <a:solidFill>
                  <a:schemeClr val="tx1"/>
                </a:solidFill>
                <a:effectLst/>
                <a:latin typeface="Arial Unicode MS" pitchFamily="34" charset="-128"/>
                <a:cs typeface="Arial" pitchFamily="34" charset="0"/>
              </a:rPr>
              <a:t> {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bg-BG" sz="1400" b="1" i="0" u="none" strike="noStrike" cap="none" normalizeH="0" baseline="0" dirty="0" smtClean="0">
                <a:ln>
                  <a:noFill/>
                </a:ln>
                <a:solidFill>
                  <a:srgbClr val="FF0000"/>
                </a:solidFill>
                <a:effectLst/>
                <a:latin typeface="Arial" pitchFamily="34" charset="0"/>
              </a:rPr>
              <a:t>Node*</a:t>
            </a:r>
            <a:r>
              <a:rPr kumimoji="0" lang="bg-BG" sz="1400" b="1" i="0" u="none" strike="noStrike" cap="none" normalizeH="0" baseline="0" dirty="0" smtClean="0">
                <a:ln>
                  <a:noFill/>
                </a:ln>
                <a:solidFill>
                  <a:srgbClr val="FF0000"/>
                </a:solidFill>
                <a:effectLst/>
                <a:latin typeface="Arial Unicode MS" pitchFamily="34" charset="-128"/>
                <a:cs typeface="Arial" pitchFamily="34" charset="0"/>
              </a:rPr>
              <a:t> </a:t>
            </a:r>
            <a:r>
              <a:rPr kumimoji="0" lang="bg-BG" sz="1400" b="1" i="0" u="none" strike="noStrike" cap="none" normalizeH="0" baseline="0" dirty="0" smtClean="0">
                <a:ln>
                  <a:noFill/>
                </a:ln>
                <a:solidFill>
                  <a:srgbClr val="FF0000"/>
                </a:solidFill>
                <a:effectLst/>
                <a:latin typeface="Arial" pitchFamily="34" charset="0"/>
              </a:rPr>
              <a:t>parent</a:t>
            </a:r>
            <a:r>
              <a:rPr kumimoji="0" lang="bg-BG" sz="1400" b="1" i="0" u="none" strike="noStrike" cap="none" normalizeH="0" baseline="0" dirty="0" smtClean="0">
                <a:ln>
                  <a:noFill/>
                </a:ln>
                <a:solidFill>
                  <a:srgbClr val="FF0000"/>
                </a:solidFill>
                <a:effectLst/>
                <a:latin typeface="Arial Unicode MS" pitchFamily="34" charset="-128"/>
                <a:cs typeface="Arial" pitchFamily="34" charset="0"/>
              </a:rPr>
              <a:t>; </a:t>
            </a:r>
          </a:p>
          <a:p>
            <a:pPr marL="0" marR="0" lvl="0" indent="0" algn="l" defTabSz="914400" rtl="0" eaLnBrk="0" fontAlgn="base" latinLnBrk="0" hangingPunct="0">
              <a:lnSpc>
                <a:spcPct val="100000"/>
              </a:lnSpc>
              <a:spcAft>
                <a:spcPct val="0"/>
              </a:spcAft>
              <a:buClrTx/>
              <a:buSzTx/>
              <a:buFontTx/>
              <a:buNone/>
              <a:tabLst/>
            </a:pPr>
            <a:r>
              <a:rPr kumimoji="0" lang="bg-BG" sz="1400" b="0" i="0" u="none" strike="noStrike" cap="none" normalizeH="0" baseline="0" dirty="0" smtClean="0">
                <a:ln>
                  <a:noFill/>
                </a:ln>
                <a:solidFill>
                  <a:schemeClr val="tx1"/>
                </a:solidFill>
                <a:effectLst/>
                <a:latin typeface="Arial" pitchFamily="34" charset="0"/>
              </a:rPr>
              <a:t>Node*</a:t>
            </a:r>
            <a:r>
              <a:rPr kumimoji="0" lang="bg-BG"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bg-BG" sz="1400" b="0" i="0" u="none" strike="noStrike" cap="none" normalizeH="0" baseline="0" dirty="0" smtClean="0">
                <a:ln>
                  <a:noFill/>
                </a:ln>
                <a:solidFill>
                  <a:schemeClr val="tx1"/>
                </a:solidFill>
                <a:effectLst/>
                <a:latin typeface="Arial" pitchFamily="34" charset="0"/>
              </a:rPr>
              <a:t>left</a:t>
            </a:r>
            <a:r>
              <a:rPr kumimoji="0" lang="bg-BG"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0" fontAlgn="base" latinLnBrk="0" hangingPunct="0">
              <a:lnSpc>
                <a:spcPct val="100000"/>
              </a:lnSpc>
              <a:spcAft>
                <a:spcPct val="0"/>
              </a:spcAft>
              <a:buClrTx/>
              <a:buSzTx/>
              <a:buFontTx/>
              <a:buNone/>
              <a:tabLst/>
            </a:pPr>
            <a:r>
              <a:rPr kumimoji="0" lang="bg-BG" sz="1400" b="0" i="0" u="none" strike="noStrike" cap="none" normalizeH="0" baseline="0" dirty="0" smtClean="0">
                <a:ln>
                  <a:noFill/>
                </a:ln>
                <a:solidFill>
                  <a:schemeClr val="tx1"/>
                </a:solidFill>
                <a:effectLst/>
                <a:latin typeface="Arial" pitchFamily="34" charset="0"/>
              </a:rPr>
              <a:t>Node*</a:t>
            </a:r>
            <a:r>
              <a:rPr kumimoji="0" lang="bg-BG"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bg-BG" sz="1400" b="0" i="0" u="none" strike="noStrike" cap="none" normalizeH="0" baseline="0" dirty="0" smtClean="0">
                <a:ln>
                  <a:noFill/>
                </a:ln>
                <a:solidFill>
                  <a:schemeClr val="tx1"/>
                </a:solidFill>
                <a:effectLst/>
                <a:latin typeface="Arial" pitchFamily="34" charset="0"/>
              </a:rPr>
              <a:t>right</a:t>
            </a:r>
            <a:r>
              <a:rPr kumimoji="0" lang="bg-BG"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0" fontAlgn="base" latinLnBrk="0" hangingPunct="0">
              <a:lnSpc>
                <a:spcPct val="100000"/>
              </a:lnSpc>
              <a:spcAft>
                <a:spcPct val="0"/>
              </a:spcAft>
              <a:buClrTx/>
              <a:buSzTx/>
              <a:buFontTx/>
              <a:buNone/>
              <a:tabLst/>
            </a:pPr>
            <a:r>
              <a:rPr kumimoji="0" lang="bg-BG" sz="1400" b="0" i="0" u="none" strike="noStrike" cap="none" normalizeH="0" baseline="0" dirty="0" smtClean="0">
                <a:ln>
                  <a:noFill/>
                </a:ln>
                <a:solidFill>
                  <a:srgbClr val="FF0000"/>
                </a:solidFill>
                <a:effectLst/>
                <a:latin typeface="Arial Unicode MS" pitchFamily="34" charset="-128"/>
                <a:cs typeface="Arial" pitchFamily="34" charset="0"/>
              </a:rPr>
              <a:t>enum </a:t>
            </a:r>
            <a:r>
              <a:rPr kumimoji="0" lang="bg-BG" sz="1400" b="0" i="0" u="none" strike="noStrike" cap="none" normalizeH="0" baseline="0" dirty="0" smtClean="0">
                <a:ln>
                  <a:noFill/>
                </a:ln>
                <a:solidFill>
                  <a:srgbClr val="FF0000"/>
                </a:solidFill>
                <a:effectLst/>
                <a:latin typeface="Arial" pitchFamily="34" charset="0"/>
              </a:rPr>
              <a:t>color_t</a:t>
            </a:r>
            <a:r>
              <a:rPr kumimoji="0" lang="bg-BG" sz="1400" b="0" i="0" u="none" strike="noStrike" cap="none" normalizeH="0" baseline="0" dirty="0" smtClean="0">
                <a:ln>
                  <a:noFill/>
                </a:ln>
                <a:solidFill>
                  <a:srgbClr val="FF0000"/>
                </a:solidFill>
                <a:effectLst/>
                <a:latin typeface="Arial Unicode MS" pitchFamily="34" charset="-128"/>
                <a:cs typeface="Arial" pitchFamily="34" charset="0"/>
              </a:rPr>
              <a:t> </a:t>
            </a:r>
            <a:r>
              <a:rPr kumimoji="0" lang="bg-BG" sz="1400" b="0" i="0" u="none" strike="noStrike" cap="none" normalizeH="0" baseline="0" dirty="0" smtClean="0">
                <a:ln>
                  <a:noFill/>
                </a:ln>
                <a:solidFill>
                  <a:srgbClr val="FF0000"/>
                </a:solidFill>
                <a:effectLst/>
                <a:latin typeface="Arial" pitchFamily="34" charset="0"/>
              </a:rPr>
              <a:t>color</a:t>
            </a:r>
            <a:r>
              <a:rPr kumimoji="0" lang="bg-BG" sz="1400" b="0" i="0" u="none" strike="noStrike" cap="none" normalizeH="0" baseline="0" dirty="0" smtClean="0">
                <a:ln>
                  <a:noFill/>
                </a:ln>
                <a:solidFill>
                  <a:srgbClr val="FF0000"/>
                </a:solidFill>
                <a:effectLst/>
                <a:latin typeface="Arial Unicode MS" pitchFamily="34" charset="-128"/>
                <a:cs typeface="Arial" pitchFamily="34" charset="0"/>
              </a:rPr>
              <a:t>;</a:t>
            </a:r>
          </a:p>
          <a:p>
            <a:pPr marL="0" marR="0" lvl="0" indent="0" algn="l" defTabSz="914400" rtl="0" eaLnBrk="0" fontAlgn="base" latinLnBrk="0" hangingPunct="0">
              <a:lnSpc>
                <a:spcPct val="100000"/>
              </a:lnSpc>
              <a:spcAft>
                <a:spcPct val="0"/>
              </a:spcAft>
              <a:buClrTx/>
              <a:buSzTx/>
              <a:buFontTx/>
              <a:buNone/>
              <a:tabLst/>
            </a:pPr>
            <a:r>
              <a:rPr kumimoji="0" lang="bg-BG" sz="1400" b="0" i="0" u="none" strike="noStrike" cap="none" normalizeH="0" baseline="0" dirty="0" smtClean="0">
                <a:ln>
                  <a:noFill/>
                </a:ln>
                <a:solidFill>
                  <a:schemeClr val="tx1"/>
                </a:solidFill>
                <a:effectLst/>
                <a:latin typeface="Arial Unicode MS" pitchFamily="34" charset="-128"/>
                <a:cs typeface="Arial" pitchFamily="34" charset="0"/>
              </a:rPr>
              <a:t> int </a:t>
            </a:r>
            <a:r>
              <a:rPr kumimoji="0" lang="bg-BG" sz="1400" b="0" i="0" u="none" strike="noStrike" cap="none" normalizeH="0" baseline="0" dirty="0" smtClean="0">
                <a:ln>
                  <a:noFill/>
                </a:ln>
                <a:solidFill>
                  <a:schemeClr val="tx1"/>
                </a:solidFill>
                <a:effectLst/>
                <a:latin typeface="Arial" pitchFamily="34" charset="0"/>
              </a:rPr>
              <a:t>key</a:t>
            </a:r>
            <a:r>
              <a:rPr kumimoji="0" lang="bg-BG"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bg-BG"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2" name="Rectangle 1"/>
          <p:cNvSpPr/>
          <p:nvPr/>
        </p:nvSpPr>
        <p:spPr>
          <a:xfrm>
            <a:off x="395536" y="3821442"/>
            <a:ext cx="4608512" cy="1864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 name="Rectangle 5"/>
          <p:cNvSpPr/>
          <p:nvPr/>
        </p:nvSpPr>
        <p:spPr>
          <a:xfrm>
            <a:off x="-558788" y="4498715"/>
            <a:ext cx="4500936" cy="1800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6" name="Oval 46"/>
          <p:cNvSpPr>
            <a:spLocks noChangeArrowheads="1"/>
          </p:cNvSpPr>
          <p:nvPr/>
        </p:nvSpPr>
        <p:spPr bwMode="auto">
          <a:xfrm>
            <a:off x="5202399" y="4194929"/>
            <a:ext cx="146050" cy="147637"/>
          </a:xfrm>
          <a:prstGeom prst="ellipse">
            <a:avLst/>
          </a:prstGeom>
          <a:solidFill>
            <a:schemeClr val="tx1"/>
          </a:solidFill>
          <a:ln w="9525">
            <a:solidFill>
              <a:srgbClr val="000000"/>
            </a:solidFill>
            <a:round/>
            <a:headEnd/>
            <a:tailEnd/>
          </a:ln>
        </p:spPr>
        <p:txBody>
          <a:bodyPr/>
          <a:lstStyle/>
          <a:p>
            <a:endParaRPr lang="bg-BG"/>
          </a:p>
        </p:txBody>
      </p:sp>
      <p:sp>
        <p:nvSpPr>
          <p:cNvPr id="17" name="Oval 47"/>
          <p:cNvSpPr>
            <a:spLocks noChangeArrowheads="1"/>
          </p:cNvSpPr>
          <p:nvPr/>
        </p:nvSpPr>
        <p:spPr bwMode="auto">
          <a:xfrm>
            <a:off x="5126012" y="4456505"/>
            <a:ext cx="146050" cy="149225"/>
          </a:xfrm>
          <a:prstGeom prst="ellipse">
            <a:avLst/>
          </a:prstGeom>
          <a:solidFill>
            <a:srgbClr val="FF0000"/>
          </a:solidFill>
          <a:ln w="9525">
            <a:solidFill>
              <a:srgbClr val="000000"/>
            </a:solidFill>
            <a:round/>
            <a:headEnd/>
            <a:tailEnd/>
          </a:ln>
        </p:spPr>
        <p:txBody>
          <a:bodyPr/>
          <a:lstStyle/>
          <a:p>
            <a:endParaRPr lang="bg-BG"/>
          </a:p>
        </p:txBody>
      </p:sp>
      <p:sp>
        <p:nvSpPr>
          <p:cNvPr id="18" name="Oval 48"/>
          <p:cNvSpPr>
            <a:spLocks noChangeArrowheads="1"/>
          </p:cNvSpPr>
          <p:nvPr/>
        </p:nvSpPr>
        <p:spPr bwMode="auto">
          <a:xfrm>
            <a:off x="5272062" y="4456505"/>
            <a:ext cx="144463" cy="149225"/>
          </a:xfrm>
          <a:prstGeom prst="ellipse">
            <a:avLst/>
          </a:prstGeom>
          <a:solidFill>
            <a:srgbClr val="FF0000"/>
          </a:solidFill>
          <a:ln w="9525">
            <a:solidFill>
              <a:srgbClr val="000000"/>
            </a:solidFill>
            <a:round/>
            <a:headEnd/>
            <a:tailEnd/>
          </a:ln>
        </p:spPr>
        <p:txBody>
          <a:bodyPr/>
          <a:lstStyle/>
          <a:p>
            <a:endParaRPr lang="bg-BG"/>
          </a:p>
        </p:txBody>
      </p:sp>
      <p:sp>
        <p:nvSpPr>
          <p:cNvPr id="19" name="Oval 49"/>
          <p:cNvSpPr>
            <a:spLocks noChangeArrowheads="1"/>
          </p:cNvSpPr>
          <p:nvPr/>
        </p:nvSpPr>
        <p:spPr bwMode="auto">
          <a:xfrm>
            <a:off x="4959440" y="4748715"/>
            <a:ext cx="144462" cy="149225"/>
          </a:xfrm>
          <a:prstGeom prst="ellipse">
            <a:avLst/>
          </a:prstGeom>
          <a:solidFill>
            <a:schemeClr val="tx1"/>
          </a:solidFill>
          <a:ln w="9525">
            <a:solidFill>
              <a:srgbClr val="000000"/>
            </a:solidFill>
            <a:round/>
            <a:headEnd/>
            <a:tailEnd/>
          </a:ln>
        </p:spPr>
        <p:txBody>
          <a:bodyPr/>
          <a:lstStyle/>
          <a:p>
            <a:endParaRPr lang="bg-BG"/>
          </a:p>
        </p:txBody>
      </p:sp>
      <p:sp>
        <p:nvSpPr>
          <p:cNvPr id="20" name="Oval 50"/>
          <p:cNvSpPr>
            <a:spLocks noChangeArrowheads="1"/>
          </p:cNvSpPr>
          <p:nvPr/>
        </p:nvSpPr>
        <p:spPr bwMode="auto">
          <a:xfrm>
            <a:off x="5103902" y="4748715"/>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21" name="Oval 51"/>
          <p:cNvSpPr>
            <a:spLocks noChangeArrowheads="1"/>
          </p:cNvSpPr>
          <p:nvPr/>
        </p:nvSpPr>
        <p:spPr bwMode="auto">
          <a:xfrm>
            <a:off x="5249952" y="4748715"/>
            <a:ext cx="144463" cy="149225"/>
          </a:xfrm>
          <a:prstGeom prst="ellipse">
            <a:avLst/>
          </a:prstGeom>
          <a:solidFill>
            <a:schemeClr val="tx1"/>
          </a:solidFill>
          <a:ln w="9525">
            <a:solidFill>
              <a:srgbClr val="000000"/>
            </a:solidFill>
            <a:round/>
            <a:headEnd/>
            <a:tailEnd/>
          </a:ln>
        </p:spPr>
        <p:txBody>
          <a:bodyPr/>
          <a:lstStyle/>
          <a:p>
            <a:endParaRPr lang="bg-BG"/>
          </a:p>
        </p:txBody>
      </p:sp>
      <p:sp>
        <p:nvSpPr>
          <p:cNvPr id="22" name="Oval 52"/>
          <p:cNvSpPr>
            <a:spLocks noChangeArrowheads="1"/>
          </p:cNvSpPr>
          <p:nvPr/>
        </p:nvSpPr>
        <p:spPr bwMode="auto">
          <a:xfrm>
            <a:off x="5394415" y="4748715"/>
            <a:ext cx="146050" cy="149225"/>
          </a:xfrm>
          <a:prstGeom prst="ellipse">
            <a:avLst/>
          </a:prstGeom>
          <a:solidFill>
            <a:schemeClr val="tx1"/>
          </a:solidFill>
          <a:ln w="9525">
            <a:solidFill>
              <a:srgbClr val="000000"/>
            </a:solidFill>
            <a:round/>
            <a:headEnd/>
            <a:tailEnd/>
          </a:ln>
        </p:spPr>
        <p:txBody>
          <a:bodyPr/>
          <a:lstStyle/>
          <a:p>
            <a:endParaRPr lang="bg-BG"/>
          </a:p>
        </p:txBody>
      </p:sp>
      <p:grpSp>
        <p:nvGrpSpPr>
          <p:cNvPr id="3" name="Group 2"/>
          <p:cNvGrpSpPr/>
          <p:nvPr/>
        </p:nvGrpSpPr>
        <p:grpSpPr>
          <a:xfrm>
            <a:off x="4653124" y="5021133"/>
            <a:ext cx="1203325" cy="149225"/>
            <a:chOff x="4653124" y="5021133"/>
            <a:chExt cx="1203325" cy="149225"/>
          </a:xfrm>
        </p:grpSpPr>
        <p:sp>
          <p:nvSpPr>
            <p:cNvPr id="23" name="Oval 53"/>
            <p:cNvSpPr>
              <a:spLocks noChangeArrowheads="1"/>
            </p:cNvSpPr>
            <p:nvPr/>
          </p:nvSpPr>
          <p:spPr bwMode="auto">
            <a:xfrm>
              <a:off x="4653124" y="5021133"/>
              <a:ext cx="144462" cy="149225"/>
            </a:xfrm>
            <a:prstGeom prst="ellipse">
              <a:avLst/>
            </a:prstGeom>
            <a:solidFill>
              <a:srgbClr val="FF0000"/>
            </a:solidFill>
            <a:ln w="9525">
              <a:solidFill>
                <a:srgbClr val="000000"/>
              </a:solidFill>
              <a:round/>
              <a:headEnd/>
              <a:tailEnd/>
            </a:ln>
          </p:spPr>
          <p:txBody>
            <a:bodyPr/>
            <a:lstStyle/>
            <a:p>
              <a:endParaRPr lang="bg-BG"/>
            </a:p>
          </p:txBody>
        </p:sp>
        <p:sp>
          <p:nvSpPr>
            <p:cNvPr id="24" name="Oval 54"/>
            <p:cNvSpPr>
              <a:spLocks noChangeArrowheads="1"/>
            </p:cNvSpPr>
            <p:nvPr/>
          </p:nvSpPr>
          <p:spPr bwMode="auto">
            <a:xfrm>
              <a:off x="4797586" y="5021133"/>
              <a:ext cx="146050" cy="149225"/>
            </a:xfrm>
            <a:prstGeom prst="ellipse">
              <a:avLst/>
            </a:prstGeom>
            <a:solidFill>
              <a:srgbClr val="FF0000"/>
            </a:solidFill>
            <a:ln w="9525">
              <a:solidFill>
                <a:srgbClr val="000000"/>
              </a:solidFill>
              <a:round/>
              <a:headEnd/>
              <a:tailEnd/>
            </a:ln>
          </p:spPr>
          <p:txBody>
            <a:bodyPr/>
            <a:lstStyle/>
            <a:p>
              <a:endParaRPr lang="bg-BG"/>
            </a:p>
          </p:txBody>
        </p:sp>
        <p:sp>
          <p:nvSpPr>
            <p:cNvPr id="25" name="Oval 55"/>
            <p:cNvSpPr>
              <a:spLocks noChangeArrowheads="1"/>
            </p:cNvSpPr>
            <p:nvPr/>
          </p:nvSpPr>
          <p:spPr bwMode="auto">
            <a:xfrm>
              <a:off x="4943636" y="5021133"/>
              <a:ext cx="144463" cy="149225"/>
            </a:xfrm>
            <a:prstGeom prst="ellipse">
              <a:avLst/>
            </a:prstGeom>
            <a:solidFill>
              <a:srgbClr val="FF0000"/>
            </a:solidFill>
            <a:ln w="9525">
              <a:solidFill>
                <a:srgbClr val="000000"/>
              </a:solidFill>
              <a:round/>
              <a:headEnd/>
              <a:tailEnd/>
            </a:ln>
          </p:spPr>
          <p:txBody>
            <a:bodyPr/>
            <a:lstStyle/>
            <a:p>
              <a:endParaRPr lang="bg-BG"/>
            </a:p>
          </p:txBody>
        </p:sp>
        <p:sp>
          <p:nvSpPr>
            <p:cNvPr id="26" name="Oval 56"/>
            <p:cNvSpPr>
              <a:spLocks noChangeArrowheads="1"/>
            </p:cNvSpPr>
            <p:nvPr/>
          </p:nvSpPr>
          <p:spPr bwMode="auto">
            <a:xfrm>
              <a:off x="5088099" y="5021133"/>
              <a:ext cx="146050" cy="149225"/>
            </a:xfrm>
            <a:prstGeom prst="ellipse">
              <a:avLst/>
            </a:prstGeom>
            <a:solidFill>
              <a:srgbClr val="FF0000"/>
            </a:solidFill>
            <a:ln w="9525">
              <a:solidFill>
                <a:srgbClr val="000000"/>
              </a:solidFill>
              <a:round/>
              <a:headEnd/>
              <a:tailEnd/>
            </a:ln>
          </p:spPr>
          <p:txBody>
            <a:bodyPr/>
            <a:lstStyle/>
            <a:p>
              <a:endParaRPr lang="bg-BG"/>
            </a:p>
          </p:txBody>
        </p:sp>
        <p:sp>
          <p:nvSpPr>
            <p:cNvPr id="27" name="Oval 57"/>
            <p:cNvSpPr>
              <a:spLocks noChangeArrowheads="1"/>
            </p:cNvSpPr>
            <p:nvPr/>
          </p:nvSpPr>
          <p:spPr bwMode="auto">
            <a:xfrm>
              <a:off x="5275424" y="5021133"/>
              <a:ext cx="144462" cy="149225"/>
            </a:xfrm>
            <a:prstGeom prst="ellipse">
              <a:avLst/>
            </a:prstGeom>
            <a:solidFill>
              <a:srgbClr val="FF0000"/>
            </a:solidFill>
            <a:ln w="9525">
              <a:solidFill>
                <a:srgbClr val="000000"/>
              </a:solidFill>
              <a:round/>
              <a:headEnd/>
              <a:tailEnd/>
            </a:ln>
          </p:spPr>
          <p:txBody>
            <a:bodyPr/>
            <a:lstStyle/>
            <a:p>
              <a:endParaRPr lang="bg-BG"/>
            </a:p>
          </p:txBody>
        </p:sp>
        <p:sp>
          <p:nvSpPr>
            <p:cNvPr id="28" name="Oval 58"/>
            <p:cNvSpPr>
              <a:spLocks noChangeArrowheads="1"/>
            </p:cNvSpPr>
            <p:nvPr/>
          </p:nvSpPr>
          <p:spPr bwMode="auto">
            <a:xfrm>
              <a:off x="5419886" y="5021133"/>
              <a:ext cx="146050" cy="149225"/>
            </a:xfrm>
            <a:prstGeom prst="ellipse">
              <a:avLst/>
            </a:prstGeom>
            <a:solidFill>
              <a:srgbClr val="FF0000"/>
            </a:solidFill>
            <a:ln w="9525">
              <a:solidFill>
                <a:srgbClr val="000000"/>
              </a:solidFill>
              <a:round/>
              <a:headEnd/>
              <a:tailEnd/>
            </a:ln>
          </p:spPr>
          <p:txBody>
            <a:bodyPr/>
            <a:lstStyle/>
            <a:p>
              <a:endParaRPr lang="bg-BG"/>
            </a:p>
          </p:txBody>
        </p:sp>
        <p:sp>
          <p:nvSpPr>
            <p:cNvPr id="29" name="Oval 59"/>
            <p:cNvSpPr>
              <a:spLocks noChangeArrowheads="1"/>
            </p:cNvSpPr>
            <p:nvPr/>
          </p:nvSpPr>
          <p:spPr bwMode="auto">
            <a:xfrm>
              <a:off x="5565936" y="5021133"/>
              <a:ext cx="144463" cy="149225"/>
            </a:xfrm>
            <a:prstGeom prst="ellipse">
              <a:avLst/>
            </a:prstGeom>
            <a:solidFill>
              <a:srgbClr val="FF0000"/>
            </a:solidFill>
            <a:ln w="9525">
              <a:solidFill>
                <a:srgbClr val="000000"/>
              </a:solidFill>
              <a:round/>
              <a:headEnd/>
              <a:tailEnd/>
            </a:ln>
          </p:spPr>
          <p:txBody>
            <a:bodyPr/>
            <a:lstStyle/>
            <a:p>
              <a:endParaRPr lang="bg-BG"/>
            </a:p>
          </p:txBody>
        </p:sp>
        <p:sp>
          <p:nvSpPr>
            <p:cNvPr id="30" name="Oval 60"/>
            <p:cNvSpPr>
              <a:spLocks noChangeArrowheads="1"/>
            </p:cNvSpPr>
            <p:nvPr/>
          </p:nvSpPr>
          <p:spPr bwMode="auto">
            <a:xfrm>
              <a:off x="5710399" y="5021133"/>
              <a:ext cx="146050" cy="149225"/>
            </a:xfrm>
            <a:prstGeom prst="ellipse">
              <a:avLst/>
            </a:prstGeom>
            <a:solidFill>
              <a:srgbClr val="FF0000"/>
            </a:solidFill>
            <a:ln w="9525">
              <a:solidFill>
                <a:srgbClr val="000000"/>
              </a:solidFill>
              <a:round/>
              <a:headEnd/>
              <a:tailEnd/>
            </a:ln>
          </p:spPr>
          <p:txBody>
            <a:bodyPr/>
            <a:lstStyle/>
            <a:p>
              <a:endParaRPr lang="bg-BG"/>
            </a:p>
          </p:txBody>
        </p:sp>
      </p:grpSp>
      <p:grpSp>
        <p:nvGrpSpPr>
          <p:cNvPr id="5" name="Group 4"/>
          <p:cNvGrpSpPr/>
          <p:nvPr/>
        </p:nvGrpSpPr>
        <p:grpSpPr>
          <a:xfrm>
            <a:off x="4067944" y="5295996"/>
            <a:ext cx="2392261" cy="149228"/>
            <a:chOff x="4067944" y="5295996"/>
            <a:chExt cx="2392261" cy="149228"/>
          </a:xfrm>
        </p:grpSpPr>
        <p:sp>
          <p:nvSpPr>
            <p:cNvPr id="31" name="Oval 53"/>
            <p:cNvSpPr>
              <a:spLocks noChangeArrowheads="1"/>
            </p:cNvSpPr>
            <p:nvPr/>
          </p:nvSpPr>
          <p:spPr bwMode="auto">
            <a:xfrm>
              <a:off x="4067944" y="5295999"/>
              <a:ext cx="144462" cy="149225"/>
            </a:xfrm>
            <a:prstGeom prst="ellipse">
              <a:avLst/>
            </a:prstGeom>
            <a:solidFill>
              <a:schemeClr val="tx1"/>
            </a:solidFill>
            <a:ln w="9525">
              <a:solidFill>
                <a:srgbClr val="000000"/>
              </a:solidFill>
              <a:round/>
              <a:headEnd/>
              <a:tailEnd/>
            </a:ln>
          </p:spPr>
          <p:txBody>
            <a:bodyPr/>
            <a:lstStyle/>
            <a:p>
              <a:endParaRPr lang="bg-BG"/>
            </a:p>
          </p:txBody>
        </p:sp>
        <p:sp>
          <p:nvSpPr>
            <p:cNvPr id="32" name="Oval 54"/>
            <p:cNvSpPr>
              <a:spLocks noChangeArrowheads="1"/>
            </p:cNvSpPr>
            <p:nvPr/>
          </p:nvSpPr>
          <p:spPr bwMode="auto">
            <a:xfrm>
              <a:off x="4212406" y="5295999"/>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33" name="Oval 55"/>
            <p:cNvSpPr>
              <a:spLocks noChangeArrowheads="1"/>
            </p:cNvSpPr>
            <p:nvPr/>
          </p:nvSpPr>
          <p:spPr bwMode="auto">
            <a:xfrm>
              <a:off x="4358456" y="5295999"/>
              <a:ext cx="144463" cy="149225"/>
            </a:xfrm>
            <a:prstGeom prst="ellipse">
              <a:avLst/>
            </a:prstGeom>
            <a:solidFill>
              <a:schemeClr val="tx1"/>
            </a:solidFill>
            <a:ln w="9525">
              <a:solidFill>
                <a:srgbClr val="000000"/>
              </a:solidFill>
              <a:round/>
              <a:headEnd/>
              <a:tailEnd/>
            </a:ln>
          </p:spPr>
          <p:txBody>
            <a:bodyPr/>
            <a:lstStyle/>
            <a:p>
              <a:endParaRPr lang="bg-BG"/>
            </a:p>
          </p:txBody>
        </p:sp>
        <p:sp>
          <p:nvSpPr>
            <p:cNvPr id="34" name="Oval 56"/>
            <p:cNvSpPr>
              <a:spLocks noChangeArrowheads="1"/>
            </p:cNvSpPr>
            <p:nvPr/>
          </p:nvSpPr>
          <p:spPr bwMode="auto">
            <a:xfrm>
              <a:off x="4541705" y="5295996"/>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35" name="Oval 57"/>
            <p:cNvSpPr>
              <a:spLocks noChangeArrowheads="1"/>
            </p:cNvSpPr>
            <p:nvPr/>
          </p:nvSpPr>
          <p:spPr bwMode="auto">
            <a:xfrm>
              <a:off x="4690244" y="5295999"/>
              <a:ext cx="144462" cy="149225"/>
            </a:xfrm>
            <a:prstGeom prst="ellipse">
              <a:avLst/>
            </a:prstGeom>
            <a:solidFill>
              <a:schemeClr val="tx1"/>
            </a:solidFill>
            <a:ln w="9525">
              <a:solidFill>
                <a:srgbClr val="000000"/>
              </a:solidFill>
              <a:round/>
              <a:headEnd/>
              <a:tailEnd/>
            </a:ln>
          </p:spPr>
          <p:txBody>
            <a:bodyPr/>
            <a:lstStyle/>
            <a:p>
              <a:endParaRPr lang="bg-BG"/>
            </a:p>
          </p:txBody>
        </p:sp>
        <p:sp>
          <p:nvSpPr>
            <p:cNvPr id="36" name="Oval 58"/>
            <p:cNvSpPr>
              <a:spLocks noChangeArrowheads="1"/>
            </p:cNvSpPr>
            <p:nvPr/>
          </p:nvSpPr>
          <p:spPr bwMode="auto">
            <a:xfrm>
              <a:off x="4834706" y="5295999"/>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37" name="Oval 59"/>
            <p:cNvSpPr>
              <a:spLocks noChangeArrowheads="1"/>
            </p:cNvSpPr>
            <p:nvPr/>
          </p:nvSpPr>
          <p:spPr bwMode="auto">
            <a:xfrm>
              <a:off x="4980756" y="5295999"/>
              <a:ext cx="144463" cy="149225"/>
            </a:xfrm>
            <a:prstGeom prst="ellipse">
              <a:avLst/>
            </a:prstGeom>
            <a:solidFill>
              <a:schemeClr val="tx1"/>
            </a:solidFill>
            <a:ln w="9525">
              <a:solidFill>
                <a:srgbClr val="000000"/>
              </a:solidFill>
              <a:round/>
              <a:headEnd/>
              <a:tailEnd/>
            </a:ln>
          </p:spPr>
          <p:txBody>
            <a:bodyPr/>
            <a:lstStyle/>
            <a:p>
              <a:endParaRPr lang="bg-BG"/>
            </a:p>
          </p:txBody>
        </p:sp>
        <p:sp>
          <p:nvSpPr>
            <p:cNvPr id="38" name="Oval 60"/>
            <p:cNvSpPr>
              <a:spLocks noChangeArrowheads="1"/>
            </p:cNvSpPr>
            <p:nvPr/>
          </p:nvSpPr>
          <p:spPr bwMode="auto">
            <a:xfrm>
              <a:off x="5125219" y="5295999"/>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39" name="Oval 53"/>
            <p:cNvSpPr>
              <a:spLocks noChangeArrowheads="1"/>
            </p:cNvSpPr>
            <p:nvPr/>
          </p:nvSpPr>
          <p:spPr bwMode="auto">
            <a:xfrm>
              <a:off x="5256880" y="5295998"/>
              <a:ext cx="144462" cy="149225"/>
            </a:xfrm>
            <a:prstGeom prst="ellipse">
              <a:avLst/>
            </a:prstGeom>
            <a:solidFill>
              <a:schemeClr val="tx1"/>
            </a:solidFill>
            <a:ln w="9525">
              <a:solidFill>
                <a:srgbClr val="000000"/>
              </a:solidFill>
              <a:round/>
              <a:headEnd/>
              <a:tailEnd/>
            </a:ln>
          </p:spPr>
          <p:txBody>
            <a:bodyPr/>
            <a:lstStyle/>
            <a:p>
              <a:endParaRPr lang="bg-BG"/>
            </a:p>
          </p:txBody>
        </p:sp>
        <p:sp>
          <p:nvSpPr>
            <p:cNvPr id="40" name="Oval 54"/>
            <p:cNvSpPr>
              <a:spLocks noChangeArrowheads="1"/>
            </p:cNvSpPr>
            <p:nvPr/>
          </p:nvSpPr>
          <p:spPr bwMode="auto">
            <a:xfrm>
              <a:off x="5401342" y="5295998"/>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41" name="Oval 55"/>
            <p:cNvSpPr>
              <a:spLocks noChangeArrowheads="1"/>
            </p:cNvSpPr>
            <p:nvPr/>
          </p:nvSpPr>
          <p:spPr bwMode="auto">
            <a:xfrm>
              <a:off x="5547392" y="5295998"/>
              <a:ext cx="144463" cy="149225"/>
            </a:xfrm>
            <a:prstGeom prst="ellipse">
              <a:avLst/>
            </a:prstGeom>
            <a:solidFill>
              <a:schemeClr val="tx1"/>
            </a:solidFill>
            <a:ln w="9525">
              <a:solidFill>
                <a:srgbClr val="000000"/>
              </a:solidFill>
              <a:round/>
              <a:headEnd/>
              <a:tailEnd/>
            </a:ln>
          </p:spPr>
          <p:txBody>
            <a:bodyPr/>
            <a:lstStyle/>
            <a:p>
              <a:endParaRPr lang="bg-BG"/>
            </a:p>
          </p:txBody>
        </p:sp>
        <p:sp>
          <p:nvSpPr>
            <p:cNvPr id="42" name="Oval 56"/>
            <p:cNvSpPr>
              <a:spLocks noChangeArrowheads="1"/>
            </p:cNvSpPr>
            <p:nvPr/>
          </p:nvSpPr>
          <p:spPr bwMode="auto">
            <a:xfrm>
              <a:off x="5691855" y="5295998"/>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43" name="Oval 57"/>
            <p:cNvSpPr>
              <a:spLocks noChangeArrowheads="1"/>
            </p:cNvSpPr>
            <p:nvPr/>
          </p:nvSpPr>
          <p:spPr bwMode="auto">
            <a:xfrm>
              <a:off x="5837905" y="5295998"/>
              <a:ext cx="144462" cy="149225"/>
            </a:xfrm>
            <a:prstGeom prst="ellipse">
              <a:avLst/>
            </a:prstGeom>
            <a:solidFill>
              <a:schemeClr val="tx1"/>
            </a:solidFill>
            <a:ln w="9525">
              <a:solidFill>
                <a:srgbClr val="000000"/>
              </a:solidFill>
              <a:round/>
              <a:headEnd/>
              <a:tailEnd/>
            </a:ln>
          </p:spPr>
          <p:txBody>
            <a:bodyPr/>
            <a:lstStyle/>
            <a:p>
              <a:endParaRPr lang="bg-BG"/>
            </a:p>
          </p:txBody>
        </p:sp>
        <p:sp>
          <p:nvSpPr>
            <p:cNvPr id="44" name="Oval 58"/>
            <p:cNvSpPr>
              <a:spLocks noChangeArrowheads="1"/>
            </p:cNvSpPr>
            <p:nvPr/>
          </p:nvSpPr>
          <p:spPr bwMode="auto">
            <a:xfrm>
              <a:off x="6002542" y="5295997"/>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45" name="Oval 59"/>
            <p:cNvSpPr>
              <a:spLocks noChangeArrowheads="1"/>
            </p:cNvSpPr>
            <p:nvPr/>
          </p:nvSpPr>
          <p:spPr bwMode="auto">
            <a:xfrm>
              <a:off x="6169692" y="5295998"/>
              <a:ext cx="144463" cy="149225"/>
            </a:xfrm>
            <a:prstGeom prst="ellipse">
              <a:avLst/>
            </a:prstGeom>
            <a:solidFill>
              <a:schemeClr val="tx1"/>
            </a:solidFill>
            <a:ln w="9525">
              <a:solidFill>
                <a:srgbClr val="000000"/>
              </a:solidFill>
              <a:round/>
              <a:headEnd/>
              <a:tailEnd/>
            </a:ln>
          </p:spPr>
          <p:txBody>
            <a:bodyPr/>
            <a:lstStyle/>
            <a:p>
              <a:endParaRPr lang="bg-BG"/>
            </a:p>
          </p:txBody>
        </p:sp>
        <p:sp>
          <p:nvSpPr>
            <p:cNvPr id="46" name="Oval 60"/>
            <p:cNvSpPr>
              <a:spLocks noChangeArrowheads="1"/>
            </p:cNvSpPr>
            <p:nvPr/>
          </p:nvSpPr>
          <p:spPr bwMode="auto">
            <a:xfrm>
              <a:off x="6314155" y="5295998"/>
              <a:ext cx="146050" cy="149225"/>
            </a:xfrm>
            <a:prstGeom prst="ellipse">
              <a:avLst/>
            </a:prstGeom>
            <a:solidFill>
              <a:schemeClr val="tx1"/>
            </a:solidFill>
            <a:ln w="9525">
              <a:solidFill>
                <a:srgbClr val="000000"/>
              </a:solidFill>
              <a:round/>
              <a:headEnd/>
              <a:tailEnd/>
            </a:ln>
          </p:spPr>
          <p:txBody>
            <a:bodyPr/>
            <a:lstStyle/>
            <a:p>
              <a:endParaRPr lang="bg-BG"/>
            </a:p>
          </p:txBody>
        </p:sp>
      </p:grpSp>
      <p:grpSp>
        <p:nvGrpSpPr>
          <p:cNvPr id="159" name="Group 158"/>
          <p:cNvGrpSpPr/>
          <p:nvPr/>
        </p:nvGrpSpPr>
        <p:grpSpPr>
          <a:xfrm>
            <a:off x="2987824" y="5583298"/>
            <a:ext cx="4782912" cy="149958"/>
            <a:chOff x="2987824" y="5583298"/>
            <a:chExt cx="4782912" cy="149958"/>
          </a:xfrm>
        </p:grpSpPr>
        <p:sp>
          <p:nvSpPr>
            <p:cNvPr id="47" name="Oval 53"/>
            <p:cNvSpPr>
              <a:spLocks noChangeArrowheads="1"/>
            </p:cNvSpPr>
            <p:nvPr/>
          </p:nvSpPr>
          <p:spPr bwMode="auto">
            <a:xfrm>
              <a:off x="2987824" y="5584031"/>
              <a:ext cx="144462" cy="149225"/>
            </a:xfrm>
            <a:prstGeom prst="ellipse">
              <a:avLst/>
            </a:prstGeom>
            <a:solidFill>
              <a:srgbClr val="FF0000"/>
            </a:solidFill>
            <a:ln w="9525">
              <a:solidFill>
                <a:srgbClr val="000000"/>
              </a:solidFill>
              <a:round/>
              <a:headEnd/>
              <a:tailEnd/>
            </a:ln>
          </p:spPr>
          <p:txBody>
            <a:bodyPr/>
            <a:lstStyle/>
            <a:p>
              <a:endParaRPr lang="bg-BG"/>
            </a:p>
          </p:txBody>
        </p:sp>
        <p:sp>
          <p:nvSpPr>
            <p:cNvPr id="48" name="Oval 54"/>
            <p:cNvSpPr>
              <a:spLocks noChangeArrowheads="1"/>
            </p:cNvSpPr>
            <p:nvPr/>
          </p:nvSpPr>
          <p:spPr bwMode="auto">
            <a:xfrm>
              <a:off x="3132286" y="5584031"/>
              <a:ext cx="146050" cy="149225"/>
            </a:xfrm>
            <a:prstGeom prst="ellipse">
              <a:avLst/>
            </a:prstGeom>
            <a:solidFill>
              <a:srgbClr val="FF0000"/>
            </a:solidFill>
            <a:ln w="9525">
              <a:solidFill>
                <a:srgbClr val="000000"/>
              </a:solidFill>
              <a:round/>
              <a:headEnd/>
              <a:tailEnd/>
            </a:ln>
          </p:spPr>
          <p:txBody>
            <a:bodyPr/>
            <a:lstStyle/>
            <a:p>
              <a:endParaRPr lang="bg-BG"/>
            </a:p>
          </p:txBody>
        </p:sp>
        <p:sp>
          <p:nvSpPr>
            <p:cNvPr id="49" name="Oval 55"/>
            <p:cNvSpPr>
              <a:spLocks noChangeArrowheads="1"/>
            </p:cNvSpPr>
            <p:nvPr/>
          </p:nvSpPr>
          <p:spPr bwMode="auto">
            <a:xfrm>
              <a:off x="3278336" y="5584031"/>
              <a:ext cx="144463" cy="149225"/>
            </a:xfrm>
            <a:prstGeom prst="ellipse">
              <a:avLst/>
            </a:prstGeom>
            <a:solidFill>
              <a:srgbClr val="FF0000"/>
            </a:solidFill>
            <a:ln w="9525">
              <a:solidFill>
                <a:srgbClr val="000000"/>
              </a:solidFill>
              <a:round/>
              <a:headEnd/>
              <a:tailEnd/>
            </a:ln>
          </p:spPr>
          <p:txBody>
            <a:bodyPr/>
            <a:lstStyle/>
            <a:p>
              <a:endParaRPr lang="bg-BG"/>
            </a:p>
          </p:txBody>
        </p:sp>
        <p:sp>
          <p:nvSpPr>
            <p:cNvPr id="50" name="Oval 56"/>
            <p:cNvSpPr>
              <a:spLocks noChangeArrowheads="1"/>
            </p:cNvSpPr>
            <p:nvPr/>
          </p:nvSpPr>
          <p:spPr bwMode="auto">
            <a:xfrm>
              <a:off x="3461585" y="5584028"/>
              <a:ext cx="146050" cy="149225"/>
            </a:xfrm>
            <a:prstGeom prst="ellipse">
              <a:avLst/>
            </a:prstGeom>
            <a:solidFill>
              <a:srgbClr val="FF0000"/>
            </a:solidFill>
            <a:ln w="9525">
              <a:solidFill>
                <a:srgbClr val="000000"/>
              </a:solidFill>
              <a:round/>
              <a:headEnd/>
              <a:tailEnd/>
            </a:ln>
          </p:spPr>
          <p:txBody>
            <a:bodyPr/>
            <a:lstStyle/>
            <a:p>
              <a:endParaRPr lang="bg-BG"/>
            </a:p>
          </p:txBody>
        </p:sp>
        <p:sp>
          <p:nvSpPr>
            <p:cNvPr id="51" name="Oval 57"/>
            <p:cNvSpPr>
              <a:spLocks noChangeArrowheads="1"/>
            </p:cNvSpPr>
            <p:nvPr/>
          </p:nvSpPr>
          <p:spPr bwMode="auto">
            <a:xfrm>
              <a:off x="3610124" y="5584031"/>
              <a:ext cx="144462" cy="149225"/>
            </a:xfrm>
            <a:prstGeom prst="ellipse">
              <a:avLst/>
            </a:prstGeom>
            <a:solidFill>
              <a:srgbClr val="FF0000"/>
            </a:solidFill>
            <a:ln w="9525">
              <a:solidFill>
                <a:srgbClr val="000000"/>
              </a:solidFill>
              <a:round/>
              <a:headEnd/>
              <a:tailEnd/>
            </a:ln>
          </p:spPr>
          <p:txBody>
            <a:bodyPr/>
            <a:lstStyle/>
            <a:p>
              <a:endParaRPr lang="bg-BG"/>
            </a:p>
          </p:txBody>
        </p:sp>
        <p:sp>
          <p:nvSpPr>
            <p:cNvPr id="52" name="Oval 58"/>
            <p:cNvSpPr>
              <a:spLocks noChangeArrowheads="1"/>
            </p:cNvSpPr>
            <p:nvPr/>
          </p:nvSpPr>
          <p:spPr bwMode="auto">
            <a:xfrm>
              <a:off x="3754586" y="5584031"/>
              <a:ext cx="146050" cy="149225"/>
            </a:xfrm>
            <a:prstGeom prst="ellipse">
              <a:avLst/>
            </a:prstGeom>
            <a:solidFill>
              <a:srgbClr val="FF0000"/>
            </a:solidFill>
            <a:ln w="9525">
              <a:solidFill>
                <a:srgbClr val="000000"/>
              </a:solidFill>
              <a:round/>
              <a:headEnd/>
              <a:tailEnd/>
            </a:ln>
          </p:spPr>
          <p:txBody>
            <a:bodyPr/>
            <a:lstStyle/>
            <a:p>
              <a:endParaRPr lang="bg-BG"/>
            </a:p>
          </p:txBody>
        </p:sp>
        <p:sp>
          <p:nvSpPr>
            <p:cNvPr id="53" name="Oval 59"/>
            <p:cNvSpPr>
              <a:spLocks noChangeArrowheads="1"/>
            </p:cNvSpPr>
            <p:nvPr/>
          </p:nvSpPr>
          <p:spPr bwMode="auto">
            <a:xfrm>
              <a:off x="3900636" y="5584031"/>
              <a:ext cx="144463" cy="149225"/>
            </a:xfrm>
            <a:prstGeom prst="ellipse">
              <a:avLst/>
            </a:prstGeom>
            <a:solidFill>
              <a:srgbClr val="FF0000"/>
            </a:solidFill>
            <a:ln w="9525">
              <a:solidFill>
                <a:srgbClr val="000000"/>
              </a:solidFill>
              <a:round/>
              <a:headEnd/>
              <a:tailEnd/>
            </a:ln>
          </p:spPr>
          <p:txBody>
            <a:bodyPr/>
            <a:lstStyle/>
            <a:p>
              <a:endParaRPr lang="bg-BG"/>
            </a:p>
          </p:txBody>
        </p:sp>
        <p:sp>
          <p:nvSpPr>
            <p:cNvPr id="54" name="Oval 60"/>
            <p:cNvSpPr>
              <a:spLocks noChangeArrowheads="1"/>
            </p:cNvSpPr>
            <p:nvPr/>
          </p:nvSpPr>
          <p:spPr bwMode="auto">
            <a:xfrm>
              <a:off x="4045099" y="5584031"/>
              <a:ext cx="146050" cy="149225"/>
            </a:xfrm>
            <a:prstGeom prst="ellipse">
              <a:avLst/>
            </a:prstGeom>
            <a:solidFill>
              <a:srgbClr val="FF0000"/>
            </a:solidFill>
            <a:ln w="9525">
              <a:solidFill>
                <a:srgbClr val="000000"/>
              </a:solidFill>
              <a:round/>
              <a:headEnd/>
              <a:tailEnd/>
            </a:ln>
          </p:spPr>
          <p:txBody>
            <a:bodyPr/>
            <a:lstStyle/>
            <a:p>
              <a:endParaRPr lang="bg-BG"/>
            </a:p>
          </p:txBody>
        </p:sp>
        <p:sp>
          <p:nvSpPr>
            <p:cNvPr id="55" name="Oval 53"/>
            <p:cNvSpPr>
              <a:spLocks noChangeArrowheads="1"/>
            </p:cNvSpPr>
            <p:nvPr/>
          </p:nvSpPr>
          <p:spPr bwMode="auto">
            <a:xfrm>
              <a:off x="4176760" y="5584030"/>
              <a:ext cx="144462" cy="149225"/>
            </a:xfrm>
            <a:prstGeom prst="ellipse">
              <a:avLst/>
            </a:prstGeom>
            <a:solidFill>
              <a:srgbClr val="FF0000"/>
            </a:solidFill>
            <a:ln w="9525">
              <a:solidFill>
                <a:srgbClr val="000000"/>
              </a:solidFill>
              <a:round/>
              <a:headEnd/>
              <a:tailEnd/>
            </a:ln>
          </p:spPr>
          <p:txBody>
            <a:bodyPr/>
            <a:lstStyle/>
            <a:p>
              <a:endParaRPr lang="bg-BG"/>
            </a:p>
          </p:txBody>
        </p:sp>
        <p:sp>
          <p:nvSpPr>
            <p:cNvPr id="56" name="Oval 54"/>
            <p:cNvSpPr>
              <a:spLocks noChangeArrowheads="1"/>
            </p:cNvSpPr>
            <p:nvPr/>
          </p:nvSpPr>
          <p:spPr bwMode="auto">
            <a:xfrm>
              <a:off x="4321222" y="5584030"/>
              <a:ext cx="146050" cy="149225"/>
            </a:xfrm>
            <a:prstGeom prst="ellipse">
              <a:avLst/>
            </a:prstGeom>
            <a:solidFill>
              <a:srgbClr val="FF0000"/>
            </a:solidFill>
            <a:ln w="9525">
              <a:solidFill>
                <a:srgbClr val="000000"/>
              </a:solidFill>
              <a:round/>
              <a:headEnd/>
              <a:tailEnd/>
            </a:ln>
          </p:spPr>
          <p:txBody>
            <a:bodyPr/>
            <a:lstStyle/>
            <a:p>
              <a:endParaRPr lang="bg-BG"/>
            </a:p>
          </p:txBody>
        </p:sp>
        <p:sp>
          <p:nvSpPr>
            <p:cNvPr id="57" name="Oval 55"/>
            <p:cNvSpPr>
              <a:spLocks noChangeArrowheads="1"/>
            </p:cNvSpPr>
            <p:nvPr/>
          </p:nvSpPr>
          <p:spPr bwMode="auto">
            <a:xfrm>
              <a:off x="4467272" y="5584030"/>
              <a:ext cx="144463" cy="149225"/>
            </a:xfrm>
            <a:prstGeom prst="ellipse">
              <a:avLst/>
            </a:prstGeom>
            <a:solidFill>
              <a:srgbClr val="FF0000"/>
            </a:solidFill>
            <a:ln w="9525">
              <a:solidFill>
                <a:srgbClr val="000000"/>
              </a:solidFill>
              <a:round/>
              <a:headEnd/>
              <a:tailEnd/>
            </a:ln>
          </p:spPr>
          <p:txBody>
            <a:bodyPr/>
            <a:lstStyle/>
            <a:p>
              <a:endParaRPr lang="bg-BG"/>
            </a:p>
          </p:txBody>
        </p:sp>
        <p:sp>
          <p:nvSpPr>
            <p:cNvPr id="58" name="Oval 56"/>
            <p:cNvSpPr>
              <a:spLocks noChangeArrowheads="1"/>
            </p:cNvSpPr>
            <p:nvPr/>
          </p:nvSpPr>
          <p:spPr bwMode="auto">
            <a:xfrm>
              <a:off x="4611735" y="5584030"/>
              <a:ext cx="146050" cy="149225"/>
            </a:xfrm>
            <a:prstGeom prst="ellipse">
              <a:avLst/>
            </a:prstGeom>
            <a:solidFill>
              <a:srgbClr val="FF0000"/>
            </a:solidFill>
            <a:ln w="9525">
              <a:solidFill>
                <a:srgbClr val="000000"/>
              </a:solidFill>
              <a:round/>
              <a:headEnd/>
              <a:tailEnd/>
            </a:ln>
          </p:spPr>
          <p:txBody>
            <a:bodyPr/>
            <a:lstStyle/>
            <a:p>
              <a:endParaRPr lang="bg-BG"/>
            </a:p>
          </p:txBody>
        </p:sp>
        <p:sp>
          <p:nvSpPr>
            <p:cNvPr id="59" name="Oval 57"/>
            <p:cNvSpPr>
              <a:spLocks noChangeArrowheads="1"/>
            </p:cNvSpPr>
            <p:nvPr/>
          </p:nvSpPr>
          <p:spPr bwMode="auto">
            <a:xfrm>
              <a:off x="4757785" y="5584030"/>
              <a:ext cx="144462" cy="149225"/>
            </a:xfrm>
            <a:prstGeom prst="ellipse">
              <a:avLst/>
            </a:prstGeom>
            <a:solidFill>
              <a:srgbClr val="FF0000"/>
            </a:solidFill>
            <a:ln w="9525">
              <a:solidFill>
                <a:srgbClr val="000000"/>
              </a:solidFill>
              <a:round/>
              <a:headEnd/>
              <a:tailEnd/>
            </a:ln>
          </p:spPr>
          <p:txBody>
            <a:bodyPr/>
            <a:lstStyle/>
            <a:p>
              <a:endParaRPr lang="bg-BG"/>
            </a:p>
          </p:txBody>
        </p:sp>
        <p:sp>
          <p:nvSpPr>
            <p:cNvPr id="60" name="Oval 58"/>
            <p:cNvSpPr>
              <a:spLocks noChangeArrowheads="1"/>
            </p:cNvSpPr>
            <p:nvPr/>
          </p:nvSpPr>
          <p:spPr bwMode="auto">
            <a:xfrm>
              <a:off x="4922422" y="5584029"/>
              <a:ext cx="146050" cy="149225"/>
            </a:xfrm>
            <a:prstGeom prst="ellipse">
              <a:avLst/>
            </a:prstGeom>
            <a:solidFill>
              <a:srgbClr val="FF0000"/>
            </a:solidFill>
            <a:ln w="9525">
              <a:solidFill>
                <a:srgbClr val="000000"/>
              </a:solidFill>
              <a:round/>
              <a:headEnd/>
              <a:tailEnd/>
            </a:ln>
          </p:spPr>
          <p:txBody>
            <a:bodyPr/>
            <a:lstStyle/>
            <a:p>
              <a:endParaRPr lang="bg-BG"/>
            </a:p>
          </p:txBody>
        </p:sp>
        <p:sp>
          <p:nvSpPr>
            <p:cNvPr id="61" name="Oval 59"/>
            <p:cNvSpPr>
              <a:spLocks noChangeArrowheads="1"/>
            </p:cNvSpPr>
            <p:nvPr/>
          </p:nvSpPr>
          <p:spPr bwMode="auto">
            <a:xfrm>
              <a:off x="5089572" y="5584030"/>
              <a:ext cx="144463" cy="149225"/>
            </a:xfrm>
            <a:prstGeom prst="ellipse">
              <a:avLst/>
            </a:prstGeom>
            <a:solidFill>
              <a:srgbClr val="FF0000"/>
            </a:solidFill>
            <a:ln w="9525">
              <a:solidFill>
                <a:srgbClr val="000000"/>
              </a:solidFill>
              <a:round/>
              <a:headEnd/>
              <a:tailEnd/>
            </a:ln>
          </p:spPr>
          <p:txBody>
            <a:bodyPr/>
            <a:lstStyle/>
            <a:p>
              <a:endParaRPr lang="bg-BG"/>
            </a:p>
          </p:txBody>
        </p:sp>
        <p:sp>
          <p:nvSpPr>
            <p:cNvPr id="62" name="Oval 60"/>
            <p:cNvSpPr>
              <a:spLocks noChangeArrowheads="1"/>
            </p:cNvSpPr>
            <p:nvPr/>
          </p:nvSpPr>
          <p:spPr bwMode="auto">
            <a:xfrm>
              <a:off x="5234035" y="5584030"/>
              <a:ext cx="146050" cy="149225"/>
            </a:xfrm>
            <a:prstGeom prst="ellipse">
              <a:avLst/>
            </a:prstGeom>
            <a:solidFill>
              <a:srgbClr val="FF0000"/>
            </a:solidFill>
            <a:ln w="9525">
              <a:solidFill>
                <a:srgbClr val="000000"/>
              </a:solidFill>
              <a:round/>
              <a:headEnd/>
              <a:tailEnd/>
            </a:ln>
          </p:spPr>
          <p:txBody>
            <a:bodyPr/>
            <a:lstStyle/>
            <a:p>
              <a:endParaRPr lang="bg-BG"/>
            </a:p>
          </p:txBody>
        </p:sp>
        <p:sp>
          <p:nvSpPr>
            <p:cNvPr id="63" name="Oval 53"/>
            <p:cNvSpPr>
              <a:spLocks noChangeArrowheads="1"/>
            </p:cNvSpPr>
            <p:nvPr/>
          </p:nvSpPr>
          <p:spPr bwMode="auto">
            <a:xfrm>
              <a:off x="5378475" y="5583301"/>
              <a:ext cx="144462" cy="149225"/>
            </a:xfrm>
            <a:prstGeom prst="ellipse">
              <a:avLst/>
            </a:prstGeom>
            <a:solidFill>
              <a:srgbClr val="FF0000"/>
            </a:solidFill>
            <a:ln w="9525">
              <a:solidFill>
                <a:srgbClr val="000000"/>
              </a:solidFill>
              <a:round/>
              <a:headEnd/>
              <a:tailEnd/>
            </a:ln>
          </p:spPr>
          <p:txBody>
            <a:bodyPr/>
            <a:lstStyle/>
            <a:p>
              <a:endParaRPr lang="bg-BG"/>
            </a:p>
          </p:txBody>
        </p:sp>
        <p:sp>
          <p:nvSpPr>
            <p:cNvPr id="64" name="Oval 54"/>
            <p:cNvSpPr>
              <a:spLocks noChangeArrowheads="1"/>
            </p:cNvSpPr>
            <p:nvPr/>
          </p:nvSpPr>
          <p:spPr bwMode="auto">
            <a:xfrm>
              <a:off x="5522937" y="5583301"/>
              <a:ext cx="146050" cy="149225"/>
            </a:xfrm>
            <a:prstGeom prst="ellipse">
              <a:avLst/>
            </a:prstGeom>
            <a:solidFill>
              <a:srgbClr val="FF0000"/>
            </a:solidFill>
            <a:ln w="9525">
              <a:solidFill>
                <a:srgbClr val="000000"/>
              </a:solidFill>
              <a:round/>
              <a:headEnd/>
              <a:tailEnd/>
            </a:ln>
          </p:spPr>
          <p:txBody>
            <a:bodyPr/>
            <a:lstStyle/>
            <a:p>
              <a:endParaRPr lang="bg-BG"/>
            </a:p>
          </p:txBody>
        </p:sp>
        <p:sp>
          <p:nvSpPr>
            <p:cNvPr id="65" name="Oval 55"/>
            <p:cNvSpPr>
              <a:spLocks noChangeArrowheads="1"/>
            </p:cNvSpPr>
            <p:nvPr/>
          </p:nvSpPr>
          <p:spPr bwMode="auto">
            <a:xfrm>
              <a:off x="5668987" y="5583301"/>
              <a:ext cx="144463" cy="149225"/>
            </a:xfrm>
            <a:prstGeom prst="ellipse">
              <a:avLst/>
            </a:prstGeom>
            <a:solidFill>
              <a:srgbClr val="FF0000"/>
            </a:solidFill>
            <a:ln w="9525">
              <a:solidFill>
                <a:srgbClr val="000000"/>
              </a:solidFill>
              <a:round/>
              <a:headEnd/>
              <a:tailEnd/>
            </a:ln>
          </p:spPr>
          <p:txBody>
            <a:bodyPr/>
            <a:lstStyle/>
            <a:p>
              <a:endParaRPr lang="bg-BG"/>
            </a:p>
          </p:txBody>
        </p:sp>
        <p:sp>
          <p:nvSpPr>
            <p:cNvPr id="66" name="Oval 56"/>
            <p:cNvSpPr>
              <a:spLocks noChangeArrowheads="1"/>
            </p:cNvSpPr>
            <p:nvPr/>
          </p:nvSpPr>
          <p:spPr bwMode="auto">
            <a:xfrm>
              <a:off x="5852236" y="5583298"/>
              <a:ext cx="146050" cy="149225"/>
            </a:xfrm>
            <a:prstGeom prst="ellipse">
              <a:avLst/>
            </a:prstGeom>
            <a:solidFill>
              <a:srgbClr val="FF0000"/>
            </a:solidFill>
            <a:ln w="9525">
              <a:solidFill>
                <a:srgbClr val="000000"/>
              </a:solidFill>
              <a:round/>
              <a:headEnd/>
              <a:tailEnd/>
            </a:ln>
          </p:spPr>
          <p:txBody>
            <a:bodyPr/>
            <a:lstStyle/>
            <a:p>
              <a:endParaRPr lang="bg-BG"/>
            </a:p>
          </p:txBody>
        </p:sp>
        <p:sp>
          <p:nvSpPr>
            <p:cNvPr id="67" name="Oval 57"/>
            <p:cNvSpPr>
              <a:spLocks noChangeArrowheads="1"/>
            </p:cNvSpPr>
            <p:nvPr/>
          </p:nvSpPr>
          <p:spPr bwMode="auto">
            <a:xfrm>
              <a:off x="6000775" y="5583301"/>
              <a:ext cx="144462" cy="149225"/>
            </a:xfrm>
            <a:prstGeom prst="ellipse">
              <a:avLst/>
            </a:prstGeom>
            <a:solidFill>
              <a:srgbClr val="FF0000"/>
            </a:solidFill>
            <a:ln w="9525">
              <a:solidFill>
                <a:srgbClr val="000000"/>
              </a:solidFill>
              <a:round/>
              <a:headEnd/>
              <a:tailEnd/>
            </a:ln>
          </p:spPr>
          <p:txBody>
            <a:bodyPr/>
            <a:lstStyle/>
            <a:p>
              <a:endParaRPr lang="bg-BG"/>
            </a:p>
          </p:txBody>
        </p:sp>
        <p:sp>
          <p:nvSpPr>
            <p:cNvPr id="68" name="Oval 58"/>
            <p:cNvSpPr>
              <a:spLocks noChangeArrowheads="1"/>
            </p:cNvSpPr>
            <p:nvPr/>
          </p:nvSpPr>
          <p:spPr bwMode="auto">
            <a:xfrm>
              <a:off x="6145237" y="5583301"/>
              <a:ext cx="146050" cy="149225"/>
            </a:xfrm>
            <a:prstGeom prst="ellipse">
              <a:avLst/>
            </a:prstGeom>
            <a:solidFill>
              <a:srgbClr val="FF0000"/>
            </a:solidFill>
            <a:ln w="9525">
              <a:solidFill>
                <a:srgbClr val="000000"/>
              </a:solidFill>
              <a:round/>
              <a:headEnd/>
              <a:tailEnd/>
            </a:ln>
          </p:spPr>
          <p:txBody>
            <a:bodyPr/>
            <a:lstStyle/>
            <a:p>
              <a:endParaRPr lang="bg-BG"/>
            </a:p>
          </p:txBody>
        </p:sp>
        <p:sp>
          <p:nvSpPr>
            <p:cNvPr id="69" name="Oval 59"/>
            <p:cNvSpPr>
              <a:spLocks noChangeArrowheads="1"/>
            </p:cNvSpPr>
            <p:nvPr/>
          </p:nvSpPr>
          <p:spPr bwMode="auto">
            <a:xfrm>
              <a:off x="6291287" y="5583301"/>
              <a:ext cx="144463" cy="149225"/>
            </a:xfrm>
            <a:prstGeom prst="ellipse">
              <a:avLst/>
            </a:prstGeom>
            <a:solidFill>
              <a:srgbClr val="FF0000"/>
            </a:solidFill>
            <a:ln w="9525">
              <a:solidFill>
                <a:srgbClr val="000000"/>
              </a:solidFill>
              <a:round/>
              <a:headEnd/>
              <a:tailEnd/>
            </a:ln>
          </p:spPr>
          <p:txBody>
            <a:bodyPr/>
            <a:lstStyle/>
            <a:p>
              <a:endParaRPr lang="bg-BG"/>
            </a:p>
          </p:txBody>
        </p:sp>
        <p:sp>
          <p:nvSpPr>
            <p:cNvPr id="70" name="Oval 60"/>
            <p:cNvSpPr>
              <a:spLocks noChangeArrowheads="1"/>
            </p:cNvSpPr>
            <p:nvPr/>
          </p:nvSpPr>
          <p:spPr bwMode="auto">
            <a:xfrm>
              <a:off x="6435750" y="5583301"/>
              <a:ext cx="146050" cy="149225"/>
            </a:xfrm>
            <a:prstGeom prst="ellipse">
              <a:avLst/>
            </a:prstGeom>
            <a:solidFill>
              <a:srgbClr val="FF0000"/>
            </a:solidFill>
            <a:ln w="9525">
              <a:solidFill>
                <a:srgbClr val="000000"/>
              </a:solidFill>
              <a:round/>
              <a:headEnd/>
              <a:tailEnd/>
            </a:ln>
          </p:spPr>
          <p:txBody>
            <a:bodyPr/>
            <a:lstStyle/>
            <a:p>
              <a:endParaRPr lang="bg-BG"/>
            </a:p>
          </p:txBody>
        </p:sp>
        <p:sp>
          <p:nvSpPr>
            <p:cNvPr id="71" name="Oval 53"/>
            <p:cNvSpPr>
              <a:spLocks noChangeArrowheads="1"/>
            </p:cNvSpPr>
            <p:nvPr/>
          </p:nvSpPr>
          <p:spPr bwMode="auto">
            <a:xfrm>
              <a:off x="6567411" y="5583300"/>
              <a:ext cx="144462" cy="149225"/>
            </a:xfrm>
            <a:prstGeom prst="ellipse">
              <a:avLst/>
            </a:prstGeom>
            <a:solidFill>
              <a:srgbClr val="FF0000"/>
            </a:solidFill>
            <a:ln w="9525">
              <a:solidFill>
                <a:srgbClr val="000000"/>
              </a:solidFill>
              <a:round/>
              <a:headEnd/>
              <a:tailEnd/>
            </a:ln>
          </p:spPr>
          <p:txBody>
            <a:bodyPr/>
            <a:lstStyle/>
            <a:p>
              <a:endParaRPr lang="bg-BG"/>
            </a:p>
          </p:txBody>
        </p:sp>
        <p:sp>
          <p:nvSpPr>
            <p:cNvPr id="72" name="Oval 54"/>
            <p:cNvSpPr>
              <a:spLocks noChangeArrowheads="1"/>
            </p:cNvSpPr>
            <p:nvPr/>
          </p:nvSpPr>
          <p:spPr bwMode="auto">
            <a:xfrm>
              <a:off x="6711873" y="5583300"/>
              <a:ext cx="146050" cy="149225"/>
            </a:xfrm>
            <a:prstGeom prst="ellipse">
              <a:avLst/>
            </a:prstGeom>
            <a:solidFill>
              <a:srgbClr val="FF0000"/>
            </a:solidFill>
            <a:ln w="9525">
              <a:solidFill>
                <a:srgbClr val="000000"/>
              </a:solidFill>
              <a:round/>
              <a:headEnd/>
              <a:tailEnd/>
            </a:ln>
          </p:spPr>
          <p:txBody>
            <a:bodyPr/>
            <a:lstStyle/>
            <a:p>
              <a:endParaRPr lang="bg-BG"/>
            </a:p>
          </p:txBody>
        </p:sp>
        <p:sp>
          <p:nvSpPr>
            <p:cNvPr id="73" name="Oval 55"/>
            <p:cNvSpPr>
              <a:spLocks noChangeArrowheads="1"/>
            </p:cNvSpPr>
            <p:nvPr/>
          </p:nvSpPr>
          <p:spPr bwMode="auto">
            <a:xfrm>
              <a:off x="6857923" y="5583300"/>
              <a:ext cx="144463" cy="149225"/>
            </a:xfrm>
            <a:prstGeom prst="ellipse">
              <a:avLst/>
            </a:prstGeom>
            <a:solidFill>
              <a:srgbClr val="FF0000"/>
            </a:solidFill>
            <a:ln w="9525">
              <a:solidFill>
                <a:srgbClr val="000000"/>
              </a:solidFill>
              <a:round/>
              <a:headEnd/>
              <a:tailEnd/>
            </a:ln>
          </p:spPr>
          <p:txBody>
            <a:bodyPr/>
            <a:lstStyle/>
            <a:p>
              <a:endParaRPr lang="bg-BG"/>
            </a:p>
          </p:txBody>
        </p:sp>
        <p:sp>
          <p:nvSpPr>
            <p:cNvPr id="74" name="Oval 56"/>
            <p:cNvSpPr>
              <a:spLocks noChangeArrowheads="1"/>
            </p:cNvSpPr>
            <p:nvPr/>
          </p:nvSpPr>
          <p:spPr bwMode="auto">
            <a:xfrm>
              <a:off x="7002386" y="5583300"/>
              <a:ext cx="146050" cy="149225"/>
            </a:xfrm>
            <a:prstGeom prst="ellipse">
              <a:avLst/>
            </a:prstGeom>
            <a:solidFill>
              <a:srgbClr val="FF0000"/>
            </a:solidFill>
            <a:ln w="9525">
              <a:solidFill>
                <a:srgbClr val="000000"/>
              </a:solidFill>
              <a:round/>
              <a:headEnd/>
              <a:tailEnd/>
            </a:ln>
          </p:spPr>
          <p:txBody>
            <a:bodyPr/>
            <a:lstStyle/>
            <a:p>
              <a:endParaRPr lang="bg-BG"/>
            </a:p>
          </p:txBody>
        </p:sp>
        <p:sp>
          <p:nvSpPr>
            <p:cNvPr id="75" name="Oval 57"/>
            <p:cNvSpPr>
              <a:spLocks noChangeArrowheads="1"/>
            </p:cNvSpPr>
            <p:nvPr/>
          </p:nvSpPr>
          <p:spPr bwMode="auto">
            <a:xfrm>
              <a:off x="7148436" y="5583300"/>
              <a:ext cx="144462" cy="149225"/>
            </a:xfrm>
            <a:prstGeom prst="ellipse">
              <a:avLst/>
            </a:prstGeom>
            <a:solidFill>
              <a:srgbClr val="FF0000"/>
            </a:solidFill>
            <a:ln w="9525">
              <a:solidFill>
                <a:srgbClr val="000000"/>
              </a:solidFill>
              <a:round/>
              <a:headEnd/>
              <a:tailEnd/>
            </a:ln>
          </p:spPr>
          <p:txBody>
            <a:bodyPr/>
            <a:lstStyle/>
            <a:p>
              <a:endParaRPr lang="bg-BG"/>
            </a:p>
          </p:txBody>
        </p:sp>
        <p:sp>
          <p:nvSpPr>
            <p:cNvPr id="76" name="Oval 58"/>
            <p:cNvSpPr>
              <a:spLocks noChangeArrowheads="1"/>
            </p:cNvSpPr>
            <p:nvPr/>
          </p:nvSpPr>
          <p:spPr bwMode="auto">
            <a:xfrm>
              <a:off x="7313073" y="5583299"/>
              <a:ext cx="146050" cy="149225"/>
            </a:xfrm>
            <a:prstGeom prst="ellipse">
              <a:avLst/>
            </a:prstGeom>
            <a:solidFill>
              <a:srgbClr val="FF0000"/>
            </a:solidFill>
            <a:ln w="9525">
              <a:solidFill>
                <a:srgbClr val="000000"/>
              </a:solidFill>
              <a:round/>
              <a:headEnd/>
              <a:tailEnd/>
            </a:ln>
          </p:spPr>
          <p:txBody>
            <a:bodyPr/>
            <a:lstStyle/>
            <a:p>
              <a:endParaRPr lang="bg-BG"/>
            </a:p>
          </p:txBody>
        </p:sp>
        <p:sp>
          <p:nvSpPr>
            <p:cNvPr id="77" name="Oval 59"/>
            <p:cNvSpPr>
              <a:spLocks noChangeArrowheads="1"/>
            </p:cNvSpPr>
            <p:nvPr/>
          </p:nvSpPr>
          <p:spPr bwMode="auto">
            <a:xfrm>
              <a:off x="7480223" y="5583300"/>
              <a:ext cx="144463" cy="149225"/>
            </a:xfrm>
            <a:prstGeom prst="ellipse">
              <a:avLst/>
            </a:prstGeom>
            <a:solidFill>
              <a:srgbClr val="FF0000"/>
            </a:solidFill>
            <a:ln w="9525">
              <a:solidFill>
                <a:srgbClr val="000000"/>
              </a:solidFill>
              <a:round/>
              <a:headEnd/>
              <a:tailEnd/>
            </a:ln>
          </p:spPr>
          <p:txBody>
            <a:bodyPr/>
            <a:lstStyle/>
            <a:p>
              <a:endParaRPr lang="bg-BG"/>
            </a:p>
          </p:txBody>
        </p:sp>
        <p:sp>
          <p:nvSpPr>
            <p:cNvPr id="78" name="Oval 60"/>
            <p:cNvSpPr>
              <a:spLocks noChangeArrowheads="1"/>
            </p:cNvSpPr>
            <p:nvPr/>
          </p:nvSpPr>
          <p:spPr bwMode="auto">
            <a:xfrm>
              <a:off x="7624686" y="5583300"/>
              <a:ext cx="146050" cy="149225"/>
            </a:xfrm>
            <a:prstGeom prst="ellipse">
              <a:avLst/>
            </a:prstGeom>
            <a:solidFill>
              <a:srgbClr val="FF0000"/>
            </a:solidFill>
            <a:ln w="9525">
              <a:solidFill>
                <a:srgbClr val="000000"/>
              </a:solidFill>
              <a:round/>
              <a:headEnd/>
              <a:tailEnd/>
            </a:ln>
          </p:spPr>
          <p:txBody>
            <a:bodyPr/>
            <a:lstStyle/>
            <a:p>
              <a:endParaRPr lang="bg-BG"/>
            </a:p>
          </p:txBody>
        </p:sp>
      </p:grpSp>
      <p:grpSp>
        <p:nvGrpSpPr>
          <p:cNvPr id="160" name="Group 159"/>
          <p:cNvGrpSpPr/>
          <p:nvPr/>
        </p:nvGrpSpPr>
        <p:grpSpPr>
          <a:xfrm>
            <a:off x="-138904" y="5871330"/>
            <a:ext cx="9535339" cy="155899"/>
            <a:chOff x="-138904" y="5871330"/>
            <a:chExt cx="9535339" cy="155899"/>
          </a:xfrm>
        </p:grpSpPr>
        <p:sp>
          <p:nvSpPr>
            <p:cNvPr id="95" name="Oval 53"/>
            <p:cNvSpPr>
              <a:spLocks noChangeArrowheads="1"/>
            </p:cNvSpPr>
            <p:nvPr/>
          </p:nvSpPr>
          <p:spPr bwMode="auto">
            <a:xfrm>
              <a:off x="-138904" y="5872063"/>
              <a:ext cx="144462" cy="149225"/>
            </a:xfrm>
            <a:prstGeom prst="ellipse">
              <a:avLst/>
            </a:prstGeom>
            <a:solidFill>
              <a:schemeClr val="tx1"/>
            </a:solidFill>
            <a:ln w="9525">
              <a:solidFill>
                <a:srgbClr val="000000"/>
              </a:solidFill>
              <a:round/>
              <a:headEnd/>
              <a:tailEnd/>
            </a:ln>
          </p:spPr>
          <p:txBody>
            <a:bodyPr/>
            <a:lstStyle/>
            <a:p>
              <a:endParaRPr lang="bg-BG"/>
            </a:p>
          </p:txBody>
        </p:sp>
        <p:sp>
          <p:nvSpPr>
            <p:cNvPr id="96" name="Oval 54"/>
            <p:cNvSpPr>
              <a:spLocks noChangeArrowheads="1"/>
            </p:cNvSpPr>
            <p:nvPr/>
          </p:nvSpPr>
          <p:spPr bwMode="auto">
            <a:xfrm>
              <a:off x="5558" y="5872063"/>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97" name="Oval 55"/>
            <p:cNvSpPr>
              <a:spLocks noChangeArrowheads="1"/>
            </p:cNvSpPr>
            <p:nvPr/>
          </p:nvSpPr>
          <p:spPr bwMode="auto">
            <a:xfrm>
              <a:off x="151608" y="5872063"/>
              <a:ext cx="144463" cy="149225"/>
            </a:xfrm>
            <a:prstGeom prst="ellipse">
              <a:avLst/>
            </a:prstGeom>
            <a:solidFill>
              <a:schemeClr val="tx1"/>
            </a:solidFill>
            <a:ln w="9525">
              <a:solidFill>
                <a:srgbClr val="000000"/>
              </a:solidFill>
              <a:round/>
              <a:headEnd/>
              <a:tailEnd/>
            </a:ln>
          </p:spPr>
          <p:txBody>
            <a:bodyPr/>
            <a:lstStyle/>
            <a:p>
              <a:endParaRPr lang="bg-BG"/>
            </a:p>
          </p:txBody>
        </p:sp>
        <p:sp>
          <p:nvSpPr>
            <p:cNvPr id="98" name="Oval 56"/>
            <p:cNvSpPr>
              <a:spLocks noChangeArrowheads="1"/>
            </p:cNvSpPr>
            <p:nvPr/>
          </p:nvSpPr>
          <p:spPr bwMode="auto">
            <a:xfrm>
              <a:off x="334857" y="5872060"/>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99" name="Oval 57"/>
            <p:cNvSpPr>
              <a:spLocks noChangeArrowheads="1"/>
            </p:cNvSpPr>
            <p:nvPr/>
          </p:nvSpPr>
          <p:spPr bwMode="auto">
            <a:xfrm>
              <a:off x="483396" y="5872063"/>
              <a:ext cx="144462" cy="149225"/>
            </a:xfrm>
            <a:prstGeom prst="ellipse">
              <a:avLst/>
            </a:prstGeom>
            <a:solidFill>
              <a:schemeClr val="tx1"/>
            </a:solidFill>
            <a:ln w="9525">
              <a:solidFill>
                <a:srgbClr val="000000"/>
              </a:solidFill>
              <a:round/>
              <a:headEnd/>
              <a:tailEnd/>
            </a:ln>
          </p:spPr>
          <p:txBody>
            <a:bodyPr/>
            <a:lstStyle/>
            <a:p>
              <a:endParaRPr lang="bg-BG"/>
            </a:p>
          </p:txBody>
        </p:sp>
        <p:sp>
          <p:nvSpPr>
            <p:cNvPr id="100" name="Oval 58"/>
            <p:cNvSpPr>
              <a:spLocks noChangeArrowheads="1"/>
            </p:cNvSpPr>
            <p:nvPr/>
          </p:nvSpPr>
          <p:spPr bwMode="auto">
            <a:xfrm>
              <a:off x="627858" y="5872063"/>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101" name="Oval 59"/>
            <p:cNvSpPr>
              <a:spLocks noChangeArrowheads="1"/>
            </p:cNvSpPr>
            <p:nvPr/>
          </p:nvSpPr>
          <p:spPr bwMode="auto">
            <a:xfrm>
              <a:off x="773908" y="5872063"/>
              <a:ext cx="144463" cy="149225"/>
            </a:xfrm>
            <a:prstGeom prst="ellipse">
              <a:avLst/>
            </a:prstGeom>
            <a:solidFill>
              <a:schemeClr val="tx1"/>
            </a:solidFill>
            <a:ln w="9525">
              <a:solidFill>
                <a:srgbClr val="000000"/>
              </a:solidFill>
              <a:round/>
              <a:headEnd/>
              <a:tailEnd/>
            </a:ln>
          </p:spPr>
          <p:txBody>
            <a:bodyPr/>
            <a:lstStyle/>
            <a:p>
              <a:endParaRPr lang="bg-BG"/>
            </a:p>
          </p:txBody>
        </p:sp>
        <p:sp>
          <p:nvSpPr>
            <p:cNvPr id="102" name="Oval 60"/>
            <p:cNvSpPr>
              <a:spLocks noChangeArrowheads="1"/>
            </p:cNvSpPr>
            <p:nvPr/>
          </p:nvSpPr>
          <p:spPr bwMode="auto">
            <a:xfrm>
              <a:off x="918371" y="5872063"/>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103" name="Oval 53"/>
            <p:cNvSpPr>
              <a:spLocks noChangeArrowheads="1"/>
            </p:cNvSpPr>
            <p:nvPr/>
          </p:nvSpPr>
          <p:spPr bwMode="auto">
            <a:xfrm>
              <a:off x="1050032" y="5872062"/>
              <a:ext cx="144462" cy="149225"/>
            </a:xfrm>
            <a:prstGeom prst="ellipse">
              <a:avLst/>
            </a:prstGeom>
            <a:solidFill>
              <a:schemeClr val="tx1"/>
            </a:solidFill>
            <a:ln w="9525">
              <a:solidFill>
                <a:srgbClr val="000000"/>
              </a:solidFill>
              <a:round/>
              <a:headEnd/>
              <a:tailEnd/>
            </a:ln>
          </p:spPr>
          <p:txBody>
            <a:bodyPr/>
            <a:lstStyle/>
            <a:p>
              <a:endParaRPr lang="bg-BG"/>
            </a:p>
          </p:txBody>
        </p:sp>
        <p:sp>
          <p:nvSpPr>
            <p:cNvPr id="104" name="Oval 54"/>
            <p:cNvSpPr>
              <a:spLocks noChangeArrowheads="1"/>
            </p:cNvSpPr>
            <p:nvPr/>
          </p:nvSpPr>
          <p:spPr bwMode="auto">
            <a:xfrm>
              <a:off x="1194494" y="5872062"/>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105" name="Oval 55"/>
            <p:cNvSpPr>
              <a:spLocks noChangeArrowheads="1"/>
            </p:cNvSpPr>
            <p:nvPr/>
          </p:nvSpPr>
          <p:spPr bwMode="auto">
            <a:xfrm>
              <a:off x="1340544" y="5872062"/>
              <a:ext cx="144463" cy="149225"/>
            </a:xfrm>
            <a:prstGeom prst="ellipse">
              <a:avLst/>
            </a:prstGeom>
            <a:solidFill>
              <a:schemeClr val="tx1"/>
            </a:solidFill>
            <a:ln w="9525">
              <a:solidFill>
                <a:srgbClr val="000000"/>
              </a:solidFill>
              <a:round/>
              <a:headEnd/>
              <a:tailEnd/>
            </a:ln>
          </p:spPr>
          <p:txBody>
            <a:bodyPr/>
            <a:lstStyle/>
            <a:p>
              <a:endParaRPr lang="bg-BG"/>
            </a:p>
          </p:txBody>
        </p:sp>
        <p:sp>
          <p:nvSpPr>
            <p:cNvPr id="106" name="Oval 56"/>
            <p:cNvSpPr>
              <a:spLocks noChangeArrowheads="1"/>
            </p:cNvSpPr>
            <p:nvPr/>
          </p:nvSpPr>
          <p:spPr bwMode="auto">
            <a:xfrm>
              <a:off x="1485007" y="5872062"/>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107" name="Oval 57"/>
            <p:cNvSpPr>
              <a:spLocks noChangeArrowheads="1"/>
            </p:cNvSpPr>
            <p:nvPr/>
          </p:nvSpPr>
          <p:spPr bwMode="auto">
            <a:xfrm>
              <a:off x="1631057" y="5872062"/>
              <a:ext cx="144462" cy="149225"/>
            </a:xfrm>
            <a:prstGeom prst="ellipse">
              <a:avLst/>
            </a:prstGeom>
            <a:solidFill>
              <a:schemeClr val="tx1"/>
            </a:solidFill>
            <a:ln w="9525">
              <a:solidFill>
                <a:srgbClr val="000000"/>
              </a:solidFill>
              <a:round/>
              <a:headEnd/>
              <a:tailEnd/>
            </a:ln>
          </p:spPr>
          <p:txBody>
            <a:bodyPr/>
            <a:lstStyle/>
            <a:p>
              <a:endParaRPr lang="bg-BG"/>
            </a:p>
          </p:txBody>
        </p:sp>
        <p:sp>
          <p:nvSpPr>
            <p:cNvPr id="108" name="Oval 58"/>
            <p:cNvSpPr>
              <a:spLocks noChangeArrowheads="1"/>
            </p:cNvSpPr>
            <p:nvPr/>
          </p:nvSpPr>
          <p:spPr bwMode="auto">
            <a:xfrm>
              <a:off x="1795694" y="5872061"/>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109" name="Oval 59"/>
            <p:cNvSpPr>
              <a:spLocks noChangeArrowheads="1"/>
            </p:cNvSpPr>
            <p:nvPr/>
          </p:nvSpPr>
          <p:spPr bwMode="auto">
            <a:xfrm>
              <a:off x="1962844" y="5872062"/>
              <a:ext cx="144463" cy="149225"/>
            </a:xfrm>
            <a:prstGeom prst="ellipse">
              <a:avLst/>
            </a:prstGeom>
            <a:solidFill>
              <a:schemeClr val="tx1"/>
            </a:solidFill>
            <a:ln w="9525">
              <a:solidFill>
                <a:srgbClr val="000000"/>
              </a:solidFill>
              <a:round/>
              <a:headEnd/>
              <a:tailEnd/>
            </a:ln>
          </p:spPr>
          <p:txBody>
            <a:bodyPr/>
            <a:lstStyle/>
            <a:p>
              <a:endParaRPr lang="bg-BG"/>
            </a:p>
          </p:txBody>
        </p:sp>
        <p:sp>
          <p:nvSpPr>
            <p:cNvPr id="110" name="Oval 60"/>
            <p:cNvSpPr>
              <a:spLocks noChangeArrowheads="1"/>
            </p:cNvSpPr>
            <p:nvPr/>
          </p:nvSpPr>
          <p:spPr bwMode="auto">
            <a:xfrm>
              <a:off x="2107307" y="5872062"/>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111" name="Oval 53"/>
            <p:cNvSpPr>
              <a:spLocks noChangeArrowheads="1"/>
            </p:cNvSpPr>
            <p:nvPr/>
          </p:nvSpPr>
          <p:spPr bwMode="auto">
            <a:xfrm>
              <a:off x="2251747" y="5871333"/>
              <a:ext cx="144462" cy="149225"/>
            </a:xfrm>
            <a:prstGeom prst="ellipse">
              <a:avLst/>
            </a:prstGeom>
            <a:solidFill>
              <a:schemeClr val="tx1"/>
            </a:solidFill>
            <a:ln w="9525">
              <a:solidFill>
                <a:srgbClr val="000000"/>
              </a:solidFill>
              <a:round/>
              <a:headEnd/>
              <a:tailEnd/>
            </a:ln>
          </p:spPr>
          <p:txBody>
            <a:bodyPr/>
            <a:lstStyle/>
            <a:p>
              <a:endParaRPr lang="bg-BG"/>
            </a:p>
          </p:txBody>
        </p:sp>
        <p:sp>
          <p:nvSpPr>
            <p:cNvPr id="112" name="Oval 54"/>
            <p:cNvSpPr>
              <a:spLocks noChangeArrowheads="1"/>
            </p:cNvSpPr>
            <p:nvPr/>
          </p:nvSpPr>
          <p:spPr bwMode="auto">
            <a:xfrm>
              <a:off x="2396209" y="5871333"/>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113" name="Oval 55"/>
            <p:cNvSpPr>
              <a:spLocks noChangeArrowheads="1"/>
            </p:cNvSpPr>
            <p:nvPr/>
          </p:nvSpPr>
          <p:spPr bwMode="auto">
            <a:xfrm>
              <a:off x="2542259" y="5871333"/>
              <a:ext cx="144463" cy="149225"/>
            </a:xfrm>
            <a:prstGeom prst="ellipse">
              <a:avLst/>
            </a:prstGeom>
            <a:solidFill>
              <a:schemeClr val="tx1"/>
            </a:solidFill>
            <a:ln w="9525">
              <a:solidFill>
                <a:srgbClr val="000000"/>
              </a:solidFill>
              <a:round/>
              <a:headEnd/>
              <a:tailEnd/>
            </a:ln>
          </p:spPr>
          <p:txBody>
            <a:bodyPr/>
            <a:lstStyle/>
            <a:p>
              <a:endParaRPr lang="bg-BG"/>
            </a:p>
          </p:txBody>
        </p:sp>
        <p:sp>
          <p:nvSpPr>
            <p:cNvPr id="114" name="Oval 56"/>
            <p:cNvSpPr>
              <a:spLocks noChangeArrowheads="1"/>
            </p:cNvSpPr>
            <p:nvPr/>
          </p:nvSpPr>
          <p:spPr bwMode="auto">
            <a:xfrm>
              <a:off x="2725508" y="5871330"/>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115" name="Oval 57"/>
            <p:cNvSpPr>
              <a:spLocks noChangeArrowheads="1"/>
            </p:cNvSpPr>
            <p:nvPr/>
          </p:nvSpPr>
          <p:spPr bwMode="auto">
            <a:xfrm>
              <a:off x="2874047" y="5871333"/>
              <a:ext cx="144462" cy="149225"/>
            </a:xfrm>
            <a:prstGeom prst="ellipse">
              <a:avLst/>
            </a:prstGeom>
            <a:solidFill>
              <a:schemeClr val="tx1"/>
            </a:solidFill>
            <a:ln w="9525">
              <a:solidFill>
                <a:srgbClr val="000000"/>
              </a:solidFill>
              <a:round/>
              <a:headEnd/>
              <a:tailEnd/>
            </a:ln>
          </p:spPr>
          <p:txBody>
            <a:bodyPr/>
            <a:lstStyle/>
            <a:p>
              <a:endParaRPr lang="bg-BG"/>
            </a:p>
          </p:txBody>
        </p:sp>
        <p:sp>
          <p:nvSpPr>
            <p:cNvPr id="116" name="Oval 58"/>
            <p:cNvSpPr>
              <a:spLocks noChangeArrowheads="1"/>
            </p:cNvSpPr>
            <p:nvPr/>
          </p:nvSpPr>
          <p:spPr bwMode="auto">
            <a:xfrm>
              <a:off x="3018509" y="5871333"/>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117" name="Oval 59"/>
            <p:cNvSpPr>
              <a:spLocks noChangeArrowheads="1"/>
            </p:cNvSpPr>
            <p:nvPr/>
          </p:nvSpPr>
          <p:spPr bwMode="auto">
            <a:xfrm>
              <a:off x="3164559" y="5871333"/>
              <a:ext cx="144463" cy="149225"/>
            </a:xfrm>
            <a:prstGeom prst="ellipse">
              <a:avLst/>
            </a:prstGeom>
            <a:solidFill>
              <a:schemeClr val="tx1"/>
            </a:solidFill>
            <a:ln w="9525">
              <a:solidFill>
                <a:srgbClr val="000000"/>
              </a:solidFill>
              <a:round/>
              <a:headEnd/>
              <a:tailEnd/>
            </a:ln>
          </p:spPr>
          <p:txBody>
            <a:bodyPr/>
            <a:lstStyle/>
            <a:p>
              <a:endParaRPr lang="bg-BG"/>
            </a:p>
          </p:txBody>
        </p:sp>
        <p:sp>
          <p:nvSpPr>
            <p:cNvPr id="118" name="Oval 60"/>
            <p:cNvSpPr>
              <a:spLocks noChangeArrowheads="1"/>
            </p:cNvSpPr>
            <p:nvPr/>
          </p:nvSpPr>
          <p:spPr bwMode="auto">
            <a:xfrm>
              <a:off x="3309022" y="5871333"/>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119" name="Oval 53"/>
            <p:cNvSpPr>
              <a:spLocks noChangeArrowheads="1"/>
            </p:cNvSpPr>
            <p:nvPr/>
          </p:nvSpPr>
          <p:spPr bwMode="auto">
            <a:xfrm>
              <a:off x="3440683" y="5871332"/>
              <a:ext cx="144462" cy="149225"/>
            </a:xfrm>
            <a:prstGeom prst="ellipse">
              <a:avLst/>
            </a:prstGeom>
            <a:solidFill>
              <a:schemeClr val="tx1"/>
            </a:solidFill>
            <a:ln w="9525">
              <a:solidFill>
                <a:srgbClr val="000000"/>
              </a:solidFill>
              <a:round/>
              <a:headEnd/>
              <a:tailEnd/>
            </a:ln>
          </p:spPr>
          <p:txBody>
            <a:bodyPr/>
            <a:lstStyle/>
            <a:p>
              <a:endParaRPr lang="bg-BG"/>
            </a:p>
          </p:txBody>
        </p:sp>
        <p:sp>
          <p:nvSpPr>
            <p:cNvPr id="120" name="Oval 54"/>
            <p:cNvSpPr>
              <a:spLocks noChangeArrowheads="1"/>
            </p:cNvSpPr>
            <p:nvPr/>
          </p:nvSpPr>
          <p:spPr bwMode="auto">
            <a:xfrm>
              <a:off x="3585145" y="5871332"/>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121" name="Oval 55"/>
            <p:cNvSpPr>
              <a:spLocks noChangeArrowheads="1"/>
            </p:cNvSpPr>
            <p:nvPr/>
          </p:nvSpPr>
          <p:spPr bwMode="auto">
            <a:xfrm>
              <a:off x="3731195" y="5871332"/>
              <a:ext cx="144463" cy="149225"/>
            </a:xfrm>
            <a:prstGeom prst="ellipse">
              <a:avLst/>
            </a:prstGeom>
            <a:solidFill>
              <a:schemeClr val="tx1"/>
            </a:solidFill>
            <a:ln w="9525">
              <a:solidFill>
                <a:srgbClr val="000000"/>
              </a:solidFill>
              <a:round/>
              <a:headEnd/>
              <a:tailEnd/>
            </a:ln>
          </p:spPr>
          <p:txBody>
            <a:bodyPr/>
            <a:lstStyle/>
            <a:p>
              <a:endParaRPr lang="bg-BG"/>
            </a:p>
          </p:txBody>
        </p:sp>
        <p:sp>
          <p:nvSpPr>
            <p:cNvPr id="122" name="Oval 56"/>
            <p:cNvSpPr>
              <a:spLocks noChangeArrowheads="1"/>
            </p:cNvSpPr>
            <p:nvPr/>
          </p:nvSpPr>
          <p:spPr bwMode="auto">
            <a:xfrm>
              <a:off x="3875658" y="5871332"/>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123" name="Oval 57"/>
            <p:cNvSpPr>
              <a:spLocks noChangeArrowheads="1"/>
            </p:cNvSpPr>
            <p:nvPr/>
          </p:nvSpPr>
          <p:spPr bwMode="auto">
            <a:xfrm>
              <a:off x="4021708" y="5871332"/>
              <a:ext cx="144462" cy="149225"/>
            </a:xfrm>
            <a:prstGeom prst="ellipse">
              <a:avLst/>
            </a:prstGeom>
            <a:solidFill>
              <a:schemeClr val="tx1"/>
            </a:solidFill>
            <a:ln w="9525">
              <a:solidFill>
                <a:srgbClr val="000000"/>
              </a:solidFill>
              <a:round/>
              <a:headEnd/>
              <a:tailEnd/>
            </a:ln>
          </p:spPr>
          <p:txBody>
            <a:bodyPr/>
            <a:lstStyle/>
            <a:p>
              <a:endParaRPr lang="bg-BG"/>
            </a:p>
          </p:txBody>
        </p:sp>
        <p:sp>
          <p:nvSpPr>
            <p:cNvPr id="124" name="Oval 58"/>
            <p:cNvSpPr>
              <a:spLocks noChangeArrowheads="1"/>
            </p:cNvSpPr>
            <p:nvPr/>
          </p:nvSpPr>
          <p:spPr bwMode="auto">
            <a:xfrm>
              <a:off x="4186345" y="5877272"/>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125" name="Oval 59"/>
            <p:cNvSpPr>
              <a:spLocks noChangeArrowheads="1"/>
            </p:cNvSpPr>
            <p:nvPr/>
          </p:nvSpPr>
          <p:spPr bwMode="auto">
            <a:xfrm>
              <a:off x="4353495" y="5878004"/>
              <a:ext cx="144463" cy="149225"/>
            </a:xfrm>
            <a:prstGeom prst="ellipse">
              <a:avLst/>
            </a:prstGeom>
            <a:solidFill>
              <a:schemeClr val="tx1"/>
            </a:solidFill>
            <a:ln w="9525">
              <a:solidFill>
                <a:srgbClr val="000000"/>
              </a:solidFill>
              <a:round/>
              <a:headEnd/>
              <a:tailEnd/>
            </a:ln>
          </p:spPr>
          <p:txBody>
            <a:bodyPr/>
            <a:lstStyle/>
            <a:p>
              <a:endParaRPr lang="bg-BG"/>
            </a:p>
          </p:txBody>
        </p:sp>
        <p:sp>
          <p:nvSpPr>
            <p:cNvPr id="126" name="Oval 60"/>
            <p:cNvSpPr>
              <a:spLocks noChangeArrowheads="1"/>
            </p:cNvSpPr>
            <p:nvPr/>
          </p:nvSpPr>
          <p:spPr bwMode="auto">
            <a:xfrm>
              <a:off x="4497958" y="5878004"/>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127" name="Oval 53"/>
            <p:cNvSpPr>
              <a:spLocks noChangeArrowheads="1"/>
            </p:cNvSpPr>
            <p:nvPr/>
          </p:nvSpPr>
          <p:spPr bwMode="auto">
            <a:xfrm>
              <a:off x="4685632" y="5878003"/>
              <a:ext cx="144462" cy="149225"/>
            </a:xfrm>
            <a:prstGeom prst="ellipse">
              <a:avLst/>
            </a:prstGeom>
            <a:solidFill>
              <a:schemeClr val="tx1"/>
            </a:solidFill>
            <a:ln w="9525">
              <a:solidFill>
                <a:srgbClr val="000000"/>
              </a:solidFill>
              <a:round/>
              <a:headEnd/>
              <a:tailEnd/>
            </a:ln>
          </p:spPr>
          <p:txBody>
            <a:bodyPr/>
            <a:lstStyle/>
            <a:p>
              <a:endParaRPr lang="bg-BG"/>
            </a:p>
          </p:txBody>
        </p:sp>
        <p:sp>
          <p:nvSpPr>
            <p:cNvPr id="128" name="Oval 54"/>
            <p:cNvSpPr>
              <a:spLocks noChangeArrowheads="1"/>
            </p:cNvSpPr>
            <p:nvPr/>
          </p:nvSpPr>
          <p:spPr bwMode="auto">
            <a:xfrm>
              <a:off x="4830094" y="5878003"/>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129" name="Oval 55"/>
            <p:cNvSpPr>
              <a:spLocks noChangeArrowheads="1"/>
            </p:cNvSpPr>
            <p:nvPr/>
          </p:nvSpPr>
          <p:spPr bwMode="auto">
            <a:xfrm>
              <a:off x="4976144" y="5878003"/>
              <a:ext cx="144463" cy="149225"/>
            </a:xfrm>
            <a:prstGeom prst="ellipse">
              <a:avLst/>
            </a:prstGeom>
            <a:solidFill>
              <a:schemeClr val="tx1"/>
            </a:solidFill>
            <a:ln w="9525">
              <a:solidFill>
                <a:srgbClr val="000000"/>
              </a:solidFill>
              <a:round/>
              <a:headEnd/>
              <a:tailEnd/>
            </a:ln>
          </p:spPr>
          <p:txBody>
            <a:bodyPr/>
            <a:lstStyle/>
            <a:p>
              <a:endParaRPr lang="bg-BG"/>
            </a:p>
          </p:txBody>
        </p:sp>
        <p:sp>
          <p:nvSpPr>
            <p:cNvPr id="130" name="Oval 56"/>
            <p:cNvSpPr>
              <a:spLocks noChangeArrowheads="1"/>
            </p:cNvSpPr>
            <p:nvPr/>
          </p:nvSpPr>
          <p:spPr bwMode="auto">
            <a:xfrm>
              <a:off x="5159393" y="5878000"/>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131" name="Oval 57"/>
            <p:cNvSpPr>
              <a:spLocks noChangeArrowheads="1"/>
            </p:cNvSpPr>
            <p:nvPr/>
          </p:nvSpPr>
          <p:spPr bwMode="auto">
            <a:xfrm>
              <a:off x="5307932" y="5878003"/>
              <a:ext cx="144462" cy="149225"/>
            </a:xfrm>
            <a:prstGeom prst="ellipse">
              <a:avLst/>
            </a:prstGeom>
            <a:solidFill>
              <a:schemeClr val="tx1"/>
            </a:solidFill>
            <a:ln w="9525">
              <a:solidFill>
                <a:srgbClr val="000000"/>
              </a:solidFill>
              <a:round/>
              <a:headEnd/>
              <a:tailEnd/>
            </a:ln>
          </p:spPr>
          <p:txBody>
            <a:bodyPr/>
            <a:lstStyle/>
            <a:p>
              <a:endParaRPr lang="bg-BG"/>
            </a:p>
          </p:txBody>
        </p:sp>
        <p:sp>
          <p:nvSpPr>
            <p:cNvPr id="132" name="Oval 58"/>
            <p:cNvSpPr>
              <a:spLocks noChangeArrowheads="1"/>
            </p:cNvSpPr>
            <p:nvPr/>
          </p:nvSpPr>
          <p:spPr bwMode="auto">
            <a:xfrm>
              <a:off x="5452394" y="5878003"/>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133" name="Oval 59"/>
            <p:cNvSpPr>
              <a:spLocks noChangeArrowheads="1"/>
            </p:cNvSpPr>
            <p:nvPr/>
          </p:nvSpPr>
          <p:spPr bwMode="auto">
            <a:xfrm>
              <a:off x="5598444" y="5878003"/>
              <a:ext cx="144463" cy="149225"/>
            </a:xfrm>
            <a:prstGeom prst="ellipse">
              <a:avLst/>
            </a:prstGeom>
            <a:solidFill>
              <a:schemeClr val="tx1"/>
            </a:solidFill>
            <a:ln w="9525">
              <a:solidFill>
                <a:srgbClr val="000000"/>
              </a:solidFill>
              <a:round/>
              <a:headEnd/>
              <a:tailEnd/>
            </a:ln>
          </p:spPr>
          <p:txBody>
            <a:bodyPr/>
            <a:lstStyle/>
            <a:p>
              <a:endParaRPr lang="bg-BG"/>
            </a:p>
          </p:txBody>
        </p:sp>
        <p:sp>
          <p:nvSpPr>
            <p:cNvPr id="134" name="Oval 60"/>
            <p:cNvSpPr>
              <a:spLocks noChangeArrowheads="1"/>
            </p:cNvSpPr>
            <p:nvPr/>
          </p:nvSpPr>
          <p:spPr bwMode="auto">
            <a:xfrm>
              <a:off x="5742907" y="5878003"/>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135" name="Oval 53"/>
            <p:cNvSpPr>
              <a:spLocks noChangeArrowheads="1"/>
            </p:cNvSpPr>
            <p:nvPr/>
          </p:nvSpPr>
          <p:spPr bwMode="auto">
            <a:xfrm>
              <a:off x="5874568" y="5878002"/>
              <a:ext cx="144462" cy="149225"/>
            </a:xfrm>
            <a:prstGeom prst="ellipse">
              <a:avLst/>
            </a:prstGeom>
            <a:solidFill>
              <a:schemeClr val="tx1"/>
            </a:solidFill>
            <a:ln w="9525">
              <a:solidFill>
                <a:srgbClr val="000000"/>
              </a:solidFill>
              <a:round/>
              <a:headEnd/>
              <a:tailEnd/>
            </a:ln>
          </p:spPr>
          <p:txBody>
            <a:bodyPr/>
            <a:lstStyle/>
            <a:p>
              <a:endParaRPr lang="bg-BG"/>
            </a:p>
          </p:txBody>
        </p:sp>
        <p:sp>
          <p:nvSpPr>
            <p:cNvPr id="136" name="Oval 54"/>
            <p:cNvSpPr>
              <a:spLocks noChangeArrowheads="1"/>
            </p:cNvSpPr>
            <p:nvPr/>
          </p:nvSpPr>
          <p:spPr bwMode="auto">
            <a:xfrm>
              <a:off x="6019030" y="5878002"/>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137" name="Oval 55"/>
            <p:cNvSpPr>
              <a:spLocks noChangeArrowheads="1"/>
            </p:cNvSpPr>
            <p:nvPr/>
          </p:nvSpPr>
          <p:spPr bwMode="auto">
            <a:xfrm>
              <a:off x="6165080" y="5878002"/>
              <a:ext cx="144463" cy="149225"/>
            </a:xfrm>
            <a:prstGeom prst="ellipse">
              <a:avLst/>
            </a:prstGeom>
            <a:solidFill>
              <a:schemeClr val="tx1"/>
            </a:solidFill>
            <a:ln w="9525">
              <a:solidFill>
                <a:srgbClr val="000000"/>
              </a:solidFill>
              <a:round/>
              <a:headEnd/>
              <a:tailEnd/>
            </a:ln>
          </p:spPr>
          <p:txBody>
            <a:bodyPr/>
            <a:lstStyle/>
            <a:p>
              <a:endParaRPr lang="bg-BG"/>
            </a:p>
          </p:txBody>
        </p:sp>
        <p:sp>
          <p:nvSpPr>
            <p:cNvPr id="138" name="Oval 56"/>
            <p:cNvSpPr>
              <a:spLocks noChangeArrowheads="1"/>
            </p:cNvSpPr>
            <p:nvPr/>
          </p:nvSpPr>
          <p:spPr bwMode="auto">
            <a:xfrm>
              <a:off x="6309543" y="5878002"/>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139" name="Oval 57"/>
            <p:cNvSpPr>
              <a:spLocks noChangeArrowheads="1"/>
            </p:cNvSpPr>
            <p:nvPr/>
          </p:nvSpPr>
          <p:spPr bwMode="auto">
            <a:xfrm>
              <a:off x="6455593" y="5878002"/>
              <a:ext cx="144462" cy="149225"/>
            </a:xfrm>
            <a:prstGeom prst="ellipse">
              <a:avLst/>
            </a:prstGeom>
            <a:solidFill>
              <a:schemeClr val="tx1"/>
            </a:solidFill>
            <a:ln w="9525">
              <a:solidFill>
                <a:srgbClr val="000000"/>
              </a:solidFill>
              <a:round/>
              <a:headEnd/>
              <a:tailEnd/>
            </a:ln>
          </p:spPr>
          <p:txBody>
            <a:bodyPr/>
            <a:lstStyle/>
            <a:p>
              <a:endParaRPr lang="bg-BG"/>
            </a:p>
          </p:txBody>
        </p:sp>
        <p:sp>
          <p:nvSpPr>
            <p:cNvPr id="140" name="Oval 58"/>
            <p:cNvSpPr>
              <a:spLocks noChangeArrowheads="1"/>
            </p:cNvSpPr>
            <p:nvPr/>
          </p:nvSpPr>
          <p:spPr bwMode="auto">
            <a:xfrm>
              <a:off x="6620230" y="5878001"/>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141" name="Oval 59"/>
            <p:cNvSpPr>
              <a:spLocks noChangeArrowheads="1"/>
            </p:cNvSpPr>
            <p:nvPr/>
          </p:nvSpPr>
          <p:spPr bwMode="auto">
            <a:xfrm>
              <a:off x="6787380" y="5878002"/>
              <a:ext cx="144463" cy="149225"/>
            </a:xfrm>
            <a:prstGeom prst="ellipse">
              <a:avLst/>
            </a:prstGeom>
            <a:solidFill>
              <a:schemeClr val="tx1"/>
            </a:solidFill>
            <a:ln w="9525">
              <a:solidFill>
                <a:srgbClr val="000000"/>
              </a:solidFill>
              <a:round/>
              <a:headEnd/>
              <a:tailEnd/>
            </a:ln>
          </p:spPr>
          <p:txBody>
            <a:bodyPr/>
            <a:lstStyle/>
            <a:p>
              <a:endParaRPr lang="bg-BG"/>
            </a:p>
          </p:txBody>
        </p:sp>
        <p:sp>
          <p:nvSpPr>
            <p:cNvPr id="142" name="Oval 60"/>
            <p:cNvSpPr>
              <a:spLocks noChangeArrowheads="1"/>
            </p:cNvSpPr>
            <p:nvPr/>
          </p:nvSpPr>
          <p:spPr bwMode="auto">
            <a:xfrm>
              <a:off x="6931843" y="5878002"/>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143" name="Oval 53"/>
            <p:cNvSpPr>
              <a:spLocks noChangeArrowheads="1"/>
            </p:cNvSpPr>
            <p:nvPr/>
          </p:nvSpPr>
          <p:spPr bwMode="auto">
            <a:xfrm>
              <a:off x="7076283" y="5877273"/>
              <a:ext cx="144462" cy="149225"/>
            </a:xfrm>
            <a:prstGeom prst="ellipse">
              <a:avLst/>
            </a:prstGeom>
            <a:solidFill>
              <a:schemeClr val="tx1"/>
            </a:solidFill>
            <a:ln w="9525">
              <a:solidFill>
                <a:srgbClr val="000000"/>
              </a:solidFill>
              <a:round/>
              <a:headEnd/>
              <a:tailEnd/>
            </a:ln>
          </p:spPr>
          <p:txBody>
            <a:bodyPr/>
            <a:lstStyle/>
            <a:p>
              <a:endParaRPr lang="bg-BG"/>
            </a:p>
          </p:txBody>
        </p:sp>
        <p:sp>
          <p:nvSpPr>
            <p:cNvPr id="144" name="Oval 54"/>
            <p:cNvSpPr>
              <a:spLocks noChangeArrowheads="1"/>
            </p:cNvSpPr>
            <p:nvPr/>
          </p:nvSpPr>
          <p:spPr bwMode="auto">
            <a:xfrm>
              <a:off x="7220745" y="5877273"/>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145" name="Oval 55"/>
            <p:cNvSpPr>
              <a:spLocks noChangeArrowheads="1"/>
            </p:cNvSpPr>
            <p:nvPr/>
          </p:nvSpPr>
          <p:spPr bwMode="auto">
            <a:xfrm>
              <a:off x="7366795" y="5877273"/>
              <a:ext cx="144463" cy="149225"/>
            </a:xfrm>
            <a:prstGeom prst="ellipse">
              <a:avLst/>
            </a:prstGeom>
            <a:solidFill>
              <a:schemeClr val="tx1"/>
            </a:solidFill>
            <a:ln w="9525">
              <a:solidFill>
                <a:srgbClr val="000000"/>
              </a:solidFill>
              <a:round/>
              <a:headEnd/>
              <a:tailEnd/>
            </a:ln>
          </p:spPr>
          <p:txBody>
            <a:bodyPr/>
            <a:lstStyle/>
            <a:p>
              <a:endParaRPr lang="bg-BG"/>
            </a:p>
          </p:txBody>
        </p:sp>
        <p:sp>
          <p:nvSpPr>
            <p:cNvPr id="146" name="Oval 56"/>
            <p:cNvSpPr>
              <a:spLocks noChangeArrowheads="1"/>
            </p:cNvSpPr>
            <p:nvPr/>
          </p:nvSpPr>
          <p:spPr bwMode="auto">
            <a:xfrm>
              <a:off x="7524328" y="5877270"/>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147" name="Oval 57"/>
            <p:cNvSpPr>
              <a:spLocks noChangeArrowheads="1"/>
            </p:cNvSpPr>
            <p:nvPr/>
          </p:nvSpPr>
          <p:spPr bwMode="auto">
            <a:xfrm>
              <a:off x="7672867" y="5877273"/>
              <a:ext cx="144462" cy="149225"/>
            </a:xfrm>
            <a:prstGeom prst="ellipse">
              <a:avLst/>
            </a:prstGeom>
            <a:solidFill>
              <a:schemeClr val="tx1"/>
            </a:solidFill>
            <a:ln w="9525">
              <a:solidFill>
                <a:srgbClr val="000000"/>
              </a:solidFill>
              <a:round/>
              <a:headEnd/>
              <a:tailEnd/>
            </a:ln>
          </p:spPr>
          <p:txBody>
            <a:bodyPr/>
            <a:lstStyle/>
            <a:p>
              <a:endParaRPr lang="bg-BG"/>
            </a:p>
          </p:txBody>
        </p:sp>
        <p:sp>
          <p:nvSpPr>
            <p:cNvPr id="148" name="Oval 58"/>
            <p:cNvSpPr>
              <a:spLocks noChangeArrowheads="1"/>
            </p:cNvSpPr>
            <p:nvPr/>
          </p:nvSpPr>
          <p:spPr bwMode="auto">
            <a:xfrm>
              <a:off x="7817329" y="5877273"/>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149" name="Oval 59"/>
            <p:cNvSpPr>
              <a:spLocks noChangeArrowheads="1"/>
            </p:cNvSpPr>
            <p:nvPr/>
          </p:nvSpPr>
          <p:spPr bwMode="auto">
            <a:xfrm>
              <a:off x="7963379" y="5877273"/>
              <a:ext cx="144463" cy="149225"/>
            </a:xfrm>
            <a:prstGeom prst="ellipse">
              <a:avLst/>
            </a:prstGeom>
            <a:solidFill>
              <a:schemeClr val="tx1"/>
            </a:solidFill>
            <a:ln w="9525">
              <a:solidFill>
                <a:srgbClr val="000000"/>
              </a:solidFill>
              <a:round/>
              <a:headEnd/>
              <a:tailEnd/>
            </a:ln>
          </p:spPr>
          <p:txBody>
            <a:bodyPr/>
            <a:lstStyle/>
            <a:p>
              <a:endParaRPr lang="bg-BG"/>
            </a:p>
          </p:txBody>
        </p:sp>
        <p:sp>
          <p:nvSpPr>
            <p:cNvPr id="150" name="Oval 60"/>
            <p:cNvSpPr>
              <a:spLocks noChangeArrowheads="1"/>
            </p:cNvSpPr>
            <p:nvPr/>
          </p:nvSpPr>
          <p:spPr bwMode="auto">
            <a:xfrm>
              <a:off x="8107842" y="5877273"/>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151" name="Oval 53"/>
            <p:cNvSpPr>
              <a:spLocks noChangeArrowheads="1"/>
            </p:cNvSpPr>
            <p:nvPr/>
          </p:nvSpPr>
          <p:spPr bwMode="auto">
            <a:xfrm>
              <a:off x="8239503" y="5877272"/>
              <a:ext cx="144462" cy="149225"/>
            </a:xfrm>
            <a:prstGeom prst="ellipse">
              <a:avLst/>
            </a:prstGeom>
            <a:solidFill>
              <a:schemeClr val="tx1"/>
            </a:solidFill>
            <a:ln w="9525">
              <a:solidFill>
                <a:srgbClr val="000000"/>
              </a:solidFill>
              <a:round/>
              <a:headEnd/>
              <a:tailEnd/>
            </a:ln>
          </p:spPr>
          <p:txBody>
            <a:bodyPr/>
            <a:lstStyle/>
            <a:p>
              <a:endParaRPr lang="bg-BG"/>
            </a:p>
          </p:txBody>
        </p:sp>
        <p:sp>
          <p:nvSpPr>
            <p:cNvPr id="152" name="Oval 54"/>
            <p:cNvSpPr>
              <a:spLocks noChangeArrowheads="1"/>
            </p:cNvSpPr>
            <p:nvPr/>
          </p:nvSpPr>
          <p:spPr bwMode="auto">
            <a:xfrm>
              <a:off x="8383965" y="5877272"/>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153" name="Oval 55"/>
            <p:cNvSpPr>
              <a:spLocks noChangeArrowheads="1"/>
            </p:cNvSpPr>
            <p:nvPr/>
          </p:nvSpPr>
          <p:spPr bwMode="auto">
            <a:xfrm>
              <a:off x="8530015" y="5877272"/>
              <a:ext cx="144463" cy="149225"/>
            </a:xfrm>
            <a:prstGeom prst="ellipse">
              <a:avLst/>
            </a:prstGeom>
            <a:solidFill>
              <a:schemeClr val="tx1"/>
            </a:solidFill>
            <a:ln w="9525">
              <a:solidFill>
                <a:srgbClr val="000000"/>
              </a:solidFill>
              <a:round/>
              <a:headEnd/>
              <a:tailEnd/>
            </a:ln>
          </p:spPr>
          <p:txBody>
            <a:bodyPr/>
            <a:lstStyle/>
            <a:p>
              <a:endParaRPr lang="bg-BG"/>
            </a:p>
          </p:txBody>
        </p:sp>
        <p:sp>
          <p:nvSpPr>
            <p:cNvPr id="154" name="Oval 56"/>
            <p:cNvSpPr>
              <a:spLocks noChangeArrowheads="1"/>
            </p:cNvSpPr>
            <p:nvPr/>
          </p:nvSpPr>
          <p:spPr bwMode="auto">
            <a:xfrm>
              <a:off x="8674478" y="5877272"/>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155" name="Oval 57"/>
            <p:cNvSpPr>
              <a:spLocks noChangeArrowheads="1"/>
            </p:cNvSpPr>
            <p:nvPr/>
          </p:nvSpPr>
          <p:spPr bwMode="auto">
            <a:xfrm>
              <a:off x="8820528" y="5877272"/>
              <a:ext cx="144462" cy="149225"/>
            </a:xfrm>
            <a:prstGeom prst="ellipse">
              <a:avLst/>
            </a:prstGeom>
            <a:solidFill>
              <a:schemeClr val="tx1"/>
            </a:solidFill>
            <a:ln w="9525">
              <a:solidFill>
                <a:srgbClr val="000000"/>
              </a:solidFill>
              <a:round/>
              <a:headEnd/>
              <a:tailEnd/>
            </a:ln>
          </p:spPr>
          <p:txBody>
            <a:bodyPr/>
            <a:lstStyle/>
            <a:p>
              <a:endParaRPr lang="bg-BG"/>
            </a:p>
          </p:txBody>
        </p:sp>
        <p:sp>
          <p:nvSpPr>
            <p:cNvPr id="156" name="Oval 58"/>
            <p:cNvSpPr>
              <a:spLocks noChangeArrowheads="1"/>
            </p:cNvSpPr>
            <p:nvPr/>
          </p:nvSpPr>
          <p:spPr bwMode="auto">
            <a:xfrm>
              <a:off x="8938772" y="5877271"/>
              <a:ext cx="146050" cy="149225"/>
            </a:xfrm>
            <a:prstGeom prst="ellipse">
              <a:avLst/>
            </a:prstGeom>
            <a:solidFill>
              <a:schemeClr val="tx1"/>
            </a:solidFill>
            <a:ln w="9525">
              <a:solidFill>
                <a:srgbClr val="000000"/>
              </a:solidFill>
              <a:round/>
              <a:headEnd/>
              <a:tailEnd/>
            </a:ln>
          </p:spPr>
          <p:txBody>
            <a:bodyPr/>
            <a:lstStyle/>
            <a:p>
              <a:endParaRPr lang="bg-BG"/>
            </a:p>
          </p:txBody>
        </p:sp>
        <p:sp>
          <p:nvSpPr>
            <p:cNvPr id="157" name="Oval 59"/>
            <p:cNvSpPr>
              <a:spLocks noChangeArrowheads="1"/>
            </p:cNvSpPr>
            <p:nvPr/>
          </p:nvSpPr>
          <p:spPr bwMode="auto">
            <a:xfrm>
              <a:off x="9105922" y="5877272"/>
              <a:ext cx="144463" cy="149225"/>
            </a:xfrm>
            <a:prstGeom prst="ellipse">
              <a:avLst/>
            </a:prstGeom>
            <a:solidFill>
              <a:schemeClr val="tx1"/>
            </a:solidFill>
            <a:ln w="9525">
              <a:solidFill>
                <a:srgbClr val="000000"/>
              </a:solidFill>
              <a:round/>
              <a:headEnd/>
              <a:tailEnd/>
            </a:ln>
          </p:spPr>
          <p:txBody>
            <a:bodyPr/>
            <a:lstStyle/>
            <a:p>
              <a:endParaRPr lang="bg-BG"/>
            </a:p>
          </p:txBody>
        </p:sp>
        <p:sp>
          <p:nvSpPr>
            <p:cNvPr id="158" name="Oval 60"/>
            <p:cNvSpPr>
              <a:spLocks noChangeArrowheads="1"/>
            </p:cNvSpPr>
            <p:nvPr/>
          </p:nvSpPr>
          <p:spPr bwMode="auto">
            <a:xfrm>
              <a:off x="9250385" y="5877272"/>
              <a:ext cx="146050" cy="149225"/>
            </a:xfrm>
            <a:prstGeom prst="ellipse">
              <a:avLst/>
            </a:prstGeom>
            <a:solidFill>
              <a:schemeClr val="tx1"/>
            </a:solidFill>
            <a:ln w="9525">
              <a:solidFill>
                <a:srgbClr val="000000"/>
              </a:solidFill>
              <a:round/>
              <a:headEnd/>
              <a:tailEnd/>
            </a:ln>
          </p:spPr>
          <p:txBody>
            <a:bodyPr/>
            <a:lstStyle/>
            <a:p>
              <a:endParaRPr lang="bg-BG"/>
            </a:p>
          </p:txBody>
        </p:sp>
      </p:grpSp>
    </p:spTree>
    <p:extLst>
      <p:ext uri="{BB962C8B-B14F-4D97-AF65-F5344CB8AC3E}">
        <p14:creationId xmlns:p14="http://schemas.microsoft.com/office/powerpoint/2010/main" val="250449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xit" presetSubtype="21" fill="hold" grpId="0" nodeType="clickEffect">
                                  <p:stCondLst>
                                    <p:cond delay="0"/>
                                  </p:stCondLst>
                                  <p:childTnLst>
                                    <p:animEffect transition="out" filter="barn(inVertical)">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6" presetClass="exit" presetSubtype="21" fill="hold" grpId="0" nodeType="clickEffect">
                                  <p:stCondLst>
                                    <p:cond delay="0"/>
                                  </p:stCondLst>
                                  <p:childTnLst>
                                    <p:animEffect transition="out" filter="barn(inVertical)">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par>
                          <p:cTn id="30" fill="hold">
                            <p:stCondLst>
                              <p:cond delay="1500"/>
                            </p:stCondLst>
                            <p:childTnLst>
                              <p:par>
                                <p:cTn id="31" presetID="10"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3000"/>
                            </p:stCondLst>
                            <p:childTnLst>
                              <p:par>
                                <p:cTn id="43" presetID="10" presetClass="entr" presetSubtype="0"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par>
                          <p:cTn id="46" fill="hold">
                            <p:stCondLst>
                              <p:cond delay="3500"/>
                            </p:stCondLst>
                            <p:childTnLst>
                              <p:par>
                                <p:cTn id="47" presetID="10" presetClass="entr" presetSubtype="0" fill="hold" nodeType="after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500"/>
                                        <p:tgtEl>
                                          <p:spTgt spid="3"/>
                                        </p:tgtEl>
                                      </p:cBhvr>
                                    </p:animEffect>
                                  </p:childTnLst>
                                </p:cTn>
                              </p:par>
                            </p:childTnLst>
                          </p:cTn>
                        </p:par>
                        <p:par>
                          <p:cTn id="50" fill="hold">
                            <p:stCondLst>
                              <p:cond delay="4000"/>
                            </p:stCondLst>
                            <p:childTnLst>
                              <p:par>
                                <p:cTn id="51" presetID="10" presetClass="entr" presetSubtype="0"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500"/>
                                        <p:tgtEl>
                                          <p:spTgt spid="5"/>
                                        </p:tgtEl>
                                      </p:cBhvr>
                                    </p:animEffect>
                                  </p:childTnLst>
                                </p:cTn>
                              </p:par>
                            </p:childTnLst>
                          </p:cTn>
                        </p:par>
                        <p:par>
                          <p:cTn id="54" fill="hold">
                            <p:stCondLst>
                              <p:cond delay="4500"/>
                            </p:stCondLst>
                            <p:childTnLst>
                              <p:par>
                                <p:cTn id="55" presetID="10" presetClass="entr" presetSubtype="0" fill="hold" nodeType="afterEffect">
                                  <p:stCondLst>
                                    <p:cond delay="0"/>
                                  </p:stCondLst>
                                  <p:childTnLst>
                                    <p:set>
                                      <p:cBhvr>
                                        <p:cTn id="56" dur="1" fill="hold">
                                          <p:stCondLst>
                                            <p:cond delay="0"/>
                                          </p:stCondLst>
                                        </p:cTn>
                                        <p:tgtEl>
                                          <p:spTgt spid="159"/>
                                        </p:tgtEl>
                                        <p:attrNameLst>
                                          <p:attrName>style.visibility</p:attrName>
                                        </p:attrNameLst>
                                      </p:cBhvr>
                                      <p:to>
                                        <p:strVal val="visible"/>
                                      </p:to>
                                    </p:set>
                                    <p:animEffect transition="in" filter="fade">
                                      <p:cBhvr>
                                        <p:cTn id="57" dur="500"/>
                                        <p:tgtEl>
                                          <p:spTgt spid="159"/>
                                        </p:tgtEl>
                                      </p:cBhvr>
                                    </p:animEffect>
                                  </p:childTnLst>
                                </p:cTn>
                              </p:par>
                            </p:childTnLst>
                          </p:cTn>
                        </p:par>
                        <p:par>
                          <p:cTn id="58" fill="hold">
                            <p:stCondLst>
                              <p:cond delay="5000"/>
                            </p:stCondLst>
                            <p:childTnLst>
                              <p:par>
                                <p:cTn id="59" presetID="10" presetClass="entr" presetSubtype="0" fill="hold" nodeType="afterEffect">
                                  <p:stCondLst>
                                    <p:cond delay="0"/>
                                  </p:stCondLst>
                                  <p:childTnLst>
                                    <p:set>
                                      <p:cBhvr>
                                        <p:cTn id="60" dur="1" fill="hold">
                                          <p:stCondLst>
                                            <p:cond delay="0"/>
                                          </p:stCondLst>
                                        </p:cTn>
                                        <p:tgtEl>
                                          <p:spTgt spid="160"/>
                                        </p:tgtEl>
                                        <p:attrNameLst>
                                          <p:attrName>style.visibility</p:attrName>
                                        </p:attrNameLst>
                                      </p:cBhvr>
                                      <p:to>
                                        <p:strVal val="visible"/>
                                      </p:to>
                                    </p:set>
                                    <p:animEffect transition="in" filter="fade">
                                      <p:cBhvr>
                                        <p:cTn id="61" dur="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animBg="1"/>
      <p:bldP spid="6" grpId="0" animBg="1"/>
      <p:bldP spid="16" grpId="0" animBg="1"/>
      <p:bldP spid="17" grpId="0" animBg="1"/>
      <p:bldP spid="18" grpId="0" animBg="1"/>
      <p:bldP spid="19" grpId="0" animBg="1"/>
      <p:bldP spid="20" grpId="0" animBg="1"/>
      <p:bldP spid="21" grpId="0" animBg="1"/>
      <p:bldP spid="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bg-BG" smtClean="0"/>
              <a:t>Велина Славова</a:t>
            </a:r>
            <a:endParaRPr lang="bg-BG"/>
          </a:p>
        </p:txBody>
      </p:sp>
      <p:pic>
        <p:nvPicPr>
          <p:cNvPr id="8194" name="Picture 2" descr="Diagram of binary tree. Основния черен елемент има две червени деца и четири черни внуци. Децата на внуците са черни празни поинтери или червени елементи с черни празни пойнтер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105" y="2276872"/>
            <a:ext cx="8124106" cy="418606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31318" y="40061"/>
            <a:ext cx="6149680" cy="369332"/>
          </a:xfrm>
          <a:prstGeom prst="rect">
            <a:avLst/>
          </a:prstGeom>
        </p:spPr>
        <p:txBody>
          <a:bodyPr wrap="square">
            <a:spAutoFit/>
          </a:bodyPr>
          <a:lstStyle/>
          <a:p>
            <a:r>
              <a:rPr lang="ru-RU" dirty="0"/>
              <a:t>Всеки </a:t>
            </a:r>
            <a:r>
              <a:rPr lang="ru-RU" dirty="0" smtClean="0"/>
              <a:t>възел има или черен, </a:t>
            </a:r>
            <a:r>
              <a:rPr lang="ru-RU" dirty="0"/>
              <a:t>или червен цвят.</a:t>
            </a:r>
            <a:endParaRPr lang="bg-BG" dirty="0"/>
          </a:p>
        </p:txBody>
      </p:sp>
      <p:sp>
        <p:nvSpPr>
          <p:cNvPr id="6" name="Rectangle 5"/>
          <p:cNvSpPr/>
          <p:nvPr/>
        </p:nvSpPr>
        <p:spPr>
          <a:xfrm>
            <a:off x="2081700" y="409393"/>
            <a:ext cx="4319500" cy="369332"/>
          </a:xfrm>
          <a:prstGeom prst="rect">
            <a:avLst/>
          </a:prstGeom>
        </p:spPr>
        <p:txBody>
          <a:bodyPr wrap="square">
            <a:spAutoFit/>
          </a:bodyPr>
          <a:lstStyle/>
          <a:p>
            <a:r>
              <a:rPr lang="bg-BG" dirty="0" smtClean="0"/>
              <a:t>Коренът е </a:t>
            </a:r>
            <a:r>
              <a:rPr lang="bg-BG" dirty="0"/>
              <a:t>черен. </a:t>
            </a:r>
            <a:r>
              <a:rPr lang="bg-BG" dirty="0" smtClean="0"/>
              <a:t> Листата са черни.</a:t>
            </a:r>
            <a:endParaRPr lang="bg-BG"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448786">
            <a:off x="265407" y="4922773"/>
            <a:ext cx="934479" cy="149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074011">
            <a:off x="2052380" y="5665843"/>
            <a:ext cx="814037" cy="1224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749745">
            <a:off x="1184153" y="5680025"/>
            <a:ext cx="860473" cy="1047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448786">
            <a:off x="5693663" y="5698177"/>
            <a:ext cx="704456" cy="112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074011">
            <a:off x="7964462" y="5591229"/>
            <a:ext cx="814037" cy="1224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749745">
            <a:off x="7078485" y="5693671"/>
            <a:ext cx="860473" cy="1047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074011">
            <a:off x="6379745" y="5694174"/>
            <a:ext cx="814037" cy="1224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448786">
            <a:off x="2515510" y="4750306"/>
            <a:ext cx="801593" cy="1284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074011">
            <a:off x="5370569" y="4784227"/>
            <a:ext cx="619954" cy="932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749745">
            <a:off x="4475688" y="4808977"/>
            <a:ext cx="740443" cy="901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074011">
            <a:off x="3423567" y="4727509"/>
            <a:ext cx="814037" cy="1224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494108" y="980728"/>
            <a:ext cx="5292655" cy="369332"/>
          </a:xfrm>
          <a:prstGeom prst="rect">
            <a:avLst/>
          </a:prstGeom>
        </p:spPr>
        <p:txBody>
          <a:bodyPr wrap="square">
            <a:spAutoFit/>
          </a:bodyPr>
          <a:lstStyle/>
          <a:p>
            <a:r>
              <a:rPr lang="en-US" dirty="0"/>
              <a:t>The leaf nodes of red–black trees do not contain data. </a:t>
            </a:r>
            <a:endParaRPr lang="bg-BG" dirty="0"/>
          </a:p>
        </p:txBody>
      </p:sp>
    </p:spTree>
    <p:extLst>
      <p:ext uri="{BB962C8B-B14F-4D97-AF65-F5344CB8AC3E}">
        <p14:creationId xmlns:p14="http://schemas.microsoft.com/office/powerpoint/2010/main" val="34997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819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8195"/>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bg-BG" smtClean="0"/>
              <a:t>Велина Славова</a:t>
            </a:r>
            <a:endParaRPr lang="bg-BG"/>
          </a:p>
        </p:txBody>
      </p:sp>
      <p:pic>
        <p:nvPicPr>
          <p:cNvPr id="8194" name="Picture 2" descr="Diagram of binary tree. Основния черен елемент има две червени деца и четири черни внуци. Децата на внуците са черни празни поинтери или червени елементи с черни празни пойнтер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105" y="2276872"/>
            <a:ext cx="8124106" cy="418606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34158" y="1232436"/>
            <a:ext cx="9144000" cy="923330"/>
          </a:xfrm>
          <a:prstGeom prst="rect">
            <a:avLst/>
          </a:prstGeom>
        </p:spPr>
        <p:txBody>
          <a:bodyPr wrap="square">
            <a:spAutoFit/>
          </a:bodyPr>
          <a:lstStyle/>
          <a:p>
            <a:r>
              <a:rPr lang="ru-RU" b="1" dirty="0"/>
              <a:t>Всеки</a:t>
            </a:r>
            <a:r>
              <a:rPr lang="ru-RU" dirty="0"/>
              <a:t> </a:t>
            </a:r>
            <a:r>
              <a:rPr lang="ru-RU" b="1" dirty="0"/>
              <a:t>път </a:t>
            </a:r>
            <a:r>
              <a:rPr lang="ru-RU" dirty="0"/>
              <a:t>от даден </a:t>
            </a:r>
            <a:r>
              <a:rPr lang="ru-RU" dirty="0" smtClean="0"/>
              <a:t>възел до </a:t>
            </a:r>
            <a:r>
              <a:rPr lang="ru-RU" b="1" dirty="0"/>
              <a:t>кой да е </a:t>
            </a:r>
            <a:r>
              <a:rPr lang="ru-RU" b="1" dirty="0" smtClean="0"/>
              <a:t>негов подлежащ </a:t>
            </a:r>
            <a:r>
              <a:rPr lang="en-US" b="1" dirty="0" smtClean="0"/>
              <a:t>NIL (</a:t>
            </a:r>
            <a:r>
              <a:rPr lang="bg-BG" dirty="0" smtClean="0"/>
              <a:t>това са листи на неговите поддървета</a:t>
            </a:r>
            <a:r>
              <a:rPr lang="en-US" dirty="0" smtClean="0"/>
              <a:t>)</a:t>
            </a:r>
            <a:r>
              <a:rPr lang="ru-RU" dirty="0" smtClean="0"/>
              <a:t>, </a:t>
            </a:r>
            <a:r>
              <a:rPr lang="ru-RU" dirty="0"/>
              <a:t>съдържа </a:t>
            </a:r>
            <a:r>
              <a:rPr lang="ru-RU" b="1" dirty="0"/>
              <a:t>еднакъв брой черни </a:t>
            </a:r>
            <a:r>
              <a:rPr lang="bg-BG" b="1" dirty="0" smtClean="0"/>
              <a:t>възли</a:t>
            </a:r>
            <a:r>
              <a:rPr lang="ru-RU" dirty="0" smtClean="0"/>
              <a:t>. </a:t>
            </a:r>
          </a:p>
          <a:p>
            <a:r>
              <a:rPr lang="ru-RU" dirty="0" smtClean="0"/>
              <a:t>Това е огроничението по височина на това дърво.</a:t>
            </a:r>
            <a:endParaRPr lang="bg-BG" dirty="0"/>
          </a:p>
        </p:txBody>
      </p:sp>
      <p:sp>
        <p:nvSpPr>
          <p:cNvPr id="2" name="Rectangle 1"/>
          <p:cNvSpPr/>
          <p:nvPr/>
        </p:nvSpPr>
        <p:spPr>
          <a:xfrm>
            <a:off x="3995936" y="2353326"/>
            <a:ext cx="144016" cy="1786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4" name="Rectangle 23"/>
          <p:cNvSpPr/>
          <p:nvPr/>
        </p:nvSpPr>
        <p:spPr>
          <a:xfrm>
            <a:off x="3391522" y="4059932"/>
            <a:ext cx="144016"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5" name="Rectangle 24"/>
          <p:cNvSpPr/>
          <p:nvPr/>
        </p:nvSpPr>
        <p:spPr>
          <a:xfrm>
            <a:off x="3043318" y="5482336"/>
            <a:ext cx="204359"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25"/>
          <p:cNvSpPr/>
          <p:nvPr/>
        </p:nvSpPr>
        <p:spPr>
          <a:xfrm>
            <a:off x="4350203" y="2352461"/>
            <a:ext cx="144016" cy="1786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7" name="Rectangle 26"/>
          <p:cNvSpPr/>
          <p:nvPr/>
        </p:nvSpPr>
        <p:spPr>
          <a:xfrm>
            <a:off x="7230033" y="4100575"/>
            <a:ext cx="144016"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8" name="Rectangle 27"/>
          <p:cNvSpPr/>
          <p:nvPr/>
        </p:nvSpPr>
        <p:spPr>
          <a:xfrm>
            <a:off x="5724128" y="5991373"/>
            <a:ext cx="204359"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9" name="Rectangle 28"/>
          <p:cNvSpPr/>
          <p:nvPr/>
        </p:nvSpPr>
        <p:spPr>
          <a:xfrm>
            <a:off x="968837" y="380832"/>
            <a:ext cx="7056571" cy="369332"/>
          </a:xfrm>
          <a:prstGeom prst="rect">
            <a:avLst/>
          </a:prstGeom>
        </p:spPr>
        <p:txBody>
          <a:bodyPr wrap="square">
            <a:spAutoFit/>
          </a:bodyPr>
          <a:lstStyle/>
          <a:p>
            <a:r>
              <a:rPr lang="ru-RU" b="1" dirty="0"/>
              <a:t>Ако един </a:t>
            </a:r>
            <a:r>
              <a:rPr lang="ru-RU" b="1" dirty="0" smtClean="0"/>
              <a:t>възел е </a:t>
            </a:r>
            <a:r>
              <a:rPr lang="ru-RU" b="1" dirty="0"/>
              <a:t>червен, и двете му деца </a:t>
            </a:r>
            <a:r>
              <a:rPr lang="ru-RU" b="1" dirty="0" smtClean="0"/>
              <a:t> трябва да са </a:t>
            </a:r>
            <a:r>
              <a:rPr lang="ru-RU" b="1" dirty="0"/>
              <a:t>черни.</a:t>
            </a:r>
            <a:endParaRPr lang="bg-BG" b="1" dirty="0"/>
          </a:p>
        </p:txBody>
      </p:sp>
      <p:sp>
        <p:nvSpPr>
          <p:cNvPr id="31" name="TextBox 30"/>
          <p:cNvSpPr txBox="1"/>
          <p:nvPr/>
        </p:nvSpPr>
        <p:spPr>
          <a:xfrm>
            <a:off x="2462475" y="44485"/>
            <a:ext cx="3919471" cy="369332"/>
          </a:xfrm>
          <a:prstGeom prst="rect">
            <a:avLst/>
          </a:prstGeom>
          <a:noFill/>
        </p:spPr>
        <p:txBody>
          <a:bodyPr wrap="none" rtlCol="0">
            <a:spAutoFit/>
          </a:bodyPr>
          <a:lstStyle/>
          <a:p>
            <a:r>
              <a:rPr lang="bg-BG" dirty="0" smtClean="0"/>
              <a:t>КАКВО СЕ ПОДДЪРЖА </a:t>
            </a:r>
            <a:r>
              <a:rPr lang="bg-BG" b="1" dirty="0" smtClean="0"/>
              <a:t>БАЛАНСИРАНО</a:t>
            </a:r>
            <a:endParaRPr lang="bg-BG" b="1" dirty="0"/>
          </a:p>
        </p:txBody>
      </p:sp>
      <p:sp>
        <p:nvSpPr>
          <p:cNvPr id="5" name="TextBox 4"/>
          <p:cNvSpPr txBox="1"/>
          <p:nvPr/>
        </p:nvSpPr>
        <p:spPr>
          <a:xfrm>
            <a:off x="3043318" y="824750"/>
            <a:ext cx="2786789" cy="369332"/>
          </a:xfrm>
          <a:prstGeom prst="rect">
            <a:avLst/>
          </a:prstGeom>
          <a:noFill/>
        </p:spPr>
        <p:txBody>
          <a:bodyPr wrap="none" rtlCol="0">
            <a:spAutoFit/>
          </a:bodyPr>
          <a:lstStyle/>
          <a:p>
            <a:r>
              <a:rPr lang="bg-BG" dirty="0" smtClean="0"/>
              <a:t>Ако това се спазва, тогава:</a:t>
            </a:r>
            <a:endParaRPr lang="bg-BG" dirty="0"/>
          </a:p>
        </p:txBody>
      </p:sp>
    </p:spTree>
    <p:extLst>
      <p:ext uri="{BB962C8B-B14F-4D97-AF65-F5344CB8AC3E}">
        <p14:creationId xmlns:p14="http://schemas.microsoft.com/office/powerpoint/2010/main" val="405542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par>
                          <p:cTn id="19" fill="hold">
                            <p:stCondLst>
                              <p:cond delay="0"/>
                            </p:stCondLst>
                            <p:childTnLst>
                              <p:par>
                                <p:cTn id="20" presetID="42" presetClass="entr" presetSubtype="0" fill="hold" grpId="0" nodeType="afterEffect">
                                  <p:stCondLst>
                                    <p:cond delay="300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anim calcmode="lin" valueType="num">
                                      <p:cBhvr>
                                        <p:cTn id="23" dur="500" fill="hold"/>
                                        <p:tgtEl>
                                          <p:spTgt spid="2"/>
                                        </p:tgtEl>
                                        <p:attrNameLst>
                                          <p:attrName>ppt_x</p:attrName>
                                        </p:attrNameLst>
                                      </p:cBhvr>
                                      <p:tavLst>
                                        <p:tav tm="0">
                                          <p:val>
                                            <p:strVal val="#ppt_x"/>
                                          </p:val>
                                        </p:tav>
                                        <p:tav tm="100000">
                                          <p:val>
                                            <p:strVal val="#ppt_x"/>
                                          </p:val>
                                        </p:tav>
                                      </p:tavLst>
                                    </p:anim>
                                    <p:anim calcmode="lin" valueType="num">
                                      <p:cBhvr>
                                        <p:cTn id="24" dur="500" fill="hold"/>
                                        <p:tgtEl>
                                          <p:spTgt spid="2"/>
                                        </p:tgtEl>
                                        <p:attrNameLst>
                                          <p:attrName>ppt_y</p:attrName>
                                        </p:attrNameLst>
                                      </p:cBhvr>
                                      <p:tavLst>
                                        <p:tav tm="0">
                                          <p:val>
                                            <p:strVal val="#ppt_y+.1"/>
                                          </p:val>
                                        </p:tav>
                                        <p:tav tm="100000">
                                          <p:val>
                                            <p:strVal val="#ppt_y"/>
                                          </p:val>
                                        </p:tav>
                                      </p:tavLst>
                                    </p:anim>
                                  </p:childTnLst>
                                </p:cTn>
                              </p:par>
                            </p:childTnLst>
                          </p:cTn>
                        </p:par>
                        <p:par>
                          <p:cTn id="25" fill="hold">
                            <p:stCondLst>
                              <p:cond delay="3500"/>
                            </p:stCondLst>
                            <p:childTnLst>
                              <p:par>
                                <p:cTn id="26" presetID="42" presetClass="entr" presetSubtype="0"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anim calcmode="lin" valueType="num">
                                      <p:cBhvr>
                                        <p:cTn id="29" dur="500" fill="hold"/>
                                        <p:tgtEl>
                                          <p:spTgt spid="24"/>
                                        </p:tgtEl>
                                        <p:attrNameLst>
                                          <p:attrName>ppt_x</p:attrName>
                                        </p:attrNameLst>
                                      </p:cBhvr>
                                      <p:tavLst>
                                        <p:tav tm="0">
                                          <p:val>
                                            <p:strVal val="#ppt_x"/>
                                          </p:val>
                                        </p:tav>
                                        <p:tav tm="100000">
                                          <p:val>
                                            <p:strVal val="#ppt_x"/>
                                          </p:val>
                                        </p:tav>
                                      </p:tavLst>
                                    </p:anim>
                                    <p:anim calcmode="lin" valueType="num">
                                      <p:cBhvr>
                                        <p:cTn id="30" dur="500" fill="hold"/>
                                        <p:tgtEl>
                                          <p:spTgt spid="24"/>
                                        </p:tgtEl>
                                        <p:attrNameLst>
                                          <p:attrName>ppt_y</p:attrName>
                                        </p:attrNameLst>
                                      </p:cBhvr>
                                      <p:tavLst>
                                        <p:tav tm="0">
                                          <p:val>
                                            <p:strVal val="#ppt_y+.1"/>
                                          </p:val>
                                        </p:tav>
                                        <p:tav tm="100000">
                                          <p:val>
                                            <p:strVal val="#ppt_y"/>
                                          </p:val>
                                        </p:tav>
                                      </p:tavLst>
                                    </p:anim>
                                  </p:childTnLst>
                                </p:cTn>
                              </p:par>
                            </p:childTnLst>
                          </p:cTn>
                        </p:par>
                        <p:par>
                          <p:cTn id="31" fill="hold">
                            <p:stCondLst>
                              <p:cond delay="4000"/>
                            </p:stCondLst>
                            <p:childTnLst>
                              <p:par>
                                <p:cTn id="32" presetID="42" presetClass="entr" presetSubtype="0" fill="hold" grpId="0" nodeType="after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anim calcmode="lin" valueType="num">
                                      <p:cBhvr>
                                        <p:cTn id="35" dur="500" fill="hold"/>
                                        <p:tgtEl>
                                          <p:spTgt spid="25"/>
                                        </p:tgtEl>
                                        <p:attrNameLst>
                                          <p:attrName>ppt_x</p:attrName>
                                        </p:attrNameLst>
                                      </p:cBhvr>
                                      <p:tavLst>
                                        <p:tav tm="0">
                                          <p:val>
                                            <p:strVal val="#ppt_x"/>
                                          </p:val>
                                        </p:tav>
                                        <p:tav tm="100000">
                                          <p:val>
                                            <p:strVal val="#ppt_x"/>
                                          </p:val>
                                        </p:tav>
                                      </p:tavLst>
                                    </p:anim>
                                    <p:anim calcmode="lin" valueType="num">
                                      <p:cBhvr>
                                        <p:cTn id="36" dur="500" fill="hold"/>
                                        <p:tgtEl>
                                          <p:spTgt spid="25"/>
                                        </p:tgtEl>
                                        <p:attrNameLst>
                                          <p:attrName>ppt_y</p:attrName>
                                        </p:attrNameLst>
                                      </p:cBhvr>
                                      <p:tavLst>
                                        <p:tav tm="0">
                                          <p:val>
                                            <p:strVal val="#ppt_y+.1"/>
                                          </p:val>
                                        </p:tav>
                                        <p:tav tm="100000">
                                          <p:val>
                                            <p:strVal val="#ppt_y"/>
                                          </p:val>
                                        </p:tav>
                                      </p:tavLst>
                                    </p:anim>
                                  </p:childTnLst>
                                </p:cTn>
                              </p:par>
                            </p:childTnLst>
                          </p:cTn>
                        </p:par>
                        <p:par>
                          <p:cTn id="37" fill="hold">
                            <p:stCondLst>
                              <p:cond delay="4500"/>
                            </p:stCondLst>
                            <p:childTnLst>
                              <p:par>
                                <p:cTn id="38" presetID="2" presetClass="entr" presetSubtype="4"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par>
                          <p:cTn id="42" fill="hold">
                            <p:stCondLst>
                              <p:cond delay="5000"/>
                            </p:stCondLst>
                            <p:childTnLst>
                              <p:par>
                                <p:cTn id="43" presetID="2" presetClass="entr" presetSubtype="4" fill="hold" grpId="0" nodeType="afterEffect">
                                  <p:stCondLst>
                                    <p:cond delay="0"/>
                                  </p:stCondLst>
                                  <p:childTnLst>
                                    <p:set>
                                      <p:cBhvr>
                                        <p:cTn id="44" dur="1" fill="hold">
                                          <p:stCondLst>
                                            <p:cond delay="0"/>
                                          </p:stCondLst>
                                        </p:cTn>
                                        <p:tgtEl>
                                          <p:spTgt spid="27"/>
                                        </p:tgtEl>
                                        <p:attrNameLst>
                                          <p:attrName>style.visibility</p:attrName>
                                        </p:attrNameLst>
                                      </p:cBhvr>
                                      <p:to>
                                        <p:strVal val="visible"/>
                                      </p:to>
                                    </p:set>
                                    <p:anim calcmode="lin" valueType="num">
                                      <p:cBhvr additive="base">
                                        <p:cTn id="45" dur="500" fill="hold"/>
                                        <p:tgtEl>
                                          <p:spTgt spid="27"/>
                                        </p:tgtEl>
                                        <p:attrNameLst>
                                          <p:attrName>ppt_x</p:attrName>
                                        </p:attrNameLst>
                                      </p:cBhvr>
                                      <p:tavLst>
                                        <p:tav tm="0">
                                          <p:val>
                                            <p:strVal val="#ppt_x"/>
                                          </p:val>
                                        </p:tav>
                                        <p:tav tm="100000">
                                          <p:val>
                                            <p:strVal val="#ppt_x"/>
                                          </p:val>
                                        </p:tav>
                                      </p:tavLst>
                                    </p:anim>
                                    <p:anim calcmode="lin" valueType="num">
                                      <p:cBhvr additive="base">
                                        <p:cTn id="46" dur="500" fill="hold"/>
                                        <p:tgtEl>
                                          <p:spTgt spid="27"/>
                                        </p:tgtEl>
                                        <p:attrNameLst>
                                          <p:attrName>ppt_y</p:attrName>
                                        </p:attrNameLst>
                                      </p:cBhvr>
                                      <p:tavLst>
                                        <p:tav tm="0">
                                          <p:val>
                                            <p:strVal val="1+#ppt_h/2"/>
                                          </p:val>
                                        </p:tav>
                                        <p:tav tm="100000">
                                          <p:val>
                                            <p:strVal val="#ppt_y"/>
                                          </p:val>
                                        </p:tav>
                                      </p:tavLst>
                                    </p:anim>
                                  </p:childTnLst>
                                </p:cTn>
                              </p:par>
                            </p:childTnLst>
                          </p:cTn>
                        </p:par>
                        <p:par>
                          <p:cTn id="47" fill="hold">
                            <p:stCondLst>
                              <p:cond delay="5500"/>
                            </p:stCondLst>
                            <p:childTnLst>
                              <p:par>
                                <p:cTn id="48" presetID="2" presetClass="entr" presetSubtype="4" fill="hold" grpId="0" nodeType="afterEffect">
                                  <p:stCondLst>
                                    <p:cond delay="0"/>
                                  </p:stCondLst>
                                  <p:childTnLst>
                                    <p:set>
                                      <p:cBhvr>
                                        <p:cTn id="49" dur="1" fill="hold">
                                          <p:stCondLst>
                                            <p:cond delay="0"/>
                                          </p:stCondLst>
                                        </p:cTn>
                                        <p:tgtEl>
                                          <p:spTgt spid="28"/>
                                        </p:tgtEl>
                                        <p:attrNameLst>
                                          <p:attrName>style.visibility</p:attrName>
                                        </p:attrNameLst>
                                      </p:cBhvr>
                                      <p:to>
                                        <p:strVal val="visible"/>
                                      </p:to>
                                    </p:set>
                                    <p:anim calcmode="lin" valueType="num">
                                      <p:cBhvr additive="base">
                                        <p:cTn id="50" dur="500" fill="hold"/>
                                        <p:tgtEl>
                                          <p:spTgt spid="28"/>
                                        </p:tgtEl>
                                        <p:attrNameLst>
                                          <p:attrName>ppt_x</p:attrName>
                                        </p:attrNameLst>
                                      </p:cBhvr>
                                      <p:tavLst>
                                        <p:tav tm="0">
                                          <p:val>
                                            <p:strVal val="#ppt_x"/>
                                          </p:val>
                                        </p:tav>
                                        <p:tav tm="100000">
                                          <p:val>
                                            <p:strVal val="#ppt_x"/>
                                          </p:val>
                                        </p:tav>
                                      </p:tavLst>
                                    </p:anim>
                                    <p:anim calcmode="lin" valueType="num">
                                      <p:cBhvr additive="base">
                                        <p:cTn id="5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animBg="1"/>
      <p:bldP spid="24" grpId="0" animBg="1"/>
      <p:bldP spid="25" grpId="0" animBg="1"/>
      <p:bldP spid="26" grpId="0" animBg="1"/>
      <p:bldP spid="27" grpId="0" animBg="1"/>
      <p:bldP spid="28" grpId="0" animBg="1"/>
      <p:bldP spid="29" grpId="0"/>
      <p:bldP spid="31"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bg-BG" smtClean="0"/>
              <a:t>Велина Славова</a:t>
            </a:r>
            <a:endParaRPr lang="bg-BG"/>
          </a:p>
        </p:txBody>
      </p:sp>
      <p:pic>
        <p:nvPicPr>
          <p:cNvPr id="8194" name="Picture 2" descr="Diagram of binary tree. Основния черен елемент има две червени деца и четири черни внуци. Децата на внуците са черни празни поинтери или червени елементи с черни празни пойнтер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105" y="2276872"/>
            <a:ext cx="8124106" cy="418606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94163" y="435827"/>
            <a:ext cx="8266112" cy="646331"/>
          </a:xfrm>
          <a:prstGeom prst="rect">
            <a:avLst/>
          </a:prstGeom>
        </p:spPr>
        <p:txBody>
          <a:bodyPr wrap="square">
            <a:spAutoFit/>
          </a:bodyPr>
          <a:lstStyle/>
          <a:p>
            <a:r>
              <a:rPr lang="ru-RU" dirty="0" smtClean="0"/>
              <a:t>Броят </a:t>
            </a:r>
            <a:r>
              <a:rPr lang="ru-RU" dirty="0"/>
              <a:t>на черните </a:t>
            </a:r>
            <a:r>
              <a:rPr lang="ru-RU" dirty="0" smtClean="0"/>
              <a:t>възли от корена до </a:t>
            </a:r>
            <a:r>
              <a:rPr lang="ru-RU" dirty="0"/>
              <a:t>даден </a:t>
            </a:r>
            <a:r>
              <a:rPr lang="ru-RU" dirty="0" smtClean="0"/>
              <a:t>възел се </a:t>
            </a:r>
            <a:r>
              <a:rPr lang="ru-RU" dirty="0"/>
              <a:t>нарича </a:t>
            </a:r>
            <a:r>
              <a:rPr lang="ru-RU" b="1" dirty="0"/>
              <a:t>черна </a:t>
            </a:r>
            <a:r>
              <a:rPr lang="ru-RU" b="1" dirty="0" smtClean="0"/>
              <a:t>дълбочина на възела</a:t>
            </a:r>
            <a:r>
              <a:rPr lang="ru-RU" dirty="0" smtClean="0"/>
              <a:t>;</a:t>
            </a:r>
            <a:endParaRPr lang="bg-BG" dirty="0"/>
          </a:p>
        </p:txBody>
      </p:sp>
      <p:sp>
        <p:nvSpPr>
          <p:cNvPr id="6" name="Rectangle 5"/>
          <p:cNvSpPr/>
          <p:nvPr/>
        </p:nvSpPr>
        <p:spPr>
          <a:xfrm>
            <a:off x="194163" y="1082158"/>
            <a:ext cx="8856004" cy="923330"/>
          </a:xfrm>
          <a:prstGeom prst="rect">
            <a:avLst/>
          </a:prstGeom>
        </p:spPr>
        <p:txBody>
          <a:bodyPr wrap="square">
            <a:spAutoFit/>
          </a:bodyPr>
          <a:lstStyle/>
          <a:p>
            <a:r>
              <a:rPr lang="ru-RU" dirty="0" smtClean="0"/>
              <a:t>Броят </a:t>
            </a:r>
            <a:r>
              <a:rPr lang="ru-RU" dirty="0"/>
              <a:t>черни </a:t>
            </a:r>
            <a:r>
              <a:rPr lang="ru-RU" dirty="0" smtClean="0"/>
              <a:t>възли по пътя от корена до лист, е брой, който искаме да поддържаме еднакъв за всички пътища от корен до лист. Този брой се </a:t>
            </a:r>
            <a:r>
              <a:rPr lang="ru-RU" dirty="0"/>
              <a:t>нарича </a:t>
            </a:r>
            <a:r>
              <a:rPr lang="ru-RU" b="1" dirty="0"/>
              <a:t>черна височина</a:t>
            </a:r>
            <a:r>
              <a:rPr lang="ru-RU" dirty="0"/>
              <a:t> на червено-черното </a:t>
            </a:r>
            <a:r>
              <a:rPr lang="ru-RU" dirty="0" smtClean="0"/>
              <a:t>дърво. Тази тук е 3.</a:t>
            </a:r>
            <a:endParaRPr lang="bg-BG" dirty="0"/>
          </a:p>
        </p:txBody>
      </p:sp>
      <p:sp>
        <p:nvSpPr>
          <p:cNvPr id="9" name="Rectangle 8"/>
          <p:cNvSpPr/>
          <p:nvPr/>
        </p:nvSpPr>
        <p:spPr>
          <a:xfrm>
            <a:off x="361971" y="21456"/>
            <a:ext cx="8266112" cy="369332"/>
          </a:xfrm>
          <a:prstGeom prst="rect">
            <a:avLst/>
          </a:prstGeom>
        </p:spPr>
        <p:txBody>
          <a:bodyPr wrap="square">
            <a:spAutoFit/>
          </a:bodyPr>
          <a:lstStyle/>
          <a:p>
            <a:r>
              <a:rPr lang="ru-RU" b="1" dirty="0" smtClean="0"/>
              <a:t>Някои термини за ЧЧ дърво.</a:t>
            </a:r>
            <a:endParaRPr lang="bg-BG" b="1" dirty="0"/>
          </a:p>
        </p:txBody>
      </p:sp>
    </p:spTree>
    <p:extLst>
      <p:ext uri="{BB962C8B-B14F-4D97-AF65-F5344CB8AC3E}">
        <p14:creationId xmlns:p14="http://schemas.microsoft.com/office/powerpoint/2010/main" val="24886744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bg-BG" smtClean="0"/>
              <a:t>Велина Славова</a:t>
            </a:r>
            <a:endParaRPr lang="bg-BG"/>
          </a:p>
        </p:txBody>
      </p:sp>
      <p:sp>
        <p:nvSpPr>
          <p:cNvPr id="5" name="Rectangle 4"/>
          <p:cNvSpPr/>
          <p:nvPr/>
        </p:nvSpPr>
        <p:spPr>
          <a:xfrm>
            <a:off x="251520" y="159023"/>
            <a:ext cx="8892480" cy="2585323"/>
          </a:xfrm>
          <a:prstGeom prst="rect">
            <a:avLst/>
          </a:prstGeom>
        </p:spPr>
        <p:txBody>
          <a:bodyPr wrap="square">
            <a:spAutoFit/>
          </a:bodyPr>
          <a:lstStyle/>
          <a:p>
            <a:r>
              <a:rPr lang="ru-RU" dirty="0"/>
              <a:t>Балансът се контролира, като се „оцветяват“ отделните </a:t>
            </a:r>
            <a:r>
              <a:rPr lang="ru-RU" dirty="0" smtClean="0"/>
              <a:t>възли в </a:t>
            </a:r>
            <a:r>
              <a:rPr lang="ru-RU" dirty="0"/>
              <a:t>един от двата цвята (червено или черно) по определени критерии. </a:t>
            </a:r>
            <a:endParaRPr lang="ru-RU" dirty="0" smtClean="0"/>
          </a:p>
          <a:p>
            <a:endParaRPr lang="ru-RU" dirty="0"/>
          </a:p>
          <a:p>
            <a:r>
              <a:rPr lang="ru-RU" dirty="0" smtClean="0"/>
              <a:t>Също, извършват се познатите операции на «въртене» за да се изтеглят висящите части на дървото нагоре и то да се балансира. </a:t>
            </a:r>
          </a:p>
          <a:p>
            <a:endParaRPr lang="ru-RU" dirty="0"/>
          </a:p>
          <a:p>
            <a:r>
              <a:rPr lang="ru-RU" dirty="0" smtClean="0"/>
              <a:t>Това става по няколко възможни схеми на баланиране. Това </a:t>
            </a:r>
            <a:r>
              <a:rPr lang="ru-RU" dirty="0"/>
              <a:t>ограничава разбалансирането на дървото, </a:t>
            </a:r>
            <a:r>
              <a:rPr lang="ru-RU" dirty="0" smtClean="0"/>
              <a:t>та дори </a:t>
            </a:r>
            <a:r>
              <a:rPr lang="ru-RU" dirty="0"/>
              <a:t>и в най-лошия </a:t>
            </a:r>
            <a:r>
              <a:rPr lang="ru-RU" dirty="0" smtClean="0"/>
              <a:t>случай то си стои «логаритмично» високо. </a:t>
            </a:r>
            <a:endParaRPr lang="bg-BG" dirty="0"/>
          </a:p>
        </p:txBody>
      </p:sp>
    </p:spTree>
    <p:extLst>
      <p:ext uri="{BB962C8B-B14F-4D97-AF65-F5344CB8AC3E}">
        <p14:creationId xmlns:p14="http://schemas.microsoft.com/office/powerpoint/2010/main" val="7216692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592267"/>
            <a:ext cx="2895600" cy="365125"/>
          </a:xfrm>
        </p:spPr>
        <p:txBody>
          <a:bodyPr/>
          <a:lstStyle/>
          <a:p>
            <a:r>
              <a:rPr lang="bg-BG" smtClean="0"/>
              <a:t>Велина Славова</a:t>
            </a:r>
            <a:endParaRPr lang="bg-BG"/>
          </a:p>
        </p:txBody>
      </p:sp>
      <p:sp>
        <p:nvSpPr>
          <p:cNvPr id="5" name="Rectangle 4"/>
          <p:cNvSpPr/>
          <p:nvPr/>
        </p:nvSpPr>
        <p:spPr>
          <a:xfrm>
            <a:off x="199478" y="0"/>
            <a:ext cx="8283469" cy="369332"/>
          </a:xfrm>
          <a:prstGeom prst="rect">
            <a:avLst/>
          </a:prstGeom>
        </p:spPr>
        <p:txBody>
          <a:bodyPr wrap="square">
            <a:spAutoFit/>
          </a:bodyPr>
          <a:lstStyle/>
          <a:p>
            <a:r>
              <a:rPr lang="ru-RU" b="1" dirty="0" smtClean="0"/>
              <a:t>Операции</a:t>
            </a:r>
            <a:endParaRPr lang="ru-RU" b="1" dirty="0"/>
          </a:p>
        </p:txBody>
      </p:sp>
      <p:sp>
        <p:nvSpPr>
          <p:cNvPr id="7" name="Rectangle 6"/>
          <p:cNvSpPr/>
          <p:nvPr/>
        </p:nvSpPr>
        <p:spPr>
          <a:xfrm>
            <a:off x="234641" y="764996"/>
            <a:ext cx="8568952" cy="646331"/>
          </a:xfrm>
          <a:prstGeom prst="rect">
            <a:avLst/>
          </a:prstGeom>
        </p:spPr>
        <p:txBody>
          <a:bodyPr wrap="square">
            <a:spAutoFit/>
          </a:bodyPr>
          <a:lstStyle/>
          <a:p>
            <a:r>
              <a:rPr lang="ru-RU" dirty="0"/>
              <a:t>Т</a:t>
            </a:r>
            <a:r>
              <a:rPr lang="ru-RU" dirty="0" smtClean="0"/>
              <a:t>ъсренето </a:t>
            </a:r>
            <a:r>
              <a:rPr lang="ru-RU" dirty="0"/>
              <a:t>в червено-черно дърво </a:t>
            </a:r>
            <a:r>
              <a:rPr lang="ru-RU" dirty="0" smtClean="0"/>
              <a:t>е като </a:t>
            </a:r>
            <a:r>
              <a:rPr lang="ru-RU" dirty="0"/>
              <a:t>във всички ДДПта, защото всяко червено-черно дърво е </a:t>
            </a:r>
            <a:r>
              <a:rPr lang="ru-RU" dirty="0" smtClean="0"/>
              <a:t>частен случай </a:t>
            </a:r>
            <a:r>
              <a:rPr lang="ru-RU" dirty="0"/>
              <a:t>на </a:t>
            </a:r>
            <a:r>
              <a:rPr lang="ru-RU" dirty="0" smtClean="0"/>
              <a:t>ДДП.</a:t>
            </a:r>
            <a:endParaRPr lang="bg-BG" dirty="0"/>
          </a:p>
        </p:txBody>
      </p:sp>
      <p:sp>
        <p:nvSpPr>
          <p:cNvPr id="8" name="Rectangle 7"/>
          <p:cNvSpPr/>
          <p:nvPr/>
        </p:nvSpPr>
        <p:spPr>
          <a:xfrm>
            <a:off x="251520" y="395664"/>
            <a:ext cx="1046312" cy="369332"/>
          </a:xfrm>
          <a:prstGeom prst="rect">
            <a:avLst/>
          </a:prstGeom>
        </p:spPr>
        <p:txBody>
          <a:bodyPr wrap="none">
            <a:spAutoFit/>
          </a:bodyPr>
          <a:lstStyle/>
          <a:p>
            <a:r>
              <a:rPr lang="ru-RU" b="1" dirty="0" smtClean="0"/>
              <a:t>Търсене </a:t>
            </a:r>
            <a:endParaRPr lang="bg-BG" b="1" dirty="0"/>
          </a:p>
        </p:txBody>
      </p:sp>
      <p:pic>
        <p:nvPicPr>
          <p:cNvPr id="9" name="Picture 2" descr="Diagram of binary tree. Основния черен елемент има две червени деца и четири черни внуци. Децата на внуците са черни празни поинтери или червени елементи с черни празни пойнтер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296765"/>
            <a:ext cx="8124106" cy="4186064"/>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rot="19225103">
            <a:off x="4157131" y="1958147"/>
            <a:ext cx="637535" cy="439631"/>
            <a:chOff x="4535996" y="1837241"/>
            <a:chExt cx="637535" cy="439631"/>
          </a:xfrm>
        </p:grpSpPr>
        <p:cxnSp>
          <p:nvCxnSpPr>
            <p:cNvPr id="3" name="Straight Arrow Connector 2"/>
            <p:cNvCxnSpPr/>
            <p:nvPr/>
          </p:nvCxnSpPr>
          <p:spPr>
            <a:xfrm flipH="1">
              <a:off x="4535996" y="1916832"/>
              <a:ext cx="468052" cy="360040"/>
            </a:xfrm>
            <a:prstGeom prst="straightConnector1">
              <a:avLst/>
            </a:prstGeom>
            <a:ln w="57150">
              <a:solidFill>
                <a:schemeClr val="tx1"/>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rot="19338177">
              <a:off x="4834566" y="1837241"/>
              <a:ext cx="338965" cy="159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sp>
        <p:nvSpPr>
          <p:cNvPr id="12" name="Oval 11"/>
          <p:cNvSpPr/>
          <p:nvPr/>
        </p:nvSpPr>
        <p:spPr>
          <a:xfrm>
            <a:off x="4945568" y="1839565"/>
            <a:ext cx="936104"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smtClean="0"/>
              <a:t>22?</a:t>
            </a:r>
            <a:endParaRPr lang="bg-BG" dirty="0"/>
          </a:p>
        </p:txBody>
      </p:sp>
    </p:spTree>
    <p:extLst>
      <p:ext uri="{BB962C8B-B14F-4D97-AF65-F5344CB8AC3E}">
        <p14:creationId xmlns:p14="http://schemas.microsoft.com/office/powerpoint/2010/main" val="176876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par>
                          <p:cTn id="10" fill="hold">
                            <p:stCondLst>
                              <p:cond delay="0"/>
                            </p:stCondLst>
                            <p:childTnLst>
                              <p:par>
                                <p:cTn id="11" presetID="42" presetClass="path" presetSubtype="0" accel="50000" decel="50000" fill="hold" nodeType="afterEffect">
                                  <p:stCondLst>
                                    <p:cond delay="0"/>
                                  </p:stCondLst>
                                  <p:childTnLst>
                                    <p:animMotion origin="layout" path="M -2.77778E-6 -1.21184E-6 L 0.18177 0.10569 " pathEditMode="relative" rAng="0" ptsTypes="AA">
                                      <p:cBhvr>
                                        <p:cTn id="12" dur="500" fill="hold"/>
                                        <p:tgtEl>
                                          <p:spTgt spid="11"/>
                                        </p:tgtEl>
                                        <p:attrNameLst>
                                          <p:attrName>ppt_x</p:attrName>
                                          <p:attrName>ppt_y</p:attrName>
                                        </p:attrNameLst>
                                      </p:cBhvr>
                                      <p:rCtr x="9080" y="5273"/>
                                    </p:animMotion>
                                  </p:childTnLst>
                                </p:cTn>
                              </p:par>
                            </p:childTnLst>
                          </p:cTn>
                        </p:par>
                        <p:par>
                          <p:cTn id="13" fill="hold">
                            <p:stCondLst>
                              <p:cond delay="500"/>
                            </p:stCondLst>
                            <p:childTnLst>
                              <p:par>
                                <p:cTn id="14" presetID="42" presetClass="path" presetSubtype="0" accel="50000" decel="50000" fill="hold" nodeType="afterEffect">
                                  <p:stCondLst>
                                    <p:cond delay="0"/>
                                  </p:stCondLst>
                                  <p:childTnLst>
                                    <p:animMotion origin="layout" path="M 0.18177 0.10569 L 0.2941 0.23774 " pathEditMode="relative" rAng="0" ptsTypes="AA">
                                      <p:cBhvr>
                                        <p:cTn id="15" dur="500" fill="hold"/>
                                        <p:tgtEl>
                                          <p:spTgt spid="11"/>
                                        </p:tgtEl>
                                        <p:attrNameLst>
                                          <p:attrName>ppt_x</p:attrName>
                                          <p:attrName>ppt_y</p:attrName>
                                        </p:attrNameLst>
                                      </p:cBhvr>
                                      <p:rCtr x="5608" y="6591"/>
                                    </p:animMotion>
                                  </p:childTnLst>
                                </p:cTn>
                              </p:par>
                            </p:childTnLst>
                          </p:cTn>
                        </p:par>
                        <p:par>
                          <p:cTn id="16" fill="hold">
                            <p:stCondLst>
                              <p:cond delay="1000"/>
                            </p:stCondLst>
                            <p:childTnLst>
                              <p:par>
                                <p:cTn id="17" presetID="42" presetClass="path" presetSubtype="0" accel="50000" decel="50000" fill="hold" nodeType="afterEffect">
                                  <p:stCondLst>
                                    <p:cond delay="0"/>
                                  </p:stCondLst>
                                  <p:childTnLst>
                                    <p:animMotion origin="layout" path="M 0.2941 0.23774 L 0.21528 0.3846 " pathEditMode="relative" rAng="0" ptsTypes="AA">
                                      <p:cBhvr>
                                        <p:cTn id="18" dur="500" fill="hold"/>
                                        <p:tgtEl>
                                          <p:spTgt spid="11"/>
                                        </p:tgtEl>
                                        <p:attrNameLst>
                                          <p:attrName>ppt_x</p:attrName>
                                          <p:attrName>ppt_y</p:attrName>
                                        </p:attrNameLst>
                                      </p:cBhvr>
                                      <p:rCtr x="-3941" y="73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83218" y="6309320"/>
            <a:ext cx="2895600" cy="365125"/>
          </a:xfrm>
        </p:spPr>
        <p:txBody>
          <a:bodyPr/>
          <a:lstStyle/>
          <a:p>
            <a:r>
              <a:rPr lang="bg-BG" dirty="0" smtClean="0"/>
              <a:t>Велина Славова</a:t>
            </a:r>
            <a:endParaRPr lang="bg-BG" dirty="0"/>
          </a:p>
        </p:txBody>
      </p:sp>
      <p:sp>
        <p:nvSpPr>
          <p:cNvPr id="5" name="Rectangle 4"/>
          <p:cNvSpPr/>
          <p:nvPr/>
        </p:nvSpPr>
        <p:spPr>
          <a:xfrm>
            <a:off x="199478" y="0"/>
            <a:ext cx="8283469" cy="369332"/>
          </a:xfrm>
          <a:prstGeom prst="rect">
            <a:avLst/>
          </a:prstGeom>
        </p:spPr>
        <p:txBody>
          <a:bodyPr wrap="square">
            <a:spAutoFit/>
          </a:bodyPr>
          <a:lstStyle/>
          <a:p>
            <a:r>
              <a:rPr lang="ru-RU" b="1" dirty="0" smtClean="0"/>
              <a:t>Операции</a:t>
            </a:r>
            <a:endParaRPr lang="ru-RU" b="1" dirty="0"/>
          </a:p>
        </p:txBody>
      </p:sp>
      <p:pic>
        <p:nvPicPr>
          <p:cNvPr id="9" name="Picture 2" descr="Diagram of binary tree. Основния черен елемент има две червени деца и четири черни внуци. Децата на внуците са черни празни поинтери или червени елементи с черни празни пойнтер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963" y="1651126"/>
            <a:ext cx="8124106" cy="4186064"/>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p:nvPr/>
        </p:nvSpPr>
        <p:spPr>
          <a:xfrm>
            <a:off x="2051720" y="1503513"/>
            <a:ext cx="936104"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t>-</a:t>
            </a:r>
            <a:r>
              <a:rPr lang="bg-BG" dirty="0" smtClean="0"/>
              <a:t>2?</a:t>
            </a:r>
            <a:endParaRPr lang="bg-BG" dirty="0"/>
          </a:p>
        </p:txBody>
      </p:sp>
      <p:sp>
        <p:nvSpPr>
          <p:cNvPr id="14" name="Rectangle 13"/>
          <p:cNvSpPr/>
          <p:nvPr/>
        </p:nvSpPr>
        <p:spPr>
          <a:xfrm>
            <a:off x="251519" y="857182"/>
            <a:ext cx="8892481" cy="369332"/>
          </a:xfrm>
          <a:prstGeom prst="rect">
            <a:avLst/>
          </a:prstGeom>
        </p:spPr>
        <p:txBody>
          <a:bodyPr wrap="square">
            <a:spAutoFit/>
          </a:bodyPr>
          <a:lstStyle/>
          <a:p>
            <a:r>
              <a:rPr lang="ru-RU" dirty="0"/>
              <a:t>В</a:t>
            </a:r>
            <a:r>
              <a:rPr lang="ru-RU" dirty="0" smtClean="0"/>
              <a:t>мъкват се нещо като</a:t>
            </a:r>
            <a:r>
              <a:rPr lang="en-US" dirty="0" smtClean="0"/>
              <a:t> </a:t>
            </a:r>
            <a:r>
              <a:rPr lang="ru-RU" dirty="0" smtClean="0"/>
              <a:t>листи. </a:t>
            </a:r>
            <a:r>
              <a:rPr lang="bg-BG" dirty="0" smtClean="0"/>
              <a:t>Вмъкват се червени възли, които имат по два черни листа. </a:t>
            </a:r>
            <a:endParaRPr lang="bg-BG" dirty="0"/>
          </a:p>
        </p:txBody>
      </p:sp>
      <p:sp>
        <p:nvSpPr>
          <p:cNvPr id="15" name="Rectangle 14"/>
          <p:cNvSpPr/>
          <p:nvPr/>
        </p:nvSpPr>
        <p:spPr>
          <a:xfrm>
            <a:off x="251519" y="467967"/>
            <a:ext cx="1189300" cy="369332"/>
          </a:xfrm>
          <a:prstGeom prst="rect">
            <a:avLst/>
          </a:prstGeom>
        </p:spPr>
        <p:txBody>
          <a:bodyPr wrap="none">
            <a:spAutoFit/>
          </a:bodyPr>
          <a:lstStyle/>
          <a:p>
            <a:r>
              <a:rPr lang="ru-RU" b="1" dirty="0" smtClean="0"/>
              <a:t>Вмъкване</a:t>
            </a:r>
            <a:endParaRPr lang="bg-BG" b="1" dirty="0"/>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73" y="4923032"/>
            <a:ext cx="16097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8" name="Group 17"/>
          <p:cNvGrpSpPr/>
          <p:nvPr/>
        </p:nvGrpSpPr>
        <p:grpSpPr>
          <a:xfrm rot="16975218">
            <a:off x="3926510" y="1202710"/>
            <a:ext cx="637535" cy="439631"/>
            <a:chOff x="4535996" y="1837241"/>
            <a:chExt cx="637535" cy="439631"/>
          </a:xfrm>
        </p:grpSpPr>
        <p:cxnSp>
          <p:nvCxnSpPr>
            <p:cNvPr id="19" name="Straight Arrow Connector 18"/>
            <p:cNvCxnSpPr/>
            <p:nvPr/>
          </p:nvCxnSpPr>
          <p:spPr>
            <a:xfrm flipH="1">
              <a:off x="4535996" y="1916832"/>
              <a:ext cx="468052" cy="360040"/>
            </a:xfrm>
            <a:prstGeom prst="straightConnector1">
              <a:avLst/>
            </a:prstGeom>
            <a:ln w="57150">
              <a:solidFill>
                <a:schemeClr val="tx1"/>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rot="19338177">
              <a:off x="4834566" y="1837241"/>
              <a:ext cx="338965" cy="159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sp>
        <p:nvSpPr>
          <p:cNvPr id="21" name="Oval 20"/>
          <p:cNvSpPr/>
          <p:nvPr/>
        </p:nvSpPr>
        <p:spPr>
          <a:xfrm>
            <a:off x="467544" y="4487891"/>
            <a:ext cx="720080" cy="57451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smtClean="0"/>
              <a:t>-</a:t>
            </a:r>
            <a:r>
              <a:rPr lang="bg-BG" b="1" dirty="0" smtClean="0"/>
              <a:t>2</a:t>
            </a:r>
            <a:endParaRPr lang="bg-BG" b="1" dirty="0"/>
          </a:p>
        </p:txBody>
      </p:sp>
      <p:sp>
        <p:nvSpPr>
          <p:cNvPr id="22" name="Rectangle 21"/>
          <p:cNvSpPr/>
          <p:nvPr/>
        </p:nvSpPr>
        <p:spPr>
          <a:xfrm>
            <a:off x="171611" y="6044908"/>
            <a:ext cx="3580434" cy="646331"/>
          </a:xfrm>
          <a:prstGeom prst="rect">
            <a:avLst/>
          </a:prstGeom>
        </p:spPr>
        <p:txBody>
          <a:bodyPr wrap="square">
            <a:spAutoFit/>
          </a:bodyPr>
          <a:lstStyle/>
          <a:p>
            <a:r>
              <a:rPr lang="ru-RU" dirty="0" smtClean="0"/>
              <a:t>Закаченият лист е </a:t>
            </a:r>
            <a:r>
              <a:rPr lang="ru-RU" b="1" dirty="0" smtClean="0">
                <a:solidFill>
                  <a:srgbClr val="C00000"/>
                </a:solidFill>
              </a:rPr>
              <a:t>ЧЕРВЕН </a:t>
            </a:r>
            <a:r>
              <a:rPr lang="ru-RU" dirty="0" smtClean="0"/>
              <a:t>по правило</a:t>
            </a:r>
            <a:endParaRPr lang="bg-BG" dirty="0"/>
          </a:p>
        </p:txBody>
      </p:sp>
      <p:sp>
        <p:nvSpPr>
          <p:cNvPr id="6" name="Rectangle 5"/>
          <p:cNvSpPr/>
          <p:nvPr/>
        </p:nvSpPr>
        <p:spPr>
          <a:xfrm>
            <a:off x="5780526" y="1326183"/>
            <a:ext cx="3024336" cy="923330"/>
          </a:xfrm>
          <a:prstGeom prst="rect">
            <a:avLst/>
          </a:prstGeom>
        </p:spPr>
        <p:txBody>
          <a:bodyPr wrap="square">
            <a:spAutoFit/>
          </a:bodyPr>
          <a:lstStyle/>
          <a:p>
            <a:r>
              <a:rPr lang="ru-RU" dirty="0"/>
              <a:t>Вмъкването или изтриване може да наруши свойствата на червено-черното дърво. </a:t>
            </a:r>
            <a:endParaRPr lang="bg-BG" dirty="0"/>
          </a:p>
        </p:txBody>
      </p:sp>
    </p:spTree>
    <p:extLst>
      <p:ext uri="{BB962C8B-B14F-4D97-AF65-F5344CB8AC3E}">
        <p14:creationId xmlns:p14="http://schemas.microsoft.com/office/powerpoint/2010/main" val="134738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par>
                          <p:cTn id="10" fill="hold">
                            <p:stCondLst>
                              <p:cond delay="0"/>
                            </p:stCondLst>
                            <p:childTnLst>
                              <p:par>
                                <p:cTn id="11" presetID="42" presetClass="path" presetSubtype="0" accel="50000" decel="50000" fill="hold" nodeType="afterEffect">
                                  <p:stCondLst>
                                    <p:cond delay="0"/>
                                  </p:stCondLst>
                                  <p:childTnLst>
                                    <p:animMotion origin="layout" path="M 3.88889E-6 -0.0104 L -0.20834 0.13506 " pathEditMode="relative" rAng="0" ptsTypes="AA">
                                      <p:cBhvr>
                                        <p:cTn id="12" dur="500" fill="hold"/>
                                        <p:tgtEl>
                                          <p:spTgt spid="18"/>
                                        </p:tgtEl>
                                        <p:attrNameLst>
                                          <p:attrName>ppt_x</p:attrName>
                                          <p:attrName>ppt_y</p:attrName>
                                        </p:attrNameLst>
                                      </p:cBhvr>
                                      <p:rCtr x="-10417" y="7262"/>
                                    </p:animMotion>
                                  </p:childTnLst>
                                </p:cTn>
                              </p:par>
                            </p:childTnLst>
                          </p:cTn>
                        </p:par>
                        <p:par>
                          <p:cTn id="13" fill="hold">
                            <p:stCondLst>
                              <p:cond delay="500"/>
                            </p:stCondLst>
                            <p:childTnLst>
                              <p:par>
                                <p:cTn id="14" presetID="42" presetClass="path" presetSubtype="0" accel="50000" decel="50000" fill="hold" nodeType="afterEffect">
                                  <p:stCondLst>
                                    <p:cond delay="0"/>
                                  </p:stCondLst>
                                  <p:childTnLst>
                                    <p:animMotion origin="layout" path="M -0.20834 0.13506 L -0.35018 0.30272 " pathEditMode="relative" rAng="0" ptsTypes="AA">
                                      <p:cBhvr>
                                        <p:cTn id="15" dur="500" fill="hold"/>
                                        <p:tgtEl>
                                          <p:spTgt spid="18"/>
                                        </p:tgtEl>
                                        <p:attrNameLst>
                                          <p:attrName>ppt_x</p:attrName>
                                          <p:attrName>ppt_y</p:attrName>
                                        </p:attrNameLst>
                                      </p:cBhvr>
                                      <p:rCtr x="-7101" y="8372"/>
                                    </p:animMotion>
                                  </p:childTnLst>
                                </p:cTn>
                              </p:par>
                            </p:childTnLst>
                          </p:cTn>
                        </p:par>
                        <p:par>
                          <p:cTn id="16" fill="hold">
                            <p:stCondLst>
                              <p:cond delay="1000"/>
                            </p:stCondLst>
                            <p:childTnLst>
                              <p:par>
                                <p:cTn id="17" presetID="42" presetClass="path" presetSubtype="0" accel="50000" decel="50000" fill="hold" nodeType="afterEffect">
                                  <p:stCondLst>
                                    <p:cond delay="0"/>
                                  </p:stCondLst>
                                  <p:childTnLst>
                                    <p:animMotion origin="layout" path="M -0.35018 0.30272 L -0.41302 0.44958 " pathEditMode="relative" rAng="0" ptsTypes="AA">
                                      <p:cBhvr>
                                        <p:cTn id="18" dur="500" fill="hold"/>
                                        <p:tgtEl>
                                          <p:spTgt spid="18"/>
                                        </p:tgtEl>
                                        <p:attrNameLst>
                                          <p:attrName>ppt_x</p:attrName>
                                          <p:attrName>ppt_y</p:attrName>
                                        </p:attrNameLst>
                                      </p:cBhvr>
                                      <p:rCtr x="-3142" y="7331"/>
                                    </p:animMotion>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par>
                          <p:cTn id="25" fill="hold">
                            <p:stCondLst>
                              <p:cond delay="1500"/>
                            </p:stCondLst>
                            <p:childTnLst>
                              <p:par>
                                <p:cTn id="26" presetID="1"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6" name="Rectangle 4"/>
          <p:cNvSpPr>
            <a:spLocks noChangeArrowheads="1"/>
          </p:cNvSpPr>
          <p:nvPr/>
        </p:nvSpPr>
        <p:spPr bwMode="auto">
          <a:xfrm>
            <a:off x="3594513" y="26418"/>
            <a:ext cx="17389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bg-BG" sz="2000" i="1" dirty="0" smtClean="0"/>
              <a:t>AVL</a:t>
            </a:r>
            <a:r>
              <a:rPr lang="bg-BG" altLang="bg-BG" sz="2000" i="1" dirty="0"/>
              <a:t>* дървета</a:t>
            </a:r>
          </a:p>
        </p:txBody>
      </p:sp>
      <p:sp>
        <p:nvSpPr>
          <p:cNvPr id="602117" name="Rectangle 5"/>
          <p:cNvSpPr>
            <a:spLocks noChangeArrowheads="1"/>
          </p:cNvSpPr>
          <p:nvPr/>
        </p:nvSpPr>
        <p:spPr bwMode="auto">
          <a:xfrm>
            <a:off x="455612" y="1157970"/>
            <a:ext cx="79533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bg-BG" dirty="0" err="1">
                <a:latin typeface="Times New Roman" pitchFamily="18" charset="0"/>
              </a:rPr>
              <a:t>Df</a:t>
            </a:r>
            <a:r>
              <a:rPr lang="bg-BG" altLang="bg-BG" dirty="0">
                <a:latin typeface="Times New Roman" pitchFamily="18" charset="0"/>
              </a:rPr>
              <a:t>: Едно дърво </a:t>
            </a:r>
            <a:r>
              <a:rPr lang="bg-BG" altLang="bg-BG" dirty="0" smtClean="0">
                <a:latin typeface="Times New Roman" pitchFamily="18" charset="0"/>
              </a:rPr>
              <a:t>е</a:t>
            </a:r>
            <a:r>
              <a:rPr lang="en-US" altLang="bg-BG" dirty="0"/>
              <a:t> </a:t>
            </a:r>
            <a:r>
              <a:rPr lang="en-US" altLang="bg-BG" dirty="0" smtClean="0"/>
              <a:t>(AVL)</a:t>
            </a:r>
            <a:r>
              <a:rPr lang="bg-BG" altLang="bg-BG" dirty="0" smtClean="0">
                <a:latin typeface="Times New Roman" pitchFamily="18" charset="0"/>
              </a:rPr>
              <a:t> </a:t>
            </a:r>
            <a:r>
              <a:rPr lang="bg-BG" altLang="bg-BG" dirty="0">
                <a:latin typeface="Times New Roman" pitchFamily="18" charset="0"/>
              </a:rPr>
              <a:t>балансирано тогава и само тогава, когато: разликата във </a:t>
            </a:r>
            <a:r>
              <a:rPr lang="bg-BG" altLang="bg-BG" b="1" i="1" dirty="0">
                <a:latin typeface="Times New Roman" pitchFamily="18" charset="0"/>
              </a:rPr>
              <a:t>височините</a:t>
            </a:r>
            <a:r>
              <a:rPr lang="bg-BG" altLang="bg-BG" dirty="0">
                <a:latin typeface="Times New Roman" pitchFamily="18" charset="0"/>
              </a:rPr>
              <a:t> на поддърветата на </a:t>
            </a:r>
            <a:r>
              <a:rPr lang="bg-BG" altLang="bg-BG" b="1" dirty="0">
                <a:latin typeface="Times New Roman" pitchFamily="18" charset="0"/>
              </a:rPr>
              <a:t>всеки</a:t>
            </a:r>
            <a:r>
              <a:rPr lang="bg-BG" altLang="bg-BG" dirty="0">
                <a:latin typeface="Times New Roman" pitchFamily="18" charset="0"/>
              </a:rPr>
              <a:t> негов възел е най-много </a:t>
            </a:r>
            <a:r>
              <a:rPr lang="bg-BG" altLang="bg-BG" i="1" dirty="0">
                <a:latin typeface="Times New Roman" pitchFamily="18" charset="0"/>
              </a:rPr>
              <a:t>1 ниво.</a:t>
            </a:r>
          </a:p>
        </p:txBody>
      </p:sp>
      <p:sp>
        <p:nvSpPr>
          <p:cNvPr id="602121" name="Freeform 9"/>
          <p:cNvSpPr>
            <a:spLocks/>
          </p:cNvSpPr>
          <p:nvPr/>
        </p:nvSpPr>
        <p:spPr bwMode="auto">
          <a:xfrm>
            <a:off x="2579688" y="2628900"/>
            <a:ext cx="3038475" cy="2608263"/>
          </a:xfrm>
          <a:custGeom>
            <a:avLst/>
            <a:gdLst>
              <a:gd name="T0" fmla="*/ 3012 w 6340"/>
              <a:gd name="T1" fmla="*/ 0 h 5580"/>
              <a:gd name="T2" fmla="*/ 1700 w 6340"/>
              <a:gd name="T3" fmla="*/ 680 h 5580"/>
              <a:gd name="T4" fmla="*/ 0 w 6340"/>
              <a:gd name="T5" fmla="*/ 4860 h 5580"/>
              <a:gd name="T6" fmla="*/ 2458 w 6340"/>
              <a:gd name="T7" fmla="*/ 4860 h 5580"/>
              <a:gd name="T8" fmla="*/ 2458 w 6340"/>
              <a:gd name="T9" fmla="*/ 5220 h 5580"/>
              <a:gd name="T10" fmla="*/ 2580 w 6340"/>
              <a:gd name="T11" fmla="*/ 5480 h 5580"/>
              <a:gd name="T12" fmla="*/ 2828 w 6340"/>
              <a:gd name="T13" fmla="*/ 5580 h 5580"/>
              <a:gd name="T14" fmla="*/ 6340 w 6340"/>
              <a:gd name="T15" fmla="*/ 5580 h 5580"/>
              <a:gd name="T16" fmla="*/ 4160 w 6340"/>
              <a:gd name="T17" fmla="*/ 560 h 5580"/>
              <a:gd name="T18" fmla="*/ 3012 w 6340"/>
              <a:gd name="T19" fmla="*/ 0 h 5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40" h="5580">
                <a:moveTo>
                  <a:pt x="3012" y="0"/>
                </a:moveTo>
                <a:lnTo>
                  <a:pt x="1700" y="680"/>
                </a:lnTo>
                <a:lnTo>
                  <a:pt x="0" y="4860"/>
                </a:lnTo>
                <a:lnTo>
                  <a:pt x="2458" y="4860"/>
                </a:lnTo>
                <a:lnTo>
                  <a:pt x="2458" y="5220"/>
                </a:lnTo>
                <a:lnTo>
                  <a:pt x="2580" y="5480"/>
                </a:lnTo>
                <a:lnTo>
                  <a:pt x="2828" y="5580"/>
                </a:lnTo>
                <a:lnTo>
                  <a:pt x="6340" y="5580"/>
                </a:lnTo>
                <a:lnTo>
                  <a:pt x="4160" y="560"/>
                </a:lnTo>
                <a:lnTo>
                  <a:pt x="3012" y="0"/>
                </a:lnTo>
                <a:close/>
              </a:path>
            </a:pathLst>
          </a:custGeom>
          <a:solidFill>
            <a:srgbClr val="FFCC99"/>
          </a:solidFill>
          <a:ln w="9525">
            <a:solidFill>
              <a:srgbClr val="000000"/>
            </a:solidFill>
            <a:round/>
            <a:headEnd/>
            <a:tailEnd/>
          </a:ln>
        </p:spPr>
        <p:txBody>
          <a:bodyPr/>
          <a:lstStyle/>
          <a:p>
            <a:endParaRPr lang="bg-BG"/>
          </a:p>
        </p:txBody>
      </p:sp>
      <p:sp>
        <p:nvSpPr>
          <p:cNvPr id="602122" name="AutoShape 10"/>
          <p:cNvSpPr>
            <a:spLocks noChangeArrowheads="1"/>
          </p:cNvSpPr>
          <p:nvPr/>
        </p:nvSpPr>
        <p:spPr bwMode="auto">
          <a:xfrm>
            <a:off x="2857500" y="3302000"/>
            <a:ext cx="949325" cy="1514475"/>
          </a:xfrm>
          <a:prstGeom prst="triangle">
            <a:avLst>
              <a:gd name="adj" fmla="val 50000"/>
            </a:avLst>
          </a:prstGeom>
          <a:gradFill rotWithShape="0">
            <a:gsLst>
              <a:gs pos="0">
                <a:srgbClr val="FFFFFF"/>
              </a:gs>
              <a:gs pos="100000">
                <a:srgbClr val="FFFFFF">
                  <a:gamma/>
                  <a:shade val="60784"/>
                  <a:invGamma/>
                </a:srgbClr>
              </a:gs>
            </a:gsLst>
            <a:lin ang="2700000" scaled="1"/>
          </a:gradFill>
          <a:ln w="9525">
            <a:solidFill>
              <a:srgbClr val="000000"/>
            </a:solidFill>
            <a:miter lim="800000"/>
            <a:headEnd/>
            <a:tailEnd/>
          </a:ln>
        </p:spPr>
        <p:txBody>
          <a:bodyPr/>
          <a:lstStyle/>
          <a:p>
            <a:endParaRPr lang="bg-BG"/>
          </a:p>
        </p:txBody>
      </p:sp>
      <p:sp>
        <p:nvSpPr>
          <p:cNvPr id="602123" name="AutoShape 11"/>
          <p:cNvSpPr>
            <a:spLocks noChangeArrowheads="1"/>
          </p:cNvSpPr>
          <p:nvPr/>
        </p:nvSpPr>
        <p:spPr bwMode="auto">
          <a:xfrm>
            <a:off x="4065588" y="3302000"/>
            <a:ext cx="1208087" cy="1766888"/>
          </a:xfrm>
          <a:prstGeom prst="triangle">
            <a:avLst>
              <a:gd name="adj" fmla="val 50000"/>
            </a:avLst>
          </a:prstGeom>
          <a:gradFill rotWithShape="0">
            <a:gsLst>
              <a:gs pos="0">
                <a:srgbClr val="FFFFFF"/>
              </a:gs>
              <a:gs pos="100000">
                <a:srgbClr val="FFFFFF">
                  <a:gamma/>
                  <a:shade val="60784"/>
                  <a:invGamma/>
                </a:srgbClr>
              </a:gs>
            </a:gsLst>
            <a:lin ang="2700000" scaled="1"/>
          </a:gradFill>
          <a:ln w="9525">
            <a:solidFill>
              <a:srgbClr val="000000"/>
            </a:solidFill>
            <a:miter lim="800000"/>
            <a:headEnd/>
            <a:tailEnd/>
          </a:ln>
        </p:spPr>
        <p:txBody>
          <a:bodyPr/>
          <a:lstStyle/>
          <a:p>
            <a:endParaRPr lang="bg-BG"/>
          </a:p>
        </p:txBody>
      </p:sp>
      <p:sp>
        <p:nvSpPr>
          <p:cNvPr id="602124" name="Freeform 12"/>
          <p:cNvSpPr>
            <a:spLocks/>
          </p:cNvSpPr>
          <p:nvPr/>
        </p:nvSpPr>
        <p:spPr bwMode="auto">
          <a:xfrm>
            <a:off x="3327400" y="2965450"/>
            <a:ext cx="738188" cy="336550"/>
          </a:xfrm>
          <a:custGeom>
            <a:avLst/>
            <a:gdLst>
              <a:gd name="T0" fmla="*/ 1540 w 1540"/>
              <a:gd name="T1" fmla="*/ 0 h 720"/>
              <a:gd name="T2" fmla="*/ 0 w 1540"/>
              <a:gd name="T3" fmla="*/ 720 h 720"/>
            </a:gdLst>
            <a:ahLst/>
            <a:cxnLst>
              <a:cxn ang="0">
                <a:pos x="T0" y="T1"/>
              </a:cxn>
              <a:cxn ang="0">
                <a:pos x="T2" y="T3"/>
              </a:cxn>
            </a:cxnLst>
            <a:rect l="0" t="0" r="r" b="b"/>
            <a:pathLst>
              <a:path w="1540" h="720">
                <a:moveTo>
                  <a:pt x="1540" y="0"/>
                </a:moveTo>
                <a:lnTo>
                  <a:pt x="0" y="72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02125" name="Line 13"/>
          <p:cNvSpPr>
            <a:spLocks noChangeShapeType="1"/>
          </p:cNvSpPr>
          <p:nvPr/>
        </p:nvSpPr>
        <p:spPr bwMode="auto">
          <a:xfrm>
            <a:off x="4065588" y="2965450"/>
            <a:ext cx="603250" cy="3365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02126" name="Line 14"/>
          <p:cNvSpPr>
            <a:spLocks noChangeShapeType="1"/>
          </p:cNvSpPr>
          <p:nvPr/>
        </p:nvSpPr>
        <p:spPr bwMode="auto">
          <a:xfrm>
            <a:off x="2857500" y="4816475"/>
            <a:ext cx="30194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02127" name="Line 15"/>
          <p:cNvSpPr>
            <a:spLocks noChangeShapeType="1"/>
          </p:cNvSpPr>
          <p:nvPr/>
        </p:nvSpPr>
        <p:spPr bwMode="auto">
          <a:xfrm>
            <a:off x="3892550" y="5068888"/>
            <a:ext cx="19843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02128" name="Oval 16"/>
          <p:cNvSpPr>
            <a:spLocks noChangeArrowheads="1"/>
          </p:cNvSpPr>
          <p:nvPr/>
        </p:nvSpPr>
        <p:spPr bwMode="auto">
          <a:xfrm>
            <a:off x="3892550" y="2797175"/>
            <a:ext cx="258763" cy="252413"/>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02129" name="Line 17"/>
          <p:cNvSpPr>
            <a:spLocks noChangeShapeType="1"/>
          </p:cNvSpPr>
          <p:nvPr/>
        </p:nvSpPr>
        <p:spPr bwMode="auto">
          <a:xfrm>
            <a:off x="5791200" y="4479925"/>
            <a:ext cx="0" cy="3365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sp>
        <p:nvSpPr>
          <p:cNvPr id="602130" name="Line 18"/>
          <p:cNvSpPr>
            <a:spLocks noChangeShapeType="1"/>
          </p:cNvSpPr>
          <p:nvPr/>
        </p:nvSpPr>
        <p:spPr bwMode="auto">
          <a:xfrm flipV="1">
            <a:off x="5791200" y="5068888"/>
            <a:ext cx="0" cy="2524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sp>
        <p:nvSpPr>
          <p:cNvPr id="602131" name="Line 19"/>
          <p:cNvSpPr>
            <a:spLocks noChangeShapeType="1"/>
          </p:cNvSpPr>
          <p:nvPr/>
        </p:nvSpPr>
        <p:spPr bwMode="auto">
          <a:xfrm flipV="1">
            <a:off x="5791200" y="4564063"/>
            <a:ext cx="0" cy="7572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02132" name="Text Box 20"/>
          <p:cNvSpPr txBox="1">
            <a:spLocks noChangeArrowheads="1"/>
          </p:cNvSpPr>
          <p:nvPr/>
        </p:nvSpPr>
        <p:spPr bwMode="auto">
          <a:xfrm>
            <a:off x="5929313" y="4630738"/>
            <a:ext cx="97790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bg-BG" sz="1200"/>
          </a:p>
          <a:p>
            <a:r>
              <a:rPr lang="en-US" altLang="bg-BG" sz="1200">
                <a:latin typeface="Times New Roman" pitchFamily="18" charset="0"/>
              </a:rPr>
              <a:t>1 ниво</a:t>
            </a:r>
            <a:endParaRPr lang="en-US" altLang="bg-BG" sz="1200"/>
          </a:p>
        </p:txBody>
      </p:sp>
      <p:sp>
        <p:nvSpPr>
          <p:cNvPr id="602133" name="Text Box 21"/>
          <p:cNvSpPr txBox="1">
            <a:spLocks noChangeArrowheads="1"/>
          </p:cNvSpPr>
          <p:nvPr/>
        </p:nvSpPr>
        <p:spPr bwMode="auto">
          <a:xfrm>
            <a:off x="4364038" y="2362200"/>
            <a:ext cx="2446337"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bg-BG" i="1">
                <a:latin typeface="Times New Roman" pitchFamily="18" charset="0"/>
              </a:rPr>
              <a:t>За всеки възел!!!</a:t>
            </a:r>
            <a:endParaRPr lang="en-US" altLang="bg-BG" sz="1000"/>
          </a:p>
        </p:txBody>
      </p:sp>
      <p:sp>
        <p:nvSpPr>
          <p:cNvPr id="2" name="Rectangle 1"/>
          <p:cNvSpPr/>
          <p:nvPr/>
        </p:nvSpPr>
        <p:spPr>
          <a:xfrm>
            <a:off x="3198557" y="427163"/>
            <a:ext cx="2752420" cy="369332"/>
          </a:xfrm>
          <a:prstGeom prst="rect">
            <a:avLst/>
          </a:prstGeom>
        </p:spPr>
        <p:txBody>
          <a:bodyPr wrap="none">
            <a:spAutoFit/>
          </a:bodyPr>
          <a:lstStyle/>
          <a:p>
            <a:r>
              <a:rPr lang="en-US" dirty="0" smtClean="0"/>
              <a:t>* </a:t>
            </a:r>
            <a:r>
              <a:rPr lang="en-US" dirty="0" err="1" smtClean="0"/>
              <a:t>Adelson-Velskii</a:t>
            </a:r>
            <a:r>
              <a:rPr lang="bg-BG" dirty="0" smtClean="0"/>
              <a:t> и</a:t>
            </a:r>
            <a:r>
              <a:rPr lang="en-US" dirty="0" smtClean="0"/>
              <a:t> </a:t>
            </a:r>
            <a:r>
              <a:rPr lang="en-US" dirty="0"/>
              <a:t>Landis </a:t>
            </a:r>
            <a:r>
              <a:rPr lang="en-US" dirty="0" smtClean="0"/>
              <a:t> </a:t>
            </a:r>
            <a:endParaRPr lang="bg-BG" dirty="0"/>
          </a:p>
        </p:txBody>
      </p:sp>
      <p:sp>
        <p:nvSpPr>
          <p:cNvPr id="3" name="Rectangle 2"/>
          <p:cNvSpPr/>
          <p:nvPr/>
        </p:nvSpPr>
        <p:spPr>
          <a:xfrm>
            <a:off x="1375631" y="5589240"/>
            <a:ext cx="5976813" cy="369332"/>
          </a:xfrm>
          <a:prstGeom prst="rect">
            <a:avLst/>
          </a:prstGeom>
        </p:spPr>
        <p:txBody>
          <a:bodyPr wrap="square">
            <a:spAutoFit/>
          </a:bodyPr>
          <a:lstStyle/>
          <a:p>
            <a:r>
              <a:rPr lang="en-US" dirty="0"/>
              <a:t>https://en.wikipedia.org/wiki/Georgy_Adelson-Velsky</a:t>
            </a:r>
            <a:endParaRPr lang="bg-BG" dirty="0"/>
          </a:p>
        </p:txBody>
      </p:sp>
      <p:sp>
        <p:nvSpPr>
          <p:cNvPr id="4" name="Rectangle 3"/>
          <p:cNvSpPr/>
          <p:nvPr/>
        </p:nvSpPr>
        <p:spPr>
          <a:xfrm>
            <a:off x="1391413" y="5956793"/>
            <a:ext cx="4384790" cy="369332"/>
          </a:xfrm>
          <a:prstGeom prst="rect">
            <a:avLst/>
          </a:prstGeom>
        </p:spPr>
        <p:txBody>
          <a:bodyPr wrap="none">
            <a:spAutoFit/>
          </a:bodyPr>
          <a:lstStyle/>
          <a:p>
            <a:r>
              <a:rPr lang="en-US" dirty="0"/>
              <a:t>https://en.wikipedia.org/wiki/Evgenii_Landis</a:t>
            </a:r>
            <a:endParaRPr lang="bg-BG" dirty="0"/>
          </a:p>
        </p:txBody>
      </p:sp>
      <p:sp>
        <p:nvSpPr>
          <p:cNvPr id="5" name="Footer Placeholder 4"/>
          <p:cNvSpPr>
            <a:spLocks noGrp="1"/>
          </p:cNvSpPr>
          <p:nvPr>
            <p:ph type="ftr" sz="quarter" idx="11"/>
          </p:nvPr>
        </p:nvSpPr>
        <p:spPr/>
        <p:txBody>
          <a:bodyPr/>
          <a:lstStyle/>
          <a:p>
            <a:r>
              <a:rPr lang="bg-BG" smtClean="0"/>
              <a:t>Велина Славова</a:t>
            </a:r>
            <a:endParaRPr lang="bg-BG"/>
          </a:p>
        </p:txBody>
      </p:sp>
    </p:spTree>
    <p:extLst>
      <p:ext uri="{BB962C8B-B14F-4D97-AF65-F5344CB8AC3E}">
        <p14:creationId xmlns:p14="http://schemas.microsoft.com/office/powerpoint/2010/main" val="37995392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212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02124"/>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602122"/>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602125"/>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602123"/>
                                        </p:tgtEl>
                                        <p:attrNameLst>
                                          <p:attrName>style.visibility</p:attrName>
                                        </p:attrNameLst>
                                      </p:cBhvr>
                                      <p:to>
                                        <p:strVal val="visible"/>
                                      </p:to>
                                    </p:set>
                                  </p:childTnLst>
                                </p:cTn>
                              </p:par>
                            </p:childTnLst>
                          </p:cTn>
                        </p:par>
                        <p:par>
                          <p:cTn id="19" fill="hold" nodeType="afterGroup">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602126"/>
                                        </p:tgtEl>
                                        <p:attrNameLst>
                                          <p:attrName>style.visibility</p:attrName>
                                        </p:attrNameLst>
                                      </p:cBhvr>
                                      <p:to>
                                        <p:strVal val="visible"/>
                                      </p:to>
                                    </p:set>
                                  </p:childTnLst>
                                </p:cTn>
                              </p:par>
                            </p:childTnLst>
                          </p:cTn>
                        </p:par>
                        <p:par>
                          <p:cTn id="22" fill="hold" nodeType="afterGroup">
                            <p:stCondLst>
                              <p:cond delay="2500"/>
                            </p:stCondLst>
                            <p:childTnLst>
                              <p:par>
                                <p:cTn id="23" presetID="1" presetClass="entr" presetSubtype="0" fill="hold" grpId="0" nodeType="afterEffect">
                                  <p:stCondLst>
                                    <p:cond delay="500"/>
                                  </p:stCondLst>
                                  <p:childTnLst>
                                    <p:set>
                                      <p:cBhvr>
                                        <p:cTn id="24" dur="1" fill="hold">
                                          <p:stCondLst>
                                            <p:cond delay="0"/>
                                          </p:stCondLst>
                                        </p:cTn>
                                        <p:tgtEl>
                                          <p:spTgt spid="602127"/>
                                        </p:tgtEl>
                                        <p:attrNameLst>
                                          <p:attrName>style.visibility</p:attrName>
                                        </p:attrNameLst>
                                      </p:cBhvr>
                                      <p:to>
                                        <p:strVal val="visible"/>
                                      </p:to>
                                    </p:set>
                                  </p:childTnLst>
                                </p:cTn>
                              </p:par>
                            </p:childTnLst>
                          </p:cTn>
                        </p:par>
                        <p:par>
                          <p:cTn id="25" fill="hold" nodeType="afterGroup">
                            <p:stCondLst>
                              <p:cond delay="3000"/>
                            </p:stCondLst>
                            <p:childTnLst>
                              <p:par>
                                <p:cTn id="26" presetID="1" presetClass="entr" presetSubtype="0" fill="hold" grpId="0" nodeType="afterEffect">
                                  <p:stCondLst>
                                    <p:cond delay="500"/>
                                  </p:stCondLst>
                                  <p:childTnLst>
                                    <p:set>
                                      <p:cBhvr>
                                        <p:cTn id="27" dur="1" fill="hold">
                                          <p:stCondLst>
                                            <p:cond delay="0"/>
                                          </p:stCondLst>
                                        </p:cTn>
                                        <p:tgtEl>
                                          <p:spTgt spid="602129"/>
                                        </p:tgtEl>
                                        <p:attrNameLst>
                                          <p:attrName>style.visibility</p:attrName>
                                        </p:attrNameLst>
                                      </p:cBhvr>
                                      <p:to>
                                        <p:strVal val="visible"/>
                                      </p:to>
                                    </p:set>
                                  </p:childTnLst>
                                </p:cTn>
                              </p:par>
                            </p:childTnLst>
                          </p:cTn>
                        </p:par>
                        <p:par>
                          <p:cTn id="28" fill="hold" nodeType="afterGroup">
                            <p:stCondLst>
                              <p:cond delay="3500"/>
                            </p:stCondLst>
                            <p:childTnLst>
                              <p:par>
                                <p:cTn id="29" presetID="1" presetClass="entr" presetSubtype="0" fill="hold" grpId="0" nodeType="afterEffect">
                                  <p:stCondLst>
                                    <p:cond delay="500"/>
                                  </p:stCondLst>
                                  <p:childTnLst>
                                    <p:set>
                                      <p:cBhvr>
                                        <p:cTn id="30" dur="1" fill="hold">
                                          <p:stCondLst>
                                            <p:cond delay="0"/>
                                          </p:stCondLst>
                                        </p:cTn>
                                        <p:tgtEl>
                                          <p:spTgt spid="602130"/>
                                        </p:tgtEl>
                                        <p:attrNameLst>
                                          <p:attrName>style.visibility</p:attrName>
                                        </p:attrNameLst>
                                      </p:cBhvr>
                                      <p:to>
                                        <p:strVal val="visible"/>
                                      </p:to>
                                    </p:set>
                                  </p:childTnLst>
                                </p:cTn>
                              </p:par>
                            </p:childTnLst>
                          </p:cTn>
                        </p:par>
                        <p:par>
                          <p:cTn id="31" fill="hold" nodeType="afterGroup">
                            <p:stCondLst>
                              <p:cond delay="4000"/>
                            </p:stCondLst>
                            <p:childTnLst>
                              <p:par>
                                <p:cTn id="32" presetID="1" presetClass="entr" presetSubtype="0" fill="hold" grpId="0" nodeType="afterEffect">
                                  <p:stCondLst>
                                    <p:cond delay="500"/>
                                  </p:stCondLst>
                                  <p:childTnLst>
                                    <p:set>
                                      <p:cBhvr>
                                        <p:cTn id="33" dur="1" fill="hold">
                                          <p:stCondLst>
                                            <p:cond delay="0"/>
                                          </p:stCondLst>
                                        </p:cTn>
                                        <p:tgtEl>
                                          <p:spTgt spid="602131"/>
                                        </p:tgtEl>
                                        <p:attrNameLst>
                                          <p:attrName>style.visibility</p:attrName>
                                        </p:attrNameLst>
                                      </p:cBhvr>
                                      <p:to>
                                        <p:strVal val="visible"/>
                                      </p:to>
                                    </p:set>
                                  </p:childTnLst>
                                </p:cTn>
                              </p:par>
                            </p:childTnLst>
                          </p:cTn>
                        </p:par>
                        <p:par>
                          <p:cTn id="34" fill="hold" nodeType="afterGroup">
                            <p:stCondLst>
                              <p:cond delay="4500"/>
                            </p:stCondLst>
                            <p:childTnLst>
                              <p:par>
                                <p:cTn id="35" presetID="1" presetClass="entr" presetSubtype="0" fill="hold" grpId="0" nodeType="afterEffect">
                                  <p:stCondLst>
                                    <p:cond delay="0"/>
                                  </p:stCondLst>
                                  <p:childTnLst>
                                    <p:set>
                                      <p:cBhvr>
                                        <p:cTn id="36" dur="1" fill="hold">
                                          <p:stCondLst>
                                            <p:cond delay="0"/>
                                          </p:stCondLst>
                                        </p:cTn>
                                        <p:tgtEl>
                                          <p:spTgt spid="60213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0213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02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21" grpId="0" animBg="1"/>
      <p:bldP spid="602122" grpId="0" animBg="1"/>
      <p:bldP spid="602123" grpId="0" animBg="1"/>
      <p:bldP spid="602124" grpId="0" animBg="1"/>
      <p:bldP spid="602125" grpId="0" animBg="1"/>
      <p:bldP spid="602126" grpId="0" animBg="1"/>
      <p:bldP spid="602127" grpId="0" animBg="1"/>
      <p:bldP spid="602128" grpId="0" animBg="1"/>
      <p:bldP spid="602129" grpId="0" animBg="1"/>
      <p:bldP spid="602130" grpId="0" animBg="1"/>
      <p:bldP spid="602131" grpId="0" animBg="1"/>
      <p:bldP spid="602132" grpId="0"/>
      <p:bldP spid="60213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83218" y="6309320"/>
            <a:ext cx="2895600" cy="365125"/>
          </a:xfrm>
        </p:spPr>
        <p:txBody>
          <a:bodyPr/>
          <a:lstStyle/>
          <a:p>
            <a:r>
              <a:rPr lang="bg-BG" dirty="0" smtClean="0"/>
              <a:t>Велина Славова</a:t>
            </a:r>
            <a:endParaRPr lang="bg-BG" dirty="0"/>
          </a:p>
        </p:txBody>
      </p:sp>
      <p:sp>
        <p:nvSpPr>
          <p:cNvPr id="5" name="Rectangle 4"/>
          <p:cNvSpPr/>
          <p:nvPr/>
        </p:nvSpPr>
        <p:spPr>
          <a:xfrm>
            <a:off x="199478" y="0"/>
            <a:ext cx="8283469" cy="369332"/>
          </a:xfrm>
          <a:prstGeom prst="rect">
            <a:avLst/>
          </a:prstGeom>
        </p:spPr>
        <p:txBody>
          <a:bodyPr wrap="square">
            <a:spAutoFit/>
          </a:bodyPr>
          <a:lstStyle/>
          <a:p>
            <a:r>
              <a:rPr lang="ru-RU" b="1" dirty="0" smtClean="0"/>
              <a:t>Операции</a:t>
            </a:r>
            <a:endParaRPr lang="ru-RU" b="1" dirty="0"/>
          </a:p>
        </p:txBody>
      </p:sp>
      <p:pic>
        <p:nvPicPr>
          <p:cNvPr id="9" name="Picture 2" descr="Diagram of binary tree. Основния черен елемент има две червени деца и четири черни внуци. Децата на внуците са черни празни поинтери или червени елементи с черни празни пойнтер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963" y="1651126"/>
            <a:ext cx="8124106" cy="418606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251519" y="467967"/>
            <a:ext cx="1189300" cy="369332"/>
          </a:xfrm>
          <a:prstGeom prst="rect">
            <a:avLst/>
          </a:prstGeom>
        </p:spPr>
        <p:txBody>
          <a:bodyPr wrap="none">
            <a:spAutoFit/>
          </a:bodyPr>
          <a:lstStyle/>
          <a:p>
            <a:r>
              <a:rPr lang="ru-RU" b="1" dirty="0" smtClean="0"/>
              <a:t>Вмъкване</a:t>
            </a:r>
            <a:endParaRPr lang="bg-BG" b="1" dirty="0"/>
          </a:p>
        </p:txBody>
      </p:sp>
      <p:pic>
        <p:nvPicPr>
          <p:cNvPr id="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73" y="4923032"/>
            <a:ext cx="16097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Group 18"/>
          <p:cNvGrpSpPr/>
          <p:nvPr/>
        </p:nvGrpSpPr>
        <p:grpSpPr>
          <a:xfrm rot="16798149">
            <a:off x="328364" y="3916067"/>
            <a:ext cx="637535" cy="439631"/>
            <a:chOff x="4535996" y="1837241"/>
            <a:chExt cx="637535" cy="439631"/>
          </a:xfrm>
        </p:grpSpPr>
        <p:cxnSp>
          <p:nvCxnSpPr>
            <p:cNvPr id="20" name="Straight Arrow Connector 19"/>
            <p:cNvCxnSpPr/>
            <p:nvPr/>
          </p:nvCxnSpPr>
          <p:spPr>
            <a:xfrm flipH="1">
              <a:off x="4535996" y="1916832"/>
              <a:ext cx="468052" cy="360040"/>
            </a:xfrm>
            <a:prstGeom prst="straightConnector1">
              <a:avLst/>
            </a:prstGeom>
            <a:ln w="57150">
              <a:solidFill>
                <a:schemeClr val="tx1"/>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rot="19338177">
              <a:off x="4834566" y="1837241"/>
              <a:ext cx="338965" cy="159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sp>
        <p:nvSpPr>
          <p:cNvPr id="22" name="Oval 21"/>
          <p:cNvSpPr/>
          <p:nvPr/>
        </p:nvSpPr>
        <p:spPr>
          <a:xfrm>
            <a:off x="498955" y="4487891"/>
            <a:ext cx="720080" cy="57451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smtClean="0"/>
              <a:t>-2</a:t>
            </a:r>
            <a:endParaRPr lang="bg-BG" dirty="0"/>
          </a:p>
        </p:txBody>
      </p:sp>
      <p:sp>
        <p:nvSpPr>
          <p:cNvPr id="24" name="Rectangle 23"/>
          <p:cNvSpPr/>
          <p:nvPr/>
        </p:nvSpPr>
        <p:spPr>
          <a:xfrm>
            <a:off x="182042" y="865251"/>
            <a:ext cx="8987343" cy="646331"/>
          </a:xfrm>
          <a:prstGeom prst="rect">
            <a:avLst/>
          </a:prstGeom>
        </p:spPr>
        <p:txBody>
          <a:bodyPr wrap="square">
            <a:spAutoFit/>
          </a:bodyPr>
          <a:lstStyle/>
          <a:p>
            <a:r>
              <a:rPr lang="ru-RU" dirty="0" smtClean="0"/>
              <a:t>СЛЕД ВСЯКО ВМЪКВАНЕ – се прави отстъпване нагоре до корена, по нива с </a:t>
            </a:r>
            <a:r>
              <a:rPr lang="ru-RU" b="1" dirty="0" smtClean="0">
                <a:solidFill>
                  <a:srgbClr val="FF0000"/>
                </a:solidFill>
              </a:rPr>
              <a:t>Пребоядисване и Ребаланс НА ВСЯКА СТЪПКА</a:t>
            </a:r>
            <a:endParaRPr lang="bg-BG" b="1" dirty="0">
              <a:solidFill>
                <a:srgbClr val="FF0000"/>
              </a:solidFill>
            </a:endParaRPr>
          </a:p>
        </p:txBody>
      </p:sp>
    </p:spTree>
    <p:extLst>
      <p:ext uri="{BB962C8B-B14F-4D97-AF65-F5344CB8AC3E}">
        <p14:creationId xmlns:p14="http://schemas.microsoft.com/office/powerpoint/2010/main" val="61062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nodeType="afterEffect">
                                  <p:stCondLst>
                                    <p:cond delay="1000"/>
                                  </p:stCondLst>
                                  <p:childTnLst>
                                    <p:animMotion origin="layout" path="M -1.94444E-6 -2.26642E-6 L 0.02778 -0.06151 " pathEditMode="relative" rAng="0" ptsTypes="AA">
                                      <p:cBhvr>
                                        <p:cTn id="9" dur="500" fill="hold"/>
                                        <p:tgtEl>
                                          <p:spTgt spid="19"/>
                                        </p:tgtEl>
                                        <p:attrNameLst>
                                          <p:attrName>ppt_x</p:attrName>
                                          <p:attrName>ppt_y</p:attrName>
                                        </p:attrNameLst>
                                      </p:cBhvr>
                                      <p:rCtr x="1389" y="-3076"/>
                                    </p:animMotion>
                                  </p:childTnLst>
                                </p:cTn>
                              </p:par>
                            </p:childTnLst>
                          </p:cTn>
                        </p:par>
                        <p:par>
                          <p:cTn id="10" fill="hold">
                            <p:stCondLst>
                              <p:cond delay="1500"/>
                            </p:stCondLst>
                            <p:childTnLst>
                              <p:par>
                                <p:cTn id="11" presetID="42" presetClass="path" presetSubtype="0" accel="50000" decel="50000" fill="hold" nodeType="afterEffect">
                                  <p:stCondLst>
                                    <p:cond delay="1000"/>
                                  </p:stCondLst>
                                  <p:childTnLst>
                                    <p:animMotion origin="layout" path="M 0.02778 -0.06151 L 0.12222 -0.19796 " pathEditMode="relative" rAng="0" ptsTypes="AA">
                                      <p:cBhvr>
                                        <p:cTn id="12" dur="500" fill="hold"/>
                                        <p:tgtEl>
                                          <p:spTgt spid="19"/>
                                        </p:tgtEl>
                                        <p:attrNameLst>
                                          <p:attrName>ppt_x</p:attrName>
                                          <p:attrName>ppt_y</p:attrName>
                                        </p:attrNameLst>
                                      </p:cBhvr>
                                      <p:rCtr x="4722" y="-6822"/>
                                    </p:animMotion>
                                  </p:childTnLst>
                                </p:cTn>
                              </p:par>
                            </p:childTnLst>
                          </p:cTn>
                        </p:par>
                        <p:par>
                          <p:cTn id="13" fill="hold">
                            <p:stCondLst>
                              <p:cond delay="3000"/>
                            </p:stCondLst>
                            <p:childTnLst>
                              <p:par>
                                <p:cTn id="14" presetID="42" presetClass="path" presetSubtype="0" accel="50000" decel="50000" fill="hold" nodeType="afterEffect">
                                  <p:stCondLst>
                                    <p:cond delay="1000"/>
                                  </p:stCondLst>
                                  <p:childTnLst>
                                    <p:animMotion origin="layout" path="M 0.17413 -0.24861 L 0.33958 -0.34297 " pathEditMode="relative" rAng="0" ptsTypes="AA">
                                      <p:cBhvr>
                                        <p:cTn id="15" dur="500" fill="hold"/>
                                        <p:tgtEl>
                                          <p:spTgt spid="19"/>
                                        </p:tgtEl>
                                        <p:attrNameLst>
                                          <p:attrName>ppt_x</p:attrName>
                                          <p:attrName>ppt_y</p:attrName>
                                        </p:attrNameLst>
                                      </p:cBhvr>
                                      <p:rCtr x="8264" y="-471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83218" y="6309320"/>
            <a:ext cx="2895600" cy="365125"/>
          </a:xfrm>
        </p:spPr>
        <p:txBody>
          <a:bodyPr/>
          <a:lstStyle/>
          <a:p>
            <a:r>
              <a:rPr lang="bg-BG" dirty="0" smtClean="0"/>
              <a:t>Велина Славова</a:t>
            </a:r>
            <a:endParaRPr lang="bg-BG" dirty="0"/>
          </a:p>
        </p:txBody>
      </p:sp>
      <p:sp>
        <p:nvSpPr>
          <p:cNvPr id="5" name="Rectangle 4"/>
          <p:cNvSpPr/>
          <p:nvPr/>
        </p:nvSpPr>
        <p:spPr>
          <a:xfrm>
            <a:off x="199478" y="0"/>
            <a:ext cx="8283469" cy="369332"/>
          </a:xfrm>
          <a:prstGeom prst="rect">
            <a:avLst/>
          </a:prstGeom>
        </p:spPr>
        <p:txBody>
          <a:bodyPr wrap="square">
            <a:spAutoFit/>
          </a:bodyPr>
          <a:lstStyle/>
          <a:p>
            <a:r>
              <a:rPr lang="ru-RU" b="1" dirty="0" smtClean="0"/>
              <a:t>Операции</a:t>
            </a:r>
            <a:endParaRPr lang="ru-RU" b="1" dirty="0"/>
          </a:p>
        </p:txBody>
      </p:sp>
      <p:pic>
        <p:nvPicPr>
          <p:cNvPr id="9" name="Picture 2" descr="Diagram of binary tree. Основния черен елемент има две червени деца и четири черни внуци. Децата на внуците са черни празни поинтери или червени елементи с черни празни пойнтер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963" y="1651126"/>
            <a:ext cx="8124106" cy="418606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95748" y="369332"/>
            <a:ext cx="5941883" cy="369332"/>
          </a:xfrm>
          <a:prstGeom prst="rect">
            <a:avLst/>
          </a:prstGeom>
        </p:spPr>
        <p:txBody>
          <a:bodyPr wrap="none">
            <a:spAutoFit/>
          </a:bodyPr>
          <a:lstStyle/>
          <a:p>
            <a:r>
              <a:rPr lang="ru-RU" b="1" dirty="0" smtClean="0"/>
              <a:t>Вмъкване – пребоядисване и ребаланс при отстъпването</a:t>
            </a:r>
            <a:endParaRPr lang="bg-BG" b="1" dirty="0"/>
          </a:p>
        </p:txBody>
      </p:sp>
      <p:pic>
        <p:nvPicPr>
          <p:cNvPr id="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73" y="4923032"/>
            <a:ext cx="16097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Group 18"/>
          <p:cNvGrpSpPr/>
          <p:nvPr/>
        </p:nvGrpSpPr>
        <p:grpSpPr>
          <a:xfrm rot="16798149">
            <a:off x="328364" y="3916067"/>
            <a:ext cx="637535" cy="439631"/>
            <a:chOff x="4535996" y="1837241"/>
            <a:chExt cx="637535" cy="439631"/>
          </a:xfrm>
        </p:grpSpPr>
        <p:cxnSp>
          <p:nvCxnSpPr>
            <p:cNvPr id="20" name="Straight Arrow Connector 19"/>
            <p:cNvCxnSpPr/>
            <p:nvPr/>
          </p:nvCxnSpPr>
          <p:spPr>
            <a:xfrm flipH="1">
              <a:off x="4535996" y="1916832"/>
              <a:ext cx="468052" cy="360040"/>
            </a:xfrm>
            <a:prstGeom prst="straightConnector1">
              <a:avLst/>
            </a:prstGeom>
            <a:ln w="57150">
              <a:solidFill>
                <a:schemeClr val="tx1"/>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rot="19338177">
              <a:off x="4834566" y="1837241"/>
              <a:ext cx="338965" cy="159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sp>
        <p:nvSpPr>
          <p:cNvPr id="22" name="Oval 21"/>
          <p:cNvSpPr/>
          <p:nvPr/>
        </p:nvSpPr>
        <p:spPr>
          <a:xfrm>
            <a:off x="498955" y="4487891"/>
            <a:ext cx="720080" cy="57451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smtClean="0"/>
              <a:t>-2</a:t>
            </a:r>
            <a:endParaRPr lang="bg-BG" dirty="0"/>
          </a:p>
        </p:txBody>
      </p:sp>
      <p:sp>
        <p:nvSpPr>
          <p:cNvPr id="24" name="Rectangle 23"/>
          <p:cNvSpPr/>
          <p:nvPr/>
        </p:nvSpPr>
        <p:spPr>
          <a:xfrm>
            <a:off x="94461" y="738664"/>
            <a:ext cx="8987343" cy="646331"/>
          </a:xfrm>
          <a:prstGeom prst="rect">
            <a:avLst/>
          </a:prstGeom>
        </p:spPr>
        <p:txBody>
          <a:bodyPr wrap="square">
            <a:spAutoFit/>
          </a:bodyPr>
          <a:lstStyle/>
          <a:p>
            <a:r>
              <a:rPr lang="bg-BG" dirty="0" smtClean="0"/>
              <a:t>Нататък ще бележим с </a:t>
            </a:r>
            <a:r>
              <a:rPr lang="fr-FR" dirty="0" smtClean="0"/>
              <a:t>N </a:t>
            </a:r>
            <a:r>
              <a:rPr lang="bg-BG" dirty="0" smtClean="0"/>
              <a:t>възела, до който сме отстъпили нагоре пребоядисвайки и ребалансирайки.</a:t>
            </a:r>
            <a:endParaRPr lang="en-US" dirty="0" smtClean="0"/>
          </a:p>
        </p:txBody>
      </p:sp>
      <p:pic>
        <p:nvPicPr>
          <p:cNvPr id="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826" y="4287012"/>
            <a:ext cx="832685" cy="77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1061829"/>
            <a:ext cx="761795" cy="712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038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9"/>
                                        </p:tgtEl>
                                      </p:cBhvr>
                                    </p:animEffect>
                                    <p:set>
                                      <p:cBhvr>
                                        <p:cTn id="12" dur="1" fill="hold">
                                          <p:stCondLst>
                                            <p:cond delay="499"/>
                                          </p:stCondLst>
                                        </p:cTn>
                                        <p:tgtEl>
                                          <p:spTgt spid="19"/>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4.72222E-6 -2.33117E-6 L 0.06094 -0.108 " pathEditMode="relative" rAng="0" ptsTypes="AA">
                                      <p:cBhvr>
                                        <p:cTn id="20" dur="2000" fill="hold"/>
                                        <p:tgtEl>
                                          <p:spTgt spid="12"/>
                                        </p:tgtEl>
                                        <p:attrNameLst>
                                          <p:attrName>ppt_x</p:attrName>
                                          <p:attrName>ppt_y</p:attrName>
                                        </p:attrNameLst>
                                      </p:cBhvr>
                                      <p:rCtr x="3038" y="-5412"/>
                                    </p:animMotion>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nodeType="clickEffect">
                                  <p:stCondLst>
                                    <p:cond delay="0"/>
                                  </p:stCondLst>
                                  <p:childTnLst>
                                    <p:animMotion origin="layout" path="M 0.06094 -0.108 L 0.16337 -0.24445 " pathEditMode="relative" rAng="0" ptsTypes="AA">
                                      <p:cBhvr>
                                        <p:cTn id="24" dur="2000" fill="hold"/>
                                        <p:tgtEl>
                                          <p:spTgt spid="12"/>
                                        </p:tgtEl>
                                        <p:attrNameLst>
                                          <p:attrName>ppt_x</p:attrName>
                                          <p:attrName>ppt_y</p:attrName>
                                        </p:attrNameLst>
                                      </p:cBhvr>
                                      <p:rCtr x="5122" y="-6822"/>
                                    </p:animMotion>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nodeType="clickEffect">
                                  <p:stCondLst>
                                    <p:cond delay="0"/>
                                  </p:stCondLst>
                                  <p:childTnLst>
                                    <p:animMotion origin="layout" path="M 0.16337 -0.24445 L 0.38386 -0.37026 " pathEditMode="relative" rAng="0" ptsTypes="AA">
                                      <p:cBhvr>
                                        <p:cTn id="28" dur="2000" fill="hold"/>
                                        <p:tgtEl>
                                          <p:spTgt spid="12"/>
                                        </p:tgtEl>
                                        <p:attrNameLst>
                                          <p:attrName>ppt_x</p:attrName>
                                          <p:attrName>ppt_y</p:attrName>
                                        </p:attrNameLst>
                                      </p:cBhvr>
                                      <p:rCtr x="11024" y="-62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8796" y="5880365"/>
            <a:ext cx="16097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a:xfrm>
            <a:off x="3183218" y="6309320"/>
            <a:ext cx="2895600" cy="365125"/>
          </a:xfrm>
        </p:spPr>
        <p:txBody>
          <a:bodyPr/>
          <a:lstStyle/>
          <a:p>
            <a:r>
              <a:rPr lang="bg-BG" dirty="0" smtClean="0"/>
              <a:t>Велина Славова</a:t>
            </a:r>
            <a:endParaRPr lang="bg-BG" dirty="0"/>
          </a:p>
        </p:txBody>
      </p:sp>
      <p:sp>
        <p:nvSpPr>
          <p:cNvPr id="5" name="Rectangle 4"/>
          <p:cNvSpPr/>
          <p:nvPr/>
        </p:nvSpPr>
        <p:spPr>
          <a:xfrm>
            <a:off x="199478" y="0"/>
            <a:ext cx="8283469" cy="369332"/>
          </a:xfrm>
          <a:prstGeom prst="rect">
            <a:avLst/>
          </a:prstGeom>
        </p:spPr>
        <p:txBody>
          <a:bodyPr wrap="square">
            <a:spAutoFit/>
          </a:bodyPr>
          <a:lstStyle/>
          <a:p>
            <a:r>
              <a:rPr lang="ru-RU" b="1" dirty="0" smtClean="0"/>
              <a:t>Операции</a:t>
            </a:r>
            <a:endParaRPr lang="ru-RU" b="1" dirty="0"/>
          </a:p>
        </p:txBody>
      </p:sp>
      <p:pic>
        <p:nvPicPr>
          <p:cNvPr id="9" name="Picture 2" descr="Diagram of binary tree. Основния черен елемент има две червени деца и четири черни внуци. Децата на внуците са черни празни поинтери или червени елементи с черни празни пойнтери."/>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963" y="1651126"/>
            <a:ext cx="8124106" cy="4186064"/>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p:nvPr/>
        </p:nvSpPr>
        <p:spPr>
          <a:xfrm>
            <a:off x="4731016" y="1263562"/>
            <a:ext cx="936104"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smtClean="0"/>
              <a:t>23?</a:t>
            </a:r>
            <a:endParaRPr lang="bg-BG" dirty="0"/>
          </a:p>
        </p:txBody>
      </p:sp>
      <p:sp>
        <p:nvSpPr>
          <p:cNvPr id="13" name="Oval 12"/>
          <p:cNvSpPr/>
          <p:nvPr/>
        </p:nvSpPr>
        <p:spPr>
          <a:xfrm>
            <a:off x="6573619" y="5470397"/>
            <a:ext cx="720080" cy="57451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smtClean="0"/>
              <a:t>23</a:t>
            </a:r>
            <a:endParaRPr lang="bg-BG" dirty="0"/>
          </a:p>
        </p:txBody>
      </p:sp>
      <p:sp>
        <p:nvSpPr>
          <p:cNvPr id="14" name="Rectangle 13"/>
          <p:cNvSpPr/>
          <p:nvPr/>
        </p:nvSpPr>
        <p:spPr>
          <a:xfrm>
            <a:off x="251519" y="857182"/>
            <a:ext cx="8283469" cy="369332"/>
          </a:xfrm>
          <a:prstGeom prst="rect">
            <a:avLst/>
          </a:prstGeom>
        </p:spPr>
        <p:txBody>
          <a:bodyPr wrap="square">
            <a:spAutoFit/>
          </a:bodyPr>
          <a:lstStyle/>
          <a:p>
            <a:r>
              <a:rPr lang="ru-RU" dirty="0" smtClean="0"/>
              <a:t>Сега вмъкваме 23</a:t>
            </a:r>
            <a:endParaRPr lang="bg-BG" dirty="0"/>
          </a:p>
        </p:txBody>
      </p:sp>
      <p:sp>
        <p:nvSpPr>
          <p:cNvPr id="15" name="Rectangle 14"/>
          <p:cNvSpPr/>
          <p:nvPr/>
        </p:nvSpPr>
        <p:spPr>
          <a:xfrm>
            <a:off x="251519" y="467967"/>
            <a:ext cx="2688941" cy="369332"/>
          </a:xfrm>
          <a:prstGeom prst="rect">
            <a:avLst/>
          </a:prstGeom>
        </p:spPr>
        <p:txBody>
          <a:bodyPr wrap="none">
            <a:spAutoFit/>
          </a:bodyPr>
          <a:lstStyle/>
          <a:p>
            <a:r>
              <a:rPr lang="ru-RU" b="1" dirty="0" smtClean="0"/>
              <a:t>Вмъкване – друг пример</a:t>
            </a:r>
            <a:endParaRPr lang="bg-BG" b="1" dirty="0"/>
          </a:p>
        </p:txBody>
      </p:sp>
      <p:sp>
        <p:nvSpPr>
          <p:cNvPr id="2" name="Rectangle 1"/>
          <p:cNvSpPr/>
          <p:nvPr/>
        </p:nvSpPr>
        <p:spPr>
          <a:xfrm>
            <a:off x="3011433" y="5208673"/>
            <a:ext cx="3020227" cy="1200329"/>
          </a:xfrm>
          <a:prstGeom prst="rect">
            <a:avLst/>
          </a:prstGeom>
        </p:spPr>
        <p:txBody>
          <a:bodyPr wrap="square">
            <a:spAutoFit/>
          </a:bodyPr>
          <a:lstStyle/>
          <a:p>
            <a:r>
              <a:rPr lang="ru-RU" dirty="0" smtClean="0"/>
              <a:t>Закаченият </a:t>
            </a:r>
            <a:r>
              <a:rPr lang="ru-RU" dirty="0" smtClean="0"/>
              <a:t>възел е </a:t>
            </a:r>
            <a:r>
              <a:rPr lang="ru-RU" b="1" dirty="0" smtClean="0">
                <a:solidFill>
                  <a:srgbClr val="C00000"/>
                </a:solidFill>
              </a:rPr>
              <a:t>ЧЕРВЕН </a:t>
            </a:r>
            <a:r>
              <a:rPr lang="ru-RU" dirty="0" smtClean="0"/>
              <a:t>по </a:t>
            </a:r>
            <a:r>
              <a:rPr lang="ru-RU" dirty="0" smtClean="0"/>
              <a:t>правило, с два черни </a:t>
            </a:r>
            <a:r>
              <a:rPr lang="fr-FR" dirty="0" smtClean="0"/>
              <a:t>NIL</a:t>
            </a:r>
            <a:r>
              <a:rPr lang="ru-RU" dirty="0" smtClean="0"/>
              <a:t> сина, които </a:t>
            </a:r>
            <a:r>
              <a:rPr lang="bg-BG" dirty="0" smtClean="0"/>
              <a:t>, както </a:t>
            </a:r>
            <a:r>
              <a:rPr lang="ru-RU" dirty="0" smtClean="0"/>
              <a:t>приехм</a:t>
            </a:r>
            <a:r>
              <a:rPr lang="fr-FR" dirty="0" smtClean="0"/>
              <a:t>e</a:t>
            </a:r>
            <a:r>
              <a:rPr lang="bg-BG" dirty="0" smtClean="0"/>
              <a:t>,</a:t>
            </a:r>
            <a:r>
              <a:rPr lang="fr-FR" dirty="0" smtClean="0"/>
              <a:t> </a:t>
            </a:r>
            <a:r>
              <a:rPr lang="ru-RU" dirty="0" smtClean="0"/>
              <a:t>са листи</a:t>
            </a:r>
            <a:endParaRPr lang="bg-BG" dirty="0"/>
          </a:p>
        </p:txBody>
      </p:sp>
      <p:pic>
        <p:nvPicPr>
          <p:cNvPr id="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3" y="4923032"/>
            <a:ext cx="16097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8" name="Group 17"/>
          <p:cNvGrpSpPr/>
          <p:nvPr/>
        </p:nvGrpSpPr>
        <p:grpSpPr>
          <a:xfrm rot="19225103">
            <a:off x="4242735" y="1202711"/>
            <a:ext cx="637535" cy="439631"/>
            <a:chOff x="4535996" y="1837241"/>
            <a:chExt cx="637535" cy="439631"/>
          </a:xfrm>
        </p:grpSpPr>
        <p:cxnSp>
          <p:nvCxnSpPr>
            <p:cNvPr id="19" name="Straight Arrow Connector 18"/>
            <p:cNvCxnSpPr/>
            <p:nvPr/>
          </p:nvCxnSpPr>
          <p:spPr>
            <a:xfrm flipH="1">
              <a:off x="4535996" y="1916832"/>
              <a:ext cx="468052" cy="360040"/>
            </a:xfrm>
            <a:prstGeom prst="straightConnector1">
              <a:avLst/>
            </a:prstGeom>
            <a:ln w="57150">
              <a:solidFill>
                <a:schemeClr val="tx1"/>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rot="19338177">
              <a:off x="4834566" y="1837241"/>
              <a:ext cx="338965" cy="159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sp>
        <p:nvSpPr>
          <p:cNvPr id="21" name="Oval 20"/>
          <p:cNvSpPr/>
          <p:nvPr/>
        </p:nvSpPr>
        <p:spPr>
          <a:xfrm>
            <a:off x="498955" y="4487891"/>
            <a:ext cx="720080" cy="57451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smtClean="0"/>
              <a:t>-</a:t>
            </a:r>
            <a:r>
              <a:rPr lang="bg-BG" b="1" dirty="0" smtClean="0"/>
              <a:t>2</a:t>
            </a:r>
            <a:endParaRPr lang="bg-BG" b="1" dirty="0"/>
          </a:p>
        </p:txBody>
      </p:sp>
      <p:sp>
        <p:nvSpPr>
          <p:cNvPr id="16" name="Rectangle 15"/>
          <p:cNvSpPr/>
          <p:nvPr/>
        </p:nvSpPr>
        <p:spPr>
          <a:xfrm>
            <a:off x="5622752" y="113153"/>
            <a:ext cx="3521248" cy="1477328"/>
          </a:xfrm>
          <a:prstGeom prst="rect">
            <a:avLst/>
          </a:prstGeom>
        </p:spPr>
        <p:txBody>
          <a:bodyPr wrap="square">
            <a:spAutoFit/>
          </a:bodyPr>
          <a:lstStyle/>
          <a:p>
            <a:r>
              <a:rPr lang="ru-RU" dirty="0" smtClean="0"/>
              <a:t>Забележете, че вмъкването внася </a:t>
            </a:r>
            <a:r>
              <a:rPr lang="ru-RU" dirty="0" smtClean="0">
                <a:solidFill>
                  <a:srgbClr val="FF0000"/>
                </a:solidFill>
              </a:rPr>
              <a:t>ЧЕРВЕН</a:t>
            </a:r>
            <a:r>
              <a:rPr lang="ru-RU" dirty="0" smtClean="0"/>
              <a:t> елемент на последно ниво. Целият път на вмъкване е, образно казано </a:t>
            </a:r>
            <a:r>
              <a:rPr lang="ru-RU" dirty="0" smtClean="0">
                <a:solidFill>
                  <a:srgbClr val="FF0000"/>
                </a:solidFill>
              </a:rPr>
              <a:t>зачервен</a:t>
            </a:r>
            <a:r>
              <a:rPr lang="ru-RU" dirty="0" smtClean="0"/>
              <a:t>, защото е станал може би ДЪЛЪГ.</a:t>
            </a:r>
            <a:endParaRPr lang="bg-BG" dirty="0"/>
          </a:p>
        </p:txBody>
      </p:sp>
      <p:sp>
        <p:nvSpPr>
          <p:cNvPr id="3" name="Freeform 2"/>
          <p:cNvSpPr/>
          <p:nvPr/>
        </p:nvSpPr>
        <p:spPr>
          <a:xfrm>
            <a:off x="4459790" y="2016054"/>
            <a:ext cx="3001795" cy="4098066"/>
          </a:xfrm>
          <a:custGeom>
            <a:avLst/>
            <a:gdLst>
              <a:gd name="connsiteX0" fmla="*/ 291504 w 3001795"/>
              <a:gd name="connsiteY0" fmla="*/ 99617 h 4098066"/>
              <a:gd name="connsiteX1" fmla="*/ 2084445 w 3001795"/>
              <a:gd name="connsiteY1" fmla="*/ 942299 h 4098066"/>
              <a:gd name="connsiteX2" fmla="*/ 2998845 w 3001795"/>
              <a:gd name="connsiteY2" fmla="*/ 1928417 h 4098066"/>
              <a:gd name="connsiteX3" fmla="*/ 2389245 w 3001795"/>
              <a:gd name="connsiteY3" fmla="*/ 2717311 h 4098066"/>
              <a:gd name="connsiteX4" fmla="*/ 2765763 w 3001795"/>
              <a:gd name="connsiteY4" fmla="*/ 3577922 h 4098066"/>
              <a:gd name="connsiteX5" fmla="*/ 2765763 w 3001795"/>
              <a:gd name="connsiteY5" fmla="*/ 4097875 h 4098066"/>
              <a:gd name="connsiteX6" fmla="*/ 2066516 w 3001795"/>
              <a:gd name="connsiteY6" fmla="*/ 3631711 h 4098066"/>
              <a:gd name="connsiteX7" fmla="*/ 1941010 w 3001795"/>
              <a:gd name="connsiteY7" fmla="*/ 3093828 h 4098066"/>
              <a:gd name="connsiteX8" fmla="*/ 1725857 w 3001795"/>
              <a:gd name="connsiteY8" fmla="*/ 2555946 h 4098066"/>
              <a:gd name="connsiteX9" fmla="*/ 2102375 w 3001795"/>
              <a:gd name="connsiteY9" fmla="*/ 2161499 h 4098066"/>
              <a:gd name="connsiteX10" fmla="*/ 2514751 w 3001795"/>
              <a:gd name="connsiteY10" fmla="*/ 1838770 h 4098066"/>
              <a:gd name="connsiteX11" fmla="*/ 2281669 w 3001795"/>
              <a:gd name="connsiteY11" fmla="*/ 1426393 h 4098066"/>
              <a:gd name="connsiteX12" fmla="*/ 1546563 w 3001795"/>
              <a:gd name="connsiteY12" fmla="*/ 1067805 h 4098066"/>
              <a:gd name="connsiteX13" fmla="*/ 470798 w 3001795"/>
              <a:gd name="connsiteY13" fmla="*/ 655428 h 4098066"/>
              <a:gd name="connsiteX14" fmla="*/ 40492 w 3001795"/>
              <a:gd name="connsiteY14" fmla="*/ 225122 h 4098066"/>
              <a:gd name="connsiteX15" fmla="*/ 40492 w 3001795"/>
              <a:gd name="connsiteY15" fmla="*/ 9970 h 4098066"/>
              <a:gd name="connsiteX16" fmla="*/ 237716 w 3001795"/>
              <a:gd name="connsiteY16" fmla="*/ 45828 h 4098066"/>
              <a:gd name="connsiteX17" fmla="*/ 291504 w 3001795"/>
              <a:gd name="connsiteY17" fmla="*/ 99617 h 4098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01795" h="4098066">
                <a:moveTo>
                  <a:pt x="291504" y="99617"/>
                </a:moveTo>
                <a:cubicBezTo>
                  <a:pt x="599292" y="249029"/>
                  <a:pt x="1633222" y="637499"/>
                  <a:pt x="2084445" y="942299"/>
                </a:cubicBezTo>
                <a:cubicBezTo>
                  <a:pt x="2535668" y="1247099"/>
                  <a:pt x="2948045" y="1632582"/>
                  <a:pt x="2998845" y="1928417"/>
                </a:cubicBezTo>
                <a:cubicBezTo>
                  <a:pt x="3049645" y="2224252"/>
                  <a:pt x="2428092" y="2442394"/>
                  <a:pt x="2389245" y="2717311"/>
                </a:cubicBezTo>
                <a:cubicBezTo>
                  <a:pt x="2350398" y="2992229"/>
                  <a:pt x="2703010" y="3347828"/>
                  <a:pt x="2765763" y="3577922"/>
                </a:cubicBezTo>
                <a:cubicBezTo>
                  <a:pt x="2828516" y="3808016"/>
                  <a:pt x="2882304" y="4088910"/>
                  <a:pt x="2765763" y="4097875"/>
                </a:cubicBezTo>
                <a:cubicBezTo>
                  <a:pt x="2649222" y="4106840"/>
                  <a:pt x="2203975" y="3799052"/>
                  <a:pt x="2066516" y="3631711"/>
                </a:cubicBezTo>
                <a:cubicBezTo>
                  <a:pt x="1929057" y="3464370"/>
                  <a:pt x="1997786" y="3273122"/>
                  <a:pt x="1941010" y="3093828"/>
                </a:cubicBezTo>
                <a:cubicBezTo>
                  <a:pt x="1884234" y="2914534"/>
                  <a:pt x="1698963" y="2711334"/>
                  <a:pt x="1725857" y="2555946"/>
                </a:cubicBezTo>
                <a:cubicBezTo>
                  <a:pt x="1752751" y="2400558"/>
                  <a:pt x="1970893" y="2281028"/>
                  <a:pt x="2102375" y="2161499"/>
                </a:cubicBezTo>
                <a:cubicBezTo>
                  <a:pt x="2233857" y="2041970"/>
                  <a:pt x="2484869" y="1961288"/>
                  <a:pt x="2514751" y="1838770"/>
                </a:cubicBezTo>
                <a:cubicBezTo>
                  <a:pt x="2544633" y="1716252"/>
                  <a:pt x="2443034" y="1554887"/>
                  <a:pt x="2281669" y="1426393"/>
                </a:cubicBezTo>
                <a:cubicBezTo>
                  <a:pt x="2120304" y="1297899"/>
                  <a:pt x="1848375" y="1196299"/>
                  <a:pt x="1546563" y="1067805"/>
                </a:cubicBezTo>
                <a:cubicBezTo>
                  <a:pt x="1244751" y="939311"/>
                  <a:pt x="721810" y="795875"/>
                  <a:pt x="470798" y="655428"/>
                </a:cubicBezTo>
                <a:cubicBezTo>
                  <a:pt x="219786" y="514981"/>
                  <a:pt x="112210" y="332698"/>
                  <a:pt x="40492" y="225122"/>
                </a:cubicBezTo>
                <a:cubicBezTo>
                  <a:pt x="-31226" y="117546"/>
                  <a:pt x="7621" y="39852"/>
                  <a:pt x="40492" y="9970"/>
                </a:cubicBezTo>
                <a:cubicBezTo>
                  <a:pt x="73363" y="-19912"/>
                  <a:pt x="192892" y="24910"/>
                  <a:pt x="237716" y="45828"/>
                </a:cubicBezTo>
                <a:cubicBezTo>
                  <a:pt x="282540" y="66745"/>
                  <a:pt x="-16284" y="-49795"/>
                  <a:pt x="291504" y="99617"/>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Tree>
    <p:extLst>
      <p:ext uri="{BB962C8B-B14F-4D97-AF65-F5344CB8AC3E}">
        <p14:creationId xmlns:p14="http://schemas.microsoft.com/office/powerpoint/2010/main" val="23367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par>
                          <p:cTn id="10" fill="hold">
                            <p:stCondLst>
                              <p:cond delay="0"/>
                            </p:stCondLst>
                            <p:childTnLst>
                              <p:par>
                                <p:cTn id="11" presetID="42" presetClass="path" presetSubtype="0" accel="50000" decel="50000" fill="hold" nodeType="afterEffect">
                                  <p:stCondLst>
                                    <p:cond delay="0"/>
                                  </p:stCondLst>
                                  <p:childTnLst>
                                    <p:animMotion origin="layout" path="M 3.88889E-6 1.48936E-6 L 0.20902 0.17692 " pathEditMode="relative" rAng="0" ptsTypes="AA">
                                      <p:cBhvr>
                                        <p:cTn id="12" dur="500" fill="hold"/>
                                        <p:tgtEl>
                                          <p:spTgt spid="18"/>
                                        </p:tgtEl>
                                        <p:attrNameLst>
                                          <p:attrName>ppt_x</p:attrName>
                                          <p:attrName>ppt_y</p:attrName>
                                        </p:attrNameLst>
                                      </p:cBhvr>
                                      <p:rCtr x="10451" y="8834"/>
                                    </p:animMotion>
                                  </p:childTnLst>
                                </p:cTn>
                              </p:par>
                            </p:childTnLst>
                          </p:cTn>
                        </p:par>
                        <p:par>
                          <p:cTn id="13" fill="hold">
                            <p:stCondLst>
                              <p:cond delay="500"/>
                            </p:stCondLst>
                            <p:childTnLst>
                              <p:par>
                                <p:cTn id="14" presetID="42" presetClass="path" presetSubtype="0" accel="50000" decel="50000" fill="hold" nodeType="afterEffect">
                                  <p:stCondLst>
                                    <p:cond delay="0"/>
                                  </p:stCondLst>
                                  <p:childTnLst>
                                    <p:animMotion origin="layout" path="M 0.20903 0.17692 L 0.31615 0.30272 " pathEditMode="relative" rAng="0" ptsTypes="AA">
                                      <p:cBhvr>
                                        <p:cTn id="15" dur="500" fill="hold"/>
                                        <p:tgtEl>
                                          <p:spTgt spid="18"/>
                                        </p:tgtEl>
                                        <p:attrNameLst>
                                          <p:attrName>ppt_x</p:attrName>
                                          <p:attrName>ppt_y</p:attrName>
                                        </p:attrNameLst>
                                      </p:cBhvr>
                                      <p:rCtr x="5347" y="6290"/>
                                    </p:animMotion>
                                  </p:childTnLst>
                                </p:cTn>
                              </p:par>
                            </p:childTnLst>
                          </p:cTn>
                        </p:par>
                        <p:par>
                          <p:cTn id="16" fill="hold">
                            <p:stCondLst>
                              <p:cond delay="1000"/>
                            </p:stCondLst>
                            <p:childTnLst>
                              <p:par>
                                <p:cTn id="17" presetID="42" presetClass="path" presetSubtype="0" accel="50000" decel="50000" fill="hold" nodeType="afterEffect">
                                  <p:stCondLst>
                                    <p:cond delay="0"/>
                                  </p:stCondLst>
                                  <p:childTnLst>
                                    <p:animMotion origin="layout" path="M 0.31615 0.30273 L 0.22952 0.41813 " pathEditMode="relative" rAng="0" ptsTypes="AA">
                                      <p:cBhvr>
                                        <p:cTn id="18" dur="500" fill="hold"/>
                                        <p:tgtEl>
                                          <p:spTgt spid="18"/>
                                        </p:tgtEl>
                                        <p:attrNameLst>
                                          <p:attrName>ppt_x</p:attrName>
                                          <p:attrName>ppt_y</p:attrName>
                                        </p:attrNameLst>
                                      </p:cBhvr>
                                      <p:rCtr x="-4340" y="5759"/>
                                    </p:animMotion>
                                  </p:childTnLst>
                                </p:cTn>
                              </p:par>
                            </p:childTnLst>
                          </p:cTn>
                        </p:par>
                        <p:par>
                          <p:cTn id="19" fill="hold">
                            <p:stCondLst>
                              <p:cond delay="1500"/>
                            </p:stCondLst>
                            <p:childTnLst>
                              <p:par>
                                <p:cTn id="20" presetID="42" presetClass="path" presetSubtype="0" accel="50000" decel="50000" fill="hold" nodeType="afterEffect">
                                  <p:stCondLst>
                                    <p:cond delay="0"/>
                                  </p:stCondLst>
                                  <p:childTnLst>
                                    <p:animMotion origin="layout" path="M 0.22952 0.41814 L 0.29566 0.5858 " pathEditMode="relative" rAng="0" ptsTypes="AA">
                                      <p:cBhvr>
                                        <p:cTn id="21" dur="500" fill="hold"/>
                                        <p:tgtEl>
                                          <p:spTgt spid="18"/>
                                        </p:tgtEl>
                                        <p:attrNameLst>
                                          <p:attrName>ppt_x</p:attrName>
                                          <p:attrName>ppt_y</p:attrName>
                                        </p:attrNameLst>
                                      </p:cBhvr>
                                      <p:rCtr x="3299" y="8372"/>
                                    </p:animMotion>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42"/>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grpId="0" nodeType="after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par>
                          <p:cTn id="30" fill="hold">
                            <p:stCondLst>
                              <p:cond delay="2000"/>
                            </p:stCondLst>
                            <p:childTnLst>
                              <p:par>
                                <p:cTn id="31" presetID="1" presetClass="entr" presetSubtype="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2" grpId="0"/>
      <p:bldP spid="16" grpId="0"/>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8796" y="5880365"/>
            <a:ext cx="16097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a:xfrm>
            <a:off x="3183218" y="6309320"/>
            <a:ext cx="2895600" cy="365125"/>
          </a:xfrm>
        </p:spPr>
        <p:txBody>
          <a:bodyPr/>
          <a:lstStyle/>
          <a:p>
            <a:r>
              <a:rPr lang="bg-BG" dirty="0" smtClean="0"/>
              <a:t>Велина Славова</a:t>
            </a:r>
            <a:endParaRPr lang="bg-BG" dirty="0"/>
          </a:p>
        </p:txBody>
      </p:sp>
      <p:sp>
        <p:nvSpPr>
          <p:cNvPr id="5" name="Rectangle 4"/>
          <p:cNvSpPr/>
          <p:nvPr/>
        </p:nvSpPr>
        <p:spPr>
          <a:xfrm>
            <a:off x="199478" y="0"/>
            <a:ext cx="8283469" cy="369332"/>
          </a:xfrm>
          <a:prstGeom prst="rect">
            <a:avLst/>
          </a:prstGeom>
        </p:spPr>
        <p:txBody>
          <a:bodyPr wrap="square">
            <a:spAutoFit/>
          </a:bodyPr>
          <a:lstStyle/>
          <a:p>
            <a:r>
              <a:rPr lang="ru-RU" b="1" dirty="0" smtClean="0"/>
              <a:t>Операции</a:t>
            </a:r>
            <a:endParaRPr lang="ru-RU" b="1" dirty="0"/>
          </a:p>
        </p:txBody>
      </p:sp>
      <p:pic>
        <p:nvPicPr>
          <p:cNvPr id="9" name="Picture 2" descr="Diagram of binary tree. Основния черен елемент има две червени деца и четири черни внуци. Децата на внуците са черни празни поинтери или червени елементи с черни празни пойнтери."/>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963" y="1651126"/>
            <a:ext cx="8124106" cy="4186064"/>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rot="19225103">
            <a:off x="6871222" y="4949863"/>
            <a:ext cx="637535" cy="439631"/>
            <a:chOff x="4535996" y="1837241"/>
            <a:chExt cx="637535" cy="439631"/>
          </a:xfrm>
        </p:grpSpPr>
        <p:cxnSp>
          <p:nvCxnSpPr>
            <p:cNvPr id="3" name="Straight Arrow Connector 2"/>
            <p:cNvCxnSpPr/>
            <p:nvPr/>
          </p:nvCxnSpPr>
          <p:spPr>
            <a:xfrm flipH="1">
              <a:off x="4535996" y="1916832"/>
              <a:ext cx="468052" cy="360040"/>
            </a:xfrm>
            <a:prstGeom prst="straightConnector1">
              <a:avLst/>
            </a:prstGeom>
            <a:ln w="57150">
              <a:solidFill>
                <a:schemeClr val="tx1"/>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rot="19338177">
              <a:off x="4834566" y="1837241"/>
              <a:ext cx="338965" cy="159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sp>
        <p:nvSpPr>
          <p:cNvPr id="13" name="Oval 12"/>
          <p:cNvSpPr/>
          <p:nvPr/>
        </p:nvSpPr>
        <p:spPr>
          <a:xfrm>
            <a:off x="6573619" y="5470397"/>
            <a:ext cx="720080" cy="57451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smtClean="0"/>
              <a:t>23</a:t>
            </a:r>
            <a:endParaRPr lang="bg-BG" dirty="0"/>
          </a:p>
        </p:txBody>
      </p:sp>
      <p:sp>
        <p:nvSpPr>
          <p:cNvPr id="15" name="Rectangle 14"/>
          <p:cNvSpPr/>
          <p:nvPr/>
        </p:nvSpPr>
        <p:spPr>
          <a:xfrm>
            <a:off x="251519" y="467967"/>
            <a:ext cx="3520387" cy="369332"/>
          </a:xfrm>
          <a:prstGeom prst="rect">
            <a:avLst/>
          </a:prstGeom>
        </p:spPr>
        <p:txBody>
          <a:bodyPr wrap="none">
            <a:spAutoFit/>
          </a:bodyPr>
          <a:lstStyle/>
          <a:p>
            <a:r>
              <a:rPr lang="ru-RU" b="1" dirty="0" smtClean="0"/>
              <a:t>Това Вмъкване – по същия начин</a:t>
            </a:r>
            <a:endParaRPr lang="bg-BG" b="1" dirty="0"/>
          </a:p>
        </p:txBody>
      </p:sp>
      <p:sp>
        <p:nvSpPr>
          <p:cNvPr id="17" name="Rectangle 16"/>
          <p:cNvSpPr/>
          <p:nvPr/>
        </p:nvSpPr>
        <p:spPr>
          <a:xfrm>
            <a:off x="85821" y="815147"/>
            <a:ext cx="9077268" cy="369332"/>
          </a:xfrm>
          <a:prstGeom prst="rect">
            <a:avLst/>
          </a:prstGeom>
        </p:spPr>
        <p:txBody>
          <a:bodyPr wrap="square">
            <a:spAutoFit/>
          </a:bodyPr>
          <a:lstStyle/>
          <a:p>
            <a:r>
              <a:rPr lang="ru-RU" dirty="0" smtClean="0"/>
              <a:t>Започва отстъпване по нива с Пребоядисване и Ребаланс НА ВСЯКА СТЪПКА</a:t>
            </a:r>
            <a:endParaRPr lang="bg-BG" dirty="0"/>
          </a:p>
        </p:txBody>
      </p:sp>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3" y="4923032"/>
            <a:ext cx="16097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Oval 20"/>
          <p:cNvSpPr/>
          <p:nvPr/>
        </p:nvSpPr>
        <p:spPr>
          <a:xfrm>
            <a:off x="498955" y="4487891"/>
            <a:ext cx="720080" cy="57451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smtClean="0"/>
              <a:t>-2</a:t>
            </a:r>
            <a:endParaRPr lang="bg-BG" dirty="0"/>
          </a:p>
        </p:txBody>
      </p:sp>
    </p:spTree>
    <p:extLst>
      <p:ext uri="{BB962C8B-B14F-4D97-AF65-F5344CB8AC3E}">
        <p14:creationId xmlns:p14="http://schemas.microsoft.com/office/powerpoint/2010/main" val="296205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nodeType="afterEffect">
                                  <p:stCondLst>
                                    <p:cond delay="1000"/>
                                  </p:stCondLst>
                                  <p:childTnLst>
                                    <p:animMotion origin="layout" path="M -4.72222E-6 3.52451E-6 L -0.05798 -0.10662 " pathEditMode="relative" rAng="0" ptsTypes="AA">
                                      <p:cBhvr>
                                        <p:cTn id="9" dur="500" fill="hold"/>
                                        <p:tgtEl>
                                          <p:spTgt spid="11"/>
                                        </p:tgtEl>
                                        <p:attrNameLst>
                                          <p:attrName>ppt_x</p:attrName>
                                          <p:attrName>ppt_y</p:attrName>
                                        </p:attrNameLst>
                                      </p:cBhvr>
                                      <p:rCtr x="-2899" y="-5342"/>
                                    </p:animMotion>
                                  </p:childTnLst>
                                </p:cTn>
                              </p:par>
                            </p:childTnLst>
                          </p:cTn>
                        </p:par>
                        <p:par>
                          <p:cTn id="10" fill="hold">
                            <p:stCondLst>
                              <p:cond delay="1500"/>
                            </p:stCondLst>
                            <p:childTnLst>
                              <p:par>
                                <p:cTn id="11" presetID="42" presetClass="path" presetSubtype="0" accel="50000" decel="50000" fill="hold" nodeType="afterEffect">
                                  <p:stCondLst>
                                    <p:cond delay="500"/>
                                  </p:stCondLst>
                                  <p:childTnLst>
                                    <p:animMotion origin="layout" path="M -0.05798 -0.10662 L -0.01857 -0.22202 " pathEditMode="relative" rAng="0" ptsTypes="AA">
                                      <p:cBhvr>
                                        <p:cTn id="12" dur="500" fill="hold"/>
                                        <p:tgtEl>
                                          <p:spTgt spid="11"/>
                                        </p:tgtEl>
                                        <p:attrNameLst>
                                          <p:attrName>ppt_x</p:attrName>
                                          <p:attrName>ppt_y</p:attrName>
                                        </p:attrNameLst>
                                      </p:cBhvr>
                                      <p:rCtr x="1962" y="-5782"/>
                                    </p:animMotion>
                                  </p:childTnLst>
                                </p:cTn>
                              </p:par>
                            </p:childTnLst>
                          </p:cTn>
                        </p:par>
                        <p:par>
                          <p:cTn id="13" fill="hold">
                            <p:stCondLst>
                              <p:cond delay="2500"/>
                            </p:stCondLst>
                            <p:childTnLst>
                              <p:par>
                                <p:cTn id="14" presetID="42" presetClass="path" presetSubtype="0" accel="50000" decel="50000" fill="hold" nodeType="afterEffect">
                                  <p:stCondLst>
                                    <p:cond delay="500"/>
                                  </p:stCondLst>
                                  <p:childTnLst>
                                    <p:animMotion origin="layout" path="M -0.01858 -0.22201 L -0.10521 -0.33741 " pathEditMode="relative" rAng="0" ptsTypes="AA">
                                      <p:cBhvr>
                                        <p:cTn id="15" dur="500" fill="hold"/>
                                        <p:tgtEl>
                                          <p:spTgt spid="11"/>
                                        </p:tgtEl>
                                        <p:attrNameLst>
                                          <p:attrName>ppt_x</p:attrName>
                                          <p:attrName>ppt_y</p:attrName>
                                        </p:attrNameLst>
                                      </p:cBhvr>
                                      <p:rCtr x="-4340" y="-5782"/>
                                    </p:animMotion>
                                  </p:childTnLst>
                                </p:cTn>
                              </p:par>
                            </p:childTnLst>
                          </p:cTn>
                        </p:par>
                        <p:par>
                          <p:cTn id="16" fill="hold">
                            <p:stCondLst>
                              <p:cond delay="3500"/>
                            </p:stCondLst>
                            <p:childTnLst>
                              <p:par>
                                <p:cTn id="17" presetID="42" presetClass="path" presetSubtype="0" accel="50000" decel="50000" fill="hold" nodeType="afterEffect">
                                  <p:stCondLst>
                                    <p:cond delay="500"/>
                                  </p:stCondLst>
                                  <p:childTnLst>
                                    <p:animMotion origin="layout" path="M -0.1052 -0.33742 L -0.27847 -0.46323 " pathEditMode="relative" rAng="0" ptsTypes="AA">
                                      <p:cBhvr>
                                        <p:cTn id="18" dur="500" fill="hold"/>
                                        <p:tgtEl>
                                          <p:spTgt spid="11"/>
                                        </p:tgtEl>
                                        <p:attrNameLst>
                                          <p:attrName>ppt_x</p:attrName>
                                          <p:attrName>ppt_y</p:attrName>
                                        </p:attrNameLst>
                                      </p:cBhvr>
                                      <p:rCtr x="-8663" y="-62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bg-BG" smtClean="0"/>
              <a:t>Велина Славова</a:t>
            </a:r>
            <a:endParaRPr lang="bg-BG"/>
          </a:p>
        </p:txBody>
      </p:sp>
      <p:sp>
        <p:nvSpPr>
          <p:cNvPr id="5" name="Rectangle 4"/>
          <p:cNvSpPr/>
          <p:nvPr/>
        </p:nvSpPr>
        <p:spPr>
          <a:xfrm>
            <a:off x="215095" y="548680"/>
            <a:ext cx="8136904" cy="646331"/>
          </a:xfrm>
          <a:prstGeom prst="rect">
            <a:avLst/>
          </a:prstGeom>
        </p:spPr>
        <p:txBody>
          <a:bodyPr wrap="square">
            <a:spAutoFit/>
          </a:bodyPr>
          <a:lstStyle/>
          <a:p>
            <a:r>
              <a:rPr lang="bg-BG" b="1" dirty="0" smtClean="0"/>
              <a:t>Случай 1</a:t>
            </a:r>
            <a:r>
              <a:rPr lang="en-US" b="1" dirty="0" smtClean="0"/>
              <a:t>:</a:t>
            </a:r>
            <a:r>
              <a:rPr lang="en-US" dirty="0" smtClean="0"/>
              <a:t> </a:t>
            </a:r>
            <a:r>
              <a:rPr lang="bg-BG" dirty="0" smtClean="0"/>
              <a:t>Бащата на възела </a:t>
            </a:r>
            <a:r>
              <a:rPr lang="en-US" dirty="0" smtClean="0"/>
              <a:t> N </a:t>
            </a:r>
            <a:r>
              <a:rPr lang="bg-BG" dirty="0" smtClean="0"/>
              <a:t>по пътя на отстъпление е </a:t>
            </a:r>
            <a:r>
              <a:rPr lang="bg-BG" b="1" dirty="0" smtClean="0"/>
              <a:t>черен</a:t>
            </a:r>
            <a:r>
              <a:rPr lang="bg-BG" dirty="0" smtClean="0"/>
              <a:t>, значи всичко е наред и нищо не се прави. </a:t>
            </a:r>
            <a:endParaRPr lang="bg-BG"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140" y="4959605"/>
            <a:ext cx="16097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Diagram of binary tree. Основния черен елемент има две червени деца и четири черни внуци. Децата на внуците са черни празни поинтери или червени елементи с черни празни пойнтери."/>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963" y="1651126"/>
            <a:ext cx="8124106" cy="4186064"/>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p:nvPr/>
        </p:nvSpPr>
        <p:spPr>
          <a:xfrm>
            <a:off x="633914" y="4509120"/>
            <a:ext cx="720080" cy="67094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b="1" dirty="0" smtClean="0"/>
              <a:t>-2</a:t>
            </a:r>
            <a:endParaRPr lang="bg-BG" b="1" dirty="0"/>
          </a:p>
        </p:txBody>
      </p:sp>
      <p:sp>
        <p:nvSpPr>
          <p:cNvPr id="14" name="Rectangle 13"/>
          <p:cNvSpPr/>
          <p:nvPr/>
        </p:nvSpPr>
        <p:spPr>
          <a:xfrm>
            <a:off x="108101" y="5986154"/>
            <a:ext cx="2447673" cy="646331"/>
          </a:xfrm>
          <a:prstGeom prst="rect">
            <a:avLst/>
          </a:prstGeom>
        </p:spPr>
        <p:txBody>
          <a:bodyPr wrap="square">
            <a:spAutoFit/>
          </a:bodyPr>
          <a:lstStyle/>
          <a:p>
            <a:r>
              <a:rPr lang="ru-RU" dirty="0" smtClean="0"/>
              <a:t>Закаченият лист е </a:t>
            </a:r>
            <a:r>
              <a:rPr lang="ru-RU" b="1" dirty="0" smtClean="0">
                <a:solidFill>
                  <a:srgbClr val="C00000"/>
                </a:solidFill>
              </a:rPr>
              <a:t>ЧЕРВЕН </a:t>
            </a:r>
            <a:r>
              <a:rPr lang="ru-RU" dirty="0" smtClean="0"/>
              <a:t>по правило</a:t>
            </a:r>
            <a:endParaRPr lang="bg-BG" dirty="0"/>
          </a:p>
        </p:txBody>
      </p:sp>
      <p:sp>
        <p:nvSpPr>
          <p:cNvPr id="15" name="Rectangle 14"/>
          <p:cNvSpPr/>
          <p:nvPr/>
        </p:nvSpPr>
        <p:spPr>
          <a:xfrm>
            <a:off x="108100" y="29619"/>
            <a:ext cx="9035899" cy="369332"/>
          </a:xfrm>
          <a:prstGeom prst="rect">
            <a:avLst/>
          </a:prstGeom>
        </p:spPr>
        <p:txBody>
          <a:bodyPr wrap="square">
            <a:spAutoFit/>
          </a:bodyPr>
          <a:lstStyle/>
          <a:p>
            <a:r>
              <a:rPr lang="bg-BG" b="1" dirty="0"/>
              <a:t>С</a:t>
            </a:r>
            <a:r>
              <a:rPr lang="bg-BG" b="1" dirty="0" smtClean="0"/>
              <a:t>итуации, в които попадаме отстъпвайки.</a:t>
            </a:r>
            <a:endParaRPr lang="bg-BG" dirty="0"/>
          </a:p>
        </p:txBody>
      </p:sp>
      <p:pic>
        <p:nvPicPr>
          <p:cNvPr id="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027" y="4365104"/>
            <a:ext cx="941967" cy="881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p:nvSpPr>
        <p:spPr>
          <a:xfrm>
            <a:off x="27334" y="2564904"/>
            <a:ext cx="1834353" cy="646331"/>
          </a:xfrm>
          <a:prstGeom prst="rect">
            <a:avLst/>
          </a:prstGeom>
        </p:spPr>
        <p:txBody>
          <a:bodyPr wrap="square">
            <a:spAutoFit/>
          </a:bodyPr>
          <a:lstStyle/>
          <a:p>
            <a:r>
              <a:rPr lang="bg-BG" dirty="0" smtClean="0"/>
              <a:t>пътят </a:t>
            </a:r>
            <a:r>
              <a:rPr lang="bg-BG" dirty="0"/>
              <a:t>на </a:t>
            </a:r>
            <a:r>
              <a:rPr lang="bg-BG" dirty="0" smtClean="0"/>
              <a:t>отстъпление... </a:t>
            </a:r>
            <a:endParaRPr lang="bg-BG" dirty="0"/>
          </a:p>
        </p:txBody>
      </p:sp>
      <p:grpSp>
        <p:nvGrpSpPr>
          <p:cNvPr id="9" name="Group 8"/>
          <p:cNvGrpSpPr/>
          <p:nvPr/>
        </p:nvGrpSpPr>
        <p:grpSpPr>
          <a:xfrm rot="17334226">
            <a:off x="378850" y="4083623"/>
            <a:ext cx="637535" cy="439631"/>
            <a:chOff x="4535996" y="1837241"/>
            <a:chExt cx="637535" cy="439631"/>
          </a:xfrm>
        </p:grpSpPr>
        <p:cxnSp>
          <p:nvCxnSpPr>
            <p:cNvPr id="10" name="Straight Arrow Connector 9"/>
            <p:cNvCxnSpPr/>
            <p:nvPr/>
          </p:nvCxnSpPr>
          <p:spPr>
            <a:xfrm flipH="1">
              <a:off x="4535996" y="1916832"/>
              <a:ext cx="468052" cy="360040"/>
            </a:xfrm>
            <a:prstGeom prst="straightConnector1">
              <a:avLst/>
            </a:prstGeom>
            <a:ln w="57150">
              <a:solidFill>
                <a:schemeClr val="tx1"/>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rot="19338177">
              <a:off x="4834566" y="1837241"/>
              <a:ext cx="338965" cy="159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spTree>
    <p:extLst>
      <p:ext uri="{BB962C8B-B14F-4D97-AF65-F5344CB8AC3E}">
        <p14:creationId xmlns:p14="http://schemas.microsoft.com/office/powerpoint/2010/main" val="318708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0"/>
                            </p:stCondLst>
                            <p:childTnLst>
                              <p:par>
                                <p:cTn id="20" presetID="42" presetClass="path" presetSubtype="0" accel="50000" decel="50000" fill="hold" nodeType="afterEffect">
                                  <p:stCondLst>
                                    <p:cond delay="0"/>
                                  </p:stCondLst>
                                  <p:childTnLst>
                                    <p:animMotion origin="layout" path="M -5.55556E-7 3.33025E-6 L 0.05278 -0.13252 " pathEditMode="relative" rAng="0" ptsTypes="AA">
                                      <p:cBhvr>
                                        <p:cTn id="21" dur="500" fill="hold"/>
                                        <p:tgtEl>
                                          <p:spTgt spid="16"/>
                                        </p:tgtEl>
                                        <p:attrNameLst>
                                          <p:attrName>ppt_x</p:attrName>
                                          <p:attrName>ppt_y</p:attrName>
                                        </p:attrNameLst>
                                      </p:cBhvr>
                                      <p:rCtr x="2639" y="-6637"/>
                                    </p:animMotion>
                                  </p:childTnLst>
                                </p:cTn>
                              </p:par>
                            </p:childTnLst>
                          </p:cTn>
                        </p:par>
                        <p:par>
                          <p:cTn id="22" fill="hold">
                            <p:stCondLst>
                              <p:cond delay="500"/>
                            </p:stCondLst>
                            <p:childTnLst>
                              <p:par>
                                <p:cTn id="23" presetID="42" presetClass="path" presetSubtype="0" accel="50000" decel="50000" fill="hold" nodeType="afterEffect">
                                  <p:stCondLst>
                                    <p:cond delay="0"/>
                                  </p:stCondLst>
                                  <p:childTnLst>
                                    <p:animMotion origin="layout" path="M 0.05278 -0.13263 L 0.18298 -0.28472 " pathEditMode="relative" rAng="0" ptsTypes="AA">
                                      <p:cBhvr>
                                        <p:cTn id="24" dur="500" fill="hold"/>
                                        <p:tgtEl>
                                          <p:spTgt spid="16"/>
                                        </p:tgtEl>
                                        <p:attrNameLst>
                                          <p:attrName>ppt_x</p:attrName>
                                          <p:attrName>ppt_y</p:attrName>
                                        </p:attrNameLst>
                                      </p:cBhvr>
                                      <p:rCtr x="6510" y="-7616"/>
                                    </p:animMotion>
                                  </p:childTnLst>
                                </p:cTn>
                              </p:par>
                            </p:childTnLst>
                          </p:cTn>
                        </p:par>
                        <p:par>
                          <p:cTn id="25" fill="hold">
                            <p:stCondLst>
                              <p:cond delay="1000"/>
                            </p:stCondLst>
                            <p:childTnLst>
                              <p:par>
                                <p:cTn id="26" presetID="42" presetClass="path" presetSubtype="0" accel="50000" decel="50000" fill="hold" nodeType="afterEffect">
                                  <p:stCondLst>
                                    <p:cond delay="0"/>
                                  </p:stCondLst>
                                  <p:childTnLst>
                                    <p:animMotion origin="layout" path="M 0.18298 -0.28472 L 0.36406 -0.40023 " pathEditMode="relative" rAng="0" ptsTypes="AA">
                                      <p:cBhvr>
                                        <p:cTn id="27" dur="500" fill="hold"/>
                                        <p:tgtEl>
                                          <p:spTgt spid="16"/>
                                        </p:tgtEl>
                                        <p:attrNameLst>
                                          <p:attrName>ppt_x</p:attrName>
                                          <p:attrName>ppt_y</p:attrName>
                                        </p:attrNameLst>
                                      </p:cBhvr>
                                      <p:rCtr x="9045" y="-57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050816" y="6492875"/>
            <a:ext cx="2895600" cy="365125"/>
          </a:xfrm>
        </p:spPr>
        <p:txBody>
          <a:bodyPr/>
          <a:lstStyle/>
          <a:p>
            <a:r>
              <a:rPr lang="bg-BG" dirty="0" smtClean="0"/>
              <a:t>Велина Славова</a:t>
            </a:r>
            <a:endParaRPr lang="bg-BG" dirty="0"/>
          </a:p>
        </p:txBody>
      </p:sp>
      <p:pic>
        <p:nvPicPr>
          <p:cNvPr id="16386" name="Picture 2" descr="Diagram of cas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96" y="2729694"/>
            <a:ext cx="9248825" cy="268225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07504" y="0"/>
            <a:ext cx="8406986" cy="369332"/>
          </a:xfrm>
          <a:prstGeom prst="rect">
            <a:avLst/>
          </a:prstGeom>
        </p:spPr>
        <p:txBody>
          <a:bodyPr wrap="square">
            <a:spAutoFit/>
          </a:bodyPr>
          <a:lstStyle/>
          <a:p>
            <a:r>
              <a:rPr lang="bg-BG" b="1" dirty="0" smtClean="0"/>
              <a:t>Случай 2</a:t>
            </a:r>
            <a:r>
              <a:rPr lang="en-US" b="1" dirty="0" smtClean="0"/>
              <a:t>:</a:t>
            </a:r>
            <a:r>
              <a:rPr lang="en-US" dirty="0" smtClean="0"/>
              <a:t> </a:t>
            </a:r>
            <a:r>
              <a:rPr lang="bg-BG" dirty="0" smtClean="0"/>
              <a:t>Бащата на възела </a:t>
            </a:r>
            <a:r>
              <a:rPr lang="en-US" dirty="0" smtClean="0"/>
              <a:t> N </a:t>
            </a:r>
            <a:r>
              <a:rPr lang="bg-BG" dirty="0" smtClean="0"/>
              <a:t>по пътя на отстъпление е </a:t>
            </a:r>
            <a:r>
              <a:rPr lang="bg-BG" b="1" dirty="0" smtClean="0">
                <a:solidFill>
                  <a:srgbClr val="FF0000"/>
                </a:solidFill>
              </a:rPr>
              <a:t>червен</a:t>
            </a:r>
            <a:r>
              <a:rPr lang="bg-BG" dirty="0" smtClean="0"/>
              <a:t>! </a:t>
            </a:r>
            <a:endParaRPr lang="bg-BG" dirty="0"/>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08720"/>
            <a:ext cx="832685" cy="77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07504" y="2996952"/>
            <a:ext cx="1013675" cy="369332"/>
          </a:xfrm>
          <a:prstGeom prst="rect">
            <a:avLst/>
          </a:prstGeom>
          <a:noFill/>
        </p:spPr>
        <p:txBody>
          <a:bodyPr wrap="none" rtlCol="0">
            <a:spAutoFit/>
          </a:bodyPr>
          <a:lstStyle/>
          <a:p>
            <a:r>
              <a:rPr lang="bg-BG" dirty="0" smtClean="0"/>
              <a:t>Баща му</a:t>
            </a:r>
            <a:endParaRPr lang="bg-BG" dirty="0"/>
          </a:p>
        </p:txBody>
      </p:sp>
      <p:sp>
        <p:nvSpPr>
          <p:cNvPr id="9" name="TextBox 8"/>
          <p:cNvSpPr txBox="1"/>
          <p:nvPr/>
        </p:nvSpPr>
        <p:spPr>
          <a:xfrm>
            <a:off x="2005772" y="2400185"/>
            <a:ext cx="1001813" cy="369332"/>
          </a:xfrm>
          <a:prstGeom prst="rect">
            <a:avLst/>
          </a:prstGeom>
          <a:noFill/>
        </p:spPr>
        <p:txBody>
          <a:bodyPr wrap="none" rtlCol="0">
            <a:spAutoFit/>
          </a:bodyPr>
          <a:lstStyle/>
          <a:p>
            <a:r>
              <a:rPr lang="bg-BG" dirty="0" smtClean="0"/>
              <a:t>Дядо му</a:t>
            </a:r>
            <a:endParaRPr lang="bg-BG" dirty="0"/>
          </a:p>
        </p:txBody>
      </p:sp>
      <p:sp>
        <p:nvSpPr>
          <p:cNvPr id="10" name="TextBox 9"/>
          <p:cNvSpPr txBox="1"/>
          <p:nvPr/>
        </p:nvSpPr>
        <p:spPr>
          <a:xfrm>
            <a:off x="2786431" y="2812286"/>
            <a:ext cx="980012" cy="369332"/>
          </a:xfrm>
          <a:prstGeom prst="rect">
            <a:avLst/>
          </a:prstGeom>
          <a:noFill/>
        </p:spPr>
        <p:txBody>
          <a:bodyPr wrap="none" rtlCol="0">
            <a:spAutoFit/>
          </a:bodyPr>
          <a:lstStyle/>
          <a:p>
            <a:r>
              <a:rPr lang="bg-BG" dirty="0" smtClean="0"/>
              <a:t>Чичо му</a:t>
            </a:r>
            <a:endParaRPr lang="bg-BG" dirty="0"/>
          </a:p>
        </p:txBody>
      </p:sp>
      <p:sp>
        <p:nvSpPr>
          <p:cNvPr id="8" name="Rectangle 7"/>
          <p:cNvSpPr/>
          <p:nvPr/>
        </p:nvSpPr>
        <p:spPr>
          <a:xfrm>
            <a:off x="1763688" y="2400185"/>
            <a:ext cx="2952329" cy="32403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2" name="Rectangle 11"/>
          <p:cNvSpPr/>
          <p:nvPr/>
        </p:nvSpPr>
        <p:spPr>
          <a:xfrm>
            <a:off x="107505" y="5640544"/>
            <a:ext cx="9036496" cy="369332"/>
          </a:xfrm>
          <a:prstGeom prst="rect">
            <a:avLst/>
          </a:prstGeom>
        </p:spPr>
        <p:txBody>
          <a:bodyPr wrap="square">
            <a:spAutoFit/>
          </a:bodyPr>
          <a:lstStyle/>
          <a:p>
            <a:r>
              <a:rPr lang="bg-BG" b="1" dirty="0" smtClean="0"/>
              <a:t>Ако и бащата и чичото са </a:t>
            </a:r>
            <a:r>
              <a:rPr lang="bg-BG" b="1" dirty="0" smtClean="0">
                <a:solidFill>
                  <a:srgbClr val="FF0000"/>
                </a:solidFill>
              </a:rPr>
              <a:t>червени</a:t>
            </a:r>
            <a:r>
              <a:rPr lang="bg-BG" b="1" dirty="0" smtClean="0"/>
              <a:t> </a:t>
            </a:r>
            <a:r>
              <a:rPr lang="bg-BG" dirty="0" smtClean="0"/>
              <a:t>се прави само пребоядисване на близките роднини.</a:t>
            </a:r>
            <a:endParaRPr lang="bg-BG" dirty="0"/>
          </a:p>
        </p:txBody>
      </p:sp>
      <p:sp>
        <p:nvSpPr>
          <p:cNvPr id="13" name="Rectangle 12"/>
          <p:cNvSpPr/>
          <p:nvPr/>
        </p:nvSpPr>
        <p:spPr>
          <a:xfrm>
            <a:off x="3800674" y="2276872"/>
            <a:ext cx="5322355" cy="32403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1" name="Rectangle 10"/>
          <p:cNvSpPr/>
          <p:nvPr/>
        </p:nvSpPr>
        <p:spPr>
          <a:xfrm>
            <a:off x="6470296" y="2092206"/>
            <a:ext cx="2508507" cy="369332"/>
          </a:xfrm>
          <a:prstGeom prst="rect">
            <a:avLst/>
          </a:prstGeom>
        </p:spPr>
        <p:txBody>
          <a:bodyPr wrap="none">
            <a:spAutoFit/>
          </a:bodyPr>
          <a:lstStyle/>
          <a:p>
            <a:r>
              <a:rPr lang="bg-BG" dirty="0" smtClean="0"/>
              <a:t>пътят </a:t>
            </a:r>
            <a:r>
              <a:rPr lang="bg-BG" dirty="0"/>
              <a:t>на </a:t>
            </a:r>
            <a:r>
              <a:rPr lang="bg-BG" dirty="0" smtClean="0"/>
              <a:t>отстъпление... </a:t>
            </a:r>
            <a:endParaRPr lang="bg-BG" dirty="0"/>
          </a:p>
        </p:txBody>
      </p:sp>
      <p:sp>
        <p:nvSpPr>
          <p:cNvPr id="16" name="Rectangle 15"/>
          <p:cNvSpPr/>
          <p:nvPr/>
        </p:nvSpPr>
        <p:spPr>
          <a:xfrm>
            <a:off x="1663454" y="416199"/>
            <a:ext cx="7459575" cy="369332"/>
          </a:xfrm>
          <a:prstGeom prst="rect">
            <a:avLst/>
          </a:prstGeom>
        </p:spPr>
        <p:txBody>
          <a:bodyPr wrap="square">
            <a:spAutoFit/>
          </a:bodyPr>
          <a:lstStyle/>
          <a:p>
            <a:r>
              <a:rPr lang="ru-RU" dirty="0" smtClean="0"/>
              <a:t>Нали ако </a:t>
            </a:r>
            <a:r>
              <a:rPr lang="ru-RU" dirty="0"/>
              <a:t>един </a:t>
            </a:r>
            <a:r>
              <a:rPr lang="ru-RU" dirty="0" smtClean="0"/>
              <a:t>възел е </a:t>
            </a:r>
            <a:r>
              <a:rPr lang="ru-RU" dirty="0"/>
              <a:t>червен, и двете му деца </a:t>
            </a:r>
            <a:r>
              <a:rPr lang="ru-RU" dirty="0" smtClean="0"/>
              <a:t>трябваше да са черни!</a:t>
            </a:r>
            <a:endParaRPr lang="bg-BG" dirty="0"/>
          </a:p>
        </p:txBody>
      </p:sp>
      <p:sp>
        <p:nvSpPr>
          <p:cNvPr id="15" name="Rectangle 14"/>
          <p:cNvSpPr/>
          <p:nvPr/>
        </p:nvSpPr>
        <p:spPr>
          <a:xfrm>
            <a:off x="1692064" y="828674"/>
            <a:ext cx="7464129" cy="369332"/>
          </a:xfrm>
          <a:prstGeom prst="rect">
            <a:avLst/>
          </a:prstGeom>
        </p:spPr>
        <p:txBody>
          <a:bodyPr wrap="square">
            <a:spAutoFit/>
          </a:bodyPr>
          <a:lstStyle/>
          <a:p>
            <a:r>
              <a:rPr lang="bg-BG" dirty="0"/>
              <a:t>Значи нещо не е наред и трябва да проверим родославието на </a:t>
            </a:r>
            <a:r>
              <a:rPr lang="en-US" dirty="0"/>
              <a:t>N.</a:t>
            </a:r>
            <a:endParaRPr lang="bg-BG" dirty="0"/>
          </a:p>
        </p:txBody>
      </p:sp>
      <p:sp>
        <p:nvSpPr>
          <p:cNvPr id="17" name="Oval 16"/>
          <p:cNvSpPr/>
          <p:nvPr/>
        </p:nvSpPr>
        <p:spPr>
          <a:xfrm>
            <a:off x="5585807" y="4011199"/>
            <a:ext cx="570369" cy="62608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4020364"/>
            <a:ext cx="659462" cy="61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76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par>
                          <p:cTn id="19" fill="hold">
                            <p:stCondLst>
                              <p:cond delay="0"/>
                            </p:stCondLst>
                            <p:childTnLst>
                              <p:par>
                                <p:cTn id="20" presetID="53" presetClass="exit" presetSubtype="32" fill="hold" grpId="0" nodeType="afterEffect">
                                  <p:stCondLst>
                                    <p:cond delay="0"/>
                                  </p:stCondLst>
                                  <p:childTnLst>
                                    <p:anim calcmode="lin" valueType="num">
                                      <p:cBhvr>
                                        <p:cTn id="21" dur="500"/>
                                        <p:tgtEl>
                                          <p:spTgt spid="8"/>
                                        </p:tgtEl>
                                        <p:attrNameLst>
                                          <p:attrName>ppt_w</p:attrName>
                                        </p:attrNameLst>
                                      </p:cBhvr>
                                      <p:tavLst>
                                        <p:tav tm="0">
                                          <p:val>
                                            <p:strVal val="ppt_w"/>
                                          </p:val>
                                        </p:tav>
                                        <p:tav tm="100000">
                                          <p:val>
                                            <p:fltVal val="0"/>
                                          </p:val>
                                        </p:tav>
                                      </p:tavLst>
                                    </p:anim>
                                    <p:anim calcmode="lin" valueType="num">
                                      <p:cBhvr>
                                        <p:cTn id="22" dur="500"/>
                                        <p:tgtEl>
                                          <p:spTgt spid="8"/>
                                        </p:tgtEl>
                                        <p:attrNameLst>
                                          <p:attrName>ppt_h</p:attrName>
                                        </p:attrNameLst>
                                      </p:cBhvr>
                                      <p:tavLst>
                                        <p:tav tm="0">
                                          <p:val>
                                            <p:strVal val="ppt_h"/>
                                          </p:val>
                                        </p:tav>
                                        <p:tav tm="100000">
                                          <p:val>
                                            <p:fltVal val="0"/>
                                          </p:val>
                                        </p:tav>
                                      </p:tavLst>
                                    </p:anim>
                                    <p:animEffect transition="out" filter="fade">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childTnLst>
                          </p:cTn>
                        </p:par>
                        <p:par>
                          <p:cTn id="25" fill="hold">
                            <p:stCondLst>
                              <p:cond delay="500"/>
                            </p:stCondLst>
                            <p:childTnLst>
                              <p:par>
                                <p:cTn id="26" presetID="16" presetClass="entr" presetSubtype="21" fill="hold" grpId="0" nodeType="afterEffect">
                                  <p:stCondLst>
                                    <p:cond delay="1000"/>
                                  </p:stCondLst>
                                  <p:childTnLst>
                                    <p:set>
                                      <p:cBhvr>
                                        <p:cTn id="27" dur="1" fill="hold">
                                          <p:stCondLst>
                                            <p:cond delay="0"/>
                                          </p:stCondLst>
                                        </p:cTn>
                                        <p:tgtEl>
                                          <p:spTgt spid="9"/>
                                        </p:tgtEl>
                                        <p:attrNameLst>
                                          <p:attrName>style.visibility</p:attrName>
                                        </p:attrNameLst>
                                      </p:cBhvr>
                                      <p:to>
                                        <p:strVal val="visible"/>
                                      </p:to>
                                    </p:set>
                                    <p:animEffect transition="in" filter="barn(inVertical)">
                                      <p:cBhvr>
                                        <p:cTn id="28" dur="500"/>
                                        <p:tgtEl>
                                          <p:spTgt spid="9"/>
                                        </p:tgtEl>
                                      </p:cBhvr>
                                    </p:animEffect>
                                  </p:childTnLst>
                                </p:cTn>
                              </p:par>
                            </p:childTnLst>
                          </p:cTn>
                        </p:par>
                        <p:par>
                          <p:cTn id="29" fill="hold">
                            <p:stCondLst>
                              <p:cond delay="2000"/>
                            </p:stCondLst>
                            <p:childTnLst>
                              <p:par>
                                <p:cTn id="30" presetID="16" presetClass="entr" presetSubtype="21"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inVertic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par>
                          <p:cTn id="38" fill="hold">
                            <p:stCondLst>
                              <p:cond delay="500"/>
                            </p:stCondLst>
                            <p:childTnLst>
                              <p:par>
                                <p:cTn id="39" presetID="53" presetClass="exit" presetSubtype="32" fill="hold" grpId="0" nodeType="afterEffect">
                                  <p:stCondLst>
                                    <p:cond delay="0"/>
                                  </p:stCondLst>
                                  <p:childTnLst>
                                    <p:anim calcmode="lin" valueType="num">
                                      <p:cBhvr>
                                        <p:cTn id="40" dur="500"/>
                                        <p:tgtEl>
                                          <p:spTgt spid="13"/>
                                        </p:tgtEl>
                                        <p:attrNameLst>
                                          <p:attrName>ppt_w</p:attrName>
                                        </p:attrNameLst>
                                      </p:cBhvr>
                                      <p:tavLst>
                                        <p:tav tm="0">
                                          <p:val>
                                            <p:strVal val="ppt_w"/>
                                          </p:val>
                                        </p:tav>
                                        <p:tav tm="100000">
                                          <p:val>
                                            <p:fltVal val="0"/>
                                          </p:val>
                                        </p:tav>
                                      </p:tavLst>
                                    </p:anim>
                                    <p:anim calcmode="lin" valueType="num">
                                      <p:cBhvr>
                                        <p:cTn id="41" dur="500"/>
                                        <p:tgtEl>
                                          <p:spTgt spid="13"/>
                                        </p:tgtEl>
                                        <p:attrNameLst>
                                          <p:attrName>ppt_h</p:attrName>
                                        </p:attrNameLst>
                                      </p:cBhvr>
                                      <p:tavLst>
                                        <p:tav tm="0">
                                          <p:val>
                                            <p:strVal val="ppt_h"/>
                                          </p:val>
                                        </p:tav>
                                        <p:tav tm="100000">
                                          <p:val>
                                            <p:fltVal val="0"/>
                                          </p:val>
                                        </p:tav>
                                      </p:tavLst>
                                    </p:anim>
                                    <p:animEffect transition="out" filter="fade">
                                      <p:cBhvr>
                                        <p:cTn id="42" dur="500"/>
                                        <p:tgtEl>
                                          <p:spTgt spid="13"/>
                                        </p:tgtEl>
                                      </p:cBhvr>
                                    </p:animEffect>
                                    <p:set>
                                      <p:cBhvr>
                                        <p:cTn id="43" dur="1" fill="hold">
                                          <p:stCondLst>
                                            <p:cond delay="499"/>
                                          </p:stCondLst>
                                        </p:cTn>
                                        <p:tgtEl>
                                          <p:spTgt spid="1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0" presetClass="entr" presetSubtype="0"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par>
                                <p:cTn id="54" presetID="42" presetClass="path" presetSubtype="0" accel="50000" decel="50000" fill="hold" nodeType="withEffect">
                                  <p:stCondLst>
                                    <p:cond delay="0"/>
                                  </p:stCondLst>
                                  <p:childTnLst>
                                    <p:animMotion origin="layout" path="M -5.55556E-7 -4.47989E-6 L 0.05851 -0.11003 " pathEditMode="relative" rAng="0" ptsTypes="AA">
                                      <p:cBhvr>
                                        <p:cTn id="55" dur="2000" fill="hold"/>
                                        <p:tgtEl>
                                          <p:spTgt spid="14"/>
                                        </p:tgtEl>
                                        <p:attrNameLst>
                                          <p:attrName>ppt_x</p:attrName>
                                          <p:attrName>ppt_y</p:attrName>
                                        </p:attrNameLst>
                                      </p:cBhvr>
                                      <p:rCtr x="2917" y="-550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8" grpId="0" animBg="1"/>
      <p:bldP spid="12" grpId="0"/>
      <p:bldP spid="13" grpId="0" animBg="1"/>
      <p:bldP spid="11" grpId="0"/>
      <p:bldP spid="16" grpId="0"/>
      <p:bldP spid="15" grpId="0"/>
      <p:bldP spid="1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0" name="Picture 4" descr="Diagram of case 4, step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866" y="1212413"/>
            <a:ext cx="7923680" cy="2372089"/>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p:cNvSpPr/>
          <p:nvPr/>
        </p:nvSpPr>
        <p:spPr>
          <a:xfrm>
            <a:off x="5902531" y="2938171"/>
            <a:ext cx="3024336" cy="923330"/>
          </a:xfrm>
          <a:prstGeom prst="rect">
            <a:avLst/>
          </a:prstGeom>
        </p:spPr>
        <p:txBody>
          <a:bodyPr wrap="square">
            <a:spAutoFit/>
          </a:bodyPr>
          <a:lstStyle/>
          <a:p>
            <a:r>
              <a:rPr lang="bg-BG" dirty="0"/>
              <a:t>Лява ротация, тя прилича на </a:t>
            </a:r>
            <a:r>
              <a:rPr lang="fr-FR" dirty="0"/>
              <a:t>AVL </a:t>
            </a:r>
            <a:r>
              <a:rPr lang="bg-BG" dirty="0"/>
              <a:t>ротацията. </a:t>
            </a:r>
            <a:r>
              <a:rPr lang="bg-BG" dirty="0" smtClean="0"/>
              <a:t>Сега </a:t>
            </a:r>
            <a:r>
              <a:rPr lang="en-US" dirty="0" smtClean="0"/>
              <a:t>N</a:t>
            </a:r>
            <a:r>
              <a:rPr lang="bg-BG" dirty="0" smtClean="0"/>
              <a:t> </a:t>
            </a:r>
            <a:r>
              <a:rPr lang="bg-BG" dirty="0"/>
              <a:t>е </a:t>
            </a:r>
            <a:r>
              <a:rPr lang="bg-BG" dirty="0" smtClean="0"/>
              <a:t>отвън! Като долу.</a:t>
            </a:r>
            <a:endParaRPr lang="bg-BG" dirty="0"/>
          </a:p>
        </p:txBody>
      </p:sp>
      <p:sp>
        <p:nvSpPr>
          <p:cNvPr id="4" name="Footer Placeholder 3"/>
          <p:cNvSpPr>
            <a:spLocks noGrp="1"/>
          </p:cNvSpPr>
          <p:nvPr>
            <p:ph type="ftr" sz="quarter" idx="11"/>
          </p:nvPr>
        </p:nvSpPr>
        <p:spPr/>
        <p:txBody>
          <a:bodyPr/>
          <a:lstStyle/>
          <a:p>
            <a:r>
              <a:rPr lang="bg-BG" smtClean="0"/>
              <a:t>Велина Славова</a:t>
            </a:r>
            <a:endParaRPr lang="bg-BG"/>
          </a:p>
        </p:txBody>
      </p:sp>
      <p:sp>
        <p:nvSpPr>
          <p:cNvPr id="9" name="Rectangle 8"/>
          <p:cNvSpPr/>
          <p:nvPr/>
        </p:nvSpPr>
        <p:spPr>
          <a:xfrm>
            <a:off x="0" y="0"/>
            <a:ext cx="9144000" cy="923330"/>
          </a:xfrm>
          <a:prstGeom prst="rect">
            <a:avLst/>
          </a:prstGeom>
        </p:spPr>
        <p:txBody>
          <a:bodyPr wrap="square">
            <a:spAutoFit/>
          </a:bodyPr>
          <a:lstStyle/>
          <a:p>
            <a:r>
              <a:rPr lang="bg-BG" b="1" dirty="0" smtClean="0"/>
              <a:t>Случай 3</a:t>
            </a:r>
            <a:r>
              <a:rPr lang="en-US" b="1" dirty="0" smtClean="0"/>
              <a:t>, N </a:t>
            </a:r>
            <a:r>
              <a:rPr lang="bg-BG" b="1" dirty="0" smtClean="0"/>
              <a:t>виси, видимо... Или отвътре, или отвън, както е на двете схеми долу.</a:t>
            </a:r>
          </a:p>
          <a:p>
            <a:r>
              <a:rPr lang="bg-BG" b="1" dirty="0" smtClean="0"/>
              <a:t>Разбираме това, защото баща му е </a:t>
            </a:r>
            <a:r>
              <a:rPr lang="bg-BG" b="1" dirty="0" smtClean="0">
                <a:solidFill>
                  <a:srgbClr val="FF0000"/>
                </a:solidFill>
              </a:rPr>
              <a:t>червен</a:t>
            </a:r>
            <a:r>
              <a:rPr lang="bg-BG" b="1" dirty="0" smtClean="0"/>
              <a:t>, но чичо му е черен и следователно е с по-къси поддървета! </a:t>
            </a:r>
            <a:r>
              <a:rPr lang="en-US" b="1" dirty="0" smtClean="0"/>
              <a:t> </a:t>
            </a:r>
            <a:r>
              <a:rPr lang="bg-BG" b="1" dirty="0" smtClean="0"/>
              <a:t>А да не говорим, че дядо му е с два различни на цвят сина!</a:t>
            </a:r>
          </a:p>
        </p:txBody>
      </p:sp>
      <p:pic>
        <p:nvPicPr>
          <p:cNvPr id="13" name="Picture 2" descr="Diagram of case 4, step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427" y="4785877"/>
            <a:ext cx="8028384" cy="2072123"/>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p:cNvSpPr/>
          <p:nvPr/>
        </p:nvSpPr>
        <p:spPr>
          <a:xfrm>
            <a:off x="539553" y="3012613"/>
            <a:ext cx="576064" cy="6637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4" name="Straight Arrow Connector 13"/>
          <p:cNvCxnSpPr/>
          <p:nvPr/>
        </p:nvCxnSpPr>
        <p:spPr>
          <a:xfrm flipV="1">
            <a:off x="1232545" y="1524330"/>
            <a:ext cx="0" cy="86637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827585" y="2212485"/>
            <a:ext cx="144015" cy="8387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491880" y="1250678"/>
            <a:ext cx="5679564" cy="25018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b="1" dirty="0"/>
              <a:t>виси.</a:t>
            </a:r>
            <a:endParaRPr lang="bg-BG" dirty="0"/>
          </a:p>
        </p:txBody>
      </p:sp>
      <p:sp>
        <p:nvSpPr>
          <p:cNvPr id="22" name="Rectangle 21"/>
          <p:cNvSpPr/>
          <p:nvPr/>
        </p:nvSpPr>
        <p:spPr>
          <a:xfrm>
            <a:off x="3811382" y="4596622"/>
            <a:ext cx="5040560" cy="22613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3" name="Rectangle 22"/>
          <p:cNvSpPr/>
          <p:nvPr/>
        </p:nvSpPr>
        <p:spPr>
          <a:xfrm>
            <a:off x="25319" y="3724204"/>
            <a:ext cx="9036496" cy="923330"/>
          </a:xfrm>
          <a:prstGeom prst="rect">
            <a:avLst/>
          </a:prstGeom>
        </p:spPr>
        <p:txBody>
          <a:bodyPr wrap="square">
            <a:spAutoFit/>
          </a:bodyPr>
          <a:lstStyle/>
          <a:p>
            <a:r>
              <a:rPr lang="bg-BG" b="1" dirty="0" smtClean="0"/>
              <a:t>Стъпка 2</a:t>
            </a:r>
            <a:r>
              <a:rPr lang="en-US" b="1" dirty="0" smtClean="0"/>
              <a:t>:</a:t>
            </a:r>
            <a:r>
              <a:rPr lang="en-US" dirty="0" smtClean="0"/>
              <a:t> </a:t>
            </a:r>
            <a:r>
              <a:rPr lang="bg-BG" dirty="0"/>
              <a:t>Д</a:t>
            </a:r>
            <a:r>
              <a:rPr lang="bg-BG" dirty="0" smtClean="0"/>
              <a:t>ядото продължава да е с два различни сина, левият син виси. Значи, левият син трябва да се </a:t>
            </a:r>
            <a:r>
              <a:rPr lang="bg-BG" dirty="0"/>
              <a:t>вдигне нагоре </a:t>
            </a:r>
            <a:r>
              <a:rPr lang="en-US" dirty="0"/>
              <a:t>(</a:t>
            </a:r>
            <a:r>
              <a:rPr lang="bg-BG" dirty="0" smtClean="0"/>
              <a:t>да стане дядо</a:t>
            </a:r>
            <a:r>
              <a:rPr lang="en-US" dirty="0" smtClean="0"/>
              <a:t>)</a:t>
            </a:r>
            <a:r>
              <a:rPr lang="bg-BG" dirty="0" smtClean="0"/>
              <a:t>, а дядото да осинови едното дете на левия</a:t>
            </a:r>
            <a:r>
              <a:rPr lang="en-US" dirty="0" smtClean="0"/>
              <a:t> </a:t>
            </a:r>
            <a:r>
              <a:rPr lang="bg-BG" dirty="0" smtClean="0"/>
              <a:t>си син и да се смъкне надолу. Ротация, </a:t>
            </a:r>
            <a:r>
              <a:rPr lang="en-US" dirty="0" smtClean="0"/>
              <a:t> r </a:t>
            </a:r>
            <a:r>
              <a:rPr lang="bg-BG" dirty="0" smtClean="0"/>
              <a:t>тя си е като </a:t>
            </a:r>
            <a:r>
              <a:rPr lang="fr-FR" dirty="0" smtClean="0"/>
              <a:t>AVL </a:t>
            </a:r>
            <a:r>
              <a:rPr lang="bg-BG" dirty="0" smtClean="0"/>
              <a:t>ротация </a:t>
            </a:r>
            <a:endParaRPr lang="bg-BG" dirty="0"/>
          </a:p>
        </p:txBody>
      </p:sp>
      <p:cxnSp>
        <p:nvCxnSpPr>
          <p:cNvPr id="24" name="Straight Arrow Connector 23"/>
          <p:cNvCxnSpPr/>
          <p:nvPr/>
        </p:nvCxnSpPr>
        <p:spPr>
          <a:xfrm flipH="1" flipV="1">
            <a:off x="1371212" y="4727342"/>
            <a:ext cx="3748" cy="49570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914948" y="5196204"/>
            <a:ext cx="284284" cy="6257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267744" y="5182704"/>
            <a:ext cx="0" cy="47854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1601004" y="5809442"/>
            <a:ext cx="576064" cy="6637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9" name="Rectangle 38"/>
          <p:cNvSpPr/>
          <p:nvPr/>
        </p:nvSpPr>
        <p:spPr>
          <a:xfrm>
            <a:off x="66135" y="864853"/>
            <a:ext cx="8995679" cy="646331"/>
          </a:xfrm>
          <a:prstGeom prst="rect">
            <a:avLst/>
          </a:prstGeom>
        </p:spPr>
        <p:txBody>
          <a:bodyPr wrap="square">
            <a:spAutoFit/>
          </a:bodyPr>
          <a:lstStyle/>
          <a:p>
            <a:r>
              <a:rPr lang="bg-BG" b="1" dirty="0"/>
              <a:t>Стъпка 1</a:t>
            </a:r>
            <a:r>
              <a:rPr lang="en-US" b="1" dirty="0"/>
              <a:t>:</a:t>
            </a:r>
            <a:r>
              <a:rPr lang="en-US" dirty="0"/>
              <a:t> </a:t>
            </a:r>
            <a:r>
              <a:rPr lang="bg-BG" dirty="0" smtClean="0"/>
              <a:t>Ако </a:t>
            </a:r>
            <a:r>
              <a:rPr lang="en-US" dirty="0" smtClean="0"/>
              <a:t>N</a:t>
            </a:r>
            <a:r>
              <a:rPr lang="bg-BG" dirty="0" smtClean="0"/>
              <a:t> е отвътре. </a:t>
            </a:r>
            <a:r>
              <a:rPr lang="en-US" dirty="0"/>
              <a:t>N</a:t>
            </a:r>
            <a:r>
              <a:rPr lang="bg-BG" dirty="0"/>
              <a:t> </a:t>
            </a:r>
            <a:r>
              <a:rPr lang="bg-BG" dirty="0" smtClean="0"/>
              <a:t>се </a:t>
            </a:r>
            <a:r>
              <a:rPr lang="bg-BG" dirty="0"/>
              <a:t>вдига. Става родител на баща си и  му дава едно от дърво-децата си. </a:t>
            </a:r>
          </a:p>
        </p:txBody>
      </p:sp>
      <p:sp>
        <p:nvSpPr>
          <p:cNvPr id="40" name="Rectangle 39"/>
          <p:cNvSpPr/>
          <p:nvPr/>
        </p:nvSpPr>
        <p:spPr>
          <a:xfrm>
            <a:off x="4802230" y="6473175"/>
            <a:ext cx="2200602" cy="369332"/>
          </a:xfrm>
          <a:prstGeom prst="rect">
            <a:avLst/>
          </a:prstGeom>
        </p:spPr>
        <p:txBody>
          <a:bodyPr wrap="none">
            <a:spAutoFit/>
          </a:bodyPr>
          <a:lstStyle/>
          <a:p>
            <a:r>
              <a:rPr lang="bg-BG" b="1" dirty="0" smtClean="0"/>
              <a:t>Нищо вече не</a:t>
            </a:r>
            <a:r>
              <a:rPr lang="en-US" b="1" dirty="0" smtClean="0"/>
              <a:t> </a:t>
            </a:r>
            <a:r>
              <a:rPr lang="bg-BG" b="1" dirty="0"/>
              <a:t>виси. </a:t>
            </a:r>
          </a:p>
        </p:txBody>
      </p:sp>
    </p:spTree>
    <p:extLst>
      <p:ext uri="{BB962C8B-B14F-4D97-AF65-F5344CB8AC3E}">
        <p14:creationId xmlns:p14="http://schemas.microsoft.com/office/powerpoint/2010/main" val="99061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xit" presetSubtype="32" fill="hold" grpId="0" nodeType="clickEffect">
                                  <p:stCondLst>
                                    <p:cond delay="0"/>
                                  </p:stCondLst>
                                  <p:childTnLst>
                                    <p:anim calcmode="lin" valueType="num">
                                      <p:cBhvr>
                                        <p:cTn id="18" dur="500"/>
                                        <p:tgtEl>
                                          <p:spTgt spid="21"/>
                                        </p:tgtEl>
                                        <p:attrNameLst>
                                          <p:attrName>ppt_w</p:attrName>
                                        </p:attrNameLst>
                                      </p:cBhvr>
                                      <p:tavLst>
                                        <p:tav tm="0">
                                          <p:val>
                                            <p:strVal val="ppt_w"/>
                                          </p:val>
                                        </p:tav>
                                        <p:tav tm="100000">
                                          <p:val>
                                            <p:fltVal val="0"/>
                                          </p:val>
                                        </p:tav>
                                      </p:tavLst>
                                    </p:anim>
                                    <p:anim calcmode="lin" valueType="num">
                                      <p:cBhvr>
                                        <p:cTn id="19" dur="500"/>
                                        <p:tgtEl>
                                          <p:spTgt spid="21"/>
                                        </p:tgtEl>
                                        <p:attrNameLst>
                                          <p:attrName>ppt_h</p:attrName>
                                        </p:attrNameLst>
                                      </p:cBhvr>
                                      <p:tavLst>
                                        <p:tav tm="0">
                                          <p:val>
                                            <p:strVal val="ppt_h"/>
                                          </p:val>
                                        </p:tav>
                                        <p:tav tm="100000">
                                          <p:val>
                                            <p:fltVal val="0"/>
                                          </p:val>
                                        </p:tav>
                                      </p:tavLst>
                                    </p:anim>
                                    <p:animEffect transition="out" filter="fade">
                                      <p:cBhvr>
                                        <p:cTn id="20" dur="500"/>
                                        <p:tgtEl>
                                          <p:spTgt spid="21"/>
                                        </p:tgtEl>
                                      </p:cBhvr>
                                    </p:animEffect>
                                    <p:set>
                                      <p:cBhvr>
                                        <p:cTn id="21" dur="1" fill="hold">
                                          <p:stCondLst>
                                            <p:cond delay="499"/>
                                          </p:stCondLst>
                                        </p:cTn>
                                        <p:tgtEl>
                                          <p:spTgt spid="21"/>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1500"/>
                                  </p:stCondLst>
                                  <p:childTnLst>
                                    <p:set>
                                      <p:cBhvr>
                                        <p:cTn id="28" dur="1" fill="hold">
                                          <p:stCondLst>
                                            <p:cond delay="0"/>
                                          </p:stCondLst>
                                        </p:cTn>
                                        <p:tgtEl>
                                          <p:spTgt spid="24"/>
                                        </p:tgtEl>
                                        <p:attrNameLst>
                                          <p:attrName>style.visibility</p:attrName>
                                        </p:attrNameLst>
                                      </p:cBhvr>
                                      <p:to>
                                        <p:strVal val="visible"/>
                                      </p:to>
                                    </p:set>
                                  </p:childTnLst>
                                </p:cTn>
                              </p:par>
                            </p:childTnLst>
                          </p:cTn>
                        </p:par>
                        <p:par>
                          <p:cTn id="29" fill="hold">
                            <p:stCondLst>
                              <p:cond delay="1500"/>
                            </p:stCondLst>
                            <p:childTnLst>
                              <p:par>
                                <p:cTn id="30" presetID="1" presetClass="entr" presetSubtype="0" fill="hold" grpId="0" nodeType="after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par>
                          <p:cTn id="32" fill="hold">
                            <p:stCondLst>
                              <p:cond delay="1500"/>
                            </p:stCondLst>
                            <p:childTnLst>
                              <p:par>
                                <p:cTn id="33" presetID="1" presetClass="entr" presetSubtype="0" fill="hold" nodeType="after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par>
                          <p:cTn id="35" fill="hold">
                            <p:stCondLst>
                              <p:cond delay="1500"/>
                            </p:stCondLst>
                            <p:childTnLst>
                              <p:par>
                                <p:cTn id="36" presetID="1" presetClass="entr" presetSubtype="0" fill="hold" nodeType="afterEffect">
                                  <p:stCondLst>
                                    <p:cond delay="500"/>
                                  </p:stCondLst>
                                  <p:childTnLst>
                                    <p:set>
                                      <p:cBhvr>
                                        <p:cTn id="37" dur="1" fill="hold">
                                          <p:stCondLst>
                                            <p:cond delay="0"/>
                                          </p:stCondLst>
                                        </p:cTn>
                                        <p:tgtEl>
                                          <p:spTgt spid="2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53" presetClass="exit" presetSubtype="32" fill="hold" grpId="0" nodeType="clickEffect">
                                  <p:stCondLst>
                                    <p:cond delay="0"/>
                                  </p:stCondLst>
                                  <p:childTnLst>
                                    <p:anim calcmode="lin" valueType="num">
                                      <p:cBhvr>
                                        <p:cTn id="41" dur="500"/>
                                        <p:tgtEl>
                                          <p:spTgt spid="22"/>
                                        </p:tgtEl>
                                        <p:attrNameLst>
                                          <p:attrName>ppt_w</p:attrName>
                                        </p:attrNameLst>
                                      </p:cBhvr>
                                      <p:tavLst>
                                        <p:tav tm="0">
                                          <p:val>
                                            <p:strVal val="ppt_w"/>
                                          </p:val>
                                        </p:tav>
                                        <p:tav tm="100000">
                                          <p:val>
                                            <p:fltVal val="0"/>
                                          </p:val>
                                        </p:tav>
                                      </p:tavLst>
                                    </p:anim>
                                    <p:anim calcmode="lin" valueType="num">
                                      <p:cBhvr>
                                        <p:cTn id="42" dur="500"/>
                                        <p:tgtEl>
                                          <p:spTgt spid="22"/>
                                        </p:tgtEl>
                                        <p:attrNameLst>
                                          <p:attrName>ppt_h</p:attrName>
                                        </p:attrNameLst>
                                      </p:cBhvr>
                                      <p:tavLst>
                                        <p:tav tm="0">
                                          <p:val>
                                            <p:strVal val="ppt_h"/>
                                          </p:val>
                                        </p:tav>
                                        <p:tav tm="100000">
                                          <p:val>
                                            <p:fltVal val="0"/>
                                          </p:val>
                                        </p:tav>
                                      </p:tavLst>
                                    </p:anim>
                                    <p:animEffect transition="out" filter="fade">
                                      <p:cBhvr>
                                        <p:cTn id="43" dur="500"/>
                                        <p:tgtEl>
                                          <p:spTgt spid="22"/>
                                        </p:tgtEl>
                                      </p:cBhvr>
                                    </p:animEffect>
                                    <p:set>
                                      <p:cBhvr>
                                        <p:cTn id="44" dur="1" fill="hold">
                                          <p:stCondLst>
                                            <p:cond delay="499"/>
                                          </p:stCondLst>
                                        </p:cTn>
                                        <p:tgtEl>
                                          <p:spTgt spid="22"/>
                                        </p:tgtEl>
                                        <p:attrNameLst>
                                          <p:attrName>style.visibility</p:attrName>
                                        </p:attrNameLst>
                                      </p:cBhvr>
                                      <p:to>
                                        <p:strVal val="hidden"/>
                                      </p:to>
                                    </p:se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1" grpId="0" animBg="1"/>
      <p:bldP spid="22" grpId="0" animBg="1"/>
      <p:bldP spid="23" grpId="0"/>
      <p:bldP spid="32" grpId="0" animBg="1"/>
      <p:bldP spid="39" grpId="0"/>
      <p:bldP spid="4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8796" y="5837190"/>
            <a:ext cx="16097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a:xfrm>
            <a:off x="3183218" y="6309320"/>
            <a:ext cx="2895600" cy="365125"/>
          </a:xfrm>
        </p:spPr>
        <p:txBody>
          <a:bodyPr/>
          <a:lstStyle/>
          <a:p>
            <a:r>
              <a:rPr lang="bg-BG" dirty="0" smtClean="0"/>
              <a:t>Велина Славова</a:t>
            </a:r>
            <a:endParaRPr lang="bg-BG" dirty="0"/>
          </a:p>
        </p:txBody>
      </p:sp>
      <p:pic>
        <p:nvPicPr>
          <p:cNvPr id="9" name="Picture 2" descr="Diagram of binary tree. Основния черен елемент има две червени деца и четири черни внуци. Децата на внуците са черни празни поинтери или червени елементи с черни празни пойнтери."/>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963" y="1651126"/>
            <a:ext cx="8124106" cy="4186064"/>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p:cNvSpPr/>
          <p:nvPr/>
        </p:nvSpPr>
        <p:spPr>
          <a:xfrm>
            <a:off x="6573619" y="5470397"/>
            <a:ext cx="720080" cy="57451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smtClean="0"/>
              <a:t>23</a:t>
            </a:r>
            <a:endParaRPr lang="bg-BG" dirty="0"/>
          </a:p>
        </p:txBody>
      </p:sp>
      <p:sp>
        <p:nvSpPr>
          <p:cNvPr id="17" name="Rectangle 16"/>
          <p:cNvSpPr/>
          <p:nvPr/>
        </p:nvSpPr>
        <p:spPr>
          <a:xfrm>
            <a:off x="192382" y="369332"/>
            <a:ext cx="9077268" cy="369332"/>
          </a:xfrm>
          <a:prstGeom prst="rect">
            <a:avLst/>
          </a:prstGeom>
        </p:spPr>
        <p:txBody>
          <a:bodyPr wrap="square">
            <a:spAutoFit/>
          </a:bodyPr>
          <a:lstStyle/>
          <a:p>
            <a:r>
              <a:rPr lang="ru-RU" dirty="0" smtClean="0"/>
              <a:t>Започва отстъпване по нива с Пребоядисване и Ребаланс НА ВСЯКА СТЪПКА</a:t>
            </a:r>
            <a:endParaRPr lang="bg-BG" dirty="0"/>
          </a:p>
        </p:txBody>
      </p:sp>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3" y="4923032"/>
            <a:ext cx="16097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Oval 20"/>
          <p:cNvSpPr/>
          <p:nvPr/>
        </p:nvSpPr>
        <p:spPr>
          <a:xfrm>
            <a:off x="498955" y="4487891"/>
            <a:ext cx="720080" cy="57451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smtClean="0"/>
              <a:t>-2</a:t>
            </a:r>
            <a:endParaRPr lang="bg-BG" dirty="0"/>
          </a:p>
        </p:txBody>
      </p:sp>
      <p:sp>
        <p:nvSpPr>
          <p:cNvPr id="2" name="Oval 1"/>
          <p:cNvSpPr/>
          <p:nvPr/>
        </p:nvSpPr>
        <p:spPr>
          <a:xfrm>
            <a:off x="7418069" y="3398167"/>
            <a:ext cx="590669" cy="57606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6" name="Oval 15"/>
          <p:cNvSpPr/>
          <p:nvPr/>
        </p:nvSpPr>
        <p:spPr>
          <a:xfrm>
            <a:off x="8180098" y="4460240"/>
            <a:ext cx="590669" cy="5760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8" name="Oval 17"/>
          <p:cNvSpPr/>
          <p:nvPr/>
        </p:nvSpPr>
        <p:spPr>
          <a:xfrm>
            <a:off x="6009496" y="4497086"/>
            <a:ext cx="590669" cy="5760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1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2142" y="5380328"/>
            <a:ext cx="806693" cy="754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6093327" y="4043053"/>
            <a:ext cx="1013675" cy="369332"/>
          </a:xfrm>
          <a:prstGeom prst="rect">
            <a:avLst/>
          </a:prstGeom>
          <a:noFill/>
        </p:spPr>
        <p:txBody>
          <a:bodyPr wrap="none" rtlCol="0">
            <a:spAutoFit/>
          </a:bodyPr>
          <a:lstStyle/>
          <a:p>
            <a:r>
              <a:rPr lang="bg-BG" dirty="0" smtClean="0"/>
              <a:t>Баща му</a:t>
            </a:r>
            <a:endParaRPr lang="bg-BG" dirty="0"/>
          </a:p>
        </p:txBody>
      </p:sp>
      <p:sp>
        <p:nvSpPr>
          <p:cNvPr id="23" name="TextBox 22"/>
          <p:cNvSpPr txBox="1"/>
          <p:nvPr/>
        </p:nvSpPr>
        <p:spPr>
          <a:xfrm>
            <a:off x="7338835" y="3031399"/>
            <a:ext cx="1001813" cy="369332"/>
          </a:xfrm>
          <a:prstGeom prst="rect">
            <a:avLst/>
          </a:prstGeom>
          <a:noFill/>
        </p:spPr>
        <p:txBody>
          <a:bodyPr wrap="none" rtlCol="0">
            <a:spAutoFit/>
          </a:bodyPr>
          <a:lstStyle/>
          <a:p>
            <a:r>
              <a:rPr lang="bg-BG" dirty="0" smtClean="0"/>
              <a:t>Дядо му</a:t>
            </a:r>
            <a:endParaRPr lang="bg-BG" dirty="0"/>
          </a:p>
        </p:txBody>
      </p:sp>
      <p:sp>
        <p:nvSpPr>
          <p:cNvPr id="24" name="TextBox 23"/>
          <p:cNvSpPr txBox="1"/>
          <p:nvPr/>
        </p:nvSpPr>
        <p:spPr>
          <a:xfrm>
            <a:off x="8008738" y="4052717"/>
            <a:ext cx="980012" cy="369332"/>
          </a:xfrm>
          <a:prstGeom prst="rect">
            <a:avLst/>
          </a:prstGeom>
          <a:noFill/>
        </p:spPr>
        <p:txBody>
          <a:bodyPr wrap="none" rtlCol="0">
            <a:spAutoFit/>
          </a:bodyPr>
          <a:lstStyle/>
          <a:p>
            <a:r>
              <a:rPr lang="bg-BG" dirty="0" smtClean="0"/>
              <a:t>Чичо му</a:t>
            </a:r>
            <a:endParaRPr lang="bg-BG" dirty="0"/>
          </a:p>
        </p:txBody>
      </p:sp>
      <p:sp>
        <p:nvSpPr>
          <p:cNvPr id="25" name="Rectangle 24"/>
          <p:cNvSpPr/>
          <p:nvPr/>
        </p:nvSpPr>
        <p:spPr>
          <a:xfrm>
            <a:off x="117844" y="0"/>
            <a:ext cx="8283469" cy="369332"/>
          </a:xfrm>
          <a:prstGeom prst="rect">
            <a:avLst/>
          </a:prstGeom>
        </p:spPr>
        <p:txBody>
          <a:bodyPr wrap="square">
            <a:spAutoFit/>
          </a:bodyPr>
          <a:lstStyle/>
          <a:p>
            <a:r>
              <a:rPr lang="ru-RU" b="1" dirty="0" smtClean="0"/>
              <a:t>пример</a:t>
            </a:r>
            <a:endParaRPr lang="ru-RU" b="1" dirty="0"/>
          </a:p>
        </p:txBody>
      </p:sp>
      <p:sp>
        <p:nvSpPr>
          <p:cNvPr id="26" name="Rectangle 25"/>
          <p:cNvSpPr/>
          <p:nvPr/>
        </p:nvSpPr>
        <p:spPr>
          <a:xfrm>
            <a:off x="192382" y="738664"/>
            <a:ext cx="8406986" cy="369332"/>
          </a:xfrm>
          <a:prstGeom prst="rect">
            <a:avLst/>
          </a:prstGeom>
        </p:spPr>
        <p:txBody>
          <a:bodyPr wrap="square">
            <a:spAutoFit/>
          </a:bodyPr>
          <a:lstStyle/>
          <a:p>
            <a:r>
              <a:rPr lang="bg-BG" dirty="0" smtClean="0"/>
              <a:t>Бащата на възела </a:t>
            </a:r>
            <a:r>
              <a:rPr lang="en-US" dirty="0" smtClean="0"/>
              <a:t> N </a:t>
            </a:r>
            <a:r>
              <a:rPr lang="bg-BG" dirty="0" smtClean="0"/>
              <a:t>по пътя на отстъпление е </a:t>
            </a:r>
            <a:r>
              <a:rPr lang="bg-BG" b="1" dirty="0" smtClean="0">
                <a:solidFill>
                  <a:srgbClr val="FF0000"/>
                </a:solidFill>
              </a:rPr>
              <a:t>червен</a:t>
            </a:r>
            <a:r>
              <a:rPr lang="bg-BG" dirty="0" smtClean="0"/>
              <a:t>! </a:t>
            </a:r>
            <a:endParaRPr lang="bg-BG" dirty="0"/>
          </a:p>
        </p:txBody>
      </p:sp>
      <p:sp>
        <p:nvSpPr>
          <p:cNvPr id="6" name="Rectangle 5"/>
          <p:cNvSpPr/>
          <p:nvPr/>
        </p:nvSpPr>
        <p:spPr>
          <a:xfrm>
            <a:off x="4723773" y="1107996"/>
            <a:ext cx="4156010" cy="369332"/>
          </a:xfrm>
          <a:prstGeom prst="rect">
            <a:avLst/>
          </a:prstGeom>
        </p:spPr>
        <p:txBody>
          <a:bodyPr wrap="none">
            <a:spAutoFit/>
          </a:bodyPr>
          <a:lstStyle/>
          <a:p>
            <a:r>
              <a:rPr lang="bg-BG" dirty="0"/>
              <a:t>трябва да проверим родославието на </a:t>
            </a:r>
            <a:r>
              <a:rPr lang="en-US" dirty="0"/>
              <a:t>N.</a:t>
            </a:r>
            <a:endParaRPr lang="bg-BG" dirty="0"/>
          </a:p>
        </p:txBody>
      </p:sp>
      <p:sp>
        <p:nvSpPr>
          <p:cNvPr id="7" name="Rectangle 6"/>
          <p:cNvSpPr/>
          <p:nvPr/>
        </p:nvSpPr>
        <p:spPr>
          <a:xfrm>
            <a:off x="5724129" y="1477328"/>
            <a:ext cx="3264622" cy="923330"/>
          </a:xfrm>
          <a:prstGeom prst="rect">
            <a:avLst/>
          </a:prstGeom>
        </p:spPr>
        <p:txBody>
          <a:bodyPr wrap="square">
            <a:spAutoFit/>
          </a:bodyPr>
          <a:lstStyle/>
          <a:p>
            <a:r>
              <a:rPr lang="bg-BG" b="1" dirty="0"/>
              <a:t>Случай </a:t>
            </a:r>
            <a:r>
              <a:rPr lang="bg-BG" b="1" dirty="0" smtClean="0"/>
              <a:t>2 – и бащата и чичото са червени и просто пребоядисваме</a:t>
            </a:r>
            <a:endParaRPr lang="bg-BG" dirty="0"/>
          </a:p>
        </p:txBody>
      </p:sp>
    </p:spTree>
    <p:extLst>
      <p:ext uri="{BB962C8B-B14F-4D97-AF65-F5344CB8AC3E}">
        <p14:creationId xmlns:p14="http://schemas.microsoft.com/office/powerpoint/2010/main" val="38365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fade">
                                      <p:cBhvr>
                                        <p:cTn id="12" dur="1000"/>
                                        <p:tgtEl>
                                          <p:spTgt spid="10242"/>
                                        </p:tgtEl>
                                      </p:cBhvr>
                                    </p:animEffect>
                                    <p:anim calcmode="lin" valueType="num">
                                      <p:cBhvr>
                                        <p:cTn id="13" dur="1000" fill="hold"/>
                                        <p:tgtEl>
                                          <p:spTgt spid="10242"/>
                                        </p:tgtEl>
                                        <p:attrNameLst>
                                          <p:attrName>ppt_x</p:attrName>
                                        </p:attrNameLst>
                                      </p:cBhvr>
                                      <p:tavLst>
                                        <p:tav tm="0">
                                          <p:val>
                                            <p:strVal val="#ppt_x"/>
                                          </p:val>
                                        </p:tav>
                                        <p:tav tm="100000">
                                          <p:val>
                                            <p:strVal val="#ppt_x"/>
                                          </p:val>
                                        </p:tav>
                                      </p:tavLst>
                                    </p:anim>
                                    <p:anim calcmode="lin" valueType="num">
                                      <p:cBhvr>
                                        <p:cTn id="14" dur="1000" fill="hold"/>
                                        <p:tgtEl>
                                          <p:spTgt spid="1024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 presetClass="entr" presetSubtype="0" fill="hold" nodeType="afterEffect">
                                  <p:stCondLst>
                                    <p:cond delay="100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childTnLst>
                                </p:cTn>
                              </p:par>
                            </p:childTnLst>
                          </p:cTn>
                        </p:par>
                        <p:par>
                          <p:cTn id="22" fill="hold">
                            <p:stCondLst>
                              <p:cond delay="0"/>
                            </p:stCondLst>
                            <p:childTnLst>
                              <p:par>
                                <p:cTn id="23" presetID="16" presetClass="entr" presetSubtype="21"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arn(inVertical)">
                                      <p:cBhvr>
                                        <p:cTn id="25" dur="500"/>
                                        <p:tgtEl>
                                          <p:spTgt spid="22"/>
                                        </p:tgtEl>
                                      </p:cBhvr>
                                    </p:animEffect>
                                  </p:childTnLst>
                                </p:cTn>
                              </p:par>
                            </p:childTnLst>
                          </p:cTn>
                        </p:par>
                        <p:par>
                          <p:cTn id="26" fill="hold">
                            <p:stCondLst>
                              <p:cond delay="500"/>
                            </p:stCondLst>
                            <p:childTnLst>
                              <p:par>
                                <p:cTn id="27" presetID="16" presetClass="entr" presetSubtype="21" fill="hold" grpId="0" nodeType="afterEffect">
                                  <p:stCondLst>
                                    <p:cond delay="1000"/>
                                  </p:stCondLst>
                                  <p:childTnLst>
                                    <p:set>
                                      <p:cBhvr>
                                        <p:cTn id="28" dur="1" fill="hold">
                                          <p:stCondLst>
                                            <p:cond delay="0"/>
                                          </p:stCondLst>
                                        </p:cTn>
                                        <p:tgtEl>
                                          <p:spTgt spid="23"/>
                                        </p:tgtEl>
                                        <p:attrNameLst>
                                          <p:attrName>style.visibility</p:attrName>
                                        </p:attrNameLst>
                                      </p:cBhvr>
                                      <p:to>
                                        <p:strVal val="visible"/>
                                      </p:to>
                                    </p:set>
                                    <p:animEffect transition="in" filter="barn(inVertical)">
                                      <p:cBhvr>
                                        <p:cTn id="29" dur="500"/>
                                        <p:tgtEl>
                                          <p:spTgt spid="23"/>
                                        </p:tgtEl>
                                      </p:cBhvr>
                                    </p:animEffect>
                                  </p:childTnLst>
                                </p:cTn>
                              </p:par>
                            </p:childTnLst>
                          </p:cTn>
                        </p:par>
                        <p:par>
                          <p:cTn id="30" fill="hold">
                            <p:stCondLst>
                              <p:cond delay="2000"/>
                            </p:stCondLst>
                            <p:childTnLst>
                              <p:par>
                                <p:cTn id="31" presetID="16" presetClass="entr" presetSubtype="21" fill="hold" grpId="0" nodeType="afterEffect">
                                  <p:stCondLst>
                                    <p:cond delay="1000"/>
                                  </p:stCondLst>
                                  <p:childTnLst>
                                    <p:set>
                                      <p:cBhvr>
                                        <p:cTn id="32" dur="1" fill="hold">
                                          <p:stCondLst>
                                            <p:cond delay="0"/>
                                          </p:stCondLst>
                                        </p:cTn>
                                        <p:tgtEl>
                                          <p:spTgt spid="24"/>
                                        </p:tgtEl>
                                        <p:attrNameLst>
                                          <p:attrName>style.visibility</p:attrName>
                                        </p:attrNameLst>
                                      </p:cBhvr>
                                      <p:to>
                                        <p:strVal val="visible"/>
                                      </p:to>
                                    </p:set>
                                    <p:animEffect transition="in" filter="barn(inVertical)">
                                      <p:cBhvr>
                                        <p:cTn id="33" dur="500"/>
                                        <p:tgtEl>
                                          <p:spTgt spid="24"/>
                                        </p:tgtEl>
                                      </p:cBhvr>
                                    </p:animEffect>
                                  </p:childTnLst>
                                </p:cTn>
                              </p:par>
                              <p:par>
                                <p:cTn id="34" presetID="1"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500"/>
                                        <p:tgtEl>
                                          <p:spTgt spid="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animBg="1"/>
      <p:bldP spid="16" grpId="0" animBg="1"/>
      <p:bldP spid="18" grpId="0" animBg="1"/>
      <p:bldP spid="22" grpId="0"/>
      <p:bldP spid="23" grpId="0"/>
      <p:bldP spid="24" grpId="0"/>
      <p:bldP spid="26" grpId="0"/>
      <p:bldP spid="6"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8796" y="5837190"/>
            <a:ext cx="16097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a:xfrm>
            <a:off x="3183218" y="6309320"/>
            <a:ext cx="2895600" cy="365125"/>
          </a:xfrm>
        </p:spPr>
        <p:txBody>
          <a:bodyPr/>
          <a:lstStyle/>
          <a:p>
            <a:r>
              <a:rPr lang="bg-BG" dirty="0" smtClean="0"/>
              <a:t>Велина Славова</a:t>
            </a:r>
            <a:endParaRPr lang="bg-BG" dirty="0"/>
          </a:p>
        </p:txBody>
      </p:sp>
      <p:pic>
        <p:nvPicPr>
          <p:cNvPr id="9" name="Picture 2" descr="Diagram of binary tree. Основния черен елемент има две червени деца и четири черни внуци. Децата на внуците са черни празни поинтери или червени елементи с черни празни пойнтери."/>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963" y="1651126"/>
            <a:ext cx="8124106" cy="4186064"/>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p:cNvSpPr/>
          <p:nvPr/>
        </p:nvSpPr>
        <p:spPr>
          <a:xfrm>
            <a:off x="6573619" y="5470397"/>
            <a:ext cx="720080" cy="57451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smtClean="0"/>
              <a:t>23</a:t>
            </a:r>
            <a:endParaRPr lang="bg-BG" dirty="0"/>
          </a:p>
        </p:txBody>
      </p:sp>
      <p:sp>
        <p:nvSpPr>
          <p:cNvPr id="17" name="Rectangle 16"/>
          <p:cNvSpPr/>
          <p:nvPr/>
        </p:nvSpPr>
        <p:spPr>
          <a:xfrm>
            <a:off x="192382" y="369332"/>
            <a:ext cx="9077268" cy="369332"/>
          </a:xfrm>
          <a:prstGeom prst="rect">
            <a:avLst/>
          </a:prstGeom>
        </p:spPr>
        <p:txBody>
          <a:bodyPr wrap="square">
            <a:spAutoFit/>
          </a:bodyPr>
          <a:lstStyle/>
          <a:p>
            <a:r>
              <a:rPr lang="ru-RU" dirty="0" smtClean="0"/>
              <a:t>Започва отстъпване по нива с Пребоядисване и Ребаланс НА ВСЯКА СТЪПКА</a:t>
            </a:r>
            <a:endParaRPr lang="bg-BG" dirty="0"/>
          </a:p>
        </p:txBody>
      </p:sp>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3" y="4923032"/>
            <a:ext cx="16097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Oval 20"/>
          <p:cNvSpPr/>
          <p:nvPr/>
        </p:nvSpPr>
        <p:spPr>
          <a:xfrm>
            <a:off x="498955" y="4487891"/>
            <a:ext cx="720080" cy="57451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smtClean="0"/>
              <a:t>-2</a:t>
            </a:r>
            <a:endParaRPr lang="bg-BG" dirty="0"/>
          </a:p>
        </p:txBody>
      </p:sp>
      <p:sp>
        <p:nvSpPr>
          <p:cNvPr id="2" name="Oval 1"/>
          <p:cNvSpPr/>
          <p:nvPr/>
        </p:nvSpPr>
        <p:spPr>
          <a:xfrm>
            <a:off x="7418069" y="3398167"/>
            <a:ext cx="590669" cy="57606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2" name="TextBox 21"/>
          <p:cNvSpPr txBox="1"/>
          <p:nvPr/>
        </p:nvSpPr>
        <p:spPr>
          <a:xfrm>
            <a:off x="7310881" y="3028835"/>
            <a:ext cx="1013675" cy="369332"/>
          </a:xfrm>
          <a:prstGeom prst="rect">
            <a:avLst/>
          </a:prstGeom>
          <a:noFill/>
        </p:spPr>
        <p:txBody>
          <a:bodyPr wrap="none" rtlCol="0">
            <a:spAutoFit/>
          </a:bodyPr>
          <a:lstStyle/>
          <a:p>
            <a:r>
              <a:rPr lang="bg-BG" dirty="0" smtClean="0"/>
              <a:t>Баща му</a:t>
            </a:r>
            <a:endParaRPr lang="bg-BG" dirty="0"/>
          </a:p>
        </p:txBody>
      </p:sp>
      <p:sp>
        <p:nvSpPr>
          <p:cNvPr id="25" name="Rectangle 24"/>
          <p:cNvSpPr/>
          <p:nvPr/>
        </p:nvSpPr>
        <p:spPr>
          <a:xfrm>
            <a:off x="117844" y="0"/>
            <a:ext cx="8283469" cy="369332"/>
          </a:xfrm>
          <a:prstGeom prst="rect">
            <a:avLst/>
          </a:prstGeom>
        </p:spPr>
        <p:txBody>
          <a:bodyPr wrap="square">
            <a:spAutoFit/>
          </a:bodyPr>
          <a:lstStyle/>
          <a:p>
            <a:r>
              <a:rPr lang="ru-RU" b="1" dirty="0" smtClean="0"/>
              <a:t>пример</a:t>
            </a:r>
            <a:endParaRPr lang="ru-RU" b="1" dirty="0"/>
          </a:p>
        </p:txBody>
      </p:sp>
      <p:sp>
        <p:nvSpPr>
          <p:cNvPr id="26" name="Rectangle 25"/>
          <p:cNvSpPr/>
          <p:nvPr/>
        </p:nvSpPr>
        <p:spPr>
          <a:xfrm>
            <a:off x="192382" y="738664"/>
            <a:ext cx="8406986" cy="369332"/>
          </a:xfrm>
          <a:prstGeom prst="rect">
            <a:avLst/>
          </a:prstGeom>
        </p:spPr>
        <p:txBody>
          <a:bodyPr wrap="square">
            <a:spAutoFit/>
          </a:bodyPr>
          <a:lstStyle/>
          <a:p>
            <a:r>
              <a:rPr lang="bg-BG" dirty="0" smtClean="0"/>
              <a:t>Бащата на възела </a:t>
            </a:r>
            <a:r>
              <a:rPr lang="en-US" dirty="0" smtClean="0"/>
              <a:t> N </a:t>
            </a:r>
            <a:r>
              <a:rPr lang="bg-BG" dirty="0" smtClean="0"/>
              <a:t>по пътя на отстъпление е </a:t>
            </a:r>
            <a:r>
              <a:rPr lang="bg-BG" b="1" dirty="0" smtClean="0">
                <a:solidFill>
                  <a:srgbClr val="FF0000"/>
                </a:solidFill>
              </a:rPr>
              <a:t>червен</a:t>
            </a:r>
            <a:r>
              <a:rPr lang="bg-BG" dirty="0" smtClean="0"/>
              <a:t>! </a:t>
            </a:r>
            <a:endParaRPr lang="bg-BG" dirty="0"/>
          </a:p>
        </p:txBody>
      </p:sp>
      <p:sp>
        <p:nvSpPr>
          <p:cNvPr id="6" name="Rectangle 5"/>
          <p:cNvSpPr/>
          <p:nvPr/>
        </p:nvSpPr>
        <p:spPr>
          <a:xfrm>
            <a:off x="4723773" y="1107996"/>
            <a:ext cx="4156010" cy="369332"/>
          </a:xfrm>
          <a:prstGeom prst="rect">
            <a:avLst/>
          </a:prstGeom>
        </p:spPr>
        <p:txBody>
          <a:bodyPr wrap="none">
            <a:spAutoFit/>
          </a:bodyPr>
          <a:lstStyle/>
          <a:p>
            <a:r>
              <a:rPr lang="bg-BG" dirty="0"/>
              <a:t>трябва да проверим родославието на </a:t>
            </a:r>
            <a:r>
              <a:rPr lang="en-US" dirty="0"/>
              <a:t>N.</a:t>
            </a:r>
            <a:endParaRPr lang="bg-BG" dirty="0"/>
          </a:p>
        </p:txBody>
      </p:sp>
      <p:sp>
        <p:nvSpPr>
          <p:cNvPr id="27" name="Oval 26"/>
          <p:cNvSpPr/>
          <p:nvPr/>
        </p:nvSpPr>
        <p:spPr>
          <a:xfrm>
            <a:off x="8180098" y="4460240"/>
            <a:ext cx="590669" cy="5760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8" name="Oval 27"/>
          <p:cNvSpPr/>
          <p:nvPr/>
        </p:nvSpPr>
        <p:spPr>
          <a:xfrm>
            <a:off x="6009496" y="4497086"/>
            <a:ext cx="590669" cy="5760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9" name="TextBox 28"/>
          <p:cNvSpPr txBox="1"/>
          <p:nvPr/>
        </p:nvSpPr>
        <p:spPr>
          <a:xfrm>
            <a:off x="5931845" y="2276872"/>
            <a:ext cx="1001813" cy="369332"/>
          </a:xfrm>
          <a:prstGeom prst="rect">
            <a:avLst/>
          </a:prstGeom>
          <a:noFill/>
        </p:spPr>
        <p:txBody>
          <a:bodyPr wrap="none" rtlCol="0">
            <a:spAutoFit/>
          </a:bodyPr>
          <a:lstStyle/>
          <a:p>
            <a:r>
              <a:rPr lang="bg-BG" dirty="0" smtClean="0"/>
              <a:t>Дядо му</a:t>
            </a:r>
            <a:endParaRPr lang="bg-BG" dirty="0"/>
          </a:p>
        </p:txBody>
      </p:sp>
      <p:sp>
        <p:nvSpPr>
          <p:cNvPr id="30" name="TextBox 29"/>
          <p:cNvSpPr txBox="1"/>
          <p:nvPr/>
        </p:nvSpPr>
        <p:spPr>
          <a:xfrm>
            <a:off x="4731016" y="3140968"/>
            <a:ext cx="980012" cy="369332"/>
          </a:xfrm>
          <a:prstGeom prst="rect">
            <a:avLst/>
          </a:prstGeom>
          <a:noFill/>
        </p:spPr>
        <p:txBody>
          <a:bodyPr wrap="none" rtlCol="0">
            <a:spAutoFit/>
          </a:bodyPr>
          <a:lstStyle/>
          <a:p>
            <a:r>
              <a:rPr lang="bg-BG" dirty="0" smtClean="0"/>
              <a:t>Чичо му</a:t>
            </a:r>
            <a:endParaRPr lang="bg-BG" dirty="0"/>
          </a:p>
        </p:txBody>
      </p:sp>
      <p:pic>
        <p:nvPicPr>
          <p:cNvPr id="1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7006" y="5328427"/>
            <a:ext cx="806693" cy="754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3442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22222E-6 -5.68655E-7 L -0.0408 -0.13222 " pathEditMode="relative" rAng="0" ptsTypes="AA">
                                      <p:cBhvr>
                                        <p:cTn id="6" dur="2000" fill="hold"/>
                                        <p:tgtEl>
                                          <p:spTgt spid="19"/>
                                        </p:tgtEl>
                                        <p:attrNameLst>
                                          <p:attrName>ppt_x</p:attrName>
                                          <p:attrName>ppt_y</p:attrName>
                                        </p:attrNameLst>
                                      </p:cBhvr>
                                      <p:rCtr x="-2049" y="-6611"/>
                                    </p:animMotion>
                                  </p:childTnLst>
                                </p:cTn>
                              </p:par>
                            </p:childTnLst>
                          </p:cTn>
                        </p:par>
                        <p:par>
                          <p:cTn id="7" fill="hold">
                            <p:stCondLst>
                              <p:cond delay="2000"/>
                            </p:stCondLst>
                            <p:childTnLst>
                              <p:par>
                                <p:cTn id="8" presetID="10" presetClass="entr" presetSubtype="0" fill="hold" nodeType="afterEffect">
                                  <p:stCondLst>
                                    <p:cond delay="100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arn(inVertical)">
                                      <p:cBhvr>
                                        <p:cTn id="15" dur="500"/>
                                        <p:tgtEl>
                                          <p:spTgt spid="22"/>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6"/>
                                        </p:tgtEl>
                                        <p:attrNameLst>
                                          <p:attrName>style.visibility</p:attrName>
                                        </p:attrNameLst>
                                      </p:cBhvr>
                                      <p:to>
                                        <p:strVal val="visible"/>
                                      </p:to>
                                    </p:set>
                                  </p:childTnLst>
                                </p:cTn>
                              </p:par>
                            </p:childTnLst>
                          </p:cTn>
                        </p:par>
                        <p:par>
                          <p:cTn id="21" fill="hold">
                            <p:stCondLst>
                              <p:cond delay="1000"/>
                            </p:stCondLst>
                            <p:childTnLst>
                              <p:par>
                                <p:cTn id="22" presetID="16" presetClass="entr" presetSubtype="21" fill="hold" grpId="0" nodeType="afterEffect">
                                  <p:stCondLst>
                                    <p:cond delay="1000"/>
                                  </p:stCondLst>
                                  <p:childTnLst>
                                    <p:set>
                                      <p:cBhvr>
                                        <p:cTn id="23" dur="1" fill="hold">
                                          <p:stCondLst>
                                            <p:cond delay="0"/>
                                          </p:stCondLst>
                                        </p:cTn>
                                        <p:tgtEl>
                                          <p:spTgt spid="29"/>
                                        </p:tgtEl>
                                        <p:attrNameLst>
                                          <p:attrName>style.visibility</p:attrName>
                                        </p:attrNameLst>
                                      </p:cBhvr>
                                      <p:to>
                                        <p:strVal val="visible"/>
                                      </p:to>
                                    </p:set>
                                    <p:animEffect transition="in" filter="barn(inVertical)">
                                      <p:cBhvr>
                                        <p:cTn id="24" dur="500"/>
                                        <p:tgtEl>
                                          <p:spTgt spid="29"/>
                                        </p:tgtEl>
                                      </p:cBhvr>
                                    </p:animEffect>
                                  </p:childTnLst>
                                </p:cTn>
                              </p:par>
                            </p:childTnLst>
                          </p:cTn>
                        </p:par>
                        <p:par>
                          <p:cTn id="25" fill="hold">
                            <p:stCondLst>
                              <p:cond delay="2500"/>
                            </p:stCondLst>
                            <p:childTnLst>
                              <p:par>
                                <p:cTn id="26" presetID="16" presetClass="entr" presetSubtype="21" fill="hold" grpId="0" nodeType="after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barn(inVertical)">
                                      <p:cBhvr>
                                        <p:cTn id="2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6" grpId="0"/>
      <p:bldP spid="6" grpId="0"/>
      <p:bldP spid="29" grpId="0"/>
      <p:bldP spid="3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8796" y="5837190"/>
            <a:ext cx="16097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a:xfrm>
            <a:off x="3183218" y="6309320"/>
            <a:ext cx="2895600" cy="365125"/>
          </a:xfrm>
        </p:spPr>
        <p:txBody>
          <a:bodyPr/>
          <a:lstStyle/>
          <a:p>
            <a:r>
              <a:rPr lang="bg-BG" dirty="0" smtClean="0"/>
              <a:t>Велина Славова</a:t>
            </a:r>
            <a:endParaRPr lang="bg-BG" dirty="0"/>
          </a:p>
        </p:txBody>
      </p:sp>
      <p:sp>
        <p:nvSpPr>
          <p:cNvPr id="5" name="Rectangle 4"/>
          <p:cNvSpPr/>
          <p:nvPr/>
        </p:nvSpPr>
        <p:spPr>
          <a:xfrm>
            <a:off x="199478" y="0"/>
            <a:ext cx="8283469" cy="369332"/>
          </a:xfrm>
          <a:prstGeom prst="rect">
            <a:avLst/>
          </a:prstGeom>
        </p:spPr>
        <p:txBody>
          <a:bodyPr wrap="square">
            <a:spAutoFit/>
          </a:bodyPr>
          <a:lstStyle/>
          <a:p>
            <a:r>
              <a:rPr lang="ru-RU" b="1" dirty="0" smtClean="0"/>
              <a:t>пример</a:t>
            </a:r>
            <a:endParaRPr lang="ru-RU" b="1" dirty="0"/>
          </a:p>
        </p:txBody>
      </p:sp>
      <p:pic>
        <p:nvPicPr>
          <p:cNvPr id="9" name="Picture 2" descr="Diagram of binary tree. Основния черен елемент има две червени деца и четири черни внуци. Децата на внуците са черни празни поинтери или червени елементи с черни празни пойнтери."/>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963" y="1651126"/>
            <a:ext cx="8124106" cy="4186064"/>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p:cNvSpPr/>
          <p:nvPr/>
        </p:nvSpPr>
        <p:spPr>
          <a:xfrm>
            <a:off x="6573619" y="5470397"/>
            <a:ext cx="720080" cy="57451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smtClean="0"/>
              <a:t>23</a:t>
            </a:r>
            <a:endParaRPr lang="bg-BG" dirty="0"/>
          </a:p>
        </p:txBody>
      </p:sp>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3" y="4923032"/>
            <a:ext cx="16097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Oval 20"/>
          <p:cNvSpPr/>
          <p:nvPr/>
        </p:nvSpPr>
        <p:spPr>
          <a:xfrm>
            <a:off x="498955" y="4487891"/>
            <a:ext cx="720080" cy="57451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smtClean="0"/>
              <a:t>-2</a:t>
            </a:r>
            <a:endParaRPr lang="bg-BG" dirty="0"/>
          </a:p>
        </p:txBody>
      </p:sp>
      <p:sp>
        <p:nvSpPr>
          <p:cNvPr id="2" name="Oval 1"/>
          <p:cNvSpPr/>
          <p:nvPr/>
        </p:nvSpPr>
        <p:spPr>
          <a:xfrm>
            <a:off x="7418069" y="3398167"/>
            <a:ext cx="590669" cy="57606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6" name="Oval 15"/>
          <p:cNvSpPr/>
          <p:nvPr/>
        </p:nvSpPr>
        <p:spPr>
          <a:xfrm>
            <a:off x="8180098" y="4460240"/>
            <a:ext cx="590669" cy="5760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1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0272" y="4397822"/>
            <a:ext cx="806693" cy="754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5931845" y="2276872"/>
            <a:ext cx="1001813" cy="369332"/>
          </a:xfrm>
          <a:prstGeom prst="rect">
            <a:avLst/>
          </a:prstGeom>
          <a:noFill/>
        </p:spPr>
        <p:txBody>
          <a:bodyPr wrap="none" rtlCol="0">
            <a:spAutoFit/>
          </a:bodyPr>
          <a:lstStyle/>
          <a:p>
            <a:r>
              <a:rPr lang="bg-BG" dirty="0" smtClean="0"/>
              <a:t>Дядо му</a:t>
            </a:r>
            <a:endParaRPr lang="bg-BG" dirty="0"/>
          </a:p>
        </p:txBody>
      </p:sp>
      <p:sp>
        <p:nvSpPr>
          <p:cNvPr id="24" name="TextBox 23"/>
          <p:cNvSpPr txBox="1"/>
          <p:nvPr/>
        </p:nvSpPr>
        <p:spPr>
          <a:xfrm>
            <a:off x="4731016" y="3140968"/>
            <a:ext cx="980012" cy="369332"/>
          </a:xfrm>
          <a:prstGeom prst="rect">
            <a:avLst/>
          </a:prstGeom>
          <a:noFill/>
        </p:spPr>
        <p:txBody>
          <a:bodyPr wrap="none" rtlCol="0">
            <a:spAutoFit/>
          </a:bodyPr>
          <a:lstStyle/>
          <a:p>
            <a:r>
              <a:rPr lang="bg-BG" dirty="0" smtClean="0"/>
              <a:t>Чичо му</a:t>
            </a:r>
            <a:endParaRPr lang="bg-BG" dirty="0"/>
          </a:p>
        </p:txBody>
      </p:sp>
      <p:sp>
        <p:nvSpPr>
          <p:cNvPr id="3" name="Rectangle 2"/>
          <p:cNvSpPr/>
          <p:nvPr/>
        </p:nvSpPr>
        <p:spPr>
          <a:xfrm>
            <a:off x="199478" y="369332"/>
            <a:ext cx="8476978" cy="646331"/>
          </a:xfrm>
          <a:prstGeom prst="rect">
            <a:avLst/>
          </a:prstGeom>
        </p:spPr>
        <p:txBody>
          <a:bodyPr wrap="square">
            <a:spAutoFit/>
          </a:bodyPr>
          <a:lstStyle/>
          <a:p>
            <a:r>
              <a:rPr lang="bg-BG" b="1" dirty="0"/>
              <a:t>Случай </a:t>
            </a:r>
            <a:r>
              <a:rPr lang="bg-BG" b="1" dirty="0" smtClean="0"/>
              <a:t>3.</a:t>
            </a:r>
          </a:p>
          <a:p>
            <a:r>
              <a:rPr lang="bg-BG" b="1" dirty="0" smtClean="0"/>
              <a:t>Баща </a:t>
            </a:r>
            <a:r>
              <a:rPr lang="bg-BG" b="1" dirty="0"/>
              <a:t>му е </a:t>
            </a:r>
            <a:r>
              <a:rPr lang="bg-BG" b="1" dirty="0">
                <a:solidFill>
                  <a:srgbClr val="FF0000"/>
                </a:solidFill>
              </a:rPr>
              <a:t>червен</a:t>
            </a:r>
            <a:r>
              <a:rPr lang="bg-BG" b="1" dirty="0"/>
              <a:t>, но чичо му е черен и следователно е с </a:t>
            </a:r>
            <a:r>
              <a:rPr lang="bg-BG" b="1" dirty="0" smtClean="0"/>
              <a:t> по-къси </a:t>
            </a:r>
            <a:r>
              <a:rPr lang="bg-BG" b="1" dirty="0"/>
              <a:t>поддървета! </a:t>
            </a:r>
            <a:endParaRPr lang="bg-BG" dirty="0"/>
          </a:p>
        </p:txBody>
      </p:sp>
      <p:sp>
        <p:nvSpPr>
          <p:cNvPr id="25" name="Rectangle 24"/>
          <p:cNvSpPr/>
          <p:nvPr/>
        </p:nvSpPr>
        <p:spPr>
          <a:xfrm>
            <a:off x="284661" y="1197822"/>
            <a:ext cx="3135211" cy="369332"/>
          </a:xfrm>
          <a:prstGeom prst="rect">
            <a:avLst/>
          </a:prstGeom>
        </p:spPr>
        <p:txBody>
          <a:bodyPr wrap="square">
            <a:spAutoFit/>
          </a:bodyPr>
          <a:lstStyle/>
          <a:p>
            <a:r>
              <a:rPr lang="bg-BG" b="1" dirty="0"/>
              <a:t>Случай 3</a:t>
            </a:r>
            <a:r>
              <a:rPr lang="en-US" b="1" dirty="0"/>
              <a:t>, </a:t>
            </a:r>
            <a:r>
              <a:rPr lang="bg-BG" b="1" dirty="0" smtClean="0"/>
              <a:t>Започват ротации</a:t>
            </a:r>
            <a:endParaRPr lang="bg-BG" dirty="0"/>
          </a:p>
        </p:txBody>
      </p:sp>
      <p:sp>
        <p:nvSpPr>
          <p:cNvPr id="17" name="TextBox 16"/>
          <p:cNvSpPr txBox="1"/>
          <p:nvPr/>
        </p:nvSpPr>
        <p:spPr>
          <a:xfrm>
            <a:off x="7310881" y="3028835"/>
            <a:ext cx="1013675" cy="369332"/>
          </a:xfrm>
          <a:prstGeom prst="rect">
            <a:avLst/>
          </a:prstGeom>
          <a:noFill/>
        </p:spPr>
        <p:txBody>
          <a:bodyPr wrap="none" rtlCol="0">
            <a:spAutoFit/>
          </a:bodyPr>
          <a:lstStyle/>
          <a:p>
            <a:r>
              <a:rPr lang="bg-BG" dirty="0" smtClean="0"/>
              <a:t>Баща му</a:t>
            </a:r>
            <a:endParaRPr lang="bg-BG" dirty="0"/>
          </a:p>
        </p:txBody>
      </p:sp>
    </p:spTree>
    <p:extLst>
      <p:ext uri="{BB962C8B-B14F-4D97-AF65-F5344CB8AC3E}">
        <p14:creationId xmlns:p14="http://schemas.microsoft.com/office/powerpoint/2010/main" val="345350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6" name="Freeform 4"/>
          <p:cNvSpPr>
            <a:spLocks/>
          </p:cNvSpPr>
          <p:nvPr/>
        </p:nvSpPr>
        <p:spPr bwMode="auto">
          <a:xfrm>
            <a:off x="2579688" y="2628900"/>
            <a:ext cx="3038475" cy="2608263"/>
          </a:xfrm>
          <a:custGeom>
            <a:avLst/>
            <a:gdLst>
              <a:gd name="T0" fmla="*/ 3012 w 6340"/>
              <a:gd name="T1" fmla="*/ 0 h 5580"/>
              <a:gd name="T2" fmla="*/ 1700 w 6340"/>
              <a:gd name="T3" fmla="*/ 680 h 5580"/>
              <a:gd name="T4" fmla="*/ 0 w 6340"/>
              <a:gd name="T5" fmla="*/ 4860 h 5580"/>
              <a:gd name="T6" fmla="*/ 2458 w 6340"/>
              <a:gd name="T7" fmla="*/ 4860 h 5580"/>
              <a:gd name="T8" fmla="*/ 2458 w 6340"/>
              <a:gd name="T9" fmla="*/ 5220 h 5580"/>
              <a:gd name="T10" fmla="*/ 2580 w 6340"/>
              <a:gd name="T11" fmla="*/ 5480 h 5580"/>
              <a:gd name="T12" fmla="*/ 2828 w 6340"/>
              <a:gd name="T13" fmla="*/ 5580 h 5580"/>
              <a:gd name="T14" fmla="*/ 6340 w 6340"/>
              <a:gd name="T15" fmla="*/ 5580 h 5580"/>
              <a:gd name="T16" fmla="*/ 4160 w 6340"/>
              <a:gd name="T17" fmla="*/ 560 h 5580"/>
              <a:gd name="T18" fmla="*/ 3012 w 6340"/>
              <a:gd name="T19" fmla="*/ 0 h 5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40" h="5580">
                <a:moveTo>
                  <a:pt x="3012" y="0"/>
                </a:moveTo>
                <a:lnTo>
                  <a:pt x="1700" y="680"/>
                </a:lnTo>
                <a:lnTo>
                  <a:pt x="0" y="4860"/>
                </a:lnTo>
                <a:lnTo>
                  <a:pt x="2458" y="4860"/>
                </a:lnTo>
                <a:lnTo>
                  <a:pt x="2458" y="5220"/>
                </a:lnTo>
                <a:lnTo>
                  <a:pt x="2580" y="5480"/>
                </a:lnTo>
                <a:lnTo>
                  <a:pt x="2828" y="5580"/>
                </a:lnTo>
                <a:lnTo>
                  <a:pt x="6340" y="5580"/>
                </a:lnTo>
                <a:lnTo>
                  <a:pt x="4160" y="560"/>
                </a:lnTo>
                <a:lnTo>
                  <a:pt x="3012" y="0"/>
                </a:lnTo>
                <a:close/>
              </a:path>
            </a:pathLst>
          </a:custGeom>
          <a:solidFill>
            <a:srgbClr val="FFCC99"/>
          </a:solidFill>
          <a:ln w="9525">
            <a:solidFill>
              <a:srgbClr val="000000"/>
            </a:solidFill>
            <a:round/>
            <a:headEnd/>
            <a:tailEnd/>
          </a:ln>
        </p:spPr>
        <p:txBody>
          <a:bodyPr/>
          <a:lstStyle/>
          <a:p>
            <a:endParaRPr lang="bg-BG"/>
          </a:p>
        </p:txBody>
      </p:sp>
      <p:sp>
        <p:nvSpPr>
          <p:cNvPr id="607237" name="AutoShape 5"/>
          <p:cNvSpPr>
            <a:spLocks noChangeArrowheads="1"/>
          </p:cNvSpPr>
          <p:nvPr/>
        </p:nvSpPr>
        <p:spPr bwMode="auto">
          <a:xfrm>
            <a:off x="2857500" y="3302000"/>
            <a:ext cx="949325" cy="1514475"/>
          </a:xfrm>
          <a:prstGeom prst="triangle">
            <a:avLst>
              <a:gd name="adj" fmla="val 50000"/>
            </a:avLst>
          </a:prstGeom>
          <a:gradFill rotWithShape="0">
            <a:gsLst>
              <a:gs pos="0">
                <a:srgbClr val="FFFFFF"/>
              </a:gs>
              <a:gs pos="100000">
                <a:srgbClr val="FFFFFF">
                  <a:gamma/>
                  <a:shade val="60784"/>
                  <a:invGamma/>
                </a:srgbClr>
              </a:gs>
            </a:gsLst>
            <a:lin ang="2700000" scaled="1"/>
          </a:gradFill>
          <a:ln w="9525">
            <a:solidFill>
              <a:srgbClr val="000000"/>
            </a:solidFill>
            <a:miter lim="800000"/>
            <a:headEnd/>
            <a:tailEnd/>
          </a:ln>
        </p:spPr>
        <p:txBody>
          <a:bodyPr/>
          <a:lstStyle/>
          <a:p>
            <a:endParaRPr lang="bg-BG"/>
          </a:p>
        </p:txBody>
      </p:sp>
      <p:sp>
        <p:nvSpPr>
          <p:cNvPr id="607238" name="AutoShape 6"/>
          <p:cNvSpPr>
            <a:spLocks noChangeArrowheads="1"/>
          </p:cNvSpPr>
          <p:nvPr/>
        </p:nvSpPr>
        <p:spPr bwMode="auto">
          <a:xfrm>
            <a:off x="4065588" y="3302000"/>
            <a:ext cx="1208087" cy="1766888"/>
          </a:xfrm>
          <a:prstGeom prst="triangle">
            <a:avLst>
              <a:gd name="adj" fmla="val 50000"/>
            </a:avLst>
          </a:prstGeom>
          <a:gradFill rotWithShape="0">
            <a:gsLst>
              <a:gs pos="0">
                <a:srgbClr val="FFFFFF"/>
              </a:gs>
              <a:gs pos="100000">
                <a:srgbClr val="FFFFFF">
                  <a:gamma/>
                  <a:shade val="60784"/>
                  <a:invGamma/>
                </a:srgbClr>
              </a:gs>
            </a:gsLst>
            <a:lin ang="2700000" scaled="1"/>
          </a:gradFill>
          <a:ln w="9525">
            <a:solidFill>
              <a:srgbClr val="000000"/>
            </a:solidFill>
            <a:miter lim="800000"/>
            <a:headEnd/>
            <a:tailEnd/>
          </a:ln>
        </p:spPr>
        <p:txBody>
          <a:bodyPr/>
          <a:lstStyle/>
          <a:p>
            <a:endParaRPr lang="bg-BG"/>
          </a:p>
        </p:txBody>
      </p:sp>
      <p:sp>
        <p:nvSpPr>
          <p:cNvPr id="607239" name="Freeform 7"/>
          <p:cNvSpPr>
            <a:spLocks/>
          </p:cNvSpPr>
          <p:nvPr/>
        </p:nvSpPr>
        <p:spPr bwMode="auto">
          <a:xfrm>
            <a:off x="3327400" y="2965450"/>
            <a:ext cx="738188" cy="336550"/>
          </a:xfrm>
          <a:custGeom>
            <a:avLst/>
            <a:gdLst>
              <a:gd name="T0" fmla="*/ 1540 w 1540"/>
              <a:gd name="T1" fmla="*/ 0 h 720"/>
              <a:gd name="T2" fmla="*/ 0 w 1540"/>
              <a:gd name="T3" fmla="*/ 720 h 720"/>
            </a:gdLst>
            <a:ahLst/>
            <a:cxnLst>
              <a:cxn ang="0">
                <a:pos x="T0" y="T1"/>
              </a:cxn>
              <a:cxn ang="0">
                <a:pos x="T2" y="T3"/>
              </a:cxn>
            </a:cxnLst>
            <a:rect l="0" t="0" r="r" b="b"/>
            <a:pathLst>
              <a:path w="1540" h="720">
                <a:moveTo>
                  <a:pt x="1540" y="0"/>
                </a:moveTo>
                <a:lnTo>
                  <a:pt x="0" y="72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07240" name="Line 8"/>
          <p:cNvSpPr>
            <a:spLocks noChangeShapeType="1"/>
          </p:cNvSpPr>
          <p:nvPr/>
        </p:nvSpPr>
        <p:spPr bwMode="auto">
          <a:xfrm>
            <a:off x="4065588" y="2965450"/>
            <a:ext cx="603250" cy="3365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07241" name="Line 9"/>
          <p:cNvSpPr>
            <a:spLocks noChangeShapeType="1"/>
          </p:cNvSpPr>
          <p:nvPr/>
        </p:nvSpPr>
        <p:spPr bwMode="auto">
          <a:xfrm>
            <a:off x="2857500" y="4816475"/>
            <a:ext cx="30194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07242" name="Line 10"/>
          <p:cNvSpPr>
            <a:spLocks noChangeShapeType="1"/>
          </p:cNvSpPr>
          <p:nvPr/>
        </p:nvSpPr>
        <p:spPr bwMode="auto">
          <a:xfrm>
            <a:off x="3892550" y="5068888"/>
            <a:ext cx="19843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07243" name="Oval 11"/>
          <p:cNvSpPr>
            <a:spLocks noChangeArrowheads="1"/>
          </p:cNvSpPr>
          <p:nvPr/>
        </p:nvSpPr>
        <p:spPr bwMode="auto">
          <a:xfrm>
            <a:off x="3892550" y="2797175"/>
            <a:ext cx="258763" cy="252413"/>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07244" name="Line 12"/>
          <p:cNvSpPr>
            <a:spLocks noChangeShapeType="1"/>
          </p:cNvSpPr>
          <p:nvPr/>
        </p:nvSpPr>
        <p:spPr bwMode="auto">
          <a:xfrm>
            <a:off x="5791200" y="4479925"/>
            <a:ext cx="0" cy="3365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sp>
        <p:nvSpPr>
          <p:cNvPr id="607245" name="Line 13"/>
          <p:cNvSpPr>
            <a:spLocks noChangeShapeType="1"/>
          </p:cNvSpPr>
          <p:nvPr/>
        </p:nvSpPr>
        <p:spPr bwMode="auto">
          <a:xfrm flipV="1">
            <a:off x="5791200" y="5068888"/>
            <a:ext cx="0" cy="2524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sp>
        <p:nvSpPr>
          <p:cNvPr id="607246" name="Line 14"/>
          <p:cNvSpPr>
            <a:spLocks noChangeShapeType="1"/>
          </p:cNvSpPr>
          <p:nvPr/>
        </p:nvSpPr>
        <p:spPr bwMode="auto">
          <a:xfrm flipV="1">
            <a:off x="5791200" y="4564063"/>
            <a:ext cx="0" cy="7572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07247" name="Text Box 15"/>
          <p:cNvSpPr txBox="1">
            <a:spLocks noChangeArrowheads="1"/>
          </p:cNvSpPr>
          <p:nvPr/>
        </p:nvSpPr>
        <p:spPr bwMode="auto">
          <a:xfrm>
            <a:off x="5929313" y="4630738"/>
            <a:ext cx="97790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bg-BG" sz="1200" dirty="0"/>
          </a:p>
          <a:p>
            <a:r>
              <a:rPr lang="en-US" altLang="bg-BG" sz="1600" b="1" dirty="0">
                <a:latin typeface="Times New Roman" pitchFamily="18" charset="0"/>
              </a:rPr>
              <a:t>1 </a:t>
            </a:r>
            <a:r>
              <a:rPr lang="en-US" altLang="bg-BG" sz="1600" b="1" dirty="0" err="1">
                <a:latin typeface="Times New Roman" pitchFamily="18" charset="0"/>
              </a:rPr>
              <a:t>ниво</a:t>
            </a:r>
            <a:endParaRPr lang="en-US" altLang="bg-BG" sz="1600" b="1" dirty="0"/>
          </a:p>
        </p:txBody>
      </p:sp>
      <p:sp>
        <p:nvSpPr>
          <p:cNvPr id="607248" name="Text Box 16"/>
          <p:cNvSpPr txBox="1">
            <a:spLocks noChangeArrowheads="1"/>
          </p:cNvSpPr>
          <p:nvPr/>
        </p:nvSpPr>
        <p:spPr bwMode="auto">
          <a:xfrm>
            <a:off x="4364038" y="2362200"/>
            <a:ext cx="2446337" cy="56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bg-BG" i="1" dirty="0" err="1">
                <a:latin typeface="Times New Roman" pitchFamily="18" charset="0"/>
              </a:rPr>
              <a:t>За</a:t>
            </a:r>
            <a:r>
              <a:rPr lang="en-US" altLang="bg-BG" i="1" dirty="0">
                <a:latin typeface="Times New Roman" pitchFamily="18" charset="0"/>
              </a:rPr>
              <a:t> </a:t>
            </a:r>
            <a:r>
              <a:rPr lang="en-US" altLang="bg-BG" i="1" dirty="0" err="1">
                <a:latin typeface="Times New Roman" pitchFamily="18" charset="0"/>
              </a:rPr>
              <a:t>всеки</a:t>
            </a:r>
            <a:r>
              <a:rPr lang="en-US" altLang="bg-BG" i="1" dirty="0">
                <a:latin typeface="Times New Roman" pitchFamily="18" charset="0"/>
              </a:rPr>
              <a:t> </a:t>
            </a:r>
            <a:r>
              <a:rPr lang="en-US" altLang="bg-BG" i="1" dirty="0" err="1">
                <a:latin typeface="Times New Roman" pitchFamily="18" charset="0"/>
              </a:rPr>
              <a:t>възел</a:t>
            </a:r>
            <a:r>
              <a:rPr lang="en-US" altLang="bg-BG" i="1" dirty="0">
                <a:latin typeface="Times New Roman" pitchFamily="18" charset="0"/>
              </a:rPr>
              <a:t>!!!</a:t>
            </a:r>
            <a:endParaRPr lang="en-US" altLang="bg-BG" sz="1000" dirty="0"/>
          </a:p>
        </p:txBody>
      </p:sp>
      <p:sp>
        <p:nvSpPr>
          <p:cNvPr id="607251" name="Rectangle 19"/>
          <p:cNvSpPr>
            <a:spLocks noChangeArrowheads="1"/>
          </p:cNvSpPr>
          <p:nvPr/>
        </p:nvSpPr>
        <p:spPr bwMode="auto">
          <a:xfrm>
            <a:off x="0" y="3105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bg-BG"/>
          </a:p>
        </p:txBody>
      </p:sp>
      <p:graphicFrame>
        <p:nvGraphicFramePr>
          <p:cNvPr id="607250" name="Object 18"/>
          <p:cNvGraphicFramePr>
            <a:graphicFrameLocks noChangeAspect="1"/>
          </p:cNvGraphicFramePr>
          <p:nvPr/>
        </p:nvGraphicFramePr>
        <p:xfrm>
          <a:off x="5143500" y="5962650"/>
          <a:ext cx="3552825" cy="647700"/>
        </p:xfrm>
        <a:graphic>
          <a:graphicData uri="http://schemas.openxmlformats.org/presentationml/2006/ole">
            <mc:AlternateContent xmlns:mc="http://schemas.openxmlformats.org/markup-compatibility/2006">
              <mc:Choice xmlns:v="urn:schemas-microsoft-com:vml" Requires="v">
                <p:oleObj spid="_x0000_s1048" name="Уравнение" r:id="rId3" imgW="2336800" imgH="431800" progId="Equation.3">
                  <p:embed/>
                </p:oleObj>
              </mc:Choice>
              <mc:Fallback>
                <p:oleObj name="Уравнение" r:id="rId3" imgW="23368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0" y="5962650"/>
                        <a:ext cx="3552825"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7274" name="Freeform 42"/>
          <p:cNvSpPr>
            <a:spLocks/>
          </p:cNvSpPr>
          <p:nvPr/>
        </p:nvSpPr>
        <p:spPr bwMode="auto">
          <a:xfrm>
            <a:off x="4013200" y="3060700"/>
            <a:ext cx="0" cy="2298700"/>
          </a:xfrm>
          <a:custGeom>
            <a:avLst/>
            <a:gdLst>
              <a:gd name="T0" fmla="*/ 0 w 1"/>
              <a:gd name="T1" fmla="*/ 0 h 3620"/>
              <a:gd name="T2" fmla="*/ 0 w 1"/>
              <a:gd name="T3" fmla="*/ 3620 h 3620"/>
            </a:gdLst>
            <a:ahLst/>
            <a:cxnLst>
              <a:cxn ang="0">
                <a:pos x="T0" y="T1"/>
              </a:cxn>
              <a:cxn ang="0">
                <a:pos x="T2" y="T3"/>
              </a:cxn>
            </a:cxnLst>
            <a:rect l="0" t="0" r="r" b="b"/>
            <a:pathLst>
              <a:path w="1" h="3620">
                <a:moveTo>
                  <a:pt x="0" y="0"/>
                </a:moveTo>
                <a:lnTo>
                  <a:pt x="0" y="362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07276" name="Rectangle 44"/>
          <p:cNvSpPr>
            <a:spLocks noChangeArrowheads="1"/>
          </p:cNvSpPr>
          <p:nvPr/>
        </p:nvSpPr>
        <p:spPr bwMode="auto">
          <a:xfrm>
            <a:off x="3060700" y="5702300"/>
            <a:ext cx="2057400" cy="1143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g-BG"/>
          </a:p>
        </p:txBody>
      </p:sp>
      <p:sp>
        <p:nvSpPr>
          <p:cNvPr id="607277" name="AutoShape 45"/>
          <p:cNvSpPr>
            <a:spLocks noChangeArrowheads="1"/>
          </p:cNvSpPr>
          <p:nvPr/>
        </p:nvSpPr>
        <p:spPr bwMode="auto">
          <a:xfrm>
            <a:off x="3746500" y="5359400"/>
            <a:ext cx="571500" cy="342900"/>
          </a:xfrm>
          <a:prstGeom prst="triangle">
            <a:avLst>
              <a:gd name="adj" fmla="val 47778"/>
            </a:avLst>
          </a:prstGeom>
          <a:solidFill>
            <a:srgbClr val="FFFFFF"/>
          </a:solidFill>
          <a:ln w="9525">
            <a:solidFill>
              <a:srgbClr val="000000"/>
            </a:solidFill>
            <a:miter lim="800000"/>
            <a:headEnd/>
            <a:tailEnd/>
          </a:ln>
        </p:spPr>
        <p:txBody>
          <a:bodyPr/>
          <a:lstStyle/>
          <a:p>
            <a:endParaRPr lang="bg-BG"/>
          </a:p>
        </p:txBody>
      </p:sp>
      <p:sp>
        <p:nvSpPr>
          <p:cNvPr id="607278" name="Oval 46"/>
          <p:cNvSpPr>
            <a:spLocks noChangeArrowheads="1"/>
          </p:cNvSpPr>
          <p:nvPr/>
        </p:nvSpPr>
        <p:spPr bwMode="auto">
          <a:xfrm>
            <a:off x="4594225" y="3706813"/>
            <a:ext cx="146050" cy="147637"/>
          </a:xfrm>
          <a:prstGeom prst="ellipse">
            <a:avLst/>
          </a:prstGeom>
          <a:solidFill>
            <a:srgbClr val="FFFFFF"/>
          </a:solidFill>
          <a:ln w="9525">
            <a:solidFill>
              <a:srgbClr val="000000"/>
            </a:solidFill>
            <a:round/>
            <a:headEnd/>
            <a:tailEnd/>
          </a:ln>
        </p:spPr>
        <p:txBody>
          <a:bodyPr/>
          <a:lstStyle/>
          <a:p>
            <a:endParaRPr lang="bg-BG"/>
          </a:p>
        </p:txBody>
      </p:sp>
      <p:sp>
        <p:nvSpPr>
          <p:cNvPr id="607279" name="Oval 47"/>
          <p:cNvSpPr>
            <a:spLocks noChangeArrowheads="1"/>
          </p:cNvSpPr>
          <p:nvPr/>
        </p:nvSpPr>
        <p:spPr bwMode="auto">
          <a:xfrm>
            <a:off x="4533900" y="4144963"/>
            <a:ext cx="146050" cy="149225"/>
          </a:xfrm>
          <a:prstGeom prst="ellipse">
            <a:avLst/>
          </a:prstGeom>
          <a:solidFill>
            <a:srgbClr val="FFFFFF"/>
          </a:solidFill>
          <a:ln w="9525">
            <a:solidFill>
              <a:srgbClr val="000000"/>
            </a:solidFill>
            <a:round/>
            <a:headEnd/>
            <a:tailEnd/>
          </a:ln>
        </p:spPr>
        <p:txBody>
          <a:bodyPr/>
          <a:lstStyle/>
          <a:p>
            <a:endParaRPr lang="bg-BG"/>
          </a:p>
        </p:txBody>
      </p:sp>
      <p:sp>
        <p:nvSpPr>
          <p:cNvPr id="607280" name="Oval 48"/>
          <p:cNvSpPr>
            <a:spLocks noChangeArrowheads="1"/>
          </p:cNvSpPr>
          <p:nvPr/>
        </p:nvSpPr>
        <p:spPr bwMode="auto">
          <a:xfrm>
            <a:off x="4679950" y="4144963"/>
            <a:ext cx="144463" cy="149225"/>
          </a:xfrm>
          <a:prstGeom prst="ellipse">
            <a:avLst/>
          </a:prstGeom>
          <a:solidFill>
            <a:srgbClr val="FFFFFF"/>
          </a:solidFill>
          <a:ln w="9525">
            <a:solidFill>
              <a:srgbClr val="000000"/>
            </a:solidFill>
            <a:round/>
            <a:headEnd/>
            <a:tailEnd/>
          </a:ln>
        </p:spPr>
        <p:txBody>
          <a:bodyPr/>
          <a:lstStyle/>
          <a:p>
            <a:endParaRPr lang="bg-BG"/>
          </a:p>
        </p:txBody>
      </p:sp>
      <p:sp>
        <p:nvSpPr>
          <p:cNvPr id="607281" name="Oval 49"/>
          <p:cNvSpPr>
            <a:spLocks noChangeArrowheads="1"/>
          </p:cNvSpPr>
          <p:nvPr/>
        </p:nvSpPr>
        <p:spPr bwMode="auto">
          <a:xfrm>
            <a:off x="4364038" y="4479925"/>
            <a:ext cx="144462" cy="149225"/>
          </a:xfrm>
          <a:prstGeom prst="ellipse">
            <a:avLst/>
          </a:prstGeom>
          <a:solidFill>
            <a:srgbClr val="FFFFFF"/>
          </a:solidFill>
          <a:ln w="9525">
            <a:solidFill>
              <a:srgbClr val="000000"/>
            </a:solidFill>
            <a:round/>
            <a:headEnd/>
            <a:tailEnd/>
          </a:ln>
        </p:spPr>
        <p:txBody>
          <a:bodyPr/>
          <a:lstStyle/>
          <a:p>
            <a:endParaRPr lang="bg-BG"/>
          </a:p>
        </p:txBody>
      </p:sp>
      <p:sp>
        <p:nvSpPr>
          <p:cNvPr id="607282" name="Oval 50"/>
          <p:cNvSpPr>
            <a:spLocks noChangeArrowheads="1"/>
          </p:cNvSpPr>
          <p:nvPr/>
        </p:nvSpPr>
        <p:spPr bwMode="auto">
          <a:xfrm>
            <a:off x="4508500" y="4479925"/>
            <a:ext cx="146050" cy="149225"/>
          </a:xfrm>
          <a:prstGeom prst="ellipse">
            <a:avLst/>
          </a:prstGeom>
          <a:solidFill>
            <a:srgbClr val="FFFFFF"/>
          </a:solidFill>
          <a:ln w="9525">
            <a:solidFill>
              <a:srgbClr val="000000"/>
            </a:solidFill>
            <a:round/>
            <a:headEnd/>
            <a:tailEnd/>
          </a:ln>
        </p:spPr>
        <p:txBody>
          <a:bodyPr/>
          <a:lstStyle/>
          <a:p>
            <a:endParaRPr lang="bg-BG"/>
          </a:p>
        </p:txBody>
      </p:sp>
      <p:sp>
        <p:nvSpPr>
          <p:cNvPr id="607283" name="Oval 51"/>
          <p:cNvSpPr>
            <a:spLocks noChangeArrowheads="1"/>
          </p:cNvSpPr>
          <p:nvPr/>
        </p:nvSpPr>
        <p:spPr bwMode="auto">
          <a:xfrm>
            <a:off x="4654550" y="4479925"/>
            <a:ext cx="144463" cy="149225"/>
          </a:xfrm>
          <a:prstGeom prst="ellipse">
            <a:avLst/>
          </a:prstGeom>
          <a:solidFill>
            <a:srgbClr val="FFFFFF"/>
          </a:solidFill>
          <a:ln w="9525">
            <a:solidFill>
              <a:srgbClr val="000000"/>
            </a:solidFill>
            <a:round/>
            <a:headEnd/>
            <a:tailEnd/>
          </a:ln>
        </p:spPr>
        <p:txBody>
          <a:bodyPr/>
          <a:lstStyle/>
          <a:p>
            <a:endParaRPr lang="bg-BG"/>
          </a:p>
        </p:txBody>
      </p:sp>
      <p:sp>
        <p:nvSpPr>
          <p:cNvPr id="607284" name="Oval 52"/>
          <p:cNvSpPr>
            <a:spLocks noChangeArrowheads="1"/>
          </p:cNvSpPr>
          <p:nvPr/>
        </p:nvSpPr>
        <p:spPr bwMode="auto">
          <a:xfrm>
            <a:off x="4799013" y="4479925"/>
            <a:ext cx="146050" cy="149225"/>
          </a:xfrm>
          <a:prstGeom prst="ellipse">
            <a:avLst/>
          </a:prstGeom>
          <a:solidFill>
            <a:srgbClr val="FFFFFF"/>
          </a:solidFill>
          <a:ln w="9525">
            <a:solidFill>
              <a:srgbClr val="000000"/>
            </a:solidFill>
            <a:round/>
            <a:headEnd/>
            <a:tailEnd/>
          </a:ln>
        </p:spPr>
        <p:txBody>
          <a:bodyPr/>
          <a:lstStyle/>
          <a:p>
            <a:endParaRPr lang="bg-BG"/>
          </a:p>
        </p:txBody>
      </p:sp>
      <p:sp>
        <p:nvSpPr>
          <p:cNvPr id="607285" name="Oval 53"/>
          <p:cNvSpPr>
            <a:spLocks noChangeArrowheads="1"/>
          </p:cNvSpPr>
          <p:nvPr/>
        </p:nvSpPr>
        <p:spPr bwMode="auto">
          <a:xfrm>
            <a:off x="4097338" y="4873625"/>
            <a:ext cx="144462" cy="149225"/>
          </a:xfrm>
          <a:prstGeom prst="ellipse">
            <a:avLst/>
          </a:prstGeom>
          <a:solidFill>
            <a:srgbClr val="FFFFFF"/>
          </a:solidFill>
          <a:ln w="9525">
            <a:solidFill>
              <a:srgbClr val="000000"/>
            </a:solidFill>
            <a:round/>
            <a:headEnd/>
            <a:tailEnd/>
          </a:ln>
        </p:spPr>
        <p:txBody>
          <a:bodyPr/>
          <a:lstStyle/>
          <a:p>
            <a:endParaRPr lang="bg-BG"/>
          </a:p>
        </p:txBody>
      </p:sp>
      <p:sp>
        <p:nvSpPr>
          <p:cNvPr id="607286" name="Oval 54"/>
          <p:cNvSpPr>
            <a:spLocks noChangeArrowheads="1"/>
          </p:cNvSpPr>
          <p:nvPr/>
        </p:nvSpPr>
        <p:spPr bwMode="auto">
          <a:xfrm>
            <a:off x="4241800" y="4873625"/>
            <a:ext cx="146050" cy="149225"/>
          </a:xfrm>
          <a:prstGeom prst="ellipse">
            <a:avLst/>
          </a:prstGeom>
          <a:solidFill>
            <a:srgbClr val="FFFFFF"/>
          </a:solidFill>
          <a:ln w="9525">
            <a:solidFill>
              <a:srgbClr val="000000"/>
            </a:solidFill>
            <a:round/>
            <a:headEnd/>
            <a:tailEnd/>
          </a:ln>
        </p:spPr>
        <p:txBody>
          <a:bodyPr/>
          <a:lstStyle/>
          <a:p>
            <a:endParaRPr lang="bg-BG"/>
          </a:p>
        </p:txBody>
      </p:sp>
      <p:sp>
        <p:nvSpPr>
          <p:cNvPr id="607287" name="Oval 55"/>
          <p:cNvSpPr>
            <a:spLocks noChangeArrowheads="1"/>
          </p:cNvSpPr>
          <p:nvPr/>
        </p:nvSpPr>
        <p:spPr bwMode="auto">
          <a:xfrm>
            <a:off x="4387850" y="4873625"/>
            <a:ext cx="144463" cy="149225"/>
          </a:xfrm>
          <a:prstGeom prst="ellipse">
            <a:avLst/>
          </a:prstGeom>
          <a:solidFill>
            <a:srgbClr val="FFFFFF"/>
          </a:solidFill>
          <a:ln w="9525">
            <a:solidFill>
              <a:srgbClr val="000000"/>
            </a:solidFill>
            <a:round/>
            <a:headEnd/>
            <a:tailEnd/>
          </a:ln>
        </p:spPr>
        <p:txBody>
          <a:bodyPr/>
          <a:lstStyle/>
          <a:p>
            <a:endParaRPr lang="bg-BG"/>
          </a:p>
        </p:txBody>
      </p:sp>
      <p:sp>
        <p:nvSpPr>
          <p:cNvPr id="607288" name="Oval 56"/>
          <p:cNvSpPr>
            <a:spLocks noChangeArrowheads="1"/>
          </p:cNvSpPr>
          <p:nvPr/>
        </p:nvSpPr>
        <p:spPr bwMode="auto">
          <a:xfrm>
            <a:off x="4532313" y="4873625"/>
            <a:ext cx="146050" cy="149225"/>
          </a:xfrm>
          <a:prstGeom prst="ellipse">
            <a:avLst/>
          </a:prstGeom>
          <a:solidFill>
            <a:srgbClr val="FFFFFF"/>
          </a:solidFill>
          <a:ln w="9525">
            <a:solidFill>
              <a:srgbClr val="000000"/>
            </a:solidFill>
            <a:round/>
            <a:headEnd/>
            <a:tailEnd/>
          </a:ln>
        </p:spPr>
        <p:txBody>
          <a:bodyPr/>
          <a:lstStyle/>
          <a:p>
            <a:endParaRPr lang="bg-BG"/>
          </a:p>
        </p:txBody>
      </p:sp>
      <p:sp>
        <p:nvSpPr>
          <p:cNvPr id="607289" name="Oval 57"/>
          <p:cNvSpPr>
            <a:spLocks noChangeArrowheads="1"/>
          </p:cNvSpPr>
          <p:nvPr/>
        </p:nvSpPr>
        <p:spPr bwMode="auto">
          <a:xfrm>
            <a:off x="4719638" y="4873625"/>
            <a:ext cx="144462" cy="149225"/>
          </a:xfrm>
          <a:prstGeom prst="ellipse">
            <a:avLst/>
          </a:prstGeom>
          <a:solidFill>
            <a:srgbClr val="FFFFFF"/>
          </a:solidFill>
          <a:ln w="9525">
            <a:solidFill>
              <a:srgbClr val="000000"/>
            </a:solidFill>
            <a:round/>
            <a:headEnd/>
            <a:tailEnd/>
          </a:ln>
        </p:spPr>
        <p:txBody>
          <a:bodyPr/>
          <a:lstStyle/>
          <a:p>
            <a:endParaRPr lang="bg-BG"/>
          </a:p>
        </p:txBody>
      </p:sp>
      <p:sp>
        <p:nvSpPr>
          <p:cNvPr id="607290" name="Oval 58"/>
          <p:cNvSpPr>
            <a:spLocks noChangeArrowheads="1"/>
          </p:cNvSpPr>
          <p:nvPr/>
        </p:nvSpPr>
        <p:spPr bwMode="auto">
          <a:xfrm>
            <a:off x="4864100" y="4873625"/>
            <a:ext cx="146050" cy="149225"/>
          </a:xfrm>
          <a:prstGeom prst="ellipse">
            <a:avLst/>
          </a:prstGeom>
          <a:solidFill>
            <a:srgbClr val="FFFFFF"/>
          </a:solidFill>
          <a:ln w="9525">
            <a:solidFill>
              <a:srgbClr val="000000"/>
            </a:solidFill>
            <a:round/>
            <a:headEnd/>
            <a:tailEnd/>
          </a:ln>
        </p:spPr>
        <p:txBody>
          <a:bodyPr/>
          <a:lstStyle/>
          <a:p>
            <a:endParaRPr lang="bg-BG"/>
          </a:p>
        </p:txBody>
      </p:sp>
      <p:sp>
        <p:nvSpPr>
          <p:cNvPr id="607291" name="Oval 59"/>
          <p:cNvSpPr>
            <a:spLocks noChangeArrowheads="1"/>
          </p:cNvSpPr>
          <p:nvPr/>
        </p:nvSpPr>
        <p:spPr bwMode="auto">
          <a:xfrm>
            <a:off x="5010150" y="4873625"/>
            <a:ext cx="144463" cy="149225"/>
          </a:xfrm>
          <a:prstGeom prst="ellipse">
            <a:avLst/>
          </a:prstGeom>
          <a:solidFill>
            <a:srgbClr val="FFFFFF"/>
          </a:solidFill>
          <a:ln w="9525">
            <a:solidFill>
              <a:srgbClr val="000000"/>
            </a:solidFill>
            <a:round/>
            <a:headEnd/>
            <a:tailEnd/>
          </a:ln>
        </p:spPr>
        <p:txBody>
          <a:bodyPr/>
          <a:lstStyle/>
          <a:p>
            <a:endParaRPr lang="bg-BG"/>
          </a:p>
        </p:txBody>
      </p:sp>
      <p:sp>
        <p:nvSpPr>
          <p:cNvPr id="607292" name="Oval 60"/>
          <p:cNvSpPr>
            <a:spLocks noChangeArrowheads="1"/>
          </p:cNvSpPr>
          <p:nvPr/>
        </p:nvSpPr>
        <p:spPr bwMode="auto">
          <a:xfrm>
            <a:off x="5154613" y="4873625"/>
            <a:ext cx="146050" cy="149225"/>
          </a:xfrm>
          <a:prstGeom prst="ellipse">
            <a:avLst/>
          </a:prstGeom>
          <a:solidFill>
            <a:srgbClr val="FFFFFF"/>
          </a:solidFill>
          <a:ln w="9525">
            <a:solidFill>
              <a:srgbClr val="000000"/>
            </a:solidFill>
            <a:round/>
            <a:headEnd/>
            <a:tailEnd/>
          </a:ln>
        </p:spPr>
        <p:txBody>
          <a:bodyPr/>
          <a:lstStyle/>
          <a:p>
            <a:endParaRPr lang="bg-BG"/>
          </a:p>
        </p:txBody>
      </p:sp>
      <p:sp>
        <p:nvSpPr>
          <p:cNvPr id="39" name="Rectangle 4"/>
          <p:cNvSpPr>
            <a:spLocks noChangeArrowheads="1"/>
          </p:cNvSpPr>
          <p:nvPr/>
        </p:nvSpPr>
        <p:spPr bwMode="auto">
          <a:xfrm>
            <a:off x="3616949" y="52113"/>
            <a:ext cx="16106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bg-BG" sz="2000" i="1" dirty="0" smtClean="0"/>
              <a:t>AVL</a:t>
            </a:r>
            <a:r>
              <a:rPr lang="bg-BG" altLang="bg-BG" sz="2000" i="1" dirty="0" smtClean="0"/>
              <a:t> дървета</a:t>
            </a:r>
            <a:endParaRPr lang="bg-BG" altLang="bg-BG" sz="2000" i="1" dirty="0"/>
          </a:p>
        </p:txBody>
      </p:sp>
      <p:sp>
        <p:nvSpPr>
          <p:cNvPr id="2" name="Footer Placeholder 1"/>
          <p:cNvSpPr>
            <a:spLocks noGrp="1"/>
          </p:cNvSpPr>
          <p:nvPr>
            <p:ph type="ftr" sz="quarter" idx="11"/>
          </p:nvPr>
        </p:nvSpPr>
        <p:spPr/>
        <p:txBody>
          <a:bodyPr/>
          <a:lstStyle/>
          <a:p>
            <a:r>
              <a:rPr lang="bg-BG" smtClean="0"/>
              <a:t>Велина Славова</a:t>
            </a:r>
            <a:endParaRPr lang="bg-BG"/>
          </a:p>
        </p:txBody>
      </p:sp>
      <p:sp>
        <p:nvSpPr>
          <p:cNvPr id="42" name="Rectangle 5"/>
          <p:cNvSpPr>
            <a:spLocks noChangeArrowheads="1"/>
          </p:cNvSpPr>
          <p:nvPr/>
        </p:nvSpPr>
        <p:spPr bwMode="auto">
          <a:xfrm>
            <a:off x="455612" y="1157970"/>
            <a:ext cx="79533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bg-BG" dirty="0" err="1">
                <a:latin typeface="Times New Roman" pitchFamily="18" charset="0"/>
              </a:rPr>
              <a:t>Df</a:t>
            </a:r>
            <a:r>
              <a:rPr lang="bg-BG" altLang="bg-BG" dirty="0">
                <a:latin typeface="Times New Roman" pitchFamily="18" charset="0"/>
              </a:rPr>
              <a:t>: Едно дърво </a:t>
            </a:r>
            <a:r>
              <a:rPr lang="bg-BG" altLang="bg-BG" dirty="0" smtClean="0">
                <a:latin typeface="Times New Roman" pitchFamily="18" charset="0"/>
              </a:rPr>
              <a:t>е</a:t>
            </a:r>
            <a:r>
              <a:rPr lang="en-US" altLang="bg-BG" dirty="0"/>
              <a:t> </a:t>
            </a:r>
            <a:r>
              <a:rPr lang="en-US" altLang="bg-BG" dirty="0" smtClean="0"/>
              <a:t>(AVL)</a:t>
            </a:r>
            <a:r>
              <a:rPr lang="bg-BG" altLang="bg-BG" dirty="0" smtClean="0">
                <a:latin typeface="Times New Roman" pitchFamily="18" charset="0"/>
              </a:rPr>
              <a:t> </a:t>
            </a:r>
            <a:r>
              <a:rPr lang="bg-BG" altLang="bg-BG" dirty="0">
                <a:latin typeface="Times New Roman" pitchFamily="18" charset="0"/>
              </a:rPr>
              <a:t>балансирано тогава и само тогава, когато: разликата във </a:t>
            </a:r>
            <a:r>
              <a:rPr lang="bg-BG" altLang="bg-BG" b="1" i="1" dirty="0">
                <a:latin typeface="Times New Roman" pitchFamily="18" charset="0"/>
              </a:rPr>
              <a:t>височините</a:t>
            </a:r>
            <a:r>
              <a:rPr lang="bg-BG" altLang="bg-BG" dirty="0">
                <a:latin typeface="Times New Roman" pitchFamily="18" charset="0"/>
              </a:rPr>
              <a:t> на поддърветата на </a:t>
            </a:r>
            <a:r>
              <a:rPr lang="bg-BG" altLang="bg-BG" b="1" dirty="0">
                <a:latin typeface="Times New Roman" pitchFamily="18" charset="0"/>
              </a:rPr>
              <a:t>всеки</a:t>
            </a:r>
            <a:r>
              <a:rPr lang="bg-BG" altLang="bg-BG" dirty="0">
                <a:latin typeface="Times New Roman" pitchFamily="18" charset="0"/>
              </a:rPr>
              <a:t> негов възел е най-много </a:t>
            </a:r>
            <a:r>
              <a:rPr lang="bg-BG" altLang="bg-BG" i="1" dirty="0">
                <a:latin typeface="Times New Roman" pitchFamily="18" charset="0"/>
              </a:rPr>
              <a:t>1 ниво.</a:t>
            </a:r>
          </a:p>
        </p:txBody>
      </p:sp>
    </p:spTree>
    <p:extLst>
      <p:ext uri="{BB962C8B-B14F-4D97-AF65-F5344CB8AC3E}">
        <p14:creationId xmlns:p14="http://schemas.microsoft.com/office/powerpoint/2010/main" val="17388133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607278"/>
                                        </p:tgtEl>
                                        <p:attrNameLst>
                                          <p:attrName>style.visibility</p:attrName>
                                        </p:attrNameLst>
                                      </p:cBhvr>
                                      <p:to>
                                        <p:strVal val="visible"/>
                                      </p:to>
                                    </p:set>
                                    <p:anim calcmode="lin" valueType="num">
                                      <p:cBhvr>
                                        <p:cTn id="7" dur="500" fill="hold"/>
                                        <p:tgtEl>
                                          <p:spTgt spid="607278"/>
                                        </p:tgtEl>
                                        <p:attrNameLst>
                                          <p:attrName>ppt_w</p:attrName>
                                        </p:attrNameLst>
                                      </p:cBhvr>
                                      <p:tavLst>
                                        <p:tav tm="0">
                                          <p:val>
                                            <p:fltVal val="0"/>
                                          </p:val>
                                        </p:tav>
                                        <p:tav tm="100000">
                                          <p:val>
                                            <p:strVal val="#ppt_w"/>
                                          </p:val>
                                        </p:tav>
                                      </p:tavLst>
                                    </p:anim>
                                    <p:anim calcmode="lin" valueType="num">
                                      <p:cBhvr>
                                        <p:cTn id="8" dur="500" fill="hold"/>
                                        <p:tgtEl>
                                          <p:spTgt spid="607278"/>
                                        </p:tgtEl>
                                        <p:attrNameLst>
                                          <p:attrName>ppt_h</p:attrName>
                                        </p:attrNameLst>
                                      </p:cBhvr>
                                      <p:tavLst>
                                        <p:tav tm="0">
                                          <p:val>
                                            <p:fltVal val="0"/>
                                          </p:val>
                                        </p:tav>
                                        <p:tav tm="100000">
                                          <p:val>
                                            <p:strVal val="#ppt_h"/>
                                          </p:val>
                                        </p:tav>
                                      </p:tavLst>
                                    </p:anim>
                                    <p:animEffect transition="in" filter="fade">
                                      <p:cBhvr>
                                        <p:cTn id="9" dur="500"/>
                                        <p:tgtEl>
                                          <p:spTgt spid="607278"/>
                                        </p:tgtEl>
                                      </p:cBhvr>
                                    </p:animEffect>
                                  </p:childTnLst>
                                </p:cTn>
                              </p:par>
                            </p:childTnLst>
                          </p:cTn>
                        </p:par>
                        <p:par>
                          <p:cTn id="10" fill="hold" nodeType="afterGroup">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607279"/>
                                        </p:tgtEl>
                                        <p:attrNameLst>
                                          <p:attrName>style.visibility</p:attrName>
                                        </p:attrNameLst>
                                      </p:cBhvr>
                                      <p:to>
                                        <p:strVal val="visible"/>
                                      </p:to>
                                    </p:set>
                                    <p:anim calcmode="lin" valueType="num">
                                      <p:cBhvr>
                                        <p:cTn id="13" dur="500" fill="hold"/>
                                        <p:tgtEl>
                                          <p:spTgt spid="607279"/>
                                        </p:tgtEl>
                                        <p:attrNameLst>
                                          <p:attrName>ppt_w</p:attrName>
                                        </p:attrNameLst>
                                      </p:cBhvr>
                                      <p:tavLst>
                                        <p:tav tm="0">
                                          <p:val>
                                            <p:fltVal val="0"/>
                                          </p:val>
                                        </p:tav>
                                        <p:tav tm="100000">
                                          <p:val>
                                            <p:strVal val="#ppt_w"/>
                                          </p:val>
                                        </p:tav>
                                      </p:tavLst>
                                    </p:anim>
                                    <p:anim calcmode="lin" valueType="num">
                                      <p:cBhvr>
                                        <p:cTn id="14" dur="500" fill="hold"/>
                                        <p:tgtEl>
                                          <p:spTgt spid="607279"/>
                                        </p:tgtEl>
                                        <p:attrNameLst>
                                          <p:attrName>ppt_h</p:attrName>
                                        </p:attrNameLst>
                                      </p:cBhvr>
                                      <p:tavLst>
                                        <p:tav tm="0">
                                          <p:val>
                                            <p:fltVal val="0"/>
                                          </p:val>
                                        </p:tav>
                                        <p:tav tm="100000">
                                          <p:val>
                                            <p:strVal val="#ppt_h"/>
                                          </p:val>
                                        </p:tav>
                                      </p:tavLst>
                                    </p:anim>
                                    <p:animEffect transition="in" filter="fade">
                                      <p:cBhvr>
                                        <p:cTn id="15" dur="500"/>
                                        <p:tgtEl>
                                          <p:spTgt spid="607279"/>
                                        </p:tgtEl>
                                      </p:cBhvr>
                                    </p:animEffect>
                                  </p:childTnLst>
                                </p:cTn>
                              </p:par>
                            </p:childTnLst>
                          </p:cTn>
                        </p:par>
                        <p:par>
                          <p:cTn id="16" fill="hold" nodeType="afterGroup">
                            <p:stCondLst>
                              <p:cond delay="1000"/>
                            </p:stCondLst>
                            <p:childTnLst>
                              <p:par>
                                <p:cTn id="17" presetID="53" presetClass="entr" presetSubtype="0" fill="hold" grpId="0" nodeType="afterEffect">
                                  <p:stCondLst>
                                    <p:cond delay="0"/>
                                  </p:stCondLst>
                                  <p:childTnLst>
                                    <p:set>
                                      <p:cBhvr>
                                        <p:cTn id="18" dur="1" fill="hold">
                                          <p:stCondLst>
                                            <p:cond delay="0"/>
                                          </p:stCondLst>
                                        </p:cTn>
                                        <p:tgtEl>
                                          <p:spTgt spid="607280"/>
                                        </p:tgtEl>
                                        <p:attrNameLst>
                                          <p:attrName>style.visibility</p:attrName>
                                        </p:attrNameLst>
                                      </p:cBhvr>
                                      <p:to>
                                        <p:strVal val="visible"/>
                                      </p:to>
                                    </p:set>
                                    <p:anim calcmode="lin" valueType="num">
                                      <p:cBhvr>
                                        <p:cTn id="19" dur="500" fill="hold"/>
                                        <p:tgtEl>
                                          <p:spTgt spid="607280"/>
                                        </p:tgtEl>
                                        <p:attrNameLst>
                                          <p:attrName>ppt_w</p:attrName>
                                        </p:attrNameLst>
                                      </p:cBhvr>
                                      <p:tavLst>
                                        <p:tav tm="0">
                                          <p:val>
                                            <p:fltVal val="0"/>
                                          </p:val>
                                        </p:tav>
                                        <p:tav tm="100000">
                                          <p:val>
                                            <p:strVal val="#ppt_w"/>
                                          </p:val>
                                        </p:tav>
                                      </p:tavLst>
                                    </p:anim>
                                    <p:anim calcmode="lin" valueType="num">
                                      <p:cBhvr>
                                        <p:cTn id="20" dur="500" fill="hold"/>
                                        <p:tgtEl>
                                          <p:spTgt spid="607280"/>
                                        </p:tgtEl>
                                        <p:attrNameLst>
                                          <p:attrName>ppt_h</p:attrName>
                                        </p:attrNameLst>
                                      </p:cBhvr>
                                      <p:tavLst>
                                        <p:tav tm="0">
                                          <p:val>
                                            <p:fltVal val="0"/>
                                          </p:val>
                                        </p:tav>
                                        <p:tav tm="100000">
                                          <p:val>
                                            <p:strVal val="#ppt_h"/>
                                          </p:val>
                                        </p:tav>
                                      </p:tavLst>
                                    </p:anim>
                                    <p:animEffect transition="in" filter="fade">
                                      <p:cBhvr>
                                        <p:cTn id="21" dur="500"/>
                                        <p:tgtEl>
                                          <p:spTgt spid="607280"/>
                                        </p:tgtEl>
                                      </p:cBhvr>
                                    </p:animEffect>
                                  </p:childTnLst>
                                </p:cTn>
                              </p:par>
                            </p:childTnLst>
                          </p:cTn>
                        </p:par>
                        <p:par>
                          <p:cTn id="22" fill="hold" nodeType="afterGroup">
                            <p:stCondLst>
                              <p:cond delay="1500"/>
                            </p:stCondLst>
                            <p:childTnLst>
                              <p:par>
                                <p:cTn id="23" presetID="53" presetClass="entr" presetSubtype="0" fill="hold" grpId="0" nodeType="afterEffect">
                                  <p:stCondLst>
                                    <p:cond delay="0"/>
                                  </p:stCondLst>
                                  <p:childTnLst>
                                    <p:set>
                                      <p:cBhvr>
                                        <p:cTn id="24" dur="1" fill="hold">
                                          <p:stCondLst>
                                            <p:cond delay="0"/>
                                          </p:stCondLst>
                                        </p:cTn>
                                        <p:tgtEl>
                                          <p:spTgt spid="607281"/>
                                        </p:tgtEl>
                                        <p:attrNameLst>
                                          <p:attrName>style.visibility</p:attrName>
                                        </p:attrNameLst>
                                      </p:cBhvr>
                                      <p:to>
                                        <p:strVal val="visible"/>
                                      </p:to>
                                    </p:set>
                                    <p:anim calcmode="lin" valueType="num">
                                      <p:cBhvr>
                                        <p:cTn id="25" dur="500" fill="hold"/>
                                        <p:tgtEl>
                                          <p:spTgt spid="607281"/>
                                        </p:tgtEl>
                                        <p:attrNameLst>
                                          <p:attrName>ppt_w</p:attrName>
                                        </p:attrNameLst>
                                      </p:cBhvr>
                                      <p:tavLst>
                                        <p:tav tm="0">
                                          <p:val>
                                            <p:fltVal val="0"/>
                                          </p:val>
                                        </p:tav>
                                        <p:tav tm="100000">
                                          <p:val>
                                            <p:strVal val="#ppt_w"/>
                                          </p:val>
                                        </p:tav>
                                      </p:tavLst>
                                    </p:anim>
                                    <p:anim calcmode="lin" valueType="num">
                                      <p:cBhvr>
                                        <p:cTn id="26" dur="500" fill="hold"/>
                                        <p:tgtEl>
                                          <p:spTgt spid="607281"/>
                                        </p:tgtEl>
                                        <p:attrNameLst>
                                          <p:attrName>ppt_h</p:attrName>
                                        </p:attrNameLst>
                                      </p:cBhvr>
                                      <p:tavLst>
                                        <p:tav tm="0">
                                          <p:val>
                                            <p:fltVal val="0"/>
                                          </p:val>
                                        </p:tav>
                                        <p:tav tm="100000">
                                          <p:val>
                                            <p:strVal val="#ppt_h"/>
                                          </p:val>
                                        </p:tav>
                                      </p:tavLst>
                                    </p:anim>
                                    <p:animEffect transition="in" filter="fade">
                                      <p:cBhvr>
                                        <p:cTn id="27" dur="500"/>
                                        <p:tgtEl>
                                          <p:spTgt spid="607281"/>
                                        </p:tgtEl>
                                      </p:cBhvr>
                                    </p:animEffect>
                                  </p:childTnLst>
                                </p:cTn>
                              </p:par>
                            </p:childTnLst>
                          </p:cTn>
                        </p:par>
                        <p:par>
                          <p:cTn id="28" fill="hold" nodeType="afterGroup">
                            <p:stCondLst>
                              <p:cond delay="2000"/>
                            </p:stCondLst>
                            <p:childTnLst>
                              <p:par>
                                <p:cTn id="29" presetID="53" presetClass="entr" presetSubtype="0" fill="hold" grpId="0" nodeType="afterEffect">
                                  <p:stCondLst>
                                    <p:cond delay="0"/>
                                  </p:stCondLst>
                                  <p:childTnLst>
                                    <p:set>
                                      <p:cBhvr>
                                        <p:cTn id="30" dur="1" fill="hold">
                                          <p:stCondLst>
                                            <p:cond delay="0"/>
                                          </p:stCondLst>
                                        </p:cTn>
                                        <p:tgtEl>
                                          <p:spTgt spid="607282"/>
                                        </p:tgtEl>
                                        <p:attrNameLst>
                                          <p:attrName>style.visibility</p:attrName>
                                        </p:attrNameLst>
                                      </p:cBhvr>
                                      <p:to>
                                        <p:strVal val="visible"/>
                                      </p:to>
                                    </p:set>
                                    <p:anim calcmode="lin" valueType="num">
                                      <p:cBhvr>
                                        <p:cTn id="31" dur="500" fill="hold"/>
                                        <p:tgtEl>
                                          <p:spTgt spid="607282"/>
                                        </p:tgtEl>
                                        <p:attrNameLst>
                                          <p:attrName>ppt_w</p:attrName>
                                        </p:attrNameLst>
                                      </p:cBhvr>
                                      <p:tavLst>
                                        <p:tav tm="0">
                                          <p:val>
                                            <p:fltVal val="0"/>
                                          </p:val>
                                        </p:tav>
                                        <p:tav tm="100000">
                                          <p:val>
                                            <p:strVal val="#ppt_w"/>
                                          </p:val>
                                        </p:tav>
                                      </p:tavLst>
                                    </p:anim>
                                    <p:anim calcmode="lin" valueType="num">
                                      <p:cBhvr>
                                        <p:cTn id="32" dur="500" fill="hold"/>
                                        <p:tgtEl>
                                          <p:spTgt spid="607282"/>
                                        </p:tgtEl>
                                        <p:attrNameLst>
                                          <p:attrName>ppt_h</p:attrName>
                                        </p:attrNameLst>
                                      </p:cBhvr>
                                      <p:tavLst>
                                        <p:tav tm="0">
                                          <p:val>
                                            <p:fltVal val="0"/>
                                          </p:val>
                                        </p:tav>
                                        <p:tav tm="100000">
                                          <p:val>
                                            <p:strVal val="#ppt_h"/>
                                          </p:val>
                                        </p:tav>
                                      </p:tavLst>
                                    </p:anim>
                                    <p:animEffect transition="in" filter="fade">
                                      <p:cBhvr>
                                        <p:cTn id="33" dur="500"/>
                                        <p:tgtEl>
                                          <p:spTgt spid="607282"/>
                                        </p:tgtEl>
                                      </p:cBhvr>
                                    </p:animEffect>
                                  </p:childTnLst>
                                </p:cTn>
                              </p:par>
                            </p:childTnLst>
                          </p:cTn>
                        </p:par>
                        <p:par>
                          <p:cTn id="34" fill="hold" nodeType="afterGroup">
                            <p:stCondLst>
                              <p:cond delay="2500"/>
                            </p:stCondLst>
                            <p:childTnLst>
                              <p:par>
                                <p:cTn id="35" presetID="53" presetClass="entr" presetSubtype="0" fill="hold" grpId="0" nodeType="afterEffect">
                                  <p:stCondLst>
                                    <p:cond delay="0"/>
                                  </p:stCondLst>
                                  <p:childTnLst>
                                    <p:set>
                                      <p:cBhvr>
                                        <p:cTn id="36" dur="1" fill="hold">
                                          <p:stCondLst>
                                            <p:cond delay="0"/>
                                          </p:stCondLst>
                                        </p:cTn>
                                        <p:tgtEl>
                                          <p:spTgt spid="607283"/>
                                        </p:tgtEl>
                                        <p:attrNameLst>
                                          <p:attrName>style.visibility</p:attrName>
                                        </p:attrNameLst>
                                      </p:cBhvr>
                                      <p:to>
                                        <p:strVal val="visible"/>
                                      </p:to>
                                    </p:set>
                                    <p:anim calcmode="lin" valueType="num">
                                      <p:cBhvr>
                                        <p:cTn id="37" dur="500" fill="hold"/>
                                        <p:tgtEl>
                                          <p:spTgt spid="607283"/>
                                        </p:tgtEl>
                                        <p:attrNameLst>
                                          <p:attrName>ppt_w</p:attrName>
                                        </p:attrNameLst>
                                      </p:cBhvr>
                                      <p:tavLst>
                                        <p:tav tm="0">
                                          <p:val>
                                            <p:fltVal val="0"/>
                                          </p:val>
                                        </p:tav>
                                        <p:tav tm="100000">
                                          <p:val>
                                            <p:strVal val="#ppt_w"/>
                                          </p:val>
                                        </p:tav>
                                      </p:tavLst>
                                    </p:anim>
                                    <p:anim calcmode="lin" valueType="num">
                                      <p:cBhvr>
                                        <p:cTn id="38" dur="500" fill="hold"/>
                                        <p:tgtEl>
                                          <p:spTgt spid="607283"/>
                                        </p:tgtEl>
                                        <p:attrNameLst>
                                          <p:attrName>ppt_h</p:attrName>
                                        </p:attrNameLst>
                                      </p:cBhvr>
                                      <p:tavLst>
                                        <p:tav tm="0">
                                          <p:val>
                                            <p:fltVal val="0"/>
                                          </p:val>
                                        </p:tav>
                                        <p:tav tm="100000">
                                          <p:val>
                                            <p:strVal val="#ppt_h"/>
                                          </p:val>
                                        </p:tav>
                                      </p:tavLst>
                                    </p:anim>
                                    <p:animEffect transition="in" filter="fade">
                                      <p:cBhvr>
                                        <p:cTn id="39" dur="500"/>
                                        <p:tgtEl>
                                          <p:spTgt spid="607283"/>
                                        </p:tgtEl>
                                      </p:cBhvr>
                                    </p:animEffect>
                                  </p:childTnLst>
                                </p:cTn>
                              </p:par>
                            </p:childTnLst>
                          </p:cTn>
                        </p:par>
                        <p:par>
                          <p:cTn id="40" fill="hold" nodeType="afterGroup">
                            <p:stCondLst>
                              <p:cond delay="3000"/>
                            </p:stCondLst>
                            <p:childTnLst>
                              <p:par>
                                <p:cTn id="41" presetID="53" presetClass="entr" presetSubtype="0" fill="hold" grpId="0" nodeType="afterEffect">
                                  <p:stCondLst>
                                    <p:cond delay="0"/>
                                  </p:stCondLst>
                                  <p:childTnLst>
                                    <p:set>
                                      <p:cBhvr>
                                        <p:cTn id="42" dur="1" fill="hold">
                                          <p:stCondLst>
                                            <p:cond delay="0"/>
                                          </p:stCondLst>
                                        </p:cTn>
                                        <p:tgtEl>
                                          <p:spTgt spid="607284"/>
                                        </p:tgtEl>
                                        <p:attrNameLst>
                                          <p:attrName>style.visibility</p:attrName>
                                        </p:attrNameLst>
                                      </p:cBhvr>
                                      <p:to>
                                        <p:strVal val="visible"/>
                                      </p:to>
                                    </p:set>
                                    <p:anim calcmode="lin" valueType="num">
                                      <p:cBhvr>
                                        <p:cTn id="43" dur="500" fill="hold"/>
                                        <p:tgtEl>
                                          <p:spTgt spid="607284"/>
                                        </p:tgtEl>
                                        <p:attrNameLst>
                                          <p:attrName>ppt_w</p:attrName>
                                        </p:attrNameLst>
                                      </p:cBhvr>
                                      <p:tavLst>
                                        <p:tav tm="0">
                                          <p:val>
                                            <p:fltVal val="0"/>
                                          </p:val>
                                        </p:tav>
                                        <p:tav tm="100000">
                                          <p:val>
                                            <p:strVal val="#ppt_w"/>
                                          </p:val>
                                        </p:tav>
                                      </p:tavLst>
                                    </p:anim>
                                    <p:anim calcmode="lin" valueType="num">
                                      <p:cBhvr>
                                        <p:cTn id="44" dur="500" fill="hold"/>
                                        <p:tgtEl>
                                          <p:spTgt spid="607284"/>
                                        </p:tgtEl>
                                        <p:attrNameLst>
                                          <p:attrName>ppt_h</p:attrName>
                                        </p:attrNameLst>
                                      </p:cBhvr>
                                      <p:tavLst>
                                        <p:tav tm="0">
                                          <p:val>
                                            <p:fltVal val="0"/>
                                          </p:val>
                                        </p:tav>
                                        <p:tav tm="100000">
                                          <p:val>
                                            <p:strVal val="#ppt_h"/>
                                          </p:val>
                                        </p:tav>
                                      </p:tavLst>
                                    </p:anim>
                                    <p:animEffect transition="in" filter="fade">
                                      <p:cBhvr>
                                        <p:cTn id="45" dur="500"/>
                                        <p:tgtEl>
                                          <p:spTgt spid="607284"/>
                                        </p:tgtEl>
                                      </p:cBhvr>
                                    </p:animEffect>
                                  </p:childTnLst>
                                </p:cTn>
                              </p:par>
                            </p:childTnLst>
                          </p:cTn>
                        </p:par>
                        <p:par>
                          <p:cTn id="46" fill="hold" nodeType="afterGroup">
                            <p:stCondLst>
                              <p:cond delay="3500"/>
                            </p:stCondLst>
                            <p:childTnLst>
                              <p:par>
                                <p:cTn id="47" presetID="53" presetClass="entr" presetSubtype="0" fill="hold" grpId="0" nodeType="afterEffect">
                                  <p:stCondLst>
                                    <p:cond delay="0"/>
                                  </p:stCondLst>
                                  <p:childTnLst>
                                    <p:set>
                                      <p:cBhvr>
                                        <p:cTn id="48" dur="1" fill="hold">
                                          <p:stCondLst>
                                            <p:cond delay="0"/>
                                          </p:stCondLst>
                                        </p:cTn>
                                        <p:tgtEl>
                                          <p:spTgt spid="607285"/>
                                        </p:tgtEl>
                                        <p:attrNameLst>
                                          <p:attrName>style.visibility</p:attrName>
                                        </p:attrNameLst>
                                      </p:cBhvr>
                                      <p:to>
                                        <p:strVal val="visible"/>
                                      </p:to>
                                    </p:set>
                                    <p:anim calcmode="lin" valueType="num">
                                      <p:cBhvr>
                                        <p:cTn id="49" dur="500" fill="hold"/>
                                        <p:tgtEl>
                                          <p:spTgt spid="607285"/>
                                        </p:tgtEl>
                                        <p:attrNameLst>
                                          <p:attrName>ppt_w</p:attrName>
                                        </p:attrNameLst>
                                      </p:cBhvr>
                                      <p:tavLst>
                                        <p:tav tm="0">
                                          <p:val>
                                            <p:fltVal val="0"/>
                                          </p:val>
                                        </p:tav>
                                        <p:tav tm="100000">
                                          <p:val>
                                            <p:strVal val="#ppt_w"/>
                                          </p:val>
                                        </p:tav>
                                      </p:tavLst>
                                    </p:anim>
                                    <p:anim calcmode="lin" valueType="num">
                                      <p:cBhvr>
                                        <p:cTn id="50" dur="500" fill="hold"/>
                                        <p:tgtEl>
                                          <p:spTgt spid="607285"/>
                                        </p:tgtEl>
                                        <p:attrNameLst>
                                          <p:attrName>ppt_h</p:attrName>
                                        </p:attrNameLst>
                                      </p:cBhvr>
                                      <p:tavLst>
                                        <p:tav tm="0">
                                          <p:val>
                                            <p:fltVal val="0"/>
                                          </p:val>
                                        </p:tav>
                                        <p:tav tm="100000">
                                          <p:val>
                                            <p:strVal val="#ppt_h"/>
                                          </p:val>
                                        </p:tav>
                                      </p:tavLst>
                                    </p:anim>
                                    <p:animEffect transition="in" filter="fade">
                                      <p:cBhvr>
                                        <p:cTn id="51" dur="500"/>
                                        <p:tgtEl>
                                          <p:spTgt spid="607285"/>
                                        </p:tgtEl>
                                      </p:cBhvr>
                                    </p:animEffect>
                                  </p:childTnLst>
                                </p:cTn>
                              </p:par>
                            </p:childTnLst>
                          </p:cTn>
                        </p:par>
                        <p:par>
                          <p:cTn id="52" fill="hold" nodeType="afterGroup">
                            <p:stCondLst>
                              <p:cond delay="4000"/>
                            </p:stCondLst>
                            <p:childTnLst>
                              <p:par>
                                <p:cTn id="53" presetID="53" presetClass="entr" presetSubtype="0" fill="hold" grpId="0" nodeType="afterEffect">
                                  <p:stCondLst>
                                    <p:cond delay="0"/>
                                  </p:stCondLst>
                                  <p:childTnLst>
                                    <p:set>
                                      <p:cBhvr>
                                        <p:cTn id="54" dur="1" fill="hold">
                                          <p:stCondLst>
                                            <p:cond delay="0"/>
                                          </p:stCondLst>
                                        </p:cTn>
                                        <p:tgtEl>
                                          <p:spTgt spid="607286"/>
                                        </p:tgtEl>
                                        <p:attrNameLst>
                                          <p:attrName>style.visibility</p:attrName>
                                        </p:attrNameLst>
                                      </p:cBhvr>
                                      <p:to>
                                        <p:strVal val="visible"/>
                                      </p:to>
                                    </p:set>
                                    <p:anim calcmode="lin" valueType="num">
                                      <p:cBhvr>
                                        <p:cTn id="55" dur="500" fill="hold"/>
                                        <p:tgtEl>
                                          <p:spTgt spid="607286"/>
                                        </p:tgtEl>
                                        <p:attrNameLst>
                                          <p:attrName>ppt_w</p:attrName>
                                        </p:attrNameLst>
                                      </p:cBhvr>
                                      <p:tavLst>
                                        <p:tav tm="0">
                                          <p:val>
                                            <p:fltVal val="0"/>
                                          </p:val>
                                        </p:tav>
                                        <p:tav tm="100000">
                                          <p:val>
                                            <p:strVal val="#ppt_w"/>
                                          </p:val>
                                        </p:tav>
                                      </p:tavLst>
                                    </p:anim>
                                    <p:anim calcmode="lin" valueType="num">
                                      <p:cBhvr>
                                        <p:cTn id="56" dur="500" fill="hold"/>
                                        <p:tgtEl>
                                          <p:spTgt spid="607286"/>
                                        </p:tgtEl>
                                        <p:attrNameLst>
                                          <p:attrName>ppt_h</p:attrName>
                                        </p:attrNameLst>
                                      </p:cBhvr>
                                      <p:tavLst>
                                        <p:tav tm="0">
                                          <p:val>
                                            <p:fltVal val="0"/>
                                          </p:val>
                                        </p:tav>
                                        <p:tav tm="100000">
                                          <p:val>
                                            <p:strVal val="#ppt_h"/>
                                          </p:val>
                                        </p:tav>
                                      </p:tavLst>
                                    </p:anim>
                                    <p:animEffect transition="in" filter="fade">
                                      <p:cBhvr>
                                        <p:cTn id="57" dur="500"/>
                                        <p:tgtEl>
                                          <p:spTgt spid="607286"/>
                                        </p:tgtEl>
                                      </p:cBhvr>
                                    </p:animEffect>
                                  </p:childTnLst>
                                </p:cTn>
                              </p:par>
                            </p:childTnLst>
                          </p:cTn>
                        </p:par>
                        <p:par>
                          <p:cTn id="58" fill="hold" nodeType="afterGroup">
                            <p:stCondLst>
                              <p:cond delay="4500"/>
                            </p:stCondLst>
                            <p:childTnLst>
                              <p:par>
                                <p:cTn id="59" presetID="53" presetClass="entr" presetSubtype="0" fill="hold" grpId="0" nodeType="afterEffect">
                                  <p:stCondLst>
                                    <p:cond delay="0"/>
                                  </p:stCondLst>
                                  <p:childTnLst>
                                    <p:set>
                                      <p:cBhvr>
                                        <p:cTn id="60" dur="1" fill="hold">
                                          <p:stCondLst>
                                            <p:cond delay="0"/>
                                          </p:stCondLst>
                                        </p:cTn>
                                        <p:tgtEl>
                                          <p:spTgt spid="607287"/>
                                        </p:tgtEl>
                                        <p:attrNameLst>
                                          <p:attrName>style.visibility</p:attrName>
                                        </p:attrNameLst>
                                      </p:cBhvr>
                                      <p:to>
                                        <p:strVal val="visible"/>
                                      </p:to>
                                    </p:set>
                                    <p:anim calcmode="lin" valueType="num">
                                      <p:cBhvr>
                                        <p:cTn id="61" dur="500" fill="hold"/>
                                        <p:tgtEl>
                                          <p:spTgt spid="607287"/>
                                        </p:tgtEl>
                                        <p:attrNameLst>
                                          <p:attrName>ppt_w</p:attrName>
                                        </p:attrNameLst>
                                      </p:cBhvr>
                                      <p:tavLst>
                                        <p:tav tm="0">
                                          <p:val>
                                            <p:fltVal val="0"/>
                                          </p:val>
                                        </p:tav>
                                        <p:tav tm="100000">
                                          <p:val>
                                            <p:strVal val="#ppt_w"/>
                                          </p:val>
                                        </p:tav>
                                      </p:tavLst>
                                    </p:anim>
                                    <p:anim calcmode="lin" valueType="num">
                                      <p:cBhvr>
                                        <p:cTn id="62" dur="500" fill="hold"/>
                                        <p:tgtEl>
                                          <p:spTgt spid="607287"/>
                                        </p:tgtEl>
                                        <p:attrNameLst>
                                          <p:attrName>ppt_h</p:attrName>
                                        </p:attrNameLst>
                                      </p:cBhvr>
                                      <p:tavLst>
                                        <p:tav tm="0">
                                          <p:val>
                                            <p:fltVal val="0"/>
                                          </p:val>
                                        </p:tav>
                                        <p:tav tm="100000">
                                          <p:val>
                                            <p:strVal val="#ppt_h"/>
                                          </p:val>
                                        </p:tav>
                                      </p:tavLst>
                                    </p:anim>
                                    <p:animEffect transition="in" filter="fade">
                                      <p:cBhvr>
                                        <p:cTn id="63" dur="500"/>
                                        <p:tgtEl>
                                          <p:spTgt spid="607287"/>
                                        </p:tgtEl>
                                      </p:cBhvr>
                                    </p:animEffect>
                                  </p:childTnLst>
                                </p:cTn>
                              </p:par>
                            </p:childTnLst>
                          </p:cTn>
                        </p:par>
                        <p:par>
                          <p:cTn id="64" fill="hold" nodeType="afterGroup">
                            <p:stCondLst>
                              <p:cond delay="5000"/>
                            </p:stCondLst>
                            <p:childTnLst>
                              <p:par>
                                <p:cTn id="65" presetID="53" presetClass="entr" presetSubtype="0" fill="hold" grpId="0" nodeType="afterEffect">
                                  <p:stCondLst>
                                    <p:cond delay="0"/>
                                  </p:stCondLst>
                                  <p:childTnLst>
                                    <p:set>
                                      <p:cBhvr>
                                        <p:cTn id="66" dur="1" fill="hold">
                                          <p:stCondLst>
                                            <p:cond delay="0"/>
                                          </p:stCondLst>
                                        </p:cTn>
                                        <p:tgtEl>
                                          <p:spTgt spid="607288"/>
                                        </p:tgtEl>
                                        <p:attrNameLst>
                                          <p:attrName>style.visibility</p:attrName>
                                        </p:attrNameLst>
                                      </p:cBhvr>
                                      <p:to>
                                        <p:strVal val="visible"/>
                                      </p:to>
                                    </p:set>
                                    <p:anim calcmode="lin" valueType="num">
                                      <p:cBhvr>
                                        <p:cTn id="67" dur="500" fill="hold"/>
                                        <p:tgtEl>
                                          <p:spTgt spid="607288"/>
                                        </p:tgtEl>
                                        <p:attrNameLst>
                                          <p:attrName>ppt_w</p:attrName>
                                        </p:attrNameLst>
                                      </p:cBhvr>
                                      <p:tavLst>
                                        <p:tav tm="0">
                                          <p:val>
                                            <p:fltVal val="0"/>
                                          </p:val>
                                        </p:tav>
                                        <p:tav tm="100000">
                                          <p:val>
                                            <p:strVal val="#ppt_w"/>
                                          </p:val>
                                        </p:tav>
                                      </p:tavLst>
                                    </p:anim>
                                    <p:anim calcmode="lin" valueType="num">
                                      <p:cBhvr>
                                        <p:cTn id="68" dur="500" fill="hold"/>
                                        <p:tgtEl>
                                          <p:spTgt spid="607288"/>
                                        </p:tgtEl>
                                        <p:attrNameLst>
                                          <p:attrName>ppt_h</p:attrName>
                                        </p:attrNameLst>
                                      </p:cBhvr>
                                      <p:tavLst>
                                        <p:tav tm="0">
                                          <p:val>
                                            <p:fltVal val="0"/>
                                          </p:val>
                                        </p:tav>
                                        <p:tav tm="100000">
                                          <p:val>
                                            <p:strVal val="#ppt_h"/>
                                          </p:val>
                                        </p:tav>
                                      </p:tavLst>
                                    </p:anim>
                                    <p:animEffect transition="in" filter="fade">
                                      <p:cBhvr>
                                        <p:cTn id="69" dur="500"/>
                                        <p:tgtEl>
                                          <p:spTgt spid="607288"/>
                                        </p:tgtEl>
                                      </p:cBhvr>
                                    </p:animEffect>
                                  </p:childTnLst>
                                </p:cTn>
                              </p:par>
                            </p:childTnLst>
                          </p:cTn>
                        </p:par>
                        <p:par>
                          <p:cTn id="70" fill="hold" nodeType="afterGroup">
                            <p:stCondLst>
                              <p:cond delay="5500"/>
                            </p:stCondLst>
                            <p:childTnLst>
                              <p:par>
                                <p:cTn id="71" presetID="53" presetClass="entr" presetSubtype="0" fill="hold" grpId="0" nodeType="afterEffect">
                                  <p:stCondLst>
                                    <p:cond delay="0"/>
                                  </p:stCondLst>
                                  <p:childTnLst>
                                    <p:set>
                                      <p:cBhvr>
                                        <p:cTn id="72" dur="1" fill="hold">
                                          <p:stCondLst>
                                            <p:cond delay="0"/>
                                          </p:stCondLst>
                                        </p:cTn>
                                        <p:tgtEl>
                                          <p:spTgt spid="607289"/>
                                        </p:tgtEl>
                                        <p:attrNameLst>
                                          <p:attrName>style.visibility</p:attrName>
                                        </p:attrNameLst>
                                      </p:cBhvr>
                                      <p:to>
                                        <p:strVal val="visible"/>
                                      </p:to>
                                    </p:set>
                                    <p:anim calcmode="lin" valueType="num">
                                      <p:cBhvr>
                                        <p:cTn id="73" dur="500" fill="hold"/>
                                        <p:tgtEl>
                                          <p:spTgt spid="607289"/>
                                        </p:tgtEl>
                                        <p:attrNameLst>
                                          <p:attrName>ppt_w</p:attrName>
                                        </p:attrNameLst>
                                      </p:cBhvr>
                                      <p:tavLst>
                                        <p:tav tm="0">
                                          <p:val>
                                            <p:fltVal val="0"/>
                                          </p:val>
                                        </p:tav>
                                        <p:tav tm="100000">
                                          <p:val>
                                            <p:strVal val="#ppt_w"/>
                                          </p:val>
                                        </p:tav>
                                      </p:tavLst>
                                    </p:anim>
                                    <p:anim calcmode="lin" valueType="num">
                                      <p:cBhvr>
                                        <p:cTn id="74" dur="500" fill="hold"/>
                                        <p:tgtEl>
                                          <p:spTgt spid="607289"/>
                                        </p:tgtEl>
                                        <p:attrNameLst>
                                          <p:attrName>ppt_h</p:attrName>
                                        </p:attrNameLst>
                                      </p:cBhvr>
                                      <p:tavLst>
                                        <p:tav tm="0">
                                          <p:val>
                                            <p:fltVal val="0"/>
                                          </p:val>
                                        </p:tav>
                                        <p:tav tm="100000">
                                          <p:val>
                                            <p:strVal val="#ppt_h"/>
                                          </p:val>
                                        </p:tav>
                                      </p:tavLst>
                                    </p:anim>
                                    <p:animEffect transition="in" filter="fade">
                                      <p:cBhvr>
                                        <p:cTn id="75" dur="500"/>
                                        <p:tgtEl>
                                          <p:spTgt spid="607289"/>
                                        </p:tgtEl>
                                      </p:cBhvr>
                                    </p:animEffect>
                                  </p:childTnLst>
                                </p:cTn>
                              </p:par>
                            </p:childTnLst>
                          </p:cTn>
                        </p:par>
                        <p:par>
                          <p:cTn id="76" fill="hold" nodeType="afterGroup">
                            <p:stCondLst>
                              <p:cond delay="6000"/>
                            </p:stCondLst>
                            <p:childTnLst>
                              <p:par>
                                <p:cTn id="77" presetID="53" presetClass="entr" presetSubtype="0" fill="hold" grpId="0" nodeType="afterEffect">
                                  <p:stCondLst>
                                    <p:cond delay="0"/>
                                  </p:stCondLst>
                                  <p:childTnLst>
                                    <p:set>
                                      <p:cBhvr>
                                        <p:cTn id="78" dur="1" fill="hold">
                                          <p:stCondLst>
                                            <p:cond delay="0"/>
                                          </p:stCondLst>
                                        </p:cTn>
                                        <p:tgtEl>
                                          <p:spTgt spid="607290"/>
                                        </p:tgtEl>
                                        <p:attrNameLst>
                                          <p:attrName>style.visibility</p:attrName>
                                        </p:attrNameLst>
                                      </p:cBhvr>
                                      <p:to>
                                        <p:strVal val="visible"/>
                                      </p:to>
                                    </p:set>
                                    <p:anim calcmode="lin" valueType="num">
                                      <p:cBhvr>
                                        <p:cTn id="79" dur="500" fill="hold"/>
                                        <p:tgtEl>
                                          <p:spTgt spid="607290"/>
                                        </p:tgtEl>
                                        <p:attrNameLst>
                                          <p:attrName>ppt_w</p:attrName>
                                        </p:attrNameLst>
                                      </p:cBhvr>
                                      <p:tavLst>
                                        <p:tav tm="0">
                                          <p:val>
                                            <p:fltVal val="0"/>
                                          </p:val>
                                        </p:tav>
                                        <p:tav tm="100000">
                                          <p:val>
                                            <p:strVal val="#ppt_w"/>
                                          </p:val>
                                        </p:tav>
                                      </p:tavLst>
                                    </p:anim>
                                    <p:anim calcmode="lin" valueType="num">
                                      <p:cBhvr>
                                        <p:cTn id="80" dur="500" fill="hold"/>
                                        <p:tgtEl>
                                          <p:spTgt spid="607290"/>
                                        </p:tgtEl>
                                        <p:attrNameLst>
                                          <p:attrName>ppt_h</p:attrName>
                                        </p:attrNameLst>
                                      </p:cBhvr>
                                      <p:tavLst>
                                        <p:tav tm="0">
                                          <p:val>
                                            <p:fltVal val="0"/>
                                          </p:val>
                                        </p:tav>
                                        <p:tav tm="100000">
                                          <p:val>
                                            <p:strVal val="#ppt_h"/>
                                          </p:val>
                                        </p:tav>
                                      </p:tavLst>
                                    </p:anim>
                                    <p:animEffect transition="in" filter="fade">
                                      <p:cBhvr>
                                        <p:cTn id="81" dur="500"/>
                                        <p:tgtEl>
                                          <p:spTgt spid="607290"/>
                                        </p:tgtEl>
                                      </p:cBhvr>
                                    </p:animEffect>
                                  </p:childTnLst>
                                </p:cTn>
                              </p:par>
                            </p:childTnLst>
                          </p:cTn>
                        </p:par>
                        <p:par>
                          <p:cTn id="82" fill="hold" nodeType="afterGroup">
                            <p:stCondLst>
                              <p:cond delay="6500"/>
                            </p:stCondLst>
                            <p:childTnLst>
                              <p:par>
                                <p:cTn id="83" presetID="53" presetClass="entr" presetSubtype="0" fill="hold" grpId="0" nodeType="afterEffect">
                                  <p:stCondLst>
                                    <p:cond delay="0"/>
                                  </p:stCondLst>
                                  <p:childTnLst>
                                    <p:set>
                                      <p:cBhvr>
                                        <p:cTn id="84" dur="1" fill="hold">
                                          <p:stCondLst>
                                            <p:cond delay="0"/>
                                          </p:stCondLst>
                                        </p:cTn>
                                        <p:tgtEl>
                                          <p:spTgt spid="607291"/>
                                        </p:tgtEl>
                                        <p:attrNameLst>
                                          <p:attrName>style.visibility</p:attrName>
                                        </p:attrNameLst>
                                      </p:cBhvr>
                                      <p:to>
                                        <p:strVal val="visible"/>
                                      </p:to>
                                    </p:set>
                                    <p:anim calcmode="lin" valueType="num">
                                      <p:cBhvr>
                                        <p:cTn id="85" dur="500" fill="hold"/>
                                        <p:tgtEl>
                                          <p:spTgt spid="607291"/>
                                        </p:tgtEl>
                                        <p:attrNameLst>
                                          <p:attrName>ppt_w</p:attrName>
                                        </p:attrNameLst>
                                      </p:cBhvr>
                                      <p:tavLst>
                                        <p:tav tm="0">
                                          <p:val>
                                            <p:fltVal val="0"/>
                                          </p:val>
                                        </p:tav>
                                        <p:tav tm="100000">
                                          <p:val>
                                            <p:strVal val="#ppt_w"/>
                                          </p:val>
                                        </p:tav>
                                      </p:tavLst>
                                    </p:anim>
                                    <p:anim calcmode="lin" valueType="num">
                                      <p:cBhvr>
                                        <p:cTn id="86" dur="500" fill="hold"/>
                                        <p:tgtEl>
                                          <p:spTgt spid="607291"/>
                                        </p:tgtEl>
                                        <p:attrNameLst>
                                          <p:attrName>ppt_h</p:attrName>
                                        </p:attrNameLst>
                                      </p:cBhvr>
                                      <p:tavLst>
                                        <p:tav tm="0">
                                          <p:val>
                                            <p:fltVal val="0"/>
                                          </p:val>
                                        </p:tav>
                                        <p:tav tm="100000">
                                          <p:val>
                                            <p:strVal val="#ppt_h"/>
                                          </p:val>
                                        </p:tav>
                                      </p:tavLst>
                                    </p:anim>
                                    <p:animEffect transition="in" filter="fade">
                                      <p:cBhvr>
                                        <p:cTn id="87" dur="500"/>
                                        <p:tgtEl>
                                          <p:spTgt spid="607291"/>
                                        </p:tgtEl>
                                      </p:cBhvr>
                                    </p:animEffect>
                                  </p:childTnLst>
                                </p:cTn>
                              </p:par>
                            </p:childTnLst>
                          </p:cTn>
                        </p:par>
                        <p:par>
                          <p:cTn id="88" fill="hold" nodeType="afterGroup">
                            <p:stCondLst>
                              <p:cond delay="7000"/>
                            </p:stCondLst>
                            <p:childTnLst>
                              <p:par>
                                <p:cTn id="89" presetID="53" presetClass="entr" presetSubtype="0" fill="hold" grpId="0" nodeType="afterEffect">
                                  <p:stCondLst>
                                    <p:cond delay="0"/>
                                  </p:stCondLst>
                                  <p:childTnLst>
                                    <p:set>
                                      <p:cBhvr>
                                        <p:cTn id="90" dur="1" fill="hold">
                                          <p:stCondLst>
                                            <p:cond delay="0"/>
                                          </p:stCondLst>
                                        </p:cTn>
                                        <p:tgtEl>
                                          <p:spTgt spid="607292"/>
                                        </p:tgtEl>
                                        <p:attrNameLst>
                                          <p:attrName>style.visibility</p:attrName>
                                        </p:attrNameLst>
                                      </p:cBhvr>
                                      <p:to>
                                        <p:strVal val="visible"/>
                                      </p:to>
                                    </p:set>
                                    <p:anim calcmode="lin" valueType="num">
                                      <p:cBhvr>
                                        <p:cTn id="91" dur="500" fill="hold"/>
                                        <p:tgtEl>
                                          <p:spTgt spid="607292"/>
                                        </p:tgtEl>
                                        <p:attrNameLst>
                                          <p:attrName>ppt_w</p:attrName>
                                        </p:attrNameLst>
                                      </p:cBhvr>
                                      <p:tavLst>
                                        <p:tav tm="0">
                                          <p:val>
                                            <p:fltVal val="0"/>
                                          </p:val>
                                        </p:tav>
                                        <p:tav tm="100000">
                                          <p:val>
                                            <p:strVal val="#ppt_w"/>
                                          </p:val>
                                        </p:tav>
                                      </p:tavLst>
                                    </p:anim>
                                    <p:anim calcmode="lin" valueType="num">
                                      <p:cBhvr>
                                        <p:cTn id="92" dur="500" fill="hold"/>
                                        <p:tgtEl>
                                          <p:spTgt spid="607292"/>
                                        </p:tgtEl>
                                        <p:attrNameLst>
                                          <p:attrName>ppt_h</p:attrName>
                                        </p:attrNameLst>
                                      </p:cBhvr>
                                      <p:tavLst>
                                        <p:tav tm="0">
                                          <p:val>
                                            <p:fltVal val="0"/>
                                          </p:val>
                                        </p:tav>
                                        <p:tav tm="100000">
                                          <p:val>
                                            <p:strVal val="#ppt_h"/>
                                          </p:val>
                                        </p:tav>
                                      </p:tavLst>
                                    </p:anim>
                                    <p:animEffect transition="in" filter="fade">
                                      <p:cBhvr>
                                        <p:cTn id="93" dur="500"/>
                                        <p:tgtEl>
                                          <p:spTgt spid="607292"/>
                                        </p:tgtEl>
                                      </p:cBhvr>
                                    </p:animEffect>
                                  </p:childTnLst>
                                </p:cTn>
                              </p:par>
                            </p:childTnLst>
                          </p:cTn>
                        </p:par>
                        <p:par>
                          <p:cTn id="94" fill="hold" nodeType="afterGroup">
                            <p:stCondLst>
                              <p:cond delay="7500"/>
                            </p:stCondLst>
                            <p:childTnLst>
                              <p:par>
                                <p:cTn id="95" presetID="26" presetClass="emph" presetSubtype="0" repeatCount="10000" fill="hold" grpId="1" nodeType="afterEffect">
                                  <p:stCondLst>
                                    <p:cond delay="0"/>
                                  </p:stCondLst>
                                  <p:childTnLst>
                                    <p:animEffect transition="out" filter="fade">
                                      <p:cBhvr>
                                        <p:cTn id="96" dur="500" tmFilter="0, 0; .2, .5; .8, .5; 1, 0"/>
                                        <p:tgtEl>
                                          <p:spTgt spid="607285"/>
                                        </p:tgtEl>
                                      </p:cBhvr>
                                    </p:animEffect>
                                    <p:animScale>
                                      <p:cBhvr>
                                        <p:cTn id="97" dur="250" autoRev="1" fill="hold"/>
                                        <p:tgtEl>
                                          <p:spTgt spid="607285"/>
                                        </p:tgtEl>
                                      </p:cBhvr>
                                      <p:by x="105000" y="105000"/>
                                    </p:animScale>
                                  </p:childTnLst>
                                </p:cTn>
                              </p:par>
                              <p:par>
                                <p:cTn id="98" presetID="26" presetClass="emph" presetSubtype="0" repeatCount="10000" fill="hold" grpId="1" nodeType="withEffect">
                                  <p:stCondLst>
                                    <p:cond delay="0"/>
                                  </p:stCondLst>
                                  <p:childTnLst>
                                    <p:animEffect transition="out" filter="fade">
                                      <p:cBhvr>
                                        <p:cTn id="99" dur="500" tmFilter="0, 0; .2, .5; .8, .5; 1, 0"/>
                                        <p:tgtEl>
                                          <p:spTgt spid="607286"/>
                                        </p:tgtEl>
                                      </p:cBhvr>
                                    </p:animEffect>
                                    <p:animScale>
                                      <p:cBhvr>
                                        <p:cTn id="100" dur="250" autoRev="1" fill="hold"/>
                                        <p:tgtEl>
                                          <p:spTgt spid="607286"/>
                                        </p:tgtEl>
                                      </p:cBhvr>
                                      <p:by x="105000" y="105000"/>
                                    </p:animScale>
                                  </p:childTnLst>
                                </p:cTn>
                              </p:par>
                              <p:par>
                                <p:cTn id="101" presetID="26" presetClass="emph" presetSubtype="0" repeatCount="10000" fill="hold" grpId="1" nodeType="withEffect">
                                  <p:stCondLst>
                                    <p:cond delay="0"/>
                                  </p:stCondLst>
                                  <p:childTnLst>
                                    <p:animEffect transition="out" filter="fade">
                                      <p:cBhvr>
                                        <p:cTn id="102" dur="500" tmFilter="0, 0; .2, .5; .8, .5; 1, 0"/>
                                        <p:tgtEl>
                                          <p:spTgt spid="607287"/>
                                        </p:tgtEl>
                                      </p:cBhvr>
                                    </p:animEffect>
                                    <p:animScale>
                                      <p:cBhvr>
                                        <p:cTn id="103" dur="250" autoRev="1" fill="hold"/>
                                        <p:tgtEl>
                                          <p:spTgt spid="607287"/>
                                        </p:tgtEl>
                                      </p:cBhvr>
                                      <p:by x="105000" y="105000"/>
                                    </p:animScale>
                                  </p:childTnLst>
                                </p:cTn>
                              </p:par>
                              <p:par>
                                <p:cTn id="104" presetID="26" presetClass="emph" presetSubtype="0" repeatCount="10000" fill="hold" grpId="1" nodeType="withEffect">
                                  <p:stCondLst>
                                    <p:cond delay="0"/>
                                  </p:stCondLst>
                                  <p:childTnLst>
                                    <p:animEffect transition="out" filter="fade">
                                      <p:cBhvr>
                                        <p:cTn id="105" dur="500" tmFilter="0, 0; .2, .5; .8, .5; 1, 0"/>
                                        <p:tgtEl>
                                          <p:spTgt spid="607288"/>
                                        </p:tgtEl>
                                      </p:cBhvr>
                                    </p:animEffect>
                                    <p:animScale>
                                      <p:cBhvr>
                                        <p:cTn id="106" dur="250" autoRev="1" fill="hold"/>
                                        <p:tgtEl>
                                          <p:spTgt spid="607288"/>
                                        </p:tgtEl>
                                      </p:cBhvr>
                                      <p:by x="105000" y="105000"/>
                                    </p:animScale>
                                  </p:childTnLst>
                                </p:cTn>
                              </p:par>
                              <p:par>
                                <p:cTn id="107" presetID="26" presetClass="emph" presetSubtype="0" repeatCount="10000" fill="hold" grpId="1" nodeType="withEffect">
                                  <p:stCondLst>
                                    <p:cond delay="0"/>
                                  </p:stCondLst>
                                  <p:childTnLst>
                                    <p:animEffect transition="out" filter="fade">
                                      <p:cBhvr>
                                        <p:cTn id="108" dur="500" tmFilter="0, 0; .2, .5; .8, .5; 1, 0"/>
                                        <p:tgtEl>
                                          <p:spTgt spid="607289"/>
                                        </p:tgtEl>
                                      </p:cBhvr>
                                    </p:animEffect>
                                    <p:animScale>
                                      <p:cBhvr>
                                        <p:cTn id="109" dur="250" autoRev="1" fill="hold"/>
                                        <p:tgtEl>
                                          <p:spTgt spid="607289"/>
                                        </p:tgtEl>
                                      </p:cBhvr>
                                      <p:by x="105000" y="105000"/>
                                    </p:animScale>
                                  </p:childTnLst>
                                </p:cTn>
                              </p:par>
                              <p:par>
                                <p:cTn id="110" presetID="26" presetClass="emph" presetSubtype="0" repeatCount="10000" fill="hold" grpId="1" nodeType="withEffect">
                                  <p:stCondLst>
                                    <p:cond delay="0"/>
                                  </p:stCondLst>
                                  <p:childTnLst>
                                    <p:animEffect transition="out" filter="fade">
                                      <p:cBhvr>
                                        <p:cTn id="111" dur="500" tmFilter="0, 0; .2, .5; .8, .5; 1, 0"/>
                                        <p:tgtEl>
                                          <p:spTgt spid="607290"/>
                                        </p:tgtEl>
                                      </p:cBhvr>
                                    </p:animEffect>
                                    <p:animScale>
                                      <p:cBhvr>
                                        <p:cTn id="112" dur="250" autoRev="1" fill="hold"/>
                                        <p:tgtEl>
                                          <p:spTgt spid="607290"/>
                                        </p:tgtEl>
                                      </p:cBhvr>
                                      <p:by x="105000" y="105000"/>
                                    </p:animScale>
                                  </p:childTnLst>
                                </p:cTn>
                              </p:par>
                              <p:par>
                                <p:cTn id="113" presetID="26" presetClass="emph" presetSubtype="0" repeatCount="10000" fill="hold" grpId="1" nodeType="withEffect">
                                  <p:stCondLst>
                                    <p:cond delay="0"/>
                                  </p:stCondLst>
                                  <p:childTnLst>
                                    <p:animEffect transition="out" filter="fade">
                                      <p:cBhvr>
                                        <p:cTn id="114" dur="500" tmFilter="0, 0; .2, .5; .8, .5; 1, 0"/>
                                        <p:tgtEl>
                                          <p:spTgt spid="607291"/>
                                        </p:tgtEl>
                                      </p:cBhvr>
                                    </p:animEffect>
                                    <p:animScale>
                                      <p:cBhvr>
                                        <p:cTn id="115" dur="250" autoRev="1" fill="hold"/>
                                        <p:tgtEl>
                                          <p:spTgt spid="607291"/>
                                        </p:tgtEl>
                                      </p:cBhvr>
                                      <p:by x="105000" y="105000"/>
                                    </p:animScale>
                                  </p:childTnLst>
                                </p:cTn>
                              </p:par>
                              <p:par>
                                <p:cTn id="116" presetID="26" presetClass="emph" presetSubtype="0" repeatCount="10000" fill="hold" grpId="1" nodeType="withEffect">
                                  <p:stCondLst>
                                    <p:cond delay="0"/>
                                  </p:stCondLst>
                                  <p:childTnLst>
                                    <p:animEffect transition="out" filter="fade">
                                      <p:cBhvr>
                                        <p:cTn id="117" dur="500" tmFilter="0, 0; .2, .5; .8, .5; 1, 0"/>
                                        <p:tgtEl>
                                          <p:spTgt spid="607292"/>
                                        </p:tgtEl>
                                      </p:cBhvr>
                                    </p:animEffect>
                                    <p:animScale>
                                      <p:cBhvr>
                                        <p:cTn id="118" dur="250" autoRev="1" fill="hold"/>
                                        <p:tgtEl>
                                          <p:spTgt spid="607292"/>
                                        </p:tgtEl>
                                      </p:cBhvr>
                                      <p:by x="105000" y="105000"/>
                                    </p:animScale>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nodeType="clickEffect">
                                  <p:stCondLst>
                                    <p:cond delay="0"/>
                                  </p:stCondLst>
                                  <p:childTnLst>
                                    <p:set>
                                      <p:cBhvr>
                                        <p:cTn id="122" dur="1" fill="hold">
                                          <p:stCondLst>
                                            <p:cond delay="0"/>
                                          </p:stCondLst>
                                        </p:cTn>
                                        <p:tgtEl>
                                          <p:spTgt spid="607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78" grpId="0" animBg="1"/>
      <p:bldP spid="607279" grpId="0" animBg="1"/>
      <p:bldP spid="607280" grpId="0" animBg="1"/>
      <p:bldP spid="607281" grpId="0" animBg="1"/>
      <p:bldP spid="607282" grpId="0" animBg="1"/>
      <p:bldP spid="607283" grpId="0" animBg="1"/>
      <p:bldP spid="607284" grpId="0" animBg="1"/>
      <p:bldP spid="607285" grpId="0" animBg="1"/>
      <p:bldP spid="607285" grpId="1" animBg="1"/>
      <p:bldP spid="607286" grpId="0" animBg="1"/>
      <p:bldP spid="607286" grpId="1" animBg="1"/>
      <p:bldP spid="607287" grpId="0" animBg="1"/>
      <p:bldP spid="607287" grpId="1" animBg="1"/>
      <p:bldP spid="607288" grpId="0" animBg="1"/>
      <p:bldP spid="607288" grpId="1" animBg="1"/>
      <p:bldP spid="607289" grpId="0" animBg="1"/>
      <p:bldP spid="607289" grpId="1" animBg="1"/>
      <p:bldP spid="607290" grpId="0" animBg="1"/>
      <p:bldP spid="607290" grpId="1" animBg="1"/>
      <p:bldP spid="607291" grpId="0" animBg="1"/>
      <p:bldP spid="607291" grpId="1" animBg="1"/>
      <p:bldP spid="607292" grpId="0" animBg="1"/>
      <p:bldP spid="607292"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bg-BG" smtClean="0"/>
              <a:t>Велина Славова</a:t>
            </a:r>
            <a:endParaRPr lang="bg-BG"/>
          </a:p>
        </p:txBody>
      </p:sp>
      <p:sp>
        <p:nvSpPr>
          <p:cNvPr id="5" name="Rectangle 4"/>
          <p:cNvSpPr/>
          <p:nvPr/>
        </p:nvSpPr>
        <p:spPr>
          <a:xfrm>
            <a:off x="108100" y="29619"/>
            <a:ext cx="9035899" cy="369332"/>
          </a:xfrm>
          <a:prstGeom prst="rect">
            <a:avLst/>
          </a:prstGeom>
        </p:spPr>
        <p:txBody>
          <a:bodyPr wrap="square">
            <a:spAutoFit/>
          </a:bodyPr>
          <a:lstStyle/>
          <a:p>
            <a:r>
              <a:rPr lang="bg-BG" b="1" dirty="0" smtClean="0"/>
              <a:t>И така, това са 3 те ситуации, в които попадаме отстъпвайки към корена.</a:t>
            </a:r>
            <a:endParaRPr lang="bg-BG" dirty="0"/>
          </a:p>
        </p:txBody>
      </p:sp>
      <p:sp>
        <p:nvSpPr>
          <p:cNvPr id="6" name="Rectangle 5"/>
          <p:cNvSpPr/>
          <p:nvPr/>
        </p:nvSpPr>
        <p:spPr>
          <a:xfrm>
            <a:off x="132442" y="1115452"/>
            <a:ext cx="6525954" cy="369332"/>
          </a:xfrm>
          <a:prstGeom prst="rect">
            <a:avLst/>
          </a:prstGeom>
        </p:spPr>
        <p:txBody>
          <a:bodyPr wrap="none">
            <a:spAutoFit/>
          </a:bodyPr>
          <a:lstStyle/>
          <a:p>
            <a:r>
              <a:rPr lang="ru-RU" b="1" dirty="0" smtClean="0"/>
              <a:t>Случай 4. Нека вече сме на самия корен. Той трябва да е черен.</a:t>
            </a:r>
            <a:endParaRPr lang="bg-BG" b="1" dirty="0"/>
          </a:p>
        </p:txBody>
      </p:sp>
      <p:sp>
        <p:nvSpPr>
          <p:cNvPr id="7" name="Rectangle 6"/>
          <p:cNvSpPr/>
          <p:nvPr/>
        </p:nvSpPr>
        <p:spPr>
          <a:xfrm>
            <a:off x="180065" y="1525936"/>
            <a:ext cx="6047233" cy="369332"/>
          </a:xfrm>
          <a:prstGeom prst="rect">
            <a:avLst/>
          </a:prstGeom>
        </p:spPr>
        <p:txBody>
          <a:bodyPr wrap="none">
            <a:spAutoFit/>
          </a:bodyPr>
          <a:lstStyle/>
          <a:p>
            <a:r>
              <a:rPr lang="ru-RU" b="1" dirty="0" smtClean="0"/>
              <a:t>Много добре, ама тия отдолу го накараха да стане червен!</a:t>
            </a:r>
            <a:endParaRPr lang="bg-BG" b="1" dirty="0"/>
          </a:p>
        </p:txBody>
      </p:sp>
      <p:sp>
        <p:nvSpPr>
          <p:cNvPr id="8" name="Rectangle 7"/>
          <p:cNvSpPr/>
          <p:nvPr/>
        </p:nvSpPr>
        <p:spPr>
          <a:xfrm>
            <a:off x="6288667" y="2077907"/>
            <a:ext cx="2529026" cy="369332"/>
          </a:xfrm>
          <a:prstGeom prst="rect">
            <a:avLst/>
          </a:prstGeom>
        </p:spPr>
        <p:txBody>
          <a:bodyPr wrap="none">
            <a:spAutoFit/>
          </a:bodyPr>
          <a:lstStyle/>
          <a:p>
            <a:r>
              <a:rPr lang="ru-RU" b="1" dirty="0" smtClean="0"/>
              <a:t>Окей, пребойдисай го! </a:t>
            </a:r>
          </a:p>
        </p:txBody>
      </p:sp>
      <p:sp>
        <p:nvSpPr>
          <p:cNvPr id="9" name="Rectangle 8"/>
          <p:cNvSpPr/>
          <p:nvPr/>
        </p:nvSpPr>
        <p:spPr>
          <a:xfrm>
            <a:off x="2736335" y="521163"/>
            <a:ext cx="2581989" cy="369332"/>
          </a:xfrm>
          <a:prstGeom prst="rect">
            <a:avLst/>
          </a:prstGeom>
        </p:spPr>
        <p:txBody>
          <a:bodyPr wrap="none">
            <a:spAutoFit/>
          </a:bodyPr>
          <a:lstStyle/>
          <a:p>
            <a:r>
              <a:rPr lang="ru-RU" b="1" dirty="0" smtClean="0"/>
              <a:t>Боядисваме и въртим...</a:t>
            </a:r>
            <a:endParaRPr lang="bg-BG" b="1" dirty="0"/>
          </a:p>
        </p:txBody>
      </p:sp>
      <p:pic>
        <p:nvPicPr>
          <p:cNvPr id="10" name="Picture 2" descr="Diagram of binary tree. Основния черен елемент има две червени деца и четири черни внуци. Децата на внуците са черни празни поинтери или червени елементи с черни празни пойнтер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996" y="2240132"/>
            <a:ext cx="8124106" cy="418606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5798" y="2240132"/>
            <a:ext cx="885988" cy="82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6288667" y="2447239"/>
            <a:ext cx="2291205" cy="369332"/>
          </a:xfrm>
          <a:prstGeom prst="rect">
            <a:avLst/>
          </a:prstGeom>
        </p:spPr>
        <p:txBody>
          <a:bodyPr wrap="none">
            <a:spAutoFit/>
          </a:bodyPr>
          <a:lstStyle/>
          <a:p>
            <a:r>
              <a:rPr lang="ru-RU" b="1" dirty="0"/>
              <a:t>Да, и всички </a:t>
            </a:r>
            <a:r>
              <a:rPr lang="ru-RU" b="1" dirty="0" smtClean="0"/>
              <a:t>надолу</a:t>
            </a:r>
            <a:r>
              <a:rPr lang="ru-RU" b="1" dirty="0"/>
              <a:t>!</a:t>
            </a:r>
            <a:endParaRPr lang="bg-BG" b="1" dirty="0"/>
          </a:p>
        </p:txBody>
      </p:sp>
      <p:pic>
        <p:nvPicPr>
          <p:cNvPr id="1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295" y="5457515"/>
            <a:ext cx="16097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Oval 16"/>
          <p:cNvSpPr/>
          <p:nvPr/>
        </p:nvSpPr>
        <p:spPr>
          <a:xfrm>
            <a:off x="323528" y="5024859"/>
            <a:ext cx="720080" cy="6322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sz="2400" dirty="0" smtClean="0"/>
              <a:t>-2</a:t>
            </a:r>
            <a:endParaRPr lang="bg-BG" sz="2400" dirty="0"/>
          </a:p>
        </p:txBody>
      </p:sp>
      <p:sp>
        <p:nvSpPr>
          <p:cNvPr id="12" name="Rectangle 11"/>
          <p:cNvSpPr/>
          <p:nvPr/>
        </p:nvSpPr>
        <p:spPr>
          <a:xfrm>
            <a:off x="-130223" y="3191718"/>
            <a:ext cx="9293134" cy="36662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14" name="TextBox 13"/>
          <p:cNvSpPr txBox="1"/>
          <p:nvPr/>
        </p:nvSpPr>
        <p:spPr>
          <a:xfrm>
            <a:off x="2655469" y="5986152"/>
            <a:ext cx="4897711" cy="369332"/>
          </a:xfrm>
          <a:prstGeom prst="rect">
            <a:avLst/>
          </a:prstGeom>
          <a:noFill/>
        </p:spPr>
        <p:txBody>
          <a:bodyPr wrap="square" rtlCol="0">
            <a:spAutoFit/>
          </a:bodyPr>
          <a:lstStyle/>
          <a:p>
            <a:r>
              <a:rPr lang="bg-BG" dirty="0" smtClean="0"/>
              <a:t>Всички, да,        Докъдето има дърво...</a:t>
            </a:r>
            <a:endParaRPr lang="bg-BG" dirty="0"/>
          </a:p>
        </p:txBody>
      </p:sp>
    </p:spTree>
    <p:extLst>
      <p:ext uri="{BB962C8B-B14F-4D97-AF65-F5344CB8AC3E}">
        <p14:creationId xmlns:p14="http://schemas.microsoft.com/office/powerpoint/2010/main" val="51719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par>
                          <p:cTn id="19" fill="hold">
                            <p:stCondLst>
                              <p:cond delay="0"/>
                            </p:stCondLst>
                            <p:childTnLst>
                              <p:par>
                                <p:cTn id="20" presetID="21" presetClass="exit" presetSubtype="1" fill="hold" nodeType="afterEffect">
                                  <p:stCondLst>
                                    <p:cond delay="0"/>
                                  </p:stCondLst>
                                  <p:childTnLst>
                                    <p:animEffect transition="out" filter="wheel(1)">
                                      <p:cBhvr>
                                        <p:cTn id="21" dur="2000"/>
                                        <p:tgtEl>
                                          <p:spTgt spid="11"/>
                                        </p:tgtEl>
                                      </p:cBhvr>
                                    </p:animEffect>
                                    <p:set>
                                      <p:cBhvr>
                                        <p:cTn id="22" dur="1" fill="hold">
                                          <p:stCondLst>
                                            <p:cond delay="1999"/>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0" nodeType="clickEffect">
                                  <p:stCondLst>
                                    <p:cond delay="0"/>
                                  </p:stCondLst>
                                  <p:childTnLst>
                                    <p:animMotion origin="layout" path="M -3.61111E-6 -2.74619E-6 L -0.00173 0.26699 " pathEditMode="relative" rAng="0" ptsTypes="AA">
                                      <p:cBhvr>
                                        <p:cTn id="30" dur="2000" fill="hold"/>
                                        <p:tgtEl>
                                          <p:spTgt spid="12"/>
                                        </p:tgtEl>
                                        <p:attrNameLst>
                                          <p:attrName>ppt_x</p:attrName>
                                          <p:attrName>ppt_y</p:attrName>
                                        </p:attrNameLst>
                                      </p:cBhvr>
                                      <p:rCtr x="-87" y="13338"/>
                                    </p:animMotion>
                                  </p:childTnLst>
                                </p:cTn>
                              </p:par>
                            </p:childTnLst>
                          </p:cTn>
                        </p:par>
                        <p:par>
                          <p:cTn id="31" fill="hold">
                            <p:stCondLst>
                              <p:cond delay="2000"/>
                            </p:stCondLst>
                            <p:childTnLst>
                              <p:par>
                                <p:cTn id="32" presetID="1" presetClass="entr" presetSubtype="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3" grpId="0"/>
      <p:bldP spid="12" grpId="0" animBg="1"/>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bg-BG" smtClean="0"/>
              <a:t>Велина Славова</a:t>
            </a:r>
            <a:endParaRPr lang="bg-BG"/>
          </a:p>
        </p:txBody>
      </p:sp>
      <p:sp>
        <p:nvSpPr>
          <p:cNvPr id="5" name="Rectangle 4"/>
          <p:cNvSpPr/>
          <p:nvPr/>
        </p:nvSpPr>
        <p:spPr>
          <a:xfrm>
            <a:off x="179512" y="520512"/>
            <a:ext cx="9145016" cy="1200329"/>
          </a:xfrm>
          <a:prstGeom prst="rect">
            <a:avLst/>
          </a:prstGeom>
        </p:spPr>
        <p:txBody>
          <a:bodyPr wrap="square">
            <a:spAutoFit/>
          </a:bodyPr>
          <a:lstStyle/>
          <a:p>
            <a:r>
              <a:rPr lang="ru-RU" dirty="0" smtClean="0"/>
              <a:t>Балансирането и пребоядисвенето на червено-черно </a:t>
            </a:r>
            <a:r>
              <a:rPr lang="ru-RU" dirty="0"/>
              <a:t>дърво изисква малък брой </a:t>
            </a:r>
            <a:r>
              <a:rPr lang="ru-RU" dirty="0" smtClean="0"/>
              <a:t>(промени </a:t>
            </a:r>
            <a:r>
              <a:rPr lang="ru-RU" dirty="0"/>
              <a:t>в цвета (които са много </a:t>
            </a:r>
            <a:r>
              <a:rPr lang="ru-RU" dirty="0" smtClean="0"/>
              <a:t>бързи) </a:t>
            </a:r>
            <a:r>
              <a:rPr lang="ru-RU" dirty="0"/>
              <a:t>и </a:t>
            </a:r>
            <a:r>
              <a:rPr lang="ru-RU" dirty="0" smtClean="0"/>
              <a:t>ротации  (двете </a:t>
            </a:r>
            <a:r>
              <a:rPr lang="ru-RU" dirty="0"/>
              <a:t>за </a:t>
            </a:r>
            <a:r>
              <a:rPr lang="ru-RU" dirty="0" smtClean="0"/>
              <a:t>вмъкване ги видяхме). </a:t>
            </a:r>
          </a:p>
          <a:p>
            <a:endParaRPr lang="ru-RU" dirty="0"/>
          </a:p>
          <a:p>
            <a:endParaRPr lang="ru-RU" dirty="0" smtClean="0"/>
          </a:p>
        </p:txBody>
      </p:sp>
      <p:sp>
        <p:nvSpPr>
          <p:cNvPr id="6" name="Rectangle 5"/>
          <p:cNvSpPr/>
          <p:nvPr/>
        </p:nvSpPr>
        <p:spPr>
          <a:xfrm>
            <a:off x="323528" y="4365104"/>
            <a:ext cx="8424936" cy="646331"/>
          </a:xfrm>
          <a:prstGeom prst="rect">
            <a:avLst/>
          </a:prstGeom>
        </p:spPr>
        <p:txBody>
          <a:bodyPr wrap="square">
            <a:spAutoFit/>
          </a:bodyPr>
          <a:lstStyle/>
          <a:p>
            <a:r>
              <a:rPr lang="ru-RU" dirty="0"/>
              <a:t>Въпреки, че операциите вмъкване и изтриване са сложни, техните времена остават O(log </a:t>
            </a:r>
            <a:r>
              <a:rPr lang="ru-RU" i="1" dirty="0"/>
              <a:t>n</a:t>
            </a:r>
            <a:r>
              <a:rPr lang="ru-RU" dirty="0"/>
              <a:t>). </a:t>
            </a:r>
            <a:endParaRPr lang="bg-BG" dirty="0"/>
          </a:p>
        </p:txBody>
      </p:sp>
      <p:sp>
        <p:nvSpPr>
          <p:cNvPr id="7" name="Rectangle 6"/>
          <p:cNvSpPr/>
          <p:nvPr/>
        </p:nvSpPr>
        <p:spPr>
          <a:xfrm>
            <a:off x="179512" y="2060848"/>
            <a:ext cx="8568952" cy="923330"/>
          </a:xfrm>
          <a:prstGeom prst="rect">
            <a:avLst/>
          </a:prstGeom>
        </p:spPr>
        <p:txBody>
          <a:bodyPr wrap="square">
            <a:spAutoFit/>
          </a:bodyPr>
          <a:lstStyle/>
          <a:p>
            <a:r>
              <a:rPr lang="ru-RU" dirty="0" smtClean="0"/>
              <a:t>Като самостоятелна работа – </a:t>
            </a:r>
            <a:r>
              <a:rPr lang="ru-RU" dirty="0" smtClean="0"/>
              <a:t>прегледайте </a:t>
            </a:r>
            <a:r>
              <a:rPr lang="ru-RU" dirty="0" smtClean="0"/>
              <a:t>какво се прави при премахмане на възел. То не е много по-различно.</a:t>
            </a:r>
            <a:endParaRPr lang="ru-RU" dirty="0"/>
          </a:p>
          <a:p>
            <a:endParaRPr lang="ru-RU" dirty="0" smtClean="0"/>
          </a:p>
        </p:txBody>
      </p:sp>
    </p:spTree>
    <p:extLst>
      <p:ext uri="{BB962C8B-B14F-4D97-AF65-F5344CB8AC3E}">
        <p14:creationId xmlns:p14="http://schemas.microsoft.com/office/powerpoint/2010/main" val="15720649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bg-BG" smtClean="0"/>
              <a:t>Велина Славова</a:t>
            </a:r>
            <a:endParaRPr lang="bg-BG"/>
          </a:p>
        </p:txBody>
      </p:sp>
    </p:spTree>
    <p:extLst>
      <p:ext uri="{BB962C8B-B14F-4D97-AF65-F5344CB8AC3E}">
        <p14:creationId xmlns:p14="http://schemas.microsoft.com/office/powerpoint/2010/main" val="1695696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9284" name="Group 4"/>
          <p:cNvGrpSpPr>
            <a:grpSpLocks/>
          </p:cNvGrpSpPr>
          <p:nvPr/>
        </p:nvGrpSpPr>
        <p:grpSpPr bwMode="auto">
          <a:xfrm>
            <a:off x="2474913" y="2405063"/>
            <a:ext cx="3768725" cy="2257425"/>
            <a:chOff x="0" y="9576"/>
            <a:chExt cx="7560" cy="4284"/>
          </a:xfrm>
        </p:grpSpPr>
        <p:sp>
          <p:nvSpPr>
            <p:cNvPr id="609285" name="Freeform 5"/>
            <p:cNvSpPr>
              <a:spLocks/>
            </p:cNvSpPr>
            <p:nvPr/>
          </p:nvSpPr>
          <p:spPr bwMode="auto">
            <a:xfrm flipV="1">
              <a:off x="1440" y="10440"/>
              <a:ext cx="4680" cy="180"/>
            </a:xfrm>
            <a:custGeom>
              <a:avLst/>
              <a:gdLst>
                <a:gd name="T0" fmla="*/ 1490 w 1490"/>
                <a:gd name="T1" fmla="*/ 0 h 46"/>
                <a:gd name="T2" fmla="*/ 749 w 1490"/>
                <a:gd name="T3" fmla="*/ 0 h 46"/>
                <a:gd name="T4" fmla="*/ 0 w 1490"/>
                <a:gd name="T5" fmla="*/ 0 h 46"/>
                <a:gd name="T6" fmla="*/ 0 w 1490"/>
                <a:gd name="T7" fmla="*/ 46 h 46"/>
                <a:gd name="T8" fmla="*/ 749 w 1490"/>
                <a:gd name="T9" fmla="*/ 46 h 46"/>
                <a:gd name="T10" fmla="*/ 1490 w 1490"/>
                <a:gd name="T11" fmla="*/ 46 h 46"/>
                <a:gd name="T12" fmla="*/ 1490 w 1490"/>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1490" h="46">
                  <a:moveTo>
                    <a:pt x="1490" y="0"/>
                  </a:moveTo>
                  <a:lnTo>
                    <a:pt x="749" y="0"/>
                  </a:lnTo>
                  <a:lnTo>
                    <a:pt x="0" y="0"/>
                  </a:lnTo>
                  <a:lnTo>
                    <a:pt x="0" y="46"/>
                  </a:lnTo>
                  <a:lnTo>
                    <a:pt x="749" y="46"/>
                  </a:lnTo>
                  <a:lnTo>
                    <a:pt x="1490" y="46"/>
                  </a:lnTo>
                  <a:lnTo>
                    <a:pt x="149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sp>
          <p:nvSpPr>
            <p:cNvPr id="609286" name="Rectangle 6"/>
            <p:cNvSpPr>
              <a:spLocks noChangeArrowheads="1"/>
            </p:cNvSpPr>
            <p:nvPr/>
          </p:nvSpPr>
          <p:spPr bwMode="auto">
            <a:xfrm>
              <a:off x="3681" y="9576"/>
              <a:ext cx="97" cy="58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g-BG"/>
            </a:p>
          </p:txBody>
        </p:sp>
        <p:sp>
          <p:nvSpPr>
            <p:cNvPr id="609287" name="Rectangle 7"/>
            <p:cNvSpPr>
              <a:spLocks noChangeArrowheads="1"/>
            </p:cNvSpPr>
            <p:nvPr/>
          </p:nvSpPr>
          <p:spPr bwMode="auto">
            <a:xfrm>
              <a:off x="3681" y="10952"/>
              <a:ext cx="97" cy="3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g-BG"/>
            </a:p>
          </p:txBody>
        </p:sp>
        <p:sp>
          <p:nvSpPr>
            <p:cNvPr id="609288" name="Freeform 8"/>
            <p:cNvSpPr>
              <a:spLocks/>
            </p:cNvSpPr>
            <p:nvPr/>
          </p:nvSpPr>
          <p:spPr bwMode="auto">
            <a:xfrm>
              <a:off x="3018" y="11267"/>
              <a:ext cx="1407" cy="2593"/>
            </a:xfrm>
            <a:custGeom>
              <a:avLst/>
              <a:gdLst>
                <a:gd name="T0" fmla="*/ 501 w 700"/>
                <a:gd name="T1" fmla="*/ 1209 h 1283"/>
                <a:gd name="T2" fmla="*/ 501 w 700"/>
                <a:gd name="T3" fmla="*/ 1135 h 1283"/>
                <a:gd name="T4" fmla="*/ 468 w 700"/>
                <a:gd name="T5" fmla="*/ 1135 h 1283"/>
                <a:gd name="T6" fmla="*/ 468 w 700"/>
                <a:gd name="T7" fmla="*/ 0 h 1283"/>
                <a:gd name="T8" fmla="*/ 423 w 700"/>
                <a:gd name="T9" fmla="*/ 0 h 1283"/>
                <a:gd name="T10" fmla="*/ 423 w 700"/>
                <a:gd name="T11" fmla="*/ 1135 h 1283"/>
                <a:gd name="T12" fmla="*/ 378 w 700"/>
                <a:gd name="T13" fmla="*/ 1135 h 1283"/>
                <a:gd name="T14" fmla="*/ 378 w 700"/>
                <a:gd name="T15" fmla="*/ 116 h 1283"/>
                <a:gd name="T16" fmla="*/ 330 w 700"/>
                <a:gd name="T17" fmla="*/ 116 h 1283"/>
                <a:gd name="T18" fmla="*/ 330 w 700"/>
                <a:gd name="T19" fmla="*/ 1135 h 1283"/>
                <a:gd name="T20" fmla="*/ 285 w 700"/>
                <a:gd name="T21" fmla="*/ 1135 h 1283"/>
                <a:gd name="T22" fmla="*/ 285 w 700"/>
                <a:gd name="T23" fmla="*/ 0 h 1283"/>
                <a:gd name="T24" fmla="*/ 240 w 700"/>
                <a:gd name="T25" fmla="*/ 0 h 1283"/>
                <a:gd name="T26" fmla="*/ 240 w 700"/>
                <a:gd name="T27" fmla="*/ 1135 h 1283"/>
                <a:gd name="T28" fmla="*/ 208 w 700"/>
                <a:gd name="T29" fmla="*/ 1135 h 1283"/>
                <a:gd name="T30" fmla="*/ 208 w 700"/>
                <a:gd name="T31" fmla="*/ 1209 h 1283"/>
                <a:gd name="T32" fmla="*/ 0 w 700"/>
                <a:gd name="T33" fmla="*/ 1209 h 1283"/>
                <a:gd name="T34" fmla="*/ 0 w 700"/>
                <a:gd name="T35" fmla="*/ 1283 h 1283"/>
                <a:gd name="T36" fmla="*/ 700 w 700"/>
                <a:gd name="T37" fmla="*/ 1283 h 1283"/>
                <a:gd name="T38" fmla="*/ 700 w 700"/>
                <a:gd name="T39" fmla="*/ 1209 h 1283"/>
                <a:gd name="T40" fmla="*/ 501 w 700"/>
                <a:gd name="T41" fmla="*/ 1209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00" h="1283">
                  <a:moveTo>
                    <a:pt x="501" y="1209"/>
                  </a:moveTo>
                  <a:lnTo>
                    <a:pt x="501" y="1135"/>
                  </a:lnTo>
                  <a:lnTo>
                    <a:pt x="468" y="1135"/>
                  </a:lnTo>
                  <a:lnTo>
                    <a:pt x="468" y="0"/>
                  </a:lnTo>
                  <a:lnTo>
                    <a:pt x="423" y="0"/>
                  </a:lnTo>
                  <a:lnTo>
                    <a:pt x="423" y="1135"/>
                  </a:lnTo>
                  <a:lnTo>
                    <a:pt x="378" y="1135"/>
                  </a:lnTo>
                  <a:lnTo>
                    <a:pt x="378" y="116"/>
                  </a:lnTo>
                  <a:lnTo>
                    <a:pt x="330" y="116"/>
                  </a:lnTo>
                  <a:lnTo>
                    <a:pt x="330" y="1135"/>
                  </a:lnTo>
                  <a:lnTo>
                    <a:pt x="285" y="1135"/>
                  </a:lnTo>
                  <a:lnTo>
                    <a:pt x="285" y="0"/>
                  </a:lnTo>
                  <a:lnTo>
                    <a:pt x="240" y="0"/>
                  </a:lnTo>
                  <a:lnTo>
                    <a:pt x="240" y="1135"/>
                  </a:lnTo>
                  <a:lnTo>
                    <a:pt x="208" y="1135"/>
                  </a:lnTo>
                  <a:lnTo>
                    <a:pt x="208" y="1209"/>
                  </a:lnTo>
                  <a:lnTo>
                    <a:pt x="0" y="1209"/>
                  </a:lnTo>
                  <a:lnTo>
                    <a:pt x="0" y="1283"/>
                  </a:lnTo>
                  <a:lnTo>
                    <a:pt x="700" y="1283"/>
                  </a:lnTo>
                  <a:lnTo>
                    <a:pt x="700" y="1209"/>
                  </a:lnTo>
                  <a:lnTo>
                    <a:pt x="501" y="12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sp>
          <p:nvSpPr>
            <p:cNvPr id="609289" name="Rectangle 9"/>
            <p:cNvSpPr>
              <a:spLocks noChangeArrowheads="1"/>
            </p:cNvSpPr>
            <p:nvPr/>
          </p:nvSpPr>
          <p:spPr bwMode="auto">
            <a:xfrm>
              <a:off x="3532" y="11459"/>
              <a:ext cx="395" cy="9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g-BG"/>
            </a:p>
          </p:txBody>
        </p:sp>
        <p:sp>
          <p:nvSpPr>
            <p:cNvPr id="609290" name="AutoShape 10"/>
            <p:cNvSpPr>
              <a:spLocks noChangeArrowheads="1"/>
            </p:cNvSpPr>
            <p:nvPr/>
          </p:nvSpPr>
          <p:spPr bwMode="auto">
            <a:xfrm>
              <a:off x="4320" y="10620"/>
              <a:ext cx="3240" cy="2340"/>
            </a:xfrm>
            <a:prstGeom prst="triangle">
              <a:avLst>
                <a:gd name="adj" fmla="val 50000"/>
              </a:avLst>
            </a:prstGeom>
            <a:solidFill>
              <a:srgbClr val="FFFFFF"/>
            </a:solidFill>
            <a:ln w="9525">
              <a:solidFill>
                <a:srgbClr val="000000"/>
              </a:solidFill>
              <a:miter lim="800000"/>
              <a:headEnd/>
              <a:tailEnd/>
            </a:ln>
          </p:spPr>
          <p:txBody>
            <a:bodyPr/>
            <a:lstStyle/>
            <a:p>
              <a:endParaRPr lang="bg-BG"/>
            </a:p>
          </p:txBody>
        </p:sp>
        <p:sp>
          <p:nvSpPr>
            <p:cNvPr id="609291" name="AutoShape 11"/>
            <p:cNvSpPr>
              <a:spLocks noChangeArrowheads="1"/>
            </p:cNvSpPr>
            <p:nvPr/>
          </p:nvSpPr>
          <p:spPr bwMode="auto">
            <a:xfrm>
              <a:off x="0" y="10620"/>
              <a:ext cx="3240" cy="2340"/>
            </a:xfrm>
            <a:prstGeom prst="triangle">
              <a:avLst>
                <a:gd name="adj" fmla="val 50000"/>
              </a:avLst>
            </a:prstGeom>
            <a:solidFill>
              <a:srgbClr val="FFFFFF"/>
            </a:solidFill>
            <a:ln w="9525">
              <a:solidFill>
                <a:srgbClr val="000000"/>
              </a:solidFill>
              <a:miter lim="800000"/>
              <a:headEnd/>
              <a:tailEnd/>
            </a:ln>
          </p:spPr>
          <p:txBody>
            <a:bodyPr/>
            <a:lstStyle/>
            <a:p>
              <a:endParaRPr lang="bg-BG"/>
            </a:p>
          </p:txBody>
        </p:sp>
        <p:sp>
          <p:nvSpPr>
            <p:cNvPr id="609292" name="Oval 12"/>
            <p:cNvSpPr>
              <a:spLocks noChangeArrowheads="1"/>
            </p:cNvSpPr>
            <p:nvPr/>
          </p:nvSpPr>
          <p:spPr bwMode="auto">
            <a:xfrm>
              <a:off x="4680" y="1242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09293" name="Oval 13"/>
            <p:cNvSpPr>
              <a:spLocks noChangeArrowheads="1"/>
            </p:cNvSpPr>
            <p:nvPr/>
          </p:nvSpPr>
          <p:spPr bwMode="auto">
            <a:xfrm>
              <a:off x="5040" y="1206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09294" name="Oval 14"/>
            <p:cNvSpPr>
              <a:spLocks noChangeArrowheads="1"/>
            </p:cNvSpPr>
            <p:nvPr/>
          </p:nvSpPr>
          <p:spPr bwMode="auto">
            <a:xfrm>
              <a:off x="5400" y="1206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09295" name="Oval 15"/>
            <p:cNvSpPr>
              <a:spLocks noChangeArrowheads="1"/>
            </p:cNvSpPr>
            <p:nvPr/>
          </p:nvSpPr>
          <p:spPr bwMode="auto">
            <a:xfrm>
              <a:off x="5760" y="1206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09296" name="Oval 16"/>
            <p:cNvSpPr>
              <a:spLocks noChangeArrowheads="1"/>
            </p:cNvSpPr>
            <p:nvPr/>
          </p:nvSpPr>
          <p:spPr bwMode="auto">
            <a:xfrm>
              <a:off x="6120" y="1206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09297" name="Oval 17"/>
            <p:cNvSpPr>
              <a:spLocks noChangeArrowheads="1"/>
            </p:cNvSpPr>
            <p:nvPr/>
          </p:nvSpPr>
          <p:spPr bwMode="auto">
            <a:xfrm>
              <a:off x="6480" y="1206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09298" name="Oval 18"/>
            <p:cNvSpPr>
              <a:spLocks noChangeArrowheads="1"/>
            </p:cNvSpPr>
            <p:nvPr/>
          </p:nvSpPr>
          <p:spPr bwMode="auto">
            <a:xfrm>
              <a:off x="5400" y="1170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09299" name="Oval 19"/>
            <p:cNvSpPr>
              <a:spLocks noChangeArrowheads="1"/>
            </p:cNvSpPr>
            <p:nvPr/>
          </p:nvSpPr>
          <p:spPr bwMode="auto">
            <a:xfrm>
              <a:off x="5760" y="1170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09300" name="Oval 20"/>
            <p:cNvSpPr>
              <a:spLocks noChangeArrowheads="1"/>
            </p:cNvSpPr>
            <p:nvPr/>
          </p:nvSpPr>
          <p:spPr bwMode="auto">
            <a:xfrm>
              <a:off x="6120" y="1170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09301" name="Oval 21"/>
            <p:cNvSpPr>
              <a:spLocks noChangeArrowheads="1"/>
            </p:cNvSpPr>
            <p:nvPr/>
          </p:nvSpPr>
          <p:spPr bwMode="auto">
            <a:xfrm>
              <a:off x="6480" y="1242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09302" name="Oval 22"/>
            <p:cNvSpPr>
              <a:spLocks noChangeArrowheads="1"/>
            </p:cNvSpPr>
            <p:nvPr/>
          </p:nvSpPr>
          <p:spPr bwMode="auto">
            <a:xfrm>
              <a:off x="6120" y="1242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09303" name="Oval 23"/>
            <p:cNvSpPr>
              <a:spLocks noChangeArrowheads="1"/>
            </p:cNvSpPr>
            <p:nvPr/>
          </p:nvSpPr>
          <p:spPr bwMode="auto">
            <a:xfrm>
              <a:off x="5760" y="1242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09304" name="Oval 24"/>
            <p:cNvSpPr>
              <a:spLocks noChangeArrowheads="1"/>
            </p:cNvSpPr>
            <p:nvPr/>
          </p:nvSpPr>
          <p:spPr bwMode="auto">
            <a:xfrm>
              <a:off x="5400" y="1242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09305" name="Oval 25"/>
            <p:cNvSpPr>
              <a:spLocks noChangeArrowheads="1"/>
            </p:cNvSpPr>
            <p:nvPr/>
          </p:nvSpPr>
          <p:spPr bwMode="auto">
            <a:xfrm>
              <a:off x="5040" y="1242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09306" name="Oval 26"/>
            <p:cNvSpPr>
              <a:spLocks noChangeArrowheads="1"/>
            </p:cNvSpPr>
            <p:nvPr/>
          </p:nvSpPr>
          <p:spPr bwMode="auto">
            <a:xfrm>
              <a:off x="3240" y="10080"/>
              <a:ext cx="900" cy="90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09307" name="Oval 27"/>
            <p:cNvSpPr>
              <a:spLocks noChangeArrowheads="1"/>
            </p:cNvSpPr>
            <p:nvPr/>
          </p:nvSpPr>
          <p:spPr bwMode="auto">
            <a:xfrm>
              <a:off x="5580" y="1134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09308" name="Oval 28"/>
            <p:cNvSpPr>
              <a:spLocks noChangeArrowheads="1"/>
            </p:cNvSpPr>
            <p:nvPr/>
          </p:nvSpPr>
          <p:spPr bwMode="auto">
            <a:xfrm>
              <a:off x="5760" y="1098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09309" name="Oval 29"/>
            <p:cNvSpPr>
              <a:spLocks noChangeArrowheads="1"/>
            </p:cNvSpPr>
            <p:nvPr/>
          </p:nvSpPr>
          <p:spPr bwMode="auto">
            <a:xfrm>
              <a:off x="5940" y="1134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09310" name="Oval 30"/>
            <p:cNvSpPr>
              <a:spLocks noChangeArrowheads="1"/>
            </p:cNvSpPr>
            <p:nvPr/>
          </p:nvSpPr>
          <p:spPr bwMode="auto">
            <a:xfrm>
              <a:off x="360" y="1242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09311" name="Oval 31"/>
            <p:cNvSpPr>
              <a:spLocks noChangeArrowheads="1"/>
            </p:cNvSpPr>
            <p:nvPr/>
          </p:nvSpPr>
          <p:spPr bwMode="auto">
            <a:xfrm>
              <a:off x="720" y="1206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09312" name="Oval 32"/>
            <p:cNvSpPr>
              <a:spLocks noChangeArrowheads="1"/>
            </p:cNvSpPr>
            <p:nvPr/>
          </p:nvSpPr>
          <p:spPr bwMode="auto">
            <a:xfrm>
              <a:off x="1080" y="1206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09313" name="Oval 33"/>
            <p:cNvSpPr>
              <a:spLocks noChangeArrowheads="1"/>
            </p:cNvSpPr>
            <p:nvPr/>
          </p:nvSpPr>
          <p:spPr bwMode="auto">
            <a:xfrm>
              <a:off x="1440" y="1206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09314" name="Oval 34"/>
            <p:cNvSpPr>
              <a:spLocks noChangeArrowheads="1"/>
            </p:cNvSpPr>
            <p:nvPr/>
          </p:nvSpPr>
          <p:spPr bwMode="auto">
            <a:xfrm>
              <a:off x="1800" y="1206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09315" name="Oval 35"/>
            <p:cNvSpPr>
              <a:spLocks noChangeArrowheads="1"/>
            </p:cNvSpPr>
            <p:nvPr/>
          </p:nvSpPr>
          <p:spPr bwMode="auto">
            <a:xfrm>
              <a:off x="2160" y="1206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09316" name="Oval 36"/>
            <p:cNvSpPr>
              <a:spLocks noChangeArrowheads="1"/>
            </p:cNvSpPr>
            <p:nvPr/>
          </p:nvSpPr>
          <p:spPr bwMode="auto">
            <a:xfrm>
              <a:off x="1080" y="1170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09317" name="Oval 37"/>
            <p:cNvSpPr>
              <a:spLocks noChangeArrowheads="1"/>
            </p:cNvSpPr>
            <p:nvPr/>
          </p:nvSpPr>
          <p:spPr bwMode="auto">
            <a:xfrm>
              <a:off x="1440" y="1170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09318" name="Oval 38"/>
            <p:cNvSpPr>
              <a:spLocks noChangeArrowheads="1"/>
            </p:cNvSpPr>
            <p:nvPr/>
          </p:nvSpPr>
          <p:spPr bwMode="auto">
            <a:xfrm>
              <a:off x="1800" y="1170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09319" name="Oval 39"/>
            <p:cNvSpPr>
              <a:spLocks noChangeArrowheads="1"/>
            </p:cNvSpPr>
            <p:nvPr/>
          </p:nvSpPr>
          <p:spPr bwMode="auto">
            <a:xfrm>
              <a:off x="2520" y="1242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09320" name="Oval 40"/>
            <p:cNvSpPr>
              <a:spLocks noChangeArrowheads="1"/>
            </p:cNvSpPr>
            <p:nvPr/>
          </p:nvSpPr>
          <p:spPr bwMode="auto">
            <a:xfrm>
              <a:off x="2160" y="1242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09321" name="Oval 41"/>
            <p:cNvSpPr>
              <a:spLocks noChangeArrowheads="1"/>
            </p:cNvSpPr>
            <p:nvPr/>
          </p:nvSpPr>
          <p:spPr bwMode="auto">
            <a:xfrm>
              <a:off x="1800" y="1242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09322" name="Oval 42"/>
            <p:cNvSpPr>
              <a:spLocks noChangeArrowheads="1"/>
            </p:cNvSpPr>
            <p:nvPr/>
          </p:nvSpPr>
          <p:spPr bwMode="auto">
            <a:xfrm>
              <a:off x="1440" y="1242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09323" name="Oval 43"/>
            <p:cNvSpPr>
              <a:spLocks noChangeArrowheads="1"/>
            </p:cNvSpPr>
            <p:nvPr/>
          </p:nvSpPr>
          <p:spPr bwMode="auto">
            <a:xfrm>
              <a:off x="1080" y="1242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09324" name="Oval 44"/>
            <p:cNvSpPr>
              <a:spLocks noChangeArrowheads="1"/>
            </p:cNvSpPr>
            <p:nvPr/>
          </p:nvSpPr>
          <p:spPr bwMode="auto">
            <a:xfrm>
              <a:off x="720" y="1242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09325" name="Oval 45"/>
            <p:cNvSpPr>
              <a:spLocks noChangeArrowheads="1"/>
            </p:cNvSpPr>
            <p:nvPr/>
          </p:nvSpPr>
          <p:spPr bwMode="auto">
            <a:xfrm>
              <a:off x="1260" y="1134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09326" name="Oval 46"/>
            <p:cNvSpPr>
              <a:spLocks noChangeArrowheads="1"/>
            </p:cNvSpPr>
            <p:nvPr/>
          </p:nvSpPr>
          <p:spPr bwMode="auto">
            <a:xfrm>
              <a:off x="1440" y="1098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09327" name="Oval 47"/>
            <p:cNvSpPr>
              <a:spLocks noChangeArrowheads="1"/>
            </p:cNvSpPr>
            <p:nvPr/>
          </p:nvSpPr>
          <p:spPr bwMode="auto">
            <a:xfrm>
              <a:off x="1620" y="1134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grpSp>
      <p:sp>
        <p:nvSpPr>
          <p:cNvPr id="609328" name="Rectangle 48"/>
          <p:cNvSpPr>
            <a:spLocks noChangeArrowheads="1"/>
          </p:cNvSpPr>
          <p:nvPr/>
        </p:nvSpPr>
        <p:spPr bwMode="auto">
          <a:xfrm>
            <a:off x="3467100" y="2028825"/>
            <a:ext cx="2181225" cy="565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g-BG"/>
          </a:p>
        </p:txBody>
      </p:sp>
      <p:sp>
        <p:nvSpPr>
          <p:cNvPr id="609329" name="Freeform 49"/>
          <p:cNvSpPr>
            <a:spLocks/>
          </p:cNvSpPr>
          <p:nvPr/>
        </p:nvSpPr>
        <p:spPr bwMode="auto">
          <a:xfrm>
            <a:off x="4325938" y="1882775"/>
            <a:ext cx="1587" cy="731838"/>
          </a:xfrm>
          <a:custGeom>
            <a:avLst/>
            <a:gdLst>
              <a:gd name="T0" fmla="*/ 0 w 1"/>
              <a:gd name="T1" fmla="*/ 0 h 700"/>
              <a:gd name="T2" fmla="*/ 0 w 1"/>
              <a:gd name="T3" fmla="*/ 700 h 700"/>
            </a:gdLst>
            <a:ahLst/>
            <a:cxnLst>
              <a:cxn ang="0">
                <a:pos x="T0" y="T1"/>
              </a:cxn>
              <a:cxn ang="0">
                <a:pos x="T2" y="T3"/>
              </a:cxn>
            </a:cxnLst>
            <a:rect l="0" t="0" r="r" b="b"/>
            <a:pathLst>
              <a:path w="1" h="700">
                <a:moveTo>
                  <a:pt x="0" y="0"/>
                </a:moveTo>
                <a:lnTo>
                  <a:pt x="0" y="700"/>
                </a:ln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09330" name="Text Box 50"/>
          <p:cNvSpPr txBox="1">
            <a:spLocks noChangeArrowheads="1"/>
          </p:cNvSpPr>
          <p:nvPr/>
        </p:nvSpPr>
        <p:spPr bwMode="auto">
          <a:xfrm>
            <a:off x="3863975" y="1276350"/>
            <a:ext cx="2776538"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bg-BG" sz="1200"/>
              <a:t>Root</a:t>
            </a:r>
            <a:endParaRPr lang="en-US" altLang="bg-BG" sz="1000"/>
          </a:p>
        </p:txBody>
      </p:sp>
      <p:sp>
        <p:nvSpPr>
          <p:cNvPr id="609331" name="Freeform 51"/>
          <p:cNvSpPr>
            <a:spLocks/>
          </p:cNvSpPr>
          <p:nvPr/>
        </p:nvSpPr>
        <p:spPr bwMode="auto">
          <a:xfrm>
            <a:off x="5857875" y="3935413"/>
            <a:ext cx="263525" cy="257175"/>
          </a:xfrm>
          <a:custGeom>
            <a:avLst/>
            <a:gdLst>
              <a:gd name="T0" fmla="*/ 0 w 239"/>
              <a:gd name="T1" fmla="*/ 246 h 246"/>
              <a:gd name="T2" fmla="*/ 239 w 239"/>
              <a:gd name="T3" fmla="*/ 243 h 246"/>
              <a:gd name="T4" fmla="*/ 180 w 239"/>
              <a:gd name="T5" fmla="*/ 46 h 246"/>
              <a:gd name="T6" fmla="*/ 68 w 239"/>
              <a:gd name="T7" fmla="*/ 33 h 246"/>
              <a:gd name="T8" fmla="*/ 0 w 239"/>
              <a:gd name="T9" fmla="*/ 246 h 246"/>
            </a:gdLst>
            <a:ahLst/>
            <a:cxnLst>
              <a:cxn ang="0">
                <a:pos x="T0" y="T1"/>
              </a:cxn>
              <a:cxn ang="0">
                <a:pos x="T2" y="T3"/>
              </a:cxn>
              <a:cxn ang="0">
                <a:pos x="T4" y="T5"/>
              </a:cxn>
              <a:cxn ang="0">
                <a:pos x="T6" y="T7"/>
              </a:cxn>
              <a:cxn ang="0">
                <a:pos x="T8" y="T9"/>
              </a:cxn>
            </a:cxnLst>
            <a:rect l="0" t="0" r="r" b="b"/>
            <a:pathLst>
              <a:path w="239" h="246">
                <a:moveTo>
                  <a:pt x="0" y="246"/>
                </a:moveTo>
                <a:lnTo>
                  <a:pt x="239" y="243"/>
                </a:lnTo>
                <a:lnTo>
                  <a:pt x="180" y="46"/>
                </a:lnTo>
                <a:cubicBezTo>
                  <a:pt x="152" y="11"/>
                  <a:pt x="98" y="0"/>
                  <a:pt x="68" y="33"/>
                </a:cubicBezTo>
                <a:cubicBezTo>
                  <a:pt x="38" y="66"/>
                  <a:pt x="12" y="200"/>
                  <a:pt x="0" y="246"/>
                </a:cubicBezTo>
                <a:close/>
              </a:path>
            </a:pathLst>
          </a:custGeom>
          <a:solidFill>
            <a:srgbClr val="FF3300"/>
          </a:solidFill>
          <a:ln w="9525">
            <a:solidFill>
              <a:srgbClr val="000000"/>
            </a:solidFill>
            <a:round/>
            <a:headEnd/>
            <a:tailEnd/>
          </a:ln>
        </p:spPr>
        <p:txBody>
          <a:bodyPr/>
          <a:lstStyle/>
          <a:p>
            <a:endParaRPr lang="bg-BG"/>
          </a:p>
        </p:txBody>
      </p:sp>
      <p:sp>
        <p:nvSpPr>
          <p:cNvPr id="609332" name="Rectangle 52"/>
          <p:cNvSpPr>
            <a:spLocks noChangeArrowheads="1"/>
          </p:cNvSpPr>
          <p:nvPr/>
        </p:nvSpPr>
        <p:spPr bwMode="auto">
          <a:xfrm>
            <a:off x="2166938" y="4808538"/>
            <a:ext cx="48355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bg-BG" altLang="bg-BG" sz="1000" b="0" dirty="0"/>
              <a:t>Всяка промяна на броя </a:t>
            </a:r>
            <a:r>
              <a:rPr lang="en-US" altLang="bg-BG" sz="1000" b="0" dirty="0"/>
              <a:t>n</a:t>
            </a:r>
            <a:r>
              <a:rPr lang="bg-BG" altLang="bg-BG" sz="1000" b="0" dirty="0"/>
              <a:t> на елементите по принцип води до </a:t>
            </a:r>
            <a:r>
              <a:rPr lang="bg-BG" altLang="bg-BG" sz="1000" b="0" i="1" dirty="0"/>
              <a:t>разбалансиране</a:t>
            </a:r>
            <a:r>
              <a:rPr lang="bg-BG" altLang="bg-BG" sz="1000" i="1" dirty="0"/>
              <a:t>.</a:t>
            </a:r>
            <a:r>
              <a:rPr lang="bg-BG" altLang="bg-BG" sz="1000" dirty="0"/>
              <a:t> </a:t>
            </a:r>
          </a:p>
        </p:txBody>
      </p:sp>
      <p:sp>
        <p:nvSpPr>
          <p:cNvPr id="51" name="Rectangle 4"/>
          <p:cNvSpPr>
            <a:spLocks noChangeArrowheads="1"/>
          </p:cNvSpPr>
          <p:nvPr/>
        </p:nvSpPr>
        <p:spPr bwMode="auto">
          <a:xfrm>
            <a:off x="1549115" y="426528"/>
            <a:ext cx="57663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bg-BG" altLang="bg-BG" sz="2000" i="1" dirty="0" smtClean="0"/>
              <a:t>ИБД-тата са много чуствителни към брой възли</a:t>
            </a:r>
            <a:endParaRPr lang="bg-BG" altLang="bg-BG" sz="2000" i="1" dirty="0"/>
          </a:p>
        </p:txBody>
      </p:sp>
      <p:sp>
        <p:nvSpPr>
          <p:cNvPr id="2" name="Footer Placeholder 1"/>
          <p:cNvSpPr>
            <a:spLocks noGrp="1"/>
          </p:cNvSpPr>
          <p:nvPr>
            <p:ph type="ftr" sz="quarter" idx="11"/>
          </p:nvPr>
        </p:nvSpPr>
        <p:spPr/>
        <p:txBody>
          <a:bodyPr/>
          <a:lstStyle/>
          <a:p>
            <a:r>
              <a:rPr lang="bg-BG" smtClean="0"/>
              <a:t>Велина Славова</a:t>
            </a:r>
            <a:endParaRPr lang="bg-BG"/>
          </a:p>
        </p:txBody>
      </p:sp>
    </p:spTree>
    <p:extLst>
      <p:ext uri="{BB962C8B-B14F-4D97-AF65-F5344CB8AC3E}">
        <p14:creationId xmlns:p14="http://schemas.microsoft.com/office/powerpoint/2010/main" val="39830475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09331"/>
                                        </p:tgtEl>
                                        <p:attrNameLst>
                                          <p:attrName>style.visibility</p:attrName>
                                        </p:attrNameLst>
                                      </p:cBhvr>
                                      <p:to>
                                        <p:strVal val="visible"/>
                                      </p:to>
                                    </p:set>
                                    <p:anim calcmode="lin" valueType="num">
                                      <p:cBhvr>
                                        <p:cTn id="7" dur="1000" fill="hold"/>
                                        <p:tgtEl>
                                          <p:spTgt spid="609331"/>
                                        </p:tgtEl>
                                        <p:attrNameLst>
                                          <p:attrName>ppt_w</p:attrName>
                                        </p:attrNameLst>
                                      </p:cBhvr>
                                      <p:tavLst>
                                        <p:tav tm="0">
                                          <p:val>
                                            <p:strVal val="#ppt_w*0.70"/>
                                          </p:val>
                                        </p:tav>
                                        <p:tav tm="100000">
                                          <p:val>
                                            <p:strVal val="#ppt_w"/>
                                          </p:val>
                                        </p:tav>
                                      </p:tavLst>
                                    </p:anim>
                                    <p:anim calcmode="lin" valueType="num">
                                      <p:cBhvr>
                                        <p:cTn id="8" dur="1000" fill="hold"/>
                                        <p:tgtEl>
                                          <p:spTgt spid="609331"/>
                                        </p:tgtEl>
                                        <p:attrNameLst>
                                          <p:attrName>ppt_h</p:attrName>
                                        </p:attrNameLst>
                                      </p:cBhvr>
                                      <p:tavLst>
                                        <p:tav tm="0">
                                          <p:val>
                                            <p:strVal val="#ppt_h"/>
                                          </p:val>
                                        </p:tav>
                                        <p:tav tm="100000">
                                          <p:val>
                                            <p:strVal val="#ppt_h"/>
                                          </p:val>
                                        </p:tav>
                                      </p:tavLst>
                                    </p:anim>
                                    <p:animEffect transition="in" filter="fade">
                                      <p:cBhvr>
                                        <p:cTn id="9" dur="1000"/>
                                        <p:tgtEl>
                                          <p:spTgt spid="609331"/>
                                        </p:tgtEl>
                                      </p:cBhvr>
                                    </p:animEffect>
                                  </p:childTnLst>
                                </p:cTn>
                              </p:par>
                            </p:childTnLst>
                          </p:cTn>
                        </p:par>
                        <p:par>
                          <p:cTn id="10" fill="hold" nodeType="afterGroup">
                            <p:stCondLst>
                              <p:cond delay="1000"/>
                            </p:stCondLst>
                            <p:childTnLst>
                              <p:par>
                                <p:cTn id="11" presetID="6" presetClass="emph" presetSubtype="0" repeatCount="10000" fill="hold" grpId="1" nodeType="afterEffect">
                                  <p:stCondLst>
                                    <p:cond delay="0"/>
                                  </p:stCondLst>
                                  <p:childTnLst>
                                    <p:animScale>
                                      <p:cBhvr>
                                        <p:cTn id="12" dur="500" fill="hold"/>
                                        <p:tgtEl>
                                          <p:spTgt spid="60933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331" grpId="0" animBg="1"/>
      <p:bldP spid="609331"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66" name="Freeform 62"/>
          <p:cNvSpPr>
            <a:spLocks/>
          </p:cNvSpPr>
          <p:nvPr/>
        </p:nvSpPr>
        <p:spPr bwMode="auto">
          <a:xfrm>
            <a:off x="836613" y="914400"/>
            <a:ext cx="6810375" cy="3322638"/>
          </a:xfrm>
          <a:custGeom>
            <a:avLst/>
            <a:gdLst>
              <a:gd name="T0" fmla="*/ 3012 w 6340"/>
              <a:gd name="T1" fmla="*/ 0 h 5580"/>
              <a:gd name="T2" fmla="*/ 1700 w 6340"/>
              <a:gd name="T3" fmla="*/ 680 h 5580"/>
              <a:gd name="T4" fmla="*/ 0 w 6340"/>
              <a:gd name="T5" fmla="*/ 4860 h 5580"/>
              <a:gd name="T6" fmla="*/ 2458 w 6340"/>
              <a:gd name="T7" fmla="*/ 4860 h 5580"/>
              <a:gd name="T8" fmla="*/ 2458 w 6340"/>
              <a:gd name="T9" fmla="*/ 5220 h 5580"/>
              <a:gd name="T10" fmla="*/ 2580 w 6340"/>
              <a:gd name="T11" fmla="*/ 5480 h 5580"/>
              <a:gd name="T12" fmla="*/ 2828 w 6340"/>
              <a:gd name="T13" fmla="*/ 5580 h 5580"/>
              <a:gd name="T14" fmla="*/ 6340 w 6340"/>
              <a:gd name="T15" fmla="*/ 5580 h 5580"/>
              <a:gd name="T16" fmla="*/ 4160 w 6340"/>
              <a:gd name="T17" fmla="*/ 560 h 5580"/>
              <a:gd name="T18" fmla="*/ 3012 w 6340"/>
              <a:gd name="T19" fmla="*/ 0 h 5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40" h="5580">
                <a:moveTo>
                  <a:pt x="3012" y="0"/>
                </a:moveTo>
                <a:lnTo>
                  <a:pt x="1700" y="680"/>
                </a:lnTo>
                <a:lnTo>
                  <a:pt x="0" y="4860"/>
                </a:lnTo>
                <a:lnTo>
                  <a:pt x="2458" y="4860"/>
                </a:lnTo>
                <a:lnTo>
                  <a:pt x="2458" y="5220"/>
                </a:lnTo>
                <a:lnTo>
                  <a:pt x="2580" y="5480"/>
                </a:lnTo>
                <a:lnTo>
                  <a:pt x="2828" y="5580"/>
                </a:lnTo>
                <a:lnTo>
                  <a:pt x="6340" y="5580"/>
                </a:lnTo>
                <a:lnTo>
                  <a:pt x="4160" y="560"/>
                </a:lnTo>
                <a:lnTo>
                  <a:pt x="3012" y="0"/>
                </a:lnTo>
                <a:close/>
              </a:path>
            </a:pathLst>
          </a:custGeom>
          <a:solidFill>
            <a:srgbClr val="FFCC99"/>
          </a:solidFill>
          <a:ln w="9525">
            <a:solidFill>
              <a:srgbClr val="000000"/>
            </a:solidFill>
            <a:round/>
            <a:headEnd/>
            <a:tailEnd/>
          </a:ln>
        </p:spPr>
        <p:txBody>
          <a:bodyPr/>
          <a:lstStyle/>
          <a:p>
            <a:endParaRPr lang="bg-BG"/>
          </a:p>
        </p:txBody>
      </p:sp>
      <p:grpSp>
        <p:nvGrpSpPr>
          <p:cNvPr id="610365" name="Group 61"/>
          <p:cNvGrpSpPr>
            <a:grpSpLocks/>
          </p:cNvGrpSpPr>
          <p:nvPr/>
        </p:nvGrpSpPr>
        <p:grpSpPr bwMode="auto">
          <a:xfrm>
            <a:off x="1349375" y="2235200"/>
            <a:ext cx="2079625" cy="1287463"/>
            <a:chOff x="850" y="1408"/>
            <a:chExt cx="1310" cy="811"/>
          </a:xfrm>
        </p:grpSpPr>
        <p:sp>
          <p:nvSpPr>
            <p:cNvPr id="610311" name="AutoShape 7"/>
            <p:cNvSpPr>
              <a:spLocks noChangeArrowheads="1"/>
            </p:cNvSpPr>
            <p:nvPr/>
          </p:nvSpPr>
          <p:spPr bwMode="auto">
            <a:xfrm>
              <a:off x="850" y="1408"/>
              <a:ext cx="1310" cy="811"/>
            </a:xfrm>
            <a:prstGeom prst="triangle">
              <a:avLst>
                <a:gd name="adj" fmla="val 50000"/>
              </a:avLst>
            </a:prstGeom>
            <a:solidFill>
              <a:srgbClr val="FFFFFF"/>
            </a:solidFill>
            <a:ln w="9525">
              <a:solidFill>
                <a:srgbClr val="000000"/>
              </a:solidFill>
              <a:miter lim="800000"/>
              <a:headEnd/>
              <a:tailEnd/>
            </a:ln>
          </p:spPr>
          <p:txBody>
            <a:bodyPr/>
            <a:lstStyle/>
            <a:p>
              <a:endParaRPr lang="bg-BG"/>
            </a:p>
          </p:txBody>
        </p:sp>
        <p:sp>
          <p:nvSpPr>
            <p:cNvPr id="610312" name="Oval 8"/>
            <p:cNvSpPr>
              <a:spLocks noChangeArrowheads="1"/>
            </p:cNvSpPr>
            <p:nvPr/>
          </p:nvSpPr>
          <p:spPr bwMode="auto">
            <a:xfrm>
              <a:off x="1445" y="1489"/>
              <a:ext cx="119" cy="1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13" name="Oval 9"/>
            <p:cNvSpPr>
              <a:spLocks noChangeArrowheads="1"/>
            </p:cNvSpPr>
            <p:nvPr/>
          </p:nvSpPr>
          <p:spPr bwMode="auto">
            <a:xfrm>
              <a:off x="1386" y="1651"/>
              <a:ext cx="119" cy="1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14" name="Oval 10"/>
            <p:cNvSpPr>
              <a:spLocks noChangeArrowheads="1"/>
            </p:cNvSpPr>
            <p:nvPr/>
          </p:nvSpPr>
          <p:spPr bwMode="auto">
            <a:xfrm>
              <a:off x="1505" y="1651"/>
              <a:ext cx="119" cy="1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15" name="Oval 11"/>
            <p:cNvSpPr>
              <a:spLocks noChangeArrowheads="1"/>
            </p:cNvSpPr>
            <p:nvPr/>
          </p:nvSpPr>
          <p:spPr bwMode="auto">
            <a:xfrm>
              <a:off x="1267" y="1813"/>
              <a:ext cx="119" cy="163"/>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16" name="Oval 12"/>
            <p:cNvSpPr>
              <a:spLocks noChangeArrowheads="1"/>
            </p:cNvSpPr>
            <p:nvPr/>
          </p:nvSpPr>
          <p:spPr bwMode="auto">
            <a:xfrm>
              <a:off x="1386" y="1813"/>
              <a:ext cx="119" cy="163"/>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17" name="Oval 13"/>
            <p:cNvSpPr>
              <a:spLocks noChangeArrowheads="1"/>
            </p:cNvSpPr>
            <p:nvPr/>
          </p:nvSpPr>
          <p:spPr bwMode="auto">
            <a:xfrm>
              <a:off x="1505" y="1813"/>
              <a:ext cx="119" cy="163"/>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18" name="Oval 14"/>
            <p:cNvSpPr>
              <a:spLocks noChangeArrowheads="1"/>
            </p:cNvSpPr>
            <p:nvPr/>
          </p:nvSpPr>
          <p:spPr bwMode="auto">
            <a:xfrm>
              <a:off x="1862" y="1976"/>
              <a:ext cx="119" cy="1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19" name="Oval 15"/>
            <p:cNvSpPr>
              <a:spLocks noChangeArrowheads="1"/>
            </p:cNvSpPr>
            <p:nvPr/>
          </p:nvSpPr>
          <p:spPr bwMode="auto">
            <a:xfrm>
              <a:off x="1624" y="1976"/>
              <a:ext cx="119" cy="1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20" name="Oval 16"/>
            <p:cNvSpPr>
              <a:spLocks noChangeArrowheads="1"/>
            </p:cNvSpPr>
            <p:nvPr/>
          </p:nvSpPr>
          <p:spPr bwMode="auto">
            <a:xfrm>
              <a:off x="1624" y="1813"/>
              <a:ext cx="119" cy="163"/>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21" name="Oval 17"/>
            <p:cNvSpPr>
              <a:spLocks noChangeArrowheads="1"/>
            </p:cNvSpPr>
            <p:nvPr/>
          </p:nvSpPr>
          <p:spPr bwMode="auto">
            <a:xfrm>
              <a:off x="1743" y="1976"/>
              <a:ext cx="119" cy="1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22" name="Oval 18"/>
            <p:cNvSpPr>
              <a:spLocks noChangeArrowheads="1"/>
            </p:cNvSpPr>
            <p:nvPr/>
          </p:nvSpPr>
          <p:spPr bwMode="auto">
            <a:xfrm>
              <a:off x="1148" y="1976"/>
              <a:ext cx="119" cy="1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23" name="Oval 19"/>
            <p:cNvSpPr>
              <a:spLocks noChangeArrowheads="1"/>
            </p:cNvSpPr>
            <p:nvPr/>
          </p:nvSpPr>
          <p:spPr bwMode="auto">
            <a:xfrm>
              <a:off x="1267" y="1976"/>
              <a:ext cx="119" cy="1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24" name="Oval 20"/>
            <p:cNvSpPr>
              <a:spLocks noChangeArrowheads="1"/>
            </p:cNvSpPr>
            <p:nvPr/>
          </p:nvSpPr>
          <p:spPr bwMode="auto">
            <a:xfrm>
              <a:off x="1386" y="1976"/>
              <a:ext cx="119" cy="1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25" name="Oval 21"/>
            <p:cNvSpPr>
              <a:spLocks noChangeArrowheads="1"/>
            </p:cNvSpPr>
            <p:nvPr/>
          </p:nvSpPr>
          <p:spPr bwMode="auto">
            <a:xfrm>
              <a:off x="1505" y="1976"/>
              <a:ext cx="119" cy="1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26" name="Oval 22"/>
            <p:cNvSpPr>
              <a:spLocks noChangeArrowheads="1"/>
            </p:cNvSpPr>
            <p:nvPr/>
          </p:nvSpPr>
          <p:spPr bwMode="auto">
            <a:xfrm>
              <a:off x="1029" y="1976"/>
              <a:ext cx="119" cy="1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grpSp>
      <p:grpSp>
        <p:nvGrpSpPr>
          <p:cNvPr id="610364" name="Group 60"/>
          <p:cNvGrpSpPr>
            <a:grpSpLocks/>
          </p:cNvGrpSpPr>
          <p:nvPr/>
        </p:nvGrpSpPr>
        <p:grpSpPr bwMode="auto">
          <a:xfrm>
            <a:off x="3711575" y="1978025"/>
            <a:ext cx="3781425" cy="2187575"/>
            <a:chOff x="2338" y="1246"/>
            <a:chExt cx="2382" cy="1378"/>
          </a:xfrm>
        </p:grpSpPr>
        <p:sp>
          <p:nvSpPr>
            <p:cNvPr id="610310" name="AutoShape 6"/>
            <p:cNvSpPr>
              <a:spLocks noChangeArrowheads="1"/>
            </p:cNvSpPr>
            <p:nvPr/>
          </p:nvSpPr>
          <p:spPr bwMode="auto">
            <a:xfrm>
              <a:off x="2338" y="1246"/>
              <a:ext cx="2382" cy="1378"/>
            </a:xfrm>
            <a:prstGeom prst="triangle">
              <a:avLst>
                <a:gd name="adj" fmla="val 50000"/>
              </a:avLst>
            </a:prstGeom>
            <a:solidFill>
              <a:srgbClr val="FFFFFF"/>
            </a:solidFill>
            <a:ln w="9525">
              <a:solidFill>
                <a:srgbClr val="000000"/>
              </a:solidFill>
              <a:miter lim="800000"/>
              <a:headEnd/>
              <a:tailEnd/>
            </a:ln>
          </p:spPr>
          <p:txBody>
            <a:bodyPr/>
            <a:lstStyle/>
            <a:p>
              <a:endParaRPr lang="bg-BG"/>
            </a:p>
          </p:txBody>
        </p:sp>
        <p:sp>
          <p:nvSpPr>
            <p:cNvPr id="610327" name="Oval 23"/>
            <p:cNvSpPr>
              <a:spLocks noChangeArrowheads="1"/>
            </p:cNvSpPr>
            <p:nvPr/>
          </p:nvSpPr>
          <p:spPr bwMode="auto">
            <a:xfrm>
              <a:off x="3470" y="1408"/>
              <a:ext cx="119" cy="1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28" name="Oval 24"/>
            <p:cNvSpPr>
              <a:spLocks noChangeArrowheads="1"/>
            </p:cNvSpPr>
            <p:nvPr/>
          </p:nvSpPr>
          <p:spPr bwMode="auto">
            <a:xfrm>
              <a:off x="3410" y="1651"/>
              <a:ext cx="119" cy="1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29" name="Oval 25"/>
            <p:cNvSpPr>
              <a:spLocks noChangeArrowheads="1"/>
            </p:cNvSpPr>
            <p:nvPr/>
          </p:nvSpPr>
          <p:spPr bwMode="auto">
            <a:xfrm>
              <a:off x="3529" y="1651"/>
              <a:ext cx="119" cy="1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30" name="Oval 26"/>
            <p:cNvSpPr>
              <a:spLocks noChangeArrowheads="1"/>
            </p:cNvSpPr>
            <p:nvPr/>
          </p:nvSpPr>
          <p:spPr bwMode="auto">
            <a:xfrm>
              <a:off x="3291" y="1894"/>
              <a:ext cx="119" cy="163"/>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31" name="Oval 27"/>
            <p:cNvSpPr>
              <a:spLocks noChangeArrowheads="1"/>
            </p:cNvSpPr>
            <p:nvPr/>
          </p:nvSpPr>
          <p:spPr bwMode="auto">
            <a:xfrm>
              <a:off x="3410" y="1894"/>
              <a:ext cx="119" cy="163"/>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32" name="Oval 28"/>
            <p:cNvSpPr>
              <a:spLocks noChangeArrowheads="1"/>
            </p:cNvSpPr>
            <p:nvPr/>
          </p:nvSpPr>
          <p:spPr bwMode="auto">
            <a:xfrm>
              <a:off x="3529" y="1894"/>
              <a:ext cx="119" cy="163"/>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33" name="Oval 29"/>
            <p:cNvSpPr>
              <a:spLocks noChangeArrowheads="1"/>
            </p:cNvSpPr>
            <p:nvPr/>
          </p:nvSpPr>
          <p:spPr bwMode="auto">
            <a:xfrm>
              <a:off x="3886" y="2138"/>
              <a:ext cx="120" cy="1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34" name="Oval 30"/>
            <p:cNvSpPr>
              <a:spLocks noChangeArrowheads="1"/>
            </p:cNvSpPr>
            <p:nvPr/>
          </p:nvSpPr>
          <p:spPr bwMode="auto">
            <a:xfrm>
              <a:off x="3648" y="2138"/>
              <a:ext cx="119" cy="1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35" name="Oval 31"/>
            <p:cNvSpPr>
              <a:spLocks noChangeArrowheads="1"/>
            </p:cNvSpPr>
            <p:nvPr/>
          </p:nvSpPr>
          <p:spPr bwMode="auto">
            <a:xfrm>
              <a:off x="3648" y="1894"/>
              <a:ext cx="119" cy="163"/>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36" name="Oval 32"/>
            <p:cNvSpPr>
              <a:spLocks noChangeArrowheads="1"/>
            </p:cNvSpPr>
            <p:nvPr/>
          </p:nvSpPr>
          <p:spPr bwMode="auto">
            <a:xfrm>
              <a:off x="3767" y="2138"/>
              <a:ext cx="119" cy="1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37" name="Oval 33"/>
            <p:cNvSpPr>
              <a:spLocks noChangeArrowheads="1"/>
            </p:cNvSpPr>
            <p:nvPr/>
          </p:nvSpPr>
          <p:spPr bwMode="auto">
            <a:xfrm>
              <a:off x="3172" y="2138"/>
              <a:ext cx="119" cy="1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38" name="Oval 34"/>
            <p:cNvSpPr>
              <a:spLocks noChangeArrowheads="1"/>
            </p:cNvSpPr>
            <p:nvPr/>
          </p:nvSpPr>
          <p:spPr bwMode="auto">
            <a:xfrm>
              <a:off x="3291" y="2138"/>
              <a:ext cx="119" cy="1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39" name="Oval 35"/>
            <p:cNvSpPr>
              <a:spLocks noChangeArrowheads="1"/>
            </p:cNvSpPr>
            <p:nvPr/>
          </p:nvSpPr>
          <p:spPr bwMode="auto">
            <a:xfrm>
              <a:off x="3410" y="2138"/>
              <a:ext cx="119" cy="1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40" name="Oval 36"/>
            <p:cNvSpPr>
              <a:spLocks noChangeArrowheads="1"/>
            </p:cNvSpPr>
            <p:nvPr/>
          </p:nvSpPr>
          <p:spPr bwMode="auto">
            <a:xfrm>
              <a:off x="3529" y="2138"/>
              <a:ext cx="119" cy="1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41" name="Oval 37"/>
            <p:cNvSpPr>
              <a:spLocks noChangeArrowheads="1"/>
            </p:cNvSpPr>
            <p:nvPr/>
          </p:nvSpPr>
          <p:spPr bwMode="auto">
            <a:xfrm>
              <a:off x="3053" y="2138"/>
              <a:ext cx="119" cy="1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42" name="Oval 38"/>
            <p:cNvSpPr>
              <a:spLocks noChangeArrowheads="1"/>
            </p:cNvSpPr>
            <p:nvPr/>
          </p:nvSpPr>
          <p:spPr bwMode="auto">
            <a:xfrm>
              <a:off x="3410" y="2381"/>
              <a:ext cx="119" cy="1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43" name="Oval 39"/>
            <p:cNvSpPr>
              <a:spLocks noChangeArrowheads="1"/>
            </p:cNvSpPr>
            <p:nvPr/>
          </p:nvSpPr>
          <p:spPr bwMode="auto">
            <a:xfrm>
              <a:off x="3172" y="2381"/>
              <a:ext cx="119" cy="1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44" name="Oval 40"/>
            <p:cNvSpPr>
              <a:spLocks noChangeArrowheads="1"/>
            </p:cNvSpPr>
            <p:nvPr/>
          </p:nvSpPr>
          <p:spPr bwMode="auto">
            <a:xfrm>
              <a:off x="3291" y="2381"/>
              <a:ext cx="119" cy="1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45" name="Oval 41"/>
            <p:cNvSpPr>
              <a:spLocks noChangeArrowheads="1"/>
            </p:cNvSpPr>
            <p:nvPr/>
          </p:nvSpPr>
          <p:spPr bwMode="auto">
            <a:xfrm>
              <a:off x="2696" y="2381"/>
              <a:ext cx="119" cy="1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46" name="Oval 42"/>
            <p:cNvSpPr>
              <a:spLocks noChangeArrowheads="1"/>
            </p:cNvSpPr>
            <p:nvPr/>
          </p:nvSpPr>
          <p:spPr bwMode="auto">
            <a:xfrm>
              <a:off x="2815" y="2381"/>
              <a:ext cx="119" cy="1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47" name="Oval 43"/>
            <p:cNvSpPr>
              <a:spLocks noChangeArrowheads="1"/>
            </p:cNvSpPr>
            <p:nvPr/>
          </p:nvSpPr>
          <p:spPr bwMode="auto">
            <a:xfrm>
              <a:off x="2934" y="2381"/>
              <a:ext cx="119" cy="1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48" name="Oval 44"/>
            <p:cNvSpPr>
              <a:spLocks noChangeArrowheads="1"/>
            </p:cNvSpPr>
            <p:nvPr/>
          </p:nvSpPr>
          <p:spPr bwMode="auto">
            <a:xfrm>
              <a:off x="3053" y="2381"/>
              <a:ext cx="119" cy="1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49" name="Oval 45"/>
            <p:cNvSpPr>
              <a:spLocks noChangeArrowheads="1"/>
            </p:cNvSpPr>
            <p:nvPr/>
          </p:nvSpPr>
          <p:spPr bwMode="auto">
            <a:xfrm>
              <a:off x="2577" y="2381"/>
              <a:ext cx="119" cy="1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50" name="Oval 46"/>
            <p:cNvSpPr>
              <a:spLocks noChangeArrowheads="1"/>
            </p:cNvSpPr>
            <p:nvPr/>
          </p:nvSpPr>
          <p:spPr bwMode="auto">
            <a:xfrm>
              <a:off x="4363" y="2381"/>
              <a:ext cx="119" cy="1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51" name="Oval 47"/>
            <p:cNvSpPr>
              <a:spLocks noChangeArrowheads="1"/>
            </p:cNvSpPr>
            <p:nvPr/>
          </p:nvSpPr>
          <p:spPr bwMode="auto">
            <a:xfrm>
              <a:off x="4125" y="2381"/>
              <a:ext cx="119" cy="1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52" name="Oval 48"/>
            <p:cNvSpPr>
              <a:spLocks noChangeArrowheads="1"/>
            </p:cNvSpPr>
            <p:nvPr/>
          </p:nvSpPr>
          <p:spPr bwMode="auto">
            <a:xfrm>
              <a:off x="4244" y="2381"/>
              <a:ext cx="119" cy="1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53" name="Oval 49"/>
            <p:cNvSpPr>
              <a:spLocks noChangeArrowheads="1"/>
            </p:cNvSpPr>
            <p:nvPr/>
          </p:nvSpPr>
          <p:spPr bwMode="auto">
            <a:xfrm>
              <a:off x="3648" y="2381"/>
              <a:ext cx="119" cy="1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54" name="Oval 50"/>
            <p:cNvSpPr>
              <a:spLocks noChangeArrowheads="1"/>
            </p:cNvSpPr>
            <p:nvPr/>
          </p:nvSpPr>
          <p:spPr bwMode="auto">
            <a:xfrm>
              <a:off x="3767" y="2381"/>
              <a:ext cx="119" cy="1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55" name="Oval 51"/>
            <p:cNvSpPr>
              <a:spLocks noChangeArrowheads="1"/>
            </p:cNvSpPr>
            <p:nvPr/>
          </p:nvSpPr>
          <p:spPr bwMode="auto">
            <a:xfrm>
              <a:off x="3886" y="2381"/>
              <a:ext cx="120" cy="1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56" name="Oval 52"/>
            <p:cNvSpPr>
              <a:spLocks noChangeArrowheads="1"/>
            </p:cNvSpPr>
            <p:nvPr/>
          </p:nvSpPr>
          <p:spPr bwMode="auto">
            <a:xfrm>
              <a:off x="4006" y="2381"/>
              <a:ext cx="119" cy="1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0357" name="Oval 53"/>
            <p:cNvSpPr>
              <a:spLocks noChangeArrowheads="1"/>
            </p:cNvSpPr>
            <p:nvPr/>
          </p:nvSpPr>
          <p:spPr bwMode="auto">
            <a:xfrm>
              <a:off x="3529" y="2381"/>
              <a:ext cx="119" cy="1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grpSp>
      <p:sp>
        <p:nvSpPr>
          <p:cNvPr id="610358" name="Line 54"/>
          <p:cNvSpPr>
            <a:spLocks noChangeShapeType="1"/>
          </p:cNvSpPr>
          <p:nvPr/>
        </p:nvSpPr>
        <p:spPr bwMode="auto">
          <a:xfrm flipV="1">
            <a:off x="2389188" y="1720850"/>
            <a:ext cx="1322387" cy="5143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0359" name="Line 55"/>
          <p:cNvSpPr>
            <a:spLocks noChangeShapeType="1"/>
          </p:cNvSpPr>
          <p:nvPr/>
        </p:nvSpPr>
        <p:spPr bwMode="auto">
          <a:xfrm flipH="1" flipV="1">
            <a:off x="3711575" y="1720850"/>
            <a:ext cx="1890713" cy="257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0362" name="Line 58"/>
          <p:cNvSpPr>
            <a:spLocks noChangeShapeType="1"/>
          </p:cNvSpPr>
          <p:nvPr/>
        </p:nvSpPr>
        <p:spPr bwMode="auto">
          <a:xfrm>
            <a:off x="1612900" y="470217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0363" name="Text Box 59"/>
          <p:cNvSpPr txBox="1">
            <a:spLocks noChangeArrowheads="1"/>
          </p:cNvSpPr>
          <p:nvPr/>
        </p:nvSpPr>
        <p:spPr bwMode="auto">
          <a:xfrm>
            <a:off x="1876425" y="5137150"/>
            <a:ext cx="4387850"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bg-BG" b="0" dirty="0">
                <a:latin typeface="Times New Roman" pitchFamily="18" charset="0"/>
              </a:rPr>
              <a:t>“</a:t>
            </a:r>
            <a:r>
              <a:rPr lang="en-US" altLang="bg-BG" b="0" dirty="0" err="1">
                <a:latin typeface="Times New Roman" pitchFamily="18" charset="0"/>
              </a:rPr>
              <a:t>Добре</a:t>
            </a:r>
            <a:r>
              <a:rPr lang="en-US" altLang="bg-BG" b="0" dirty="0">
                <a:latin typeface="Times New Roman" pitchFamily="18" charset="0"/>
              </a:rPr>
              <a:t> </a:t>
            </a:r>
            <a:r>
              <a:rPr lang="en-US" altLang="bg-BG" b="0" dirty="0" err="1">
                <a:latin typeface="Times New Roman" pitchFamily="18" charset="0"/>
              </a:rPr>
              <a:t>натъпкан</a:t>
            </a:r>
            <a:r>
              <a:rPr lang="en-US" altLang="bg-BG" b="0" dirty="0">
                <a:latin typeface="Times New Roman" pitchFamily="18" charset="0"/>
              </a:rPr>
              <a:t>” </a:t>
            </a:r>
            <a:r>
              <a:rPr lang="en-US" altLang="bg-BG" b="0" dirty="0"/>
              <a:t>AVL</a:t>
            </a:r>
            <a:r>
              <a:rPr lang="en-US" altLang="bg-BG" b="0" dirty="0">
                <a:latin typeface="Times New Roman" pitchFamily="18" charset="0"/>
              </a:rPr>
              <a:t> </a:t>
            </a:r>
            <a:r>
              <a:rPr lang="en-US" altLang="bg-BG" b="0" dirty="0" err="1">
                <a:latin typeface="Times New Roman" pitchFamily="18" charset="0"/>
              </a:rPr>
              <a:t>баланс</a:t>
            </a:r>
            <a:endParaRPr lang="en-US" altLang="bg-BG" dirty="0"/>
          </a:p>
        </p:txBody>
      </p:sp>
      <p:sp>
        <p:nvSpPr>
          <p:cNvPr id="610367" name="Oval 63"/>
          <p:cNvSpPr>
            <a:spLocks noChangeArrowheads="1"/>
          </p:cNvSpPr>
          <p:nvPr/>
        </p:nvSpPr>
        <p:spPr bwMode="auto">
          <a:xfrm>
            <a:off x="3587750" y="1625600"/>
            <a:ext cx="258763" cy="252413"/>
          </a:xfrm>
          <a:prstGeom prst="ellipse">
            <a:avLst/>
          </a:prstGeom>
          <a:gradFill rotWithShape="0">
            <a:gsLst>
              <a:gs pos="0">
                <a:srgbClr val="FFFFFF"/>
              </a:gs>
              <a:gs pos="100000">
                <a:srgbClr val="FFFFFF">
                  <a:gamma/>
                  <a:shade val="46275"/>
                  <a:invGamma/>
                </a:srgbClr>
              </a:gs>
            </a:gsLst>
            <a:lin ang="2700000" scaled="1"/>
          </a:gradFill>
          <a:ln w="9525">
            <a:solidFill>
              <a:srgbClr val="000000"/>
            </a:solidFill>
            <a:round/>
            <a:headEnd/>
            <a:tailEnd/>
          </a:ln>
        </p:spPr>
        <p:txBody>
          <a:bodyPr/>
          <a:lstStyle/>
          <a:p>
            <a:endParaRPr lang="bg-BG"/>
          </a:p>
        </p:txBody>
      </p:sp>
      <p:sp>
        <p:nvSpPr>
          <p:cNvPr id="610368" name="Freeform 64"/>
          <p:cNvSpPr>
            <a:spLocks/>
          </p:cNvSpPr>
          <p:nvPr/>
        </p:nvSpPr>
        <p:spPr bwMode="auto">
          <a:xfrm>
            <a:off x="3708400" y="1965325"/>
            <a:ext cx="42863" cy="2403475"/>
          </a:xfrm>
          <a:custGeom>
            <a:avLst/>
            <a:gdLst>
              <a:gd name="T0" fmla="*/ 0 w 1"/>
              <a:gd name="T1" fmla="*/ 0 h 3620"/>
              <a:gd name="T2" fmla="*/ 0 w 1"/>
              <a:gd name="T3" fmla="*/ 3620 h 3620"/>
            </a:gdLst>
            <a:ahLst/>
            <a:cxnLst>
              <a:cxn ang="0">
                <a:pos x="T0" y="T1"/>
              </a:cxn>
              <a:cxn ang="0">
                <a:pos x="T2" y="T3"/>
              </a:cxn>
            </a:cxnLst>
            <a:rect l="0" t="0" r="r" b="b"/>
            <a:pathLst>
              <a:path w="1" h="3620">
                <a:moveTo>
                  <a:pt x="0" y="0"/>
                </a:moveTo>
                <a:lnTo>
                  <a:pt x="0" y="362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10369" name="AutoShape 65"/>
          <p:cNvSpPr>
            <a:spLocks noChangeArrowheads="1"/>
          </p:cNvSpPr>
          <p:nvPr/>
        </p:nvSpPr>
        <p:spPr bwMode="auto">
          <a:xfrm>
            <a:off x="3432175" y="4359275"/>
            <a:ext cx="571500" cy="342900"/>
          </a:xfrm>
          <a:prstGeom prst="triangle">
            <a:avLst>
              <a:gd name="adj" fmla="val 47778"/>
            </a:avLst>
          </a:prstGeom>
          <a:solidFill>
            <a:srgbClr val="FFFFFF"/>
          </a:solidFill>
          <a:ln w="9525">
            <a:solidFill>
              <a:srgbClr val="000000"/>
            </a:solidFill>
            <a:miter lim="800000"/>
            <a:headEnd/>
            <a:tailEnd/>
          </a:ln>
        </p:spPr>
        <p:txBody>
          <a:bodyPr/>
          <a:lstStyle/>
          <a:p>
            <a:endParaRPr lang="bg-BG"/>
          </a:p>
        </p:txBody>
      </p:sp>
      <p:sp>
        <p:nvSpPr>
          <p:cNvPr id="61" name="Rectangle 4"/>
          <p:cNvSpPr>
            <a:spLocks noChangeArrowheads="1"/>
          </p:cNvSpPr>
          <p:nvPr/>
        </p:nvSpPr>
        <p:spPr bwMode="auto">
          <a:xfrm>
            <a:off x="324573" y="52113"/>
            <a:ext cx="8195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bg-BG" sz="2000" i="1" dirty="0" smtClean="0"/>
              <a:t>AVL</a:t>
            </a:r>
            <a:r>
              <a:rPr lang="bg-BG" altLang="bg-BG" sz="2000" i="1" dirty="0" smtClean="0"/>
              <a:t> дървета тат нямат такава силна чуствителност към броя възли</a:t>
            </a:r>
            <a:endParaRPr lang="bg-BG" altLang="bg-BG" sz="2000" i="1" dirty="0"/>
          </a:p>
        </p:txBody>
      </p:sp>
      <p:sp>
        <p:nvSpPr>
          <p:cNvPr id="62" name="WordArt 33"/>
          <p:cNvSpPr>
            <a:spLocks noChangeArrowheads="1" noChangeShapeType="1" noTextEdit="1"/>
          </p:cNvSpPr>
          <p:nvPr/>
        </p:nvSpPr>
        <p:spPr bwMode="auto">
          <a:xfrm>
            <a:off x="7234248" y="3824723"/>
            <a:ext cx="1152525" cy="220663"/>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bg-BG" sz="3600" kern="10" dirty="0">
                <a:ln w="9525">
                  <a:solidFill>
                    <a:srgbClr val="000000"/>
                  </a:solidFill>
                  <a:round/>
                  <a:headEnd/>
                  <a:tailEnd/>
                </a:ln>
                <a:latin typeface="Times New Roman"/>
                <a:cs typeface="Times New Roman"/>
              </a:rPr>
              <a:t>толкова са и тук</a:t>
            </a:r>
          </a:p>
        </p:txBody>
      </p:sp>
      <p:sp>
        <p:nvSpPr>
          <p:cNvPr id="63" name="WordArt 34"/>
          <p:cNvSpPr>
            <a:spLocks noChangeArrowheads="1" noChangeShapeType="1" noTextEdit="1"/>
          </p:cNvSpPr>
          <p:nvPr/>
        </p:nvSpPr>
        <p:spPr bwMode="auto">
          <a:xfrm>
            <a:off x="6208712" y="2597738"/>
            <a:ext cx="1057275" cy="360363"/>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bg-BG" sz="3600" kern="10" dirty="0">
                <a:ln w="9525">
                  <a:solidFill>
                    <a:srgbClr val="000000"/>
                  </a:solidFill>
                  <a:round/>
                  <a:headEnd/>
                  <a:tailEnd/>
                </a:ln>
                <a:latin typeface="Times New Roman"/>
                <a:cs typeface="Times New Roman"/>
              </a:rPr>
              <a:t>колкото са тук</a:t>
            </a:r>
          </a:p>
        </p:txBody>
      </p:sp>
      <p:sp>
        <p:nvSpPr>
          <p:cNvPr id="2" name="Isosceles Triangle 1"/>
          <p:cNvSpPr/>
          <p:nvPr/>
        </p:nvSpPr>
        <p:spPr>
          <a:xfrm>
            <a:off x="4846637" y="2235200"/>
            <a:ext cx="1607344" cy="139892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 name="Footer Placeholder 2"/>
          <p:cNvSpPr>
            <a:spLocks noGrp="1"/>
          </p:cNvSpPr>
          <p:nvPr>
            <p:ph type="ftr" sz="quarter" idx="11"/>
          </p:nvPr>
        </p:nvSpPr>
        <p:spPr/>
        <p:txBody>
          <a:bodyPr/>
          <a:lstStyle/>
          <a:p>
            <a:r>
              <a:rPr lang="bg-BG" smtClean="0"/>
              <a:t>Велина Славова</a:t>
            </a:r>
            <a:endParaRPr lang="bg-BG"/>
          </a:p>
        </p:txBody>
      </p:sp>
    </p:spTree>
    <p:extLst>
      <p:ext uri="{BB962C8B-B14F-4D97-AF65-F5344CB8AC3E}">
        <p14:creationId xmlns:p14="http://schemas.microsoft.com/office/powerpoint/2010/main" val="2728386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610365"/>
                                        </p:tgtEl>
                                        <p:attrNameLst>
                                          <p:attrName>style.visibility</p:attrName>
                                        </p:attrNameLst>
                                      </p:cBhvr>
                                      <p:to>
                                        <p:strVal val="visible"/>
                                      </p:to>
                                    </p:set>
                                    <p:anim calcmode="lin" valueType="num">
                                      <p:cBhvr>
                                        <p:cTn id="7" dur="1000" fill="hold"/>
                                        <p:tgtEl>
                                          <p:spTgt spid="610365"/>
                                        </p:tgtEl>
                                        <p:attrNameLst>
                                          <p:attrName>ppt_w</p:attrName>
                                        </p:attrNameLst>
                                      </p:cBhvr>
                                      <p:tavLst>
                                        <p:tav tm="0">
                                          <p:val>
                                            <p:strVal val="#ppt_w*0.70"/>
                                          </p:val>
                                        </p:tav>
                                        <p:tav tm="100000">
                                          <p:val>
                                            <p:strVal val="#ppt_w"/>
                                          </p:val>
                                        </p:tav>
                                      </p:tavLst>
                                    </p:anim>
                                    <p:anim calcmode="lin" valueType="num">
                                      <p:cBhvr>
                                        <p:cTn id="8" dur="1000" fill="hold"/>
                                        <p:tgtEl>
                                          <p:spTgt spid="610365"/>
                                        </p:tgtEl>
                                        <p:attrNameLst>
                                          <p:attrName>ppt_h</p:attrName>
                                        </p:attrNameLst>
                                      </p:cBhvr>
                                      <p:tavLst>
                                        <p:tav tm="0">
                                          <p:val>
                                            <p:strVal val="#ppt_h"/>
                                          </p:val>
                                        </p:tav>
                                        <p:tav tm="100000">
                                          <p:val>
                                            <p:strVal val="#ppt_h"/>
                                          </p:val>
                                        </p:tav>
                                      </p:tavLst>
                                    </p:anim>
                                    <p:animEffect transition="in" filter="fade">
                                      <p:cBhvr>
                                        <p:cTn id="9" dur="1000"/>
                                        <p:tgtEl>
                                          <p:spTgt spid="610365"/>
                                        </p:tgtEl>
                                      </p:cBhvr>
                                    </p:animEffect>
                                  </p:childTnLst>
                                </p:cTn>
                              </p:par>
                            </p:childTnLst>
                          </p:cTn>
                        </p:par>
                        <p:par>
                          <p:cTn id="10" fill="hold" nodeType="afterGroup">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610358"/>
                                        </p:tgtEl>
                                        <p:attrNameLst>
                                          <p:attrName>style.visibility</p:attrName>
                                        </p:attrNameLst>
                                      </p:cBhvr>
                                      <p:to>
                                        <p:strVal val="visible"/>
                                      </p:to>
                                    </p:set>
                                    <p:anim calcmode="lin" valueType="num">
                                      <p:cBhvr>
                                        <p:cTn id="13" dur="1000" fill="hold"/>
                                        <p:tgtEl>
                                          <p:spTgt spid="610358"/>
                                        </p:tgtEl>
                                        <p:attrNameLst>
                                          <p:attrName>ppt_w</p:attrName>
                                        </p:attrNameLst>
                                      </p:cBhvr>
                                      <p:tavLst>
                                        <p:tav tm="0">
                                          <p:val>
                                            <p:strVal val="#ppt_w*0.70"/>
                                          </p:val>
                                        </p:tav>
                                        <p:tav tm="100000">
                                          <p:val>
                                            <p:strVal val="#ppt_w"/>
                                          </p:val>
                                        </p:tav>
                                      </p:tavLst>
                                    </p:anim>
                                    <p:anim calcmode="lin" valueType="num">
                                      <p:cBhvr>
                                        <p:cTn id="14" dur="1000" fill="hold"/>
                                        <p:tgtEl>
                                          <p:spTgt spid="610358"/>
                                        </p:tgtEl>
                                        <p:attrNameLst>
                                          <p:attrName>ppt_h</p:attrName>
                                        </p:attrNameLst>
                                      </p:cBhvr>
                                      <p:tavLst>
                                        <p:tav tm="0">
                                          <p:val>
                                            <p:strVal val="#ppt_h"/>
                                          </p:val>
                                        </p:tav>
                                        <p:tav tm="100000">
                                          <p:val>
                                            <p:strVal val="#ppt_h"/>
                                          </p:val>
                                        </p:tav>
                                      </p:tavLst>
                                    </p:anim>
                                    <p:animEffect transition="in" filter="fade">
                                      <p:cBhvr>
                                        <p:cTn id="15" dur="1000"/>
                                        <p:tgtEl>
                                          <p:spTgt spid="610358"/>
                                        </p:tgtEl>
                                      </p:cBhvr>
                                    </p:animEffect>
                                  </p:childTnLst>
                                </p:cTn>
                              </p:par>
                            </p:childTnLst>
                          </p:cTn>
                        </p:par>
                        <p:par>
                          <p:cTn id="16" fill="hold" nodeType="afterGroup">
                            <p:stCondLst>
                              <p:cond delay="2000"/>
                            </p:stCondLst>
                            <p:childTnLst>
                              <p:par>
                                <p:cTn id="17" presetID="55" presetClass="entr" presetSubtype="0" fill="hold" grpId="0" nodeType="afterEffect">
                                  <p:stCondLst>
                                    <p:cond delay="0"/>
                                  </p:stCondLst>
                                  <p:childTnLst>
                                    <p:set>
                                      <p:cBhvr>
                                        <p:cTn id="18" dur="1" fill="hold">
                                          <p:stCondLst>
                                            <p:cond delay="0"/>
                                          </p:stCondLst>
                                        </p:cTn>
                                        <p:tgtEl>
                                          <p:spTgt spid="610359"/>
                                        </p:tgtEl>
                                        <p:attrNameLst>
                                          <p:attrName>style.visibility</p:attrName>
                                        </p:attrNameLst>
                                      </p:cBhvr>
                                      <p:to>
                                        <p:strVal val="visible"/>
                                      </p:to>
                                    </p:set>
                                    <p:anim calcmode="lin" valueType="num">
                                      <p:cBhvr>
                                        <p:cTn id="19" dur="1000" fill="hold"/>
                                        <p:tgtEl>
                                          <p:spTgt spid="610359"/>
                                        </p:tgtEl>
                                        <p:attrNameLst>
                                          <p:attrName>ppt_w</p:attrName>
                                        </p:attrNameLst>
                                      </p:cBhvr>
                                      <p:tavLst>
                                        <p:tav tm="0">
                                          <p:val>
                                            <p:strVal val="#ppt_w*0.70"/>
                                          </p:val>
                                        </p:tav>
                                        <p:tav tm="100000">
                                          <p:val>
                                            <p:strVal val="#ppt_w"/>
                                          </p:val>
                                        </p:tav>
                                      </p:tavLst>
                                    </p:anim>
                                    <p:anim calcmode="lin" valueType="num">
                                      <p:cBhvr>
                                        <p:cTn id="20" dur="1000" fill="hold"/>
                                        <p:tgtEl>
                                          <p:spTgt spid="610359"/>
                                        </p:tgtEl>
                                        <p:attrNameLst>
                                          <p:attrName>ppt_h</p:attrName>
                                        </p:attrNameLst>
                                      </p:cBhvr>
                                      <p:tavLst>
                                        <p:tav tm="0">
                                          <p:val>
                                            <p:strVal val="#ppt_h"/>
                                          </p:val>
                                        </p:tav>
                                        <p:tav tm="100000">
                                          <p:val>
                                            <p:strVal val="#ppt_h"/>
                                          </p:val>
                                        </p:tav>
                                      </p:tavLst>
                                    </p:anim>
                                    <p:animEffect transition="in" filter="fade">
                                      <p:cBhvr>
                                        <p:cTn id="21" dur="1000"/>
                                        <p:tgtEl>
                                          <p:spTgt spid="610359"/>
                                        </p:tgtEl>
                                      </p:cBhvr>
                                    </p:animEffect>
                                  </p:childTnLst>
                                </p:cTn>
                              </p:par>
                            </p:childTnLst>
                          </p:cTn>
                        </p:par>
                        <p:par>
                          <p:cTn id="22" fill="hold" nodeType="afterGroup">
                            <p:stCondLst>
                              <p:cond delay="3000"/>
                            </p:stCondLst>
                            <p:childTnLst>
                              <p:par>
                                <p:cTn id="23" presetID="55" presetClass="entr" presetSubtype="0" fill="hold" grpId="0" nodeType="afterEffect">
                                  <p:stCondLst>
                                    <p:cond delay="0"/>
                                  </p:stCondLst>
                                  <p:childTnLst>
                                    <p:set>
                                      <p:cBhvr>
                                        <p:cTn id="24" dur="1" fill="hold">
                                          <p:stCondLst>
                                            <p:cond delay="0"/>
                                          </p:stCondLst>
                                        </p:cTn>
                                        <p:tgtEl>
                                          <p:spTgt spid="610367"/>
                                        </p:tgtEl>
                                        <p:attrNameLst>
                                          <p:attrName>style.visibility</p:attrName>
                                        </p:attrNameLst>
                                      </p:cBhvr>
                                      <p:to>
                                        <p:strVal val="visible"/>
                                      </p:to>
                                    </p:set>
                                    <p:anim calcmode="lin" valueType="num">
                                      <p:cBhvr>
                                        <p:cTn id="25" dur="1000" fill="hold"/>
                                        <p:tgtEl>
                                          <p:spTgt spid="610367"/>
                                        </p:tgtEl>
                                        <p:attrNameLst>
                                          <p:attrName>ppt_w</p:attrName>
                                        </p:attrNameLst>
                                      </p:cBhvr>
                                      <p:tavLst>
                                        <p:tav tm="0">
                                          <p:val>
                                            <p:strVal val="#ppt_w*0.70"/>
                                          </p:val>
                                        </p:tav>
                                        <p:tav tm="100000">
                                          <p:val>
                                            <p:strVal val="#ppt_w"/>
                                          </p:val>
                                        </p:tav>
                                      </p:tavLst>
                                    </p:anim>
                                    <p:anim calcmode="lin" valueType="num">
                                      <p:cBhvr>
                                        <p:cTn id="26" dur="1000" fill="hold"/>
                                        <p:tgtEl>
                                          <p:spTgt spid="610367"/>
                                        </p:tgtEl>
                                        <p:attrNameLst>
                                          <p:attrName>ppt_h</p:attrName>
                                        </p:attrNameLst>
                                      </p:cBhvr>
                                      <p:tavLst>
                                        <p:tav tm="0">
                                          <p:val>
                                            <p:strVal val="#ppt_h"/>
                                          </p:val>
                                        </p:tav>
                                        <p:tav tm="100000">
                                          <p:val>
                                            <p:strVal val="#ppt_h"/>
                                          </p:val>
                                        </p:tav>
                                      </p:tavLst>
                                    </p:anim>
                                    <p:animEffect transition="in" filter="fade">
                                      <p:cBhvr>
                                        <p:cTn id="27" dur="1000"/>
                                        <p:tgtEl>
                                          <p:spTgt spid="61036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1036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10369"/>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61036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1036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610363"/>
                                        </p:tgtEl>
                                        <p:attrNameLst>
                                          <p:attrName>style.visibility</p:attrName>
                                        </p:attrNameLst>
                                      </p:cBhvr>
                                      <p:to>
                                        <p:strVal val="visible"/>
                                      </p:to>
                                    </p:set>
                                  </p:childTnLst>
                                </p:cTn>
                              </p:par>
                              <p:par>
                                <p:cTn id="44" presetID="3" presetClass="entr" presetSubtype="0" fill="hold" grpId="0" nodeType="withEffect">
                                  <p:stCondLst>
                                    <p:cond delay="0"/>
                                  </p:stCondLst>
                                  <p:childTnLst>
                                    <p:set>
                                      <p:cBhvr>
                                        <p:cTn id="45" dur="1" fill="hold">
                                          <p:stCondLst>
                                            <p:cond delay="0"/>
                                          </p:stCondLst>
                                        </p:cTn>
                                        <p:tgtEl>
                                          <p:spTgt spid="63"/>
                                        </p:tgtEl>
                                        <p:attrNameLst>
                                          <p:attrName>style.visibility</p:attrName>
                                        </p:attrNameLst>
                                      </p:cBhvr>
                                      <p:to>
                                        <p:strVal val="visible"/>
                                      </p:to>
                                    </p:set>
                                  </p:childTnLst>
                                </p:cTn>
                              </p:par>
                              <p:par>
                                <p:cTn id="46" presetID="3" presetClass="entr" presetSubtype="0" fill="hold" grpId="0" nodeType="withEffect">
                                  <p:stCondLst>
                                    <p:cond delay="0"/>
                                  </p:stCondLst>
                                  <p:childTnLst>
                                    <p:set>
                                      <p:cBhvr>
                                        <p:cTn id="47"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66" grpId="0" animBg="1"/>
      <p:bldP spid="610358" grpId="0" animBg="1"/>
      <p:bldP spid="610359" grpId="0" animBg="1"/>
      <p:bldP spid="610362" grpId="0" animBg="1"/>
      <p:bldP spid="610363" grpId="0"/>
      <p:bldP spid="610367" grpId="0" animBg="1"/>
      <p:bldP spid="610368" grpId="0" animBg="1"/>
      <p:bldP spid="610369" grpId="0" animBg="1"/>
      <p:bldP spid="62" grpId="0" animBg="1"/>
      <p:bldP spid="63" grpId="0" animBg="1"/>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035" name="Freeform 707"/>
          <p:cNvSpPr>
            <a:spLocks/>
          </p:cNvSpPr>
          <p:nvPr/>
        </p:nvSpPr>
        <p:spPr bwMode="auto">
          <a:xfrm>
            <a:off x="1212850" y="3579813"/>
            <a:ext cx="6269038" cy="2755900"/>
          </a:xfrm>
          <a:custGeom>
            <a:avLst/>
            <a:gdLst>
              <a:gd name="T0" fmla="*/ 5200 w 10240"/>
              <a:gd name="T1" fmla="*/ 0 h 5400"/>
              <a:gd name="T2" fmla="*/ 2680 w 10240"/>
              <a:gd name="T3" fmla="*/ 900 h 5400"/>
              <a:gd name="T4" fmla="*/ 0 w 10240"/>
              <a:gd name="T5" fmla="*/ 5020 h 5400"/>
              <a:gd name="T6" fmla="*/ 6640 w 10240"/>
              <a:gd name="T7" fmla="*/ 5040 h 5400"/>
              <a:gd name="T8" fmla="*/ 7020 w 10240"/>
              <a:gd name="T9" fmla="*/ 5400 h 5400"/>
              <a:gd name="T10" fmla="*/ 10240 w 10240"/>
              <a:gd name="T11" fmla="*/ 5400 h 5400"/>
              <a:gd name="T12" fmla="*/ 7540 w 10240"/>
              <a:gd name="T13" fmla="*/ 720 h 5400"/>
              <a:gd name="T14" fmla="*/ 5200 w 10240"/>
              <a:gd name="T15" fmla="*/ 0 h 54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40" h="5400">
                <a:moveTo>
                  <a:pt x="5200" y="0"/>
                </a:moveTo>
                <a:lnTo>
                  <a:pt x="2680" y="900"/>
                </a:lnTo>
                <a:lnTo>
                  <a:pt x="0" y="5020"/>
                </a:lnTo>
                <a:lnTo>
                  <a:pt x="6640" y="5040"/>
                </a:lnTo>
                <a:lnTo>
                  <a:pt x="7020" y="5400"/>
                </a:lnTo>
                <a:lnTo>
                  <a:pt x="10240" y="5400"/>
                </a:lnTo>
                <a:lnTo>
                  <a:pt x="7540" y="720"/>
                </a:lnTo>
                <a:lnTo>
                  <a:pt x="5200" y="0"/>
                </a:lnTo>
                <a:close/>
              </a:path>
            </a:pathLst>
          </a:custGeom>
          <a:solidFill>
            <a:schemeClr val="bg2"/>
          </a:solidFill>
          <a:ln w="9525">
            <a:solidFill>
              <a:srgbClr val="000000"/>
            </a:solidFill>
            <a:round/>
            <a:headEnd/>
            <a:tailEnd/>
          </a:ln>
        </p:spPr>
        <p:txBody>
          <a:bodyPr/>
          <a:lstStyle/>
          <a:p>
            <a:endParaRPr lang="bg-BG"/>
          </a:p>
        </p:txBody>
      </p:sp>
      <p:grpSp>
        <p:nvGrpSpPr>
          <p:cNvPr id="612047" name="Group 719"/>
          <p:cNvGrpSpPr>
            <a:grpSpLocks/>
          </p:cNvGrpSpPr>
          <p:nvPr/>
        </p:nvGrpSpPr>
        <p:grpSpPr bwMode="auto">
          <a:xfrm>
            <a:off x="4175125" y="4378325"/>
            <a:ext cx="2890838" cy="1816100"/>
            <a:chOff x="2406" y="2758"/>
            <a:chExt cx="1821" cy="1144"/>
          </a:xfrm>
        </p:grpSpPr>
        <p:grpSp>
          <p:nvGrpSpPr>
            <p:cNvPr id="612045" name="Group 717"/>
            <p:cNvGrpSpPr>
              <a:grpSpLocks/>
            </p:cNvGrpSpPr>
            <p:nvPr/>
          </p:nvGrpSpPr>
          <p:grpSpPr bwMode="auto">
            <a:xfrm>
              <a:off x="2406" y="2758"/>
              <a:ext cx="1821" cy="1144"/>
              <a:chOff x="2406" y="2758"/>
              <a:chExt cx="1821" cy="1144"/>
            </a:xfrm>
          </p:grpSpPr>
          <p:sp>
            <p:nvSpPr>
              <p:cNvPr id="611705" name="Freeform 377"/>
              <p:cNvSpPr>
                <a:spLocks/>
              </p:cNvSpPr>
              <p:nvPr/>
            </p:nvSpPr>
            <p:spPr bwMode="auto">
              <a:xfrm>
                <a:off x="2406" y="2758"/>
                <a:ext cx="1821" cy="1144"/>
              </a:xfrm>
              <a:custGeom>
                <a:avLst/>
                <a:gdLst>
                  <a:gd name="T0" fmla="*/ 5200 w 10240"/>
                  <a:gd name="T1" fmla="*/ 0 h 5400"/>
                  <a:gd name="T2" fmla="*/ 2680 w 10240"/>
                  <a:gd name="T3" fmla="*/ 900 h 5400"/>
                  <a:gd name="T4" fmla="*/ 0 w 10240"/>
                  <a:gd name="T5" fmla="*/ 5020 h 5400"/>
                  <a:gd name="T6" fmla="*/ 6640 w 10240"/>
                  <a:gd name="T7" fmla="*/ 5040 h 5400"/>
                  <a:gd name="T8" fmla="*/ 7020 w 10240"/>
                  <a:gd name="T9" fmla="*/ 5400 h 5400"/>
                  <a:gd name="T10" fmla="*/ 10240 w 10240"/>
                  <a:gd name="T11" fmla="*/ 5400 h 5400"/>
                  <a:gd name="T12" fmla="*/ 7540 w 10240"/>
                  <a:gd name="T13" fmla="*/ 720 h 5400"/>
                  <a:gd name="T14" fmla="*/ 5200 w 10240"/>
                  <a:gd name="T15" fmla="*/ 0 h 54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40" h="5400">
                    <a:moveTo>
                      <a:pt x="5200" y="0"/>
                    </a:moveTo>
                    <a:lnTo>
                      <a:pt x="2680" y="900"/>
                    </a:lnTo>
                    <a:lnTo>
                      <a:pt x="0" y="5020"/>
                    </a:lnTo>
                    <a:lnTo>
                      <a:pt x="6640" y="5040"/>
                    </a:lnTo>
                    <a:lnTo>
                      <a:pt x="7020" y="5400"/>
                    </a:lnTo>
                    <a:lnTo>
                      <a:pt x="10240" y="5400"/>
                    </a:lnTo>
                    <a:lnTo>
                      <a:pt x="7540" y="720"/>
                    </a:lnTo>
                    <a:lnTo>
                      <a:pt x="5200" y="0"/>
                    </a:lnTo>
                    <a:close/>
                  </a:path>
                </a:pathLst>
              </a:custGeom>
              <a:solidFill>
                <a:srgbClr val="FF3300"/>
              </a:solidFill>
              <a:ln w="9525">
                <a:solidFill>
                  <a:srgbClr val="000000"/>
                </a:solidFill>
                <a:round/>
                <a:headEnd/>
                <a:tailEnd/>
              </a:ln>
            </p:spPr>
            <p:txBody>
              <a:bodyPr/>
              <a:lstStyle/>
              <a:p>
                <a:endParaRPr lang="bg-BG"/>
              </a:p>
            </p:txBody>
          </p:sp>
          <p:sp>
            <p:nvSpPr>
              <p:cNvPr id="611867" name="Oval 539"/>
              <p:cNvSpPr>
                <a:spLocks noChangeArrowheads="1"/>
              </p:cNvSpPr>
              <p:nvPr/>
            </p:nvSpPr>
            <p:spPr bwMode="auto">
              <a:xfrm>
                <a:off x="3259" y="2796"/>
                <a:ext cx="96" cy="112"/>
              </a:xfrm>
              <a:prstGeom prst="ellipse">
                <a:avLst/>
              </a:prstGeom>
              <a:gradFill rotWithShape="0">
                <a:gsLst>
                  <a:gs pos="0">
                    <a:srgbClr val="FFFFFF"/>
                  </a:gs>
                  <a:gs pos="50000">
                    <a:srgbClr val="FFFFFF">
                      <a:gamma/>
                      <a:shade val="46275"/>
                      <a:invGamma/>
                    </a:srgbClr>
                  </a:gs>
                  <a:gs pos="100000">
                    <a:srgbClr val="FFFFFF"/>
                  </a:gs>
                </a:gsLst>
                <a:lin ang="2700000" scaled="1"/>
              </a:gradFill>
              <a:ln w="9525">
                <a:solidFill>
                  <a:srgbClr val="000000"/>
                </a:solidFill>
                <a:round/>
                <a:headEnd/>
                <a:tailEnd/>
              </a:ln>
            </p:spPr>
            <p:txBody>
              <a:bodyPr/>
              <a:lstStyle/>
              <a:p>
                <a:endParaRPr lang="bg-BG"/>
              </a:p>
            </p:txBody>
          </p:sp>
          <p:sp>
            <p:nvSpPr>
              <p:cNvPr id="611868" name="Line 540"/>
              <p:cNvSpPr>
                <a:spLocks noChangeShapeType="1"/>
              </p:cNvSpPr>
              <p:nvPr/>
            </p:nvSpPr>
            <p:spPr bwMode="auto">
              <a:xfrm flipH="1">
                <a:off x="2907" y="2871"/>
                <a:ext cx="352"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1869" name="Line 541"/>
              <p:cNvSpPr>
                <a:spLocks noChangeShapeType="1"/>
              </p:cNvSpPr>
              <p:nvPr/>
            </p:nvSpPr>
            <p:spPr bwMode="auto">
              <a:xfrm>
                <a:off x="3355" y="2871"/>
                <a:ext cx="352" cy="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611706" name="Freeform 378"/>
            <p:cNvSpPr>
              <a:spLocks/>
            </p:cNvSpPr>
            <p:nvPr/>
          </p:nvSpPr>
          <p:spPr bwMode="auto">
            <a:xfrm>
              <a:off x="2522" y="2984"/>
              <a:ext cx="769" cy="789"/>
            </a:xfrm>
            <a:custGeom>
              <a:avLst/>
              <a:gdLst>
                <a:gd name="T0" fmla="*/ 3240 w 6480"/>
                <a:gd name="T1" fmla="*/ 0 h 5760"/>
                <a:gd name="T2" fmla="*/ 0 w 6480"/>
                <a:gd name="T3" fmla="*/ 5400 h 5760"/>
                <a:gd name="T4" fmla="*/ 2700 w 6480"/>
                <a:gd name="T5" fmla="*/ 5400 h 5760"/>
                <a:gd name="T6" fmla="*/ 3060 w 6480"/>
                <a:gd name="T7" fmla="*/ 5760 h 5760"/>
                <a:gd name="T8" fmla="*/ 6480 w 6480"/>
                <a:gd name="T9" fmla="*/ 5760 h 5760"/>
                <a:gd name="T10" fmla="*/ 3240 w 6480"/>
                <a:gd name="T11" fmla="*/ 0 h 5760"/>
              </a:gdLst>
              <a:ahLst/>
              <a:cxnLst>
                <a:cxn ang="0">
                  <a:pos x="T0" y="T1"/>
                </a:cxn>
                <a:cxn ang="0">
                  <a:pos x="T2" y="T3"/>
                </a:cxn>
                <a:cxn ang="0">
                  <a:pos x="T4" y="T5"/>
                </a:cxn>
                <a:cxn ang="0">
                  <a:pos x="T6" y="T7"/>
                </a:cxn>
                <a:cxn ang="0">
                  <a:pos x="T8" y="T9"/>
                </a:cxn>
                <a:cxn ang="0">
                  <a:pos x="T10" y="T11"/>
                </a:cxn>
              </a:cxnLst>
              <a:rect l="0" t="0" r="r" b="b"/>
              <a:pathLst>
                <a:path w="6480" h="5760">
                  <a:moveTo>
                    <a:pt x="3240" y="0"/>
                  </a:moveTo>
                  <a:lnTo>
                    <a:pt x="0" y="5400"/>
                  </a:lnTo>
                  <a:lnTo>
                    <a:pt x="2700" y="5400"/>
                  </a:lnTo>
                  <a:lnTo>
                    <a:pt x="3060" y="5760"/>
                  </a:lnTo>
                  <a:lnTo>
                    <a:pt x="6480" y="5760"/>
                  </a:lnTo>
                  <a:lnTo>
                    <a:pt x="3240" y="0"/>
                  </a:lnTo>
                  <a:close/>
                </a:path>
              </a:pathLst>
            </a:custGeom>
            <a:solidFill>
              <a:srgbClr val="FFCC99"/>
            </a:solidFill>
            <a:ln w="9525">
              <a:solidFill>
                <a:srgbClr val="000000"/>
              </a:solidFill>
              <a:round/>
              <a:headEnd/>
              <a:tailEnd/>
            </a:ln>
          </p:spPr>
          <p:txBody>
            <a:bodyPr/>
            <a:lstStyle/>
            <a:p>
              <a:endParaRPr lang="bg-BG"/>
            </a:p>
          </p:txBody>
        </p:sp>
        <p:sp>
          <p:nvSpPr>
            <p:cNvPr id="611780" name="Freeform 452"/>
            <p:cNvSpPr>
              <a:spLocks/>
            </p:cNvSpPr>
            <p:nvPr/>
          </p:nvSpPr>
          <p:spPr bwMode="auto">
            <a:xfrm>
              <a:off x="3311" y="2928"/>
              <a:ext cx="824" cy="920"/>
            </a:xfrm>
            <a:custGeom>
              <a:avLst/>
              <a:gdLst>
                <a:gd name="T0" fmla="*/ 3240 w 6480"/>
                <a:gd name="T1" fmla="*/ 0 h 5760"/>
                <a:gd name="T2" fmla="*/ 0 w 6480"/>
                <a:gd name="T3" fmla="*/ 5400 h 5760"/>
                <a:gd name="T4" fmla="*/ 2700 w 6480"/>
                <a:gd name="T5" fmla="*/ 5400 h 5760"/>
                <a:gd name="T6" fmla="*/ 3060 w 6480"/>
                <a:gd name="T7" fmla="*/ 5760 h 5760"/>
                <a:gd name="T8" fmla="*/ 6480 w 6480"/>
                <a:gd name="T9" fmla="*/ 5760 h 5760"/>
                <a:gd name="T10" fmla="*/ 3240 w 6480"/>
                <a:gd name="T11" fmla="*/ 0 h 5760"/>
              </a:gdLst>
              <a:ahLst/>
              <a:cxnLst>
                <a:cxn ang="0">
                  <a:pos x="T0" y="T1"/>
                </a:cxn>
                <a:cxn ang="0">
                  <a:pos x="T2" y="T3"/>
                </a:cxn>
                <a:cxn ang="0">
                  <a:pos x="T4" y="T5"/>
                </a:cxn>
                <a:cxn ang="0">
                  <a:pos x="T6" y="T7"/>
                </a:cxn>
                <a:cxn ang="0">
                  <a:pos x="T8" y="T9"/>
                </a:cxn>
                <a:cxn ang="0">
                  <a:pos x="T10" y="T11"/>
                </a:cxn>
              </a:cxnLst>
              <a:rect l="0" t="0" r="r" b="b"/>
              <a:pathLst>
                <a:path w="6480" h="5760">
                  <a:moveTo>
                    <a:pt x="3240" y="0"/>
                  </a:moveTo>
                  <a:lnTo>
                    <a:pt x="0" y="5400"/>
                  </a:lnTo>
                  <a:lnTo>
                    <a:pt x="2700" y="5400"/>
                  </a:lnTo>
                  <a:lnTo>
                    <a:pt x="3060" y="5760"/>
                  </a:lnTo>
                  <a:lnTo>
                    <a:pt x="6480" y="5760"/>
                  </a:lnTo>
                  <a:lnTo>
                    <a:pt x="3240" y="0"/>
                  </a:lnTo>
                  <a:close/>
                </a:path>
              </a:pathLst>
            </a:custGeom>
            <a:solidFill>
              <a:srgbClr val="FFCC99"/>
            </a:solidFill>
            <a:ln w="9525">
              <a:solidFill>
                <a:srgbClr val="000000"/>
              </a:solidFill>
              <a:round/>
              <a:headEnd/>
              <a:tailEnd/>
            </a:ln>
          </p:spPr>
          <p:txBody>
            <a:bodyPr/>
            <a:lstStyle/>
            <a:p>
              <a:endParaRPr lang="bg-BG"/>
            </a:p>
          </p:txBody>
        </p:sp>
      </p:grpSp>
      <p:grpSp>
        <p:nvGrpSpPr>
          <p:cNvPr id="612044" name="Group 716"/>
          <p:cNvGrpSpPr>
            <a:grpSpLocks/>
          </p:cNvGrpSpPr>
          <p:nvPr/>
        </p:nvGrpSpPr>
        <p:grpSpPr bwMode="auto">
          <a:xfrm>
            <a:off x="1657350" y="4379913"/>
            <a:ext cx="2890838" cy="1689100"/>
            <a:chOff x="820" y="2759"/>
            <a:chExt cx="1821" cy="1064"/>
          </a:xfrm>
        </p:grpSpPr>
        <p:sp>
          <p:nvSpPr>
            <p:cNvPr id="611870" name="Freeform 542"/>
            <p:cNvSpPr>
              <a:spLocks/>
            </p:cNvSpPr>
            <p:nvPr/>
          </p:nvSpPr>
          <p:spPr bwMode="auto">
            <a:xfrm>
              <a:off x="820" y="2759"/>
              <a:ext cx="1821" cy="1064"/>
            </a:xfrm>
            <a:custGeom>
              <a:avLst/>
              <a:gdLst>
                <a:gd name="T0" fmla="*/ 5200 w 10240"/>
                <a:gd name="T1" fmla="*/ 0 h 5400"/>
                <a:gd name="T2" fmla="*/ 2680 w 10240"/>
                <a:gd name="T3" fmla="*/ 900 h 5400"/>
                <a:gd name="T4" fmla="*/ 0 w 10240"/>
                <a:gd name="T5" fmla="*/ 5020 h 5400"/>
                <a:gd name="T6" fmla="*/ 6640 w 10240"/>
                <a:gd name="T7" fmla="*/ 5040 h 5400"/>
                <a:gd name="T8" fmla="*/ 7020 w 10240"/>
                <a:gd name="T9" fmla="*/ 5400 h 5400"/>
                <a:gd name="T10" fmla="*/ 10240 w 10240"/>
                <a:gd name="T11" fmla="*/ 5400 h 5400"/>
                <a:gd name="T12" fmla="*/ 7540 w 10240"/>
                <a:gd name="T13" fmla="*/ 720 h 5400"/>
                <a:gd name="T14" fmla="*/ 5200 w 10240"/>
                <a:gd name="T15" fmla="*/ 0 h 54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40" h="5400">
                  <a:moveTo>
                    <a:pt x="5200" y="0"/>
                  </a:moveTo>
                  <a:lnTo>
                    <a:pt x="2680" y="900"/>
                  </a:lnTo>
                  <a:lnTo>
                    <a:pt x="0" y="5020"/>
                  </a:lnTo>
                  <a:lnTo>
                    <a:pt x="6640" y="5040"/>
                  </a:lnTo>
                  <a:lnTo>
                    <a:pt x="7020" y="5400"/>
                  </a:lnTo>
                  <a:lnTo>
                    <a:pt x="10240" y="5400"/>
                  </a:lnTo>
                  <a:lnTo>
                    <a:pt x="7540" y="720"/>
                  </a:lnTo>
                  <a:lnTo>
                    <a:pt x="5200" y="0"/>
                  </a:lnTo>
                  <a:close/>
                </a:path>
              </a:pathLst>
            </a:custGeom>
            <a:solidFill>
              <a:srgbClr val="FF3300"/>
            </a:solidFill>
            <a:ln w="9525">
              <a:solidFill>
                <a:srgbClr val="000000"/>
              </a:solidFill>
              <a:round/>
              <a:headEnd/>
              <a:tailEnd/>
            </a:ln>
          </p:spPr>
          <p:txBody>
            <a:bodyPr/>
            <a:lstStyle/>
            <a:p>
              <a:endParaRPr lang="bg-BG"/>
            </a:p>
          </p:txBody>
        </p:sp>
        <p:sp>
          <p:nvSpPr>
            <p:cNvPr id="611871" name="Freeform 543"/>
            <p:cNvSpPr>
              <a:spLocks/>
            </p:cNvSpPr>
            <p:nvPr/>
          </p:nvSpPr>
          <p:spPr bwMode="auto">
            <a:xfrm>
              <a:off x="976" y="2985"/>
              <a:ext cx="717" cy="729"/>
            </a:xfrm>
            <a:custGeom>
              <a:avLst/>
              <a:gdLst>
                <a:gd name="T0" fmla="*/ 3240 w 6480"/>
                <a:gd name="T1" fmla="*/ 0 h 5760"/>
                <a:gd name="T2" fmla="*/ 0 w 6480"/>
                <a:gd name="T3" fmla="*/ 5400 h 5760"/>
                <a:gd name="T4" fmla="*/ 2700 w 6480"/>
                <a:gd name="T5" fmla="*/ 5400 h 5760"/>
                <a:gd name="T6" fmla="*/ 3060 w 6480"/>
                <a:gd name="T7" fmla="*/ 5760 h 5760"/>
                <a:gd name="T8" fmla="*/ 6480 w 6480"/>
                <a:gd name="T9" fmla="*/ 5760 h 5760"/>
                <a:gd name="T10" fmla="*/ 3240 w 6480"/>
                <a:gd name="T11" fmla="*/ 0 h 5760"/>
              </a:gdLst>
              <a:ahLst/>
              <a:cxnLst>
                <a:cxn ang="0">
                  <a:pos x="T0" y="T1"/>
                </a:cxn>
                <a:cxn ang="0">
                  <a:pos x="T2" y="T3"/>
                </a:cxn>
                <a:cxn ang="0">
                  <a:pos x="T4" y="T5"/>
                </a:cxn>
                <a:cxn ang="0">
                  <a:pos x="T6" y="T7"/>
                </a:cxn>
                <a:cxn ang="0">
                  <a:pos x="T8" y="T9"/>
                </a:cxn>
                <a:cxn ang="0">
                  <a:pos x="T10" y="T11"/>
                </a:cxn>
              </a:cxnLst>
              <a:rect l="0" t="0" r="r" b="b"/>
              <a:pathLst>
                <a:path w="6480" h="5760">
                  <a:moveTo>
                    <a:pt x="3240" y="0"/>
                  </a:moveTo>
                  <a:lnTo>
                    <a:pt x="0" y="5400"/>
                  </a:lnTo>
                  <a:lnTo>
                    <a:pt x="2700" y="5400"/>
                  </a:lnTo>
                  <a:lnTo>
                    <a:pt x="3060" y="5760"/>
                  </a:lnTo>
                  <a:lnTo>
                    <a:pt x="6480" y="5760"/>
                  </a:lnTo>
                  <a:lnTo>
                    <a:pt x="3240" y="0"/>
                  </a:lnTo>
                  <a:close/>
                </a:path>
              </a:pathLst>
            </a:custGeom>
            <a:solidFill>
              <a:srgbClr val="FFCC99"/>
            </a:solidFill>
            <a:ln w="9525">
              <a:solidFill>
                <a:srgbClr val="000000"/>
              </a:solidFill>
              <a:round/>
              <a:headEnd/>
              <a:tailEnd/>
            </a:ln>
          </p:spPr>
          <p:txBody>
            <a:bodyPr/>
            <a:lstStyle/>
            <a:p>
              <a:endParaRPr lang="bg-BG"/>
            </a:p>
          </p:txBody>
        </p:sp>
        <p:sp>
          <p:nvSpPr>
            <p:cNvPr id="611945" name="Freeform 617"/>
            <p:cNvSpPr>
              <a:spLocks/>
            </p:cNvSpPr>
            <p:nvPr/>
          </p:nvSpPr>
          <p:spPr bwMode="auto">
            <a:xfrm>
              <a:off x="1733" y="2937"/>
              <a:ext cx="824" cy="844"/>
            </a:xfrm>
            <a:custGeom>
              <a:avLst/>
              <a:gdLst>
                <a:gd name="T0" fmla="*/ 3240 w 6480"/>
                <a:gd name="T1" fmla="*/ 0 h 5760"/>
                <a:gd name="T2" fmla="*/ 0 w 6480"/>
                <a:gd name="T3" fmla="*/ 5400 h 5760"/>
                <a:gd name="T4" fmla="*/ 2700 w 6480"/>
                <a:gd name="T5" fmla="*/ 5400 h 5760"/>
                <a:gd name="T6" fmla="*/ 3060 w 6480"/>
                <a:gd name="T7" fmla="*/ 5760 h 5760"/>
                <a:gd name="T8" fmla="*/ 6480 w 6480"/>
                <a:gd name="T9" fmla="*/ 5760 h 5760"/>
                <a:gd name="T10" fmla="*/ 3240 w 6480"/>
                <a:gd name="T11" fmla="*/ 0 h 5760"/>
              </a:gdLst>
              <a:ahLst/>
              <a:cxnLst>
                <a:cxn ang="0">
                  <a:pos x="T0" y="T1"/>
                </a:cxn>
                <a:cxn ang="0">
                  <a:pos x="T2" y="T3"/>
                </a:cxn>
                <a:cxn ang="0">
                  <a:pos x="T4" y="T5"/>
                </a:cxn>
                <a:cxn ang="0">
                  <a:pos x="T6" y="T7"/>
                </a:cxn>
                <a:cxn ang="0">
                  <a:pos x="T8" y="T9"/>
                </a:cxn>
                <a:cxn ang="0">
                  <a:pos x="T10" y="T11"/>
                </a:cxn>
              </a:cxnLst>
              <a:rect l="0" t="0" r="r" b="b"/>
              <a:pathLst>
                <a:path w="6480" h="5760">
                  <a:moveTo>
                    <a:pt x="3240" y="0"/>
                  </a:moveTo>
                  <a:lnTo>
                    <a:pt x="0" y="5400"/>
                  </a:lnTo>
                  <a:lnTo>
                    <a:pt x="2700" y="5400"/>
                  </a:lnTo>
                  <a:lnTo>
                    <a:pt x="3060" y="5760"/>
                  </a:lnTo>
                  <a:lnTo>
                    <a:pt x="6480" y="5760"/>
                  </a:lnTo>
                  <a:lnTo>
                    <a:pt x="3240" y="0"/>
                  </a:lnTo>
                  <a:close/>
                </a:path>
              </a:pathLst>
            </a:custGeom>
            <a:solidFill>
              <a:srgbClr val="FFCC99"/>
            </a:solidFill>
            <a:ln w="9525">
              <a:solidFill>
                <a:srgbClr val="000000"/>
              </a:solidFill>
              <a:round/>
              <a:headEnd/>
              <a:tailEnd/>
            </a:ln>
          </p:spPr>
          <p:txBody>
            <a:bodyPr/>
            <a:lstStyle/>
            <a:p>
              <a:endParaRPr lang="bg-BG"/>
            </a:p>
          </p:txBody>
        </p:sp>
        <p:sp>
          <p:nvSpPr>
            <p:cNvPr id="612032" name="Oval 704"/>
            <p:cNvSpPr>
              <a:spLocks noChangeArrowheads="1"/>
            </p:cNvSpPr>
            <p:nvPr/>
          </p:nvSpPr>
          <p:spPr bwMode="auto">
            <a:xfrm>
              <a:off x="1681" y="2797"/>
              <a:ext cx="96" cy="112"/>
            </a:xfrm>
            <a:prstGeom prst="ellipse">
              <a:avLst/>
            </a:prstGeom>
            <a:gradFill rotWithShape="0">
              <a:gsLst>
                <a:gs pos="0">
                  <a:srgbClr val="FFFFFF"/>
                </a:gs>
                <a:gs pos="50000">
                  <a:srgbClr val="FFFFFF">
                    <a:gamma/>
                    <a:shade val="46275"/>
                    <a:invGamma/>
                  </a:srgbClr>
                </a:gs>
                <a:gs pos="100000">
                  <a:srgbClr val="FFFFFF"/>
                </a:gs>
              </a:gsLst>
              <a:lin ang="2700000" scaled="1"/>
            </a:gradFill>
            <a:ln w="9525">
              <a:solidFill>
                <a:srgbClr val="000000"/>
              </a:solidFill>
              <a:round/>
              <a:headEnd/>
              <a:tailEnd/>
            </a:ln>
          </p:spPr>
          <p:txBody>
            <a:bodyPr/>
            <a:lstStyle/>
            <a:p>
              <a:endParaRPr lang="bg-BG"/>
            </a:p>
          </p:txBody>
        </p:sp>
        <p:sp>
          <p:nvSpPr>
            <p:cNvPr id="612033" name="Line 705"/>
            <p:cNvSpPr>
              <a:spLocks noChangeShapeType="1"/>
            </p:cNvSpPr>
            <p:nvPr/>
          </p:nvSpPr>
          <p:spPr bwMode="auto">
            <a:xfrm flipH="1">
              <a:off x="1329" y="2872"/>
              <a:ext cx="352"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2034" name="Line 706"/>
            <p:cNvSpPr>
              <a:spLocks noChangeShapeType="1"/>
            </p:cNvSpPr>
            <p:nvPr/>
          </p:nvSpPr>
          <p:spPr bwMode="auto">
            <a:xfrm>
              <a:off x="1777" y="2872"/>
              <a:ext cx="352" cy="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611352" name="AutoShape 24"/>
          <p:cNvSpPr>
            <a:spLocks noChangeArrowheads="1"/>
          </p:cNvSpPr>
          <p:nvPr/>
        </p:nvSpPr>
        <p:spPr bwMode="auto">
          <a:xfrm>
            <a:off x="1006475" y="1114425"/>
            <a:ext cx="1716088" cy="1343025"/>
          </a:xfrm>
          <a:prstGeom prst="triangle">
            <a:avLst>
              <a:gd name="adj" fmla="val 50000"/>
            </a:avLst>
          </a:prstGeom>
          <a:solidFill>
            <a:schemeClr val="hlink"/>
          </a:solidFill>
          <a:ln w="9525">
            <a:solidFill>
              <a:schemeClr val="hlink"/>
            </a:solidFill>
            <a:miter lim="800000"/>
            <a:headEnd/>
            <a:tailEnd/>
          </a:ln>
        </p:spPr>
        <p:txBody>
          <a:bodyPr/>
          <a:lstStyle/>
          <a:p>
            <a:endParaRPr lang="bg-BG"/>
          </a:p>
        </p:txBody>
      </p:sp>
      <p:grpSp>
        <p:nvGrpSpPr>
          <p:cNvPr id="611353" name="Group 25"/>
          <p:cNvGrpSpPr>
            <a:grpSpLocks/>
          </p:cNvGrpSpPr>
          <p:nvPr/>
        </p:nvGrpSpPr>
        <p:grpSpPr bwMode="auto">
          <a:xfrm>
            <a:off x="1187450" y="1306513"/>
            <a:ext cx="1354138" cy="1055687"/>
            <a:chOff x="4860" y="2700"/>
            <a:chExt cx="4320" cy="4320"/>
          </a:xfrm>
        </p:grpSpPr>
        <p:sp>
          <p:nvSpPr>
            <p:cNvPr id="611354" name="Oval 26"/>
            <p:cNvSpPr>
              <a:spLocks noChangeArrowheads="1"/>
            </p:cNvSpPr>
            <p:nvPr/>
          </p:nvSpPr>
          <p:spPr bwMode="auto">
            <a:xfrm>
              <a:off x="6840" y="270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55" name="Oval 27"/>
            <p:cNvSpPr>
              <a:spLocks noChangeArrowheads="1"/>
            </p:cNvSpPr>
            <p:nvPr/>
          </p:nvSpPr>
          <p:spPr bwMode="auto">
            <a:xfrm>
              <a:off x="6660" y="306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56" name="Oval 28"/>
            <p:cNvSpPr>
              <a:spLocks noChangeArrowheads="1"/>
            </p:cNvSpPr>
            <p:nvPr/>
          </p:nvSpPr>
          <p:spPr bwMode="auto">
            <a:xfrm>
              <a:off x="7020" y="306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57" name="Oval 29"/>
            <p:cNvSpPr>
              <a:spLocks noChangeArrowheads="1"/>
            </p:cNvSpPr>
            <p:nvPr/>
          </p:nvSpPr>
          <p:spPr bwMode="auto">
            <a:xfrm>
              <a:off x="6480" y="342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58" name="Oval 30"/>
            <p:cNvSpPr>
              <a:spLocks noChangeArrowheads="1"/>
            </p:cNvSpPr>
            <p:nvPr/>
          </p:nvSpPr>
          <p:spPr bwMode="auto">
            <a:xfrm>
              <a:off x="6840" y="342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59" name="Oval 31"/>
            <p:cNvSpPr>
              <a:spLocks noChangeArrowheads="1"/>
            </p:cNvSpPr>
            <p:nvPr/>
          </p:nvSpPr>
          <p:spPr bwMode="auto">
            <a:xfrm>
              <a:off x="7200" y="342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60" name="Oval 32"/>
            <p:cNvSpPr>
              <a:spLocks noChangeArrowheads="1"/>
            </p:cNvSpPr>
            <p:nvPr/>
          </p:nvSpPr>
          <p:spPr bwMode="auto">
            <a:xfrm>
              <a:off x="7740" y="450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61" name="Oval 33"/>
            <p:cNvSpPr>
              <a:spLocks noChangeArrowheads="1"/>
            </p:cNvSpPr>
            <p:nvPr/>
          </p:nvSpPr>
          <p:spPr bwMode="auto">
            <a:xfrm>
              <a:off x="7380" y="378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62" name="Oval 34"/>
            <p:cNvSpPr>
              <a:spLocks noChangeArrowheads="1"/>
            </p:cNvSpPr>
            <p:nvPr/>
          </p:nvSpPr>
          <p:spPr bwMode="auto">
            <a:xfrm>
              <a:off x="7560" y="414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63" name="Oval 35"/>
            <p:cNvSpPr>
              <a:spLocks noChangeArrowheads="1"/>
            </p:cNvSpPr>
            <p:nvPr/>
          </p:nvSpPr>
          <p:spPr bwMode="auto">
            <a:xfrm>
              <a:off x="6300" y="378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64" name="Oval 36"/>
            <p:cNvSpPr>
              <a:spLocks noChangeArrowheads="1"/>
            </p:cNvSpPr>
            <p:nvPr/>
          </p:nvSpPr>
          <p:spPr bwMode="auto">
            <a:xfrm>
              <a:off x="6660" y="378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65" name="Oval 37"/>
            <p:cNvSpPr>
              <a:spLocks noChangeArrowheads="1"/>
            </p:cNvSpPr>
            <p:nvPr/>
          </p:nvSpPr>
          <p:spPr bwMode="auto">
            <a:xfrm>
              <a:off x="7020" y="378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66" name="Oval 38"/>
            <p:cNvSpPr>
              <a:spLocks noChangeArrowheads="1"/>
            </p:cNvSpPr>
            <p:nvPr/>
          </p:nvSpPr>
          <p:spPr bwMode="auto">
            <a:xfrm>
              <a:off x="6480" y="414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67" name="Oval 39"/>
            <p:cNvSpPr>
              <a:spLocks noChangeArrowheads="1"/>
            </p:cNvSpPr>
            <p:nvPr/>
          </p:nvSpPr>
          <p:spPr bwMode="auto">
            <a:xfrm>
              <a:off x="6840" y="414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68" name="Oval 40"/>
            <p:cNvSpPr>
              <a:spLocks noChangeArrowheads="1"/>
            </p:cNvSpPr>
            <p:nvPr/>
          </p:nvSpPr>
          <p:spPr bwMode="auto">
            <a:xfrm>
              <a:off x="7200" y="414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69" name="Oval 41"/>
            <p:cNvSpPr>
              <a:spLocks noChangeArrowheads="1"/>
            </p:cNvSpPr>
            <p:nvPr/>
          </p:nvSpPr>
          <p:spPr bwMode="auto">
            <a:xfrm>
              <a:off x="6120" y="414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70" name="Oval 42"/>
            <p:cNvSpPr>
              <a:spLocks noChangeArrowheads="1"/>
            </p:cNvSpPr>
            <p:nvPr/>
          </p:nvSpPr>
          <p:spPr bwMode="auto">
            <a:xfrm>
              <a:off x="6300" y="450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71" name="Oval 43"/>
            <p:cNvSpPr>
              <a:spLocks noChangeArrowheads="1"/>
            </p:cNvSpPr>
            <p:nvPr/>
          </p:nvSpPr>
          <p:spPr bwMode="auto">
            <a:xfrm>
              <a:off x="6660" y="450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72" name="Oval 44"/>
            <p:cNvSpPr>
              <a:spLocks noChangeArrowheads="1"/>
            </p:cNvSpPr>
            <p:nvPr/>
          </p:nvSpPr>
          <p:spPr bwMode="auto">
            <a:xfrm>
              <a:off x="7020" y="450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73" name="Oval 45"/>
            <p:cNvSpPr>
              <a:spLocks noChangeArrowheads="1"/>
            </p:cNvSpPr>
            <p:nvPr/>
          </p:nvSpPr>
          <p:spPr bwMode="auto">
            <a:xfrm>
              <a:off x="7380" y="450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74" name="Oval 46"/>
            <p:cNvSpPr>
              <a:spLocks noChangeArrowheads="1"/>
            </p:cNvSpPr>
            <p:nvPr/>
          </p:nvSpPr>
          <p:spPr bwMode="auto">
            <a:xfrm>
              <a:off x="5940" y="450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75" name="Oval 47"/>
            <p:cNvSpPr>
              <a:spLocks noChangeArrowheads="1"/>
            </p:cNvSpPr>
            <p:nvPr/>
          </p:nvSpPr>
          <p:spPr bwMode="auto">
            <a:xfrm>
              <a:off x="8100" y="522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76" name="Oval 48"/>
            <p:cNvSpPr>
              <a:spLocks noChangeArrowheads="1"/>
            </p:cNvSpPr>
            <p:nvPr/>
          </p:nvSpPr>
          <p:spPr bwMode="auto">
            <a:xfrm>
              <a:off x="7920" y="486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77" name="Oval 49"/>
            <p:cNvSpPr>
              <a:spLocks noChangeArrowheads="1"/>
            </p:cNvSpPr>
            <p:nvPr/>
          </p:nvSpPr>
          <p:spPr bwMode="auto">
            <a:xfrm>
              <a:off x="5580" y="522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78" name="Oval 50"/>
            <p:cNvSpPr>
              <a:spLocks noChangeArrowheads="1"/>
            </p:cNvSpPr>
            <p:nvPr/>
          </p:nvSpPr>
          <p:spPr bwMode="auto">
            <a:xfrm>
              <a:off x="7020" y="522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79" name="Oval 51"/>
            <p:cNvSpPr>
              <a:spLocks noChangeArrowheads="1"/>
            </p:cNvSpPr>
            <p:nvPr/>
          </p:nvSpPr>
          <p:spPr bwMode="auto">
            <a:xfrm>
              <a:off x="7380" y="522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80" name="Oval 52"/>
            <p:cNvSpPr>
              <a:spLocks noChangeArrowheads="1"/>
            </p:cNvSpPr>
            <p:nvPr/>
          </p:nvSpPr>
          <p:spPr bwMode="auto">
            <a:xfrm>
              <a:off x="7740" y="522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81" name="Oval 53"/>
            <p:cNvSpPr>
              <a:spLocks noChangeArrowheads="1"/>
            </p:cNvSpPr>
            <p:nvPr/>
          </p:nvSpPr>
          <p:spPr bwMode="auto">
            <a:xfrm>
              <a:off x="6300" y="522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82" name="Oval 54"/>
            <p:cNvSpPr>
              <a:spLocks noChangeArrowheads="1"/>
            </p:cNvSpPr>
            <p:nvPr/>
          </p:nvSpPr>
          <p:spPr bwMode="auto">
            <a:xfrm>
              <a:off x="5940" y="522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83" name="Oval 55"/>
            <p:cNvSpPr>
              <a:spLocks noChangeArrowheads="1"/>
            </p:cNvSpPr>
            <p:nvPr/>
          </p:nvSpPr>
          <p:spPr bwMode="auto">
            <a:xfrm>
              <a:off x="7560" y="486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84" name="Oval 56"/>
            <p:cNvSpPr>
              <a:spLocks noChangeArrowheads="1"/>
            </p:cNvSpPr>
            <p:nvPr/>
          </p:nvSpPr>
          <p:spPr bwMode="auto">
            <a:xfrm>
              <a:off x="6660" y="522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85" name="Oval 57"/>
            <p:cNvSpPr>
              <a:spLocks noChangeArrowheads="1"/>
            </p:cNvSpPr>
            <p:nvPr/>
          </p:nvSpPr>
          <p:spPr bwMode="auto">
            <a:xfrm>
              <a:off x="6120" y="486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86" name="Oval 58"/>
            <p:cNvSpPr>
              <a:spLocks noChangeArrowheads="1"/>
            </p:cNvSpPr>
            <p:nvPr/>
          </p:nvSpPr>
          <p:spPr bwMode="auto">
            <a:xfrm>
              <a:off x="6480" y="486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87" name="Oval 59"/>
            <p:cNvSpPr>
              <a:spLocks noChangeArrowheads="1"/>
            </p:cNvSpPr>
            <p:nvPr/>
          </p:nvSpPr>
          <p:spPr bwMode="auto">
            <a:xfrm>
              <a:off x="6840" y="486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88" name="Oval 60"/>
            <p:cNvSpPr>
              <a:spLocks noChangeArrowheads="1"/>
            </p:cNvSpPr>
            <p:nvPr/>
          </p:nvSpPr>
          <p:spPr bwMode="auto">
            <a:xfrm>
              <a:off x="7200" y="486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89" name="Oval 61"/>
            <p:cNvSpPr>
              <a:spLocks noChangeArrowheads="1"/>
            </p:cNvSpPr>
            <p:nvPr/>
          </p:nvSpPr>
          <p:spPr bwMode="auto">
            <a:xfrm>
              <a:off x="5760" y="486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90" name="Oval 62"/>
            <p:cNvSpPr>
              <a:spLocks noChangeArrowheads="1"/>
            </p:cNvSpPr>
            <p:nvPr/>
          </p:nvSpPr>
          <p:spPr bwMode="auto">
            <a:xfrm>
              <a:off x="7920" y="558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91" name="Oval 63"/>
            <p:cNvSpPr>
              <a:spLocks noChangeArrowheads="1"/>
            </p:cNvSpPr>
            <p:nvPr/>
          </p:nvSpPr>
          <p:spPr bwMode="auto">
            <a:xfrm>
              <a:off x="5400" y="558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92" name="Oval 64"/>
            <p:cNvSpPr>
              <a:spLocks noChangeArrowheads="1"/>
            </p:cNvSpPr>
            <p:nvPr/>
          </p:nvSpPr>
          <p:spPr bwMode="auto">
            <a:xfrm>
              <a:off x="6840" y="558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93" name="Oval 65"/>
            <p:cNvSpPr>
              <a:spLocks noChangeArrowheads="1"/>
            </p:cNvSpPr>
            <p:nvPr/>
          </p:nvSpPr>
          <p:spPr bwMode="auto">
            <a:xfrm>
              <a:off x="7200" y="558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94" name="Oval 66"/>
            <p:cNvSpPr>
              <a:spLocks noChangeArrowheads="1"/>
            </p:cNvSpPr>
            <p:nvPr/>
          </p:nvSpPr>
          <p:spPr bwMode="auto">
            <a:xfrm>
              <a:off x="7560" y="558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95" name="Oval 67"/>
            <p:cNvSpPr>
              <a:spLocks noChangeArrowheads="1"/>
            </p:cNvSpPr>
            <p:nvPr/>
          </p:nvSpPr>
          <p:spPr bwMode="auto">
            <a:xfrm>
              <a:off x="6120" y="558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96" name="Oval 68"/>
            <p:cNvSpPr>
              <a:spLocks noChangeArrowheads="1"/>
            </p:cNvSpPr>
            <p:nvPr/>
          </p:nvSpPr>
          <p:spPr bwMode="auto">
            <a:xfrm>
              <a:off x="5760" y="558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97" name="Oval 69"/>
            <p:cNvSpPr>
              <a:spLocks noChangeArrowheads="1"/>
            </p:cNvSpPr>
            <p:nvPr/>
          </p:nvSpPr>
          <p:spPr bwMode="auto">
            <a:xfrm>
              <a:off x="6480" y="558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98" name="Oval 70"/>
            <p:cNvSpPr>
              <a:spLocks noChangeArrowheads="1"/>
            </p:cNvSpPr>
            <p:nvPr/>
          </p:nvSpPr>
          <p:spPr bwMode="auto">
            <a:xfrm>
              <a:off x="8280" y="558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399" name="Oval 71"/>
            <p:cNvSpPr>
              <a:spLocks noChangeArrowheads="1"/>
            </p:cNvSpPr>
            <p:nvPr/>
          </p:nvSpPr>
          <p:spPr bwMode="auto">
            <a:xfrm>
              <a:off x="7740" y="594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00" name="Oval 72"/>
            <p:cNvSpPr>
              <a:spLocks noChangeArrowheads="1"/>
            </p:cNvSpPr>
            <p:nvPr/>
          </p:nvSpPr>
          <p:spPr bwMode="auto">
            <a:xfrm>
              <a:off x="5220" y="594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01" name="Oval 73"/>
            <p:cNvSpPr>
              <a:spLocks noChangeArrowheads="1"/>
            </p:cNvSpPr>
            <p:nvPr/>
          </p:nvSpPr>
          <p:spPr bwMode="auto">
            <a:xfrm>
              <a:off x="6660" y="594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02" name="Oval 74"/>
            <p:cNvSpPr>
              <a:spLocks noChangeArrowheads="1"/>
            </p:cNvSpPr>
            <p:nvPr/>
          </p:nvSpPr>
          <p:spPr bwMode="auto">
            <a:xfrm>
              <a:off x="7020" y="594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03" name="Oval 75"/>
            <p:cNvSpPr>
              <a:spLocks noChangeArrowheads="1"/>
            </p:cNvSpPr>
            <p:nvPr/>
          </p:nvSpPr>
          <p:spPr bwMode="auto">
            <a:xfrm>
              <a:off x="7380" y="594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04" name="Oval 76"/>
            <p:cNvSpPr>
              <a:spLocks noChangeArrowheads="1"/>
            </p:cNvSpPr>
            <p:nvPr/>
          </p:nvSpPr>
          <p:spPr bwMode="auto">
            <a:xfrm>
              <a:off x="5940" y="594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05" name="Oval 77"/>
            <p:cNvSpPr>
              <a:spLocks noChangeArrowheads="1"/>
            </p:cNvSpPr>
            <p:nvPr/>
          </p:nvSpPr>
          <p:spPr bwMode="auto">
            <a:xfrm>
              <a:off x="5580" y="594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06" name="Oval 78"/>
            <p:cNvSpPr>
              <a:spLocks noChangeArrowheads="1"/>
            </p:cNvSpPr>
            <p:nvPr/>
          </p:nvSpPr>
          <p:spPr bwMode="auto">
            <a:xfrm>
              <a:off x="6300" y="594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07" name="Oval 79"/>
            <p:cNvSpPr>
              <a:spLocks noChangeArrowheads="1"/>
            </p:cNvSpPr>
            <p:nvPr/>
          </p:nvSpPr>
          <p:spPr bwMode="auto">
            <a:xfrm>
              <a:off x="8100" y="594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08" name="Oval 80"/>
            <p:cNvSpPr>
              <a:spLocks noChangeArrowheads="1"/>
            </p:cNvSpPr>
            <p:nvPr/>
          </p:nvSpPr>
          <p:spPr bwMode="auto">
            <a:xfrm>
              <a:off x="8460" y="594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09" name="Oval 81"/>
            <p:cNvSpPr>
              <a:spLocks noChangeArrowheads="1"/>
            </p:cNvSpPr>
            <p:nvPr/>
          </p:nvSpPr>
          <p:spPr bwMode="auto">
            <a:xfrm>
              <a:off x="7560" y="630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10" name="Oval 82"/>
            <p:cNvSpPr>
              <a:spLocks noChangeArrowheads="1"/>
            </p:cNvSpPr>
            <p:nvPr/>
          </p:nvSpPr>
          <p:spPr bwMode="auto">
            <a:xfrm>
              <a:off x="5040" y="630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11" name="Oval 83"/>
            <p:cNvSpPr>
              <a:spLocks noChangeArrowheads="1"/>
            </p:cNvSpPr>
            <p:nvPr/>
          </p:nvSpPr>
          <p:spPr bwMode="auto">
            <a:xfrm>
              <a:off x="6480" y="630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12" name="Oval 84"/>
            <p:cNvSpPr>
              <a:spLocks noChangeArrowheads="1"/>
            </p:cNvSpPr>
            <p:nvPr/>
          </p:nvSpPr>
          <p:spPr bwMode="auto">
            <a:xfrm>
              <a:off x="6840" y="630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13" name="Oval 85"/>
            <p:cNvSpPr>
              <a:spLocks noChangeArrowheads="1"/>
            </p:cNvSpPr>
            <p:nvPr/>
          </p:nvSpPr>
          <p:spPr bwMode="auto">
            <a:xfrm>
              <a:off x="7200" y="630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14" name="Oval 86"/>
            <p:cNvSpPr>
              <a:spLocks noChangeArrowheads="1"/>
            </p:cNvSpPr>
            <p:nvPr/>
          </p:nvSpPr>
          <p:spPr bwMode="auto">
            <a:xfrm>
              <a:off x="5760" y="630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15" name="Oval 87"/>
            <p:cNvSpPr>
              <a:spLocks noChangeArrowheads="1"/>
            </p:cNvSpPr>
            <p:nvPr/>
          </p:nvSpPr>
          <p:spPr bwMode="auto">
            <a:xfrm>
              <a:off x="5400" y="630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16" name="Oval 88"/>
            <p:cNvSpPr>
              <a:spLocks noChangeArrowheads="1"/>
            </p:cNvSpPr>
            <p:nvPr/>
          </p:nvSpPr>
          <p:spPr bwMode="auto">
            <a:xfrm>
              <a:off x="6120" y="630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17" name="Oval 89"/>
            <p:cNvSpPr>
              <a:spLocks noChangeArrowheads="1"/>
            </p:cNvSpPr>
            <p:nvPr/>
          </p:nvSpPr>
          <p:spPr bwMode="auto">
            <a:xfrm>
              <a:off x="7920" y="630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18" name="Oval 90"/>
            <p:cNvSpPr>
              <a:spLocks noChangeArrowheads="1"/>
            </p:cNvSpPr>
            <p:nvPr/>
          </p:nvSpPr>
          <p:spPr bwMode="auto">
            <a:xfrm>
              <a:off x="8280" y="630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19" name="Oval 91"/>
            <p:cNvSpPr>
              <a:spLocks noChangeArrowheads="1"/>
            </p:cNvSpPr>
            <p:nvPr/>
          </p:nvSpPr>
          <p:spPr bwMode="auto">
            <a:xfrm>
              <a:off x="8640" y="630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20" name="Oval 92"/>
            <p:cNvSpPr>
              <a:spLocks noChangeArrowheads="1"/>
            </p:cNvSpPr>
            <p:nvPr/>
          </p:nvSpPr>
          <p:spPr bwMode="auto">
            <a:xfrm>
              <a:off x="7380" y="666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21" name="Oval 93"/>
            <p:cNvSpPr>
              <a:spLocks noChangeArrowheads="1"/>
            </p:cNvSpPr>
            <p:nvPr/>
          </p:nvSpPr>
          <p:spPr bwMode="auto">
            <a:xfrm>
              <a:off x="4860" y="666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22" name="Oval 94"/>
            <p:cNvSpPr>
              <a:spLocks noChangeArrowheads="1"/>
            </p:cNvSpPr>
            <p:nvPr/>
          </p:nvSpPr>
          <p:spPr bwMode="auto">
            <a:xfrm>
              <a:off x="6300" y="666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23" name="Oval 95"/>
            <p:cNvSpPr>
              <a:spLocks noChangeArrowheads="1"/>
            </p:cNvSpPr>
            <p:nvPr/>
          </p:nvSpPr>
          <p:spPr bwMode="auto">
            <a:xfrm>
              <a:off x="6660" y="666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24" name="Oval 96"/>
            <p:cNvSpPr>
              <a:spLocks noChangeArrowheads="1"/>
            </p:cNvSpPr>
            <p:nvPr/>
          </p:nvSpPr>
          <p:spPr bwMode="auto">
            <a:xfrm>
              <a:off x="7020" y="666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25" name="Oval 97"/>
            <p:cNvSpPr>
              <a:spLocks noChangeArrowheads="1"/>
            </p:cNvSpPr>
            <p:nvPr/>
          </p:nvSpPr>
          <p:spPr bwMode="auto">
            <a:xfrm>
              <a:off x="5580" y="666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26" name="Oval 98"/>
            <p:cNvSpPr>
              <a:spLocks noChangeArrowheads="1"/>
            </p:cNvSpPr>
            <p:nvPr/>
          </p:nvSpPr>
          <p:spPr bwMode="auto">
            <a:xfrm>
              <a:off x="5220" y="666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27" name="Oval 99"/>
            <p:cNvSpPr>
              <a:spLocks noChangeArrowheads="1"/>
            </p:cNvSpPr>
            <p:nvPr/>
          </p:nvSpPr>
          <p:spPr bwMode="auto">
            <a:xfrm>
              <a:off x="5940" y="666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28" name="Oval 100"/>
            <p:cNvSpPr>
              <a:spLocks noChangeArrowheads="1"/>
            </p:cNvSpPr>
            <p:nvPr/>
          </p:nvSpPr>
          <p:spPr bwMode="auto">
            <a:xfrm>
              <a:off x="7740" y="666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29" name="Oval 101"/>
            <p:cNvSpPr>
              <a:spLocks noChangeArrowheads="1"/>
            </p:cNvSpPr>
            <p:nvPr/>
          </p:nvSpPr>
          <p:spPr bwMode="auto">
            <a:xfrm>
              <a:off x="8100" y="666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30" name="Oval 102"/>
            <p:cNvSpPr>
              <a:spLocks noChangeArrowheads="1"/>
            </p:cNvSpPr>
            <p:nvPr/>
          </p:nvSpPr>
          <p:spPr bwMode="auto">
            <a:xfrm>
              <a:off x="8460" y="666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31" name="Oval 103"/>
            <p:cNvSpPr>
              <a:spLocks noChangeArrowheads="1"/>
            </p:cNvSpPr>
            <p:nvPr/>
          </p:nvSpPr>
          <p:spPr bwMode="auto">
            <a:xfrm>
              <a:off x="8820" y="6660"/>
              <a:ext cx="360" cy="3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grpSp>
      <p:sp>
        <p:nvSpPr>
          <p:cNvPr id="611433" name="Freeform 105"/>
          <p:cNvSpPr>
            <a:spLocks/>
          </p:cNvSpPr>
          <p:nvPr/>
        </p:nvSpPr>
        <p:spPr bwMode="auto">
          <a:xfrm>
            <a:off x="3362325" y="1003300"/>
            <a:ext cx="1585913" cy="1641475"/>
          </a:xfrm>
          <a:custGeom>
            <a:avLst/>
            <a:gdLst>
              <a:gd name="T0" fmla="*/ 2180 w 4320"/>
              <a:gd name="T1" fmla="*/ 0 h 4180"/>
              <a:gd name="T2" fmla="*/ 0 w 4320"/>
              <a:gd name="T3" fmla="*/ 3933 h 4180"/>
              <a:gd name="T4" fmla="*/ 1800 w 4320"/>
              <a:gd name="T5" fmla="*/ 3933 h 4180"/>
              <a:gd name="T6" fmla="*/ 2040 w 4320"/>
              <a:gd name="T7" fmla="*/ 4180 h 4180"/>
              <a:gd name="T8" fmla="*/ 4320 w 4320"/>
              <a:gd name="T9" fmla="*/ 4180 h 4180"/>
              <a:gd name="T10" fmla="*/ 2180 w 4320"/>
              <a:gd name="T11" fmla="*/ 0 h 4180"/>
            </a:gdLst>
            <a:ahLst/>
            <a:cxnLst>
              <a:cxn ang="0">
                <a:pos x="T0" y="T1"/>
              </a:cxn>
              <a:cxn ang="0">
                <a:pos x="T2" y="T3"/>
              </a:cxn>
              <a:cxn ang="0">
                <a:pos x="T4" y="T5"/>
              </a:cxn>
              <a:cxn ang="0">
                <a:pos x="T6" y="T7"/>
              </a:cxn>
              <a:cxn ang="0">
                <a:pos x="T8" y="T9"/>
              </a:cxn>
              <a:cxn ang="0">
                <a:pos x="T10" y="T11"/>
              </a:cxn>
            </a:cxnLst>
            <a:rect l="0" t="0" r="r" b="b"/>
            <a:pathLst>
              <a:path w="4320" h="4180">
                <a:moveTo>
                  <a:pt x="2180" y="0"/>
                </a:moveTo>
                <a:lnTo>
                  <a:pt x="0" y="3933"/>
                </a:lnTo>
                <a:lnTo>
                  <a:pt x="1800" y="3933"/>
                </a:lnTo>
                <a:lnTo>
                  <a:pt x="2040" y="4180"/>
                </a:lnTo>
                <a:lnTo>
                  <a:pt x="4320" y="4180"/>
                </a:lnTo>
                <a:lnTo>
                  <a:pt x="2180" y="0"/>
                </a:lnTo>
                <a:close/>
              </a:path>
            </a:pathLst>
          </a:custGeom>
          <a:solidFill>
            <a:srgbClr val="FFCC99"/>
          </a:solidFill>
          <a:ln w="9525">
            <a:solidFill>
              <a:srgbClr val="000000"/>
            </a:solidFill>
            <a:round/>
            <a:headEnd/>
            <a:tailEnd/>
          </a:ln>
        </p:spPr>
        <p:txBody>
          <a:bodyPr/>
          <a:lstStyle/>
          <a:p>
            <a:endParaRPr lang="bg-BG"/>
          </a:p>
        </p:txBody>
      </p:sp>
      <p:grpSp>
        <p:nvGrpSpPr>
          <p:cNvPr id="611701" name="Group 373"/>
          <p:cNvGrpSpPr>
            <a:grpSpLocks/>
          </p:cNvGrpSpPr>
          <p:nvPr/>
        </p:nvGrpSpPr>
        <p:grpSpPr bwMode="auto">
          <a:xfrm>
            <a:off x="3538538" y="1187450"/>
            <a:ext cx="1277937" cy="1408113"/>
            <a:chOff x="2717" y="748"/>
            <a:chExt cx="805" cy="887"/>
          </a:xfrm>
        </p:grpSpPr>
        <p:sp>
          <p:nvSpPr>
            <p:cNvPr id="611434" name="Oval 106"/>
            <p:cNvSpPr>
              <a:spLocks noChangeArrowheads="1"/>
            </p:cNvSpPr>
            <p:nvPr/>
          </p:nvSpPr>
          <p:spPr bwMode="auto">
            <a:xfrm>
              <a:off x="3073" y="748"/>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35" name="Oval 107"/>
            <p:cNvSpPr>
              <a:spLocks noChangeArrowheads="1"/>
            </p:cNvSpPr>
            <p:nvPr/>
          </p:nvSpPr>
          <p:spPr bwMode="auto">
            <a:xfrm>
              <a:off x="3041" y="817"/>
              <a:ext cx="65" cy="68"/>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36" name="Oval 108"/>
            <p:cNvSpPr>
              <a:spLocks noChangeArrowheads="1"/>
            </p:cNvSpPr>
            <p:nvPr/>
          </p:nvSpPr>
          <p:spPr bwMode="auto">
            <a:xfrm>
              <a:off x="3106" y="817"/>
              <a:ext cx="64" cy="68"/>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37" name="Oval 109"/>
            <p:cNvSpPr>
              <a:spLocks noChangeArrowheads="1"/>
            </p:cNvSpPr>
            <p:nvPr/>
          </p:nvSpPr>
          <p:spPr bwMode="auto">
            <a:xfrm>
              <a:off x="3008" y="885"/>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38" name="Oval 110"/>
            <p:cNvSpPr>
              <a:spLocks noChangeArrowheads="1"/>
            </p:cNvSpPr>
            <p:nvPr/>
          </p:nvSpPr>
          <p:spPr bwMode="auto">
            <a:xfrm>
              <a:off x="3073" y="885"/>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39" name="Oval 111"/>
            <p:cNvSpPr>
              <a:spLocks noChangeArrowheads="1"/>
            </p:cNvSpPr>
            <p:nvPr/>
          </p:nvSpPr>
          <p:spPr bwMode="auto">
            <a:xfrm>
              <a:off x="3138" y="885"/>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40" name="Oval 112"/>
            <p:cNvSpPr>
              <a:spLocks noChangeArrowheads="1"/>
            </p:cNvSpPr>
            <p:nvPr/>
          </p:nvSpPr>
          <p:spPr bwMode="auto">
            <a:xfrm>
              <a:off x="3235" y="1092"/>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41" name="Oval 113"/>
            <p:cNvSpPr>
              <a:spLocks noChangeArrowheads="1"/>
            </p:cNvSpPr>
            <p:nvPr/>
          </p:nvSpPr>
          <p:spPr bwMode="auto">
            <a:xfrm>
              <a:off x="3170" y="954"/>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42" name="Oval 114"/>
            <p:cNvSpPr>
              <a:spLocks noChangeArrowheads="1"/>
            </p:cNvSpPr>
            <p:nvPr/>
          </p:nvSpPr>
          <p:spPr bwMode="auto">
            <a:xfrm>
              <a:off x="3203" y="1023"/>
              <a:ext cx="64"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43" name="Oval 115"/>
            <p:cNvSpPr>
              <a:spLocks noChangeArrowheads="1"/>
            </p:cNvSpPr>
            <p:nvPr/>
          </p:nvSpPr>
          <p:spPr bwMode="auto">
            <a:xfrm>
              <a:off x="2976" y="954"/>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44" name="Oval 116"/>
            <p:cNvSpPr>
              <a:spLocks noChangeArrowheads="1"/>
            </p:cNvSpPr>
            <p:nvPr/>
          </p:nvSpPr>
          <p:spPr bwMode="auto">
            <a:xfrm>
              <a:off x="3041" y="954"/>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45" name="Oval 117"/>
            <p:cNvSpPr>
              <a:spLocks noChangeArrowheads="1"/>
            </p:cNvSpPr>
            <p:nvPr/>
          </p:nvSpPr>
          <p:spPr bwMode="auto">
            <a:xfrm>
              <a:off x="3106" y="954"/>
              <a:ext cx="64"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46" name="Oval 118"/>
            <p:cNvSpPr>
              <a:spLocks noChangeArrowheads="1"/>
            </p:cNvSpPr>
            <p:nvPr/>
          </p:nvSpPr>
          <p:spPr bwMode="auto">
            <a:xfrm>
              <a:off x="3008" y="1023"/>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47" name="Oval 119"/>
            <p:cNvSpPr>
              <a:spLocks noChangeArrowheads="1"/>
            </p:cNvSpPr>
            <p:nvPr/>
          </p:nvSpPr>
          <p:spPr bwMode="auto">
            <a:xfrm>
              <a:off x="3073" y="1023"/>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48" name="Oval 120"/>
            <p:cNvSpPr>
              <a:spLocks noChangeArrowheads="1"/>
            </p:cNvSpPr>
            <p:nvPr/>
          </p:nvSpPr>
          <p:spPr bwMode="auto">
            <a:xfrm>
              <a:off x="3138" y="1023"/>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49" name="Oval 121"/>
            <p:cNvSpPr>
              <a:spLocks noChangeArrowheads="1"/>
            </p:cNvSpPr>
            <p:nvPr/>
          </p:nvSpPr>
          <p:spPr bwMode="auto">
            <a:xfrm>
              <a:off x="2944" y="1023"/>
              <a:ext cx="64"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50" name="Oval 122"/>
            <p:cNvSpPr>
              <a:spLocks noChangeArrowheads="1"/>
            </p:cNvSpPr>
            <p:nvPr/>
          </p:nvSpPr>
          <p:spPr bwMode="auto">
            <a:xfrm>
              <a:off x="2976" y="1092"/>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51" name="Oval 123"/>
            <p:cNvSpPr>
              <a:spLocks noChangeArrowheads="1"/>
            </p:cNvSpPr>
            <p:nvPr/>
          </p:nvSpPr>
          <p:spPr bwMode="auto">
            <a:xfrm>
              <a:off x="3041" y="1092"/>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52" name="Oval 124"/>
            <p:cNvSpPr>
              <a:spLocks noChangeArrowheads="1"/>
            </p:cNvSpPr>
            <p:nvPr/>
          </p:nvSpPr>
          <p:spPr bwMode="auto">
            <a:xfrm>
              <a:off x="3106" y="1092"/>
              <a:ext cx="64"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53" name="Oval 125"/>
            <p:cNvSpPr>
              <a:spLocks noChangeArrowheads="1"/>
            </p:cNvSpPr>
            <p:nvPr/>
          </p:nvSpPr>
          <p:spPr bwMode="auto">
            <a:xfrm>
              <a:off x="3170" y="1092"/>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54" name="Oval 126"/>
            <p:cNvSpPr>
              <a:spLocks noChangeArrowheads="1"/>
            </p:cNvSpPr>
            <p:nvPr/>
          </p:nvSpPr>
          <p:spPr bwMode="auto">
            <a:xfrm>
              <a:off x="2911" y="1092"/>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55" name="Oval 127"/>
            <p:cNvSpPr>
              <a:spLocks noChangeArrowheads="1"/>
            </p:cNvSpPr>
            <p:nvPr/>
          </p:nvSpPr>
          <p:spPr bwMode="auto">
            <a:xfrm>
              <a:off x="3300" y="1230"/>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56" name="Oval 128"/>
            <p:cNvSpPr>
              <a:spLocks noChangeArrowheads="1"/>
            </p:cNvSpPr>
            <p:nvPr/>
          </p:nvSpPr>
          <p:spPr bwMode="auto">
            <a:xfrm>
              <a:off x="3267" y="1161"/>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57" name="Oval 129"/>
            <p:cNvSpPr>
              <a:spLocks noChangeArrowheads="1"/>
            </p:cNvSpPr>
            <p:nvPr/>
          </p:nvSpPr>
          <p:spPr bwMode="auto">
            <a:xfrm>
              <a:off x="2847" y="1230"/>
              <a:ext cx="64"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58" name="Oval 130"/>
            <p:cNvSpPr>
              <a:spLocks noChangeArrowheads="1"/>
            </p:cNvSpPr>
            <p:nvPr/>
          </p:nvSpPr>
          <p:spPr bwMode="auto">
            <a:xfrm>
              <a:off x="3106" y="1230"/>
              <a:ext cx="64"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59" name="Oval 131"/>
            <p:cNvSpPr>
              <a:spLocks noChangeArrowheads="1"/>
            </p:cNvSpPr>
            <p:nvPr/>
          </p:nvSpPr>
          <p:spPr bwMode="auto">
            <a:xfrm>
              <a:off x="3170" y="1230"/>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60" name="Oval 132"/>
            <p:cNvSpPr>
              <a:spLocks noChangeArrowheads="1"/>
            </p:cNvSpPr>
            <p:nvPr/>
          </p:nvSpPr>
          <p:spPr bwMode="auto">
            <a:xfrm>
              <a:off x="3235" y="1230"/>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61" name="Oval 133"/>
            <p:cNvSpPr>
              <a:spLocks noChangeArrowheads="1"/>
            </p:cNvSpPr>
            <p:nvPr/>
          </p:nvSpPr>
          <p:spPr bwMode="auto">
            <a:xfrm>
              <a:off x="2976" y="1230"/>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62" name="Oval 134"/>
            <p:cNvSpPr>
              <a:spLocks noChangeArrowheads="1"/>
            </p:cNvSpPr>
            <p:nvPr/>
          </p:nvSpPr>
          <p:spPr bwMode="auto">
            <a:xfrm>
              <a:off x="2911" y="1230"/>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63" name="Oval 135"/>
            <p:cNvSpPr>
              <a:spLocks noChangeArrowheads="1"/>
            </p:cNvSpPr>
            <p:nvPr/>
          </p:nvSpPr>
          <p:spPr bwMode="auto">
            <a:xfrm>
              <a:off x="3203" y="1161"/>
              <a:ext cx="64"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64" name="Oval 136"/>
            <p:cNvSpPr>
              <a:spLocks noChangeArrowheads="1"/>
            </p:cNvSpPr>
            <p:nvPr/>
          </p:nvSpPr>
          <p:spPr bwMode="auto">
            <a:xfrm>
              <a:off x="3041" y="1230"/>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65" name="Oval 137"/>
            <p:cNvSpPr>
              <a:spLocks noChangeArrowheads="1"/>
            </p:cNvSpPr>
            <p:nvPr/>
          </p:nvSpPr>
          <p:spPr bwMode="auto">
            <a:xfrm>
              <a:off x="2944" y="1161"/>
              <a:ext cx="64"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66" name="Oval 138"/>
            <p:cNvSpPr>
              <a:spLocks noChangeArrowheads="1"/>
            </p:cNvSpPr>
            <p:nvPr/>
          </p:nvSpPr>
          <p:spPr bwMode="auto">
            <a:xfrm>
              <a:off x="3008" y="1161"/>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67" name="Oval 139"/>
            <p:cNvSpPr>
              <a:spLocks noChangeArrowheads="1"/>
            </p:cNvSpPr>
            <p:nvPr/>
          </p:nvSpPr>
          <p:spPr bwMode="auto">
            <a:xfrm>
              <a:off x="3073" y="1161"/>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68" name="Oval 140"/>
            <p:cNvSpPr>
              <a:spLocks noChangeArrowheads="1"/>
            </p:cNvSpPr>
            <p:nvPr/>
          </p:nvSpPr>
          <p:spPr bwMode="auto">
            <a:xfrm>
              <a:off x="3138" y="1161"/>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69" name="Oval 141"/>
            <p:cNvSpPr>
              <a:spLocks noChangeArrowheads="1"/>
            </p:cNvSpPr>
            <p:nvPr/>
          </p:nvSpPr>
          <p:spPr bwMode="auto">
            <a:xfrm>
              <a:off x="2879" y="1161"/>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70" name="Oval 142"/>
            <p:cNvSpPr>
              <a:spLocks noChangeArrowheads="1"/>
            </p:cNvSpPr>
            <p:nvPr/>
          </p:nvSpPr>
          <p:spPr bwMode="auto">
            <a:xfrm>
              <a:off x="3267" y="1299"/>
              <a:ext cx="65" cy="68"/>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71" name="Oval 143"/>
            <p:cNvSpPr>
              <a:spLocks noChangeArrowheads="1"/>
            </p:cNvSpPr>
            <p:nvPr/>
          </p:nvSpPr>
          <p:spPr bwMode="auto">
            <a:xfrm>
              <a:off x="2814" y="1299"/>
              <a:ext cx="65" cy="68"/>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72" name="Oval 144"/>
            <p:cNvSpPr>
              <a:spLocks noChangeArrowheads="1"/>
            </p:cNvSpPr>
            <p:nvPr/>
          </p:nvSpPr>
          <p:spPr bwMode="auto">
            <a:xfrm>
              <a:off x="3073" y="1299"/>
              <a:ext cx="65" cy="68"/>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73" name="Oval 145"/>
            <p:cNvSpPr>
              <a:spLocks noChangeArrowheads="1"/>
            </p:cNvSpPr>
            <p:nvPr/>
          </p:nvSpPr>
          <p:spPr bwMode="auto">
            <a:xfrm>
              <a:off x="3138" y="1299"/>
              <a:ext cx="65" cy="68"/>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74" name="Oval 146"/>
            <p:cNvSpPr>
              <a:spLocks noChangeArrowheads="1"/>
            </p:cNvSpPr>
            <p:nvPr/>
          </p:nvSpPr>
          <p:spPr bwMode="auto">
            <a:xfrm>
              <a:off x="3203" y="1299"/>
              <a:ext cx="64" cy="68"/>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75" name="Oval 147"/>
            <p:cNvSpPr>
              <a:spLocks noChangeArrowheads="1"/>
            </p:cNvSpPr>
            <p:nvPr/>
          </p:nvSpPr>
          <p:spPr bwMode="auto">
            <a:xfrm>
              <a:off x="2944" y="1299"/>
              <a:ext cx="64" cy="68"/>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76" name="Oval 148"/>
            <p:cNvSpPr>
              <a:spLocks noChangeArrowheads="1"/>
            </p:cNvSpPr>
            <p:nvPr/>
          </p:nvSpPr>
          <p:spPr bwMode="auto">
            <a:xfrm>
              <a:off x="2879" y="1299"/>
              <a:ext cx="65" cy="68"/>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77" name="Oval 149"/>
            <p:cNvSpPr>
              <a:spLocks noChangeArrowheads="1"/>
            </p:cNvSpPr>
            <p:nvPr/>
          </p:nvSpPr>
          <p:spPr bwMode="auto">
            <a:xfrm>
              <a:off x="3008" y="1299"/>
              <a:ext cx="65" cy="68"/>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78" name="Oval 150"/>
            <p:cNvSpPr>
              <a:spLocks noChangeArrowheads="1"/>
            </p:cNvSpPr>
            <p:nvPr/>
          </p:nvSpPr>
          <p:spPr bwMode="auto">
            <a:xfrm>
              <a:off x="3332" y="1299"/>
              <a:ext cx="65" cy="68"/>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79" name="Oval 151"/>
            <p:cNvSpPr>
              <a:spLocks noChangeArrowheads="1"/>
            </p:cNvSpPr>
            <p:nvPr/>
          </p:nvSpPr>
          <p:spPr bwMode="auto">
            <a:xfrm>
              <a:off x="3235" y="1367"/>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80" name="Oval 152"/>
            <p:cNvSpPr>
              <a:spLocks noChangeArrowheads="1"/>
            </p:cNvSpPr>
            <p:nvPr/>
          </p:nvSpPr>
          <p:spPr bwMode="auto">
            <a:xfrm>
              <a:off x="2782" y="1367"/>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81" name="Oval 153"/>
            <p:cNvSpPr>
              <a:spLocks noChangeArrowheads="1"/>
            </p:cNvSpPr>
            <p:nvPr/>
          </p:nvSpPr>
          <p:spPr bwMode="auto">
            <a:xfrm>
              <a:off x="3041" y="1367"/>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82" name="Oval 154"/>
            <p:cNvSpPr>
              <a:spLocks noChangeArrowheads="1"/>
            </p:cNvSpPr>
            <p:nvPr/>
          </p:nvSpPr>
          <p:spPr bwMode="auto">
            <a:xfrm>
              <a:off x="3106" y="1367"/>
              <a:ext cx="64"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83" name="Oval 155"/>
            <p:cNvSpPr>
              <a:spLocks noChangeArrowheads="1"/>
            </p:cNvSpPr>
            <p:nvPr/>
          </p:nvSpPr>
          <p:spPr bwMode="auto">
            <a:xfrm>
              <a:off x="3170" y="1367"/>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84" name="Oval 156"/>
            <p:cNvSpPr>
              <a:spLocks noChangeArrowheads="1"/>
            </p:cNvSpPr>
            <p:nvPr/>
          </p:nvSpPr>
          <p:spPr bwMode="auto">
            <a:xfrm>
              <a:off x="2911" y="1367"/>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85" name="Oval 157"/>
            <p:cNvSpPr>
              <a:spLocks noChangeArrowheads="1"/>
            </p:cNvSpPr>
            <p:nvPr/>
          </p:nvSpPr>
          <p:spPr bwMode="auto">
            <a:xfrm>
              <a:off x="2847" y="1367"/>
              <a:ext cx="64"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86" name="Oval 158"/>
            <p:cNvSpPr>
              <a:spLocks noChangeArrowheads="1"/>
            </p:cNvSpPr>
            <p:nvPr/>
          </p:nvSpPr>
          <p:spPr bwMode="auto">
            <a:xfrm>
              <a:off x="2976" y="1367"/>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87" name="Oval 159"/>
            <p:cNvSpPr>
              <a:spLocks noChangeArrowheads="1"/>
            </p:cNvSpPr>
            <p:nvPr/>
          </p:nvSpPr>
          <p:spPr bwMode="auto">
            <a:xfrm>
              <a:off x="3300" y="1367"/>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88" name="Oval 160"/>
            <p:cNvSpPr>
              <a:spLocks noChangeArrowheads="1"/>
            </p:cNvSpPr>
            <p:nvPr/>
          </p:nvSpPr>
          <p:spPr bwMode="auto">
            <a:xfrm>
              <a:off x="3365" y="1367"/>
              <a:ext cx="64"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89" name="Oval 161"/>
            <p:cNvSpPr>
              <a:spLocks noChangeArrowheads="1"/>
            </p:cNvSpPr>
            <p:nvPr/>
          </p:nvSpPr>
          <p:spPr bwMode="auto">
            <a:xfrm>
              <a:off x="3203" y="1436"/>
              <a:ext cx="64"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90" name="Oval 162"/>
            <p:cNvSpPr>
              <a:spLocks noChangeArrowheads="1"/>
            </p:cNvSpPr>
            <p:nvPr/>
          </p:nvSpPr>
          <p:spPr bwMode="auto">
            <a:xfrm>
              <a:off x="2749" y="1436"/>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91" name="Oval 163"/>
            <p:cNvSpPr>
              <a:spLocks noChangeArrowheads="1"/>
            </p:cNvSpPr>
            <p:nvPr/>
          </p:nvSpPr>
          <p:spPr bwMode="auto">
            <a:xfrm>
              <a:off x="3008" y="1436"/>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92" name="Oval 164"/>
            <p:cNvSpPr>
              <a:spLocks noChangeArrowheads="1"/>
            </p:cNvSpPr>
            <p:nvPr/>
          </p:nvSpPr>
          <p:spPr bwMode="auto">
            <a:xfrm>
              <a:off x="3073" y="1436"/>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93" name="Oval 165"/>
            <p:cNvSpPr>
              <a:spLocks noChangeArrowheads="1"/>
            </p:cNvSpPr>
            <p:nvPr/>
          </p:nvSpPr>
          <p:spPr bwMode="auto">
            <a:xfrm>
              <a:off x="3138" y="1436"/>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94" name="Oval 166"/>
            <p:cNvSpPr>
              <a:spLocks noChangeArrowheads="1"/>
            </p:cNvSpPr>
            <p:nvPr/>
          </p:nvSpPr>
          <p:spPr bwMode="auto">
            <a:xfrm>
              <a:off x="2879" y="1436"/>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95" name="Oval 167"/>
            <p:cNvSpPr>
              <a:spLocks noChangeArrowheads="1"/>
            </p:cNvSpPr>
            <p:nvPr/>
          </p:nvSpPr>
          <p:spPr bwMode="auto">
            <a:xfrm>
              <a:off x="2814" y="1436"/>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96" name="Oval 168"/>
            <p:cNvSpPr>
              <a:spLocks noChangeArrowheads="1"/>
            </p:cNvSpPr>
            <p:nvPr/>
          </p:nvSpPr>
          <p:spPr bwMode="auto">
            <a:xfrm>
              <a:off x="2944" y="1436"/>
              <a:ext cx="64"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97" name="Oval 169"/>
            <p:cNvSpPr>
              <a:spLocks noChangeArrowheads="1"/>
            </p:cNvSpPr>
            <p:nvPr/>
          </p:nvSpPr>
          <p:spPr bwMode="auto">
            <a:xfrm>
              <a:off x="3267" y="1436"/>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98" name="Oval 170"/>
            <p:cNvSpPr>
              <a:spLocks noChangeArrowheads="1"/>
            </p:cNvSpPr>
            <p:nvPr/>
          </p:nvSpPr>
          <p:spPr bwMode="auto">
            <a:xfrm>
              <a:off x="3332" y="1436"/>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499" name="Oval 171"/>
            <p:cNvSpPr>
              <a:spLocks noChangeArrowheads="1"/>
            </p:cNvSpPr>
            <p:nvPr/>
          </p:nvSpPr>
          <p:spPr bwMode="auto">
            <a:xfrm>
              <a:off x="3397" y="1436"/>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00" name="Oval 172"/>
            <p:cNvSpPr>
              <a:spLocks noChangeArrowheads="1"/>
            </p:cNvSpPr>
            <p:nvPr/>
          </p:nvSpPr>
          <p:spPr bwMode="auto">
            <a:xfrm>
              <a:off x="3170" y="1505"/>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01" name="Oval 173"/>
            <p:cNvSpPr>
              <a:spLocks noChangeArrowheads="1"/>
            </p:cNvSpPr>
            <p:nvPr/>
          </p:nvSpPr>
          <p:spPr bwMode="auto">
            <a:xfrm>
              <a:off x="2717" y="1505"/>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02" name="Oval 174"/>
            <p:cNvSpPr>
              <a:spLocks noChangeArrowheads="1"/>
            </p:cNvSpPr>
            <p:nvPr/>
          </p:nvSpPr>
          <p:spPr bwMode="auto">
            <a:xfrm>
              <a:off x="2976" y="1505"/>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03" name="Oval 175"/>
            <p:cNvSpPr>
              <a:spLocks noChangeArrowheads="1"/>
            </p:cNvSpPr>
            <p:nvPr/>
          </p:nvSpPr>
          <p:spPr bwMode="auto">
            <a:xfrm>
              <a:off x="3041" y="1505"/>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04" name="Oval 176"/>
            <p:cNvSpPr>
              <a:spLocks noChangeArrowheads="1"/>
            </p:cNvSpPr>
            <p:nvPr/>
          </p:nvSpPr>
          <p:spPr bwMode="auto">
            <a:xfrm>
              <a:off x="3106" y="1505"/>
              <a:ext cx="64"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05" name="Oval 177"/>
            <p:cNvSpPr>
              <a:spLocks noChangeArrowheads="1"/>
            </p:cNvSpPr>
            <p:nvPr/>
          </p:nvSpPr>
          <p:spPr bwMode="auto">
            <a:xfrm>
              <a:off x="2847" y="1505"/>
              <a:ext cx="64"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06" name="Oval 178"/>
            <p:cNvSpPr>
              <a:spLocks noChangeArrowheads="1"/>
            </p:cNvSpPr>
            <p:nvPr/>
          </p:nvSpPr>
          <p:spPr bwMode="auto">
            <a:xfrm>
              <a:off x="2782" y="1505"/>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07" name="Oval 179"/>
            <p:cNvSpPr>
              <a:spLocks noChangeArrowheads="1"/>
            </p:cNvSpPr>
            <p:nvPr/>
          </p:nvSpPr>
          <p:spPr bwMode="auto">
            <a:xfrm>
              <a:off x="2911" y="1505"/>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08" name="Oval 180"/>
            <p:cNvSpPr>
              <a:spLocks noChangeArrowheads="1"/>
            </p:cNvSpPr>
            <p:nvPr/>
          </p:nvSpPr>
          <p:spPr bwMode="auto">
            <a:xfrm>
              <a:off x="3235" y="1505"/>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09" name="Oval 181"/>
            <p:cNvSpPr>
              <a:spLocks noChangeArrowheads="1"/>
            </p:cNvSpPr>
            <p:nvPr/>
          </p:nvSpPr>
          <p:spPr bwMode="auto">
            <a:xfrm>
              <a:off x="3300" y="1505"/>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10" name="Oval 182"/>
            <p:cNvSpPr>
              <a:spLocks noChangeArrowheads="1"/>
            </p:cNvSpPr>
            <p:nvPr/>
          </p:nvSpPr>
          <p:spPr bwMode="auto">
            <a:xfrm>
              <a:off x="3365" y="1505"/>
              <a:ext cx="64"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11" name="Oval 183"/>
            <p:cNvSpPr>
              <a:spLocks noChangeArrowheads="1"/>
            </p:cNvSpPr>
            <p:nvPr/>
          </p:nvSpPr>
          <p:spPr bwMode="auto">
            <a:xfrm>
              <a:off x="3429" y="1505"/>
              <a:ext cx="65" cy="6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12" name="Oval 184"/>
            <p:cNvSpPr>
              <a:spLocks noChangeArrowheads="1"/>
            </p:cNvSpPr>
            <p:nvPr/>
          </p:nvSpPr>
          <p:spPr bwMode="auto">
            <a:xfrm>
              <a:off x="3198" y="1567"/>
              <a:ext cx="65" cy="68"/>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13" name="Oval 185"/>
            <p:cNvSpPr>
              <a:spLocks noChangeArrowheads="1"/>
            </p:cNvSpPr>
            <p:nvPr/>
          </p:nvSpPr>
          <p:spPr bwMode="auto">
            <a:xfrm>
              <a:off x="3069" y="1567"/>
              <a:ext cx="64" cy="68"/>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14" name="Oval 186"/>
            <p:cNvSpPr>
              <a:spLocks noChangeArrowheads="1"/>
            </p:cNvSpPr>
            <p:nvPr/>
          </p:nvSpPr>
          <p:spPr bwMode="auto">
            <a:xfrm>
              <a:off x="3133" y="1567"/>
              <a:ext cx="65" cy="68"/>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15" name="Oval 187"/>
            <p:cNvSpPr>
              <a:spLocks noChangeArrowheads="1"/>
            </p:cNvSpPr>
            <p:nvPr/>
          </p:nvSpPr>
          <p:spPr bwMode="auto">
            <a:xfrm>
              <a:off x="3263" y="1567"/>
              <a:ext cx="65" cy="68"/>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16" name="Oval 188"/>
            <p:cNvSpPr>
              <a:spLocks noChangeArrowheads="1"/>
            </p:cNvSpPr>
            <p:nvPr/>
          </p:nvSpPr>
          <p:spPr bwMode="auto">
            <a:xfrm>
              <a:off x="3328" y="1567"/>
              <a:ext cx="64" cy="68"/>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17" name="Oval 189"/>
            <p:cNvSpPr>
              <a:spLocks noChangeArrowheads="1"/>
            </p:cNvSpPr>
            <p:nvPr/>
          </p:nvSpPr>
          <p:spPr bwMode="auto">
            <a:xfrm>
              <a:off x="3392" y="1567"/>
              <a:ext cx="65" cy="68"/>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18" name="Oval 190"/>
            <p:cNvSpPr>
              <a:spLocks noChangeArrowheads="1"/>
            </p:cNvSpPr>
            <p:nvPr/>
          </p:nvSpPr>
          <p:spPr bwMode="auto">
            <a:xfrm>
              <a:off x="3457" y="1567"/>
              <a:ext cx="65" cy="68"/>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grpSp>
      <p:sp>
        <p:nvSpPr>
          <p:cNvPr id="611520" name="Freeform 192"/>
          <p:cNvSpPr>
            <a:spLocks/>
          </p:cNvSpPr>
          <p:nvPr/>
        </p:nvSpPr>
        <p:spPr bwMode="auto">
          <a:xfrm>
            <a:off x="5854700" y="1003300"/>
            <a:ext cx="2890838" cy="1790700"/>
          </a:xfrm>
          <a:custGeom>
            <a:avLst/>
            <a:gdLst>
              <a:gd name="T0" fmla="*/ 5200 w 10240"/>
              <a:gd name="T1" fmla="*/ 0 h 5400"/>
              <a:gd name="T2" fmla="*/ 2680 w 10240"/>
              <a:gd name="T3" fmla="*/ 900 h 5400"/>
              <a:gd name="T4" fmla="*/ 0 w 10240"/>
              <a:gd name="T5" fmla="*/ 5020 h 5400"/>
              <a:gd name="T6" fmla="*/ 6640 w 10240"/>
              <a:gd name="T7" fmla="*/ 5040 h 5400"/>
              <a:gd name="T8" fmla="*/ 7020 w 10240"/>
              <a:gd name="T9" fmla="*/ 5400 h 5400"/>
              <a:gd name="T10" fmla="*/ 10240 w 10240"/>
              <a:gd name="T11" fmla="*/ 5400 h 5400"/>
              <a:gd name="T12" fmla="*/ 7540 w 10240"/>
              <a:gd name="T13" fmla="*/ 720 h 5400"/>
              <a:gd name="T14" fmla="*/ 5200 w 10240"/>
              <a:gd name="T15" fmla="*/ 0 h 54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40" h="5400">
                <a:moveTo>
                  <a:pt x="5200" y="0"/>
                </a:moveTo>
                <a:lnTo>
                  <a:pt x="2680" y="900"/>
                </a:lnTo>
                <a:lnTo>
                  <a:pt x="0" y="5020"/>
                </a:lnTo>
                <a:lnTo>
                  <a:pt x="6640" y="5040"/>
                </a:lnTo>
                <a:lnTo>
                  <a:pt x="7020" y="5400"/>
                </a:lnTo>
                <a:lnTo>
                  <a:pt x="10240" y="5400"/>
                </a:lnTo>
                <a:lnTo>
                  <a:pt x="7540" y="720"/>
                </a:lnTo>
                <a:lnTo>
                  <a:pt x="5200" y="0"/>
                </a:lnTo>
                <a:close/>
              </a:path>
            </a:pathLst>
          </a:custGeom>
          <a:solidFill>
            <a:srgbClr val="FF3300"/>
          </a:solidFill>
          <a:ln w="9525">
            <a:solidFill>
              <a:srgbClr val="000000"/>
            </a:solidFill>
            <a:round/>
            <a:headEnd/>
            <a:tailEnd/>
          </a:ln>
        </p:spPr>
        <p:txBody>
          <a:bodyPr/>
          <a:lstStyle/>
          <a:p>
            <a:endParaRPr lang="bg-BG"/>
          </a:p>
        </p:txBody>
      </p:sp>
      <p:sp>
        <p:nvSpPr>
          <p:cNvPr id="611522" name="Freeform 194"/>
          <p:cNvSpPr>
            <a:spLocks/>
          </p:cNvSpPr>
          <p:nvPr/>
        </p:nvSpPr>
        <p:spPr bwMode="auto">
          <a:xfrm>
            <a:off x="6051550" y="1362075"/>
            <a:ext cx="1220788" cy="1252538"/>
          </a:xfrm>
          <a:custGeom>
            <a:avLst/>
            <a:gdLst>
              <a:gd name="T0" fmla="*/ 3240 w 6480"/>
              <a:gd name="T1" fmla="*/ 0 h 5760"/>
              <a:gd name="T2" fmla="*/ 0 w 6480"/>
              <a:gd name="T3" fmla="*/ 5400 h 5760"/>
              <a:gd name="T4" fmla="*/ 2700 w 6480"/>
              <a:gd name="T5" fmla="*/ 5400 h 5760"/>
              <a:gd name="T6" fmla="*/ 3060 w 6480"/>
              <a:gd name="T7" fmla="*/ 5760 h 5760"/>
              <a:gd name="T8" fmla="*/ 6480 w 6480"/>
              <a:gd name="T9" fmla="*/ 5760 h 5760"/>
              <a:gd name="T10" fmla="*/ 3240 w 6480"/>
              <a:gd name="T11" fmla="*/ 0 h 5760"/>
            </a:gdLst>
            <a:ahLst/>
            <a:cxnLst>
              <a:cxn ang="0">
                <a:pos x="T0" y="T1"/>
              </a:cxn>
              <a:cxn ang="0">
                <a:pos x="T2" y="T3"/>
              </a:cxn>
              <a:cxn ang="0">
                <a:pos x="T4" y="T5"/>
              </a:cxn>
              <a:cxn ang="0">
                <a:pos x="T6" y="T7"/>
              </a:cxn>
              <a:cxn ang="0">
                <a:pos x="T8" y="T9"/>
              </a:cxn>
              <a:cxn ang="0">
                <a:pos x="T10" y="T11"/>
              </a:cxn>
            </a:cxnLst>
            <a:rect l="0" t="0" r="r" b="b"/>
            <a:pathLst>
              <a:path w="6480" h="5760">
                <a:moveTo>
                  <a:pt x="3240" y="0"/>
                </a:moveTo>
                <a:lnTo>
                  <a:pt x="0" y="5400"/>
                </a:lnTo>
                <a:lnTo>
                  <a:pt x="2700" y="5400"/>
                </a:lnTo>
                <a:lnTo>
                  <a:pt x="3060" y="5760"/>
                </a:lnTo>
                <a:lnTo>
                  <a:pt x="6480" y="5760"/>
                </a:lnTo>
                <a:lnTo>
                  <a:pt x="3240" y="0"/>
                </a:lnTo>
                <a:close/>
              </a:path>
            </a:pathLst>
          </a:custGeom>
          <a:solidFill>
            <a:srgbClr val="FFCC99"/>
          </a:solidFill>
          <a:ln w="9525">
            <a:solidFill>
              <a:srgbClr val="000000"/>
            </a:solidFill>
            <a:round/>
            <a:headEnd/>
            <a:tailEnd/>
          </a:ln>
        </p:spPr>
        <p:txBody>
          <a:bodyPr/>
          <a:lstStyle/>
          <a:p>
            <a:endParaRPr lang="bg-BG"/>
          </a:p>
        </p:txBody>
      </p:sp>
      <p:grpSp>
        <p:nvGrpSpPr>
          <p:cNvPr id="611702" name="Group 374"/>
          <p:cNvGrpSpPr>
            <a:grpSpLocks/>
          </p:cNvGrpSpPr>
          <p:nvPr/>
        </p:nvGrpSpPr>
        <p:grpSpPr bwMode="auto">
          <a:xfrm>
            <a:off x="6200775" y="1446213"/>
            <a:ext cx="963613" cy="1127125"/>
            <a:chOff x="3906" y="911"/>
            <a:chExt cx="607" cy="710"/>
          </a:xfrm>
        </p:grpSpPr>
        <p:sp>
          <p:nvSpPr>
            <p:cNvPr id="611523" name="Oval 195"/>
            <p:cNvSpPr>
              <a:spLocks noChangeArrowheads="1"/>
            </p:cNvSpPr>
            <p:nvPr/>
          </p:nvSpPr>
          <p:spPr bwMode="auto">
            <a:xfrm>
              <a:off x="4170" y="911"/>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24" name="Oval 196"/>
            <p:cNvSpPr>
              <a:spLocks noChangeArrowheads="1"/>
            </p:cNvSpPr>
            <p:nvPr/>
          </p:nvSpPr>
          <p:spPr bwMode="auto">
            <a:xfrm>
              <a:off x="4144" y="970"/>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25" name="Oval 197"/>
            <p:cNvSpPr>
              <a:spLocks noChangeArrowheads="1"/>
            </p:cNvSpPr>
            <p:nvPr/>
          </p:nvSpPr>
          <p:spPr bwMode="auto">
            <a:xfrm>
              <a:off x="4197" y="970"/>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26" name="Oval 198"/>
            <p:cNvSpPr>
              <a:spLocks noChangeArrowheads="1"/>
            </p:cNvSpPr>
            <p:nvPr/>
          </p:nvSpPr>
          <p:spPr bwMode="auto">
            <a:xfrm>
              <a:off x="4117" y="1029"/>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27" name="Oval 199"/>
            <p:cNvSpPr>
              <a:spLocks noChangeArrowheads="1"/>
            </p:cNvSpPr>
            <p:nvPr/>
          </p:nvSpPr>
          <p:spPr bwMode="auto">
            <a:xfrm>
              <a:off x="4170" y="1029"/>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28" name="Oval 200"/>
            <p:cNvSpPr>
              <a:spLocks noChangeArrowheads="1"/>
            </p:cNvSpPr>
            <p:nvPr/>
          </p:nvSpPr>
          <p:spPr bwMode="auto">
            <a:xfrm>
              <a:off x="4223" y="1029"/>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29" name="Oval 201"/>
            <p:cNvSpPr>
              <a:spLocks noChangeArrowheads="1"/>
            </p:cNvSpPr>
            <p:nvPr/>
          </p:nvSpPr>
          <p:spPr bwMode="auto">
            <a:xfrm>
              <a:off x="4302" y="1206"/>
              <a:ext cx="53"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30" name="Oval 202"/>
            <p:cNvSpPr>
              <a:spLocks noChangeArrowheads="1"/>
            </p:cNvSpPr>
            <p:nvPr/>
          </p:nvSpPr>
          <p:spPr bwMode="auto">
            <a:xfrm>
              <a:off x="4249" y="1088"/>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31" name="Oval 203"/>
            <p:cNvSpPr>
              <a:spLocks noChangeArrowheads="1"/>
            </p:cNvSpPr>
            <p:nvPr/>
          </p:nvSpPr>
          <p:spPr bwMode="auto">
            <a:xfrm>
              <a:off x="4276" y="1147"/>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32" name="Oval 204"/>
            <p:cNvSpPr>
              <a:spLocks noChangeArrowheads="1"/>
            </p:cNvSpPr>
            <p:nvPr/>
          </p:nvSpPr>
          <p:spPr bwMode="auto">
            <a:xfrm>
              <a:off x="4091" y="1088"/>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33" name="Oval 205"/>
            <p:cNvSpPr>
              <a:spLocks noChangeArrowheads="1"/>
            </p:cNvSpPr>
            <p:nvPr/>
          </p:nvSpPr>
          <p:spPr bwMode="auto">
            <a:xfrm>
              <a:off x="4144" y="1088"/>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34" name="Oval 206"/>
            <p:cNvSpPr>
              <a:spLocks noChangeArrowheads="1"/>
            </p:cNvSpPr>
            <p:nvPr/>
          </p:nvSpPr>
          <p:spPr bwMode="auto">
            <a:xfrm>
              <a:off x="4197" y="1088"/>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35" name="Oval 207"/>
            <p:cNvSpPr>
              <a:spLocks noChangeArrowheads="1"/>
            </p:cNvSpPr>
            <p:nvPr/>
          </p:nvSpPr>
          <p:spPr bwMode="auto">
            <a:xfrm>
              <a:off x="4117" y="1147"/>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36" name="Oval 208"/>
            <p:cNvSpPr>
              <a:spLocks noChangeArrowheads="1"/>
            </p:cNvSpPr>
            <p:nvPr/>
          </p:nvSpPr>
          <p:spPr bwMode="auto">
            <a:xfrm>
              <a:off x="4170" y="1147"/>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37" name="Oval 209"/>
            <p:cNvSpPr>
              <a:spLocks noChangeArrowheads="1"/>
            </p:cNvSpPr>
            <p:nvPr/>
          </p:nvSpPr>
          <p:spPr bwMode="auto">
            <a:xfrm>
              <a:off x="4223" y="1147"/>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38" name="Oval 210"/>
            <p:cNvSpPr>
              <a:spLocks noChangeArrowheads="1"/>
            </p:cNvSpPr>
            <p:nvPr/>
          </p:nvSpPr>
          <p:spPr bwMode="auto">
            <a:xfrm>
              <a:off x="4065" y="1147"/>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39" name="Oval 211"/>
            <p:cNvSpPr>
              <a:spLocks noChangeArrowheads="1"/>
            </p:cNvSpPr>
            <p:nvPr/>
          </p:nvSpPr>
          <p:spPr bwMode="auto">
            <a:xfrm>
              <a:off x="4091" y="1206"/>
              <a:ext cx="53"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40" name="Oval 212"/>
            <p:cNvSpPr>
              <a:spLocks noChangeArrowheads="1"/>
            </p:cNvSpPr>
            <p:nvPr/>
          </p:nvSpPr>
          <p:spPr bwMode="auto">
            <a:xfrm>
              <a:off x="4144" y="1206"/>
              <a:ext cx="53"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41" name="Oval 213"/>
            <p:cNvSpPr>
              <a:spLocks noChangeArrowheads="1"/>
            </p:cNvSpPr>
            <p:nvPr/>
          </p:nvSpPr>
          <p:spPr bwMode="auto">
            <a:xfrm>
              <a:off x="4197" y="1206"/>
              <a:ext cx="52"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42" name="Oval 214"/>
            <p:cNvSpPr>
              <a:spLocks noChangeArrowheads="1"/>
            </p:cNvSpPr>
            <p:nvPr/>
          </p:nvSpPr>
          <p:spPr bwMode="auto">
            <a:xfrm>
              <a:off x="4249" y="1206"/>
              <a:ext cx="53"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43" name="Oval 215"/>
            <p:cNvSpPr>
              <a:spLocks noChangeArrowheads="1"/>
            </p:cNvSpPr>
            <p:nvPr/>
          </p:nvSpPr>
          <p:spPr bwMode="auto">
            <a:xfrm>
              <a:off x="4038" y="1206"/>
              <a:ext cx="53"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44" name="Oval 216"/>
            <p:cNvSpPr>
              <a:spLocks noChangeArrowheads="1"/>
            </p:cNvSpPr>
            <p:nvPr/>
          </p:nvSpPr>
          <p:spPr bwMode="auto">
            <a:xfrm>
              <a:off x="4355" y="1325"/>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45" name="Oval 217"/>
            <p:cNvSpPr>
              <a:spLocks noChangeArrowheads="1"/>
            </p:cNvSpPr>
            <p:nvPr/>
          </p:nvSpPr>
          <p:spPr bwMode="auto">
            <a:xfrm>
              <a:off x="4328" y="1266"/>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46" name="Oval 218"/>
            <p:cNvSpPr>
              <a:spLocks noChangeArrowheads="1"/>
            </p:cNvSpPr>
            <p:nvPr/>
          </p:nvSpPr>
          <p:spPr bwMode="auto">
            <a:xfrm>
              <a:off x="3985" y="1325"/>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47" name="Oval 219"/>
            <p:cNvSpPr>
              <a:spLocks noChangeArrowheads="1"/>
            </p:cNvSpPr>
            <p:nvPr/>
          </p:nvSpPr>
          <p:spPr bwMode="auto">
            <a:xfrm>
              <a:off x="4197" y="1325"/>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48" name="Oval 220"/>
            <p:cNvSpPr>
              <a:spLocks noChangeArrowheads="1"/>
            </p:cNvSpPr>
            <p:nvPr/>
          </p:nvSpPr>
          <p:spPr bwMode="auto">
            <a:xfrm>
              <a:off x="4249" y="1325"/>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49" name="Oval 221"/>
            <p:cNvSpPr>
              <a:spLocks noChangeArrowheads="1"/>
            </p:cNvSpPr>
            <p:nvPr/>
          </p:nvSpPr>
          <p:spPr bwMode="auto">
            <a:xfrm>
              <a:off x="4302" y="1325"/>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50" name="Oval 222"/>
            <p:cNvSpPr>
              <a:spLocks noChangeArrowheads="1"/>
            </p:cNvSpPr>
            <p:nvPr/>
          </p:nvSpPr>
          <p:spPr bwMode="auto">
            <a:xfrm>
              <a:off x="4091" y="1325"/>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51" name="Oval 223"/>
            <p:cNvSpPr>
              <a:spLocks noChangeArrowheads="1"/>
            </p:cNvSpPr>
            <p:nvPr/>
          </p:nvSpPr>
          <p:spPr bwMode="auto">
            <a:xfrm>
              <a:off x="4038" y="1325"/>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52" name="Oval 224"/>
            <p:cNvSpPr>
              <a:spLocks noChangeArrowheads="1"/>
            </p:cNvSpPr>
            <p:nvPr/>
          </p:nvSpPr>
          <p:spPr bwMode="auto">
            <a:xfrm>
              <a:off x="4276" y="1266"/>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53" name="Oval 225"/>
            <p:cNvSpPr>
              <a:spLocks noChangeArrowheads="1"/>
            </p:cNvSpPr>
            <p:nvPr/>
          </p:nvSpPr>
          <p:spPr bwMode="auto">
            <a:xfrm>
              <a:off x="4144" y="1325"/>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54" name="Oval 226"/>
            <p:cNvSpPr>
              <a:spLocks noChangeArrowheads="1"/>
            </p:cNvSpPr>
            <p:nvPr/>
          </p:nvSpPr>
          <p:spPr bwMode="auto">
            <a:xfrm>
              <a:off x="4065" y="1266"/>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55" name="Oval 227"/>
            <p:cNvSpPr>
              <a:spLocks noChangeArrowheads="1"/>
            </p:cNvSpPr>
            <p:nvPr/>
          </p:nvSpPr>
          <p:spPr bwMode="auto">
            <a:xfrm>
              <a:off x="4117" y="1266"/>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56" name="Oval 228"/>
            <p:cNvSpPr>
              <a:spLocks noChangeArrowheads="1"/>
            </p:cNvSpPr>
            <p:nvPr/>
          </p:nvSpPr>
          <p:spPr bwMode="auto">
            <a:xfrm>
              <a:off x="4170" y="1266"/>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57" name="Oval 229"/>
            <p:cNvSpPr>
              <a:spLocks noChangeArrowheads="1"/>
            </p:cNvSpPr>
            <p:nvPr/>
          </p:nvSpPr>
          <p:spPr bwMode="auto">
            <a:xfrm>
              <a:off x="4223" y="1266"/>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58" name="Oval 230"/>
            <p:cNvSpPr>
              <a:spLocks noChangeArrowheads="1"/>
            </p:cNvSpPr>
            <p:nvPr/>
          </p:nvSpPr>
          <p:spPr bwMode="auto">
            <a:xfrm>
              <a:off x="4012" y="1266"/>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59" name="Oval 231"/>
            <p:cNvSpPr>
              <a:spLocks noChangeArrowheads="1"/>
            </p:cNvSpPr>
            <p:nvPr/>
          </p:nvSpPr>
          <p:spPr bwMode="auto">
            <a:xfrm>
              <a:off x="4328" y="1384"/>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60" name="Oval 232"/>
            <p:cNvSpPr>
              <a:spLocks noChangeArrowheads="1"/>
            </p:cNvSpPr>
            <p:nvPr/>
          </p:nvSpPr>
          <p:spPr bwMode="auto">
            <a:xfrm>
              <a:off x="3959" y="1384"/>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61" name="Oval 233"/>
            <p:cNvSpPr>
              <a:spLocks noChangeArrowheads="1"/>
            </p:cNvSpPr>
            <p:nvPr/>
          </p:nvSpPr>
          <p:spPr bwMode="auto">
            <a:xfrm>
              <a:off x="4170" y="1384"/>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62" name="Oval 234"/>
            <p:cNvSpPr>
              <a:spLocks noChangeArrowheads="1"/>
            </p:cNvSpPr>
            <p:nvPr/>
          </p:nvSpPr>
          <p:spPr bwMode="auto">
            <a:xfrm>
              <a:off x="4223" y="1384"/>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63" name="Oval 235"/>
            <p:cNvSpPr>
              <a:spLocks noChangeArrowheads="1"/>
            </p:cNvSpPr>
            <p:nvPr/>
          </p:nvSpPr>
          <p:spPr bwMode="auto">
            <a:xfrm>
              <a:off x="4276" y="1384"/>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64" name="Oval 236"/>
            <p:cNvSpPr>
              <a:spLocks noChangeArrowheads="1"/>
            </p:cNvSpPr>
            <p:nvPr/>
          </p:nvSpPr>
          <p:spPr bwMode="auto">
            <a:xfrm>
              <a:off x="4065" y="1384"/>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65" name="Oval 237"/>
            <p:cNvSpPr>
              <a:spLocks noChangeArrowheads="1"/>
            </p:cNvSpPr>
            <p:nvPr/>
          </p:nvSpPr>
          <p:spPr bwMode="auto">
            <a:xfrm>
              <a:off x="4012" y="1384"/>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66" name="Oval 238"/>
            <p:cNvSpPr>
              <a:spLocks noChangeArrowheads="1"/>
            </p:cNvSpPr>
            <p:nvPr/>
          </p:nvSpPr>
          <p:spPr bwMode="auto">
            <a:xfrm>
              <a:off x="4117" y="1384"/>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67" name="Oval 239"/>
            <p:cNvSpPr>
              <a:spLocks noChangeArrowheads="1"/>
            </p:cNvSpPr>
            <p:nvPr/>
          </p:nvSpPr>
          <p:spPr bwMode="auto">
            <a:xfrm>
              <a:off x="4381" y="1384"/>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68" name="Oval 240"/>
            <p:cNvSpPr>
              <a:spLocks noChangeArrowheads="1"/>
            </p:cNvSpPr>
            <p:nvPr/>
          </p:nvSpPr>
          <p:spPr bwMode="auto">
            <a:xfrm>
              <a:off x="4302" y="1443"/>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69" name="Oval 241"/>
            <p:cNvSpPr>
              <a:spLocks noChangeArrowheads="1"/>
            </p:cNvSpPr>
            <p:nvPr/>
          </p:nvSpPr>
          <p:spPr bwMode="auto">
            <a:xfrm>
              <a:off x="3933" y="1443"/>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70" name="Oval 242"/>
            <p:cNvSpPr>
              <a:spLocks noChangeArrowheads="1"/>
            </p:cNvSpPr>
            <p:nvPr/>
          </p:nvSpPr>
          <p:spPr bwMode="auto">
            <a:xfrm>
              <a:off x="4144" y="1443"/>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71" name="Oval 243"/>
            <p:cNvSpPr>
              <a:spLocks noChangeArrowheads="1"/>
            </p:cNvSpPr>
            <p:nvPr/>
          </p:nvSpPr>
          <p:spPr bwMode="auto">
            <a:xfrm>
              <a:off x="4197" y="1443"/>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72" name="Oval 244"/>
            <p:cNvSpPr>
              <a:spLocks noChangeArrowheads="1"/>
            </p:cNvSpPr>
            <p:nvPr/>
          </p:nvSpPr>
          <p:spPr bwMode="auto">
            <a:xfrm>
              <a:off x="4249" y="1443"/>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73" name="Oval 245"/>
            <p:cNvSpPr>
              <a:spLocks noChangeArrowheads="1"/>
            </p:cNvSpPr>
            <p:nvPr/>
          </p:nvSpPr>
          <p:spPr bwMode="auto">
            <a:xfrm>
              <a:off x="4038" y="1443"/>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74" name="Oval 246"/>
            <p:cNvSpPr>
              <a:spLocks noChangeArrowheads="1"/>
            </p:cNvSpPr>
            <p:nvPr/>
          </p:nvSpPr>
          <p:spPr bwMode="auto">
            <a:xfrm>
              <a:off x="3985" y="1443"/>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75" name="Oval 247"/>
            <p:cNvSpPr>
              <a:spLocks noChangeArrowheads="1"/>
            </p:cNvSpPr>
            <p:nvPr/>
          </p:nvSpPr>
          <p:spPr bwMode="auto">
            <a:xfrm>
              <a:off x="4091" y="1443"/>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76" name="Oval 248"/>
            <p:cNvSpPr>
              <a:spLocks noChangeArrowheads="1"/>
            </p:cNvSpPr>
            <p:nvPr/>
          </p:nvSpPr>
          <p:spPr bwMode="auto">
            <a:xfrm>
              <a:off x="4355" y="1443"/>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77" name="Oval 249"/>
            <p:cNvSpPr>
              <a:spLocks noChangeArrowheads="1"/>
            </p:cNvSpPr>
            <p:nvPr/>
          </p:nvSpPr>
          <p:spPr bwMode="auto">
            <a:xfrm>
              <a:off x="4408" y="1443"/>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78" name="Oval 250"/>
            <p:cNvSpPr>
              <a:spLocks noChangeArrowheads="1"/>
            </p:cNvSpPr>
            <p:nvPr/>
          </p:nvSpPr>
          <p:spPr bwMode="auto">
            <a:xfrm>
              <a:off x="4276" y="1502"/>
              <a:ext cx="52"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79" name="Oval 251"/>
            <p:cNvSpPr>
              <a:spLocks noChangeArrowheads="1"/>
            </p:cNvSpPr>
            <p:nvPr/>
          </p:nvSpPr>
          <p:spPr bwMode="auto">
            <a:xfrm>
              <a:off x="3906" y="1502"/>
              <a:ext cx="53"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80" name="Oval 252"/>
            <p:cNvSpPr>
              <a:spLocks noChangeArrowheads="1"/>
            </p:cNvSpPr>
            <p:nvPr/>
          </p:nvSpPr>
          <p:spPr bwMode="auto">
            <a:xfrm>
              <a:off x="4117" y="1502"/>
              <a:ext cx="53"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81" name="Oval 253"/>
            <p:cNvSpPr>
              <a:spLocks noChangeArrowheads="1"/>
            </p:cNvSpPr>
            <p:nvPr/>
          </p:nvSpPr>
          <p:spPr bwMode="auto">
            <a:xfrm>
              <a:off x="4170" y="1502"/>
              <a:ext cx="53"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82" name="Oval 254"/>
            <p:cNvSpPr>
              <a:spLocks noChangeArrowheads="1"/>
            </p:cNvSpPr>
            <p:nvPr/>
          </p:nvSpPr>
          <p:spPr bwMode="auto">
            <a:xfrm>
              <a:off x="4223" y="1502"/>
              <a:ext cx="53"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83" name="Oval 255"/>
            <p:cNvSpPr>
              <a:spLocks noChangeArrowheads="1"/>
            </p:cNvSpPr>
            <p:nvPr/>
          </p:nvSpPr>
          <p:spPr bwMode="auto">
            <a:xfrm>
              <a:off x="4012" y="1502"/>
              <a:ext cx="53"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84" name="Oval 256"/>
            <p:cNvSpPr>
              <a:spLocks noChangeArrowheads="1"/>
            </p:cNvSpPr>
            <p:nvPr/>
          </p:nvSpPr>
          <p:spPr bwMode="auto">
            <a:xfrm>
              <a:off x="3959" y="1502"/>
              <a:ext cx="53"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85" name="Oval 257"/>
            <p:cNvSpPr>
              <a:spLocks noChangeArrowheads="1"/>
            </p:cNvSpPr>
            <p:nvPr/>
          </p:nvSpPr>
          <p:spPr bwMode="auto">
            <a:xfrm>
              <a:off x="4065" y="1502"/>
              <a:ext cx="52"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86" name="Oval 258"/>
            <p:cNvSpPr>
              <a:spLocks noChangeArrowheads="1"/>
            </p:cNvSpPr>
            <p:nvPr/>
          </p:nvSpPr>
          <p:spPr bwMode="auto">
            <a:xfrm>
              <a:off x="4328" y="1502"/>
              <a:ext cx="53"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87" name="Oval 259"/>
            <p:cNvSpPr>
              <a:spLocks noChangeArrowheads="1"/>
            </p:cNvSpPr>
            <p:nvPr/>
          </p:nvSpPr>
          <p:spPr bwMode="auto">
            <a:xfrm>
              <a:off x="4381" y="1502"/>
              <a:ext cx="53"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88" name="Oval 260"/>
            <p:cNvSpPr>
              <a:spLocks noChangeArrowheads="1"/>
            </p:cNvSpPr>
            <p:nvPr/>
          </p:nvSpPr>
          <p:spPr bwMode="auto">
            <a:xfrm>
              <a:off x="4434" y="1502"/>
              <a:ext cx="53"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89" name="Oval 261"/>
            <p:cNvSpPr>
              <a:spLocks noChangeArrowheads="1"/>
            </p:cNvSpPr>
            <p:nvPr/>
          </p:nvSpPr>
          <p:spPr bwMode="auto">
            <a:xfrm>
              <a:off x="4249" y="1562"/>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90" name="Oval 262"/>
            <p:cNvSpPr>
              <a:spLocks noChangeArrowheads="1"/>
            </p:cNvSpPr>
            <p:nvPr/>
          </p:nvSpPr>
          <p:spPr bwMode="auto">
            <a:xfrm>
              <a:off x="4197" y="1562"/>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91" name="Oval 263"/>
            <p:cNvSpPr>
              <a:spLocks noChangeArrowheads="1"/>
            </p:cNvSpPr>
            <p:nvPr/>
          </p:nvSpPr>
          <p:spPr bwMode="auto">
            <a:xfrm>
              <a:off x="4302" y="1562"/>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92" name="Oval 264"/>
            <p:cNvSpPr>
              <a:spLocks noChangeArrowheads="1"/>
            </p:cNvSpPr>
            <p:nvPr/>
          </p:nvSpPr>
          <p:spPr bwMode="auto">
            <a:xfrm>
              <a:off x="4355" y="1562"/>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93" name="Oval 265"/>
            <p:cNvSpPr>
              <a:spLocks noChangeArrowheads="1"/>
            </p:cNvSpPr>
            <p:nvPr/>
          </p:nvSpPr>
          <p:spPr bwMode="auto">
            <a:xfrm>
              <a:off x="4408" y="1562"/>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94" name="Oval 266"/>
            <p:cNvSpPr>
              <a:spLocks noChangeArrowheads="1"/>
            </p:cNvSpPr>
            <p:nvPr/>
          </p:nvSpPr>
          <p:spPr bwMode="auto">
            <a:xfrm>
              <a:off x="4460" y="1562"/>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grpSp>
      <p:sp>
        <p:nvSpPr>
          <p:cNvPr id="611596" name="Freeform 268"/>
          <p:cNvSpPr>
            <a:spLocks/>
          </p:cNvSpPr>
          <p:nvPr/>
        </p:nvSpPr>
        <p:spPr bwMode="auto">
          <a:xfrm>
            <a:off x="7304088" y="1273175"/>
            <a:ext cx="1308100" cy="1460500"/>
          </a:xfrm>
          <a:custGeom>
            <a:avLst/>
            <a:gdLst>
              <a:gd name="T0" fmla="*/ 3240 w 6480"/>
              <a:gd name="T1" fmla="*/ 0 h 5760"/>
              <a:gd name="T2" fmla="*/ 0 w 6480"/>
              <a:gd name="T3" fmla="*/ 5400 h 5760"/>
              <a:gd name="T4" fmla="*/ 2700 w 6480"/>
              <a:gd name="T5" fmla="*/ 5400 h 5760"/>
              <a:gd name="T6" fmla="*/ 3060 w 6480"/>
              <a:gd name="T7" fmla="*/ 5760 h 5760"/>
              <a:gd name="T8" fmla="*/ 6480 w 6480"/>
              <a:gd name="T9" fmla="*/ 5760 h 5760"/>
              <a:gd name="T10" fmla="*/ 3240 w 6480"/>
              <a:gd name="T11" fmla="*/ 0 h 5760"/>
            </a:gdLst>
            <a:ahLst/>
            <a:cxnLst>
              <a:cxn ang="0">
                <a:pos x="T0" y="T1"/>
              </a:cxn>
              <a:cxn ang="0">
                <a:pos x="T2" y="T3"/>
              </a:cxn>
              <a:cxn ang="0">
                <a:pos x="T4" y="T5"/>
              </a:cxn>
              <a:cxn ang="0">
                <a:pos x="T6" y="T7"/>
              </a:cxn>
              <a:cxn ang="0">
                <a:pos x="T8" y="T9"/>
              </a:cxn>
              <a:cxn ang="0">
                <a:pos x="T10" y="T11"/>
              </a:cxn>
            </a:cxnLst>
            <a:rect l="0" t="0" r="r" b="b"/>
            <a:pathLst>
              <a:path w="6480" h="5760">
                <a:moveTo>
                  <a:pt x="3240" y="0"/>
                </a:moveTo>
                <a:lnTo>
                  <a:pt x="0" y="5400"/>
                </a:lnTo>
                <a:lnTo>
                  <a:pt x="2700" y="5400"/>
                </a:lnTo>
                <a:lnTo>
                  <a:pt x="3060" y="5760"/>
                </a:lnTo>
                <a:lnTo>
                  <a:pt x="6480" y="5760"/>
                </a:lnTo>
                <a:lnTo>
                  <a:pt x="3240" y="0"/>
                </a:lnTo>
                <a:close/>
              </a:path>
            </a:pathLst>
          </a:custGeom>
          <a:solidFill>
            <a:srgbClr val="FFCC99"/>
          </a:solidFill>
          <a:ln w="9525">
            <a:solidFill>
              <a:srgbClr val="000000"/>
            </a:solidFill>
            <a:round/>
            <a:headEnd/>
            <a:tailEnd/>
          </a:ln>
        </p:spPr>
        <p:txBody>
          <a:bodyPr/>
          <a:lstStyle/>
          <a:p>
            <a:endParaRPr lang="bg-BG"/>
          </a:p>
        </p:txBody>
      </p:sp>
      <p:grpSp>
        <p:nvGrpSpPr>
          <p:cNvPr id="611703" name="Group 375"/>
          <p:cNvGrpSpPr>
            <a:grpSpLocks/>
          </p:cNvGrpSpPr>
          <p:nvPr/>
        </p:nvGrpSpPr>
        <p:grpSpPr bwMode="auto">
          <a:xfrm>
            <a:off x="7407275" y="1431925"/>
            <a:ext cx="1122363" cy="1270000"/>
            <a:chOff x="4666" y="902"/>
            <a:chExt cx="707" cy="800"/>
          </a:xfrm>
        </p:grpSpPr>
        <p:sp>
          <p:nvSpPr>
            <p:cNvPr id="611597" name="Oval 269"/>
            <p:cNvSpPr>
              <a:spLocks noChangeArrowheads="1"/>
            </p:cNvSpPr>
            <p:nvPr/>
          </p:nvSpPr>
          <p:spPr bwMode="auto">
            <a:xfrm>
              <a:off x="4977" y="902"/>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98" name="Oval 270"/>
            <p:cNvSpPr>
              <a:spLocks noChangeArrowheads="1"/>
            </p:cNvSpPr>
            <p:nvPr/>
          </p:nvSpPr>
          <p:spPr bwMode="auto">
            <a:xfrm>
              <a:off x="4948" y="964"/>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599" name="Oval 271"/>
            <p:cNvSpPr>
              <a:spLocks noChangeArrowheads="1"/>
            </p:cNvSpPr>
            <p:nvPr/>
          </p:nvSpPr>
          <p:spPr bwMode="auto">
            <a:xfrm>
              <a:off x="5005" y="964"/>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00" name="Oval 272"/>
            <p:cNvSpPr>
              <a:spLocks noChangeArrowheads="1"/>
            </p:cNvSpPr>
            <p:nvPr/>
          </p:nvSpPr>
          <p:spPr bwMode="auto">
            <a:xfrm>
              <a:off x="4920" y="1025"/>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01" name="Oval 273"/>
            <p:cNvSpPr>
              <a:spLocks noChangeArrowheads="1"/>
            </p:cNvSpPr>
            <p:nvPr/>
          </p:nvSpPr>
          <p:spPr bwMode="auto">
            <a:xfrm>
              <a:off x="4977" y="1025"/>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02" name="Oval 274"/>
            <p:cNvSpPr>
              <a:spLocks noChangeArrowheads="1"/>
            </p:cNvSpPr>
            <p:nvPr/>
          </p:nvSpPr>
          <p:spPr bwMode="auto">
            <a:xfrm>
              <a:off x="5033" y="1025"/>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03" name="Oval 275"/>
            <p:cNvSpPr>
              <a:spLocks noChangeArrowheads="1"/>
            </p:cNvSpPr>
            <p:nvPr/>
          </p:nvSpPr>
          <p:spPr bwMode="auto">
            <a:xfrm>
              <a:off x="5118" y="1210"/>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04" name="Oval 276"/>
            <p:cNvSpPr>
              <a:spLocks noChangeArrowheads="1"/>
            </p:cNvSpPr>
            <p:nvPr/>
          </p:nvSpPr>
          <p:spPr bwMode="auto">
            <a:xfrm>
              <a:off x="5061" y="1087"/>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05" name="Oval 277"/>
            <p:cNvSpPr>
              <a:spLocks noChangeArrowheads="1"/>
            </p:cNvSpPr>
            <p:nvPr/>
          </p:nvSpPr>
          <p:spPr bwMode="auto">
            <a:xfrm>
              <a:off x="5090" y="1148"/>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06" name="Oval 278"/>
            <p:cNvSpPr>
              <a:spLocks noChangeArrowheads="1"/>
            </p:cNvSpPr>
            <p:nvPr/>
          </p:nvSpPr>
          <p:spPr bwMode="auto">
            <a:xfrm>
              <a:off x="4892" y="1087"/>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07" name="Oval 279"/>
            <p:cNvSpPr>
              <a:spLocks noChangeArrowheads="1"/>
            </p:cNvSpPr>
            <p:nvPr/>
          </p:nvSpPr>
          <p:spPr bwMode="auto">
            <a:xfrm>
              <a:off x="4948" y="1087"/>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08" name="Oval 280"/>
            <p:cNvSpPr>
              <a:spLocks noChangeArrowheads="1"/>
            </p:cNvSpPr>
            <p:nvPr/>
          </p:nvSpPr>
          <p:spPr bwMode="auto">
            <a:xfrm>
              <a:off x="5005" y="1087"/>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09" name="Oval 281"/>
            <p:cNvSpPr>
              <a:spLocks noChangeArrowheads="1"/>
            </p:cNvSpPr>
            <p:nvPr/>
          </p:nvSpPr>
          <p:spPr bwMode="auto">
            <a:xfrm>
              <a:off x="4920" y="1148"/>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10" name="Oval 282"/>
            <p:cNvSpPr>
              <a:spLocks noChangeArrowheads="1"/>
            </p:cNvSpPr>
            <p:nvPr/>
          </p:nvSpPr>
          <p:spPr bwMode="auto">
            <a:xfrm>
              <a:off x="4977" y="1148"/>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11" name="Oval 283"/>
            <p:cNvSpPr>
              <a:spLocks noChangeArrowheads="1"/>
            </p:cNvSpPr>
            <p:nvPr/>
          </p:nvSpPr>
          <p:spPr bwMode="auto">
            <a:xfrm>
              <a:off x="5033" y="1148"/>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12" name="Oval 284"/>
            <p:cNvSpPr>
              <a:spLocks noChangeArrowheads="1"/>
            </p:cNvSpPr>
            <p:nvPr/>
          </p:nvSpPr>
          <p:spPr bwMode="auto">
            <a:xfrm>
              <a:off x="4864" y="1148"/>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13" name="Oval 285"/>
            <p:cNvSpPr>
              <a:spLocks noChangeArrowheads="1"/>
            </p:cNvSpPr>
            <p:nvPr/>
          </p:nvSpPr>
          <p:spPr bwMode="auto">
            <a:xfrm>
              <a:off x="4892" y="1210"/>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14" name="Oval 286"/>
            <p:cNvSpPr>
              <a:spLocks noChangeArrowheads="1"/>
            </p:cNvSpPr>
            <p:nvPr/>
          </p:nvSpPr>
          <p:spPr bwMode="auto">
            <a:xfrm>
              <a:off x="4948" y="1210"/>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15" name="Oval 287"/>
            <p:cNvSpPr>
              <a:spLocks noChangeArrowheads="1"/>
            </p:cNvSpPr>
            <p:nvPr/>
          </p:nvSpPr>
          <p:spPr bwMode="auto">
            <a:xfrm>
              <a:off x="5005" y="1210"/>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16" name="Oval 288"/>
            <p:cNvSpPr>
              <a:spLocks noChangeArrowheads="1"/>
            </p:cNvSpPr>
            <p:nvPr/>
          </p:nvSpPr>
          <p:spPr bwMode="auto">
            <a:xfrm>
              <a:off x="5061" y="1210"/>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17" name="Oval 289"/>
            <p:cNvSpPr>
              <a:spLocks noChangeArrowheads="1"/>
            </p:cNvSpPr>
            <p:nvPr/>
          </p:nvSpPr>
          <p:spPr bwMode="auto">
            <a:xfrm>
              <a:off x="4835" y="1210"/>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18" name="Oval 290"/>
            <p:cNvSpPr>
              <a:spLocks noChangeArrowheads="1"/>
            </p:cNvSpPr>
            <p:nvPr/>
          </p:nvSpPr>
          <p:spPr bwMode="auto">
            <a:xfrm>
              <a:off x="5175" y="1333"/>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19" name="Oval 291"/>
            <p:cNvSpPr>
              <a:spLocks noChangeArrowheads="1"/>
            </p:cNvSpPr>
            <p:nvPr/>
          </p:nvSpPr>
          <p:spPr bwMode="auto">
            <a:xfrm>
              <a:off x="5146" y="1271"/>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20" name="Oval 292"/>
            <p:cNvSpPr>
              <a:spLocks noChangeArrowheads="1"/>
            </p:cNvSpPr>
            <p:nvPr/>
          </p:nvSpPr>
          <p:spPr bwMode="auto">
            <a:xfrm>
              <a:off x="4779" y="1333"/>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21" name="Oval 293"/>
            <p:cNvSpPr>
              <a:spLocks noChangeArrowheads="1"/>
            </p:cNvSpPr>
            <p:nvPr/>
          </p:nvSpPr>
          <p:spPr bwMode="auto">
            <a:xfrm>
              <a:off x="5005" y="1333"/>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22" name="Oval 294"/>
            <p:cNvSpPr>
              <a:spLocks noChangeArrowheads="1"/>
            </p:cNvSpPr>
            <p:nvPr/>
          </p:nvSpPr>
          <p:spPr bwMode="auto">
            <a:xfrm>
              <a:off x="5061" y="1333"/>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23" name="Oval 295"/>
            <p:cNvSpPr>
              <a:spLocks noChangeArrowheads="1"/>
            </p:cNvSpPr>
            <p:nvPr/>
          </p:nvSpPr>
          <p:spPr bwMode="auto">
            <a:xfrm>
              <a:off x="5118" y="1333"/>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24" name="Oval 296"/>
            <p:cNvSpPr>
              <a:spLocks noChangeArrowheads="1"/>
            </p:cNvSpPr>
            <p:nvPr/>
          </p:nvSpPr>
          <p:spPr bwMode="auto">
            <a:xfrm>
              <a:off x="4892" y="1333"/>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25" name="Oval 297"/>
            <p:cNvSpPr>
              <a:spLocks noChangeArrowheads="1"/>
            </p:cNvSpPr>
            <p:nvPr/>
          </p:nvSpPr>
          <p:spPr bwMode="auto">
            <a:xfrm>
              <a:off x="4835" y="1333"/>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26" name="Oval 298"/>
            <p:cNvSpPr>
              <a:spLocks noChangeArrowheads="1"/>
            </p:cNvSpPr>
            <p:nvPr/>
          </p:nvSpPr>
          <p:spPr bwMode="auto">
            <a:xfrm>
              <a:off x="5090" y="1271"/>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27" name="Oval 299"/>
            <p:cNvSpPr>
              <a:spLocks noChangeArrowheads="1"/>
            </p:cNvSpPr>
            <p:nvPr/>
          </p:nvSpPr>
          <p:spPr bwMode="auto">
            <a:xfrm>
              <a:off x="4948" y="1333"/>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28" name="Oval 300"/>
            <p:cNvSpPr>
              <a:spLocks noChangeArrowheads="1"/>
            </p:cNvSpPr>
            <p:nvPr/>
          </p:nvSpPr>
          <p:spPr bwMode="auto">
            <a:xfrm>
              <a:off x="4864" y="1271"/>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29" name="Oval 301"/>
            <p:cNvSpPr>
              <a:spLocks noChangeArrowheads="1"/>
            </p:cNvSpPr>
            <p:nvPr/>
          </p:nvSpPr>
          <p:spPr bwMode="auto">
            <a:xfrm>
              <a:off x="4920" y="1271"/>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30" name="Oval 302"/>
            <p:cNvSpPr>
              <a:spLocks noChangeArrowheads="1"/>
            </p:cNvSpPr>
            <p:nvPr/>
          </p:nvSpPr>
          <p:spPr bwMode="auto">
            <a:xfrm>
              <a:off x="4977" y="1271"/>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31" name="Oval 303"/>
            <p:cNvSpPr>
              <a:spLocks noChangeArrowheads="1"/>
            </p:cNvSpPr>
            <p:nvPr/>
          </p:nvSpPr>
          <p:spPr bwMode="auto">
            <a:xfrm>
              <a:off x="5033" y="1271"/>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32" name="Oval 304"/>
            <p:cNvSpPr>
              <a:spLocks noChangeArrowheads="1"/>
            </p:cNvSpPr>
            <p:nvPr/>
          </p:nvSpPr>
          <p:spPr bwMode="auto">
            <a:xfrm>
              <a:off x="4807" y="1271"/>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33" name="Oval 305"/>
            <p:cNvSpPr>
              <a:spLocks noChangeArrowheads="1"/>
            </p:cNvSpPr>
            <p:nvPr/>
          </p:nvSpPr>
          <p:spPr bwMode="auto">
            <a:xfrm>
              <a:off x="5146" y="1394"/>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34" name="Oval 306"/>
            <p:cNvSpPr>
              <a:spLocks noChangeArrowheads="1"/>
            </p:cNvSpPr>
            <p:nvPr/>
          </p:nvSpPr>
          <p:spPr bwMode="auto">
            <a:xfrm>
              <a:off x="4750" y="1394"/>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35" name="Oval 307"/>
            <p:cNvSpPr>
              <a:spLocks noChangeArrowheads="1"/>
            </p:cNvSpPr>
            <p:nvPr/>
          </p:nvSpPr>
          <p:spPr bwMode="auto">
            <a:xfrm>
              <a:off x="4977" y="1394"/>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36" name="Oval 308"/>
            <p:cNvSpPr>
              <a:spLocks noChangeArrowheads="1"/>
            </p:cNvSpPr>
            <p:nvPr/>
          </p:nvSpPr>
          <p:spPr bwMode="auto">
            <a:xfrm>
              <a:off x="5033" y="1394"/>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37" name="Oval 309"/>
            <p:cNvSpPr>
              <a:spLocks noChangeArrowheads="1"/>
            </p:cNvSpPr>
            <p:nvPr/>
          </p:nvSpPr>
          <p:spPr bwMode="auto">
            <a:xfrm>
              <a:off x="5090" y="1394"/>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38" name="Oval 310"/>
            <p:cNvSpPr>
              <a:spLocks noChangeArrowheads="1"/>
            </p:cNvSpPr>
            <p:nvPr/>
          </p:nvSpPr>
          <p:spPr bwMode="auto">
            <a:xfrm>
              <a:off x="4864" y="1394"/>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39" name="Oval 311"/>
            <p:cNvSpPr>
              <a:spLocks noChangeArrowheads="1"/>
            </p:cNvSpPr>
            <p:nvPr/>
          </p:nvSpPr>
          <p:spPr bwMode="auto">
            <a:xfrm>
              <a:off x="4807" y="1394"/>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40" name="Oval 312"/>
            <p:cNvSpPr>
              <a:spLocks noChangeArrowheads="1"/>
            </p:cNvSpPr>
            <p:nvPr/>
          </p:nvSpPr>
          <p:spPr bwMode="auto">
            <a:xfrm>
              <a:off x="4920" y="1394"/>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41" name="Oval 313"/>
            <p:cNvSpPr>
              <a:spLocks noChangeArrowheads="1"/>
            </p:cNvSpPr>
            <p:nvPr/>
          </p:nvSpPr>
          <p:spPr bwMode="auto">
            <a:xfrm>
              <a:off x="5203" y="1394"/>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42" name="Oval 314"/>
            <p:cNvSpPr>
              <a:spLocks noChangeArrowheads="1"/>
            </p:cNvSpPr>
            <p:nvPr/>
          </p:nvSpPr>
          <p:spPr bwMode="auto">
            <a:xfrm>
              <a:off x="5118" y="1456"/>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43" name="Oval 315"/>
            <p:cNvSpPr>
              <a:spLocks noChangeArrowheads="1"/>
            </p:cNvSpPr>
            <p:nvPr/>
          </p:nvSpPr>
          <p:spPr bwMode="auto">
            <a:xfrm>
              <a:off x="4722" y="1456"/>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44" name="Oval 316"/>
            <p:cNvSpPr>
              <a:spLocks noChangeArrowheads="1"/>
            </p:cNvSpPr>
            <p:nvPr/>
          </p:nvSpPr>
          <p:spPr bwMode="auto">
            <a:xfrm>
              <a:off x="4948" y="1456"/>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45" name="Oval 317"/>
            <p:cNvSpPr>
              <a:spLocks noChangeArrowheads="1"/>
            </p:cNvSpPr>
            <p:nvPr/>
          </p:nvSpPr>
          <p:spPr bwMode="auto">
            <a:xfrm>
              <a:off x="5005" y="1456"/>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46" name="Oval 318"/>
            <p:cNvSpPr>
              <a:spLocks noChangeArrowheads="1"/>
            </p:cNvSpPr>
            <p:nvPr/>
          </p:nvSpPr>
          <p:spPr bwMode="auto">
            <a:xfrm>
              <a:off x="5061" y="1456"/>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47" name="Oval 319"/>
            <p:cNvSpPr>
              <a:spLocks noChangeArrowheads="1"/>
            </p:cNvSpPr>
            <p:nvPr/>
          </p:nvSpPr>
          <p:spPr bwMode="auto">
            <a:xfrm>
              <a:off x="4835" y="1456"/>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48" name="Oval 320"/>
            <p:cNvSpPr>
              <a:spLocks noChangeArrowheads="1"/>
            </p:cNvSpPr>
            <p:nvPr/>
          </p:nvSpPr>
          <p:spPr bwMode="auto">
            <a:xfrm>
              <a:off x="4779" y="1456"/>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49" name="Oval 321"/>
            <p:cNvSpPr>
              <a:spLocks noChangeArrowheads="1"/>
            </p:cNvSpPr>
            <p:nvPr/>
          </p:nvSpPr>
          <p:spPr bwMode="auto">
            <a:xfrm>
              <a:off x="4892" y="1456"/>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50" name="Oval 322"/>
            <p:cNvSpPr>
              <a:spLocks noChangeArrowheads="1"/>
            </p:cNvSpPr>
            <p:nvPr/>
          </p:nvSpPr>
          <p:spPr bwMode="auto">
            <a:xfrm>
              <a:off x="5175" y="1456"/>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51" name="Oval 323"/>
            <p:cNvSpPr>
              <a:spLocks noChangeArrowheads="1"/>
            </p:cNvSpPr>
            <p:nvPr/>
          </p:nvSpPr>
          <p:spPr bwMode="auto">
            <a:xfrm>
              <a:off x="5231" y="1456"/>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52" name="Oval 324"/>
            <p:cNvSpPr>
              <a:spLocks noChangeArrowheads="1"/>
            </p:cNvSpPr>
            <p:nvPr/>
          </p:nvSpPr>
          <p:spPr bwMode="auto">
            <a:xfrm>
              <a:off x="5090" y="1517"/>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53" name="Oval 325"/>
            <p:cNvSpPr>
              <a:spLocks noChangeArrowheads="1"/>
            </p:cNvSpPr>
            <p:nvPr/>
          </p:nvSpPr>
          <p:spPr bwMode="auto">
            <a:xfrm>
              <a:off x="4694" y="1517"/>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54" name="Oval 326"/>
            <p:cNvSpPr>
              <a:spLocks noChangeArrowheads="1"/>
            </p:cNvSpPr>
            <p:nvPr/>
          </p:nvSpPr>
          <p:spPr bwMode="auto">
            <a:xfrm>
              <a:off x="4920" y="1517"/>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55" name="Oval 327"/>
            <p:cNvSpPr>
              <a:spLocks noChangeArrowheads="1"/>
            </p:cNvSpPr>
            <p:nvPr/>
          </p:nvSpPr>
          <p:spPr bwMode="auto">
            <a:xfrm>
              <a:off x="4977" y="1517"/>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56" name="Oval 328"/>
            <p:cNvSpPr>
              <a:spLocks noChangeArrowheads="1"/>
            </p:cNvSpPr>
            <p:nvPr/>
          </p:nvSpPr>
          <p:spPr bwMode="auto">
            <a:xfrm>
              <a:off x="5033" y="1517"/>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57" name="Oval 329"/>
            <p:cNvSpPr>
              <a:spLocks noChangeArrowheads="1"/>
            </p:cNvSpPr>
            <p:nvPr/>
          </p:nvSpPr>
          <p:spPr bwMode="auto">
            <a:xfrm>
              <a:off x="4807" y="1517"/>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58" name="Oval 330"/>
            <p:cNvSpPr>
              <a:spLocks noChangeArrowheads="1"/>
            </p:cNvSpPr>
            <p:nvPr/>
          </p:nvSpPr>
          <p:spPr bwMode="auto">
            <a:xfrm>
              <a:off x="4750" y="1517"/>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59" name="Oval 331"/>
            <p:cNvSpPr>
              <a:spLocks noChangeArrowheads="1"/>
            </p:cNvSpPr>
            <p:nvPr/>
          </p:nvSpPr>
          <p:spPr bwMode="auto">
            <a:xfrm>
              <a:off x="4864" y="1517"/>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60" name="Oval 332"/>
            <p:cNvSpPr>
              <a:spLocks noChangeArrowheads="1"/>
            </p:cNvSpPr>
            <p:nvPr/>
          </p:nvSpPr>
          <p:spPr bwMode="auto">
            <a:xfrm>
              <a:off x="5146" y="1517"/>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61" name="Oval 333"/>
            <p:cNvSpPr>
              <a:spLocks noChangeArrowheads="1"/>
            </p:cNvSpPr>
            <p:nvPr/>
          </p:nvSpPr>
          <p:spPr bwMode="auto">
            <a:xfrm>
              <a:off x="5203" y="1517"/>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62" name="Oval 334"/>
            <p:cNvSpPr>
              <a:spLocks noChangeArrowheads="1"/>
            </p:cNvSpPr>
            <p:nvPr/>
          </p:nvSpPr>
          <p:spPr bwMode="auto">
            <a:xfrm>
              <a:off x="5259" y="1517"/>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63" name="Oval 335"/>
            <p:cNvSpPr>
              <a:spLocks noChangeArrowheads="1"/>
            </p:cNvSpPr>
            <p:nvPr/>
          </p:nvSpPr>
          <p:spPr bwMode="auto">
            <a:xfrm>
              <a:off x="5061" y="1579"/>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64" name="Oval 336"/>
            <p:cNvSpPr>
              <a:spLocks noChangeArrowheads="1"/>
            </p:cNvSpPr>
            <p:nvPr/>
          </p:nvSpPr>
          <p:spPr bwMode="auto">
            <a:xfrm>
              <a:off x="4666" y="1579"/>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65" name="Oval 337"/>
            <p:cNvSpPr>
              <a:spLocks noChangeArrowheads="1"/>
            </p:cNvSpPr>
            <p:nvPr/>
          </p:nvSpPr>
          <p:spPr bwMode="auto">
            <a:xfrm>
              <a:off x="4892" y="1579"/>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66" name="Oval 338"/>
            <p:cNvSpPr>
              <a:spLocks noChangeArrowheads="1"/>
            </p:cNvSpPr>
            <p:nvPr/>
          </p:nvSpPr>
          <p:spPr bwMode="auto">
            <a:xfrm>
              <a:off x="4948" y="1579"/>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67" name="Oval 339"/>
            <p:cNvSpPr>
              <a:spLocks noChangeArrowheads="1"/>
            </p:cNvSpPr>
            <p:nvPr/>
          </p:nvSpPr>
          <p:spPr bwMode="auto">
            <a:xfrm>
              <a:off x="5005" y="1579"/>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68" name="Oval 340"/>
            <p:cNvSpPr>
              <a:spLocks noChangeArrowheads="1"/>
            </p:cNvSpPr>
            <p:nvPr/>
          </p:nvSpPr>
          <p:spPr bwMode="auto">
            <a:xfrm>
              <a:off x="4779" y="1579"/>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69" name="Oval 341"/>
            <p:cNvSpPr>
              <a:spLocks noChangeArrowheads="1"/>
            </p:cNvSpPr>
            <p:nvPr/>
          </p:nvSpPr>
          <p:spPr bwMode="auto">
            <a:xfrm>
              <a:off x="4722" y="1579"/>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70" name="Oval 342"/>
            <p:cNvSpPr>
              <a:spLocks noChangeArrowheads="1"/>
            </p:cNvSpPr>
            <p:nvPr/>
          </p:nvSpPr>
          <p:spPr bwMode="auto">
            <a:xfrm>
              <a:off x="4835" y="1579"/>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71" name="Oval 343"/>
            <p:cNvSpPr>
              <a:spLocks noChangeArrowheads="1"/>
            </p:cNvSpPr>
            <p:nvPr/>
          </p:nvSpPr>
          <p:spPr bwMode="auto">
            <a:xfrm>
              <a:off x="5118" y="1579"/>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72" name="Oval 344"/>
            <p:cNvSpPr>
              <a:spLocks noChangeArrowheads="1"/>
            </p:cNvSpPr>
            <p:nvPr/>
          </p:nvSpPr>
          <p:spPr bwMode="auto">
            <a:xfrm>
              <a:off x="5175" y="1579"/>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73" name="Oval 345"/>
            <p:cNvSpPr>
              <a:spLocks noChangeArrowheads="1"/>
            </p:cNvSpPr>
            <p:nvPr/>
          </p:nvSpPr>
          <p:spPr bwMode="auto">
            <a:xfrm>
              <a:off x="5231" y="1579"/>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74" name="Oval 346"/>
            <p:cNvSpPr>
              <a:spLocks noChangeArrowheads="1"/>
            </p:cNvSpPr>
            <p:nvPr/>
          </p:nvSpPr>
          <p:spPr bwMode="auto">
            <a:xfrm>
              <a:off x="5288" y="1579"/>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75" name="Oval 347"/>
            <p:cNvSpPr>
              <a:spLocks noChangeArrowheads="1"/>
            </p:cNvSpPr>
            <p:nvPr/>
          </p:nvSpPr>
          <p:spPr bwMode="auto">
            <a:xfrm>
              <a:off x="5090" y="1640"/>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76" name="Oval 348"/>
            <p:cNvSpPr>
              <a:spLocks noChangeArrowheads="1"/>
            </p:cNvSpPr>
            <p:nvPr/>
          </p:nvSpPr>
          <p:spPr bwMode="auto">
            <a:xfrm>
              <a:off x="4977" y="1640"/>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77" name="Oval 349"/>
            <p:cNvSpPr>
              <a:spLocks noChangeArrowheads="1"/>
            </p:cNvSpPr>
            <p:nvPr/>
          </p:nvSpPr>
          <p:spPr bwMode="auto">
            <a:xfrm>
              <a:off x="5033" y="1640"/>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78" name="Oval 350"/>
            <p:cNvSpPr>
              <a:spLocks noChangeArrowheads="1"/>
            </p:cNvSpPr>
            <p:nvPr/>
          </p:nvSpPr>
          <p:spPr bwMode="auto">
            <a:xfrm>
              <a:off x="5146" y="1640"/>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79" name="Oval 351"/>
            <p:cNvSpPr>
              <a:spLocks noChangeArrowheads="1"/>
            </p:cNvSpPr>
            <p:nvPr/>
          </p:nvSpPr>
          <p:spPr bwMode="auto">
            <a:xfrm>
              <a:off x="5203" y="1640"/>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80" name="Oval 352"/>
            <p:cNvSpPr>
              <a:spLocks noChangeArrowheads="1"/>
            </p:cNvSpPr>
            <p:nvPr/>
          </p:nvSpPr>
          <p:spPr bwMode="auto">
            <a:xfrm>
              <a:off x="5259" y="1640"/>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681" name="Oval 353"/>
            <p:cNvSpPr>
              <a:spLocks noChangeArrowheads="1"/>
            </p:cNvSpPr>
            <p:nvPr/>
          </p:nvSpPr>
          <p:spPr bwMode="auto">
            <a:xfrm>
              <a:off x="5316" y="1640"/>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grpSp>
      <p:sp>
        <p:nvSpPr>
          <p:cNvPr id="611682" name="Oval 354"/>
          <p:cNvSpPr>
            <a:spLocks noChangeArrowheads="1"/>
          </p:cNvSpPr>
          <p:nvPr/>
        </p:nvSpPr>
        <p:spPr bwMode="auto">
          <a:xfrm>
            <a:off x="7221538" y="1063625"/>
            <a:ext cx="152400" cy="177800"/>
          </a:xfrm>
          <a:prstGeom prst="ellipse">
            <a:avLst/>
          </a:prstGeom>
          <a:gradFill rotWithShape="0">
            <a:gsLst>
              <a:gs pos="0">
                <a:srgbClr val="FFFFFF"/>
              </a:gs>
              <a:gs pos="50000">
                <a:srgbClr val="FFFFFF">
                  <a:gamma/>
                  <a:shade val="46275"/>
                  <a:invGamma/>
                </a:srgbClr>
              </a:gs>
              <a:gs pos="100000">
                <a:srgbClr val="FFFFFF"/>
              </a:gs>
            </a:gsLst>
            <a:lin ang="2700000" scaled="1"/>
          </a:gradFill>
          <a:ln w="9525">
            <a:solidFill>
              <a:srgbClr val="000000"/>
            </a:solidFill>
            <a:round/>
            <a:headEnd/>
            <a:tailEnd/>
          </a:ln>
        </p:spPr>
        <p:txBody>
          <a:bodyPr/>
          <a:lstStyle/>
          <a:p>
            <a:endParaRPr lang="bg-BG"/>
          </a:p>
        </p:txBody>
      </p:sp>
      <p:sp>
        <p:nvSpPr>
          <p:cNvPr id="611683" name="Line 355"/>
          <p:cNvSpPr>
            <a:spLocks noChangeShapeType="1"/>
          </p:cNvSpPr>
          <p:nvPr/>
        </p:nvSpPr>
        <p:spPr bwMode="auto">
          <a:xfrm flipH="1">
            <a:off x="6662738" y="1182688"/>
            <a:ext cx="558800" cy="1793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1684" name="Line 356"/>
          <p:cNvSpPr>
            <a:spLocks noChangeShapeType="1"/>
          </p:cNvSpPr>
          <p:nvPr/>
        </p:nvSpPr>
        <p:spPr bwMode="auto">
          <a:xfrm>
            <a:off x="7373938" y="1182688"/>
            <a:ext cx="558800" cy="1190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grpSp>
        <p:nvGrpSpPr>
          <p:cNvPr id="612048" name="Group 720"/>
          <p:cNvGrpSpPr>
            <a:grpSpLocks/>
          </p:cNvGrpSpPr>
          <p:nvPr/>
        </p:nvGrpSpPr>
        <p:grpSpPr bwMode="auto">
          <a:xfrm>
            <a:off x="7483475" y="3803650"/>
            <a:ext cx="949325" cy="787400"/>
            <a:chOff x="4714" y="2396"/>
            <a:chExt cx="598" cy="496"/>
          </a:xfrm>
        </p:grpSpPr>
        <p:sp>
          <p:nvSpPr>
            <p:cNvPr id="611334" name="AutoShape 6"/>
            <p:cNvSpPr>
              <a:spLocks noChangeArrowheads="1"/>
            </p:cNvSpPr>
            <p:nvPr/>
          </p:nvSpPr>
          <p:spPr bwMode="auto">
            <a:xfrm rot="5400000">
              <a:off x="4807" y="2404"/>
              <a:ext cx="395" cy="582"/>
            </a:xfrm>
            <a:prstGeom prst="flowChartDelay">
              <a:avLst/>
            </a:prstGeom>
            <a:gradFill rotWithShape="0">
              <a:gsLst>
                <a:gs pos="0">
                  <a:srgbClr val="FFFFFF"/>
                </a:gs>
                <a:gs pos="100000">
                  <a:srgbClr val="FFFFFF">
                    <a:gamma/>
                    <a:shade val="0"/>
                    <a:invGamma/>
                  </a:srgbClr>
                </a:gs>
              </a:gsLst>
              <a:lin ang="2700000" scaled="1"/>
            </a:gradFill>
            <a:ln w="9525">
              <a:solidFill>
                <a:srgbClr val="000000"/>
              </a:solidFill>
              <a:miter lim="800000"/>
              <a:headEnd/>
              <a:tailEnd/>
            </a:ln>
          </p:spPr>
          <p:txBody>
            <a:bodyPr/>
            <a:lstStyle/>
            <a:p>
              <a:endParaRPr lang="bg-BG"/>
            </a:p>
          </p:txBody>
        </p:sp>
        <p:sp>
          <p:nvSpPr>
            <p:cNvPr id="611335" name="Oval 7"/>
            <p:cNvSpPr>
              <a:spLocks noChangeArrowheads="1"/>
            </p:cNvSpPr>
            <p:nvPr/>
          </p:nvSpPr>
          <p:spPr bwMode="auto">
            <a:xfrm rot="14858">
              <a:off x="4714" y="2431"/>
              <a:ext cx="503" cy="197"/>
            </a:xfrm>
            <a:prstGeom prst="ellipse">
              <a:avLst/>
            </a:prstGeom>
            <a:gradFill rotWithShape="0">
              <a:gsLst>
                <a:gs pos="0">
                  <a:srgbClr val="FFFFFF"/>
                </a:gs>
                <a:gs pos="100000">
                  <a:srgbClr val="FFFFFF">
                    <a:gamma/>
                    <a:shade val="0"/>
                    <a:invGamma/>
                  </a:srgbClr>
                </a:gs>
              </a:gsLst>
              <a:path path="shape">
                <a:fillToRect l="50000" t="50000" r="50000" b="50000"/>
              </a:path>
            </a:gradFill>
            <a:ln w="9525">
              <a:solidFill>
                <a:srgbClr val="000000"/>
              </a:solidFill>
              <a:round/>
              <a:headEnd/>
              <a:tailEnd/>
            </a:ln>
          </p:spPr>
          <p:txBody>
            <a:bodyPr/>
            <a:lstStyle/>
            <a:p>
              <a:endParaRPr lang="bg-BG"/>
            </a:p>
          </p:txBody>
        </p:sp>
        <p:sp>
          <p:nvSpPr>
            <p:cNvPr id="611336" name="Oval 8"/>
            <p:cNvSpPr>
              <a:spLocks noChangeArrowheads="1"/>
            </p:cNvSpPr>
            <p:nvPr/>
          </p:nvSpPr>
          <p:spPr bwMode="auto">
            <a:xfrm>
              <a:off x="4901" y="2528"/>
              <a:ext cx="112" cy="99"/>
            </a:xfrm>
            <a:prstGeom prst="ellipse">
              <a:avLst/>
            </a:prstGeom>
            <a:gradFill rotWithShape="0">
              <a:gsLst>
                <a:gs pos="0">
                  <a:srgbClr val="FFFFFF"/>
                </a:gs>
                <a:gs pos="100000">
                  <a:srgbClr val="FFFFFF">
                    <a:gamma/>
                    <a:shade val="63529"/>
                    <a:invGamma/>
                  </a:srgbClr>
                </a:gs>
              </a:gsLst>
              <a:path path="shape">
                <a:fillToRect l="50000" t="50000" r="50000" b="50000"/>
              </a:path>
            </a:gradFill>
            <a:ln w="9525">
              <a:solidFill>
                <a:srgbClr val="000000"/>
              </a:solidFill>
              <a:round/>
              <a:headEnd/>
              <a:tailEnd/>
            </a:ln>
          </p:spPr>
          <p:txBody>
            <a:bodyPr/>
            <a:lstStyle/>
            <a:p>
              <a:endParaRPr lang="bg-BG"/>
            </a:p>
          </p:txBody>
        </p:sp>
        <p:sp>
          <p:nvSpPr>
            <p:cNvPr id="611337" name="WordArt 9"/>
            <p:cNvSpPr>
              <a:spLocks noChangeArrowheads="1" noChangeShapeType="1" noTextEdit="1"/>
            </p:cNvSpPr>
            <p:nvPr/>
          </p:nvSpPr>
          <p:spPr bwMode="auto">
            <a:xfrm rot="14858">
              <a:off x="4789" y="2669"/>
              <a:ext cx="442" cy="96"/>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Down">
                <a:avLst>
                  <a:gd name="adj" fmla="val 0"/>
                </a:avLst>
              </a:prstTxWarp>
            </a:bodyPr>
            <a:lstStyle/>
            <a:p>
              <a:pPr algn="ctr"/>
              <a:r>
                <a:rPr lang="en-GB" sz="3600" kern="10">
                  <a:ln w="9525">
                    <a:solidFill>
                      <a:srgbClr val="000000"/>
                    </a:solidFill>
                    <a:round/>
                    <a:headEnd/>
                    <a:tailEnd/>
                  </a:ln>
                  <a:solidFill>
                    <a:srgbClr val="FFFFFF"/>
                  </a:solidFill>
                  <a:latin typeface="Arial Black"/>
                </a:rPr>
                <a:t>n </a:t>
              </a:r>
              <a:r>
                <a:rPr lang="bg-BG" sz="3600" kern="10">
                  <a:ln w="9525">
                    <a:solidFill>
                      <a:srgbClr val="000000"/>
                    </a:solidFill>
                    <a:round/>
                    <a:headEnd/>
                    <a:tailEnd/>
                  </a:ln>
                  <a:solidFill>
                    <a:srgbClr val="FFFFFF"/>
                  </a:solidFill>
                  <a:latin typeface="Arial Black"/>
                </a:rPr>
                <a:t>данни</a:t>
              </a:r>
            </a:p>
          </p:txBody>
        </p:sp>
        <p:sp>
          <p:nvSpPr>
            <p:cNvPr id="611338" name="Oval 10"/>
            <p:cNvSpPr>
              <a:spLocks noChangeArrowheads="1"/>
            </p:cNvSpPr>
            <p:nvPr/>
          </p:nvSpPr>
          <p:spPr bwMode="auto">
            <a:xfrm>
              <a:off x="5199" y="2438"/>
              <a:ext cx="113" cy="98"/>
            </a:xfrm>
            <a:prstGeom prst="ellipse">
              <a:avLst/>
            </a:prstGeom>
            <a:gradFill rotWithShape="0">
              <a:gsLst>
                <a:gs pos="0">
                  <a:srgbClr val="FFFFFF"/>
                </a:gs>
                <a:gs pos="100000">
                  <a:srgbClr val="FFFFFF">
                    <a:gamma/>
                    <a:shade val="63529"/>
                    <a:invGamma/>
                  </a:srgbClr>
                </a:gs>
              </a:gsLst>
              <a:path path="shape">
                <a:fillToRect l="50000" t="50000" r="50000" b="50000"/>
              </a:path>
            </a:gradFill>
            <a:ln w="9525">
              <a:solidFill>
                <a:srgbClr val="000000"/>
              </a:solidFill>
              <a:round/>
              <a:headEnd/>
              <a:tailEnd/>
            </a:ln>
          </p:spPr>
          <p:txBody>
            <a:bodyPr/>
            <a:lstStyle/>
            <a:p>
              <a:endParaRPr lang="bg-BG"/>
            </a:p>
          </p:txBody>
        </p:sp>
        <p:sp>
          <p:nvSpPr>
            <p:cNvPr id="611340" name="Oval 12"/>
            <p:cNvSpPr>
              <a:spLocks noChangeArrowheads="1"/>
            </p:cNvSpPr>
            <p:nvPr/>
          </p:nvSpPr>
          <p:spPr bwMode="auto">
            <a:xfrm>
              <a:off x="4779" y="2432"/>
              <a:ext cx="112" cy="98"/>
            </a:xfrm>
            <a:prstGeom prst="ellipse">
              <a:avLst/>
            </a:prstGeom>
            <a:gradFill rotWithShape="0">
              <a:gsLst>
                <a:gs pos="0">
                  <a:srgbClr val="FFFFFF"/>
                </a:gs>
                <a:gs pos="100000">
                  <a:srgbClr val="FFFFFF">
                    <a:gamma/>
                    <a:shade val="63529"/>
                    <a:invGamma/>
                  </a:srgbClr>
                </a:gs>
              </a:gsLst>
              <a:path path="shape">
                <a:fillToRect l="50000" t="50000" r="50000" b="50000"/>
              </a:path>
            </a:gradFill>
            <a:ln w="9525">
              <a:solidFill>
                <a:srgbClr val="000000"/>
              </a:solidFill>
              <a:round/>
              <a:headEnd/>
              <a:tailEnd/>
            </a:ln>
          </p:spPr>
          <p:txBody>
            <a:bodyPr/>
            <a:lstStyle/>
            <a:p>
              <a:endParaRPr lang="bg-BG"/>
            </a:p>
          </p:txBody>
        </p:sp>
        <p:sp>
          <p:nvSpPr>
            <p:cNvPr id="611341" name="Oval 13"/>
            <p:cNvSpPr>
              <a:spLocks noChangeArrowheads="1"/>
            </p:cNvSpPr>
            <p:nvPr/>
          </p:nvSpPr>
          <p:spPr bwMode="auto">
            <a:xfrm>
              <a:off x="4714" y="2497"/>
              <a:ext cx="112" cy="99"/>
            </a:xfrm>
            <a:prstGeom prst="ellipse">
              <a:avLst/>
            </a:prstGeom>
            <a:gradFill rotWithShape="0">
              <a:gsLst>
                <a:gs pos="0">
                  <a:srgbClr val="FFFFFF"/>
                </a:gs>
                <a:gs pos="100000">
                  <a:srgbClr val="FFFFFF">
                    <a:gamma/>
                    <a:shade val="63529"/>
                    <a:invGamma/>
                  </a:srgbClr>
                </a:gs>
              </a:gsLst>
              <a:path path="shape">
                <a:fillToRect l="50000" t="50000" r="50000" b="50000"/>
              </a:path>
            </a:gradFill>
            <a:ln w="9525">
              <a:solidFill>
                <a:srgbClr val="000000"/>
              </a:solidFill>
              <a:round/>
              <a:headEnd/>
              <a:tailEnd/>
            </a:ln>
          </p:spPr>
          <p:txBody>
            <a:bodyPr/>
            <a:lstStyle/>
            <a:p>
              <a:endParaRPr lang="bg-BG"/>
            </a:p>
          </p:txBody>
        </p:sp>
        <p:sp>
          <p:nvSpPr>
            <p:cNvPr id="611342" name="Oval 14"/>
            <p:cNvSpPr>
              <a:spLocks noChangeArrowheads="1"/>
            </p:cNvSpPr>
            <p:nvPr/>
          </p:nvSpPr>
          <p:spPr bwMode="auto">
            <a:xfrm>
              <a:off x="5102" y="2432"/>
              <a:ext cx="112" cy="98"/>
            </a:xfrm>
            <a:prstGeom prst="ellipse">
              <a:avLst/>
            </a:prstGeom>
            <a:gradFill rotWithShape="0">
              <a:gsLst>
                <a:gs pos="0">
                  <a:srgbClr val="FFFFFF"/>
                </a:gs>
                <a:gs pos="100000">
                  <a:srgbClr val="FFFFFF">
                    <a:gamma/>
                    <a:shade val="63529"/>
                    <a:invGamma/>
                  </a:srgbClr>
                </a:gs>
              </a:gsLst>
              <a:path path="shape">
                <a:fillToRect l="50000" t="50000" r="50000" b="50000"/>
              </a:path>
            </a:gradFill>
            <a:ln w="9525">
              <a:solidFill>
                <a:srgbClr val="000000"/>
              </a:solidFill>
              <a:round/>
              <a:headEnd/>
              <a:tailEnd/>
            </a:ln>
          </p:spPr>
          <p:txBody>
            <a:bodyPr/>
            <a:lstStyle/>
            <a:p>
              <a:endParaRPr lang="bg-BG"/>
            </a:p>
          </p:txBody>
        </p:sp>
        <p:sp>
          <p:nvSpPr>
            <p:cNvPr id="611343" name="Oval 15"/>
            <p:cNvSpPr>
              <a:spLocks noChangeArrowheads="1"/>
            </p:cNvSpPr>
            <p:nvPr/>
          </p:nvSpPr>
          <p:spPr bwMode="auto">
            <a:xfrm>
              <a:off x="5107" y="2497"/>
              <a:ext cx="112" cy="99"/>
            </a:xfrm>
            <a:prstGeom prst="ellipse">
              <a:avLst/>
            </a:prstGeom>
            <a:gradFill rotWithShape="0">
              <a:gsLst>
                <a:gs pos="0">
                  <a:srgbClr val="FFFFFF"/>
                </a:gs>
                <a:gs pos="100000">
                  <a:srgbClr val="FFFFFF">
                    <a:gamma/>
                    <a:shade val="63529"/>
                    <a:invGamma/>
                  </a:srgbClr>
                </a:gs>
              </a:gsLst>
              <a:path path="shape">
                <a:fillToRect l="50000" t="50000" r="50000" b="50000"/>
              </a:path>
            </a:gradFill>
            <a:ln w="9525">
              <a:solidFill>
                <a:srgbClr val="000000"/>
              </a:solidFill>
              <a:round/>
              <a:headEnd/>
              <a:tailEnd/>
            </a:ln>
          </p:spPr>
          <p:txBody>
            <a:bodyPr/>
            <a:lstStyle/>
            <a:p>
              <a:endParaRPr lang="bg-BG"/>
            </a:p>
          </p:txBody>
        </p:sp>
        <p:sp>
          <p:nvSpPr>
            <p:cNvPr id="611344" name="Oval 16"/>
            <p:cNvSpPr>
              <a:spLocks noChangeArrowheads="1"/>
            </p:cNvSpPr>
            <p:nvPr/>
          </p:nvSpPr>
          <p:spPr bwMode="auto">
            <a:xfrm>
              <a:off x="4908" y="2432"/>
              <a:ext cx="112" cy="98"/>
            </a:xfrm>
            <a:prstGeom prst="ellipse">
              <a:avLst/>
            </a:prstGeom>
            <a:gradFill rotWithShape="0">
              <a:gsLst>
                <a:gs pos="0">
                  <a:srgbClr val="FFFFFF"/>
                </a:gs>
                <a:gs pos="100000">
                  <a:srgbClr val="FFFFFF">
                    <a:gamma/>
                    <a:shade val="63529"/>
                    <a:invGamma/>
                  </a:srgbClr>
                </a:gs>
              </a:gsLst>
              <a:path path="shape">
                <a:fillToRect l="50000" t="50000" r="50000" b="50000"/>
              </a:path>
            </a:gradFill>
            <a:ln w="9525">
              <a:solidFill>
                <a:srgbClr val="000000"/>
              </a:solidFill>
              <a:round/>
              <a:headEnd/>
              <a:tailEnd/>
            </a:ln>
          </p:spPr>
          <p:txBody>
            <a:bodyPr/>
            <a:lstStyle/>
            <a:p>
              <a:endParaRPr lang="bg-BG"/>
            </a:p>
          </p:txBody>
        </p:sp>
        <p:sp>
          <p:nvSpPr>
            <p:cNvPr id="611345" name="Oval 17"/>
            <p:cNvSpPr>
              <a:spLocks noChangeArrowheads="1"/>
            </p:cNvSpPr>
            <p:nvPr/>
          </p:nvSpPr>
          <p:spPr bwMode="auto">
            <a:xfrm>
              <a:off x="4973" y="2432"/>
              <a:ext cx="112" cy="98"/>
            </a:xfrm>
            <a:prstGeom prst="ellipse">
              <a:avLst/>
            </a:prstGeom>
            <a:gradFill rotWithShape="0">
              <a:gsLst>
                <a:gs pos="0">
                  <a:srgbClr val="FFFFFF"/>
                </a:gs>
                <a:gs pos="100000">
                  <a:srgbClr val="FFFFFF">
                    <a:gamma/>
                    <a:shade val="63529"/>
                    <a:invGamma/>
                  </a:srgbClr>
                </a:gs>
              </a:gsLst>
              <a:path path="shape">
                <a:fillToRect l="50000" t="50000" r="50000" b="50000"/>
              </a:path>
            </a:gradFill>
            <a:ln w="9525">
              <a:solidFill>
                <a:srgbClr val="000000"/>
              </a:solidFill>
              <a:round/>
              <a:headEnd/>
              <a:tailEnd/>
            </a:ln>
          </p:spPr>
          <p:txBody>
            <a:bodyPr/>
            <a:lstStyle/>
            <a:p>
              <a:endParaRPr lang="bg-BG"/>
            </a:p>
          </p:txBody>
        </p:sp>
        <p:sp>
          <p:nvSpPr>
            <p:cNvPr id="611346" name="Oval 18"/>
            <p:cNvSpPr>
              <a:spLocks noChangeArrowheads="1"/>
            </p:cNvSpPr>
            <p:nvPr/>
          </p:nvSpPr>
          <p:spPr bwMode="auto">
            <a:xfrm>
              <a:off x="4908" y="2497"/>
              <a:ext cx="112" cy="99"/>
            </a:xfrm>
            <a:prstGeom prst="ellipse">
              <a:avLst/>
            </a:prstGeom>
            <a:gradFill rotWithShape="0">
              <a:gsLst>
                <a:gs pos="0">
                  <a:srgbClr val="FFFFFF"/>
                </a:gs>
                <a:gs pos="100000">
                  <a:srgbClr val="FFFFFF">
                    <a:gamma/>
                    <a:shade val="63529"/>
                    <a:invGamma/>
                  </a:srgbClr>
                </a:gs>
              </a:gsLst>
              <a:path path="shape">
                <a:fillToRect l="50000" t="50000" r="50000" b="50000"/>
              </a:path>
            </a:gradFill>
            <a:ln w="9525">
              <a:solidFill>
                <a:srgbClr val="000000"/>
              </a:solidFill>
              <a:round/>
              <a:headEnd/>
              <a:tailEnd/>
            </a:ln>
          </p:spPr>
          <p:txBody>
            <a:bodyPr/>
            <a:lstStyle/>
            <a:p>
              <a:endParaRPr lang="bg-BG"/>
            </a:p>
          </p:txBody>
        </p:sp>
        <p:sp>
          <p:nvSpPr>
            <p:cNvPr id="611347" name="Oval 19"/>
            <p:cNvSpPr>
              <a:spLocks noChangeArrowheads="1"/>
            </p:cNvSpPr>
            <p:nvPr/>
          </p:nvSpPr>
          <p:spPr bwMode="auto">
            <a:xfrm>
              <a:off x="4843" y="2497"/>
              <a:ext cx="113" cy="99"/>
            </a:xfrm>
            <a:prstGeom prst="ellipse">
              <a:avLst/>
            </a:prstGeom>
            <a:gradFill rotWithShape="0">
              <a:gsLst>
                <a:gs pos="0">
                  <a:srgbClr val="FFFFFF"/>
                </a:gs>
                <a:gs pos="100000">
                  <a:srgbClr val="FFFFFF">
                    <a:gamma/>
                    <a:shade val="63529"/>
                    <a:invGamma/>
                  </a:srgbClr>
                </a:gs>
              </a:gsLst>
              <a:path path="shape">
                <a:fillToRect l="50000" t="50000" r="50000" b="50000"/>
              </a:path>
            </a:gradFill>
            <a:ln w="9525">
              <a:solidFill>
                <a:srgbClr val="000000"/>
              </a:solidFill>
              <a:round/>
              <a:headEnd/>
              <a:tailEnd/>
            </a:ln>
          </p:spPr>
          <p:txBody>
            <a:bodyPr/>
            <a:lstStyle/>
            <a:p>
              <a:endParaRPr lang="bg-BG"/>
            </a:p>
          </p:txBody>
        </p:sp>
        <p:sp>
          <p:nvSpPr>
            <p:cNvPr id="611348" name="Oval 20"/>
            <p:cNvSpPr>
              <a:spLocks noChangeArrowheads="1"/>
            </p:cNvSpPr>
            <p:nvPr/>
          </p:nvSpPr>
          <p:spPr bwMode="auto">
            <a:xfrm>
              <a:off x="5037" y="2497"/>
              <a:ext cx="113" cy="99"/>
            </a:xfrm>
            <a:prstGeom prst="ellipse">
              <a:avLst/>
            </a:prstGeom>
            <a:gradFill rotWithShape="0">
              <a:gsLst>
                <a:gs pos="0">
                  <a:srgbClr val="FFFFFF"/>
                </a:gs>
                <a:gs pos="100000">
                  <a:srgbClr val="FFFFFF">
                    <a:gamma/>
                    <a:shade val="63529"/>
                    <a:invGamma/>
                  </a:srgbClr>
                </a:gs>
              </a:gsLst>
              <a:path path="shape">
                <a:fillToRect l="50000" t="50000" r="50000" b="50000"/>
              </a:path>
            </a:gradFill>
            <a:ln w="9525">
              <a:solidFill>
                <a:srgbClr val="000000"/>
              </a:solidFill>
              <a:round/>
              <a:headEnd/>
              <a:tailEnd/>
            </a:ln>
          </p:spPr>
          <p:txBody>
            <a:bodyPr/>
            <a:lstStyle/>
            <a:p>
              <a:endParaRPr lang="bg-BG"/>
            </a:p>
          </p:txBody>
        </p:sp>
        <p:sp>
          <p:nvSpPr>
            <p:cNvPr id="611349" name="Oval 21"/>
            <p:cNvSpPr>
              <a:spLocks noChangeArrowheads="1"/>
            </p:cNvSpPr>
            <p:nvPr/>
          </p:nvSpPr>
          <p:spPr bwMode="auto">
            <a:xfrm>
              <a:off x="4879" y="2449"/>
              <a:ext cx="113" cy="99"/>
            </a:xfrm>
            <a:prstGeom prst="ellipse">
              <a:avLst/>
            </a:prstGeom>
            <a:gradFill rotWithShape="0">
              <a:gsLst>
                <a:gs pos="0">
                  <a:srgbClr val="FFFFFF"/>
                </a:gs>
                <a:gs pos="100000">
                  <a:srgbClr val="FFFFFF">
                    <a:gamma/>
                    <a:shade val="63529"/>
                    <a:invGamma/>
                  </a:srgbClr>
                </a:gs>
              </a:gsLst>
              <a:path path="shape">
                <a:fillToRect l="50000" t="50000" r="50000" b="50000"/>
              </a:path>
            </a:gradFill>
            <a:ln w="9525">
              <a:solidFill>
                <a:srgbClr val="000000"/>
              </a:solidFill>
              <a:round/>
              <a:headEnd/>
              <a:tailEnd/>
            </a:ln>
          </p:spPr>
          <p:txBody>
            <a:bodyPr/>
            <a:lstStyle/>
            <a:p>
              <a:endParaRPr lang="bg-BG"/>
            </a:p>
          </p:txBody>
        </p:sp>
        <p:sp>
          <p:nvSpPr>
            <p:cNvPr id="611350" name="Oval 22"/>
            <p:cNvSpPr>
              <a:spLocks noChangeArrowheads="1"/>
            </p:cNvSpPr>
            <p:nvPr/>
          </p:nvSpPr>
          <p:spPr bwMode="auto">
            <a:xfrm>
              <a:off x="4793" y="2491"/>
              <a:ext cx="112" cy="99"/>
            </a:xfrm>
            <a:prstGeom prst="ellipse">
              <a:avLst/>
            </a:prstGeom>
            <a:gradFill rotWithShape="0">
              <a:gsLst>
                <a:gs pos="0">
                  <a:srgbClr val="FFFFFF"/>
                </a:gs>
                <a:gs pos="100000">
                  <a:srgbClr val="FFFFFF">
                    <a:gamma/>
                    <a:shade val="63529"/>
                    <a:invGamma/>
                  </a:srgbClr>
                </a:gs>
              </a:gsLst>
              <a:path path="shape">
                <a:fillToRect l="50000" t="50000" r="50000" b="50000"/>
              </a:path>
            </a:gradFill>
            <a:ln w="9525">
              <a:solidFill>
                <a:srgbClr val="000000"/>
              </a:solidFill>
              <a:round/>
              <a:headEnd/>
              <a:tailEnd/>
            </a:ln>
          </p:spPr>
          <p:txBody>
            <a:bodyPr/>
            <a:lstStyle/>
            <a:p>
              <a:endParaRPr lang="bg-BG"/>
            </a:p>
          </p:txBody>
        </p:sp>
        <p:sp>
          <p:nvSpPr>
            <p:cNvPr id="611687" name="Oval 359"/>
            <p:cNvSpPr>
              <a:spLocks noChangeArrowheads="1"/>
            </p:cNvSpPr>
            <p:nvPr/>
          </p:nvSpPr>
          <p:spPr bwMode="auto">
            <a:xfrm>
              <a:off x="4847" y="2522"/>
              <a:ext cx="112" cy="99"/>
            </a:xfrm>
            <a:prstGeom prst="ellipse">
              <a:avLst/>
            </a:prstGeom>
            <a:gradFill rotWithShape="0">
              <a:gsLst>
                <a:gs pos="0">
                  <a:srgbClr val="FFFFFF"/>
                </a:gs>
                <a:gs pos="100000">
                  <a:srgbClr val="FFFFFF">
                    <a:gamma/>
                    <a:shade val="63529"/>
                    <a:invGamma/>
                  </a:srgbClr>
                </a:gs>
              </a:gsLst>
              <a:path path="shape">
                <a:fillToRect l="50000" t="50000" r="50000" b="50000"/>
              </a:path>
            </a:gradFill>
            <a:ln w="9525">
              <a:solidFill>
                <a:srgbClr val="000000"/>
              </a:solidFill>
              <a:round/>
              <a:headEnd/>
              <a:tailEnd/>
            </a:ln>
          </p:spPr>
          <p:txBody>
            <a:bodyPr/>
            <a:lstStyle/>
            <a:p>
              <a:endParaRPr lang="bg-BG"/>
            </a:p>
          </p:txBody>
        </p:sp>
        <p:sp>
          <p:nvSpPr>
            <p:cNvPr id="611688" name="Oval 360"/>
            <p:cNvSpPr>
              <a:spLocks noChangeArrowheads="1"/>
            </p:cNvSpPr>
            <p:nvPr/>
          </p:nvSpPr>
          <p:spPr bwMode="auto">
            <a:xfrm>
              <a:off x="4989" y="2396"/>
              <a:ext cx="113" cy="98"/>
            </a:xfrm>
            <a:prstGeom prst="ellipse">
              <a:avLst/>
            </a:prstGeom>
            <a:gradFill rotWithShape="0">
              <a:gsLst>
                <a:gs pos="0">
                  <a:srgbClr val="FFFFFF"/>
                </a:gs>
                <a:gs pos="100000">
                  <a:srgbClr val="FFFFFF">
                    <a:gamma/>
                    <a:shade val="63529"/>
                    <a:invGamma/>
                  </a:srgbClr>
                </a:gs>
              </a:gsLst>
              <a:path path="shape">
                <a:fillToRect l="50000" t="50000" r="50000" b="50000"/>
              </a:path>
            </a:gradFill>
            <a:ln w="9525">
              <a:solidFill>
                <a:srgbClr val="000000"/>
              </a:solidFill>
              <a:round/>
              <a:headEnd/>
              <a:tailEnd/>
            </a:ln>
          </p:spPr>
          <p:txBody>
            <a:bodyPr/>
            <a:lstStyle/>
            <a:p>
              <a:endParaRPr lang="bg-BG"/>
            </a:p>
          </p:txBody>
        </p:sp>
        <p:sp>
          <p:nvSpPr>
            <p:cNvPr id="611689" name="Oval 361"/>
            <p:cNvSpPr>
              <a:spLocks noChangeArrowheads="1"/>
            </p:cNvSpPr>
            <p:nvPr/>
          </p:nvSpPr>
          <p:spPr bwMode="auto">
            <a:xfrm>
              <a:off x="4891" y="2468"/>
              <a:ext cx="113" cy="98"/>
            </a:xfrm>
            <a:prstGeom prst="ellipse">
              <a:avLst/>
            </a:prstGeom>
            <a:gradFill rotWithShape="0">
              <a:gsLst>
                <a:gs pos="0">
                  <a:srgbClr val="FFFFFF"/>
                </a:gs>
                <a:gs pos="100000">
                  <a:srgbClr val="FFFFFF">
                    <a:gamma/>
                    <a:shade val="63529"/>
                    <a:invGamma/>
                  </a:srgbClr>
                </a:gs>
              </a:gsLst>
              <a:path path="shape">
                <a:fillToRect l="50000" t="50000" r="50000" b="50000"/>
              </a:path>
            </a:gradFill>
            <a:ln w="9525">
              <a:solidFill>
                <a:srgbClr val="000000"/>
              </a:solidFill>
              <a:round/>
              <a:headEnd/>
              <a:tailEnd/>
            </a:ln>
          </p:spPr>
          <p:txBody>
            <a:bodyPr/>
            <a:lstStyle/>
            <a:p>
              <a:endParaRPr lang="bg-BG"/>
            </a:p>
          </p:txBody>
        </p:sp>
        <p:sp>
          <p:nvSpPr>
            <p:cNvPr id="611690" name="Oval 362"/>
            <p:cNvSpPr>
              <a:spLocks noChangeArrowheads="1"/>
            </p:cNvSpPr>
            <p:nvPr/>
          </p:nvSpPr>
          <p:spPr bwMode="auto">
            <a:xfrm>
              <a:off x="4797" y="2438"/>
              <a:ext cx="112" cy="98"/>
            </a:xfrm>
            <a:prstGeom prst="ellipse">
              <a:avLst/>
            </a:prstGeom>
            <a:gradFill rotWithShape="0">
              <a:gsLst>
                <a:gs pos="0">
                  <a:srgbClr val="FFFFFF"/>
                </a:gs>
                <a:gs pos="100000">
                  <a:srgbClr val="FFFFFF">
                    <a:gamma/>
                    <a:shade val="63529"/>
                    <a:invGamma/>
                  </a:srgbClr>
                </a:gs>
              </a:gsLst>
              <a:path path="shape">
                <a:fillToRect l="50000" t="50000" r="50000" b="50000"/>
              </a:path>
            </a:gradFill>
            <a:ln w="9525">
              <a:solidFill>
                <a:srgbClr val="000000"/>
              </a:solidFill>
              <a:round/>
              <a:headEnd/>
              <a:tailEnd/>
            </a:ln>
          </p:spPr>
          <p:txBody>
            <a:bodyPr/>
            <a:lstStyle/>
            <a:p>
              <a:endParaRPr lang="bg-BG"/>
            </a:p>
          </p:txBody>
        </p:sp>
        <p:sp>
          <p:nvSpPr>
            <p:cNvPr id="611691" name="Oval 363"/>
            <p:cNvSpPr>
              <a:spLocks noChangeArrowheads="1"/>
            </p:cNvSpPr>
            <p:nvPr/>
          </p:nvSpPr>
          <p:spPr bwMode="auto">
            <a:xfrm>
              <a:off x="4732" y="2503"/>
              <a:ext cx="112" cy="99"/>
            </a:xfrm>
            <a:prstGeom prst="ellipse">
              <a:avLst/>
            </a:prstGeom>
            <a:gradFill rotWithShape="0">
              <a:gsLst>
                <a:gs pos="0">
                  <a:srgbClr val="FFFFFF"/>
                </a:gs>
                <a:gs pos="100000">
                  <a:srgbClr val="FFFFFF">
                    <a:gamma/>
                    <a:shade val="63529"/>
                    <a:invGamma/>
                  </a:srgbClr>
                </a:gs>
              </a:gsLst>
              <a:path path="shape">
                <a:fillToRect l="50000" t="50000" r="50000" b="50000"/>
              </a:path>
            </a:gradFill>
            <a:ln w="9525">
              <a:solidFill>
                <a:srgbClr val="000000"/>
              </a:solidFill>
              <a:round/>
              <a:headEnd/>
              <a:tailEnd/>
            </a:ln>
          </p:spPr>
          <p:txBody>
            <a:bodyPr/>
            <a:lstStyle/>
            <a:p>
              <a:endParaRPr lang="bg-BG"/>
            </a:p>
          </p:txBody>
        </p:sp>
        <p:sp>
          <p:nvSpPr>
            <p:cNvPr id="611692" name="Oval 364"/>
            <p:cNvSpPr>
              <a:spLocks noChangeArrowheads="1"/>
            </p:cNvSpPr>
            <p:nvPr/>
          </p:nvSpPr>
          <p:spPr bwMode="auto">
            <a:xfrm>
              <a:off x="5120" y="2438"/>
              <a:ext cx="112" cy="98"/>
            </a:xfrm>
            <a:prstGeom prst="ellipse">
              <a:avLst/>
            </a:prstGeom>
            <a:gradFill rotWithShape="0">
              <a:gsLst>
                <a:gs pos="0">
                  <a:srgbClr val="FFFFFF"/>
                </a:gs>
                <a:gs pos="100000">
                  <a:srgbClr val="FFFFFF">
                    <a:gamma/>
                    <a:shade val="63529"/>
                    <a:invGamma/>
                  </a:srgbClr>
                </a:gs>
              </a:gsLst>
              <a:path path="shape">
                <a:fillToRect l="50000" t="50000" r="50000" b="50000"/>
              </a:path>
            </a:gradFill>
            <a:ln w="9525">
              <a:solidFill>
                <a:srgbClr val="000000"/>
              </a:solidFill>
              <a:round/>
              <a:headEnd/>
              <a:tailEnd/>
            </a:ln>
          </p:spPr>
          <p:txBody>
            <a:bodyPr/>
            <a:lstStyle/>
            <a:p>
              <a:endParaRPr lang="bg-BG"/>
            </a:p>
          </p:txBody>
        </p:sp>
        <p:sp>
          <p:nvSpPr>
            <p:cNvPr id="611693" name="Oval 365"/>
            <p:cNvSpPr>
              <a:spLocks noChangeArrowheads="1"/>
            </p:cNvSpPr>
            <p:nvPr/>
          </p:nvSpPr>
          <p:spPr bwMode="auto">
            <a:xfrm>
              <a:off x="5167" y="2461"/>
              <a:ext cx="112" cy="99"/>
            </a:xfrm>
            <a:prstGeom prst="ellipse">
              <a:avLst/>
            </a:prstGeom>
            <a:gradFill rotWithShape="0">
              <a:gsLst>
                <a:gs pos="0">
                  <a:srgbClr val="FFFFFF"/>
                </a:gs>
                <a:gs pos="100000">
                  <a:srgbClr val="FFFFFF">
                    <a:gamma/>
                    <a:shade val="63529"/>
                    <a:invGamma/>
                  </a:srgbClr>
                </a:gs>
              </a:gsLst>
              <a:path path="shape">
                <a:fillToRect l="50000" t="50000" r="50000" b="50000"/>
              </a:path>
            </a:gradFill>
            <a:ln w="9525">
              <a:solidFill>
                <a:srgbClr val="000000"/>
              </a:solidFill>
              <a:round/>
              <a:headEnd/>
              <a:tailEnd/>
            </a:ln>
          </p:spPr>
          <p:txBody>
            <a:bodyPr/>
            <a:lstStyle/>
            <a:p>
              <a:endParaRPr lang="bg-BG"/>
            </a:p>
          </p:txBody>
        </p:sp>
        <p:sp>
          <p:nvSpPr>
            <p:cNvPr id="611694" name="Oval 366"/>
            <p:cNvSpPr>
              <a:spLocks noChangeArrowheads="1"/>
            </p:cNvSpPr>
            <p:nvPr/>
          </p:nvSpPr>
          <p:spPr bwMode="auto">
            <a:xfrm>
              <a:off x="4926" y="2438"/>
              <a:ext cx="112" cy="98"/>
            </a:xfrm>
            <a:prstGeom prst="ellipse">
              <a:avLst/>
            </a:prstGeom>
            <a:gradFill rotWithShape="0">
              <a:gsLst>
                <a:gs pos="0">
                  <a:srgbClr val="FFFFFF"/>
                </a:gs>
                <a:gs pos="100000">
                  <a:srgbClr val="FFFFFF">
                    <a:gamma/>
                    <a:shade val="63529"/>
                    <a:invGamma/>
                  </a:srgbClr>
                </a:gs>
              </a:gsLst>
              <a:path path="shape">
                <a:fillToRect l="50000" t="50000" r="50000" b="50000"/>
              </a:path>
            </a:gradFill>
            <a:ln w="9525">
              <a:solidFill>
                <a:srgbClr val="000000"/>
              </a:solidFill>
              <a:round/>
              <a:headEnd/>
              <a:tailEnd/>
            </a:ln>
          </p:spPr>
          <p:txBody>
            <a:bodyPr/>
            <a:lstStyle/>
            <a:p>
              <a:endParaRPr lang="bg-BG"/>
            </a:p>
          </p:txBody>
        </p:sp>
        <p:sp>
          <p:nvSpPr>
            <p:cNvPr id="611695" name="Oval 367"/>
            <p:cNvSpPr>
              <a:spLocks noChangeArrowheads="1"/>
            </p:cNvSpPr>
            <p:nvPr/>
          </p:nvSpPr>
          <p:spPr bwMode="auto">
            <a:xfrm>
              <a:off x="4991" y="2438"/>
              <a:ext cx="112" cy="98"/>
            </a:xfrm>
            <a:prstGeom prst="ellipse">
              <a:avLst/>
            </a:prstGeom>
            <a:gradFill rotWithShape="0">
              <a:gsLst>
                <a:gs pos="0">
                  <a:srgbClr val="FFFFFF"/>
                </a:gs>
                <a:gs pos="100000">
                  <a:srgbClr val="FFFFFF">
                    <a:gamma/>
                    <a:shade val="63529"/>
                    <a:invGamma/>
                  </a:srgbClr>
                </a:gs>
              </a:gsLst>
              <a:path path="shape">
                <a:fillToRect l="50000" t="50000" r="50000" b="50000"/>
              </a:path>
            </a:gradFill>
            <a:ln w="9525">
              <a:solidFill>
                <a:srgbClr val="000000"/>
              </a:solidFill>
              <a:round/>
              <a:headEnd/>
              <a:tailEnd/>
            </a:ln>
          </p:spPr>
          <p:txBody>
            <a:bodyPr/>
            <a:lstStyle/>
            <a:p>
              <a:endParaRPr lang="bg-BG"/>
            </a:p>
          </p:txBody>
        </p:sp>
        <p:sp>
          <p:nvSpPr>
            <p:cNvPr id="611696" name="Oval 368"/>
            <p:cNvSpPr>
              <a:spLocks noChangeArrowheads="1"/>
            </p:cNvSpPr>
            <p:nvPr/>
          </p:nvSpPr>
          <p:spPr bwMode="auto">
            <a:xfrm>
              <a:off x="4926" y="2503"/>
              <a:ext cx="112" cy="99"/>
            </a:xfrm>
            <a:prstGeom prst="ellipse">
              <a:avLst/>
            </a:prstGeom>
            <a:gradFill rotWithShape="0">
              <a:gsLst>
                <a:gs pos="0">
                  <a:srgbClr val="FFFFFF"/>
                </a:gs>
                <a:gs pos="100000">
                  <a:srgbClr val="FFFFFF">
                    <a:gamma/>
                    <a:shade val="63529"/>
                    <a:invGamma/>
                  </a:srgbClr>
                </a:gs>
              </a:gsLst>
              <a:path path="shape">
                <a:fillToRect l="50000" t="50000" r="50000" b="50000"/>
              </a:path>
            </a:gradFill>
            <a:ln w="9525">
              <a:solidFill>
                <a:srgbClr val="000000"/>
              </a:solidFill>
              <a:round/>
              <a:headEnd/>
              <a:tailEnd/>
            </a:ln>
          </p:spPr>
          <p:txBody>
            <a:bodyPr/>
            <a:lstStyle/>
            <a:p>
              <a:endParaRPr lang="bg-BG"/>
            </a:p>
          </p:txBody>
        </p:sp>
        <p:sp>
          <p:nvSpPr>
            <p:cNvPr id="611697" name="Oval 369"/>
            <p:cNvSpPr>
              <a:spLocks noChangeArrowheads="1"/>
            </p:cNvSpPr>
            <p:nvPr/>
          </p:nvSpPr>
          <p:spPr bwMode="auto">
            <a:xfrm>
              <a:off x="4861" y="2503"/>
              <a:ext cx="113" cy="99"/>
            </a:xfrm>
            <a:prstGeom prst="ellipse">
              <a:avLst/>
            </a:prstGeom>
            <a:gradFill rotWithShape="0">
              <a:gsLst>
                <a:gs pos="0">
                  <a:srgbClr val="FFFFFF"/>
                </a:gs>
                <a:gs pos="100000">
                  <a:srgbClr val="FFFFFF">
                    <a:gamma/>
                    <a:shade val="63529"/>
                    <a:invGamma/>
                  </a:srgbClr>
                </a:gs>
              </a:gsLst>
              <a:path path="shape">
                <a:fillToRect l="50000" t="50000" r="50000" b="50000"/>
              </a:path>
            </a:gradFill>
            <a:ln w="9525">
              <a:solidFill>
                <a:srgbClr val="000000"/>
              </a:solidFill>
              <a:round/>
              <a:headEnd/>
              <a:tailEnd/>
            </a:ln>
          </p:spPr>
          <p:txBody>
            <a:bodyPr/>
            <a:lstStyle/>
            <a:p>
              <a:endParaRPr lang="bg-BG"/>
            </a:p>
          </p:txBody>
        </p:sp>
        <p:sp>
          <p:nvSpPr>
            <p:cNvPr id="611698" name="Oval 370"/>
            <p:cNvSpPr>
              <a:spLocks noChangeArrowheads="1"/>
            </p:cNvSpPr>
            <p:nvPr/>
          </p:nvSpPr>
          <p:spPr bwMode="auto">
            <a:xfrm>
              <a:off x="5037" y="2491"/>
              <a:ext cx="113" cy="99"/>
            </a:xfrm>
            <a:prstGeom prst="ellipse">
              <a:avLst/>
            </a:prstGeom>
            <a:gradFill rotWithShape="0">
              <a:gsLst>
                <a:gs pos="0">
                  <a:srgbClr val="FFFFFF"/>
                </a:gs>
                <a:gs pos="100000">
                  <a:srgbClr val="FFFFFF">
                    <a:gamma/>
                    <a:shade val="63529"/>
                    <a:invGamma/>
                  </a:srgbClr>
                </a:gs>
              </a:gsLst>
              <a:path path="shape">
                <a:fillToRect l="50000" t="50000" r="50000" b="50000"/>
              </a:path>
            </a:gradFill>
            <a:ln w="9525">
              <a:solidFill>
                <a:srgbClr val="000000"/>
              </a:solidFill>
              <a:round/>
              <a:headEnd/>
              <a:tailEnd/>
            </a:ln>
          </p:spPr>
          <p:txBody>
            <a:bodyPr/>
            <a:lstStyle/>
            <a:p>
              <a:endParaRPr lang="bg-BG"/>
            </a:p>
          </p:txBody>
        </p:sp>
        <p:sp>
          <p:nvSpPr>
            <p:cNvPr id="611699" name="Oval 371"/>
            <p:cNvSpPr>
              <a:spLocks noChangeArrowheads="1"/>
            </p:cNvSpPr>
            <p:nvPr/>
          </p:nvSpPr>
          <p:spPr bwMode="auto">
            <a:xfrm>
              <a:off x="4765" y="2431"/>
              <a:ext cx="113" cy="99"/>
            </a:xfrm>
            <a:prstGeom prst="ellipse">
              <a:avLst/>
            </a:prstGeom>
            <a:gradFill rotWithShape="0">
              <a:gsLst>
                <a:gs pos="0">
                  <a:srgbClr val="FFFFFF"/>
                </a:gs>
                <a:gs pos="100000">
                  <a:srgbClr val="FFFFFF">
                    <a:gamma/>
                    <a:shade val="63529"/>
                    <a:invGamma/>
                  </a:srgbClr>
                </a:gs>
              </a:gsLst>
              <a:path path="shape">
                <a:fillToRect l="50000" t="50000" r="50000" b="50000"/>
              </a:path>
            </a:gradFill>
            <a:ln w="9525">
              <a:solidFill>
                <a:srgbClr val="000000"/>
              </a:solidFill>
              <a:round/>
              <a:headEnd/>
              <a:tailEnd/>
            </a:ln>
          </p:spPr>
          <p:txBody>
            <a:bodyPr/>
            <a:lstStyle/>
            <a:p>
              <a:endParaRPr lang="bg-BG"/>
            </a:p>
          </p:txBody>
        </p:sp>
        <p:sp>
          <p:nvSpPr>
            <p:cNvPr id="611700" name="Oval 372"/>
            <p:cNvSpPr>
              <a:spLocks noChangeArrowheads="1"/>
            </p:cNvSpPr>
            <p:nvPr/>
          </p:nvSpPr>
          <p:spPr bwMode="auto">
            <a:xfrm>
              <a:off x="5009" y="2533"/>
              <a:ext cx="112" cy="99"/>
            </a:xfrm>
            <a:prstGeom prst="ellipse">
              <a:avLst/>
            </a:prstGeom>
            <a:gradFill rotWithShape="0">
              <a:gsLst>
                <a:gs pos="0">
                  <a:srgbClr val="FFFFFF"/>
                </a:gs>
                <a:gs pos="100000">
                  <a:srgbClr val="FFFFFF">
                    <a:gamma/>
                    <a:shade val="63529"/>
                    <a:invGamma/>
                  </a:srgbClr>
                </a:gs>
              </a:gsLst>
              <a:path path="shape">
                <a:fillToRect l="50000" t="50000" r="50000" b="50000"/>
              </a:path>
            </a:gradFill>
            <a:ln w="9525">
              <a:solidFill>
                <a:srgbClr val="000000"/>
              </a:solidFill>
              <a:round/>
              <a:headEnd/>
              <a:tailEnd/>
            </a:ln>
          </p:spPr>
          <p:txBody>
            <a:bodyPr/>
            <a:lstStyle/>
            <a:p>
              <a:endParaRPr lang="bg-BG"/>
            </a:p>
          </p:txBody>
        </p:sp>
        <p:sp>
          <p:nvSpPr>
            <p:cNvPr id="611339" name="Oval 11"/>
            <p:cNvSpPr>
              <a:spLocks noChangeArrowheads="1"/>
            </p:cNvSpPr>
            <p:nvPr/>
          </p:nvSpPr>
          <p:spPr bwMode="auto">
            <a:xfrm>
              <a:off x="4861" y="2408"/>
              <a:ext cx="113" cy="98"/>
            </a:xfrm>
            <a:prstGeom prst="ellipse">
              <a:avLst/>
            </a:prstGeom>
            <a:gradFill rotWithShape="0">
              <a:gsLst>
                <a:gs pos="0">
                  <a:srgbClr val="FFFFFF"/>
                </a:gs>
                <a:gs pos="100000">
                  <a:srgbClr val="FFFFFF">
                    <a:gamma/>
                    <a:shade val="63529"/>
                    <a:invGamma/>
                  </a:srgbClr>
                </a:gs>
              </a:gsLst>
              <a:path path="shape">
                <a:fillToRect l="50000" t="50000" r="50000" b="50000"/>
              </a:path>
            </a:gradFill>
            <a:ln w="9525">
              <a:solidFill>
                <a:srgbClr val="000000"/>
              </a:solidFill>
              <a:round/>
              <a:headEnd/>
              <a:tailEnd/>
            </a:ln>
          </p:spPr>
          <p:txBody>
            <a:bodyPr/>
            <a:lstStyle/>
            <a:p>
              <a:endParaRPr lang="bg-BG"/>
            </a:p>
          </p:txBody>
        </p:sp>
      </p:grpSp>
      <p:grpSp>
        <p:nvGrpSpPr>
          <p:cNvPr id="611707" name="Group 379"/>
          <p:cNvGrpSpPr>
            <a:grpSpLocks/>
          </p:cNvGrpSpPr>
          <p:nvPr/>
        </p:nvGrpSpPr>
        <p:grpSpPr bwMode="auto">
          <a:xfrm>
            <a:off x="4508500" y="4821238"/>
            <a:ext cx="963613" cy="1127125"/>
            <a:chOff x="3906" y="911"/>
            <a:chExt cx="607" cy="710"/>
          </a:xfrm>
        </p:grpSpPr>
        <p:sp>
          <p:nvSpPr>
            <p:cNvPr id="611708" name="Oval 380"/>
            <p:cNvSpPr>
              <a:spLocks noChangeArrowheads="1"/>
            </p:cNvSpPr>
            <p:nvPr/>
          </p:nvSpPr>
          <p:spPr bwMode="auto">
            <a:xfrm>
              <a:off x="4170" y="911"/>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09" name="Oval 381"/>
            <p:cNvSpPr>
              <a:spLocks noChangeArrowheads="1"/>
            </p:cNvSpPr>
            <p:nvPr/>
          </p:nvSpPr>
          <p:spPr bwMode="auto">
            <a:xfrm>
              <a:off x="4144" y="970"/>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10" name="Oval 382"/>
            <p:cNvSpPr>
              <a:spLocks noChangeArrowheads="1"/>
            </p:cNvSpPr>
            <p:nvPr/>
          </p:nvSpPr>
          <p:spPr bwMode="auto">
            <a:xfrm>
              <a:off x="4197" y="970"/>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11" name="Oval 383"/>
            <p:cNvSpPr>
              <a:spLocks noChangeArrowheads="1"/>
            </p:cNvSpPr>
            <p:nvPr/>
          </p:nvSpPr>
          <p:spPr bwMode="auto">
            <a:xfrm>
              <a:off x="4117" y="1029"/>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12" name="Oval 384"/>
            <p:cNvSpPr>
              <a:spLocks noChangeArrowheads="1"/>
            </p:cNvSpPr>
            <p:nvPr/>
          </p:nvSpPr>
          <p:spPr bwMode="auto">
            <a:xfrm>
              <a:off x="4170" y="1029"/>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13" name="Oval 385"/>
            <p:cNvSpPr>
              <a:spLocks noChangeArrowheads="1"/>
            </p:cNvSpPr>
            <p:nvPr/>
          </p:nvSpPr>
          <p:spPr bwMode="auto">
            <a:xfrm>
              <a:off x="4223" y="1029"/>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14" name="Oval 386"/>
            <p:cNvSpPr>
              <a:spLocks noChangeArrowheads="1"/>
            </p:cNvSpPr>
            <p:nvPr/>
          </p:nvSpPr>
          <p:spPr bwMode="auto">
            <a:xfrm>
              <a:off x="4302" y="1206"/>
              <a:ext cx="53"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15" name="Oval 387"/>
            <p:cNvSpPr>
              <a:spLocks noChangeArrowheads="1"/>
            </p:cNvSpPr>
            <p:nvPr/>
          </p:nvSpPr>
          <p:spPr bwMode="auto">
            <a:xfrm>
              <a:off x="4249" y="1088"/>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16" name="Oval 388"/>
            <p:cNvSpPr>
              <a:spLocks noChangeArrowheads="1"/>
            </p:cNvSpPr>
            <p:nvPr/>
          </p:nvSpPr>
          <p:spPr bwMode="auto">
            <a:xfrm>
              <a:off x="4276" y="1147"/>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17" name="Oval 389"/>
            <p:cNvSpPr>
              <a:spLocks noChangeArrowheads="1"/>
            </p:cNvSpPr>
            <p:nvPr/>
          </p:nvSpPr>
          <p:spPr bwMode="auto">
            <a:xfrm>
              <a:off x="4091" y="1088"/>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18" name="Oval 390"/>
            <p:cNvSpPr>
              <a:spLocks noChangeArrowheads="1"/>
            </p:cNvSpPr>
            <p:nvPr/>
          </p:nvSpPr>
          <p:spPr bwMode="auto">
            <a:xfrm>
              <a:off x="4144" y="1088"/>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19" name="Oval 391"/>
            <p:cNvSpPr>
              <a:spLocks noChangeArrowheads="1"/>
            </p:cNvSpPr>
            <p:nvPr/>
          </p:nvSpPr>
          <p:spPr bwMode="auto">
            <a:xfrm>
              <a:off x="4197" y="1088"/>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20" name="Oval 392"/>
            <p:cNvSpPr>
              <a:spLocks noChangeArrowheads="1"/>
            </p:cNvSpPr>
            <p:nvPr/>
          </p:nvSpPr>
          <p:spPr bwMode="auto">
            <a:xfrm>
              <a:off x="4117" y="1147"/>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21" name="Oval 393"/>
            <p:cNvSpPr>
              <a:spLocks noChangeArrowheads="1"/>
            </p:cNvSpPr>
            <p:nvPr/>
          </p:nvSpPr>
          <p:spPr bwMode="auto">
            <a:xfrm>
              <a:off x="4170" y="1147"/>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22" name="Oval 394"/>
            <p:cNvSpPr>
              <a:spLocks noChangeArrowheads="1"/>
            </p:cNvSpPr>
            <p:nvPr/>
          </p:nvSpPr>
          <p:spPr bwMode="auto">
            <a:xfrm>
              <a:off x="4223" y="1147"/>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23" name="Oval 395"/>
            <p:cNvSpPr>
              <a:spLocks noChangeArrowheads="1"/>
            </p:cNvSpPr>
            <p:nvPr/>
          </p:nvSpPr>
          <p:spPr bwMode="auto">
            <a:xfrm>
              <a:off x="4065" y="1147"/>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24" name="Oval 396"/>
            <p:cNvSpPr>
              <a:spLocks noChangeArrowheads="1"/>
            </p:cNvSpPr>
            <p:nvPr/>
          </p:nvSpPr>
          <p:spPr bwMode="auto">
            <a:xfrm>
              <a:off x="4091" y="1206"/>
              <a:ext cx="53"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25" name="Oval 397"/>
            <p:cNvSpPr>
              <a:spLocks noChangeArrowheads="1"/>
            </p:cNvSpPr>
            <p:nvPr/>
          </p:nvSpPr>
          <p:spPr bwMode="auto">
            <a:xfrm>
              <a:off x="4144" y="1206"/>
              <a:ext cx="53"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26" name="Oval 398"/>
            <p:cNvSpPr>
              <a:spLocks noChangeArrowheads="1"/>
            </p:cNvSpPr>
            <p:nvPr/>
          </p:nvSpPr>
          <p:spPr bwMode="auto">
            <a:xfrm>
              <a:off x="4197" y="1206"/>
              <a:ext cx="52"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27" name="Oval 399"/>
            <p:cNvSpPr>
              <a:spLocks noChangeArrowheads="1"/>
            </p:cNvSpPr>
            <p:nvPr/>
          </p:nvSpPr>
          <p:spPr bwMode="auto">
            <a:xfrm>
              <a:off x="4249" y="1206"/>
              <a:ext cx="53"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28" name="Oval 400"/>
            <p:cNvSpPr>
              <a:spLocks noChangeArrowheads="1"/>
            </p:cNvSpPr>
            <p:nvPr/>
          </p:nvSpPr>
          <p:spPr bwMode="auto">
            <a:xfrm>
              <a:off x="4038" y="1206"/>
              <a:ext cx="53"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29" name="Oval 401"/>
            <p:cNvSpPr>
              <a:spLocks noChangeArrowheads="1"/>
            </p:cNvSpPr>
            <p:nvPr/>
          </p:nvSpPr>
          <p:spPr bwMode="auto">
            <a:xfrm>
              <a:off x="4355" y="1325"/>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30" name="Oval 402"/>
            <p:cNvSpPr>
              <a:spLocks noChangeArrowheads="1"/>
            </p:cNvSpPr>
            <p:nvPr/>
          </p:nvSpPr>
          <p:spPr bwMode="auto">
            <a:xfrm>
              <a:off x="4328" y="1266"/>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31" name="Oval 403"/>
            <p:cNvSpPr>
              <a:spLocks noChangeArrowheads="1"/>
            </p:cNvSpPr>
            <p:nvPr/>
          </p:nvSpPr>
          <p:spPr bwMode="auto">
            <a:xfrm>
              <a:off x="3985" y="1325"/>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32" name="Oval 404"/>
            <p:cNvSpPr>
              <a:spLocks noChangeArrowheads="1"/>
            </p:cNvSpPr>
            <p:nvPr/>
          </p:nvSpPr>
          <p:spPr bwMode="auto">
            <a:xfrm>
              <a:off x="4197" y="1325"/>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33" name="Oval 405"/>
            <p:cNvSpPr>
              <a:spLocks noChangeArrowheads="1"/>
            </p:cNvSpPr>
            <p:nvPr/>
          </p:nvSpPr>
          <p:spPr bwMode="auto">
            <a:xfrm>
              <a:off x="4249" y="1325"/>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34" name="Oval 406"/>
            <p:cNvSpPr>
              <a:spLocks noChangeArrowheads="1"/>
            </p:cNvSpPr>
            <p:nvPr/>
          </p:nvSpPr>
          <p:spPr bwMode="auto">
            <a:xfrm>
              <a:off x="4302" y="1325"/>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35" name="Oval 407"/>
            <p:cNvSpPr>
              <a:spLocks noChangeArrowheads="1"/>
            </p:cNvSpPr>
            <p:nvPr/>
          </p:nvSpPr>
          <p:spPr bwMode="auto">
            <a:xfrm>
              <a:off x="4091" y="1325"/>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36" name="Oval 408"/>
            <p:cNvSpPr>
              <a:spLocks noChangeArrowheads="1"/>
            </p:cNvSpPr>
            <p:nvPr/>
          </p:nvSpPr>
          <p:spPr bwMode="auto">
            <a:xfrm>
              <a:off x="4038" y="1325"/>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37" name="Oval 409"/>
            <p:cNvSpPr>
              <a:spLocks noChangeArrowheads="1"/>
            </p:cNvSpPr>
            <p:nvPr/>
          </p:nvSpPr>
          <p:spPr bwMode="auto">
            <a:xfrm>
              <a:off x="4276" y="1266"/>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38" name="Oval 410"/>
            <p:cNvSpPr>
              <a:spLocks noChangeArrowheads="1"/>
            </p:cNvSpPr>
            <p:nvPr/>
          </p:nvSpPr>
          <p:spPr bwMode="auto">
            <a:xfrm>
              <a:off x="4144" y="1325"/>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39" name="Oval 411"/>
            <p:cNvSpPr>
              <a:spLocks noChangeArrowheads="1"/>
            </p:cNvSpPr>
            <p:nvPr/>
          </p:nvSpPr>
          <p:spPr bwMode="auto">
            <a:xfrm>
              <a:off x="4065" y="1266"/>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40" name="Oval 412"/>
            <p:cNvSpPr>
              <a:spLocks noChangeArrowheads="1"/>
            </p:cNvSpPr>
            <p:nvPr/>
          </p:nvSpPr>
          <p:spPr bwMode="auto">
            <a:xfrm>
              <a:off x="4117" y="1266"/>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41" name="Oval 413"/>
            <p:cNvSpPr>
              <a:spLocks noChangeArrowheads="1"/>
            </p:cNvSpPr>
            <p:nvPr/>
          </p:nvSpPr>
          <p:spPr bwMode="auto">
            <a:xfrm>
              <a:off x="4170" y="1266"/>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42" name="Oval 414"/>
            <p:cNvSpPr>
              <a:spLocks noChangeArrowheads="1"/>
            </p:cNvSpPr>
            <p:nvPr/>
          </p:nvSpPr>
          <p:spPr bwMode="auto">
            <a:xfrm>
              <a:off x="4223" y="1266"/>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43" name="Oval 415"/>
            <p:cNvSpPr>
              <a:spLocks noChangeArrowheads="1"/>
            </p:cNvSpPr>
            <p:nvPr/>
          </p:nvSpPr>
          <p:spPr bwMode="auto">
            <a:xfrm>
              <a:off x="4012" y="1266"/>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44" name="Oval 416"/>
            <p:cNvSpPr>
              <a:spLocks noChangeArrowheads="1"/>
            </p:cNvSpPr>
            <p:nvPr/>
          </p:nvSpPr>
          <p:spPr bwMode="auto">
            <a:xfrm>
              <a:off x="4328" y="1384"/>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45" name="Oval 417"/>
            <p:cNvSpPr>
              <a:spLocks noChangeArrowheads="1"/>
            </p:cNvSpPr>
            <p:nvPr/>
          </p:nvSpPr>
          <p:spPr bwMode="auto">
            <a:xfrm>
              <a:off x="3959" y="1384"/>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46" name="Oval 418"/>
            <p:cNvSpPr>
              <a:spLocks noChangeArrowheads="1"/>
            </p:cNvSpPr>
            <p:nvPr/>
          </p:nvSpPr>
          <p:spPr bwMode="auto">
            <a:xfrm>
              <a:off x="4170" y="1384"/>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47" name="Oval 419"/>
            <p:cNvSpPr>
              <a:spLocks noChangeArrowheads="1"/>
            </p:cNvSpPr>
            <p:nvPr/>
          </p:nvSpPr>
          <p:spPr bwMode="auto">
            <a:xfrm>
              <a:off x="4223" y="1384"/>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48" name="Oval 420"/>
            <p:cNvSpPr>
              <a:spLocks noChangeArrowheads="1"/>
            </p:cNvSpPr>
            <p:nvPr/>
          </p:nvSpPr>
          <p:spPr bwMode="auto">
            <a:xfrm>
              <a:off x="4276" y="1384"/>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49" name="Oval 421"/>
            <p:cNvSpPr>
              <a:spLocks noChangeArrowheads="1"/>
            </p:cNvSpPr>
            <p:nvPr/>
          </p:nvSpPr>
          <p:spPr bwMode="auto">
            <a:xfrm>
              <a:off x="4065" y="1384"/>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50" name="Oval 422"/>
            <p:cNvSpPr>
              <a:spLocks noChangeArrowheads="1"/>
            </p:cNvSpPr>
            <p:nvPr/>
          </p:nvSpPr>
          <p:spPr bwMode="auto">
            <a:xfrm>
              <a:off x="4012" y="1384"/>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51" name="Oval 423"/>
            <p:cNvSpPr>
              <a:spLocks noChangeArrowheads="1"/>
            </p:cNvSpPr>
            <p:nvPr/>
          </p:nvSpPr>
          <p:spPr bwMode="auto">
            <a:xfrm>
              <a:off x="4117" y="1384"/>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52" name="Oval 424"/>
            <p:cNvSpPr>
              <a:spLocks noChangeArrowheads="1"/>
            </p:cNvSpPr>
            <p:nvPr/>
          </p:nvSpPr>
          <p:spPr bwMode="auto">
            <a:xfrm>
              <a:off x="4381" y="1384"/>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53" name="Oval 425"/>
            <p:cNvSpPr>
              <a:spLocks noChangeArrowheads="1"/>
            </p:cNvSpPr>
            <p:nvPr/>
          </p:nvSpPr>
          <p:spPr bwMode="auto">
            <a:xfrm>
              <a:off x="4302" y="1443"/>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54" name="Oval 426"/>
            <p:cNvSpPr>
              <a:spLocks noChangeArrowheads="1"/>
            </p:cNvSpPr>
            <p:nvPr/>
          </p:nvSpPr>
          <p:spPr bwMode="auto">
            <a:xfrm>
              <a:off x="3933" y="1443"/>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55" name="Oval 427"/>
            <p:cNvSpPr>
              <a:spLocks noChangeArrowheads="1"/>
            </p:cNvSpPr>
            <p:nvPr/>
          </p:nvSpPr>
          <p:spPr bwMode="auto">
            <a:xfrm>
              <a:off x="4144" y="1443"/>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56" name="Oval 428"/>
            <p:cNvSpPr>
              <a:spLocks noChangeArrowheads="1"/>
            </p:cNvSpPr>
            <p:nvPr/>
          </p:nvSpPr>
          <p:spPr bwMode="auto">
            <a:xfrm>
              <a:off x="4197" y="1443"/>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57" name="Oval 429"/>
            <p:cNvSpPr>
              <a:spLocks noChangeArrowheads="1"/>
            </p:cNvSpPr>
            <p:nvPr/>
          </p:nvSpPr>
          <p:spPr bwMode="auto">
            <a:xfrm>
              <a:off x="4249" y="1443"/>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58" name="Oval 430"/>
            <p:cNvSpPr>
              <a:spLocks noChangeArrowheads="1"/>
            </p:cNvSpPr>
            <p:nvPr/>
          </p:nvSpPr>
          <p:spPr bwMode="auto">
            <a:xfrm>
              <a:off x="4038" y="1443"/>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59" name="Oval 431"/>
            <p:cNvSpPr>
              <a:spLocks noChangeArrowheads="1"/>
            </p:cNvSpPr>
            <p:nvPr/>
          </p:nvSpPr>
          <p:spPr bwMode="auto">
            <a:xfrm>
              <a:off x="3985" y="1443"/>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60" name="Oval 432"/>
            <p:cNvSpPr>
              <a:spLocks noChangeArrowheads="1"/>
            </p:cNvSpPr>
            <p:nvPr/>
          </p:nvSpPr>
          <p:spPr bwMode="auto">
            <a:xfrm>
              <a:off x="4091" y="1443"/>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61" name="Oval 433"/>
            <p:cNvSpPr>
              <a:spLocks noChangeArrowheads="1"/>
            </p:cNvSpPr>
            <p:nvPr/>
          </p:nvSpPr>
          <p:spPr bwMode="auto">
            <a:xfrm>
              <a:off x="4355" y="1443"/>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62" name="Oval 434"/>
            <p:cNvSpPr>
              <a:spLocks noChangeArrowheads="1"/>
            </p:cNvSpPr>
            <p:nvPr/>
          </p:nvSpPr>
          <p:spPr bwMode="auto">
            <a:xfrm>
              <a:off x="4408" y="1443"/>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63" name="Oval 435"/>
            <p:cNvSpPr>
              <a:spLocks noChangeArrowheads="1"/>
            </p:cNvSpPr>
            <p:nvPr/>
          </p:nvSpPr>
          <p:spPr bwMode="auto">
            <a:xfrm>
              <a:off x="4276" y="1502"/>
              <a:ext cx="52"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64" name="Oval 436"/>
            <p:cNvSpPr>
              <a:spLocks noChangeArrowheads="1"/>
            </p:cNvSpPr>
            <p:nvPr/>
          </p:nvSpPr>
          <p:spPr bwMode="auto">
            <a:xfrm>
              <a:off x="3906" y="1502"/>
              <a:ext cx="53"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65" name="Oval 437"/>
            <p:cNvSpPr>
              <a:spLocks noChangeArrowheads="1"/>
            </p:cNvSpPr>
            <p:nvPr/>
          </p:nvSpPr>
          <p:spPr bwMode="auto">
            <a:xfrm>
              <a:off x="4117" y="1502"/>
              <a:ext cx="53"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66" name="Oval 438"/>
            <p:cNvSpPr>
              <a:spLocks noChangeArrowheads="1"/>
            </p:cNvSpPr>
            <p:nvPr/>
          </p:nvSpPr>
          <p:spPr bwMode="auto">
            <a:xfrm>
              <a:off x="4170" y="1502"/>
              <a:ext cx="53"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67" name="Oval 439"/>
            <p:cNvSpPr>
              <a:spLocks noChangeArrowheads="1"/>
            </p:cNvSpPr>
            <p:nvPr/>
          </p:nvSpPr>
          <p:spPr bwMode="auto">
            <a:xfrm>
              <a:off x="4223" y="1502"/>
              <a:ext cx="53"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68" name="Oval 440"/>
            <p:cNvSpPr>
              <a:spLocks noChangeArrowheads="1"/>
            </p:cNvSpPr>
            <p:nvPr/>
          </p:nvSpPr>
          <p:spPr bwMode="auto">
            <a:xfrm>
              <a:off x="4012" y="1502"/>
              <a:ext cx="53"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69" name="Oval 441"/>
            <p:cNvSpPr>
              <a:spLocks noChangeArrowheads="1"/>
            </p:cNvSpPr>
            <p:nvPr/>
          </p:nvSpPr>
          <p:spPr bwMode="auto">
            <a:xfrm>
              <a:off x="3959" y="1502"/>
              <a:ext cx="53"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70" name="Oval 442"/>
            <p:cNvSpPr>
              <a:spLocks noChangeArrowheads="1"/>
            </p:cNvSpPr>
            <p:nvPr/>
          </p:nvSpPr>
          <p:spPr bwMode="auto">
            <a:xfrm>
              <a:off x="4065" y="1502"/>
              <a:ext cx="52"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71" name="Oval 443"/>
            <p:cNvSpPr>
              <a:spLocks noChangeArrowheads="1"/>
            </p:cNvSpPr>
            <p:nvPr/>
          </p:nvSpPr>
          <p:spPr bwMode="auto">
            <a:xfrm>
              <a:off x="4328" y="1502"/>
              <a:ext cx="53"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72" name="Oval 444"/>
            <p:cNvSpPr>
              <a:spLocks noChangeArrowheads="1"/>
            </p:cNvSpPr>
            <p:nvPr/>
          </p:nvSpPr>
          <p:spPr bwMode="auto">
            <a:xfrm>
              <a:off x="4381" y="1502"/>
              <a:ext cx="53"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73" name="Oval 445"/>
            <p:cNvSpPr>
              <a:spLocks noChangeArrowheads="1"/>
            </p:cNvSpPr>
            <p:nvPr/>
          </p:nvSpPr>
          <p:spPr bwMode="auto">
            <a:xfrm>
              <a:off x="4434" y="1502"/>
              <a:ext cx="53"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74" name="Oval 446"/>
            <p:cNvSpPr>
              <a:spLocks noChangeArrowheads="1"/>
            </p:cNvSpPr>
            <p:nvPr/>
          </p:nvSpPr>
          <p:spPr bwMode="auto">
            <a:xfrm>
              <a:off x="4249" y="1562"/>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75" name="Oval 447"/>
            <p:cNvSpPr>
              <a:spLocks noChangeArrowheads="1"/>
            </p:cNvSpPr>
            <p:nvPr/>
          </p:nvSpPr>
          <p:spPr bwMode="auto">
            <a:xfrm>
              <a:off x="4197" y="1562"/>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76" name="Oval 448"/>
            <p:cNvSpPr>
              <a:spLocks noChangeArrowheads="1"/>
            </p:cNvSpPr>
            <p:nvPr/>
          </p:nvSpPr>
          <p:spPr bwMode="auto">
            <a:xfrm>
              <a:off x="4302" y="1562"/>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77" name="Oval 449"/>
            <p:cNvSpPr>
              <a:spLocks noChangeArrowheads="1"/>
            </p:cNvSpPr>
            <p:nvPr/>
          </p:nvSpPr>
          <p:spPr bwMode="auto">
            <a:xfrm>
              <a:off x="4355" y="1562"/>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78" name="Oval 450"/>
            <p:cNvSpPr>
              <a:spLocks noChangeArrowheads="1"/>
            </p:cNvSpPr>
            <p:nvPr/>
          </p:nvSpPr>
          <p:spPr bwMode="auto">
            <a:xfrm>
              <a:off x="4408" y="1562"/>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79" name="Oval 451"/>
            <p:cNvSpPr>
              <a:spLocks noChangeArrowheads="1"/>
            </p:cNvSpPr>
            <p:nvPr/>
          </p:nvSpPr>
          <p:spPr bwMode="auto">
            <a:xfrm>
              <a:off x="4460" y="1562"/>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grpSp>
      <p:grpSp>
        <p:nvGrpSpPr>
          <p:cNvPr id="611781" name="Group 453"/>
          <p:cNvGrpSpPr>
            <a:grpSpLocks/>
          </p:cNvGrpSpPr>
          <p:nvPr/>
        </p:nvGrpSpPr>
        <p:grpSpPr bwMode="auto">
          <a:xfrm>
            <a:off x="5715000" y="4806950"/>
            <a:ext cx="1122363" cy="1270000"/>
            <a:chOff x="4666" y="902"/>
            <a:chExt cx="707" cy="800"/>
          </a:xfrm>
        </p:grpSpPr>
        <p:sp>
          <p:nvSpPr>
            <p:cNvPr id="611782" name="Oval 454"/>
            <p:cNvSpPr>
              <a:spLocks noChangeArrowheads="1"/>
            </p:cNvSpPr>
            <p:nvPr/>
          </p:nvSpPr>
          <p:spPr bwMode="auto">
            <a:xfrm>
              <a:off x="4977" y="902"/>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83" name="Oval 455"/>
            <p:cNvSpPr>
              <a:spLocks noChangeArrowheads="1"/>
            </p:cNvSpPr>
            <p:nvPr/>
          </p:nvSpPr>
          <p:spPr bwMode="auto">
            <a:xfrm>
              <a:off x="4948" y="964"/>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84" name="Oval 456"/>
            <p:cNvSpPr>
              <a:spLocks noChangeArrowheads="1"/>
            </p:cNvSpPr>
            <p:nvPr/>
          </p:nvSpPr>
          <p:spPr bwMode="auto">
            <a:xfrm>
              <a:off x="5005" y="964"/>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85" name="Oval 457"/>
            <p:cNvSpPr>
              <a:spLocks noChangeArrowheads="1"/>
            </p:cNvSpPr>
            <p:nvPr/>
          </p:nvSpPr>
          <p:spPr bwMode="auto">
            <a:xfrm>
              <a:off x="4920" y="1025"/>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86" name="Oval 458"/>
            <p:cNvSpPr>
              <a:spLocks noChangeArrowheads="1"/>
            </p:cNvSpPr>
            <p:nvPr/>
          </p:nvSpPr>
          <p:spPr bwMode="auto">
            <a:xfrm>
              <a:off x="4977" y="1025"/>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87" name="Oval 459"/>
            <p:cNvSpPr>
              <a:spLocks noChangeArrowheads="1"/>
            </p:cNvSpPr>
            <p:nvPr/>
          </p:nvSpPr>
          <p:spPr bwMode="auto">
            <a:xfrm>
              <a:off x="5033" y="1025"/>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88" name="Oval 460"/>
            <p:cNvSpPr>
              <a:spLocks noChangeArrowheads="1"/>
            </p:cNvSpPr>
            <p:nvPr/>
          </p:nvSpPr>
          <p:spPr bwMode="auto">
            <a:xfrm>
              <a:off x="5118" y="1210"/>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89" name="Oval 461"/>
            <p:cNvSpPr>
              <a:spLocks noChangeArrowheads="1"/>
            </p:cNvSpPr>
            <p:nvPr/>
          </p:nvSpPr>
          <p:spPr bwMode="auto">
            <a:xfrm>
              <a:off x="5061" y="1087"/>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90" name="Oval 462"/>
            <p:cNvSpPr>
              <a:spLocks noChangeArrowheads="1"/>
            </p:cNvSpPr>
            <p:nvPr/>
          </p:nvSpPr>
          <p:spPr bwMode="auto">
            <a:xfrm>
              <a:off x="5090" y="1148"/>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91" name="Oval 463"/>
            <p:cNvSpPr>
              <a:spLocks noChangeArrowheads="1"/>
            </p:cNvSpPr>
            <p:nvPr/>
          </p:nvSpPr>
          <p:spPr bwMode="auto">
            <a:xfrm>
              <a:off x="4892" y="1087"/>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92" name="Oval 464"/>
            <p:cNvSpPr>
              <a:spLocks noChangeArrowheads="1"/>
            </p:cNvSpPr>
            <p:nvPr/>
          </p:nvSpPr>
          <p:spPr bwMode="auto">
            <a:xfrm>
              <a:off x="4948" y="1087"/>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93" name="Oval 465"/>
            <p:cNvSpPr>
              <a:spLocks noChangeArrowheads="1"/>
            </p:cNvSpPr>
            <p:nvPr/>
          </p:nvSpPr>
          <p:spPr bwMode="auto">
            <a:xfrm>
              <a:off x="5005" y="1087"/>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94" name="Oval 466"/>
            <p:cNvSpPr>
              <a:spLocks noChangeArrowheads="1"/>
            </p:cNvSpPr>
            <p:nvPr/>
          </p:nvSpPr>
          <p:spPr bwMode="auto">
            <a:xfrm>
              <a:off x="4920" y="1148"/>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95" name="Oval 467"/>
            <p:cNvSpPr>
              <a:spLocks noChangeArrowheads="1"/>
            </p:cNvSpPr>
            <p:nvPr/>
          </p:nvSpPr>
          <p:spPr bwMode="auto">
            <a:xfrm>
              <a:off x="4977" y="1148"/>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96" name="Oval 468"/>
            <p:cNvSpPr>
              <a:spLocks noChangeArrowheads="1"/>
            </p:cNvSpPr>
            <p:nvPr/>
          </p:nvSpPr>
          <p:spPr bwMode="auto">
            <a:xfrm>
              <a:off x="5033" y="1148"/>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97" name="Oval 469"/>
            <p:cNvSpPr>
              <a:spLocks noChangeArrowheads="1"/>
            </p:cNvSpPr>
            <p:nvPr/>
          </p:nvSpPr>
          <p:spPr bwMode="auto">
            <a:xfrm>
              <a:off x="4864" y="1148"/>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98" name="Oval 470"/>
            <p:cNvSpPr>
              <a:spLocks noChangeArrowheads="1"/>
            </p:cNvSpPr>
            <p:nvPr/>
          </p:nvSpPr>
          <p:spPr bwMode="auto">
            <a:xfrm>
              <a:off x="4892" y="1210"/>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799" name="Oval 471"/>
            <p:cNvSpPr>
              <a:spLocks noChangeArrowheads="1"/>
            </p:cNvSpPr>
            <p:nvPr/>
          </p:nvSpPr>
          <p:spPr bwMode="auto">
            <a:xfrm>
              <a:off x="4948" y="1210"/>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00" name="Oval 472"/>
            <p:cNvSpPr>
              <a:spLocks noChangeArrowheads="1"/>
            </p:cNvSpPr>
            <p:nvPr/>
          </p:nvSpPr>
          <p:spPr bwMode="auto">
            <a:xfrm>
              <a:off x="5005" y="1210"/>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01" name="Oval 473"/>
            <p:cNvSpPr>
              <a:spLocks noChangeArrowheads="1"/>
            </p:cNvSpPr>
            <p:nvPr/>
          </p:nvSpPr>
          <p:spPr bwMode="auto">
            <a:xfrm>
              <a:off x="5061" y="1210"/>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02" name="Oval 474"/>
            <p:cNvSpPr>
              <a:spLocks noChangeArrowheads="1"/>
            </p:cNvSpPr>
            <p:nvPr/>
          </p:nvSpPr>
          <p:spPr bwMode="auto">
            <a:xfrm>
              <a:off x="4835" y="1210"/>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03" name="Oval 475"/>
            <p:cNvSpPr>
              <a:spLocks noChangeArrowheads="1"/>
            </p:cNvSpPr>
            <p:nvPr/>
          </p:nvSpPr>
          <p:spPr bwMode="auto">
            <a:xfrm>
              <a:off x="5175" y="1333"/>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04" name="Oval 476"/>
            <p:cNvSpPr>
              <a:spLocks noChangeArrowheads="1"/>
            </p:cNvSpPr>
            <p:nvPr/>
          </p:nvSpPr>
          <p:spPr bwMode="auto">
            <a:xfrm>
              <a:off x="5146" y="1271"/>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05" name="Oval 477"/>
            <p:cNvSpPr>
              <a:spLocks noChangeArrowheads="1"/>
            </p:cNvSpPr>
            <p:nvPr/>
          </p:nvSpPr>
          <p:spPr bwMode="auto">
            <a:xfrm>
              <a:off x="4779" y="1333"/>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06" name="Oval 478"/>
            <p:cNvSpPr>
              <a:spLocks noChangeArrowheads="1"/>
            </p:cNvSpPr>
            <p:nvPr/>
          </p:nvSpPr>
          <p:spPr bwMode="auto">
            <a:xfrm>
              <a:off x="5005" y="1333"/>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07" name="Oval 479"/>
            <p:cNvSpPr>
              <a:spLocks noChangeArrowheads="1"/>
            </p:cNvSpPr>
            <p:nvPr/>
          </p:nvSpPr>
          <p:spPr bwMode="auto">
            <a:xfrm>
              <a:off x="5061" y="1333"/>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08" name="Oval 480"/>
            <p:cNvSpPr>
              <a:spLocks noChangeArrowheads="1"/>
            </p:cNvSpPr>
            <p:nvPr/>
          </p:nvSpPr>
          <p:spPr bwMode="auto">
            <a:xfrm>
              <a:off x="5118" y="1333"/>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09" name="Oval 481"/>
            <p:cNvSpPr>
              <a:spLocks noChangeArrowheads="1"/>
            </p:cNvSpPr>
            <p:nvPr/>
          </p:nvSpPr>
          <p:spPr bwMode="auto">
            <a:xfrm>
              <a:off x="4892" y="1333"/>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10" name="Oval 482"/>
            <p:cNvSpPr>
              <a:spLocks noChangeArrowheads="1"/>
            </p:cNvSpPr>
            <p:nvPr/>
          </p:nvSpPr>
          <p:spPr bwMode="auto">
            <a:xfrm>
              <a:off x="4835" y="1333"/>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11" name="Oval 483"/>
            <p:cNvSpPr>
              <a:spLocks noChangeArrowheads="1"/>
            </p:cNvSpPr>
            <p:nvPr/>
          </p:nvSpPr>
          <p:spPr bwMode="auto">
            <a:xfrm>
              <a:off x="5090" y="1271"/>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12" name="Oval 484"/>
            <p:cNvSpPr>
              <a:spLocks noChangeArrowheads="1"/>
            </p:cNvSpPr>
            <p:nvPr/>
          </p:nvSpPr>
          <p:spPr bwMode="auto">
            <a:xfrm>
              <a:off x="4948" y="1333"/>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13" name="Oval 485"/>
            <p:cNvSpPr>
              <a:spLocks noChangeArrowheads="1"/>
            </p:cNvSpPr>
            <p:nvPr/>
          </p:nvSpPr>
          <p:spPr bwMode="auto">
            <a:xfrm>
              <a:off x="4864" y="1271"/>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14" name="Oval 486"/>
            <p:cNvSpPr>
              <a:spLocks noChangeArrowheads="1"/>
            </p:cNvSpPr>
            <p:nvPr/>
          </p:nvSpPr>
          <p:spPr bwMode="auto">
            <a:xfrm>
              <a:off x="4920" y="1271"/>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15" name="Oval 487"/>
            <p:cNvSpPr>
              <a:spLocks noChangeArrowheads="1"/>
            </p:cNvSpPr>
            <p:nvPr/>
          </p:nvSpPr>
          <p:spPr bwMode="auto">
            <a:xfrm>
              <a:off x="4977" y="1271"/>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16" name="Oval 488"/>
            <p:cNvSpPr>
              <a:spLocks noChangeArrowheads="1"/>
            </p:cNvSpPr>
            <p:nvPr/>
          </p:nvSpPr>
          <p:spPr bwMode="auto">
            <a:xfrm>
              <a:off x="5033" y="1271"/>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17" name="Oval 489"/>
            <p:cNvSpPr>
              <a:spLocks noChangeArrowheads="1"/>
            </p:cNvSpPr>
            <p:nvPr/>
          </p:nvSpPr>
          <p:spPr bwMode="auto">
            <a:xfrm>
              <a:off x="4807" y="1271"/>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18" name="Oval 490"/>
            <p:cNvSpPr>
              <a:spLocks noChangeArrowheads="1"/>
            </p:cNvSpPr>
            <p:nvPr/>
          </p:nvSpPr>
          <p:spPr bwMode="auto">
            <a:xfrm>
              <a:off x="5146" y="1394"/>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19" name="Oval 491"/>
            <p:cNvSpPr>
              <a:spLocks noChangeArrowheads="1"/>
            </p:cNvSpPr>
            <p:nvPr/>
          </p:nvSpPr>
          <p:spPr bwMode="auto">
            <a:xfrm>
              <a:off x="4750" y="1394"/>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20" name="Oval 492"/>
            <p:cNvSpPr>
              <a:spLocks noChangeArrowheads="1"/>
            </p:cNvSpPr>
            <p:nvPr/>
          </p:nvSpPr>
          <p:spPr bwMode="auto">
            <a:xfrm>
              <a:off x="4977" y="1394"/>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21" name="Oval 493"/>
            <p:cNvSpPr>
              <a:spLocks noChangeArrowheads="1"/>
            </p:cNvSpPr>
            <p:nvPr/>
          </p:nvSpPr>
          <p:spPr bwMode="auto">
            <a:xfrm>
              <a:off x="5033" y="1394"/>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22" name="Oval 494"/>
            <p:cNvSpPr>
              <a:spLocks noChangeArrowheads="1"/>
            </p:cNvSpPr>
            <p:nvPr/>
          </p:nvSpPr>
          <p:spPr bwMode="auto">
            <a:xfrm>
              <a:off x="5090" y="1394"/>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23" name="Oval 495"/>
            <p:cNvSpPr>
              <a:spLocks noChangeArrowheads="1"/>
            </p:cNvSpPr>
            <p:nvPr/>
          </p:nvSpPr>
          <p:spPr bwMode="auto">
            <a:xfrm>
              <a:off x="4864" y="1394"/>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24" name="Oval 496"/>
            <p:cNvSpPr>
              <a:spLocks noChangeArrowheads="1"/>
            </p:cNvSpPr>
            <p:nvPr/>
          </p:nvSpPr>
          <p:spPr bwMode="auto">
            <a:xfrm>
              <a:off x="4807" y="1394"/>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25" name="Oval 497"/>
            <p:cNvSpPr>
              <a:spLocks noChangeArrowheads="1"/>
            </p:cNvSpPr>
            <p:nvPr/>
          </p:nvSpPr>
          <p:spPr bwMode="auto">
            <a:xfrm>
              <a:off x="4920" y="1394"/>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26" name="Oval 498"/>
            <p:cNvSpPr>
              <a:spLocks noChangeArrowheads="1"/>
            </p:cNvSpPr>
            <p:nvPr/>
          </p:nvSpPr>
          <p:spPr bwMode="auto">
            <a:xfrm>
              <a:off x="5203" y="1394"/>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27" name="Oval 499"/>
            <p:cNvSpPr>
              <a:spLocks noChangeArrowheads="1"/>
            </p:cNvSpPr>
            <p:nvPr/>
          </p:nvSpPr>
          <p:spPr bwMode="auto">
            <a:xfrm>
              <a:off x="5118" y="1456"/>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28" name="Oval 500"/>
            <p:cNvSpPr>
              <a:spLocks noChangeArrowheads="1"/>
            </p:cNvSpPr>
            <p:nvPr/>
          </p:nvSpPr>
          <p:spPr bwMode="auto">
            <a:xfrm>
              <a:off x="4722" y="1456"/>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29" name="Oval 501"/>
            <p:cNvSpPr>
              <a:spLocks noChangeArrowheads="1"/>
            </p:cNvSpPr>
            <p:nvPr/>
          </p:nvSpPr>
          <p:spPr bwMode="auto">
            <a:xfrm>
              <a:off x="4948" y="1456"/>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30" name="Oval 502"/>
            <p:cNvSpPr>
              <a:spLocks noChangeArrowheads="1"/>
            </p:cNvSpPr>
            <p:nvPr/>
          </p:nvSpPr>
          <p:spPr bwMode="auto">
            <a:xfrm>
              <a:off x="5005" y="1456"/>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31" name="Oval 503"/>
            <p:cNvSpPr>
              <a:spLocks noChangeArrowheads="1"/>
            </p:cNvSpPr>
            <p:nvPr/>
          </p:nvSpPr>
          <p:spPr bwMode="auto">
            <a:xfrm>
              <a:off x="5061" y="1456"/>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32" name="Oval 504"/>
            <p:cNvSpPr>
              <a:spLocks noChangeArrowheads="1"/>
            </p:cNvSpPr>
            <p:nvPr/>
          </p:nvSpPr>
          <p:spPr bwMode="auto">
            <a:xfrm>
              <a:off x="4835" y="1456"/>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33" name="Oval 505"/>
            <p:cNvSpPr>
              <a:spLocks noChangeArrowheads="1"/>
            </p:cNvSpPr>
            <p:nvPr/>
          </p:nvSpPr>
          <p:spPr bwMode="auto">
            <a:xfrm>
              <a:off x="4779" y="1456"/>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34" name="Oval 506"/>
            <p:cNvSpPr>
              <a:spLocks noChangeArrowheads="1"/>
            </p:cNvSpPr>
            <p:nvPr/>
          </p:nvSpPr>
          <p:spPr bwMode="auto">
            <a:xfrm>
              <a:off x="4892" y="1456"/>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35" name="Oval 507"/>
            <p:cNvSpPr>
              <a:spLocks noChangeArrowheads="1"/>
            </p:cNvSpPr>
            <p:nvPr/>
          </p:nvSpPr>
          <p:spPr bwMode="auto">
            <a:xfrm>
              <a:off x="5175" y="1456"/>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36" name="Oval 508"/>
            <p:cNvSpPr>
              <a:spLocks noChangeArrowheads="1"/>
            </p:cNvSpPr>
            <p:nvPr/>
          </p:nvSpPr>
          <p:spPr bwMode="auto">
            <a:xfrm>
              <a:off x="5231" y="1456"/>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37" name="Oval 509"/>
            <p:cNvSpPr>
              <a:spLocks noChangeArrowheads="1"/>
            </p:cNvSpPr>
            <p:nvPr/>
          </p:nvSpPr>
          <p:spPr bwMode="auto">
            <a:xfrm>
              <a:off x="5090" y="1517"/>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38" name="Oval 510"/>
            <p:cNvSpPr>
              <a:spLocks noChangeArrowheads="1"/>
            </p:cNvSpPr>
            <p:nvPr/>
          </p:nvSpPr>
          <p:spPr bwMode="auto">
            <a:xfrm>
              <a:off x="4694" y="1517"/>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39" name="Oval 511"/>
            <p:cNvSpPr>
              <a:spLocks noChangeArrowheads="1"/>
            </p:cNvSpPr>
            <p:nvPr/>
          </p:nvSpPr>
          <p:spPr bwMode="auto">
            <a:xfrm>
              <a:off x="4920" y="1517"/>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40" name="Oval 512"/>
            <p:cNvSpPr>
              <a:spLocks noChangeArrowheads="1"/>
            </p:cNvSpPr>
            <p:nvPr/>
          </p:nvSpPr>
          <p:spPr bwMode="auto">
            <a:xfrm>
              <a:off x="4977" y="1517"/>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41" name="Oval 513"/>
            <p:cNvSpPr>
              <a:spLocks noChangeArrowheads="1"/>
            </p:cNvSpPr>
            <p:nvPr/>
          </p:nvSpPr>
          <p:spPr bwMode="auto">
            <a:xfrm>
              <a:off x="5033" y="1517"/>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42" name="Oval 514"/>
            <p:cNvSpPr>
              <a:spLocks noChangeArrowheads="1"/>
            </p:cNvSpPr>
            <p:nvPr/>
          </p:nvSpPr>
          <p:spPr bwMode="auto">
            <a:xfrm>
              <a:off x="4807" y="1517"/>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43" name="Oval 515"/>
            <p:cNvSpPr>
              <a:spLocks noChangeArrowheads="1"/>
            </p:cNvSpPr>
            <p:nvPr/>
          </p:nvSpPr>
          <p:spPr bwMode="auto">
            <a:xfrm>
              <a:off x="4750" y="1517"/>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44" name="Oval 516"/>
            <p:cNvSpPr>
              <a:spLocks noChangeArrowheads="1"/>
            </p:cNvSpPr>
            <p:nvPr/>
          </p:nvSpPr>
          <p:spPr bwMode="auto">
            <a:xfrm>
              <a:off x="4864" y="1517"/>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45" name="Oval 517"/>
            <p:cNvSpPr>
              <a:spLocks noChangeArrowheads="1"/>
            </p:cNvSpPr>
            <p:nvPr/>
          </p:nvSpPr>
          <p:spPr bwMode="auto">
            <a:xfrm>
              <a:off x="5146" y="1517"/>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46" name="Oval 518"/>
            <p:cNvSpPr>
              <a:spLocks noChangeArrowheads="1"/>
            </p:cNvSpPr>
            <p:nvPr/>
          </p:nvSpPr>
          <p:spPr bwMode="auto">
            <a:xfrm>
              <a:off x="5203" y="1517"/>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47" name="Oval 519"/>
            <p:cNvSpPr>
              <a:spLocks noChangeArrowheads="1"/>
            </p:cNvSpPr>
            <p:nvPr/>
          </p:nvSpPr>
          <p:spPr bwMode="auto">
            <a:xfrm>
              <a:off x="5259" y="1517"/>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48" name="Oval 520"/>
            <p:cNvSpPr>
              <a:spLocks noChangeArrowheads="1"/>
            </p:cNvSpPr>
            <p:nvPr/>
          </p:nvSpPr>
          <p:spPr bwMode="auto">
            <a:xfrm>
              <a:off x="5061" y="1579"/>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49" name="Oval 521"/>
            <p:cNvSpPr>
              <a:spLocks noChangeArrowheads="1"/>
            </p:cNvSpPr>
            <p:nvPr/>
          </p:nvSpPr>
          <p:spPr bwMode="auto">
            <a:xfrm>
              <a:off x="4666" y="1579"/>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50" name="Oval 522"/>
            <p:cNvSpPr>
              <a:spLocks noChangeArrowheads="1"/>
            </p:cNvSpPr>
            <p:nvPr/>
          </p:nvSpPr>
          <p:spPr bwMode="auto">
            <a:xfrm>
              <a:off x="4892" y="1579"/>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51" name="Oval 523"/>
            <p:cNvSpPr>
              <a:spLocks noChangeArrowheads="1"/>
            </p:cNvSpPr>
            <p:nvPr/>
          </p:nvSpPr>
          <p:spPr bwMode="auto">
            <a:xfrm>
              <a:off x="4948" y="1579"/>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52" name="Oval 524"/>
            <p:cNvSpPr>
              <a:spLocks noChangeArrowheads="1"/>
            </p:cNvSpPr>
            <p:nvPr/>
          </p:nvSpPr>
          <p:spPr bwMode="auto">
            <a:xfrm>
              <a:off x="5005" y="1579"/>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53" name="Oval 525"/>
            <p:cNvSpPr>
              <a:spLocks noChangeArrowheads="1"/>
            </p:cNvSpPr>
            <p:nvPr/>
          </p:nvSpPr>
          <p:spPr bwMode="auto">
            <a:xfrm>
              <a:off x="4779" y="1579"/>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54" name="Oval 526"/>
            <p:cNvSpPr>
              <a:spLocks noChangeArrowheads="1"/>
            </p:cNvSpPr>
            <p:nvPr/>
          </p:nvSpPr>
          <p:spPr bwMode="auto">
            <a:xfrm>
              <a:off x="4722" y="1579"/>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55" name="Oval 527"/>
            <p:cNvSpPr>
              <a:spLocks noChangeArrowheads="1"/>
            </p:cNvSpPr>
            <p:nvPr/>
          </p:nvSpPr>
          <p:spPr bwMode="auto">
            <a:xfrm>
              <a:off x="4835" y="1579"/>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56" name="Oval 528"/>
            <p:cNvSpPr>
              <a:spLocks noChangeArrowheads="1"/>
            </p:cNvSpPr>
            <p:nvPr/>
          </p:nvSpPr>
          <p:spPr bwMode="auto">
            <a:xfrm>
              <a:off x="5118" y="1579"/>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57" name="Oval 529"/>
            <p:cNvSpPr>
              <a:spLocks noChangeArrowheads="1"/>
            </p:cNvSpPr>
            <p:nvPr/>
          </p:nvSpPr>
          <p:spPr bwMode="auto">
            <a:xfrm>
              <a:off x="5175" y="1579"/>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58" name="Oval 530"/>
            <p:cNvSpPr>
              <a:spLocks noChangeArrowheads="1"/>
            </p:cNvSpPr>
            <p:nvPr/>
          </p:nvSpPr>
          <p:spPr bwMode="auto">
            <a:xfrm>
              <a:off x="5231" y="1579"/>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59" name="Oval 531"/>
            <p:cNvSpPr>
              <a:spLocks noChangeArrowheads="1"/>
            </p:cNvSpPr>
            <p:nvPr/>
          </p:nvSpPr>
          <p:spPr bwMode="auto">
            <a:xfrm>
              <a:off x="5288" y="1579"/>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60" name="Oval 532"/>
            <p:cNvSpPr>
              <a:spLocks noChangeArrowheads="1"/>
            </p:cNvSpPr>
            <p:nvPr/>
          </p:nvSpPr>
          <p:spPr bwMode="auto">
            <a:xfrm>
              <a:off x="5090" y="1640"/>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61" name="Oval 533"/>
            <p:cNvSpPr>
              <a:spLocks noChangeArrowheads="1"/>
            </p:cNvSpPr>
            <p:nvPr/>
          </p:nvSpPr>
          <p:spPr bwMode="auto">
            <a:xfrm>
              <a:off x="4977" y="1640"/>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62" name="Oval 534"/>
            <p:cNvSpPr>
              <a:spLocks noChangeArrowheads="1"/>
            </p:cNvSpPr>
            <p:nvPr/>
          </p:nvSpPr>
          <p:spPr bwMode="auto">
            <a:xfrm>
              <a:off x="5033" y="1640"/>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63" name="Oval 535"/>
            <p:cNvSpPr>
              <a:spLocks noChangeArrowheads="1"/>
            </p:cNvSpPr>
            <p:nvPr/>
          </p:nvSpPr>
          <p:spPr bwMode="auto">
            <a:xfrm>
              <a:off x="5146" y="1640"/>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64" name="Oval 536"/>
            <p:cNvSpPr>
              <a:spLocks noChangeArrowheads="1"/>
            </p:cNvSpPr>
            <p:nvPr/>
          </p:nvSpPr>
          <p:spPr bwMode="auto">
            <a:xfrm>
              <a:off x="5203" y="1640"/>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65" name="Oval 537"/>
            <p:cNvSpPr>
              <a:spLocks noChangeArrowheads="1"/>
            </p:cNvSpPr>
            <p:nvPr/>
          </p:nvSpPr>
          <p:spPr bwMode="auto">
            <a:xfrm>
              <a:off x="5259" y="1640"/>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66" name="Oval 538"/>
            <p:cNvSpPr>
              <a:spLocks noChangeArrowheads="1"/>
            </p:cNvSpPr>
            <p:nvPr/>
          </p:nvSpPr>
          <p:spPr bwMode="auto">
            <a:xfrm>
              <a:off x="5316" y="1640"/>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grpSp>
      <p:grpSp>
        <p:nvGrpSpPr>
          <p:cNvPr id="612043" name="Group 715"/>
          <p:cNvGrpSpPr>
            <a:grpSpLocks/>
          </p:cNvGrpSpPr>
          <p:nvPr/>
        </p:nvGrpSpPr>
        <p:grpSpPr bwMode="auto">
          <a:xfrm>
            <a:off x="2046288" y="4822825"/>
            <a:ext cx="879475" cy="1033463"/>
            <a:chOff x="1065" y="3038"/>
            <a:chExt cx="554" cy="651"/>
          </a:xfrm>
        </p:grpSpPr>
        <p:sp>
          <p:nvSpPr>
            <p:cNvPr id="611873" name="Oval 545"/>
            <p:cNvSpPr>
              <a:spLocks noChangeArrowheads="1"/>
            </p:cNvSpPr>
            <p:nvPr/>
          </p:nvSpPr>
          <p:spPr bwMode="auto">
            <a:xfrm>
              <a:off x="1302" y="3038"/>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74" name="Oval 546"/>
            <p:cNvSpPr>
              <a:spLocks noChangeArrowheads="1"/>
            </p:cNvSpPr>
            <p:nvPr/>
          </p:nvSpPr>
          <p:spPr bwMode="auto">
            <a:xfrm>
              <a:off x="1276" y="3097"/>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75" name="Oval 547"/>
            <p:cNvSpPr>
              <a:spLocks noChangeArrowheads="1"/>
            </p:cNvSpPr>
            <p:nvPr/>
          </p:nvSpPr>
          <p:spPr bwMode="auto">
            <a:xfrm>
              <a:off x="1329" y="3097"/>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76" name="Oval 548"/>
            <p:cNvSpPr>
              <a:spLocks noChangeArrowheads="1"/>
            </p:cNvSpPr>
            <p:nvPr/>
          </p:nvSpPr>
          <p:spPr bwMode="auto">
            <a:xfrm>
              <a:off x="1249" y="3156"/>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77" name="Oval 549"/>
            <p:cNvSpPr>
              <a:spLocks noChangeArrowheads="1"/>
            </p:cNvSpPr>
            <p:nvPr/>
          </p:nvSpPr>
          <p:spPr bwMode="auto">
            <a:xfrm>
              <a:off x="1302" y="3156"/>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78" name="Oval 550"/>
            <p:cNvSpPr>
              <a:spLocks noChangeArrowheads="1"/>
            </p:cNvSpPr>
            <p:nvPr/>
          </p:nvSpPr>
          <p:spPr bwMode="auto">
            <a:xfrm>
              <a:off x="1355" y="3156"/>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79" name="Oval 551"/>
            <p:cNvSpPr>
              <a:spLocks noChangeArrowheads="1"/>
            </p:cNvSpPr>
            <p:nvPr/>
          </p:nvSpPr>
          <p:spPr bwMode="auto">
            <a:xfrm>
              <a:off x="1434" y="3333"/>
              <a:ext cx="53"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80" name="Oval 552"/>
            <p:cNvSpPr>
              <a:spLocks noChangeArrowheads="1"/>
            </p:cNvSpPr>
            <p:nvPr/>
          </p:nvSpPr>
          <p:spPr bwMode="auto">
            <a:xfrm>
              <a:off x="1381" y="3215"/>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81" name="Oval 553"/>
            <p:cNvSpPr>
              <a:spLocks noChangeArrowheads="1"/>
            </p:cNvSpPr>
            <p:nvPr/>
          </p:nvSpPr>
          <p:spPr bwMode="auto">
            <a:xfrm>
              <a:off x="1408" y="3274"/>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82" name="Oval 554"/>
            <p:cNvSpPr>
              <a:spLocks noChangeArrowheads="1"/>
            </p:cNvSpPr>
            <p:nvPr/>
          </p:nvSpPr>
          <p:spPr bwMode="auto">
            <a:xfrm>
              <a:off x="1223" y="3215"/>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83" name="Oval 555"/>
            <p:cNvSpPr>
              <a:spLocks noChangeArrowheads="1"/>
            </p:cNvSpPr>
            <p:nvPr/>
          </p:nvSpPr>
          <p:spPr bwMode="auto">
            <a:xfrm>
              <a:off x="1276" y="3215"/>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84" name="Oval 556"/>
            <p:cNvSpPr>
              <a:spLocks noChangeArrowheads="1"/>
            </p:cNvSpPr>
            <p:nvPr/>
          </p:nvSpPr>
          <p:spPr bwMode="auto">
            <a:xfrm>
              <a:off x="1329" y="3215"/>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85" name="Oval 557"/>
            <p:cNvSpPr>
              <a:spLocks noChangeArrowheads="1"/>
            </p:cNvSpPr>
            <p:nvPr/>
          </p:nvSpPr>
          <p:spPr bwMode="auto">
            <a:xfrm>
              <a:off x="1249" y="3274"/>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86" name="Oval 558"/>
            <p:cNvSpPr>
              <a:spLocks noChangeArrowheads="1"/>
            </p:cNvSpPr>
            <p:nvPr/>
          </p:nvSpPr>
          <p:spPr bwMode="auto">
            <a:xfrm>
              <a:off x="1302" y="3274"/>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87" name="Oval 559"/>
            <p:cNvSpPr>
              <a:spLocks noChangeArrowheads="1"/>
            </p:cNvSpPr>
            <p:nvPr/>
          </p:nvSpPr>
          <p:spPr bwMode="auto">
            <a:xfrm>
              <a:off x="1355" y="3274"/>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88" name="Oval 560"/>
            <p:cNvSpPr>
              <a:spLocks noChangeArrowheads="1"/>
            </p:cNvSpPr>
            <p:nvPr/>
          </p:nvSpPr>
          <p:spPr bwMode="auto">
            <a:xfrm>
              <a:off x="1197" y="3274"/>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89" name="Oval 561"/>
            <p:cNvSpPr>
              <a:spLocks noChangeArrowheads="1"/>
            </p:cNvSpPr>
            <p:nvPr/>
          </p:nvSpPr>
          <p:spPr bwMode="auto">
            <a:xfrm>
              <a:off x="1223" y="3333"/>
              <a:ext cx="53"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90" name="Oval 562"/>
            <p:cNvSpPr>
              <a:spLocks noChangeArrowheads="1"/>
            </p:cNvSpPr>
            <p:nvPr/>
          </p:nvSpPr>
          <p:spPr bwMode="auto">
            <a:xfrm>
              <a:off x="1276" y="3333"/>
              <a:ext cx="53"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91" name="Oval 563"/>
            <p:cNvSpPr>
              <a:spLocks noChangeArrowheads="1"/>
            </p:cNvSpPr>
            <p:nvPr/>
          </p:nvSpPr>
          <p:spPr bwMode="auto">
            <a:xfrm>
              <a:off x="1329" y="3333"/>
              <a:ext cx="52"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92" name="Oval 564"/>
            <p:cNvSpPr>
              <a:spLocks noChangeArrowheads="1"/>
            </p:cNvSpPr>
            <p:nvPr/>
          </p:nvSpPr>
          <p:spPr bwMode="auto">
            <a:xfrm>
              <a:off x="1381" y="3333"/>
              <a:ext cx="53"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93" name="Oval 565"/>
            <p:cNvSpPr>
              <a:spLocks noChangeArrowheads="1"/>
            </p:cNvSpPr>
            <p:nvPr/>
          </p:nvSpPr>
          <p:spPr bwMode="auto">
            <a:xfrm>
              <a:off x="1170" y="3333"/>
              <a:ext cx="53"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94" name="Oval 566"/>
            <p:cNvSpPr>
              <a:spLocks noChangeArrowheads="1"/>
            </p:cNvSpPr>
            <p:nvPr/>
          </p:nvSpPr>
          <p:spPr bwMode="auto">
            <a:xfrm>
              <a:off x="1487" y="3452"/>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95" name="Oval 567"/>
            <p:cNvSpPr>
              <a:spLocks noChangeArrowheads="1"/>
            </p:cNvSpPr>
            <p:nvPr/>
          </p:nvSpPr>
          <p:spPr bwMode="auto">
            <a:xfrm>
              <a:off x="1460" y="3393"/>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96" name="Oval 568"/>
            <p:cNvSpPr>
              <a:spLocks noChangeArrowheads="1"/>
            </p:cNvSpPr>
            <p:nvPr/>
          </p:nvSpPr>
          <p:spPr bwMode="auto">
            <a:xfrm>
              <a:off x="1117" y="3452"/>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97" name="Oval 569"/>
            <p:cNvSpPr>
              <a:spLocks noChangeArrowheads="1"/>
            </p:cNvSpPr>
            <p:nvPr/>
          </p:nvSpPr>
          <p:spPr bwMode="auto">
            <a:xfrm>
              <a:off x="1329" y="3452"/>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98" name="Oval 570"/>
            <p:cNvSpPr>
              <a:spLocks noChangeArrowheads="1"/>
            </p:cNvSpPr>
            <p:nvPr/>
          </p:nvSpPr>
          <p:spPr bwMode="auto">
            <a:xfrm>
              <a:off x="1381" y="3452"/>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899" name="Oval 571"/>
            <p:cNvSpPr>
              <a:spLocks noChangeArrowheads="1"/>
            </p:cNvSpPr>
            <p:nvPr/>
          </p:nvSpPr>
          <p:spPr bwMode="auto">
            <a:xfrm>
              <a:off x="1434" y="3452"/>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00" name="Oval 572"/>
            <p:cNvSpPr>
              <a:spLocks noChangeArrowheads="1"/>
            </p:cNvSpPr>
            <p:nvPr/>
          </p:nvSpPr>
          <p:spPr bwMode="auto">
            <a:xfrm>
              <a:off x="1223" y="3452"/>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01" name="Oval 573"/>
            <p:cNvSpPr>
              <a:spLocks noChangeArrowheads="1"/>
            </p:cNvSpPr>
            <p:nvPr/>
          </p:nvSpPr>
          <p:spPr bwMode="auto">
            <a:xfrm>
              <a:off x="1170" y="3452"/>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02" name="Oval 574"/>
            <p:cNvSpPr>
              <a:spLocks noChangeArrowheads="1"/>
            </p:cNvSpPr>
            <p:nvPr/>
          </p:nvSpPr>
          <p:spPr bwMode="auto">
            <a:xfrm>
              <a:off x="1408" y="3393"/>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03" name="Oval 575"/>
            <p:cNvSpPr>
              <a:spLocks noChangeArrowheads="1"/>
            </p:cNvSpPr>
            <p:nvPr/>
          </p:nvSpPr>
          <p:spPr bwMode="auto">
            <a:xfrm>
              <a:off x="1276" y="3452"/>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04" name="Oval 576"/>
            <p:cNvSpPr>
              <a:spLocks noChangeArrowheads="1"/>
            </p:cNvSpPr>
            <p:nvPr/>
          </p:nvSpPr>
          <p:spPr bwMode="auto">
            <a:xfrm>
              <a:off x="1197" y="3393"/>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05" name="Oval 577"/>
            <p:cNvSpPr>
              <a:spLocks noChangeArrowheads="1"/>
            </p:cNvSpPr>
            <p:nvPr/>
          </p:nvSpPr>
          <p:spPr bwMode="auto">
            <a:xfrm>
              <a:off x="1249" y="3393"/>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06" name="Oval 578"/>
            <p:cNvSpPr>
              <a:spLocks noChangeArrowheads="1"/>
            </p:cNvSpPr>
            <p:nvPr/>
          </p:nvSpPr>
          <p:spPr bwMode="auto">
            <a:xfrm>
              <a:off x="1302" y="3393"/>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07" name="Oval 579"/>
            <p:cNvSpPr>
              <a:spLocks noChangeArrowheads="1"/>
            </p:cNvSpPr>
            <p:nvPr/>
          </p:nvSpPr>
          <p:spPr bwMode="auto">
            <a:xfrm>
              <a:off x="1355" y="3393"/>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08" name="Oval 580"/>
            <p:cNvSpPr>
              <a:spLocks noChangeArrowheads="1"/>
            </p:cNvSpPr>
            <p:nvPr/>
          </p:nvSpPr>
          <p:spPr bwMode="auto">
            <a:xfrm>
              <a:off x="1144" y="3393"/>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09" name="Oval 581"/>
            <p:cNvSpPr>
              <a:spLocks noChangeArrowheads="1"/>
            </p:cNvSpPr>
            <p:nvPr/>
          </p:nvSpPr>
          <p:spPr bwMode="auto">
            <a:xfrm>
              <a:off x="1460" y="3511"/>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10" name="Oval 582"/>
            <p:cNvSpPr>
              <a:spLocks noChangeArrowheads="1"/>
            </p:cNvSpPr>
            <p:nvPr/>
          </p:nvSpPr>
          <p:spPr bwMode="auto">
            <a:xfrm>
              <a:off x="1091" y="3511"/>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11" name="Oval 583"/>
            <p:cNvSpPr>
              <a:spLocks noChangeArrowheads="1"/>
            </p:cNvSpPr>
            <p:nvPr/>
          </p:nvSpPr>
          <p:spPr bwMode="auto">
            <a:xfrm>
              <a:off x="1302" y="3511"/>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12" name="Oval 584"/>
            <p:cNvSpPr>
              <a:spLocks noChangeArrowheads="1"/>
            </p:cNvSpPr>
            <p:nvPr/>
          </p:nvSpPr>
          <p:spPr bwMode="auto">
            <a:xfrm>
              <a:off x="1355" y="3511"/>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13" name="Oval 585"/>
            <p:cNvSpPr>
              <a:spLocks noChangeArrowheads="1"/>
            </p:cNvSpPr>
            <p:nvPr/>
          </p:nvSpPr>
          <p:spPr bwMode="auto">
            <a:xfrm>
              <a:off x="1408" y="3511"/>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14" name="Oval 586"/>
            <p:cNvSpPr>
              <a:spLocks noChangeArrowheads="1"/>
            </p:cNvSpPr>
            <p:nvPr/>
          </p:nvSpPr>
          <p:spPr bwMode="auto">
            <a:xfrm>
              <a:off x="1197" y="3511"/>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15" name="Oval 587"/>
            <p:cNvSpPr>
              <a:spLocks noChangeArrowheads="1"/>
            </p:cNvSpPr>
            <p:nvPr/>
          </p:nvSpPr>
          <p:spPr bwMode="auto">
            <a:xfrm>
              <a:off x="1144" y="3511"/>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16" name="Oval 588"/>
            <p:cNvSpPr>
              <a:spLocks noChangeArrowheads="1"/>
            </p:cNvSpPr>
            <p:nvPr/>
          </p:nvSpPr>
          <p:spPr bwMode="auto">
            <a:xfrm>
              <a:off x="1249" y="3511"/>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17" name="Oval 589"/>
            <p:cNvSpPr>
              <a:spLocks noChangeArrowheads="1"/>
            </p:cNvSpPr>
            <p:nvPr/>
          </p:nvSpPr>
          <p:spPr bwMode="auto">
            <a:xfrm>
              <a:off x="1513" y="3511"/>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18" name="Oval 590"/>
            <p:cNvSpPr>
              <a:spLocks noChangeArrowheads="1"/>
            </p:cNvSpPr>
            <p:nvPr/>
          </p:nvSpPr>
          <p:spPr bwMode="auto">
            <a:xfrm>
              <a:off x="1434" y="3570"/>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19" name="Oval 591"/>
            <p:cNvSpPr>
              <a:spLocks noChangeArrowheads="1"/>
            </p:cNvSpPr>
            <p:nvPr/>
          </p:nvSpPr>
          <p:spPr bwMode="auto">
            <a:xfrm>
              <a:off x="1065" y="3570"/>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20" name="Oval 592"/>
            <p:cNvSpPr>
              <a:spLocks noChangeArrowheads="1"/>
            </p:cNvSpPr>
            <p:nvPr/>
          </p:nvSpPr>
          <p:spPr bwMode="auto">
            <a:xfrm>
              <a:off x="1276" y="3570"/>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21" name="Oval 593"/>
            <p:cNvSpPr>
              <a:spLocks noChangeArrowheads="1"/>
            </p:cNvSpPr>
            <p:nvPr/>
          </p:nvSpPr>
          <p:spPr bwMode="auto">
            <a:xfrm>
              <a:off x="1329" y="3570"/>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22" name="Oval 594"/>
            <p:cNvSpPr>
              <a:spLocks noChangeArrowheads="1"/>
            </p:cNvSpPr>
            <p:nvPr/>
          </p:nvSpPr>
          <p:spPr bwMode="auto">
            <a:xfrm>
              <a:off x="1381" y="3570"/>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23" name="Oval 595"/>
            <p:cNvSpPr>
              <a:spLocks noChangeArrowheads="1"/>
            </p:cNvSpPr>
            <p:nvPr/>
          </p:nvSpPr>
          <p:spPr bwMode="auto">
            <a:xfrm>
              <a:off x="1170" y="3570"/>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24" name="Oval 596"/>
            <p:cNvSpPr>
              <a:spLocks noChangeArrowheads="1"/>
            </p:cNvSpPr>
            <p:nvPr/>
          </p:nvSpPr>
          <p:spPr bwMode="auto">
            <a:xfrm>
              <a:off x="1117" y="3570"/>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25" name="Oval 597"/>
            <p:cNvSpPr>
              <a:spLocks noChangeArrowheads="1"/>
            </p:cNvSpPr>
            <p:nvPr/>
          </p:nvSpPr>
          <p:spPr bwMode="auto">
            <a:xfrm>
              <a:off x="1223" y="3570"/>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26" name="Oval 598"/>
            <p:cNvSpPr>
              <a:spLocks noChangeArrowheads="1"/>
            </p:cNvSpPr>
            <p:nvPr/>
          </p:nvSpPr>
          <p:spPr bwMode="auto">
            <a:xfrm>
              <a:off x="1487" y="3570"/>
              <a:ext cx="53"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27" name="Oval 599"/>
            <p:cNvSpPr>
              <a:spLocks noChangeArrowheads="1"/>
            </p:cNvSpPr>
            <p:nvPr/>
          </p:nvSpPr>
          <p:spPr bwMode="auto">
            <a:xfrm>
              <a:off x="1540" y="3570"/>
              <a:ext cx="52" cy="59"/>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28" name="Oval 600"/>
            <p:cNvSpPr>
              <a:spLocks noChangeArrowheads="1"/>
            </p:cNvSpPr>
            <p:nvPr/>
          </p:nvSpPr>
          <p:spPr bwMode="auto">
            <a:xfrm>
              <a:off x="1408" y="3629"/>
              <a:ext cx="52"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31" name="Oval 603"/>
            <p:cNvSpPr>
              <a:spLocks noChangeArrowheads="1"/>
            </p:cNvSpPr>
            <p:nvPr/>
          </p:nvSpPr>
          <p:spPr bwMode="auto">
            <a:xfrm>
              <a:off x="1302" y="3629"/>
              <a:ext cx="53"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32" name="Oval 604"/>
            <p:cNvSpPr>
              <a:spLocks noChangeArrowheads="1"/>
            </p:cNvSpPr>
            <p:nvPr/>
          </p:nvSpPr>
          <p:spPr bwMode="auto">
            <a:xfrm>
              <a:off x="1355" y="3629"/>
              <a:ext cx="53"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36" name="Oval 608"/>
            <p:cNvSpPr>
              <a:spLocks noChangeArrowheads="1"/>
            </p:cNvSpPr>
            <p:nvPr/>
          </p:nvSpPr>
          <p:spPr bwMode="auto">
            <a:xfrm>
              <a:off x="1460" y="3629"/>
              <a:ext cx="53"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37" name="Oval 609"/>
            <p:cNvSpPr>
              <a:spLocks noChangeArrowheads="1"/>
            </p:cNvSpPr>
            <p:nvPr/>
          </p:nvSpPr>
          <p:spPr bwMode="auto">
            <a:xfrm>
              <a:off x="1513" y="3629"/>
              <a:ext cx="53"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38" name="Oval 610"/>
            <p:cNvSpPr>
              <a:spLocks noChangeArrowheads="1"/>
            </p:cNvSpPr>
            <p:nvPr/>
          </p:nvSpPr>
          <p:spPr bwMode="auto">
            <a:xfrm>
              <a:off x="1566" y="3629"/>
              <a:ext cx="53" cy="60"/>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grpSp>
      <p:grpSp>
        <p:nvGrpSpPr>
          <p:cNvPr id="612042" name="Group 714"/>
          <p:cNvGrpSpPr>
            <a:grpSpLocks/>
          </p:cNvGrpSpPr>
          <p:nvPr/>
        </p:nvGrpSpPr>
        <p:grpSpPr bwMode="auto">
          <a:xfrm>
            <a:off x="3254375" y="4808538"/>
            <a:ext cx="1031875" cy="1171575"/>
            <a:chOff x="1826" y="3029"/>
            <a:chExt cx="650" cy="738"/>
          </a:xfrm>
        </p:grpSpPr>
        <p:sp>
          <p:nvSpPr>
            <p:cNvPr id="611947" name="Oval 619"/>
            <p:cNvSpPr>
              <a:spLocks noChangeArrowheads="1"/>
            </p:cNvSpPr>
            <p:nvPr/>
          </p:nvSpPr>
          <p:spPr bwMode="auto">
            <a:xfrm>
              <a:off x="2109" y="3029"/>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48" name="Oval 620"/>
            <p:cNvSpPr>
              <a:spLocks noChangeArrowheads="1"/>
            </p:cNvSpPr>
            <p:nvPr/>
          </p:nvSpPr>
          <p:spPr bwMode="auto">
            <a:xfrm>
              <a:off x="2080" y="3091"/>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49" name="Oval 621"/>
            <p:cNvSpPr>
              <a:spLocks noChangeArrowheads="1"/>
            </p:cNvSpPr>
            <p:nvPr/>
          </p:nvSpPr>
          <p:spPr bwMode="auto">
            <a:xfrm>
              <a:off x="2137" y="3091"/>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50" name="Oval 622"/>
            <p:cNvSpPr>
              <a:spLocks noChangeArrowheads="1"/>
            </p:cNvSpPr>
            <p:nvPr/>
          </p:nvSpPr>
          <p:spPr bwMode="auto">
            <a:xfrm>
              <a:off x="2052" y="3152"/>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51" name="Oval 623"/>
            <p:cNvSpPr>
              <a:spLocks noChangeArrowheads="1"/>
            </p:cNvSpPr>
            <p:nvPr/>
          </p:nvSpPr>
          <p:spPr bwMode="auto">
            <a:xfrm>
              <a:off x="2109" y="3152"/>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52" name="Oval 624"/>
            <p:cNvSpPr>
              <a:spLocks noChangeArrowheads="1"/>
            </p:cNvSpPr>
            <p:nvPr/>
          </p:nvSpPr>
          <p:spPr bwMode="auto">
            <a:xfrm>
              <a:off x="2165" y="3152"/>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53" name="Oval 625"/>
            <p:cNvSpPr>
              <a:spLocks noChangeArrowheads="1"/>
            </p:cNvSpPr>
            <p:nvPr/>
          </p:nvSpPr>
          <p:spPr bwMode="auto">
            <a:xfrm>
              <a:off x="2250" y="3337"/>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54" name="Oval 626"/>
            <p:cNvSpPr>
              <a:spLocks noChangeArrowheads="1"/>
            </p:cNvSpPr>
            <p:nvPr/>
          </p:nvSpPr>
          <p:spPr bwMode="auto">
            <a:xfrm>
              <a:off x="2193" y="3214"/>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55" name="Oval 627"/>
            <p:cNvSpPr>
              <a:spLocks noChangeArrowheads="1"/>
            </p:cNvSpPr>
            <p:nvPr/>
          </p:nvSpPr>
          <p:spPr bwMode="auto">
            <a:xfrm>
              <a:off x="2222" y="3275"/>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56" name="Oval 628"/>
            <p:cNvSpPr>
              <a:spLocks noChangeArrowheads="1"/>
            </p:cNvSpPr>
            <p:nvPr/>
          </p:nvSpPr>
          <p:spPr bwMode="auto">
            <a:xfrm>
              <a:off x="2024" y="3214"/>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57" name="Oval 629"/>
            <p:cNvSpPr>
              <a:spLocks noChangeArrowheads="1"/>
            </p:cNvSpPr>
            <p:nvPr/>
          </p:nvSpPr>
          <p:spPr bwMode="auto">
            <a:xfrm>
              <a:off x="2080" y="3214"/>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58" name="Oval 630"/>
            <p:cNvSpPr>
              <a:spLocks noChangeArrowheads="1"/>
            </p:cNvSpPr>
            <p:nvPr/>
          </p:nvSpPr>
          <p:spPr bwMode="auto">
            <a:xfrm>
              <a:off x="2137" y="3214"/>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59" name="Oval 631"/>
            <p:cNvSpPr>
              <a:spLocks noChangeArrowheads="1"/>
            </p:cNvSpPr>
            <p:nvPr/>
          </p:nvSpPr>
          <p:spPr bwMode="auto">
            <a:xfrm>
              <a:off x="2052" y="3275"/>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60" name="Oval 632"/>
            <p:cNvSpPr>
              <a:spLocks noChangeArrowheads="1"/>
            </p:cNvSpPr>
            <p:nvPr/>
          </p:nvSpPr>
          <p:spPr bwMode="auto">
            <a:xfrm>
              <a:off x="2109" y="3275"/>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61" name="Oval 633"/>
            <p:cNvSpPr>
              <a:spLocks noChangeArrowheads="1"/>
            </p:cNvSpPr>
            <p:nvPr/>
          </p:nvSpPr>
          <p:spPr bwMode="auto">
            <a:xfrm>
              <a:off x="2165" y="3275"/>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62" name="Oval 634"/>
            <p:cNvSpPr>
              <a:spLocks noChangeArrowheads="1"/>
            </p:cNvSpPr>
            <p:nvPr/>
          </p:nvSpPr>
          <p:spPr bwMode="auto">
            <a:xfrm>
              <a:off x="1996" y="3275"/>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63" name="Oval 635"/>
            <p:cNvSpPr>
              <a:spLocks noChangeArrowheads="1"/>
            </p:cNvSpPr>
            <p:nvPr/>
          </p:nvSpPr>
          <p:spPr bwMode="auto">
            <a:xfrm>
              <a:off x="2024" y="3337"/>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64" name="Oval 636"/>
            <p:cNvSpPr>
              <a:spLocks noChangeArrowheads="1"/>
            </p:cNvSpPr>
            <p:nvPr/>
          </p:nvSpPr>
          <p:spPr bwMode="auto">
            <a:xfrm>
              <a:off x="2080" y="3337"/>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65" name="Oval 637"/>
            <p:cNvSpPr>
              <a:spLocks noChangeArrowheads="1"/>
            </p:cNvSpPr>
            <p:nvPr/>
          </p:nvSpPr>
          <p:spPr bwMode="auto">
            <a:xfrm>
              <a:off x="2137" y="3337"/>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66" name="Oval 638"/>
            <p:cNvSpPr>
              <a:spLocks noChangeArrowheads="1"/>
            </p:cNvSpPr>
            <p:nvPr/>
          </p:nvSpPr>
          <p:spPr bwMode="auto">
            <a:xfrm>
              <a:off x="2193" y="3337"/>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67" name="Oval 639"/>
            <p:cNvSpPr>
              <a:spLocks noChangeArrowheads="1"/>
            </p:cNvSpPr>
            <p:nvPr/>
          </p:nvSpPr>
          <p:spPr bwMode="auto">
            <a:xfrm>
              <a:off x="1967" y="3337"/>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68" name="Oval 640"/>
            <p:cNvSpPr>
              <a:spLocks noChangeArrowheads="1"/>
            </p:cNvSpPr>
            <p:nvPr/>
          </p:nvSpPr>
          <p:spPr bwMode="auto">
            <a:xfrm>
              <a:off x="2307" y="3460"/>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69" name="Oval 641"/>
            <p:cNvSpPr>
              <a:spLocks noChangeArrowheads="1"/>
            </p:cNvSpPr>
            <p:nvPr/>
          </p:nvSpPr>
          <p:spPr bwMode="auto">
            <a:xfrm>
              <a:off x="2278" y="3398"/>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70" name="Oval 642"/>
            <p:cNvSpPr>
              <a:spLocks noChangeArrowheads="1"/>
            </p:cNvSpPr>
            <p:nvPr/>
          </p:nvSpPr>
          <p:spPr bwMode="auto">
            <a:xfrm>
              <a:off x="1911" y="3460"/>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71" name="Oval 643"/>
            <p:cNvSpPr>
              <a:spLocks noChangeArrowheads="1"/>
            </p:cNvSpPr>
            <p:nvPr/>
          </p:nvSpPr>
          <p:spPr bwMode="auto">
            <a:xfrm>
              <a:off x="2137" y="3460"/>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72" name="Oval 644"/>
            <p:cNvSpPr>
              <a:spLocks noChangeArrowheads="1"/>
            </p:cNvSpPr>
            <p:nvPr/>
          </p:nvSpPr>
          <p:spPr bwMode="auto">
            <a:xfrm>
              <a:off x="2193" y="3460"/>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73" name="Oval 645"/>
            <p:cNvSpPr>
              <a:spLocks noChangeArrowheads="1"/>
            </p:cNvSpPr>
            <p:nvPr/>
          </p:nvSpPr>
          <p:spPr bwMode="auto">
            <a:xfrm>
              <a:off x="2250" y="3460"/>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74" name="Oval 646"/>
            <p:cNvSpPr>
              <a:spLocks noChangeArrowheads="1"/>
            </p:cNvSpPr>
            <p:nvPr/>
          </p:nvSpPr>
          <p:spPr bwMode="auto">
            <a:xfrm>
              <a:off x="2024" y="3460"/>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75" name="Oval 647"/>
            <p:cNvSpPr>
              <a:spLocks noChangeArrowheads="1"/>
            </p:cNvSpPr>
            <p:nvPr/>
          </p:nvSpPr>
          <p:spPr bwMode="auto">
            <a:xfrm>
              <a:off x="1967" y="3460"/>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76" name="Oval 648"/>
            <p:cNvSpPr>
              <a:spLocks noChangeArrowheads="1"/>
            </p:cNvSpPr>
            <p:nvPr/>
          </p:nvSpPr>
          <p:spPr bwMode="auto">
            <a:xfrm>
              <a:off x="2222" y="3398"/>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77" name="Oval 649"/>
            <p:cNvSpPr>
              <a:spLocks noChangeArrowheads="1"/>
            </p:cNvSpPr>
            <p:nvPr/>
          </p:nvSpPr>
          <p:spPr bwMode="auto">
            <a:xfrm>
              <a:off x="2080" y="3460"/>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78" name="Oval 650"/>
            <p:cNvSpPr>
              <a:spLocks noChangeArrowheads="1"/>
            </p:cNvSpPr>
            <p:nvPr/>
          </p:nvSpPr>
          <p:spPr bwMode="auto">
            <a:xfrm>
              <a:off x="1996" y="3398"/>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79" name="Oval 651"/>
            <p:cNvSpPr>
              <a:spLocks noChangeArrowheads="1"/>
            </p:cNvSpPr>
            <p:nvPr/>
          </p:nvSpPr>
          <p:spPr bwMode="auto">
            <a:xfrm>
              <a:off x="2052" y="3398"/>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80" name="Oval 652"/>
            <p:cNvSpPr>
              <a:spLocks noChangeArrowheads="1"/>
            </p:cNvSpPr>
            <p:nvPr/>
          </p:nvSpPr>
          <p:spPr bwMode="auto">
            <a:xfrm>
              <a:off x="2109" y="3398"/>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81" name="Oval 653"/>
            <p:cNvSpPr>
              <a:spLocks noChangeArrowheads="1"/>
            </p:cNvSpPr>
            <p:nvPr/>
          </p:nvSpPr>
          <p:spPr bwMode="auto">
            <a:xfrm>
              <a:off x="2165" y="3398"/>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82" name="Oval 654"/>
            <p:cNvSpPr>
              <a:spLocks noChangeArrowheads="1"/>
            </p:cNvSpPr>
            <p:nvPr/>
          </p:nvSpPr>
          <p:spPr bwMode="auto">
            <a:xfrm>
              <a:off x="1939" y="3398"/>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83" name="Oval 655"/>
            <p:cNvSpPr>
              <a:spLocks noChangeArrowheads="1"/>
            </p:cNvSpPr>
            <p:nvPr/>
          </p:nvSpPr>
          <p:spPr bwMode="auto">
            <a:xfrm>
              <a:off x="2278" y="3521"/>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84" name="Oval 656"/>
            <p:cNvSpPr>
              <a:spLocks noChangeArrowheads="1"/>
            </p:cNvSpPr>
            <p:nvPr/>
          </p:nvSpPr>
          <p:spPr bwMode="auto">
            <a:xfrm>
              <a:off x="1882" y="3521"/>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85" name="Oval 657"/>
            <p:cNvSpPr>
              <a:spLocks noChangeArrowheads="1"/>
            </p:cNvSpPr>
            <p:nvPr/>
          </p:nvSpPr>
          <p:spPr bwMode="auto">
            <a:xfrm>
              <a:off x="2109" y="3521"/>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86" name="Oval 658"/>
            <p:cNvSpPr>
              <a:spLocks noChangeArrowheads="1"/>
            </p:cNvSpPr>
            <p:nvPr/>
          </p:nvSpPr>
          <p:spPr bwMode="auto">
            <a:xfrm>
              <a:off x="2165" y="3521"/>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87" name="Oval 659"/>
            <p:cNvSpPr>
              <a:spLocks noChangeArrowheads="1"/>
            </p:cNvSpPr>
            <p:nvPr/>
          </p:nvSpPr>
          <p:spPr bwMode="auto">
            <a:xfrm>
              <a:off x="2222" y="3521"/>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88" name="Oval 660"/>
            <p:cNvSpPr>
              <a:spLocks noChangeArrowheads="1"/>
            </p:cNvSpPr>
            <p:nvPr/>
          </p:nvSpPr>
          <p:spPr bwMode="auto">
            <a:xfrm>
              <a:off x="1996" y="3521"/>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89" name="Oval 661"/>
            <p:cNvSpPr>
              <a:spLocks noChangeArrowheads="1"/>
            </p:cNvSpPr>
            <p:nvPr/>
          </p:nvSpPr>
          <p:spPr bwMode="auto">
            <a:xfrm>
              <a:off x="1939" y="3521"/>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90" name="Oval 662"/>
            <p:cNvSpPr>
              <a:spLocks noChangeArrowheads="1"/>
            </p:cNvSpPr>
            <p:nvPr/>
          </p:nvSpPr>
          <p:spPr bwMode="auto">
            <a:xfrm>
              <a:off x="2052" y="3521"/>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91" name="Oval 663"/>
            <p:cNvSpPr>
              <a:spLocks noChangeArrowheads="1"/>
            </p:cNvSpPr>
            <p:nvPr/>
          </p:nvSpPr>
          <p:spPr bwMode="auto">
            <a:xfrm>
              <a:off x="2335" y="3521"/>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92" name="Oval 664"/>
            <p:cNvSpPr>
              <a:spLocks noChangeArrowheads="1"/>
            </p:cNvSpPr>
            <p:nvPr/>
          </p:nvSpPr>
          <p:spPr bwMode="auto">
            <a:xfrm>
              <a:off x="2250" y="3583"/>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93" name="Oval 665"/>
            <p:cNvSpPr>
              <a:spLocks noChangeArrowheads="1"/>
            </p:cNvSpPr>
            <p:nvPr/>
          </p:nvSpPr>
          <p:spPr bwMode="auto">
            <a:xfrm>
              <a:off x="1854" y="3583"/>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94" name="Oval 666"/>
            <p:cNvSpPr>
              <a:spLocks noChangeArrowheads="1"/>
            </p:cNvSpPr>
            <p:nvPr/>
          </p:nvSpPr>
          <p:spPr bwMode="auto">
            <a:xfrm>
              <a:off x="2080" y="3583"/>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95" name="Oval 667"/>
            <p:cNvSpPr>
              <a:spLocks noChangeArrowheads="1"/>
            </p:cNvSpPr>
            <p:nvPr/>
          </p:nvSpPr>
          <p:spPr bwMode="auto">
            <a:xfrm>
              <a:off x="2137" y="3583"/>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96" name="Oval 668"/>
            <p:cNvSpPr>
              <a:spLocks noChangeArrowheads="1"/>
            </p:cNvSpPr>
            <p:nvPr/>
          </p:nvSpPr>
          <p:spPr bwMode="auto">
            <a:xfrm>
              <a:off x="2193" y="3583"/>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97" name="Oval 669"/>
            <p:cNvSpPr>
              <a:spLocks noChangeArrowheads="1"/>
            </p:cNvSpPr>
            <p:nvPr/>
          </p:nvSpPr>
          <p:spPr bwMode="auto">
            <a:xfrm>
              <a:off x="1967" y="3583"/>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98" name="Oval 670"/>
            <p:cNvSpPr>
              <a:spLocks noChangeArrowheads="1"/>
            </p:cNvSpPr>
            <p:nvPr/>
          </p:nvSpPr>
          <p:spPr bwMode="auto">
            <a:xfrm>
              <a:off x="1911" y="3583"/>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1999" name="Oval 671"/>
            <p:cNvSpPr>
              <a:spLocks noChangeArrowheads="1"/>
            </p:cNvSpPr>
            <p:nvPr/>
          </p:nvSpPr>
          <p:spPr bwMode="auto">
            <a:xfrm>
              <a:off x="2024" y="3583"/>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2000" name="Oval 672"/>
            <p:cNvSpPr>
              <a:spLocks noChangeArrowheads="1"/>
            </p:cNvSpPr>
            <p:nvPr/>
          </p:nvSpPr>
          <p:spPr bwMode="auto">
            <a:xfrm>
              <a:off x="2307" y="3583"/>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2001" name="Oval 673"/>
            <p:cNvSpPr>
              <a:spLocks noChangeArrowheads="1"/>
            </p:cNvSpPr>
            <p:nvPr/>
          </p:nvSpPr>
          <p:spPr bwMode="auto">
            <a:xfrm>
              <a:off x="2363" y="3583"/>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2002" name="Oval 674"/>
            <p:cNvSpPr>
              <a:spLocks noChangeArrowheads="1"/>
            </p:cNvSpPr>
            <p:nvPr/>
          </p:nvSpPr>
          <p:spPr bwMode="auto">
            <a:xfrm>
              <a:off x="2222" y="3644"/>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2003" name="Oval 675"/>
            <p:cNvSpPr>
              <a:spLocks noChangeArrowheads="1"/>
            </p:cNvSpPr>
            <p:nvPr/>
          </p:nvSpPr>
          <p:spPr bwMode="auto">
            <a:xfrm>
              <a:off x="1826" y="3644"/>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2004" name="Oval 676"/>
            <p:cNvSpPr>
              <a:spLocks noChangeArrowheads="1"/>
            </p:cNvSpPr>
            <p:nvPr/>
          </p:nvSpPr>
          <p:spPr bwMode="auto">
            <a:xfrm>
              <a:off x="2052" y="3644"/>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2005" name="Oval 677"/>
            <p:cNvSpPr>
              <a:spLocks noChangeArrowheads="1"/>
            </p:cNvSpPr>
            <p:nvPr/>
          </p:nvSpPr>
          <p:spPr bwMode="auto">
            <a:xfrm>
              <a:off x="2109" y="3644"/>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2006" name="Oval 678"/>
            <p:cNvSpPr>
              <a:spLocks noChangeArrowheads="1"/>
            </p:cNvSpPr>
            <p:nvPr/>
          </p:nvSpPr>
          <p:spPr bwMode="auto">
            <a:xfrm>
              <a:off x="2165" y="3644"/>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2007" name="Oval 679"/>
            <p:cNvSpPr>
              <a:spLocks noChangeArrowheads="1"/>
            </p:cNvSpPr>
            <p:nvPr/>
          </p:nvSpPr>
          <p:spPr bwMode="auto">
            <a:xfrm>
              <a:off x="1939" y="3644"/>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2008" name="Oval 680"/>
            <p:cNvSpPr>
              <a:spLocks noChangeArrowheads="1"/>
            </p:cNvSpPr>
            <p:nvPr/>
          </p:nvSpPr>
          <p:spPr bwMode="auto">
            <a:xfrm>
              <a:off x="1882" y="3644"/>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2009" name="Oval 681"/>
            <p:cNvSpPr>
              <a:spLocks noChangeArrowheads="1"/>
            </p:cNvSpPr>
            <p:nvPr/>
          </p:nvSpPr>
          <p:spPr bwMode="auto">
            <a:xfrm>
              <a:off x="1996" y="3644"/>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2010" name="Oval 682"/>
            <p:cNvSpPr>
              <a:spLocks noChangeArrowheads="1"/>
            </p:cNvSpPr>
            <p:nvPr/>
          </p:nvSpPr>
          <p:spPr bwMode="auto">
            <a:xfrm>
              <a:off x="2278" y="3644"/>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2011" name="Oval 683"/>
            <p:cNvSpPr>
              <a:spLocks noChangeArrowheads="1"/>
            </p:cNvSpPr>
            <p:nvPr/>
          </p:nvSpPr>
          <p:spPr bwMode="auto">
            <a:xfrm>
              <a:off x="2335" y="3644"/>
              <a:ext cx="56"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2012" name="Oval 684"/>
            <p:cNvSpPr>
              <a:spLocks noChangeArrowheads="1"/>
            </p:cNvSpPr>
            <p:nvPr/>
          </p:nvSpPr>
          <p:spPr bwMode="auto">
            <a:xfrm>
              <a:off x="2391" y="3644"/>
              <a:ext cx="57" cy="62"/>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2013" name="Oval 685"/>
            <p:cNvSpPr>
              <a:spLocks noChangeArrowheads="1"/>
            </p:cNvSpPr>
            <p:nvPr/>
          </p:nvSpPr>
          <p:spPr bwMode="auto">
            <a:xfrm>
              <a:off x="2193" y="3706"/>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2017" name="Oval 689"/>
            <p:cNvSpPr>
              <a:spLocks noChangeArrowheads="1"/>
            </p:cNvSpPr>
            <p:nvPr/>
          </p:nvSpPr>
          <p:spPr bwMode="auto">
            <a:xfrm>
              <a:off x="2137" y="3706"/>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2021" name="Oval 693"/>
            <p:cNvSpPr>
              <a:spLocks noChangeArrowheads="1"/>
            </p:cNvSpPr>
            <p:nvPr/>
          </p:nvSpPr>
          <p:spPr bwMode="auto">
            <a:xfrm>
              <a:off x="2250" y="3706"/>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2022" name="Oval 694"/>
            <p:cNvSpPr>
              <a:spLocks noChangeArrowheads="1"/>
            </p:cNvSpPr>
            <p:nvPr/>
          </p:nvSpPr>
          <p:spPr bwMode="auto">
            <a:xfrm>
              <a:off x="2307" y="3706"/>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2023" name="Oval 695"/>
            <p:cNvSpPr>
              <a:spLocks noChangeArrowheads="1"/>
            </p:cNvSpPr>
            <p:nvPr/>
          </p:nvSpPr>
          <p:spPr bwMode="auto">
            <a:xfrm>
              <a:off x="2363" y="3706"/>
              <a:ext cx="57"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sp>
          <p:nvSpPr>
            <p:cNvPr id="612024" name="Oval 696"/>
            <p:cNvSpPr>
              <a:spLocks noChangeArrowheads="1"/>
            </p:cNvSpPr>
            <p:nvPr/>
          </p:nvSpPr>
          <p:spPr bwMode="auto">
            <a:xfrm>
              <a:off x="2420" y="3706"/>
              <a:ext cx="56" cy="61"/>
            </a:xfrm>
            <a:prstGeom prst="ellipse">
              <a:avLst/>
            </a:prstGeom>
            <a:gradFill rotWithShape="0">
              <a:gsLst>
                <a:gs pos="0">
                  <a:srgbClr val="FFFFFF"/>
                </a:gs>
                <a:gs pos="100000">
                  <a:srgbClr val="FFFFFF">
                    <a:gamma/>
                    <a:shade val="0"/>
                    <a:invGamma/>
                  </a:srgbClr>
                </a:gs>
              </a:gsLst>
              <a:lin ang="2700000" scaled="1"/>
            </a:gradFill>
            <a:ln w="9525">
              <a:solidFill>
                <a:srgbClr val="000000"/>
              </a:solidFill>
              <a:round/>
              <a:headEnd/>
              <a:tailEnd/>
            </a:ln>
          </p:spPr>
          <p:txBody>
            <a:bodyPr/>
            <a:lstStyle/>
            <a:p>
              <a:endParaRPr lang="bg-BG"/>
            </a:p>
          </p:txBody>
        </p:sp>
      </p:grpSp>
      <p:sp>
        <p:nvSpPr>
          <p:cNvPr id="612039" name="Oval 711"/>
          <p:cNvSpPr>
            <a:spLocks noChangeArrowheads="1"/>
          </p:cNvSpPr>
          <p:nvPr/>
        </p:nvSpPr>
        <p:spPr bwMode="auto">
          <a:xfrm>
            <a:off x="4275138" y="3679825"/>
            <a:ext cx="152400" cy="177800"/>
          </a:xfrm>
          <a:prstGeom prst="ellipse">
            <a:avLst/>
          </a:prstGeom>
          <a:gradFill rotWithShape="0">
            <a:gsLst>
              <a:gs pos="0">
                <a:srgbClr val="FFFFFF"/>
              </a:gs>
              <a:gs pos="50000">
                <a:srgbClr val="FFFFFF">
                  <a:gamma/>
                  <a:shade val="46275"/>
                  <a:invGamma/>
                </a:srgbClr>
              </a:gs>
              <a:gs pos="100000">
                <a:srgbClr val="FFFFFF"/>
              </a:gs>
            </a:gsLst>
            <a:lin ang="2700000" scaled="1"/>
          </a:gradFill>
          <a:ln w="9525">
            <a:solidFill>
              <a:srgbClr val="000000"/>
            </a:solidFill>
            <a:round/>
            <a:headEnd/>
            <a:tailEnd/>
          </a:ln>
        </p:spPr>
        <p:txBody>
          <a:bodyPr/>
          <a:lstStyle/>
          <a:p>
            <a:endParaRPr lang="bg-BG"/>
          </a:p>
        </p:txBody>
      </p:sp>
      <p:sp>
        <p:nvSpPr>
          <p:cNvPr id="612040" name="Line 712"/>
          <p:cNvSpPr>
            <a:spLocks noChangeShapeType="1"/>
          </p:cNvSpPr>
          <p:nvPr/>
        </p:nvSpPr>
        <p:spPr bwMode="auto">
          <a:xfrm flipH="1">
            <a:off x="3144838" y="3798888"/>
            <a:ext cx="1130300" cy="6746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2041" name="Line 713"/>
          <p:cNvSpPr>
            <a:spLocks noChangeShapeType="1"/>
          </p:cNvSpPr>
          <p:nvPr/>
        </p:nvSpPr>
        <p:spPr bwMode="auto">
          <a:xfrm>
            <a:off x="4427538" y="3798888"/>
            <a:ext cx="1104900" cy="677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2" name="Footer Placeholder 1"/>
          <p:cNvSpPr>
            <a:spLocks noGrp="1"/>
          </p:cNvSpPr>
          <p:nvPr>
            <p:ph type="ftr" sz="quarter" idx="11"/>
          </p:nvPr>
        </p:nvSpPr>
        <p:spPr/>
        <p:txBody>
          <a:bodyPr/>
          <a:lstStyle/>
          <a:p>
            <a:r>
              <a:rPr lang="bg-BG" smtClean="0"/>
              <a:t>Велина Славова</a:t>
            </a:r>
            <a:endParaRPr lang="bg-BG"/>
          </a:p>
        </p:txBody>
      </p:sp>
      <p:sp>
        <p:nvSpPr>
          <p:cNvPr id="680" name="Rectangle 4"/>
          <p:cNvSpPr>
            <a:spLocks noChangeArrowheads="1"/>
          </p:cNvSpPr>
          <p:nvPr/>
        </p:nvSpPr>
        <p:spPr bwMode="auto">
          <a:xfrm>
            <a:off x="1947454" y="0"/>
            <a:ext cx="492404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bg-BG" sz="2000" i="1" dirty="0" smtClean="0"/>
              <a:t>AVL</a:t>
            </a:r>
            <a:r>
              <a:rPr lang="bg-BG" altLang="bg-BG" sz="2000" i="1" dirty="0" smtClean="0"/>
              <a:t> дървета – всичките долу са такива. </a:t>
            </a:r>
          </a:p>
          <a:p>
            <a:pPr algn="ctr"/>
            <a:r>
              <a:rPr lang="bg-BG" altLang="bg-BG" sz="2000" i="1" dirty="0" smtClean="0"/>
              <a:t>Гледайте височините и празните места.</a:t>
            </a:r>
            <a:endParaRPr lang="bg-BG" altLang="bg-BG" sz="2000" i="1" dirty="0"/>
          </a:p>
        </p:txBody>
      </p:sp>
    </p:spTree>
    <p:extLst>
      <p:ext uri="{BB962C8B-B14F-4D97-AF65-F5344CB8AC3E}">
        <p14:creationId xmlns:p14="http://schemas.microsoft.com/office/powerpoint/2010/main" val="3665923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611353"/>
                                        </p:tgtEl>
                                        <p:attrNameLst>
                                          <p:attrName>style.visibility</p:attrName>
                                        </p:attrNameLst>
                                      </p:cBhvr>
                                      <p:to>
                                        <p:strVal val="visible"/>
                                      </p:to>
                                    </p:set>
                                    <p:animEffect transition="in" filter="strips(downLeft)">
                                      <p:cBhvr>
                                        <p:cTn id="7" dur="500"/>
                                        <p:tgtEl>
                                          <p:spTgt spid="611353"/>
                                        </p:tgtEl>
                                      </p:cBhvr>
                                    </p:animEffect>
                                  </p:childTnLst>
                                </p:cTn>
                              </p:par>
                            </p:childTnLst>
                          </p:cTn>
                        </p:par>
                        <p:par>
                          <p:cTn id="8" fill="hold" nodeType="afterGroup">
                            <p:stCondLst>
                              <p:cond delay="500"/>
                            </p:stCondLst>
                            <p:childTnLst>
                              <p:par>
                                <p:cTn id="9" presetID="39" presetClass="entr" presetSubtype="0" accel="100000" fill="hold" grpId="0" nodeType="afterEffect">
                                  <p:stCondLst>
                                    <p:cond delay="0"/>
                                  </p:stCondLst>
                                  <p:childTnLst>
                                    <p:set>
                                      <p:cBhvr>
                                        <p:cTn id="10" dur="1" fill="hold">
                                          <p:stCondLst>
                                            <p:cond delay="0"/>
                                          </p:stCondLst>
                                        </p:cTn>
                                        <p:tgtEl>
                                          <p:spTgt spid="611352"/>
                                        </p:tgtEl>
                                        <p:attrNameLst>
                                          <p:attrName>style.visibility</p:attrName>
                                        </p:attrNameLst>
                                      </p:cBhvr>
                                      <p:to>
                                        <p:strVal val="visible"/>
                                      </p:to>
                                    </p:set>
                                    <p:anim calcmode="lin" valueType="num">
                                      <p:cBhvr>
                                        <p:cTn id="11" dur="500" fill="hold"/>
                                        <p:tgtEl>
                                          <p:spTgt spid="611352"/>
                                        </p:tgtEl>
                                        <p:attrNameLst>
                                          <p:attrName>ppt_h</p:attrName>
                                        </p:attrNameLst>
                                      </p:cBhvr>
                                      <p:tavLst>
                                        <p:tav tm="0">
                                          <p:val>
                                            <p:strVal val="#ppt_h/20"/>
                                          </p:val>
                                        </p:tav>
                                        <p:tav tm="50000">
                                          <p:val>
                                            <p:strVal val="#ppt_h/20"/>
                                          </p:val>
                                        </p:tav>
                                        <p:tav tm="100000">
                                          <p:val>
                                            <p:strVal val="#ppt_h"/>
                                          </p:val>
                                        </p:tav>
                                      </p:tavLst>
                                    </p:anim>
                                    <p:anim calcmode="lin" valueType="num">
                                      <p:cBhvr>
                                        <p:cTn id="12" dur="500" fill="hold"/>
                                        <p:tgtEl>
                                          <p:spTgt spid="611352"/>
                                        </p:tgtEl>
                                        <p:attrNameLst>
                                          <p:attrName>ppt_w</p:attrName>
                                        </p:attrNameLst>
                                      </p:cBhvr>
                                      <p:tavLst>
                                        <p:tav tm="0">
                                          <p:val>
                                            <p:strVal val="#ppt_w+.3"/>
                                          </p:val>
                                        </p:tav>
                                        <p:tav tm="50000">
                                          <p:val>
                                            <p:strVal val="#ppt_w+.3"/>
                                          </p:val>
                                        </p:tav>
                                        <p:tav tm="100000">
                                          <p:val>
                                            <p:strVal val="#ppt_w"/>
                                          </p:val>
                                        </p:tav>
                                      </p:tavLst>
                                    </p:anim>
                                    <p:anim calcmode="lin" valueType="num">
                                      <p:cBhvr>
                                        <p:cTn id="13" dur="500" fill="hold"/>
                                        <p:tgtEl>
                                          <p:spTgt spid="611352"/>
                                        </p:tgtEl>
                                        <p:attrNameLst>
                                          <p:attrName>ppt_x</p:attrName>
                                        </p:attrNameLst>
                                      </p:cBhvr>
                                      <p:tavLst>
                                        <p:tav tm="0">
                                          <p:val>
                                            <p:strVal val="#ppt_x-.3"/>
                                          </p:val>
                                        </p:tav>
                                        <p:tav tm="50000">
                                          <p:val>
                                            <p:strVal val="#ppt_x"/>
                                          </p:val>
                                        </p:tav>
                                        <p:tav tm="100000">
                                          <p:val>
                                            <p:strVal val="#ppt_x"/>
                                          </p:val>
                                        </p:tav>
                                      </p:tavLst>
                                    </p:anim>
                                    <p:anim calcmode="lin" valueType="num">
                                      <p:cBhvr>
                                        <p:cTn id="14" dur="500" fill="hold"/>
                                        <p:tgtEl>
                                          <p:spTgt spid="61135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12" fill="hold" nodeType="clickEffect">
                                  <p:stCondLst>
                                    <p:cond delay="0"/>
                                  </p:stCondLst>
                                  <p:childTnLst>
                                    <p:set>
                                      <p:cBhvr>
                                        <p:cTn id="18" dur="1" fill="hold">
                                          <p:stCondLst>
                                            <p:cond delay="0"/>
                                          </p:stCondLst>
                                        </p:cTn>
                                        <p:tgtEl>
                                          <p:spTgt spid="611701"/>
                                        </p:tgtEl>
                                        <p:attrNameLst>
                                          <p:attrName>style.visibility</p:attrName>
                                        </p:attrNameLst>
                                      </p:cBhvr>
                                      <p:to>
                                        <p:strVal val="visible"/>
                                      </p:to>
                                    </p:set>
                                    <p:animEffect transition="in" filter="strips(downLeft)">
                                      <p:cBhvr>
                                        <p:cTn id="19" dur="500"/>
                                        <p:tgtEl>
                                          <p:spTgt spid="611701"/>
                                        </p:tgtEl>
                                      </p:cBhvr>
                                    </p:animEffect>
                                  </p:childTnLst>
                                </p:cTn>
                              </p:par>
                            </p:childTnLst>
                          </p:cTn>
                        </p:par>
                        <p:par>
                          <p:cTn id="20" fill="hold" nodeType="afterGroup">
                            <p:stCondLst>
                              <p:cond delay="500"/>
                            </p:stCondLst>
                            <p:childTnLst>
                              <p:par>
                                <p:cTn id="21" presetID="39" presetClass="entr" presetSubtype="0" accel="100000" fill="hold" grpId="0" nodeType="afterEffect">
                                  <p:stCondLst>
                                    <p:cond delay="0"/>
                                  </p:stCondLst>
                                  <p:childTnLst>
                                    <p:set>
                                      <p:cBhvr>
                                        <p:cTn id="22" dur="1" fill="hold">
                                          <p:stCondLst>
                                            <p:cond delay="0"/>
                                          </p:stCondLst>
                                        </p:cTn>
                                        <p:tgtEl>
                                          <p:spTgt spid="611433"/>
                                        </p:tgtEl>
                                        <p:attrNameLst>
                                          <p:attrName>style.visibility</p:attrName>
                                        </p:attrNameLst>
                                      </p:cBhvr>
                                      <p:to>
                                        <p:strVal val="visible"/>
                                      </p:to>
                                    </p:set>
                                    <p:anim calcmode="lin" valueType="num">
                                      <p:cBhvr>
                                        <p:cTn id="23" dur="500" fill="hold"/>
                                        <p:tgtEl>
                                          <p:spTgt spid="611433"/>
                                        </p:tgtEl>
                                        <p:attrNameLst>
                                          <p:attrName>ppt_h</p:attrName>
                                        </p:attrNameLst>
                                      </p:cBhvr>
                                      <p:tavLst>
                                        <p:tav tm="0">
                                          <p:val>
                                            <p:strVal val="#ppt_h/20"/>
                                          </p:val>
                                        </p:tav>
                                        <p:tav tm="50000">
                                          <p:val>
                                            <p:strVal val="#ppt_h/20"/>
                                          </p:val>
                                        </p:tav>
                                        <p:tav tm="100000">
                                          <p:val>
                                            <p:strVal val="#ppt_h"/>
                                          </p:val>
                                        </p:tav>
                                      </p:tavLst>
                                    </p:anim>
                                    <p:anim calcmode="lin" valueType="num">
                                      <p:cBhvr>
                                        <p:cTn id="24" dur="500" fill="hold"/>
                                        <p:tgtEl>
                                          <p:spTgt spid="611433"/>
                                        </p:tgtEl>
                                        <p:attrNameLst>
                                          <p:attrName>ppt_w</p:attrName>
                                        </p:attrNameLst>
                                      </p:cBhvr>
                                      <p:tavLst>
                                        <p:tav tm="0">
                                          <p:val>
                                            <p:strVal val="#ppt_w+.3"/>
                                          </p:val>
                                        </p:tav>
                                        <p:tav tm="50000">
                                          <p:val>
                                            <p:strVal val="#ppt_w+.3"/>
                                          </p:val>
                                        </p:tav>
                                        <p:tav tm="100000">
                                          <p:val>
                                            <p:strVal val="#ppt_w"/>
                                          </p:val>
                                        </p:tav>
                                      </p:tavLst>
                                    </p:anim>
                                    <p:anim calcmode="lin" valueType="num">
                                      <p:cBhvr>
                                        <p:cTn id="25" dur="500" fill="hold"/>
                                        <p:tgtEl>
                                          <p:spTgt spid="611433"/>
                                        </p:tgtEl>
                                        <p:attrNameLst>
                                          <p:attrName>ppt_x</p:attrName>
                                        </p:attrNameLst>
                                      </p:cBhvr>
                                      <p:tavLst>
                                        <p:tav tm="0">
                                          <p:val>
                                            <p:strVal val="#ppt_x-.3"/>
                                          </p:val>
                                        </p:tav>
                                        <p:tav tm="50000">
                                          <p:val>
                                            <p:strVal val="#ppt_x"/>
                                          </p:val>
                                        </p:tav>
                                        <p:tav tm="100000">
                                          <p:val>
                                            <p:strVal val="#ppt_x"/>
                                          </p:val>
                                        </p:tav>
                                      </p:tavLst>
                                    </p:anim>
                                    <p:anim calcmode="lin" valueType="num">
                                      <p:cBhvr>
                                        <p:cTn id="26" dur="500" fill="hold"/>
                                        <p:tgtEl>
                                          <p:spTgt spid="61143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12" fill="hold" nodeType="clickEffect">
                                  <p:stCondLst>
                                    <p:cond delay="0"/>
                                  </p:stCondLst>
                                  <p:childTnLst>
                                    <p:set>
                                      <p:cBhvr>
                                        <p:cTn id="30" dur="1" fill="hold">
                                          <p:stCondLst>
                                            <p:cond delay="0"/>
                                          </p:stCondLst>
                                        </p:cTn>
                                        <p:tgtEl>
                                          <p:spTgt spid="611702"/>
                                        </p:tgtEl>
                                        <p:attrNameLst>
                                          <p:attrName>style.visibility</p:attrName>
                                        </p:attrNameLst>
                                      </p:cBhvr>
                                      <p:to>
                                        <p:strVal val="visible"/>
                                      </p:to>
                                    </p:set>
                                    <p:animEffect transition="in" filter="strips(downLeft)">
                                      <p:cBhvr>
                                        <p:cTn id="31" dur="500"/>
                                        <p:tgtEl>
                                          <p:spTgt spid="611702"/>
                                        </p:tgtEl>
                                      </p:cBhvr>
                                    </p:animEffect>
                                  </p:childTnLst>
                                </p:cTn>
                              </p:par>
                            </p:childTnLst>
                          </p:cTn>
                        </p:par>
                        <p:par>
                          <p:cTn id="32" fill="hold" nodeType="afterGroup">
                            <p:stCondLst>
                              <p:cond delay="500"/>
                            </p:stCondLst>
                            <p:childTnLst>
                              <p:par>
                                <p:cTn id="33" presetID="39" presetClass="entr" presetSubtype="0" accel="100000" fill="hold" grpId="0" nodeType="afterEffect">
                                  <p:stCondLst>
                                    <p:cond delay="0"/>
                                  </p:stCondLst>
                                  <p:childTnLst>
                                    <p:set>
                                      <p:cBhvr>
                                        <p:cTn id="34" dur="1" fill="hold">
                                          <p:stCondLst>
                                            <p:cond delay="0"/>
                                          </p:stCondLst>
                                        </p:cTn>
                                        <p:tgtEl>
                                          <p:spTgt spid="611522"/>
                                        </p:tgtEl>
                                        <p:attrNameLst>
                                          <p:attrName>style.visibility</p:attrName>
                                        </p:attrNameLst>
                                      </p:cBhvr>
                                      <p:to>
                                        <p:strVal val="visible"/>
                                      </p:to>
                                    </p:set>
                                    <p:anim calcmode="lin" valueType="num">
                                      <p:cBhvr>
                                        <p:cTn id="35" dur="500" fill="hold"/>
                                        <p:tgtEl>
                                          <p:spTgt spid="611522"/>
                                        </p:tgtEl>
                                        <p:attrNameLst>
                                          <p:attrName>ppt_h</p:attrName>
                                        </p:attrNameLst>
                                      </p:cBhvr>
                                      <p:tavLst>
                                        <p:tav tm="0">
                                          <p:val>
                                            <p:strVal val="#ppt_h/20"/>
                                          </p:val>
                                        </p:tav>
                                        <p:tav tm="50000">
                                          <p:val>
                                            <p:strVal val="#ppt_h/20"/>
                                          </p:val>
                                        </p:tav>
                                        <p:tav tm="100000">
                                          <p:val>
                                            <p:strVal val="#ppt_h"/>
                                          </p:val>
                                        </p:tav>
                                      </p:tavLst>
                                    </p:anim>
                                    <p:anim calcmode="lin" valueType="num">
                                      <p:cBhvr>
                                        <p:cTn id="36" dur="500" fill="hold"/>
                                        <p:tgtEl>
                                          <p:spTgt spid="611522"/>
                                        </p:tgtEl>
                                        <p:attrNameLst>
                                          <p:attrName>ppt_w</p:attrName>
                                        </p:attrNameLst>
                                      </p:cBhvr>
                                      <p:tavLst>
                                        <p:tav tm="0">
                                          <p:val>
                                            <p:strVal val="#ppt_w+.3"/>
                                          </p:val>
                                        </p:tav>
                                        <p:tav tm="50000">
                                          <p:val>
                                            <p:strVal val="#ppt_w+.3"/>
                                          </p:val>
                                        </p:tav>
                                        <p:tav tm="100000">
                                          <p:val>
                                            <p:strVal val="#ppt_w"/>
                                          </p:val>
                                        </p:tav>
                                      </p:tavLst>
                                    </p:anim>
                                    <p:anim calcmode="lin" valueType="num">
                                      <p:cBhvr>
                                        <p:cTn id="37" dur="500" fill="hold"/>
                                        <p:tgtEl>
                                          <p:spTgt spid="611522"/>
                                        </p:tgtEl>
                                        <p:attrNameLst>
                                          <p:attrName>ppt_x</p:attrName>
                                        </p:attrNameLst>
                                      </p:cBhvr>
                                      <p:tavLst>
                                        <p:tav tm="0">
                                          <p:val>
                                            <p:strVal val="#ppt_x-.3"/>
                                          </p:val>
                                        </p:tav>
                                        <p:tav tm="50000">
                                          <p:val>
                                            <p:strVal val="#ppt_x"/>
                                          </p:val>
                                        </p:tav>
                                        <p:tav tm="100000">
                                          <p:val>
                                            <p:strVal val="#ppt_x"/>
                                          </p:val>
                                        </p:tav>
                                      </p:tavLst>
                                    </p:anim>
                                    <p:anim calcmode="lin" valueType="num">
                                      <p:cBhvr>
                                        <p:cTn id="38" dur="500" fill="hold"/>
                                        <p:tgtEl>
                                          <p:spTgt spid="611522"/>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1000"/>
                            </p:stCondLst>
                            <p:childTnLst>
                              <p:par>
                                <p:cTn id="40" presetID="18" presetClass="entr" presetSubtype="12" fill="hold" nodeType="afterEffect">
                                  <p:stCondLst>
                                    <p:cond delay="0"/>
                                  </p:stCondLst>
                                  <p:childTnLst>
                                    <p:set>
                                      <p:cBhvr>
                                        <p:cTn id="41" dur="1" fill="hold">
                                          <p:stCondLst>
                                            <p:cond delay="0"/>
                                          </p:stCondLst>
                                        </p:cTn>
                                        <p:tgtEl>
                                          <p:spTgt spid="611703"/>
                                        </p:tgtEl>
                                        <p:attrNameLst>
                                          <p:attrName>style.visibility</p:attrName>
                                        </p:attrNameLst>
                                      </p:cBhvr>
                                      <p:to>
                                        <p:strVal val="visible"/>
                                      </p:to>
                                    </p:set>
                                    <p:animEffect transition="in" filter="strips(downLeft)">
                                      <p:cBhvr>
                                        <p:cTn id="42" dur="500"/>
                                        <p:tgtEl>
                                          <p:spTgt spid="611703"/>
                                        </p:tgtEl>
                                      </p:cBhvr>
                                    </p:animEffect>
                                  </p:childTnLst>
                                </p:cTn>
                              </p:par>
                            </p:childTnLst>
                          </p:cTn>
                        </p:par>
                        <p:par>
                          <p:cTn id="43" fill="hold" nodeType="afterGroup">
                            <p:stCondLst>
                              <p:cond delay="1500"/>
                            </p:stCondLst>
                            <p:childTnLst>
                              <p:par>
                                <p:cTn id="44" presetID="39" presetClass="entr" presetSubtype="0" accel="100000" fill="hold" grpId="0" nodeType="afterEffect">
                                  <p:stCondLst>
                                    <p:cond delay="0"/>
                                  </p:stCondLst>
                                  <p:childTnLst>
                                    <p:set>
                                      <p:cBhvr>
                                        <p:cTn id="45" dur="1" fill="hold">
                                          <p:stCondLst>
                                            <p:cond delay="0"/>
                                          </p:stCondLst>
                                        </p:cTn>
                                        <p:tgtEl>
                                          <p:spTgt spid="611596"/>
                                        </p:tgtEl>
                                        <p:attrNameLst>
                                          <p:attrName>style.visibility</p:attrName>
                                        </p:attrNameLst>
                                      </p:cBhvr>
                                      <p:to>
                                        <p:strVal val="visible"/>
                                      </p:to>
                                    </p:set>
                                    <p:anim calcmode="lin" valueType="num">
                                      <p:cBhvr>
                                        <p:cTn id="46" dur="500" fill="hold"/>
                                        <p:tgtEl>
                                          <p:spTgt spid="611596"/>
                                        </p:tgtEl>
                                        <p:attrNameLst>
                                          <p:attrName>ppt_h</p:attrName>
                                        </p:attrNameLst>
                                      </p:cBhvr>
                                      <p:tavLst>
                                        <p:tav tm="0">
                                          <p:val>
                                            <p:strVal val="#ppt_h/20"/>
                                          </p:val>
                                        </p:tav>
                                        <p:tav tm="50000">
                                          <p:val>
                                            <p:strVal val="#ppt_h/20"/>
                                          </p:val>
                                        </p:tav>
                                        <p:tav tm="100000">
                                          <p:val>
                                            <p:strVal val="#ppt_h"/>
                                          </p:val>
                                        </p:tav>
                                      </p:tavLst>
                                    </p:anim>
                                    <p:anim calcmode="lin" valueType="num">
                                      <p:cBhvr>
                                        <p:cTn id="47" dur="500" fill="hold"/>
                                        <p:tgtEl>
                                          <p:spTgt spid="611596"/>
                                        </p:tgtEl>
                                        <p:attrNameLst>
                                          <p:attrName>ppt_w</p:attrName>
                                        </p:attrNameLst>
                                      </p:cBhvr>
                                      <p:tavLst>
                                        <p:tav tm="0">
                                          <p:val>
                                            <p:strVal val="#ppt_w+.3"/>
                                          </p:val>
                                        </p:tav>
                                        <p:tav tm="50000">
                                          <p:val>
                                            <p:strVal val="#ppt_w+.3"/>
                                          </p:val>
                                        </p:tav>
                                        <p:tav tm="100000">
                                          <p:val>
                                            <p:strVal val="#ppt_w"/>
                                          </p:val>
                                        </p:tav>
                                      </p:tavLst>
                                    </p:anim>
                                    <p:anim calcmode="lin" valueType="num">
                                      <p:cBhvr>
                                        <p:cTn id="48" dur="500" fill="hold"/>
                                        <p:tgtEl>
                                          <p:spTgt spid="611596"/>
                                        </p:tgtEl>
                                        <p:attrNameLst>
                                          <p:attrName>ppt_x</p:attrName>
                                        </p:attrNameLst>
                                      </p:cBhvr>
                                      <p:tavLst>
                                        <p:tav tm="0">
                                          <p:val>
                                            <p:strVal val="#ppt_x-.3"/>
                                          </p:val>
                                        </p:tav>
                                        <p:tav tm="50000">
                                          <p:val>
                                            <p:strVal val="#ppt_x"/>
                                          </p:val>
                                        </p:tav>
                                        <p:tav tm="100000">
                                          <p:val>
                                            <p:strVal val="#ppt_x"/>
                                          </p:val>
                                        </p:tav>
                                      </p:tavLst>
                                    </p:anim>
                                    <p:anim calcmode="lin" valueType="num">
                                      <p:cBhvr>
                                        <p:cTn id="49" dur="500" fill="hold"/>
                                        <p:tgtEl>
                                          <p:spTgt spid="611596"/>
                                        </p:tgtEl>
                                        <p:attrNameLst>
                                          <p:attrName>ppt_y</p:attrName>
                                        </p:attrNameLst>
                                      </p:cBhvr>
                                      <p:tavLst>
                                        <p:tav tm="0">
                                          <p:val>
                                            <p:strVal val="#ppt_y"/>
                                          </p:val>
                                        </p:tav>
                                        <p:tav tm="100000">
                                          <p:val>
                                            <p:strVal val="#ppt_y"/>
                                          </p:val>
                                        </p:tav>
                                      </p:tavLst>
                                    </p:anim>
                                  </p:childTnLst>
                                </p:cTn>
                              </p:par>
                            </p:childTnLst>
                          </p:cTn>
                        </p:par>
                        <p:par>
                          <p:cTn id="50" fill="hold" nodeType="afterGroup">
                            <p:stCondLst>
                              <p:cond delay="2000"/>
                            </p:stCondLst>
                            <p:childTnLst>
                              <p:par>
                                <p:cTn id="51" presetID="53" presetClass="entr" presetSubtype="0" fill="hold" grpId="0" nodeType="afterEffect">
                                  <p:stCondLst>
                                    <p:cond delay="0"/>
                                  </p:stCondLst>
                                  <p:childTnLst>
                                    <p:set>
                                      <p:cBhvr>
                                        <p:cTn id="52" dur="1" fill="hold">
                                          <p:stCondLst>
                                            <p:cond delay="0"/>
                                          </p:stCondLst>
                                        </p:cTn>
                                        <p:tgtEl>
                                          <p:spTgt spid="611683"/>
                                        </p:tgtEl>
                                        <p:attrNameLst>
                                          <p:attrName>style.visibility</p:attrName>
                                        </p:attrNameLst>
                                      </p:cBhvr>
                                      <p:to>
                                        <p:strVal val="visible"/>
                                      </p:to>
                                    </p:set>
                                    <p:anim calcmode="lin" valueType="num">
                                      <p:cBhvr>
                                        <p:cTn id="53" dur="500" fill="hold"/>
                                        <p:tgtEl>
                                          <p:spTgt spid="611683"/>
                                        </p:tgtEl>
                                        <p:attrNameLst>
                                          <p:attrName>ppt_w</p:attrName>
                                        </p:attrNameLst>
                                      </p:cBhvr>
                                      <p:tavLst>
                                        <p:tav tm="0">
                                          <p:val>
                                            <p:fltVal val="0"/>
                                          </p:val>
                                        </p:tav>
                                        <p:tav tm="100000">
                                          <p:val>
                                            <p:strVal val="#ppt_w"/>
                                          </p:val>
                                        </p:tav>
                                      </p:tavLst>
                                    </p:anim>
                                    <p:anim calcmode="lin" valueType="num">
                                      <p:cBhvr>
                                        <p:cTn id="54" dur="500" fill="hold"/>
                                        <p:tgtEl>
                                          <p:spTgt spid="611683"/>
                                        </p:tgtEl>
                                        <p:attrNameLst>
                                          <p:attrName>ppt_h</p:attrName>
                                        </p:attrNameLst>
                                      </p:cBhvr>
                                      <p:tavLst>
                                        <p:tav tm="0">
                                          <p:val>
                                            <p:fltVal val="0"/>
                                          </p:val>
                                        </p:tav>
                                        <p:tav tm="100000">
                                          <p:val>
                                            <p:strVal val="#ppt_h"/>
                                          </p:val>
                                        </p:tav>
                                      </p:tavLst>
                                    </p:anim>
                                    <p:animEffect transition="in" filter="fade">
                                      <p:cBhvr>
                                        <p:cTn id="55" dur="500"/>
                                        <p:tgtEl>
                                          <p:spTgt spid="611683"/>
                                        </p:tgtEl>
                                      </p:cBhvr>
                                    </p:animEffect>
                                  </p:childTnLst>
                                </p:cTn>
                              </p:par>
                            </p:childTnLst>
                          </p:cTn>
                        </p:par>
                        <p:par>
                          <p:cTn id="56" fill="hold" nodeType="afterGroup">
                            <p:stCondLst>
                              <p:cond delay="2500"/>
                            </p:stCondLst>
                            <p:childTnLst>
                              <p:par>
                                <p:cTn id="57" presetID="53" presetClass="entr" presetSubtype="0" fill="hold" grpId="0" nodeType="afterEffect">
                                  <p:stCondLst>
                                    <p:cond delay="0"/>
                                  </p:stCondLst>
                                  <p:childTnLst>
                                    <p:set>
                                      <p:cBhvr>
                                        <p:cTn id="58" dur="1" fill="hold">
                                          <p:stCondLst>
                                            <p:cond delay="0"/>
                                          </p:stCondLst>
                                        </p:cTn>
                                        <p:tgtEl>
                                          <p:spTgt spid="611684"/>
                                        </p:tgtEl>
                                        <p:attrNameLst>
                                          <p:attrName>style.visibility</p:attrName>
                                        </p:attrNameLst>
                                      </p:cBhvr>
                                      <p:to>
                                        <p:strVal val="visible"/>
                                      </p:to>
                                    </p:set>
                                    <p:anim calcmode="lin" valueType="num">
                                      <p:cBhvr>
                                        <p:cTn id="59" dur="500" fill="hold"/>
                                        <p:tgtEl>
                                          <p:spTgt spid="611684"/>
                                        </p:tgtEl>
                                        <p:attrNameLst>
                                          <p:attrName>ppt_w</p:attrName>
                                        </p:attrNameLst>
                                      </p:cBhvr>
                                      <p:tavLst>
                                        <p:tav tm="0">
                                          <p:val>
                                            <p:fltVal val="0"/>
                                          </p:val>
                                        </p:tav>
                                        <p:tav tm="100000">
                                          <p:val>
                                            <p:strVal val="#ppt_w"/>
                                          </p:val>
                                        </p:tav>
                                      </p:tavLst>
                                    </p:anim>
                                    <p:anim calcmode="lin" valueType="num">
                                      <p:cBhvr>
                                        <p:cTn id="60" dur="500" fill="hold"/>
                                        <p:tgtEl>
                                          <p:spTgt spid="611684"/>
                                        </p:tgtEl>
                                        <p:attrNameLst>
                                          <p:attrName>ppt_h</p:attrName>
                                        </p:attrNameLst>
                                      </p:cBhvr>
                                      <p:tavLst>
                                        <p:tav tm="0">
                                          <p:val>
                                            <p:fltVal val="0"/>
                                          </p:val>
                                        </p:tav>
                                        <p:tav tm="100000">
                                          <p:val>
                                            <p:strVal val="#ppt_h"/>
                                          </p:val>
                                        </p:tav>
                                      </p:tavLst>
                                    </p:anim>
                                    <p:animEffect transition="in" filter="fade">
                                      <p:cBhvr>
                                        <p:cTn id="61" dur="500"/>
                                        <p:tgtEl>
                                          <p:spTgt spid="611684"/>
                                        </p:tgtEl>
                                      </p:cBhvr>
                                    </p:animEffect>
                                  </p:childTnLst>
                                </p:cTn>
                              </p:par>
                            </p:childTnLst>
                          </p:cTn>
                        </p:par>
                        <p:par>
                          <p:cTn id="62" fill="hold" nodeType="afterGroup">
                            <p:stCondLst>
                              <p:cond delay="3000"/>
                            </p:stCondLst>
                            <p:childTnLst>
                              <p:par>
                                <p:cTn id="63" presetID="53" presetClass="entr" presetSubtype="0" fill="hold" grpId="0" nodeType="afterEffect">
                                  <p:stCondLst>
                                    <p:cond delay="0"/>
                                  </p:stCondLst>
                                  <p:childTnLst>
                                    <p:set>
                                      <p:cBhvr>
                                        <p:cTn id="64" dur="1" fill="hold">
                                          <p:stCondLst>
                                            <p:cond delay="0"/>
                                          </p:stCondLst>
                                        </p:cTn>
                                        <p:tgtEl>
                                          <p:spTgt spid="611682"/>
                                        </p:tgtEl>
                                        <p:attrNameLst>
                                          <p:attrName>style.visibility</p:attrName>
                                        </p:attrNameLst>
                                      </p:cBhvr>
                                      <p:to>
                                        <p:strVal val="visible"/>
                                      </p:to>
                                    </p:set>
                                    <p:anim calcmode="lin" valueType="num">
                                      <p:cBhvr>
                                        <p:cTn id="65" dur="500" fill="hold"/>
                                        <p:tgtEl>
                                          <p:spTgt spid="611682"/>
                                        </p:tgtEl>
                                        <p:attrNameLst>
                                          <p:attrName>ppt_w</p:attrName>
                                        </p:attrNameLst>
                                      </p:cBhvr>
                                      <p:tavLst>
                                        <p:tav tm="0">
                                          <p:val>
                                            <p:fltVal val="0"/>
                                          </p:val>
                                        </p:tav>
                                        <p:tav tm="100000">
                                          <p:val>
                                            <p:strVal val="#ppt_w"/>
                                          </p:val>
                                        </p:tav>
                                      </p:tavLst>
                                    </p:anim>
                                    <p:anim calcmode="lin" valueType="num">
                                      <p:cBhvr>
                                        <p:cTn id="66" dur="500" fill="hold"/>
                                        <p:tgtEl>
                                          <p:spTgt spid="611682"/>
                                        </p:tgtEl>
                                        <p:attrNameLst>
                                          <p:attrName>ppt_h</p:attrName>
                                        </p:attrNameLst>
                                      </p:cBhvr>
                                      <p:tavLst>
                                        <p:tav tm="0">
                                          <p:val>
                                            <p:fltVal val="0"/>
                                          </p:val>
                                        </p:tav>
                                        <p:tav tm="100000">
                                          <p:val>
                                            <p:strVal val="#ppt_h"/>
                                          </p:val>
                                        </p:tav>
                                      </p:tavLst>
                                    </p:anim>
                                    <p:animEffect transition="in" filter="fade">
                                      <p:cBhvr>
                                        <p:cTn id="67" dur="500"/>
                                        <p:tgtEl>
                                          <p:spTgt spid="611682"/>
                                        </p:tgtEl>
                                      </p:cBhvr>
                                    </p:animEffect>
                                  </p:childTnLst>
                                </p:cTn>
                              </p:par>
                            </p:childTnLst>
                          </p:cTn>
                        </p:par>
                        <p:par>
                          <p:cTn id="68" fill="hold" nodeType="afterGroup">
                            <p:stCondLst>
                              <p:cond delay="3500"/>
                            </p:stCondLst>
                            <p:childTnLst>
                              <p:par>
                                <p:cTn id="69" presetID="39" presetClass="entr" presetSubtype="0" accel="100000" fill="hold" grpId="0" nodeType="afterEffect">
                                  <p:stCondLst>
                                    <p:cond delay="0"/>
                                  </p:stCondLst>
                                  <p:childTnLst>
                                    <p:set>
                                      <p:cBhvr>
                                        <p:cTn id="70" dur="1" fill="hold">
                                          <p:stCondLst>
                                            <p:cond delay="0"/>
                                          </p:stCondLst>
                                        </p:cTn>
                                        <p:tgtEl>
                                          <p:spTgt spid="611520"/>
                                        </p:tgtEl>
                                        <p:attrNameLst>
                                          <p:attrName>style.visibility</p:attrName>
                                        </p:attrNameLst>
                                      </p:cBhvr>
                                      <p:to>
                                        <p:strVal val="visible"/>
                                      </p:to>
                                    </p:set>
                                    <p:anim calcmode="lin" valueType="num">
                                      <p:cBhvr>
                                        <p:cTn id="71" dur="500" fill="hold"/>
                                        <p:tgtEl>
                                          <p:spTgt spid="611520"/>
                                        </p:tgtEl>
                                        <p:attrNameLst>
                                          <p:attrName>ppt_h</p:attrName>
                                        </p:attrNameLst>
                                      </p:cBhvr>
                                      <p:tavLst>
                                        <p:tav tm="0">
                                          <p:val>
                                            <p:strVal val="#ppt_h/20"/>
                                          </p:val>
                                        </p:tav>
                                        <p:tav tm="50000">
                                          <p:val>
                                            <p:strVal val="#ppt_h/20"/>
                                          </p:val>
                                        </p:tav>
                                        <p:tav tm="100000">
                                          <p:val>
                                            <p:strVal val="#ppt_h"/>
                                          </p:val>
                                        </p:tav>
                                      </p:tavLst>
                                    </p:anim>
                                    <p:anim calcmode="lin" valueType="num">
                                      <p:cBhvr>
                                        <p:cTn id="72" dur="500" fill="hold"/>
                                        <p:tgtEl>
                                          <p:spTgt spid="611520"/>
                                        </p:tgtEl>
                                        <p:attrNameLst>
                                          <p:attrName>ppt_w</p:attrName>
                                        </p:attrNameLst>
                                      </p:cBhvr>
                                      <p:tavLst>
                                        <p:tav tm="0">
                                          <p:val>
                                            <p:strVal val="#ppt_w+.3"/>
                                          </p:val>
                                        </p:tav>
                                        <p:tav tm="50000">
                                          <p:val>
                                            <p:strVal val="#ppt_w+.3"/>
                                          </p:val>
                                        </p:tav>
                                        <p:tav tm="100000">
                                          <p:val>
                                            <p:strVal val="#ppt_w"/>
                                          </p:val>
                                        </p:tav>
                                      </p:tavLst>
                                    </p:anim>
                                    <p:anim calcmode="lin" valueType="num">
                                      <p:cBhvr>
                                        <p:cTn id="73" dur="500" fill="hold"/>
                                        <p:tgtEl>
                                          <p:spTgt spid="611520"/>
                                        </p:tgtEl>
                                        <p:attrNameLst>
                                          <p:attrName>ppt_x</p:attrName>
                                        </p:attrNameLst>
                                      </p:cBhvr>
                                      <p:tavLst>
                                        <p:tav tm="0">
                                          <p:val>
                                            <p:strVal val="#ppt_x-.3"/>
                                          </p:val>
                                        </p:tav>
                                        <p:tav tm="50000">
                                          <p:val>
                                            <p:strVal val="#ppt_x"/>
                                          </p:val>
                                        </p:tav>
                                        <p:tav tm="100000">
                                          <p:val>
                                            <p:strVal val="#ppt_x"/>
                                          </p:val>
                                        </p:tav>
                                      </p:tavLst>
                                    </p:anim>
                                    <p:anim calcmode="lin" valueType="num">
                                      <p:cBhvr>
                                        <p:cTn id="74" dur="500" fill="hold"/>
                                        <p:tgtEl>
                                          <p:spTgt spid="611520"/>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4" fill="hold" nodeType="clickEffect">
                                  <p:stCondLst>
                                    <p:cond delay="0"/>
                                  </p:stCondLst>
                                  <p:childTnLst>
                                    <p:set>
                                      <p:cBhvr>
                                        <p:cTn id="78" dur="1" fill="hold">
                                          <p:stCondLst>
                                            <p:cond delay="0"/>
                                          </p:stCondLst>
                                        </p:cTn>
                                        <p:tgtEl>
                                          <p:spTgt spid="612043"/>
                                        </p:tgtEl>
                                        <p:attrNameLst>
                                          <p:attrName>style.visibility</p:attrName>
                                        </p:attrNameLst>
                                      </p:cBhvr>
                                      <p:to>
                                        <p:strVal val="visible"/>
                                      </p:to>
                                    </p:set>
                                    <p:animEffect transition="in" filter="wipe(down)">
                                      <p:cBhvr>
                                        <p:cTn id="79" dur="500"/>
                                        <p:tgtEl>
                                          <p:spTgt spid="612043"/>
                                        </p:tgtEl>
                                      </p:cBhvr>
                                    </p:animEffect>
                                  </p:childTnLst>
                                </p:cTn>
                              </p:par>
                            </p:childTnLst>
                          </p:cTn>
                        </p:par>
                        <p:par>
                          <p:cTn id="80" fill="hold" nodeType="afterGroup">
                            <p:stCondLst>
                              <p:cond delay="500"/>
                            </p:stCondLst>
                            <p:childTnLst>
                              <p:par>
                                <p:cTn id="81" presetID="22" presetClass="entr" presetSubtype="4" fill="hold" nodeType="afterEffect">
                                  <p:stCondLst>
                                    <p:cond delay="500"/>
                                  </p:stCondLst>
                                  <p:childTnLst>
                                    <p:set>
                                      <p:cBhvr>
                                        <p:cTn id="82" dur="1" fill="hold">
                                          <p:stCondLst>
                                            <p:cond delay="0"/>
                                          </p:stCondLst>
                                        </p:cTn>
                                        <p:tgtEl>
                                          <p:spTgt spid="612042"/>
                                        </p:tgtEl>
                                        <p:attrNameLst>
                                          <p:attrName>style.visibility</p:attrName>
                                        </p:attrNameLst>
                                      </p:cBhvr>
                                      <p:to>
                                        <p:strVal val="visible"/>
                                      </p:to>
                                    </p:set>
                                    <p:animEffect transition="in" filter="wipe(down)">
                                      <p:cBhvr>
                                        <p:cTn id="83" dur="500"/>
                                        <p:tgtEl>
                                          <p:spTgt spid="612042"/>
                                        </p:tgtEl>
                                      </p:cBhvr>
                                    </p:animEffect>
                                  </p:childTnLst>
                                </p:cTn>
                              </p:par>
                            </p:childTnLst>
                          </p:cTn>
                        </p:par>
                        <p:par>
                          <p:cTn id="84" fill="hold" nodeType="afterGroup">
                            <p:stCondLst>
                              <p:cond delay="1500"/>
                            </p:stCondLst>
                            <p:childTnLst>
                              <p:par>
                                <p:cTn id="85" presetID="1" presetClass="entr" presetSubtype="0" fill="hold" nodeType="afterEffect">
                                  <p:stCondLst>
                                    <p:cond delay="500"/>
                                  </p:stCondLst>
                                  <p:childTnLst>
                                    <p:set>
                                      <p:cBhvr>
                                        <p:cTn id="86" dur="1" fill="hold">
                                          <p:stCondLst>
                                            <p:cond delay="0"/>
                                          </p:stCondLst>
                                        </p:cTn>
                                        <p:tgtEl>
                                          <p:spTgt spid="612044"/>
                                        </p:tgtEl>
                                        <p:attrNameLst>
                                          <p:attrName>style.visibility</p:attrName>
                                        </p:attrNameLst>
                                      </p:cBhvr>
                                      <p:to>
                                        <p:strVal val="visible"/>
                                      </p:to>
                                    </p:set>
                                  </p:childTnLst>
                                </p:cTn>
                              </p:par>
                            </p:childTnLst>
                          </p:cTn>
                        </p:par>
                        <p:par>
                          <p:cTn id="87" fill="hold" nodeType="afterGroup">
                            <p:stCondLst>
                              <p:cond delay="2000"/>
                            </p:stCondLst>
                            <p:childTnLst>
                              <p:par>
                                <p:cTn id="88" presetID="22" presetClass="entr" presetSubtype="4" fill="hold" nodeType="afterEffect">
                                  <p:stCondLst>
                                    <p:cond delay="1000"/>
                                  </p:stCondLst>
                                  <p:childTnLst>
                                    <p:set>
                                      <p:cBhvr>
                                        <p:cTn id="89" dur="1" fill="hold">
                                          <p:stCondLst>
                                            <p:cond delay="0"/>
                                          </p:stCondLst>
                                        </p:cTn>
                                        <p:tgtEl>
                                          <p:spTgt spid="611707"/>
                                        </p:tgtEl>
                                        <p:attrNameLst>
                                          <p:attrName>style.visibility</p:attrName>
                                        </p:attrNameLst>
                                      </p:cBhvr>
                                      <p:to>
                                        <p:strVal val="visible"/>
                                      </p:to>
                                    </p:set>
                                    <p:animEffect transition="in" filter="wipe(down)">
                                      <p:cBhvr>
                                        <p:cTn id="90" dur="500"/>
                                        <p:tgtEl>
                                          <p:spTgt spid="611707"/>
                                        </p:tgtEl>
                                      </p:cBhvr>
                                    </p:animEffect>
                                  </p:childTnLst>
                                </p:cTn>
                              </p:par>
                            </p:childTnLst>
                          </p:cTn>
                        </p:par>
                        <p:par>
                          <p:cTn id="91" fill="hold" nodeType="afterGroup">
                            <p:stCondLst>
                              <p:cond delay="3500"/>
                            </p:stCondLst>
                            <p:childTnLst>
                              <p:par>
                                <p:cTn id="92" presetID="22" presetClass="entr" presetSubtype="4" fill="hold" nodeType="afterEffect">
                                  <p:stCondLst>
                                    <p:cond delay="500"/>
                                  </p:stCondLst>
                                  <p:childTnLst>
                                    <p:set>
                                      <p:cBhvr>
                                        <p:cTn id="93" dur="1" fill="hold">
                                          <p:stCondLst>
                                            <p:cond delay="0"/>
                                          </p:stCondLst>
                                        </p:cTn>
                                        <p:tgtEl>
                                          <p:spTgt spid="611781"/>
                                        </p:tgtEl>
                                        <p:attrNameLst>
                                          <p:attrName>style.visibility</p:attrName>
                                        </p:attrNameLst>
                                      </p:cBhvr>
                                      <p:to>
                                        <p:strVal val="visible"/>
                                      </p:to>
                                    </p:set>
                                    <p:animEffect transition="in" filter="wipe(down)">
                                      <p:cBhvr>
                                        <p:cTn id="94" dur="500"/>
                                        <p:tgtEl>
                                          <p:spTgt spid="611781"/>
                                        </p:tgtEl>
                                      </p:cBhvr>
                                    </p:animEffect>
                                  </p:childTnLst>
                                </p:cTn>
                              </p:par>
                            </p:childTnLst>
                          </p:cTn>
                        </p:par>
                        <p:par>
                          <p:cTn id="95" fill="hold" nodeType="afterGroup">
                            <p:stCondLst>
                              <p:cond delay="4500"/>
                            </p:stCondLst>
                            <p:childTnLst>
                              <p:par>
                                <p:cTn id="96" presetID="1" presetClass="entr" presetSubtype="0" fill="hold" nodeType="afterEffect">
                                  <p:stCondLst>
                                    <p:cond delay="500"/>
                                  </p:stCondLst>
                                  <p:childTnLst>
                                    <p:set>
                                      <p:cBhvr>
                                        <p:cTn id="97" dur="1" fill="hold">
                                          <p:stCondLst>
                                            <p:cond delay="0"/>
                                          </p:stCondLst>
                                        </p:cTn>
                                        <p:tgtEl>
                                          <p:spTgt spid="612047"/>
                                        </p:tgtEl>
                                        <p:attrNameLst>
                                          <p:attrName>style.visibility</p:attrName>
                                        </p:attrNameLst>
                                      </p:cBhvr>
                                      <p:to>
                                        <p:strVal val="visible"/>
                                      </p:to>
                                    </p:set>
                                  </p:childTnLst>
                                </p:cTn>
                              </p:par>
                            </p:childTnLst>
                          </p:cTn>
                        </p:par>
                        <p:par>
                          <p:cTn id="98" fill="hold" nodeType="afterGroup">
                            <p:stCondLst>
                              <p:cond delay="5000"/>
                            </p:stCondLst>
                            <p:childTnLst>
                              <p:par>
                                <p:cTn id="99" presetID="53" presetClass="entr" presetSubtype="0" fill="hold" grpId="0" nodeType="afterEffect">
                                  <p:stCondLst>
                                    <p:cond delay="0"/>
                                  </p:stCondLst>
                                  <p:childTnLst>
                                    <p:set>
                                      <p:cBhvr>
                                        <p:cTn id="100" dur="1" fill="hold">
                                          <p:stCondLst>
                                            <p:cond delay="0"/>
                                          </p:stCondLst>
                                        </p:cTn>
                                        <p:tgtEl>
                                          <p:spTgt spid="612040"/>
                                        </p:tgtEl>
                                        <p:attrNameLst>
                                          <p:attrName>style.visibility</p:attrName>
                                        </p:attrNameLst>
                                      </p:cBhvr>
                                      <p:to>
                                        <p:strVal val="visible"/>
                                      </p:to>
                                    </p:set>
                                    <p:anim calcmode="lin" valueType="num">
                                      <p:cBhvr>
                                        <p:cTn id="101" dur="500" fill="hold"/>
                                        <p:tgtEl>
                                          <p:spTgt spid="612040"/>
                                        </p:tgtEl>
                                        <p:attrNameLst>
                                          <p:attrName>ppt_w</p:attrName>
                                        </p:attrNameLst>
                                      </p:cBhvr>
                                      <p:tavLst>
                                        <p:tav tm="0">
                                          <p:val>
                                            <p:fltVal val="0"/>
                                          </p:val>
                                        </p:tav>
                                        <p:tav tm="100000">
                                          <p:val>
                                            <p:strVal val="#ppt_w"/>
                                          </p:val>
                                        </p:tav>
                                      </p:tavLst>
                                    </p:anim>
                                    <p:anim calcmode="lin" valueType="num">
                                      <p:cBhvr>
                                        <p:cTn id="102" dur="500" fill="hold"/>
                                        <p:tgtEl>
                                          <p:spTgt spid="612040"/>
                                        </p:tgtEl>
                                        <p:attrNameLst>
                                          <p:attrName>ppt_h</p:attrName>
                                        </p:attrNameLst>
                                      </p:cBhvr>
                                      <p:tavLst>
                                        <p:tav tm="0">
                                          <p:val>
                                            <p:fltVal val="0"/>
                                          </p:val>
                                        </p:tav>
                                        <p:tav tm="100000">
                                          <p:val>
                                            <p:strVal val="#ppt_h"/>
                                          </p:val>
                                        </p:tav>
                                      </p:tavLst>
                                    </p:anim>
                                    <p:animEffect transition="in" filter="fade">
                                      <p:cBhvr>
                                        <p:cTn id="103" dur="500"/>
                                        <p:tgtEl>
                                          <p:spTgt spid="612040"/>
                                        </p:tgtEl>
                                      </p:cBhvr>
                                    </p:animEffect>
                                  </p:childTnLst>
                                </p:cTn>
                              </p:par>
                            </p:childTnLst>
                          </p:cTn>
                        </p:par>
                        <p:par>
                          <p:cTn id="104" fill="hold" nodeType="afterGroup">
                            <p:stCondLst>
                              <p:cond delay="5500"/>
                            </p:stCondLst>
                            <p:childTnLst>
                              <p:par>
                                <p:cTn id="105" presetID="53" presetClass="entr" presetSubtype="0" fill="hold" grpId="0" nodeType="afterEffect">
                                  <p:stCondLst>
                                    <p:cond delay="0"/>
                                  </p:stCondLst>
                                  <p:childTnLst>
                                    <p:set>
                                      <p:cBhvr>
                                        <p:cTn id="106" dur="1" fill="hold">
                                          <p:stCondLst>
                                            <p:cond delay="0"/>
                                          </p:stCondLst>
                                        </p:cTn>
                                        <p:tgtEl>
                                          <p:spTgt spid="612041"/>
                                        </p:tgtEl>
                                        <p:attrNameLst>
                                          <p:attrName>style.visibility</p:attrName>
                                        </p:attrNameLst>
                                      </p:cBhvr>
                                      <p:to>
                                        <p:strVal val="visible"/>
                                      </p:to>
                                    </p:set>
                                    <p:anim calcmode="lin" valueType="num">
                                      <p:cBhvr>
                                        <p:cTn id="107" dur="500" fill="hold"/>
                                        <p:tgtEl>
                                          <p:spTgt spid="612041"/>
                                        </p:tgtEl>
                                        <p:attrNameLst>
                                          <p:attrName>ppt_w</p:attrName>
                                        </p:attrNameLst>
                                      </p:cBhvr>
                                      <p:tavLst>
                                        <p:tav tm="0">
                                          <p:val>
                                            <p:fltVal val="0"/>
                                          </p:val>
                                        </p:tav>
                                        <p:tav tm="100000">
                                          <p:val>
                                            <p:strVal val="#ppt_w"/>
                                          </p:val>
                                        </p:tav>
                                      </p:tavLst>
                                    </p:anim>
                                    <p:anim calcmode="lin" valueType="num">
                                      <p:cBhvr>
                                        <p:cTn id="108" dur="500" fill="hold"/>
                                        <p:tgtEl>
                                          <p:spTgt spid="612041"/>
                                        </p:tgtEl>
                                        <p:attrNameLst>
                                          <p:attrName>ppt_h</p:attrName>
                                        </p:attrNameLst>
                                      </p:cBhvr>
                                      <p:tavLst>
                                        <p:tav tm="0">
                                          <p:val>
                                            <p:fltVal val="0"/>
                                          </p:val>
                                        </p:tav>
                                        <p:tav tm="100000">
                                          <p:val>
                                            <p:strVal val="#ppt_h"/>
                                          </p:val>
                                        </p:tav>
                                      </p:tavLst>
                                    </p:anim>
                                    <p:animEffect transition="in" filter="fade">
                                      <p:cBhvr>
                                        <p:cTn id="109" dur="500"/>
                                        <p:tgtEl>
                                          <p:spTgt spid="612041"/>
                                        </p:tgtEl>
                                      </p:cBhvr>
                                    </p:animEffect>
                                  </p:childTnLst>
                                </p:cTn>
                              </p:par>
                            </p:childTnLst>
                          </p:cTn>
                        </p:par>
                        <p:par>
                          <p:cTn id="110" fill="hold" nodeType="afterGroup">
                            <p:stCondLst>
                              <p:cond delay="6000"/>
                            </p:stCondLst>
                            <p:childTnLst>
                              <p:par>
                                <p:cTn id="111" presetID="53" presetClass="entr" presetSubtype="0" fill="hold" grpId="0" nodeType="afterEffect">
                                  <p:stCondLst>
                                    <p:cond delay="0"/>
                                  </p:stCondLst>
                                  <p:childTnLst>
                                    <p:set>
                                      <p:cBhvr>
                                        <p:cTn id="112" dur="1" fill="hold">
                                          <p:stCondLst>
                                            <p:cond delay="0"/>
                                          </p:stCondLst>
                                        </p:cTn>
                                        <p:tgtEl>
                                          <p:spTgt spid="612039"/>
                                        </p:tgtEl>
                                        <p:attrNameLst>
                                          <p:attrName>style.visibility</p:attrName>
                                        </p:attrNameLst>
                                      </p:cBhvr>
                                      <p:to>
                                        <p:strVal val="visible"/>
                                      </p:to>
                                    </p:set>
                                    <p:anim calcmode="lin" valueType="num">
                                      <p:cBhvr>
                                        <p:cTn id="113" dur="500" fill="hold"/>
                                        <p:tgtEl>
                                          <p:spTgt spid="612039"/>
                                        </p:tgtEl>
                                        <p:attrNameLst>
                                          <p:attrName>ppt_w</p:attrName>
                                        </p:attrNameLst>
                                      </p:cBhvr>
                                      <p:tavLst>
                                        <p:tav tm="0">
                                          <p:val>
                                            <p:fltVal val="0"/>
                                          </p:val>
                                        </p:tav>
                                        <p:tav tm="100000">
                                          <p:val>
                                            <p:strVal val="#ppt_w"/>
                                          </p:val>
                                        </p:tav>
                                      </p:tavLst>
                                    </p:anim>
                                    <p:anim calcmode="lin" valueType="num">
                                      <p:cBhvr>
                                        <p:cTn id="114" dur="500" fill="hold"/>
                                        <p:tgtEl>
                                          <p:spTgt spid="612039"/>
                                        </p:tgtEl>
                                        <p:attrNameLst>
                                          <p:attrName>ppt_h</p:attrName>
                                        </p:attrNameLst>
                                      </p:cBhvr>
                                      <p:tavLst>
                                        <p:tav tm="0">
                                          <p:val>
                                            <p:fltVal val="0"/>
                                          </p:val>
                                        </p:tav>
                                        <p:tav tm="100000">
                                          <p:val>
                                            <p:strVal val="#ppt_h"/>
                                          </p:val>
                                        </p:tav>
                                      </p:tavLst>
                                    </p:anim>
                                    <p:animEffect transition="in" filter="fade">
                                      <p:cBhvr>
                                        <p:cTn id="115" dur="500"/>
                                        <p:tgtEl>
                                          <p:spTgt spid="612039"/>
                                        </p:tgtEl>
                                      </p:cBhvr>
                                    </p:animEffect>
                                  </p:childTnLst>
                                </p:cTn>
                              </p:par>
                            </p:childTnLst>
                          </p:cTn>
                        </p:par>
                        <p:par>
                          <p:cTn id="116" fill="hold" nodeType="afterGroup">
                            <p:stCondLst>
                              <p:cond delay="6500"/>
                            </p:stCondLst>
                            <p:childTnLst>
                              <p:par>
                                <p:cTn id="117" presetID="1" presetClass="entr" presetSubtype="0" fill="hold" grpId="0" nodeType="afterEffect">
                                  <p:stCondLst>
                                    <p:cond delay="500"/>
                                  </p:stCondLst>
                                  <p:childTnLst>
                                    <p:set>
                                      <p:cBhvr>
                                        <p:cTn id="118" dur="1" fill="hold">
                                          <p:stCondLst>
                                            <p:cond delay="0"/>
                                          </p:stCondLst>
                                        </p:cTn>
                                        <p:tgtEl>
                                          <p:spTgt spid="612035"/>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nodeType="clickEffect">
                                  <p:stCondLst>
                                    <p:cond delay="0"/>
                                  </p:stCondLst>
                                  <p:childTnLst>
                                    <p:set>
                                      <p:cBhvr>
                                        <p:cTn id="122" dur="1" fill="hold">
                                          <p:stCondLst>
                                            <p:cond delay="0"/>
                                          </p:stCondLst>
                                        </p:cTn>
                                        <p:tgtEl>
                                          <p:spTgt spid="6120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035" grpId="0" animBg="1"/>
      <p:bldP spid="611352" grpId="0" animBg="1"/>
      <p:bldP spid="611433" grpId="0" animBg="1"/>
      <p:bldP spid="611520" grpId="0" animBg="1"/>
      <p:bldP spid="611522" grpId="0" animBg="1"/>
      <p:bldP spid="611596" grpId="0" animBg="1"/>
      <p:bldP spid="611682" grpId="0" animBg="1"/>
      <p:bldP spid="611683" grpId="0" animBg="1"/>
      <p:bldP spid="611684" grpId="0" animBg="1"/>
      <p:bldP spid="612039" grpId="0" animBg="1"/>
      <p:bldP spid="612040" grpId="0" animBg="1"/>
      <p:bldP spid="61204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6" name="Rectangle 4"/>
          <p:cNvSpPr>
            <a:spLocks noChangeArrowheads="1"/>
          </p:cNvSpPr>
          <p:nvPr/>
        </p:nvSpPr>
        <p:spPr bwMode="auto">
          <a:xfrm>
            <a:off x="2335213" y="515938"/>
            <a:ext cx="30257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r>
              <a:rPr lang="bg-BG" altLang="bg-BG" sz="1000"/>
              <a:t>Оценка на височината на </a:t>
            </a:r>
            <a:r>
              <a:rPr lang="en-US" altLang="bg-BG" sz="1000"/>
              <a:t>AVL</a:t>
            </a:r>
            <a:r>
              <a:rPr lang="bg-BG" altLang="bg-BG" sz="1000"/>
              <a:t> дърво. </a:t>
            </a:r>
          </a:p>
        </p:txBody>
      </p:sp>
      <p:sp>
        <p:nvSpPr>
          <p:cNvPr id="612357" name="Rectangle 5"/>
          <p:cNvSpPr>
            <a:spLocks noChangeArrowheads="1"/>
          </p:cNvSpPr>
          <p:nvPr/>
        </p:nvSpPr>
        <p:spPr bwMode="auto">
          <a:xfrm>
            <a:off x="1949450" y="1876425"/>
            <a:ext cx="48260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bg-BG" altLang="bg-BG"/>
              <a:t>Колко “рехаво” може да бъде едно </a:t>
            </a:r>
            <a:r>
              <a:rPr lang="en-US" altLang="bg-BG"/>
              <a:t>AVL</a:t>
            </a:r>
            <a:r>
              <a:rPr lang="bg-BG" altLang="bg-BG"/>
              <a:t> дърво, така че да отговоря на дефиницията за </a:t>
            </a:r>
            <a:r>
              <a:rPr lang="en-US" altLang="bg-BG"/>
              <a:t>AVL</a:t>
            </a:r>
            <a:r>
              <a:rPr lang="bg-BG" altLang="bg-BG"/>
              <a:t> баланса? Иначе казано, кое е най-лошото, най-разляното по височина, най-“ненатъпканото” </a:t>
            </a:r>
            <a:r>
              <a:rPr lang="en-US" altLang="bg-BG"/>
              <a:t>AVL</a:t>
            </a:r>
            <a:r>
              <a:rPr lang="bg-BG" altLang="bg-BG"/>
              <a:t> дърво? </a:t>
            </a:r>
          </a:p>
        </p:txBody>
      </p:sp>
      <p:sp>
        <p:nvSpPr>
          <p:cNvPr id="612358" name="Rectangle 6"/>
          <p:cNvSpPr>
            <a:spLocks noChangeArrowheads="1"/>
          </p:cNvSpPr>
          <p:nvPr/>
        </p:nvSpPr>
        <p:spPr bwMode="auto">
          <a:xfrm>
            <a:off x="1925638" y="4335463"/>
            <a:ext cx="43259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bg-BG" altLang="bg-BG" sz="2000"/>
              <a:t>Отговор: дървета на Фибоначи:</a:t>
            </a:r>
            <a:r>
              <a:rPr lang="en-US" altLang="bg-BG" sz="2000"/>
              <a:t> </a:t>
            </a:r>
          </a:p>
        </p:txBody>
      </p:sp>
      <p:sp>
        <p:nvSpPr>
          <p:cNvPr id="2" name="Footer Placeholder 1"/>
          <p:cNvSpPr>
            <a:spLocks noGrp="1"/>
          </p:cNvSpPr>
          <p:nvPr>
            <p:ph type="ftr" sz="quarter" idx="11"/>
          </p:nvPr>
        </p:nvSpPr>
        <p:spPr/>
        <p:txBody>
          <a:bodyPr/>
          <a:lstStyle/>
          <a:p>
            <a:r>
              <a:rPr lang="bg-BG" smtClean="0"/>
              <a:t>Велина Славова</a:t>
            </a:r>
            <a:endParaRPr lang="bg-BG"/>
          </a:p>
        </p:txBody>
      </p:sp>
    </p:spTree>
    <p:extLst>
      <p:ext uri="{BB962C8B-B14F-4D97-AF65-F5344CB8AC3E}">
        <p14:creationId xmlns:p14="http://schemas.microsoft.com/office/powerpoint/2010/main" val="3088269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23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23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57" grpId="0"/>
      <p:bldP spid="61235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80" name="Rectangle 4"/>
          <p:cNvSpPr>
            <a:spLocks noChangeArrowheads="1"/>
          </p:cNvSpPr>
          <p:nvPr/>
        </p:nvSpPr>
        <p:spPr bwMode="auto">
          <a:xfrm>
            <a:off x="3468688" y="914400"/>
            <a:ext cx="17383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fr-FR" altLang="bg-BG" sz="1400"/>
              <a:t>Fib</a:t>
            </a:r>
            <a:r>
              <a:rPr lang="fr-FR" altLang="bg-BG" sz="1400" baseline="-25000"/>
              <a:t>i+2</a:t>
            </a:r>
            <a:r>
              <a:rPr lang="fr-FR" altLang="bg-BG" sz="1400"/>
              <a:t>= Fib</a:t>
            </a:r>
            <a:r>
              <a:rPr lang="fr-FR" altLang="bg-BG" sz="1400" baseline="-25000"/>
              <a:t>i+1</a:t>
            </a:r>
            <a:r>
              <a:rPr lang="fr-FR" altLang="bg-BG" sz="1400"/>
              <a:t>+ Fib</a:t>
            </a:r>
            <a:r>
              <a:rPr lang="fr-FR" altLang="bg-BG" sz="1400" baseline="-25000"/>
              <a:t>i</a:t>
            </a:r>
            <a:r>
              <a:rPr lang="fr-FR" altLang="bg-BG" sz="1400"/>
              <a:t> </a:t>
            </a:r>
            <a:r>
              <a:rPr lang="en-US" altLang="bg-BG" sz="1400"/>
              <a:t> </a:t>
            </a:r>
          </a:p>
        </p:txBody>
      </p:sp>
      <p:sp>
        <p:nvSpPr>
          <p:cNvPr id="613382" name="Line 6"/>
          <p:cNvSpPr>
            <a:spLocks noChangeShapeType="1"/>
          </p:cNvSpPr>
          <p:nvPr/>
        </p:nvSpPr>
        <p:spPr bwMode="auto">
          <a:xfrm>
            <a:off x="568325" y="4400550"/>
            <a:ext cx="78867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sp>
        <p:nvSpPr>
          <p:cNvPr id="613384" name="Line 8"/>
          <p:cNvSpPr>
            <a:spLocks noChangeShapeType="1"/>
          </p:cNvSpPr>
          <p:nvPr/>
        </p:nvSpPr>
        <p:spPr bwMode="auto">
          <a:xfrm>
            <a:off x="706438" y="4203700"/>
            <a:ext cx="0" cy="196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3385" name="Line 9"/>
          <p:cNvSpPr>
            <a:spLocks noChangeShapeType="1"/>
          </p:cNvSpPr>
          <p:nvPr/>
        </p:nvSpPr>
        <p:spPr bwMode="auto">
          <a:xfrm>
            <a:off x="1122363" y="4203700"/>
            <a:ext cx="0" cy="196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3386" name="Line 10"/>
          <p:cNvSpPr>
            <a:spLocks noChangeShapeType="1"/>
          </p:cNvSpPr>
          <p:nvPr/>
        </p:nvSpPr>
        <p:spPr bwMode="auto">
          <a:xfrm>
            <a:off x="1812925" y="4203700"/>
            <a:ext cx="0" cy="196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3387" name="Line 11"/>
          <p:cNvSpPr>
            <a:spLocks noChangeShapeType="1"/>
          </p:cNvSpPr>
          <p:nvPr/>
        </p:nvSpPr>
        <p:spPr bwMode="auto">
          <a:xfrm>
            <a:off x="2505075" y="4203700"/>
            <a:ext cx="0" cy="196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3388" name="Line 12"/>
          <p:cNvSpPr>
            <a:spLocks noChangeShapeType="1"/>
          </p:cNvSpPr>
          <p:nvPr/>
        </p:nvSpPr>
        <p:spPr bwMode="auto">
          <a:xfrm>
            <a:off x="3889375" y="4203700"/>
            <a:ext cx="0" cy="196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3389" name="Line 13"/>
          <p:cNvSpPr>
            <a:spLocks noChangeShapeType="1"/>
          </p:cNvSpPr>
          <p:nvPr/>
        </p:nvSpPr>
        <p:spPr bwMode="auto">
          <a:xfrm>
            <a:off x="5688013" y="4203700"/>
            <a:ext cx="0" cy="196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613390" name="Line 14"/>
          <p:cNvSpPr>
            <a:spLocks noChangeShapeType="1"/>
          </p:cNvSpPr>
          <p:nvPr/>
        </p:nvSpPr>
        <p:spPr bwMode="auto">
          <a:xfrm>
            <a:off x="8178800" y="4203700"/>
            <a:ext cx="0" cy="196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grpSp>
        <p:nvGrpSpPr>
          <p:cNvPr id="613410" name="Group 34"/>
          <p:cNvGrpSpPr>
            <a:grpSpLocks/>
          </p:cNvGrpSpPr>
          <p:nvPr/>
        </p:nvGrpSpPr>
        <p:grpSpPr bwMode="auto">
          <a:xfrm>
            <a:off x="639763" y="3703638"/>
            <a:ext cx="482600" cy="698500"/>
            <a:chOff x="403" y="2333"/>
            <a:chExt cx="304" cy="440"/>
          </a:xfrm>
        </p:grpSpPr>
        <p:sp>
          <p:nvSpPr>
            <p:cNvPr id="613391" name="Freeform 15"/>
            <p:cNvSpPr>
              <a:spLocks/>
            </p:cNvSpPr>
            <p:nvPr/>
          </p:nvSpPr>
          <p:spPr bwMode="auto">
            <a:xfrm>
              <a:off x="403" y="2333"/>
              <a:ext cx="304" cy="440"/>
            </a:xfrm>
            <a:custGeom>
              <a:avLst/>
              <a:gdLst>
                <a:gd name="T0" fmla="*/ 88 w 628"/>
                <a:gd name="T1" fmla="*/ 637 h 638"/>
                <a:gd name="T2" fmla="*/ 28 w 628"/>
                <a:gd name="T3" fmla="*/ 297 h 638"/>
                <a:gd name="T4" fmla="*/ 258 w 628"/>
                <a:gd name="T5" fmla="*/ 57 h 638"/>
                <a:gd name="T6" fmla="*/ 418 w 628"/>
                <a:gd name="T7" fmla="*/ 207 h 638"/>
                <a:gd name="T8" fmla="*/ 628 w 628"/>
                <a:gd name="T9" fmla="*/ 638 h 638"/>
              </a:gdLst>
              <a:ahLst/>
              <a:cxnLst>
                <a:cxn ang="0">
                  <a:pos x="T0" y="T1"/>
                </a:cxn>
                <a:cxn ang="0">
                  <a:pos x="T2" y="T3"/>
                </a:cxn>
                <a:cxn ang="0">
                  <a:pos x="T4" y="T5"/>
                </a:cxn>
                <a:cxn ang="0">
                  <a:pos x="T6" y="T7"/>
                </a:cxn>
                <a:cxn ang="0">
                  <a:pos x="T8" y="T9"/>
                </a:cxn>
              </a:cxnLst>
              <a:rect l="0" t="0" r="r" b="b"/>
              <a:pathLst>
                <a:path w="628" h="638">
                  <a:moveTo>
                    <a:pt x="88" y="637"/>
                  </a:moveTo>
                  <a:cubicBezTo>
                    <a:pt x="88" y="637"/>
                    <a:pt x="0" y="394"/>
                    <a:pt x="28" y="297"/>
                  </a:cubicBezTo>
                  <a:cubicBezTo>
                    <a:pt x="75" y="177"/>
                    <a:pt x="158" y="0"/>
                    <a:pt x="258" y="57"/>
                  </a:cubicBezTo>
                  <a:cubicBezTo>
                    <a:pt x="316" y="43"/>
                    <a:pt x="356" y="110"/>
                    <a:pt x="418" y="207"/>
                  </a:cubicBezTo>
                  <a:cubicBezTo>
                    <a:pt x="480" y="304"/>
                    <a:pt x="584" y="548"/>
                    <a:pt x="628" y="638"/>
                  </a:cubicBezTo>
                </a:path>
              </a:pathLst>
            </a:custGeom>
            <a:noFill/>
            <a:ln w="9525">
              <a:solidFill>
                <a:srgbClr val="0000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13392" name="Freeform 16"/>
            <p:cNvSpPr>
              <a:spLocks/>
            </p:cNvSpPr>
            <p:nvPr/>
          </p:nvSpPr>
          <p:spPr bwMode="auto">
            <a:xfrm>
              <a:off x="464" y="2361"/>
              <a:ext cx="243" cy="411"/>
            </a:xfrm>
            <a:custGeom>
              <a:avLst/>
              <a:gdLst>
                <a:gd name="T0" fmla="*/ 502 w 502"/>
                <a:gd name="T1" fmla="*/ 570 h 570"/>
                <a:gd name="T2" fmla="*/ 192 w 502"/>
                <a:gd name="T3" fmla="*/ 420 h 570"/>
                <a:gd name="T4" fmla="*/ 72 w 502"/>
                <a:gd name="T5" fmla="*/ 300 h 570"/>
                <a:gd name="T6" fmla="*/ 22 w 502"/>
                <a:gd name="T7" fmla="*/ 140 h 570"/>
                <a:gd name="T8" fmla="*/ 92 w 502"/>
                <a:gd name="T9" fmla="*/ 0 h 570"/>
              </a:gdLst>
              <a:ahLst/>
              <a:cxnLst>
                <a:cxn ang="0">
                  <a:pos x="T0" y="T1"/>
                </a:cxn>
                <a:cxn ang="0">
                  <a:pos x="T2" y="T3"/>
                </a:cxn>
                <a:cxn ang="0">
                  <a:pos x="T4" y="T5"/>
                </a:cxn>
                <a:cxn ang="0">
                  <a:pos x="T6" y="T7"/>
                </a:cxn>
                <a:cxn ang="0">
                  <a:pos x="T8" y="T9"/>
                </a:cxn>
              </a:cxnLst>
              <a:rect l="0" t="0" r="r" b="b"/>
              <a:pathLst>
                <a:path w="502" h="570">
                  <a:moveTo>
                    <a:pt x="502" y="570"/>
                  </a:moveTo>
                  <a:cubicBezTo>
                    <a:pt x="450" y="545"/>
                    <a:pt x="264" y="465"/>
                    <a:pt x="192" y="420"/>
                  </a:cubicBezTo>
                  <a:cubicBezTo>
                    <a:pt x="120" y="375"/>
                    <a:pt x="100" y="347"/>
                    <a:pt x="72" y="300"/>
                  </a:cubicBezTo>
                  <a:cubicBezTo>
                    <a:pt x="0" y="223"/>
                    <a:pt x="19" y="190"/>
                    <a:pt x="22" y="140"/>
                  </a:cubicBezTo>
                  <a:cubicBezTo>
                    <a:pt x="25" y="90"/>
                    <a:pt x="78" y="29"/>
                    <a:pt x="92" y="0"/>
                  </a:cubicBez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bg-BG"/>
            </a:p>
          </p:txBody>
        </p:sp>
      </p:grpSp>
      <p:sp>
        <p:nvSpPr>
          <p:cNvPr id="613393" name="Freeform 17"/>
          <p:cNvSpPr>
            <a:spLocks/>
          </p:cNvSpPr>
          <p:nvPr/>
        </p:nvSpPr>
        <p:spPr bwMode="auto">
          <a:xfrm>
            <a:off x="1114425" y="3517900"/>
            <a:ext cx="698500" cy="838200"/>
          </a:xfrm>
          <a:custGeom>
            <a:avLst/>
            <a:gdLst>
              <a:gd name="T0" fmla="*/ 0 w 910"/>
              <a:gd name="T1" fmla="*/ 767 h 767"/>
              <a:gd name="T2" fmla="*/ 110 w 910"/>
              <a:gd name="T3" fmla="*/ 287 h 767"/>
              <a:gd name="T4" fmla="*/ 640 w 910"/>
              <a:gd name="T5" fmla="*/ 107 h 767"/>
              <a:gd name="T6" fmla="*/ 910 w 910"/>
              <a:gd name="T7" fmla="*/ 767 h 767"/>
            </a:gdLst>
            <a:ahLst/>
            <a:cxnLst>
              <a:cxn ang="0">
                <a:pos x="T0" y="T1"/>
              </a:cxn>
              <a:cxn ang="0">
                <a:pos x="T2" y="T3"/>
              </a:cxn>
              <a:cxn ang="0">
                <a:pos x="T4" y="T5"/>
              </a:cxn>
              <a:cxn ang="0">
                <a:pos x="T6" y="T7"/>
              </a:cxn>
            </a:cxnLst>
            <a:rect l="0" t="0" r="r" b="b"/>
            <a:pathLst>
              <a:path w="910" h="767">
                <a:moveTo>
                  <a:pt x="0" y="767"/>
                </a:moveTo>
                <a:cubicBezTo>
                  <a:pt x="18" y="687"/>
                  <a:pt x="3" y="397"/>
                  <a:pt x="110" y="287"/>
                </a:cubicBezTo>
                <a:cubicBezTo>
                  <a:pt x="157" y="167"/>
                  <a:pt x="453" y="0"/>
                  <a:pt x="640" y="107"/>
                </a:cubicBezTo>
                <a:cubicBezTo>
                  <a:pt x="827" y="214"/>
                  <a:pt x="854" y="630"/>
                  <a:pt x="910" y="767"/>
                </a:cubicBezTo>
              </a:path>
            </a:pathLst>
          </a:custGeom>
          <a:noFill/>
          <a:ln w="9525">
            <a:solidFill>
              <a:srgbClr val="0000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bg-BG"/>
          </a:p>
        </p:txBody>
      </p:sp>
      <p:grpSp>
        <p:nvGrpSpPr>
          <p:cNvPr id="613411" name="Group 35"/>
          <p:cNvGrpSpPr>
            <a:grpSpLocks/>
          </p:cNvGrpSpPr>
          <p:nvPr/>
        </p:nvGrpSpPr>
        <p:grpSpPr bwMode="auto">
          <a:xfrm>
            <a:off x="1122363" y="3416300"/>
            <a:ext cx="1382712" cy="950913"/>
            <a:chOff x="707" y="2152"/>
            <a:chExt cx="871" cy="599"/>
          </a:xfrm>
        </p:grpSpPr>
        <p:sp>
          <p:nvSpPr>
            <p:cNvPr id="613394" name="Freeform 18"/>
            <p:cNvSpPr>
              <a:spLocks/>
            </p:cNvSpPr>
            <p:nvPr/>
          </p:nvSpPr>
          <p:spPr bwMode="auto">
            <a:xfrm>
              <a:off x="707" y="2152"/>
              <a:ext cx="871" cy="528"/>
            </a:xfrm>
            <a:custGeom>
              <a:avLst/>
              <a:gdLst>
                <a:gd name="T0" fmla="*/ 0 w 1800"/>
                <a:gd name="T1" fmla="*/ 767 h 767"/>
                <a:gd name="T2" fmla="*/ 300 w 1800"/>
                <a:gd name="T3" fmla="*/ 370 h 767"/>
                <a:gd name="T4" fmla="*/ 1266 w 1800"/>
                <a:gd name="T5" fmla="*/ 107 h 767"/>
                <a:gd name="T6" fmla="*/ 1800 w 1800"/>
                <a:gd name="T7" fmla="*/ 767 h 767"/>
              </a:gdLst>
              <a:ahLst/>
              <a:cxnLst>
                <a:cxn ang="0">
                  <a:pos x="T0" y="T1"/>
                </a:cxn>
                <a:cxn ang="0">
                  <a:pos x="T2" y="T3"/>
                </a:cxn>
                <a:cxn ang="0">
                  <a:pos x="T4" y="T5"/>
                </a:cxn>
                <a:cxn ang="0">
                  <a:pos x="T6" y="T7"/>
                </a:cxn>
              </a:cxnLst>
              <a:rect l="0" t="0" r="r" b="b"/>
              <a:pathLst>
                <a:path w="1800" h="767">
                  <a:moveTo>
                    <a:pt x="0" y="767"/>
                  </a:moveTo>
                  <a:cubicBezTo>
                    <a:pt x="50" y="701"/>
                    <a:pt x="160" y="500"/>
                    <a:pt x="300" y="370"/>
                  </a:cubicBezTo>
                  <a:cubicBezTo>
                    <a:pt x="440" y="240"/>
                    <a:pt x="896" y="0"/>
                    <a:pt x="1266" y="107"/>
                  </a:cubicBezTo>
                  <a:cubicBezTo>
                    <a:pt x="1636" y="214"/>
                    <a:pt x="1689" y="630"/>
                    <a:pt x="1800" y="767"/>
                  </a:cubicBezTo>
                </a:path>
              </a:pathLst>
            </a:custGeom>
            <a:noFill/>
            <a:ln w="9525">
              <a:solidFill>
                <a:srgbClr val="0000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13395" name="Freeform 19"/>
            <p:cNvSpPr>
              <a:spLocks/>
            </p:cNvSpPr>
            <p:nvPr/>
          </p:nvSpPr>
          <p:spPr bwMode="auto">
            <a:xfrm>
              <a:off x="864" y="2214"/>
              <a:ext cx="322" cy="537"/>
            </a:xfrm>
            <a:custGeom>
              <a:avLst/>
              <a:gdLst>
                <a:gd name="T0" fmla="*/ 566 w 666"/>
                <a:gd name="T1" fmla="*/ 780 h 780"/>
                <a:gd name="T2" fmla="*/ 186 w 666"/>
                <a:gd name="T3" fmla="*/ 680 h 780"/>
                <a:gd name="T4" fmla="*/ 46 w 666"/>
                <a:gd name="T5" fmla="*/ 490 h 780"/>
                <a:gd name="T6" fmla="*/ 206 w 666"/>
                <a:gd name="T7" fmla="*/ 220 h 780"/>
                <a:gd name="T8" fmla="*/ 466 w 666"/>
                <a:gd name="T9" fmla="*/ 60 h 780"/>
                <a:gd name="T10" fmla="*/ 666 w 666"/>
                <a:gd name="T11" fmla="*/ 0 h 780"/>
              </a:gdLst>
              <a:ahLst/>
              <a:cxnLst>
                <a:cxn ang="0">
                  <a:pos x="T0" y="T1"/>
                </a:cxn>
                <a:cxn ang="0">
                  <a:pos x="T2" y="T3"/>
                </a:cxn>
                <a:cxn ang="0">
                  <a:pos x="T4" y="T5"/>
                </a:cxn>
                <a:cxn ang="0">
                  <a:pos x="T6" y="T7"/>
                </a:cxn>
                <a:cxn ang="0">
                  <a:pos x="T8" y="T9"/>
                </a:cxn>
                <a:cxn ang="0">
                  <a:pos x="T10" y="T11"/>
                </a:cxn>
              </a:cxnLst>
              <a:rect l="0" t="0" r="r" b="b"/>
              <a:pathLst>
                <a:path w="666" h="780">
                  <a:moveTo>
                    <a:pt x="566" y="780"/>
                  </a:moveTo>
                  <a:cubicBezTo>
                    <a:pt x="503" y="763"/>
                    <a:pt x="273" y="728"/>
                    <a:pt x="186" y="680"/>
                  </a:cubicBezTo>
                  <a:cubicBezTo>
                    <a:pt x="99" y="632"/>
                    <a:pt x="43" y="567"/>
                    <a:pt x="46" y="490"/>
                  </a:cubicBezTo>
                  <a:cubicBezTo>
                    <a:pt x="0" y="393"/>
                    <a:pt x="136" y="292"/>
                    <a:pt x="206" y="220"/>
                  </a:cubicBezTo>
                  <a:cubicBezTo>
                    <a:pt x="276" y="148"/>
                    <a:pt x="389" y="97"/>
                    <a:pt x="466" y="60"/>
                  </a:cubicBezTo>
                  <a:cubicBezTo>
                    <a:pt x="543" y="23"/>
                    <a:pt x="624" y="12"/>
                    <a:pt x="666" y="0"/>
                  </a:cubicBez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bg-BG"/>
            </a:p>
          </p:txBody>
        </p:sp>
      </p:grpSp>
      <p:grpSp>
        <p:nvGrpSpPr>
          <p:cNvPr id="613412" name="Group 36"/>
          <p:cNvGrpSpPr>
            <a:grpSpLocks/>
          </p:cNvGrpSpPr>
          <p:nvPr/>
        </p:nvGrpSpPr>
        <p:grpSpPr bwMode="auto">
          <a:xfrm>
            <a:off x="1820863" y="3087688"/>
            <a:ext cx="2068512" cy="1301750"/>
            <a:chOff x="1147" y="1945"/>
            <a:chExt cx="1303" cy="820"/>
          </a:xfrm>
        </p:grpSpPr>
        <p:sp>
          <p:nvSpPr>
            <p:cNvPr id="613396" name="Freeform 20"/>
            <p:cNvSpPr>
              <a:spLocks/>
            </p:cNvSpPr>
            <p:nvPr/>
          </p:nvSpPr>
          <p:spPr bwMode="auto">
            <a:xfrm>
              <a:off x="1147" y="1945"/>
              <a:ext cx="1303" cy="820"/>
            </a:xfrm>
            <a:custGeom>
              <a:avLst/>
              <a:gdLst>
                <a:gd name="T0" fmla="*/ 0 w 2690"/>
                <a:gd name="T1" fmla="*/ 1190 h 1190"/>
                <a:gd name="T2" fmla="*/ 180 w 2690"/>
                <a:gd name="T3" fmla="*/ 620 h 1190"/>
                <a:gd name="T4" fmla="*/ 750 w 2690"/>
                <a:gd name="T5" fmla="*/ 130 h 1190"/>
                <a:gd name="T6" fmla="*/ 1750 w 2690"/>
                <a:gd name="T7" fmla="*/ 140 h 1190"/>
                <a:gd name="T8" fmla="*/ 2350 w 2690"/>
                <a:gd name="T9" fmla="*/ 540 h 1190"/>
                <a:gd name="T10" fmla="*/ 2690 w 2690"/>
                <a:gd name="T11" fmla="*/ 1040 h 1190"/>
              </a:gdLst>
              <a:ahLst/>
              <a:cxnLst>
                <a:cxn ang="0">
                  <a:pos x="T0" y="T1"/>
                </a:cxn>
                <a:cxn ang="0">
                  <a:pos x="T2" y="T3"/>
                </a:cxn>
                <a:cxn ang="0">
                  <a:pos x="T4" y="T5"/>
                </a:cxn>
                <a:cxn ang="0">
                  <a:pos x="T6" y="T7"/>
                </a:cxn>
                <a:cxn ang="0">
                  <a:pos x="T8" y="T9"/>
                </a:cxn>
                <a:cxn ang="0">
                  <a:pos x="T10" y="T11"/>
                </a:cxn>
              </a:cxnLst>
              <a:rect l="0" t="0" r="r" b="b"/>
              <a:pathLst>
                <a:path w="2690" h="1190">
                  <a:moveTo>
                    <a:pt x="0" y="1190"/>
                  </a:moveTo>
                  <a:cubicBezTo>
                    <a:pt x="30" y="1095"/>
                    <a:pt x="55" y="797"/>
                    <a:pt x="180" y="620"/>
                  </a:cubicBezTo>
                  <a:cubicBezTo>
                    <a:pt x="305" y="443"/>
                    <a:pt x="488" y="210"/>
                    <a:pt x="750" y="130"/>
                  </a:cubicBezTo>
                  <a:cubicBezTo>
                    <a:pt x="890" y="0"/>
                    <a:pt x="1380" y="33"/>
                    <a:pt x="1750" y="140"/>
                  </a:cubicBezTo>
                  <a:cubicBezTo>
                    <a:pt x="2001" y="208"/>
                    <a:pt x="2193" y="386"/>
                    <a:pt x="2350" y="540"/>
                  </a:cubicBezTo>
                  <a:cubicBezTo>
                    <a:pt x="2507" y="690"/>
                    <a:pt x="2619" y="936"/>
                    <a:pt x="2690" y="1040"/>
                  </a:cubicBezTo>
                </a:path>
              </a:pathLst>
            </a:custGeom>
            <a:noFill/>
            <a:ln w="9525">
              <a:solidFill>
                <a:srgbClr val="0000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13397" name="Freeform 21"/>
            <p:cNvSpPr>
              <a:spLocks/>
            </p:cNvSpPr>
            <p:nvPr/>
          </p:nvSpPr>
          <p:spPr bwMode="auto">
            <a:xfrm>
              <a:off x="1441" y="2058"/>
              <a:ext cx="713" cy="700"/>
            </a:xfrm>
            <a:custGeom>
              <a:avLst/>
              <a:gdLst>
                <a:gd name="T0" fmla="*/ 293 w 1473"/>
                <a:gd name="T1" fmla="*/ 1017 h 1017"/>
                <a:gd name="T2" fmla="*/ 33 w 1473"/>
                <a:gd name="T3" fmla="*/ 787 h 1017"/>
                <a:gd name="T4" fmla="*/ 93 w 1473"/>
                <a:gd name="T5" fmla="*/ 357 h 1017"/>
                <a:gd name="T6" fmla="*/ 443 w 1473"/>
                <a:gd name="T7" fmla="*/ 57 h 1017"/>
                <a:gd name="T8" fmla="*/ 983 w 1473"/>
                <a:gd name="T9" fmla="*/ 17 h 1017"/>
                <a:gd name="T10" fmla="*/ 1473 w 1473"/>
                <a:gd name="T11" fmla="*/ 147 h 1017"/>
              </a:gdLst>
              <a:ahLst/>
              <a:cxnLst>
                <a:cxn ang="0">
                  <a:pos x="T0" y="T1"/>
                </a:cxn>
                <a:cxn ang="0">
                  <a:pos x="T2" y="T3"/>
                </a:cxn>
                <a:cxn ang="0">
                  <a:pos x="T4" y="T5"/>
                </a:cxn>
                <a:cxn ang="0">
                  <a:pos x="T6" y="T7"/>
                </a:cxn>
                <a:cxn ang="0">
                  <a:pos x="T8" y="T9"/>
                </a:cxn>
                <a:cxn ang="0">
                  <a:pos x="T10" y="T11"/>
                </a:cxn>
              </a:cxnLst>
              <a:rect l="0" t="0" r="r" b="b"/>
              <a:pathLst>
                <a:path w="1473" h="1017">
                  <a:moveTo>
                    <a:pt x="293" y="1017"/>
                  </a:moveTo>
                  <a:cubicBezTo>
                    <a:pt x="250" y="979"/>
                    <a:pt x="66" y="897"/>
                    <a:pt x="33" y="787"/>
                  </a:cubicBezTo>
                  <a:cubicBezTo>
                    <a:pt x="0" y="677"/>
                    <a:pt x="25" y="479"/>
                    <a:pt x="93" y="357"/>
                  </a:cubicBezTo>
                  <a:cubicBezTo>
                    <a:pt x="161" y="235"/>
                    <a:pt x="295" y="114"/>
                    <a:pt x="443" y="57"/>
                  </a:cubicBezTo>
                  <a:cubicBezTo>
                    <a:pt x="591" y="0"/>
                    <a:pt x="811" y="2"/>
                    <a:pt x="983" y="17"/>
                  </a:cubicBezTo>
                  <a:cubicBezTo>
                    <a:pt x="1155" y="32"/>
                    <a:pt x="1371" y="120"/>
                    <a:pt x="1473" y="147"/>
                  </a:cubicBez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bg-BG"/>
            </a:p>
          </p:txBody>
        </p:sp>
      </p:grpSp>
      <p:grpSp>
        <p:nvGrpSpPr>
          <p:cNvPr id="613413" name="Group 37"/>
          <p:cNvGrpSpPr>
            <a:grpSpLocks/>
          </p:cNvGrpSpPr>
          <p:nvPr/>
        </p:nvGrpSpPr>
        <p:grpSpPr bwMode="auto">
          <a:xfrm>
            <a:off x="2505075" y="2613025"/>
            <a:ext cx="3175000" cy="1754188"/>
            <a:chOff x="1578" y="1646"/>
            <a:chExt cx="2000" cy="1105"/>
          </a:xfrm>
        </p:grpSpPr>
        <p:sp>
          <p:nvSpPr>
            <p:cNvPr id="613398" name="Freeform 22"/>
            <p:cNvSpPr>
              <a:spLocks/>
            </p:cNvSpPr>
            <p:nvPr/>
          </p:nvSpPr>
          <p:spPr bwMode="auto">
            <a:xfrm>
              <a:off x="1578" y="1646"/>
              <a:ext cx="2000" cy="1078"/>
            </a:xfrm>
            <a:custGeom>
              <a:avLst/>
              <a:gdLst>
                <a:gd name="T0" fmla="*/ 0 w 4130"/>
                <a:gd name="T1" fmla="*/ 1565 h 1565"/>
                <a:gd name="T2" fmla="*/ 130 w 4130"/>
                <a:gd name="T3" fmla="*/ 1095 h 1565"/>
                <a:gd name="T4" fmla="*/ 560 w 4130"/>
                <a:gd name="T5" fmla="*/ 555 h 1565"/>
                <a:gd name="T6" fmla="*/ 1320 w 4130"/>
                <a:gd name="T7" fmla="*/ 135 h 1565"/>
                <a:gd name="T8" fmla="*/ 2655 w 4130"/>
                <a:gd name="T9" fmla="*/ 105 h 1565"/>
                <a:gd name="T10" fmla="*/ 3405 w 4130"/>
                <a:gd name="T11" fmla="*/ 540 h 1565"/>
                <a:gd name="T12" fmla="*/ 4130 w 4130"/>
                <a:gd name="T13" fmla="*/ 1405 h 1565"/>
              </a:gdLst>
              <a:ahLst/>
              <a:cxnLst>
                <a:cxn ang="0">
                  <a:pos x="T0" y="T1"/>
                </a:cxn>
                <a:cxn ang="0">
                  <a:pos x="T2" y="T3"/>
                </a:cxn>
                <a:cxn ang="0">
                  <a:pos x="T4" y="T5"/>
                </a:cxn>
                <a:cxn ang="0">
                  <a:pos x="T6" y="T7"/>
                </a:cxn>
                <a:cxn ang="0">
                  <a:pos x="T8" y="T9"/>
                </a:cxn>
                <a:cxn ang="0">
                  <a:pos x="T10" y="T11"/>
                </a:cxn>
                <a:cxn ang="0">
                  <a:pos x="T12" y="T13"/>
                </a:cxn>
              </a:cxnLst>
              <a:rect l="0" t="0" r="r" b="b"/>
              <a:pathLst>
                <a:path w="4130" h="1565">
                  <a:moveTo>
                    <a:pt x="0" y="1565"/>
                  </a:moveTo>
                  <a:cubicBezTo>
                    <a:pt x="22" y="1487"/>
                    <a:pt x="37" y="1263"/>
                    <a:pt x="130" y="1095"/>
                  </a:cubicBezTo>
                  <a:cubicBezTo>
                    <a:pt x="223" y="927"/>
                    <a:pt x="362" y="715"/>
                    <a:pt x="560" y="555"/>
                  </a:cubicBezTo>
                  <a:cubicBezTo>
                    <a:pt x="758" y="395"/>
                    <a:pt x="971" y="210"/>
                    <a:pt x="1320" y="135"/>
                  </a:cubicBezTo>
                  <a:cubicBezTo>
                    <a:pt x="1690" y="5"/>
                    <a:pt x="2265" y="0"/>
                    <a:pt x="2655" y="105"/>
                  </a:cubicBezTo>
                  <a:cubicBezTo>
                    <a:pt x="3045" y="210"/>
                    <a:pt x="3159" y="323"/>
                    <a:pt x="3405" y="540"/>
                  </a:cubicBezTo>
                  <a:cubicBezTo>
                    <a:pt x="3651" y="757"/>
                    <a:pt x="3979" y="1225"/>
                    <a:pt x="4130" y="1405"/>
                  </a:cubicBezTo>
                </a:path>
              </a:pathLst>
            </a:custGeom>
            <a:noFill/>
            <a:ln w="9525">
              <a:solidFill>
                <a:srgbClr val="0000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13399" name="Freeform 23"/>
            <p:cNvSpPr>
              <a:spLocks/>
            </p:cNvSpPr>
            <p:nvPr/>
          </p:nvSpPr>
          <p:spPr bwMode="auto">
            <a:xfrm>
              <a:off x="2107" y="1785"/>
              <a:ext cx="1132" cy="966"/>
            </a:xfrm>
            <a:custGeom>
              <a:avLst/>
              <a:gdLst>
                <a:gd name="T0" fmla="*/ 708 w 2338"/>
                <a:gd name="T1" fmla="*/ 1403 h 1403"/>
                <a:gd name="T2" fmla="*/ 228 w 2338"/>
                <a:gd name="T3" fmla="*/ 1173 h 1403"/>
                <a:gd name="T4" fmla="*/ 38 w 2338"/>
                <a:gd name="T5" fmla="*/ 753 h 1403"/>
                <a:gd name="T6" fmla="*/ 458 w 2338"/>
                <a:gd name="T7" fmla="*/ 253 h 1403"/>
                <a:gd name="T8" fmla="*/ 1038 w 2338"/>
                <a:gd name="T9" fmla="*/ 23 h 1403"/>
                <a:gd name="T10" fmla="*/ 1728 w 2338"/>
                <a:gd name="T11" fmla="*/ 113 h 1403"/>
                <a:gd name="T12" fmla="*/ 2338 w 2338"/>
                <a:gd name="T13" fmla="*/ 373 h 1403"/>
              </a:gdLst>
              <a:ahLst/>
              <a:cxnLst>
                <a:cxn ang="0">
                  <a:pos x="T0" y="T1"/>
                </a:cxn>
                <a:cxn ang="0">
                  <a:pos x="T2" y="T3"/>
                </a:cxn>
                <a:cxn ang="0">
                  <a:pos x="T4" y="T5"/>
                </a:cxn>
                <a:cxn ang="0">
                  <a:pos x="T6" y="T7"/>
                </a:cxn>
                <a:cxn ang="0">
                  <a:pos x="T8" y="T9"/>
                </a:cxn>
                <a:cxn ang="0">
                  <a:pos x="T10" y="T11"/>
                </a:cxn>
                <a:cxn ang="0">
                  <a:pos x="T12" y="T13"/>
                </a:cxn>
              </a:cxnLst>
              <a:rect l="0" t="0" r="r" b="b"/>
              <a:pathLst>
                <a:path w="2338" h="1403">
                  <a:moveTo>
                    <a:pt x="708" y="1403"/>
                  </a:moveTo>
                  <a:cubicBezTo>
                    <a:pt x="628" y="1365"/>
                    <a:pt x="340" y="1281"/>
                    <a:pt x="228" y="1173"/>
                  </a:cubicBezTo>
                  <a:cubicBezTo>
                    <a:pt x="116" y="1065"/>
                    <a:pt x="0" y="906"/>
                    <a:pt x="38" y="753"/>
                  </a:cubicBezTo>
                  <a:cubicBezTo>
                    <a:pt x="76" y="600"/>
                    <a:pt x="291" y="375"/>
                    <a:pt x="458" y="253"/>
                  </a:cubicBezTo>
                  <a:cubicBezTo>
                    <a:pt x="625" y="131"/>
                    <a:pt x="826" y="46"/>
                    <a:pt x="1038" y="23"/>
                  </a:cubicBezTo>
                  <a:cubicBezTo>
                    <a:pt x="1250" y="0"/>
                    <a:pt x="1511" y="55"/>
                    <a:pt x="1728" y="113"/>
                  </a:cubicBezTo>
                  <a:cubicBezTo>
                    <a:pt x="1945" y="171"/>
                    <a:pt x="2211" y="319"/>
                    <a:pt x="2338" y="373"/>
                  </a:cubicBez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bg-BG"/>
            </a:p>
          </p:txBody>
        </p:sp>
      </p:grpSp>
      <p:grpSp>
        <p:nvGrpSpPr>
          <p:cNvPr id="613414" name="Group 38"/>
          <p:cNvGrpSpPr>
            <a:grpSpLocks/>
          </p:cNvGrpSpPr>
          <p:nvPr/>
        </p:nvGrpSpPr>
        <p:grpSpPr bwMode="auto">
          <a:xfrm>
            <a:off x="3889375" y="1949450"/>
            <a:ext cx="4289425" cy="2498725"/>
            <a:chOff x="2450" y="1198"/>
            <a:chExt cx="2702" cy="1574"/>
          </a:xfrm>
        </p:grpSpPr>
        <p:sp>
          <p:nvSpPr>
            <p:cNvPr id="613400" name="Freeform 24"/>
            <p:cNvSpPr>
              <a:spLocks/>
            </p:cNvSpPr>
            <p:nvPr/>
          </p:nvSpPr>
          <p:spPr bwMode="auto">
            <a:xfrm>
              <a:off x="2450" y="1198"/>
              <a:ext cx="2702" cy="1574"/>
            </a:xfrm>
            <a:custGeom>
              <a:avLst/>
              <a:gdLst>
                <a:gd name="T0" fmla="*/ 0 w 5580"/>
                <a:gd name="T1" fmla="*/ 2285 h 2285"/>
                <a:gd name="T2" fmla="*/ 176 w 5580"/>
                <a:gd name="T3" fmla="*/ 1580 h 2285"/>
                <a:gd name="T4" fmla="*/ 757 w 5580"/>
                <a:gd name="T5" fmla="*/ 770 h 2285"/>
                <a:gd name="T6" fmla="*/ 1783 w 5580"/>
                <a:gd name="T7" fmla="*/ 140 h 2285"/>
                <a:gd name="T8" fmla="*/ 2830 w 5580"/>
                <a:gd name="T9" fmla="*/ 15 h 2285"/>
                <a:gd name="T10" fmla="*/ 3885 w 5580"/>
                <a:gd name="T11" fmla="*/ 320 h 2285"/>
                <a:gd name="T12" fmla="*/ 4875 w 5580"/>
                <a:gd name="T13" fmla="*/ 1015 h 2285"/>
                <a:gd name="T14" fmla="*/ 5580 w 5580"/>
                <a:gd name="T15" fmla="*/ 2045 h 22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80" h="2285">
                  <a:moveTo>
                    <a:pt x="0" y="2285"/>
                  </a:moveTo>
                  <a:cubicBezTo>
                    <a:pt x="30" y="2168"/>
                    <a:pt x="50" y="1832"/>
                    <a:pt x="176" y="1580"/>
                  </a:cubicBezTo>
                  <a:cubicBezTo>
                    <a:pt x="301" y="1328"/>
                    <a:pt x="489" y="1010"/>
                    <a:pt x="757" y="770"/>
                  </a:cubicBezTo>
                  <a:cubicBezTo>
                    <a:pt x="1024" y="530"/>
                    <a:pt x="1438" y="266"/>
                    <a:pt x="1783" y="140"/>
                  </a:cubicBezTo>
                  <a:cubicBezTo>
                    <a:pt x="2182" y="31"/>
                    <a:pt x="2522" y="0"/>
                    <a:pt x="2830" y="15"/>
                  </a:cubicBezTo>
                  <a:cubicBezTo>
                    <a:pt x="3180" y="45"/>
                    <a:pt x="3475" y="158"/>
                    <a:pt x="3885" y="320"/>
                  </a:cubicBezTo>
                  <a:cubicBezTo>
                    <a:pt x="4295" y="482"/>
                    <a:pt x="4592" y="727"/>
                    <a:pt x="4875" y="1015"/>
                  </a:cubicBezTo>
                  <a:cubicBezTo>
                    <a:pt x="5158" y="1303"/>
                    <a:pt x="5433" y="1831"/>
                    <a:pt x="5580" y="2045"/>
                  </a:cubicBezTo>
                </a:path>
              </a:pathLst>
            </a:custGeom>
            <a:noFill/>
            <a:ln w="9525">
              <a:solidFill>
                <a:srgbClr val="0000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613401" name="Freeform 25"/>
            <p:cNvSpPr>
              <a:spLocks/>
            </p:cNvSpPr>
            <p:nvPr/>
          </p:nvSpPr>
          <p:spPr bwMode="auto">
            <a:xfrm>
              <a:off x="3251" y="1343"/>
              <a:ext cx="1501" cy="1326"/>
            </a:xfrm>
            <a:custGeom>
              <a:avLst/>
              <a:gdLst>
                <a:gd name="T0" fmla="*/ 670 w 3100"/>
                <a:gd name="T1" fmla="*/ 1925 h 1925"/>
                <a:gd name="T2" fmla="*/ 228 w 3100"/>
                <a:gd name="T3" fmla="*/ 1605 h 1925"/>
                <a:gd name="T4" fmla="*/ 9 w 3100"/>
                <a:gd name="T5" fmla="*/ 957 h 1925"/>
                <a:gd name="T6" fmla="*/ 280 w 3100"/>
                <a:gd name="T7" fmla="*/ 350 h 1925"/>
                <a:gd name="T8" fmla="*/ 1105 w 3100"/>
                <a:gd name="T9" fmla="*/ 20 h 1925"/>
                <a:gd name="T10" fmla="*/ 2410 w 3100"/>
                <a:gd name="T11" fmla="*/ 230 h 1925"/>
                <a:gd name="T12" fmla="*/ 3100 w 3100"/>
                <a:gd name="T13" fmla="*/ 680 h 1925"/>
              </a:gdLst>
              <a:ahLst/>
              <a:cxnLst>
                <a:cxn ang="0">
                  <a:pos x="T0" y="T1"/>
                </a:cxn>
                <a:cxn ang="0">
                  <a:pos x="T2" y="T3"/>
                </a:cxn>
                <a:cxn ang="0">
                  <a:pos x="T4" y="T5"/>
                </a:cxn>
                <a:cxn ang="0">
                  <a:pos x="T6" y="T7"/>
                </a:cxn>
                <a:cxn ang="0">
                  <a:pos x="T8" y="T9"/>
                </a:cxn>
                <a:cxn ang="0">
                  <a:pos x="T10" y="T11"/>
                </a:cxn>
                <a:cxn ang="0">
                  <a:pos x="T12" y="T13"/>
                </a:cxn>
              </a:cxnLst>
              <a:rect l="0" t="0" r="r" b="b"/>
              <a:pathLst>
                <a:path w="3100" h="1925">
                  <a:moveTo>
                    <a:pt x="670" y="1925"/>
                  </a:moveTo>
                  <a:cubicBezTo>
                    <a:pt x="594" y="1872"/>
                    <a:pt x="338" y="1766"/>
                    <a:pt x="228" y="1605"/>
                  </a:cubicBezTo>
                  <a:cubicBezTo>
                    <a:pt x="118" y="1444"/>
                    <a:pt x="0" y="1166"/>
                    <a:pt x="9" y="957"/>
                  </a:cubicBezTo>
                  <a:cubicBezTo>
                    <a:pt x="18" y="748"/>
                    <a:pt x="97" y="506"/>
                    <a:pt x="280" y="350"/>
                  </a:cubicBezTo>
                  <a:cubicBezTo>
                    <a:pt x="463" y="194"/>
                    <a:pt x="750" y="40"/>
                    <a:pt x="1105" y="20"/>
                  </a:cubicBezTo>
                  <a:cubicBezTo>
                    <a:pt x="1460" y="0"/>
                    <a:pt x="2078" y="120"/>
                    <a:pt x="2410" y="230"/>
                  </a:cubicBezTo>
                  <a:cubicBezTo>
                    <a:pt x="2742" y="340"/>
                    <a:pt x="2956" y="586"/>
                    <a:pt x="3100" y="680"/>
                  </a:cubicBez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bg-BG"/>
            </a:p>
          </p:txBody>
        </p:sp>
      </p:grpSp>
      <p:sp>
        <p:nvSpPr>
          <p:cNvPr id="613402" name="Line 26"/>
          <p:cNvSpPr>
            <a:spLocks noChangeShapeType="1"/>
          </p:cNvSpPr>
          <p:nvPr/>
        </p:nvSpPr>
        <p:spPr bwMode="auto">
          <a:xfrm>
            <a:off x="8040688" y="3219450"/>
            <a:ext cx="276225" cy="0"/>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bg-BG"/>
          </a:p>
        </p:txBody>
      </p:sp>
      <p:sp>
        <p:nvSpPr>
          <p:cNvPr id="613403" name="Text Box 27"/>
          <p:cNvSpPr txBox="1">
            <a:spLocks noChangeArrowheads="1"/>
          </p:cNvSpPr>
          <p:nvPr/>
        </p:nvSpPr>
        <p:spPr bwMode="auto">
          <a:xfrm>
            <a:off x="600075" y="4457700"/>
            <a:ext cx="3619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bg-BG" sz="1000"/>
              <a:t>0</a:t>
            </a:r>
          </a:p>
        </p:txBody>
      </p:sp>
      <p:sp>
        <p:nvSpPr>
          <p:cNvPr id="613404" name="Text Box 28"/>
          <p:cNvSpPr txBox="1">
            <a:spLocks noChangeArrowheads="1"/>
          </p:cNvSpPr>
          <p:nvPr/>
        </p:nvSpPr>
        <p:spPr bwMode="auto">
          <a:xfrm>
            <a:off x="962025" y="4457700"/>
            <a:ext cx="3619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bg-BG" sz="1000"/>
              <a:t>1</a:t>
            </a:r>
          </a:p>
        </p:txBody>
      </p:sp>
      <p:sp>
        <p:nvSpPr>
          <p:cNvPr id="613405" name="Text Box 29"/>
          <p:cNvSpPr txBox="1">
            <a:spLocks noChangeArrowheads="1"/>
          </p:cNvSpPr>
          <p:nvPr/>
        </p:nvSpPr>
        <p:spPr bwMode="auto">
          <a:xfrm>
            <a:off x="1666875" y="4457700"/>
            <a:ext cx="3619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bg-BG" sz="1000"/>
              <a:t>2</a:t>
            </a:r>
          </a:p>
        </p:txBody>
      </p:sp>
      <p:sp>
        <p:nvSpPr>
          <p:cNvPr id="613406" name="Text Box 30"/>
          <p:cNvSpPr txBox="1">
            <a:spLocks noChangeArrowheads="1"/>
          </p:cNvSpPr>
          <p:nvPr/>
        </p:nvSpPr>
        <p:spPr bwMode="auto">
          <a:xfrm>
            <a:off x="2362200" y="4457700"/>
            <a:ext cx="3619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bg-BG" sz="1000"/>
              <a:t>3</a:t>
            </a:r>
          </a:p>
        </p:txBody>
      </p:sp>
      <p:sp>
        <p:nvSpPr>
          <p:cNvPr id="613407" name="Text Box 31"/>
          <p:cNvSpPr txBox="1">
            <a:spLocks noChangeArrowheads="1"/>
          </p:cNvSpPr>
          <p:nvPr/>
        </p:nvSpPr>
        <p:spPr bwMode="auto">
          <a:xfrm>
            <a:off x="3714750" y="4457700"/>
            <a:ext cx="3619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bg-BG" sz="1000"/>
              <a:t>5</a:t>
            </a:r>
          </a:p>
        </p:txBody>
      </p:sp>
      <p:sp>
        <p:nvSpPr>
          <p:cNvPr id="613408" name="Text Box 32"/>
          <p:cNvSpPr txBox="1">
            <a:spLocks noChangeArrowheads="1"/>
          </p:cNvSpPr>
          <p:nvPr/>
        </p:nvSpPr>
        <p:spPr bwMode="auto">
          <a:xfrm>
            <a:off x="5505450" y="4457700"/>
            <a:ext cx="3619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bg-BG" sz="1000"/>
              <a:t>8</a:t>
            </a:r>
          </a:p>
        </p:txBody>
      </p:sp>
      <p:sp>
        <p:nvSpPr>
          <p:cNvPr id="613409" name="Text Box 33"/>
          <p:cNvSpPr txBox="1">
            <a:spLocks noChangeArrowheads="1"/>
          </p:cNvSpPr>
          <p:nvPr/>
        </p:nvSpPr>
        <p:spPr bwMode="auto">
          <a:xfrm>
            <a:off x="8020050" y="4457700"/>
            <a:ext cx="3619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bg-BG" sz="1000"/>
              <a:t>13</a:t>
            </a:r>
          </a:p>
        </p:txBody>
      </p:sp>
      <p:sp>
        <p:nvSpPr>
          <p:cNvPr id="613416" name="Oval 40"/>
          <p:cNvSpPr>
            <a:spLocks noChangeArrowheads="1"/>
          </p:cNvSpPr>
          <p:nvPr/>
        </p:nvSpPr>
        <p:spPr bwMode="auto">
          <a:xfrm>
            <a:off x="5407025" y="476672"/>
            <a:ext cx="3143250" cy="1152128"/>
          </a:xfrm>
          <a:prstGeom prst="ellipse">
            <a:avLst/>
          </a:prstGeom>
          <a:solidFill>
            <a:srgbClr val="FFFFFF"/>
          </a:solidFill>
          <a:ln w="9525">
            <a:solidFill>
              <a:srgbClr val="000000"/>
            </a:solidFill>
            <a:round/>
            <a:headEnd/>
            <a:tailEnd/>
          </a:ln>
        </p:spPr>
        <p:txBody>
          <a:bodyPr/>
          <a:lstStyle/>
          <a:p>
            <a:pPr algn="ctr"/>
            <a:r>
              <a:rPr lang="en-US" altLang="bg-BG" sz="1000" b="0">
                <a:latin typeface="Times New Roman" pitchFamily="18" charset="0"/>
              </a:rPr>
              <a:t>Новият</a:t>
            </a:r>
            <a:endParaRPr lang="en-US" altLang="bg-BG" sz="1000"/>
          </a:p>
        </p:txBody>
      </p:sp>
      <p:sp>
        <p:nvSpPr>
          <p:cNvPr id="613417" name="Oval 41"/>
          <p:cNvSpPr>
            <a:spLocks noChangeArrowheads="1"/>
          </p:cNvSpPr>
          <p:nvPr/>
        </p:nvSpPr>
        <p:spPr bwMode="auto">
          <a:xfrm>
            <a:off x="5676900" y="977900"/>
            <a:ext cx="1166813" cy="457200"/>
          </a:xfrm>
          <a:prstGeom prst="ellipse">
            <a:avLst/>
          </a:prstGeom>
          <a:solidFill>
            <a:srgbClr val="FFFFFF"/>
          </a:solidFill>
          <a:ln w="9525">
            <a:solidFill>
              <a:srgbClr val="000000"/>
            </a:solidFill>
            <a:round/>
            <a:headEnd/>
            <a:tailEnd/>
          </a:ln>
        </p:spPr>
        <p:txBody>
          <a:bodyPr/>
          <a:lstStyle/>
          <a:p>
            <a:r>
              <a:rPr lang="en-US" altLang="bg-BG" sz="900" b="0">
                <a:latin typeface="Times New Roman" pitchFamily="18" charset="0"/>
              </a:rPr>
              <a:t>По-</a:t>
            </a:r>
            <a:r>
              <a:rPr lang="en-US" altLang="bg-BG" sz="1000" b="0">
                <a:latin typeface="Times New Roman" pitchFamily="18" charset="0"/>
              </a:rPr>
              <a:t>предният</a:t>
            </a:r>
            <a:endParaRPr lang="en-US" altLang="bg-BG" sz="1000"/>
          </a:p>
        </p:txBody>
      </p:sp>
      <p:sp>
        <p:nvSpPr>
          <p:cNvPr id="613418" name="Oval 42"/>
          <p:cNvSpPr>
            <a:spLocks noChangeArrowheads="1"/>
          </p:cNvSpPr>
          <p:nvPr/>
        </p:nvSpPr>
        <p:spPr bwMode="auto">
          <a:xfrm>
            <a:off x="6934200" y="977900"/>
            <a:ext cx="1166813" cy="304800"/>
          </a:xfrm>
          <a:prstGeom prst="ellipse">
            <a:avLst/>
          </a:prstGeom>
          <a:solidFill>
            <a:srgbClr val="FFFFFF"/>
          </a:solidFill>
          <a:ln w="9525">
            <a:solidFill>
              <a:srgbClr val="000000"/>
            </a:solidFill>
            <a:round/>
            <a:headEnd/>
            <a:tailEnd/>
          </a:ln>
        </p:spPr>
        <p:txBody>
          <a:bodyPr/>
          <a:lstStyle/>
          <a:p>
            <a:pPr algn="ctr"/>
            <a:r>
              <a:rPr lang="en-US" altLang="bg-BG" sz="1100" b="0">
                <a:latin typeface="Times New Roman" pitchFamily="18" charset="0"/>
              </a:rPr>
              <a:t>предният</a:t>
            </a:r>
            <a:endParaRPr lang="en-US" altLang="bg-BG" sz="1000"/>
          </a:p>
        </p:txBody>
      </p:sp>
      <p:sp>
        <p:nvSpPr>
          <p:cNvPr id="2" name="Footer Placeholder 1"/>
          <p:cNvSpPr>
            <a:spLocks noGrp="1"/>
          </p:cNvSpPr>
          <p:nvPr>
            <p:ph type="ftr" sz="quarter" idx="11"/>
          </p:nvPr>
        </p:nvSpPr>
        <p:spPr/>
        <p:txBody>
          <a:bodyPr/>
          <a:lstStyle/>
          <a:p>
            <a:r>
              <a:rPr lang="bg-BG" smtClean="0"/>
              <a:t>Велина Славова</a:t>
            </a:r>
            <a:endParaRPr lang="bg-BG"/>
          </a:p>
        </p:txBody>
      </p:sp>
    </p:spTree>
    <p:extLst>
      <p:ext uri="{BB962C8B-B14F-4D97-AF65-F5344CB8AC3E}">
        <p14:creationId xmlns:p14="http://schemas.microsoft.com/office/powerpoint/2010/main" val="562955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613403"/>
                                        </p:tgtEl>
                                        <p:attrNameLst>
                                          <p:attrName>style.visibility</p:attrName>
                                        </p:attrNameLst>
                                      </p:cBhvr>
                                      <p:to>
                                        <p:strVal val="visible"/>
                                      </p:to>
                                    </p:set>
                                    <p:animEffect transition="in" filter="fade">
                                      <p:cBhvr>
                                        <p:cTn id="7" dur="1000"/>
                                        <p:tgtEl>
                                          <p:spTgt spid="613403"/>
                                        </p:tgtEl>
                                      </p:cBhvr>
                                    </p:animEffect>
                                    <p:anim calcmode="lin" valueType="num">
                                      <p:cBhvr>
                                        <p:cTn id="8" dur="1000" fill="hold"/>
                                        <p:tgtEl>
                                          <p:spTgt spid="613403"/>
                                        </p:tgtEl>
                                        <p:attrNameLst>
                                          <p:attrName>ppt_x</p:attrName>
                                        </p:attrNameLst>
                                      </p:cBhvr>
                                      <p:tavLst>
                                        <p:tav tm="0">
                                          <p:val>
                                            <p:strVal val="#ppt_x"/>
                                          </p:val>
                                        </p:tav>
                                        <p:tav tm="100000">
                                          <p:val>
                                            <p:strVal val="#ppt_x"/>
                                          </p:val>
                                        </p:tav>
                                      </p:tavLst>
                                    </p:anim>
                                    <p:anim calcmode="lin" valueType="num">
                                      <p:cBhvr>
                                        <p:cTn id="9" dur="900" decel="100000" fill="hold"/>
                                        <p:tgtEl>
                                          <p:spTgt spid="61340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13403"/>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1000"/>
                            </p:stCondLst>
                            <p:childTnLst>
                              <p:par>
                                <p:cTn id="12" presetID="37" presetClass="entr" presetSubtype="0" fill="hold" grpId="0" nodeType="afterEffect">
                                  <p:stCondLst>
                                    <p:cond delay="500"/>
                                  </p:stCondLst>
                                  <p:childTnLst>
                                    <p:set>
                                      <p:cBhvr>
                                        <p:cTn id="13" dur="1" fill="hold">
                                          <p:stCondLst>
                                            <p:cond delay="0"/>
                                          </p:stCondLst>
                                        </p:cTn>
                                        <p:tgtEl>
                                          <p:spTgt spid="613404"/>
                                        </p:tgtEl>
                                        <p:attrNameLst>
                                          <p:attrName>style.visibility</p:attrName>
                                        </p:attrNameLst>
                                      </p:cBhvr>
                                      <p:to>
                                        <p:strVal val="visible"/>
                                      </p:to>
                                    </p:set>
                                    <p:animEffect transition="in" filter="fade">
                                      <p:cBhvr>
                                        <p:cTn id="14" dur="500"/>
                                        <p:tgtEl>
                                          <p:spTgt spid="613404"/>
                                        </p:tgtEl>
                                      </p:cBhvr>
                                    </p:animEffect>
                                    <p:anim calcmode="lin" valueType="num">
                                      <p:cBhvr>
                                        <p:cTn id="15" dur="500" fill="hold"/>
                                        <p:tgtEl>
                                          <p:spTgt spid="613404"/>
                                        </p:tgtEl>
                                        <p:attrNameLst>
                                          <p:attrName>ppt_x</p:attrName>
                                        </p:attrNameLst>
                                      </p:cBhvr>
                                      <p:tavLst>
                                        <p:tav tm="0">
                                          <p:val>
                                            <p:strVal val="#ppt_x"/>
                                          </p:val>
                                        </p:tav>
                                        <p:tav tm="100000">
                                          <p:val>
                                            <p:strVal val="#ppt_x"/>
                                          </p:val>
                                        </p:tav>
                                      </p:tavLst>
                                    </p:anim>
                                    <p:anim calcmode="lin" valueType="num">
                                      <p:cBhvr>
                                        <p:cTn id="16" dur="450" decel="100000" fill="hold"/>
                                        <p:tgtEl>
                                          <p:spTgt spid="613404"/>
                                        </p:tgtEl>
                                        <p:attrNameLst>
                                          <p:attrName>ppt_y</p:attrName>
                                        </p:attrNameLst>
                                      </p:cBhvr>
                                      <p:tavLst>
                                        <p:tav tm="0">
                                          <p:val>
                                            <p:strVal val="#ppt_y+1"/>
                                          </p:val>
                                        </p:tav>
                                        <p:tav tm="100000">
                                          <p:val>
                                            <p:strVal val="#ppt_y-.03"/>
                                          </p:val>
                                        </p:tav>
                                      </p:tavLst>
                                    </p:anim>
                                    <p:anim calcmode="lin" valueType="num">
                                      <p:cBhvr>
                                        <p:cTn id="17" dur="50" accel="100000" fill="hold">
                                          <p:stCondLst>
                                            <p:cond delay="450"/>
                                          </p:stCondLst>
                                        </p:cTn>
                                        <p:tgtEl>
                                          <p:spTgt spid="613404"/>
                                        </p:tgtEl>
                                        <p:attrNameLst>
                                          <p:attrName>ppt_y</p:attrName>
                                        </p:attrNameLst>
                                      </p:cBhvr>
                                      <p:tavLst>
                                        <p:tav tm="0">
                                          <p:val>
                                            <p:strVal val="#ppt_y-.03"/>
                                          </p:val>
                                        </p:tav>
                                        <p:tav tm="100000">
                                          <p:val>
                                            <p:strVal val="#ppt_y"/>
                                          </p:val>
                                        </p:tav>
                                      </p:tavLst>
                                    </p:anim>
                                  </p:childTnLst>
                                </p:cTn>
                              </p:par>
                            </p:childTnLst>
                          </p:cTn>
                        </p:par>
                        <p:par>
                          <p:cTn id="18" fill="hold" nodeType="afterGroup">
                            <p:stCondLst>
                              <p:cond delay="2000"/>
                            </p:stCondLst>
                            <p:childTnLst>
                              <p:par>
                                <p:cTn id="19" presetID="37" presetClass="entr" presetSubtype="0" fill="hold" nodeType="afterEffect">
                                  <p:stCondLst>
                                    <p:cond delay="500"/>
                                  </p:stCondLst>
                                  <p:childTnLst>
                                    <p:set>
                                      <p:cBhvr>
                                        <p:cTn id="20" dur="1" fill="hold">
                                          <p:stCondLst>
                                            <p:cond delay="0"/>
                                          </p:stCondLst>
                                        </p:cTn>
                                        <p:tgtEl>
                                          <p:spTgt spid="613410"/>
                                        </p:tgtEl>
                                        <p:attrNameLst>
                                          <p:attrName>style.visibility</p:attrName>
                                        </p:attrNameLst>
                                      </p:cBhvr>
                                      <p:to>
                                        <p:strVal val="visible"/>
                                      </p:to>
                                    </p:set>
                                    <p:animEffect transition="in" filter="fade">
                                      <p:cBhvr>
                                        <p:cTn id="21" dur="500"/>
                                        <p:tgtEl>
                                          <p:spTgt spid="613410"/>
                                        </p:tgtEl>
                                      </p:cBhvr>
                                    </p:animEffect>
                                    <p:anim calcmode="lin" valueType="num">
                                      <p:cBhvr>
                                        <p:cTn id="22" dur="500" fill="hold"/>
                                        <p:tgtEl>
                                          <p:spTgt spid="613410"/>
                                        </p:tgtEl>
                                        <p:attrNameLst>
                                          <p:attrName>ppt_x</p:attrName>
                                        </p:attrNameLst>
                                      </p:cBhvr>
                                      <p:tavLst>
                                        <p:tav tm="0">
                                          <p:val>
                                            <p:strVal val="#ppt_x"/>
                                          </p:val>
                                        </p:tav>
                                        <p:tav tm="100000">
                                          <p:val>
                                            <p:strVal val="#ppt_x"/>
                                          </p:val>
                                        </p:tav>
                                      </p:tavLst>
                                    </p:anim>
                                    <p:anim calcmode="lin" valueType="num">
                                      <p:cBhvr>
                                        <p:cTn id="23" dur="450" decel="100000" fill="hold"/>
                                        <p:tgtEl>
                                          <p:spTgt spid="613410"/>
                                        </p:tgtEl>
                                        <p:attrNameLst>
                                          <p:attrName>ppt_y</p:attrName>
                                        </p:attrNameLst>
                                      </p:cBhvr>
                                      <p:tavLst>
                                        <p:tav tm="0">
                                          <p:val>
                                            <p:strVal val="#ppt_y+1"/>
                                          </p:val>
                                        </p:tav>
                                        <p:tav tm="100000">
                                          <p:val>
                                            <p:strVal val="#ppt_y-.03"/>
                                          </p:val>
                                        </p:tav>
                                      </p:tavLst>
                                    </p:anim>
                                    <p:anim calcmode="lin" valueType="num">
                                      <p:cBhvr>
                                        <p:cTn id="24" dur="50" accel="100000" fill="hold">
                                          <p:stCondLst>
                                            <p:cond delay="450"/>
                                          </p:stCondLst>
                                        </p:cTn>
                                        <p:tgtEl>
                                          <p:spTgt spid="613410"/>
                                        </p:tgtEl>
                                        <p:attrNameLst>
                                          <p:attrName>ppt_y</p:attrName>
                                        </p:attrNameLst>
                                      </p:cBhvr>
                                      <p:tavLst>
                                        <p:tav tm="0">
                                          <p:val>
                                            <p:strVal val="#ppt_y-.03"/>
                                          </p:val>
                                        </p:tav>
                                        <p:tav tm="100000">
                                          <p:val>
                                            <p:strVal val="#ppt_y"/>
                                          </p:val>
                                        </p:tav>
                                      </p:tavLst>
                                    </p:anim>
                                  </p:childTnLst>
                                </p:cTn>
                              </p:par>
                            </p:childTnLst>
                          </p:cTn>
                        </p:par>
                        <p:par>
                          <p:cTn id="25" fill="hold" nodeType="afterGroup">
                            <p:stCondLst>
                              <p:cond delay="3000"/>
                            </p:stCondLst>
                            <p:childTnLst>
                              <p:par>
                                <p:cTn id="26" presetID="37" presetClass="entr" presetSubtype="0" fill="hold" grpId="0" nodeType="afterEffect">
                                  <p:stCondLst>
                                    <p:cond delay="500"/>
                                  </p:stCondLst>
                                  <p:childTnLst>
                                    <p:set>
                                      <p:cBhvr>
                                        <p:cTn id="27" dur="1" fill="hold">
                                          <p:stCondLst>
                                            <p:cond delay="0"/>
                                          </p:stCondLst>
                                        </p:cTn>
                                        <p:tgtEl>
                                          <p:spTgt spid="613393"/>
                                        </p:tgtEl>
                                        <p:attrNameLst>
                                          <p:attrName>style.visibility</p:attrName>
                                        </p:attrNameLst>
                                      </p:cBhvr>
                                      <p:to>
                                        <p:strVal val="visible"/>
                                      </p:to>
                                    </p:set>
                                    <p:animEffect transition="in" filter="fade">
                                      <p:cBhvr>
                                        <p:cTn id="28" dur="500"/>
                                        <p:tgtEl>
                                          <p:spTgt spid="613393"/>
                                        </p:tgtEl>
                                      </p:cBhvr>
                                    </p:animEffect>
                                    <p:anim calcmode="lin" valueType="num">
                                      <p:cBhvr>
                                        <p:cTn id="29" dur="500" fill="hold"/>
                                        <p:tgtEl>
                                          <p:spTgt spid="613393"/>
                                        </p:tgtEl>
                                        <p:attrNameLst>
                                          <p:attrName>ppt_x</p:attrName>
                                        </p:attrNameLst>
                                      </p:cBhvr>
                                      <p:tavLst>
                                        <p:tav tm="0">
                                          <p:val>
                                            <p:strVal val="#ppt_x"/>
                                          </p:val>
                                        </p:tav>
                                        <p:tav tm="100000">
                                          <p:val>
                                            <p:strVal val="#ppt_x"/>
                                          </p:val>
                                        </p:tav>
                                      </p:tavLst>
                                    </p:anim>
                                    <p:anim calcmode="lin" valueType="num">
                                      <p:cBhvr>
                                        <p:cTn id="30" dur="450" decel="100000" fill="hold"/>
                                        <p:tgtEl>
                                          <p:spTgt spid="613393"/>
                                        </p:tgtEl>
                                        <p:attrNameLst>
                                          <p:attrName>ppt_y</p:attrName>
                                        </p:attrNameLst>
                                      </p:cBhvr>
                                      <p:tavLst>
                                        <p:tav tm="0">
                                          <p:val>
                                            <p:strVal val="#ppt_y+1"/>
                                          </p:val>
                                        </p:tav>
                                        <p:tav tm="100000">
                                          <p:val>
                                            <p:strVal val="#ppt_y-.03"/>
                                          </p:val>
                                        </p:tav>
                                      </p:tavLst>
                                    </p:anim>
                                    <p:anim calcmode="lin" valueType="num">
                                      <p:cBhvr>
                                        <p:cTn id="31" dur="50" accel="100000" fill="hold">
                                          <p:stCondLst>
                                            <p:cond delay="450"/>
                                          </p:stCondLst>
                                        </p:cTn>
                                        <p:tgtEl>
                                          <p:spTgt spid="613393"/>
                                        </p:tgtEl>
                                        <p:attrNameLst>
                                          <p:attrName>ppt_y</p:attrName>
                                        </p:attrNameLst>
                                      </p:cBhvr>
                                      <p:tavLst>
                                        <p:tav tm="0">
                                          <p:val>
                                            <p:strVal val="#ppt_y-.03"/>
                                          </p:val>
                                        </p:tav>
                                        <p:tav tm="100000">
                                          <p:val>
                                            <p:strVal val="#ppt_y"/>
                                          </p:val>
                                        </p:tav>
                                      </p:tavLst>
                                    </p:anim>
                                  </p:childTnLst>
                                </p:cTn>
                              </p:par>
                            </p:childTnLst>
                          </p:cTn>
                        </p:par>
                        <p:par>
                          <p:cTn id="32" fill="hold" nodeType="afterGroup">
                            <p:stCondLst>
                              <p:cond delay="4000"/>
                            </p:stCondLst>
                            <p:childTnLst>
                              <p:par>
                                <p:cTn id="33" presetID="37" presetClass="entr" presetSubtype="0" fill="hold" grpId="0" nodeType="afterEffect">
                                  <p:stCondLst>
                                    <p:cond delay="500"/>
                                  </p:stCondLst>
                                  <p:childTnLst>
                                    <p:set>
                                      <p:cBhvr>
                                        <p:cTn id="34" dur="1" fill="hold">
                                          <p:stCondLst>
                                            <p:cond delay="0"/>
                                          </p:stCondLst>
                                        </p:cTn>
                                        <p:tgtEl>
                                          <p:spTgt spid="613405"/>
                                        </p:tgtEl>
                                        <p:attrNameLst>
                                          <p:attrName>style.visibility</p:attrName>
                                        </p:attrNameLst>
                                      </p:cBhvr>
                                      <p:to>
                                        <p:strVal val="visible"/>
                                      </p:to>
                                    </p:set>
                                    <p:animEffect transition="in" filter="fade">
                                      <p:cBhvr>
                                        <p:cTn id="35" dur="500"/>
                                        <p:tgtEl>
                                          <p:spTgt spid="613405"/>
                                        </p:tgtEl>
                                      </p:cBhvr>
                                    </p:animEffect>
                                    <p:anim calcmode="lin" valueType="num">
                                      <p:cBhvr>
                                        <p:cTn id="36" dur="500" fill="hold"/>
                                        <p:tgtEl>
                                          <p:spTgt spid="613405"/>
                                        </p:tgtEl>
                                        <p:attrNameLst>
                                          <p:attrName>ppt_x</p:attrName>
                                        </p:attrNameLst>
                                      </p:cBhvr>
                                      <p:tavLst>
                                        <p:tav tm="0">
                                          <p:val>
                                            <p:strVal val="#ppt_x"/>
                                          </p:val>
                                        </p:tav>
                                        <p:tav tm="100000">
                                          <p:val>
                                            <p:strVal val="#ppt_x"/>
                                          </p:val>
                                        </p:tav>
                                      </p:tavLst>
                                    </p:anim>
                                    <p:anim calcmode="lin" valueType="num">
                                      <p:cBhvr>
                                        <p:cTn id="37" dur="450" decel="100000" fill="hold"/>
                                        <p:tgtEl>
                                          <p:spTgt spid="613405"/>
                                        </p:tgtEl>
                                        <p:attrNameLst>
                                          <p:attrName>ppt_y</p:attrName>
                                        </p:attrNameLst>
                                      </p:cBhvr>
                                      <p:tavLst>
                                        <p:tav tm="0">
                                          <p:val>
                                            <p:strVal val="#ppt_y+1"/>
                                          </p:val>
                                        </p:tav>
                                        <p:tav tm="100000">
                                          <p:val>
                                            <p:strVal val="#ppt_y-.03"/>
                                          </p:val>
                                        </p:tav>
                                      </p:tavLst>
                                    </p:anim>
                                    <p:anim calcmode="lin" valueType="num">
                                      <p:cBhvr>
                                        <p:cTn id="38" dur="50" accel="100000" fill="hold">
                                          <p:stCondLst>
                                            <p:cond delay="450"/>
                                          </p:stCondLst>
                                        </p:cTn>
                                        <p:tgtEl>
                                          <p:spTgt spid="613405"/>
                                        </p:tgtEl>
                                        <p:attrNameLst>
                                          <p:attrName>ppt_y</p:attrName>
                                        </p:attrNameLst>
                                      </p:cBhvr>
                                      <p:tavLst>
                                        <p:tav tm="0">
                                          <p:val>
                                            <p:strVal val="#ppt_y-.03"/>
                                          </p:val>
                                        </p:tav>
                                        <p:tav tm="100000">
                                          <p:val>
                                            <p:strVal val="#ppt_y"/>
                                          </p:val>
                                        </p:tav>
                                      </p:tavLst>
                                    </p:anim>
                                  </p:childTnLst>
                                </p:cTn>
                              </p:par>
                            </p:childTnLst>
                          </p:cTn>
                        </p:par>
                        <p:par>
                          <p:cTn id="39" fill="hold" nodeType="afterGroup">
                            <p:stCondLst>
                              <p:cond delay="5000"/>
                            </p:stCondLst>
                            <p:childTnLst>
                              <p:par>
                                <p:cTn id="40" presetID="37" presetClass="entr" presetSubtype="0" fill="hold" nodeType="afterEffect">
                                  <p:stCondLst>
                                    <p:cond delay="500"/>
                                  </p:stCondLst>
                                  <p:childTnLst>
                                    <p:set>
                                      <p:cBhvr>
                                        <p:cTn id="41" dur="1" fill="hold">
                                          <p:stCondLst>
                                            <p:cond delay="0"/>
                                          </p:stCondLst>
                                        </p:cTn>
                                        <p:tgtEl>
                                          <p:spTgt spid="613411"/>
                                        </p:tgtEl>
                                        <p:attrNameLst>
                                          <p:attrName>style.visibility</p:attrName>
                                        </p:attrNameLst>
                                      </p:cBhvr>
                                      <p:to>
                                        <p:strVal val="visible"/>
                                      </p:to>
                                    </p:set>
                                    <p:animEffect transition="in" filter="fade">
                                      <p:cBhvr>
                                        <p:cTn id="42" dur="500"/>
                                        <p:tgtEl>
                                          <p:spTgt spid="613411"/>
                                        </p:tgtEl>
                                      </p:cBhvr>
                                    </p:animEffect>
                                    <p:anim calcmode="lin" valueType="num">
                                      <p:cBhvr>
                                        <p:cTn id="43" dur="500" fill="hold"/>
                                        <p:tgtEl>
                                          <p:spTgt spid="613411"/>
                                        </p:tgtEl>
                                        <p:attrNameLst>
                                          <p:attrName>ppt_x</p:attrName>
                                        </p:attrNameLst>
                                      </p:cBhvr>
                                      <p:tavLst>
                                        <p:tav tm="0">
                                          <p:val>
                                            <p:strVal val="#ppt_x"/>
                                          </p:val>
                                        </p:tav>
                                        <p:tav tm="100000">
                                          <p:val>
                                            <p:strVal val="#ppt_x"/>
                                          </p:val>
                                        </p:tav>
                                      </p:tavLst>
                                    </p:anim>
                                    <p:anim calcmode="lin" valueType="num">
                                      <p:cBhvr>
                                        <p:cTn id="44" dur="450" decel="100000" fill="hold"/>
                                        <p:tgtEl>
                                          <p:spTgt spid="613411"/>
                                        </p:tgtEl>
                                        <p:attrNameLst>
                                          <p:attrName>ppt_y</p:attrName>
                                        </p:attrNameLst>
                                      </p:cBhvr>
                                      <p:tavLst>
                                        <p:tav tm="0">
                                          <p:val>
                                            <p:strVal val="#ppt_y+1"/>
                                          </p:val>
                                        </p:tav>
                                        <p:tav tm="100000">
                                          <p:val>
                                            <p:strVal val="#ppt_y-.03"/>
                                          </p:val>
                                        </p:tav>
                                      </p:tavLst>
                                    </p:anim>
                                    <p:anim calcmode="lin" valueType="num">
                                      <p:cBhvr>
                                        <p:cTn id="45" dur="50" accel="100000" fill="hold">
                                          <p:stCondLst>
                                            <p:cond delay="450"/>
                                          </p:stCondLst>
                                        </p:cTn>
                                        <p:tgtEl>
                                          <p:spTgt spid="613411"/>
                                        </p:tgtEl>
                                        <p:attrNameLst>
                                          <p:attrName>ppt_y</p:attrName>
                                        </p:attrNameLst>
                                      </p:cBhvr>
                                      <p:tavLst>
                                        <p:tav tm="0">
                                          <p:val>
                                            <p:strVal val="#ppt_y-.03"/>
                                          </p:val>
                                        </p:tav>
                                        <p:tav tm="100000">
                                          <p:val>
                                            <p:strVal val="#ppt_y"/>
                                          </p:val>
                                        </p:tav>
                                      </p:tavLst>
                                    </p:anim>
                                  </p:childTnLst>
                                </p:cTn>
                              </p:par>
                            </p:childTnLst>
                          </p:cTn>
                        </p:par>
                        <p:par>
                          <p:cTn id="46" fill="hold" nodeType="afterGroup">
                            <p:stCondLst>
                              <p:cond delay="6000"/>
                            </p:stCondLst>
                            <p:childTnLst>
                              <p:par>
                                <p:cTn id="47" presetID="37" presetClass="entr" presetSubtype="0" fill="hold" grpId="0" nodeType="afterEffect">
                                  <p:stCondLst>
                                    <p:cond delay="500"/>
                                  </p:stCondLst>
                                  <p:childTnLst>
                                    <p:set>
                                      <p:cBhvr>
                                        <p:cTn id="48" dur="1" fill="hold">
                                          <p:stCondLst>
                                            <p:cond delay="0"/>
                                          </p:stCondLst>
                                        </p:cTn>
                                        <p:tgtEl>
                                          <p:spTgt spid="613406"/>
                                        </p:tgtEl>
                                        <p:attrNameLst>
                                          <p:attrName>style.visibility</p:attrName>
                                        </p:attrNameLst>
                                      </p:cBhvr>
                                      <p:to>
                                        <p:strVal val="visible"/>
                                      </p:to>
                                    </p:set>
                                    <p:animEffect transition="in" filter="fade">
                                      <p:cBhvr>
                                        <p:cTn id="49" dur="500"/>
                                        <p:tgtEl>
                                          <p:spTgt spid="613406"/>
                                        </p:tgtEl>
                                      </p:cBhvr>
                                    </p:animEffect>
                                    <p:anim calcmode="lin" valueType="num">
                                      <p:cBhvr>
                                        <p:cTn id="50" dur="500" fill="hold"/>
                                        <p:tgtEl>
                                          <p:spTgt spid="613406"/>
                                        </p:tgtEl>
                                        <p:attrNameLst>
                                          <p:attrName>ppt_x</p:attrName>
                                        </p:attrNameLst>
                                      </p:cBhvr>
                                      <p:tavLst>
                                        <p:tav tm="0">
                                          <p:val>
                                            <p:strVal val="#ppt_x"/>
                                          </p:val>
                                        </p:tav>
                                        <p:tav tm="100000">
                                          <p:val>
                                            <p:strVal val="#ppt_x"/>
                                          </p:val>
                                        </p:tav>
                                      </p:tavLst>
                                    </p:anim>
                                    <p:anim calcmode="lin" valueType="num">
                                      <p:cBhvr>
                                        <p:cTn id="51" dur="450" decel="100000" fill="hold"/>
                                        <p:tgtEl>
                                          <p:spTgt spid="613406"/>
                                        </p:tgtEl>
                                        <p:attrNameLst>
                                          <p:attrName>ppt_y</p:attrName>
                                        </p:attrNameLst>
                                      </p:cBhvr>
                                      <p:tavLst>
                                        <p:tav tm="0">
                                          <p:val>
                                            <p:strVal val="#ppt_y+1"/>
                                          </p:val>
                                        </p:tav>
                                        <p:tav tm="100000">
                                          <p:val>
                                            <p:strVal val="#ppt_y-.03"/>
                                          </p:val>
                                        </p:tav>
                                      </p:tavLst>
                                    </p:anim>
                                    <p:anim calcmode="lin" valueType="num">
                                      <p:cBhvr>
                                        <p:cTn id="52" dur="50" accel="100000" fill="hold">
                                          <p:stCondLst>
                                            <p:cond delay="450"/>
                                          </p:stCondLst>
                                        </p:cTn>
                                        <p:tgtEl>
                                          <p:spTgt spid="613406"/>
                                        </p:tgtEl>
                                        <p:attrNameLst>
                                          <p:attrName>ppt_y</p:attrName>
                                        </p:attrNameLst>
                                      </p:cBhvr>
                                      <p:tavLst>
                                        <p:tav tm="0">
                                          <p:val>
                                            <p:strVal val="#ppt_y-.03"/>
                                          </p:val>
                                        </p:tav>
                                        <p:tav tm="100000">
                                          <p:val>
                                            <p:strVal val="#ppt_y"/>
                                          </p:val>
                                        </p:tav>
                                      </p:tavLst>
                                    </p:anim>
                                  </p:childTnLst>
                                </p:cTn>
                              </p:par>
                            </p:childTnLst>
                          </p:cTn>
                        </p:par>
                        <p:par>
                          <p:cTn id="53" fill="hold" nodeType="afterGroup">
                            <p:stCondLst>
                              <p:cond delay="7000"/>
                            </p:stCondLst>
                            <p:childTnLst>
                              <p:par>
                                <p:cTn id="54" presetID="37" presetClass="entr" presetSubtype="0" fill="hold" nodeType="afterEffect">
                                  <p:stCondLst>
                                    <p:cond delay="500"/>
                                  </p:stCondLst>
                                  <p:childTnLst>
                                    <p:set>
                                      <p:cBhvr>
                                        <p:cTn id="55" dur="1" fill="hold">
                                          <p:stCondLst>
                                            <p:cond delay="0"/>
                                          </p:stCondLst>
                                        </p:cTn>
                                        <p:tgtEl>
                                          <p:spTgt spid="613412"/>
                                        </p:tgtEl>
                                        <p:attrNameLst>
                                          <p:attrName>style.visibility</p:attrName>
                                        </p:attrNameLst>
                                      </p:cBhvr>
                                      <p:to>
                                        <p:strVal val="visible"/>
                                      </p:to>
                                    </p:set>
                                    <p:animEffect transition="in" filter="fade">
                                      <p:cBhvr>
                                        <p:cTn id="56" dur="500"/>
                                        <p:tgtEl>
                                          <p:spTgt spid="613412"/>
                                        </p:tgtEl>
                                      </p:cBhvr>
                                    </p:animEffect>
                                    <p:anim calcmode="lin" valueType="num">
                                      <p:cBhvr>
                                        <p:cTn id="57" dur="500" fill="hold"/>
                                        <p:tgtEl>
                                          <p:spTgt spid="613412"/>
                                        </p:tgtEl>
                                        <p:attrNameLst>
                                          <p:attrName>ppt_x</p:attrName>
                                        </p:attrNameLst>
                                      </p:cBhvr>
                                      <p:tavLst>
                                        <p:tav tm="0">
                                          <p:val>
                                            <p:strVal val="#ppt_x"/>
                                          </p:val>
                                        </p:tav>
                                        <p:tav tm="100000">
                                          <p:val>
                                            <p:strVal val="#ppt_x"/>
                                          </p:val>
                                        </p:tav>
                                      </p:tavLst>
                                    </p:anim>
                                    <p:anim calcmode="lin" valueType="num">
                                      <p:cBhvr>
                                        <p:cTn id="58" dur="450" decel="100000" fill="hold"/>
                                        <p:tgtEl>
                                          <p:spTgt spid="613412"/>
                                        </p:tgtEl>
                                        <p:attrNameLst>
                                          <p:attrName>ppt_y</p:attrName>
                                        </p:attrNameLst>
                                      </p:cBhvr>
                                      <p:tavLst>
                                        <p:tav tm="0">
                                          <p:val>
                                            <p:strVal val="#ppt_y+1"/>
                                          </p:val>
                                        </p:tav>
                                        <p:tav tm="100000">
                                          <p:val>
                                            <p:strVal val="#ppt_y-.03"/>
                                          </p:val>
                                        </p:tav>
                                      </p:tavLst>
                                    </p:anim>
                                    <p:anim calcmode="lin" valueType="num">
                                      <p:cBhvr>
                                        <p:cTn id="59" dur="50" accel="100000" fill="hold">
                                          <p:stCondLst>
                                            <p:cond delay="450"/>
                                          </p:stCondLst>
                                        </p:cTn>
                                        <p:tgtEl>
                                          <p:spTgt spid="613412"/>
                                        </p:tgtEl>
                                        <p:attrNameLst>
                                          <p:attrName>ppt_y</p:attrName>
                                        </p:attrNameLst>
                                      </p:cBhvr>
                                      <p:tavLst>
                                        <p:tav tm="0">
                                          <p:val>
                                            <p:strVal val="#ppt_y-.03"/>
                                          </p:val>
                                        </p:tav>
                                        <p:tav tm="100000">
                                          <p:val>
                                            <p:strVal val="#ppt_y"/>
                                          </p:val>
                                        </p:tav>
                                      </p:tavLst>
                                    </p:anim>
                                  </p:childTnLst>
                                </p:cTn>
                              </p:par>
                            </p:childTnLst>
                          </p:cTn>
                        </p:par>
                        <p:par>
                          <p:cTn id="60" fill="hold" nodeType="afterGroup">
                            <p:stCondLst>
                              <p:cond delay="8000"/>
                            </p:stCondLst>
                            <p:childTnLst>
                              <p:par>
                                <p:cTn id="61" presetID="37" presetClass="entr" presetSubtype="0" fill="hold" grpId="0" nodeType="afterEffect">
                                  <p:stCondLst>
                                    <p:cond delay="500"/>
                                  </p:stCondLst>
                                  <p:childTnLst>
                                    <p:set>
                                      <p:cBhvr>
                                        <p:cTn id="62" dur="1" fill="hold">
                                          <p:stCondLst>
                                            <p:cond delay="0"/>
                                          </p:stCondLst>
                                        </p:cTn>
                                        <p:tgtEl>
                                          <p:spTgt spid="613407"/>
                                        </p:tgtEl>
                                        <p:attrNameLst>
                                          <p:attrName>style.visibility</p:attrName>
                                        </p:attrNameLst>
                                      </p:cBhvr>
                                      <p:to>
                                        <p:strVal val="visible"/>
                                      </p:to>
                                    </p:set>
                                    <p:animEffect transition="in" filter="fade">
                                      <p:cBhvr>
                                        <p:cTn id="63" dur="500"/>
                                        <p:tgtEl>
                                          <p:spTgt spid="613407"/>
                                        </p:tgtEl>
                                      </p:cBhvr>
                                    </p:animEffect>
                                    <p:anim calcmode="lin" valueType="num">
                                      <p:cBhvr>
                                        <p:cTn id="64" dur="500" fill="hold"/>
                                        <p:tgtEl>
                                          <p:spTgt spid="613407"/>
                                        </p:tgtEl>
                                        <p:attrNameLst>
                                          <p:attrName>ppt_x</p:attrName>
                                        </p:attrNameLst>
                                      </p:cBhvr>
                                      <p:tavLst>
                                        <p:tav tm="0">
                                          <p:val>
                                            <p:strVal val="#ppt_x"/>
                                          </p:val>
                                        </p:tav>
                                        <p:tav tm="100000">
                                          <p:val>
                                            <p:strVal val="#ppt_x"/>
                                          </p:val>
                                        </p:tav>
                                      </p:tavLst>
                                    </p:anim>
                                    <p:anim calcmode="lin" valueType="num">
                                      <p:cBhvr>
                                        <p:cTn id="65" dur="450" decel="100000" fill="hold"/>
                                        <p:tgtEl>
                                          <p:spTgt spid="613407"/>
                                        </p:tgtEl>
                                        <p:attrNameLst>
                                          <p:attrName>ppt_y</p:attrName>
                                        </p:attrNameLst>
                                      </p:cBhvr>
                                      <p:tavLst>
                                        <p:tav tm="0">
                                          <p:val>
                                            <p:strVal val="#ppt_y+1"/>
                                          </p:val>
                                        </p:tav>
                                        <p:tav tm="100000">
                                          <p:val>
                                            <p:strVal val="#ppt_y-.03"/>
                                          </p:val>
                                        </p:tav>
                                      </p:tavLst>
                                    </p:anim>
                                    <p:anim calcmode="lin" valueType="num">
                                      <p:cBhvr>
                                        <p:cTn id="66" dur="50" accel="100000" fill="hold">
                                          <p:stCondLst>
                                            <p:cond delay="450"/>
                                          </p:stCondLst>
                                        </p:cTn>
                                        <p:tgtEl>
                                          <p:spTgt spid="613407"/>
                                        </p:tgtEl>
                                        <p:attrNameLst>
                                          <p:attrName>ppt_y</p:attrName>
                                        </p:attrNameLst>
                                      </p:cBhvr>
                                      <p:tavLst>
                                        <p:tav tm="0">
                                          <p:val>
                                            <p:strVal val="#ppt_y-.03"/>
                                          </p:val>
                                        </p:tav>
                                        <p:tav tm="100000">
                                          <p:val>
                                            <p:strVal val="#ppt_y"/>
                                          </p:val>
                                        </p:tav>
                                      </p:tavLst>
                                    </p:anim>
                                  </p:childTnLst>
                                </p:cTn>
                              </p:par>
                            </p:childTnLst>
                          </p:cTn>
                        </p:par>
                        <p:par>
                          <p:cTn id="67" fill="hold" nodeType="afterGroup">
                            <p:stCondLst>
                              <p:cond delay="9000"/>
                            </p:stCondLst>
                            <p:childTnLst>
                              <p:par>
                                <p:cTn id="68" presetID="37" presetClass="entr" presetSubtype="0" fill="hold" nodeType="afterEffect">
                                  <p:stCondLst>
                                    <p:cond delay="500"/>
                                  </p:stCondLst>
                                  <p:childTnLst>
                                    <p:set>
                                      <p:cBhvr>
                                        <p:cTn id="69" dur="1" fill="hold">
                                          <p:stCondLst>
                                            <p:cond delay="0"/>
                                          </p:stCondLst>
                                        </p:cTn>
                                        <p:tgtEl>
                                          <p:spTgt spid="613413"/>
                                        </p:tgtEl>
                                        <p:attrNameLst>
                                          <p:attrName>style.visibility</p:attrName>
                                        </p:attrNameLst>
                                      </p:cBhvr>
                                      <p:to>
                                        <p:strVal val="visible"/>
                                      </p:to>
                                    </p:set>
                                    <p:animEffect transition="in" filter="fade">
                                      <p:cBhvr>
                                        <p:cTn id="70" dur="500"/>
                                        <p:tgtEl>
                                          <p:spTgt spid="613413"/>
                                        </p:tgtEl>
                                      </p:cBhvr>
                                    </p:animEffect>
                                    <p:anim calcmode="lin" valueType="num">
                                      <p:cBhvr>
                                        <p:cTn id="71" dur="500" fill="hold"/>
                                        <p:tgtEl>
                                          <p:spTgt spid="613413"/>
                                        </p:tgtEl>
                                        <p:attrNameLst>
                                          <p:attrName>ppt_x</p:attrName>
                                        </p:attrNameLst>
                                      </p:cBhvr>
                                      <p:tavLst>
                                        <p:tav tm="0">
                                          <p:val>
                                            <p:strVal val="#ppt_x"/>
                                          </p:val>
                                        </p:tav>
                                        <p:tav tm="100000">
                                          <p:val>
                                            <p:strVal val="#ppt_x"/>
                                          </p:val>
                                        </p:tav>
                                      </p:tavLst>
                                    </p:anim>
                                    <p:anim calcmode="lin" valueType="num">
                                      <p:cBhvr>
                                        <p:cTn id="72" dur="450" decel="100000" fill="hold"/>
                                        <p:tgtEl>
                                          <p:spTgt spid="613413"/>
                                        </p:tgtEl>
                                        <p:attrNameLst>
                                          <p:attrName>ppt_y</p:attrName>
                                        </p:attrNameLst>
                                      </p:cBhvr>
                                      <p:tavLst>
                                        <p:tav tm="0">
                                          <p:val>
                                            <p:strVal val="#ppt_y+1"/>
                                          </p:val>
                                        </p:tav>
                                        <p:tav tm="100000">
                                          <p:val>
                                            <p:strVal val="#ppt_y-.03"/>
                                          </p:val>
                                        </p:tav>
                                      </p:tavLst>
                                    </p:anim>
                                    <p:anim calcmode="lin" valueType="num">
                                      <p:cBhvr>
                                        <p:cTn id="73" dur="50" accel="100000" fill="hold">
                                          <p:stCondLst>
                                            <p:cond delay="450"/>
                                          </p:stCondLst>
                                        </p:cTn>
                                        <p:tgtEl>
                                          <p:spTgt spid="613413"/>
                                        </p:tgtEl>
                                        <p:attrNameLst>
                                          <p:attrName>ppt_y</p:attrName>
                                        </p:attrNameLst>
                                      </p:cBhvr>
                                      <p:tavLst>
                                        <p:tav tm="0">
                                          <p:val>
                                            <p:strVal val="#ppt_y-.03"/>
                                          </p:val>
                                        </p:tav>
                                        <p:tav tm="100000">
                                          <p:val>
                                            <p:strVal val="#ppt_y"/>
                                          </p:val>
                                        </p:tav>
                                      </p:tavLst>
                                    </p:anim>
                                  </p:childTnLst>
                                </p:cTn>
                              </p:par>
                            </p:childTnLst>
                          </p:cTn>
                        </p:par>
                        <p:par>
                          <p:cTn id="74" fill="hold" nodeType="afterGroup">
                            <p:stCondLst>
                              <p:cond delay="10000"/>
                            </p:stCondLst>
                            <p:childTnLst>
                              <p:par>
                                <p:cTn id="75" presetID="37" presetClass="entr" presetSubtype="0" fill="hold" grpId="0" nodeType="afterEffect">
                                  <p:stCondLst>
                                    <p:cond delay="500"/>
                                  </p:stCondLst>
                                  <p:childTnLst>
                                    <p:set>
                                      <p:cBhvr>
                                        <p:cTn id="76" dur="1" fill="hold">
                                          <p:stCondLst>
                                            <p:cond delay="0"/>
                                          </p:stCondLst>
                                        </p:cTn>
                                        <p:tgtEl>
                                          <p:spTgt spid="613408"/>
                                        </p:tgtEl>
                                        <p:attrNameLst>
                                          <p:attrName>style.visibility</p:attrName>
                                        </p:attrNameLst>
                                      </p:cBhvr>
                                      <p:to>
                                        <p:strVal val="visible"/>
                                      </p:to>
                                    </p:set>
                                    <p:animEffect transition="in" filter="fade">
                                      <p:cBhvr>
                                        <p:cTn id="77" dur="500"/>
                                        <p:tgtEl>
                                          <p:spTgt spid="613408"/>
                                        </p:tgtEl>
                                      </p:cBhvr>
                                    </p:animEffect>
                                    <p:anim calcmode="lin" valueType="num">
                                      <p:cBhvr>
                                        <p:cTn id="78" dur="500" fill="hold"/>
                                        <p:tgtEl>
                                          <p:spTgt spid="613408"/>
                                        </p:tgtEl>
                                        <p:attrNameLst>
                                          <p:attrName>ppt_x</p:attrName>
                                        </p:attrNameLst>
                                      </p:cBhvr>
                                      <p:tavLst>
                                        <p:tav tm="0">
                                          <p:val>
                                            <p:strVal val="#ppt_x"/>
                                          </p:val>
                                        </p:tav>
                                        <p:tav tm="100000">
                                          <p:val>
                                            <p:strVal val="#ppt_x"/>
                                          </p:val>
                                        </p:tav>
                                      </p:tavLst>
                                    </p:anim>
                                    <p:anim calcmode="lin" valueType="num">
                                      <p:cBhvr>
                                        <p:cTn id="79" dur="450" decel="100000" fill="hold"/>
                                        <p:tgtEl>
                                          <p:spTgt spid="613408"/>
                                        </p:tgtEl>
                                        <p:attrNameLst>
                                          <p:attrName>ppt_y</p:attrName>
                                        </p:attrNameLst>
                                      </p:cBhvr>
                                      <p:tavLst>
                                        <p:tav tm="0">
                                          <p:val>
                                            <p:strVal val="#ppt_y+1"/>
                                          </p:val>
                                        </p:tav>
                                        <p:tav tm="100000">
                                          <p:val>
                                            <p:strVal val="#ppt_y-.03"/>
                                          </p:val>
                                        </p:tav>
                                      </p:tavLst>
                                    </p:anim>
                                    <p:anim calcmode="lin" valueType="num">
                                      <p:cBhvr>
                                        <p:cTn id="80" dur="50" accel="100000" fill="hold">
                                          <p:stCondLst>
                                            <p:cond delay="450"/>
                                          </p:stCondLst>
                                        </p:cTn>
                                        <p:tgtEl>
                                          <p:spTgt spid="613408"/>
                                        </p:tgtEl>
                                        <p:attrNameLst>
                                          <p:attrName>ppt_y</p:attrName>
                                        </p:attrNameLst>
                                      </p:cBhvr>
                                      <p:tavLst>
                                        <p:tav tm="0">
                                          <p:val>
                                            <p:strVal val="#ppt_y-.03"/>
                                          </p:val>
                                        </p:tav>
                                        <p:tav tm="100000">
                                          <p:val>
                                            <p:strVal val="#ppt_y"/>
                                          </p:val>
                                        </p:tav>
                                      </p:tavLst>
                                    </p:anim>
                                  </p:childTnLst>
                                </p:cTn>
                              </p:par>
                            </p:childTnLst>
                          </p:cTn>
                        </p:par>
                        <p:par>
                          <p:cTn id="81" fill="hold" nodeType="afterGroup">
                            <p:stCondLst>
                              <p:cond delay="11000"/>
                            </p:stCondLst>
                            <p:childTnLst>
                              <p:par>
                                <p:cTn id="82" presetID="37" presetClass="entr" presetSubtype="0" fill="hold" nodeType="afterEffect">
                                  <p:stCondLst>
                                    <p:cond delay="500"/>
                                  </p:stCondLst>
                                  <p:childTnLst>
                                    <p:set>
                                      <p:cBhvr>
                                        <p:cTn id="83" dur="1" fill="hold">
                                          <p:stCondLst>
                                            <p:cond delay="0"/>
                                          </p:stCondLst>
                                        </p:cTn>
                                        <p:tgtEl>
                                          <p:spTgt spid="613414"/>
                                        </p:tgtEl>
                                        <p:attrNameLst>
                                          <p:attrName>style.visibility</p:attrName>
                                        </p:attrNameLst>
                                      </p:cBhvr>
                                      <p:to>
                                        <p:strVal val="visible"/>
                                      </p:to>
                                    </p:set>
                                    <p:animEffect transition="in" filter="fade">
                                      <p:cBhvr>
                                        <p:cTn id="84" dur="500"/>
                                        <p:tgtEl>
                                          <p:spTgt spid="613414"/>
                                        </p:tgtEl>
                                      </p:cBhvr>
                                    </p:animEffect>
                                    <p:anim calcmode="lin" valueType="num">
                                      <p:cBhvr>
                                        <p:cTn id="85" dur="500" fill="hold"/>
                                        <p:tgtEl>
                                          <p:spTgt spid="613414"/>
                                        </p:tgtEl>
                                        <p:attrNameLst>
                                          <p:attrName>ppt_x</p:attrName>
                                        </p:attrNameLst>
                                      </p:cBhvr>
                                      <p:tavLst>
                                        <p:tav tm="0">
                                          <p:val>
                                            <p:strVal val="#ppt_x"/>
                                          </p:val>
                                        </p:tav>
                                        <p:tav tm="100000">
                                          <p:val>
                                            <p:strVal val="#ppt_x"/>
                                          </p:val>
                                        </p:tav>
                                      </p:tavLst>
                                    </p:anim>
                                    <p:anim calcmode="lin" valueType="num">
                                      <p:cBhvr>
                                        <p:cTn id="86" dur="450" decel="100000" fill="hold"/>
                                        <p:tgtEl>
                                          <p:spTgt spid="613414"/>
                                        </p:tgtEl>
                                        <p:attrNameLst>
                                          <p:attrName>ppt_y</p:attrName>
                                        </p:attrNameLst>
                                      </p:cBhvr>
                                      <p:tavLst>
                                        <p:tav tm="0">
                                          <p:val>
                                            <p:strVal val="#ppt_y+1"/>
                                          </p:val>
                                        </p:tav>
                                        <p:tav tm="100000">
                                          <p:val>
                                            <p:strVal val="#ppt_y-.03"/>
                                          </p:val>
                                        </p:tav>
                                      </p:tavLst>
                                    </p:anim>
                                    <p:anim calcmode="lin" valueType="num">
                                      <p:cBhvr>
                                        <p:cTn id="87" dur="50" accel="100000" fill="hold">
                                          <p:stCondLst>
                                            <p:cond delay="450"/>
                                          </p:stCondLst>
                                        </p:cTn>
                                        <p:tgtEl>
                                          <p:spTgt spid="613414"/>
                                        </p:tgtEl>
                                        <p:attrNameLst>
                                          <p:attrName>ppt_y</p:attrName>
                                        </p:attrNameLst>
                                      </p:cBhvr>
                                      <p:tavLst>
                                        <p:tav tm="0">
                                          <p:val>
                                            <p:strVal val="#ppt_y-.03"/>
                                          </p:val>
                                        </p:tav>
                                        <p:tav tm="100000">
                                          <p:val>
                                            <p:strVal val="#ppt_y"/>
                                          </p:val>
                                        </p:tav>
                                      </p:tavLst>
                                    </p:anim>
                                  </p:childTnLst>
                                </p:cTn>
                              </p:par>
                            </p:childTnLst>
                          </p:cTn>
                        </p:par>
                        <p:par>
                          <p:cTn id="88" fill="hold" nodeType="afterGroup">
                            <p:stCondLst>
                              <p:cond delay="12000"/>
                            </p:stCondLst>
                            <p:childTnLst>
                              <p:par>
                                <p:cTn id="89" presetID="37" presetClass="entr" presetSubtype="0" fill="hold" grpId="0" nodeType="afterEffect">
                                  <p:stCondLst>
                                    <p:cond delay="500"/>
                                  </p:stCondLst>
                                  <p:childTnLst>
                                    <p:set>
                                      <p:cBhvr>
                                        <p:cTn id="90" dur="1" fill="hold">
                                          <p:stCondLst>
                                            <p:cond delay="0"/>
                                          </p:stCondLst>
                                        </p:cTn>
                                        <p:tgtEl>
                                          <p:spTgt spid="613409"/>
                                        </p:tgtEl>
                                        <p:attrNameLst>
                                          <p:attrName>style.visibility</p:attrName>
                                        </p:attrNameLst>
                                      </p:cBhvr>
                                      <p:to>
                                        <p:strVal val="visible"/>
                                      </p:to>
                                    </p:set>
                                    <p:animEffect transition="in" filter="fade">
                                      <p:cBhvr>
                                        <p:cTn id="91" dur="500"/>
                                        <p:tgtEl>
                                          <p:spTgt spid="613409"/>
                                        </p:tgtEl>
                                      </p:cBhvr>
                                    </p:animEffect>
                                    <p:anim calcmode="lin" valueType="num">
                                      <p:cBhvr>
                                        <p:cTn id="92" dur="500" fill="hold"/>
                                        <p:tgtEl>
                                          <p:spTgt spid="613409"/>
                                        </p:tgtEl>
                                        <p:attrNameLst>
                                          <p:attrName>ppt_x</p:attrName>
                                        </p:attrNameLst>
                                      </p:cBhvr>
                                      <p:tavLst>
                                        <p:tav tm="0">
                                          <p:val>
                                            <p:strVal val="#ppt_x"/>
                                          </p:val>
                                        </p:tav>
                                        <p:tav tm="100000">
                                          <p:val>
                                            <p:strVal val="#ppt_x"/>
                                          </p:val>
                                        </p:tav>
                                      </p:tavLst>
                                    </p:anim>
                                    <p:anim calcmode="lin" valueType="num">
                                      <p:cBhvr>
                                        <p:cTn id="93" dur="450" decel="100000" fill="hold"/>
                                        <p:tgtEl>
                                          <p:spTgt spid="613409"/>
                                        </p:tgtEl>
                                        <p:attrNameLst>
                                          <p:attrName>ppt_y</p:attrName>
                                        </p:attrNameLst>
                                      </p:cBhvr>
                                      <p:tavLst>
                                        <p:tav tm="0">
                                          <p:val>
                                            <p:strVal val="#ppt_y+1"/>
                                          </p:val>
                                        </p:tav>
                                        <p:tav tm="100000">
                                          <p:val>
                                            <p:strVal val="#ppt_y-.03"/>
                                          </p:val>
                                        </p:tav>
                                      </p:tavLst>
                                    </p:anim>
                                    <p:anim calcmode="lin" valueType="num">
                                      <p:cBhvr>
                                        <p:cTn id="94" dur="50" accel="100000" fill="hold">
                                          <p:stCondLst>
                                            <p:cond delay="450"/>
                                          </p:stCondLst>
                                        </p:cTn>
                                        <p:tgtEl>
                                          <p:spTgt spid="613409"/>
                                        </p:tgtEl>
                                        <p:attrNameLst>
                                          <p:attrName>ppt_y</p:attrName>
                                        </p:attrNameLst>
                                      </p:cBhvr>
                                      <p:tavLst>
                                        <p:tav tm="0">
                                          <p:val>
                                            <p:strVal val="#ppt_y-.03"/>
                                          </p:val>
                                        </p:tav>
                                        <p:tav tm="100000">
                                          <p:val>
                                            <p:strVal val="#ppt_y"/>
                                          </p:val>
                                        </p:tav>
                                      </p:tavLst>
                                    </p:anim>
                                  </p:childTnLst>
                                </p:cTn>
                              </p:par>
                            </p:childTnLst>
                          </p:cTn>
                        </p:par>
                        <p:par>
                          <p:cTn id="95" fill="hold" nodeType="afterGroup">
                            <p:stCondLst>
                              <p:cond delay="13000"/>
                            </p:stCondLst>
                            <p:childTnLst>
                              <p:par>
                                <p:cTn id="96" presetID="37" presetClass="entr" presetSubtype="0" fill="hold" grpId="0" nodeType="afterEffect">
                                  <p:stCondLst>
                                    <p:cond delay="500"/>
                                  </p:stCondLst>
                                  <p:childTnLst>
                                    <p:set>
                                      <p:cBhvr>
                                        <p:cTn id="97" dur="1" fill="hold">
                                          <p:stCondLst>
                                            <p:cond delay="0"/>
                                          </p:stCondLst>
                                        </p:cTn>
                                        <p:tgtEl>
                                          <p:spTgt spid="613402"/>
                                        </p:tgtEl>
                                        <p:attrNameLst>
                                          <p:attrName>style.visibility</p:attrName>
                                        </p:attrNameLst>
                                      </p:cBhvr>
                                      <p:to>
                                        <p:strVal val="visible"/>
                                      </p:to>
                                    </p:set>
                                    <p:animEffect transition="in" filter="fade">
                                      <p:cBhvr>
                                        <p:cTn id="98" dur="500"/>
                                        <p:tgtEl>
                                          <p:spTgt spid="613402"/>
                                        </p:tgtEl>
                                      </p:cBhvr>
                                    </p:animEffect>
                                    <p:anim calcmode="lin" valueType="num">
                                      <p:cBhvr>
                                        <p:cTn id="99" dur="500" fill="hold"/>
                                        <p:tgtEl>
                                          <p:spTgt spid="613402"/>
                                        </p:tgtEl>
                                        <p:attrNameLst>
                                          <p:attrName>ppt_x</p:attrName>
                                        </p:attrNameLst>
                                      </p:cBhvr>
                                      <p:tavLst>
                                        <p:tav tm="0">
                                          <p:val>
                                            <p:strVal val="#ppt_x"/>
                                          </p:val>
                                        </p:tav>
                                        <p:tav tm="100000">
                                          <p:val>
                                            <p:strVal val="#ppt_x"/>
                                          </p:val>
                                        </p:tav>
                                      </p:tavLst>
                                    </p:anim>
                                    <p:anim calcmode="lin" valueType="num">
                                      <p:cBhvr>
                                        <p:cTn id="100" dur="450" decel="100000" fill="hold"/>
                                        <p:tgtEl>
                                          <p:spTgt spid="613402"/>
                                        </p:tgtEl>
                                        <p:attrNameLst>
                                          <p:attrName>ppt_y</p:attrName>
                                        </p:attrNameLst>
                                      </p:cBhvr>
                                      <p:tavLst>
                                        <p:tav tm="0">
                                          <p:val>
                                            <p:strVal val="#ppt_y+1"/>
                                          </p:val>
                                        </p:tav>
                                        <p:tav tm="100000">
                                          <p:val>
                                            <p:strVal val="#ppt_y-.03"/>
                                          </p:val>
                                        </p:tav>
                                      </p:tavLst>
                                    </p:anim>
                                    <p:anim calcmode="lin" valueType="num">
                                      <p:cBhvr>
                                        <p:cTn id="101" dur="50" accel="100000" fill="hold">
                                          <p:stCondLst>
                                            <p:cond delay="450"/>
                                          </p:stCondLst>
                                        </p:cTn>
                                        <p:tgtEl>
                                          <p:spTgt spid="613402"/>
                                        </p:tgtEl>
                                        <p:attrNameLst>
                                          <p:attrName>ppt_y</p:attrName>
                                        </p:attrNameLst>
                                      </p:cBhvr>
                                      <p:tavLst>
                                        <p:tav tm="0">
                                          <p:val>
                                            <p:strVal val="#ppt_y-.03"/>
                                          </p:val>
                                        </p:tav>
                                        <p:tav tm="100000">
                                          <p:val>
                                            <p:strVal val="#ppt_y"/>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613384"/>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613385"/>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613386"/>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613387"/>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613388"/>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613389"/>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613390"/>
                                        </p:tgtEl>
                                        <p:attrNameLst>
                                          <p:attrName>style.visibility</p:attrName>
                                        </p:attrNameLst>
                                      </p:cBhvr>
                                      <p:to>
                                        <p:strVal val="visible"/>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613416"/>
                                        </p:tgtEl>
                                        <p:attrNameLst>
                                          <p:attrName>style.visibility</p:attrName>
                                        </p:attrNameLst>
                                      </p:cBhvr>
                                      <p:to>
                                        <p:strVal val="visible"/>
                                      </p:to>
                                    </p:set>
                                  </p:childTnLst>
                                </p:cTn>
                              </p:par>
                            </p:childTnLst>
                          </p:cTn>
                        </p:par>
                        <p:par>
                          <p:cTn id="122" fill="hold" nodeType="afterGroup">
                            <p:stCondLst>
                              <p:cond delay="0"/>
                            </p:stCondLst>
                            <p:childTnLst>
                              <p:par>
                                <p:cTn id="123" presetID="1" presetClass="entr" presetSubtype="0" fill="hold" grpId="0" nodeType="afterEffect">
                                  <p:stCondLst>
                                    <p:cond delay="500"/>
                                  </p:stCondLst>
                                  <p:childTnLst>
                                    <p:set>
                                      <p:cBhvr>
                                        <p:cTn id="124" dur="1" fill="hold">
                                          <p:stCondLst>
                                            <p:cond delay="0"/>
                                          </p:stCondLst>
                                        </p:cTn>
                                        <p:tgtEl>
                                          <p:spTgt spid="613417"/>
                                        </p:tgtEl>
                                        <p:attrNameLst>
                                          <p:attrName>style.visibility</p:attrName>
                                        </p:attrNameLst>
                                      </p:cBhvr>
                                      <p:to>
                                        <p:strVal val="visible"/>
                                      </p:to>
                                    </p:set>
                                  </p:childTnLst>
                                </p:cTn>
                              </p:par>
                            </p:childTnLst>
                          </p:cTn>
                        </p:par>
                        <p:par>
                          <p:cTn id="125" fill="hold" nodeType="afterGroup">
                            <p:stCondLst>
                              <p:cond delay="500"/>
                            </p:stCondLst>
                            <p:childTnLst>
                              <p:par>
                                <p:cTn id="126" presetID="1" presetClass="entr" presetSubtype="0" fill="hold" grpId="0" nodeType="afterEffect">
                                  <p:stCondLst>
                                    <p:cond delay="500"/>
                                  </p:stCondLst>
                                  <p:childTnLst>
                                    <p:set>
                                      <p:cBhvr>
                                        <p:cTn id="127" dur="1" fill="hold">
                                          <p:stCondLst>
                                            <p:cond delay="0"/>
                                          </p:stCondLst>
                                        </p:cTn>
                                        <p:tgtEl>
                                          <p:spTgt spid="6134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384" grpId="0" animBg="1"/>
      <p:bldP spid="613385" grpId="0" animBg="1"/>
      <p:bldP spid="613386" grpId="0" animBg="1"/>
      <p:bldP spid="613387" grpId="0" animBg="1"/>
      <p:bldP spid="613388" grpId="0" animBg="1"/>
      <p:bldP spid="613389" grpId="0" animBg="1"/>
      <p:bldP spid="613390" grpId="0" animBg="1"/>
      <p:bldP spid="613393" grpId="0" animBg="1"/>
      <p:bldP spid="613402" grpId="0" animBg="1"/>
      <p:bldP spid="613403" grpId="0"/>
      <p:bldP spid="613404" grpId="0"/>
      <p:bldP spid="613405" grpId="0"/>
      <p:bldP spid="613406" grpId="0"/>
      <p:bldP spid="613407" grpId="0"/>
      <p:bldP spid="613408" grpId="0"/>
      <p:bldP spid="613409" grpId="0"/>
      <p:bldP spid="613416" grpId="0" animBg="1"/>
      <p:bldP spid="613417" grpId="0" animBg="1"/>
      <p:bldP spid="61341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2079</TotalTime>
  <Words>2112</Words>
  <Application>Microsoft Office PowerPoint</Application>
  <PresentationFormat>On-screen Show (4:3)</PresentationFormat>
  <Paragraphs>414</Paragraphs>
  <Slides>42</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42</vt:i4>
      </vt:variant>
    </vt:vector>
  </HeadingPairs>
  <TitlesOfParts>
    <vt:vector size="45" baseType="lpstr">
      <vt:lpstr>Office Theme</vt:lpstr>
      <vt:lpstr>Уравнение</vt:lpstr>
      <vt:lpstr>Equation</vt:lpstr>
      <vt:lpstr>Балансирани дървета - продължение</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Още едно решение на проблема с височината и произволното нарастване</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2018 12в</dc:title>
  <dc:creator>USER</dc:creator>
  <cp:lastModifiedBy>Dell</cp:lastModifiedBy>
  <cp:revision>62</cp:revision>
  <dcterms:created xsi:type="dcterms:W3CDTF">2019-01-06T13:49:18Z</dcterms:created>
  <dcterms:modified xsi:type="dcterms:W3CDTF">2021-01-07T21:23:43Z</dcterms:modified>
</cp:coreProperties>
</file>