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0" r:id="rId4"/>
    <p:sldId id="261" r:id="rId5"/>
    <p:sldId id="262" r:id="rId6"/>
    <p:sldId id="263" r:id="rId7"/>
    <p:sldId id="264" r:id="rId8"/>
    <p:sldId id="286" r:id="rId9"/>
    <p:sldId id="287" r:id="rId10"/>
    <p:sldId id="285" r:id="rId11"/>
    <p:sldId id="265" r:id="rId12"/>
    <p:sldId id="266" r:id="rId13"/>
    <p:sldId id="284" r:id="rId14"/>
    <p:sldId id="267" r:id="rId15"/>
    <p:sldId id="28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846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81B1-B850-4661-9701-23ABFDBF36FB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460A-5862-4592-84AA-32D12D9740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4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81B1-B850-4661-9701-23ABFDBF36FB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460A-5862-4592-84AA-32D12D9740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856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81B1-B850-4661-9701-23ABFDBF36FB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460A-5862-4592-84AA-32D12D9740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060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81B1-B850-4661-9701-23ABFDBF36FB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460A-5862-4592-84AA-32D12D9740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50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81B1-B850-4661-9701-23ABFDBF36FB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460A-5862-4592-84AA-32D12D9740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0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81B1-B850-4661-9701-23ABFDBF36FB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460A-5862-4592-84AA-32D12D9740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832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81B1-B850-4661-9701-23ABFDBF36FB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460A-5862-4592-84AA-32D12D9740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136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81B1-B850-4661-9701-23ABFDBF36FB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460A-5862-4592-84AA-32D12D9740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510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81B1-B850-4661-9701-23ABFDBF36FB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460A-5862-4592-84AA-32D12D9740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81B1-B850-4661-9701-23ABFDBF36FB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460A-5862-4592-84AA-32D12D9740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43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81B1-B850-4661-9701-23ABFDBF36FB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460A-5862-4592-84AA-32D12D9740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384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81B1-B850-4661-9701-23ABFDBF36FB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460A-5862-4592-84AA-32D12D9740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280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ИБД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Построяване на ИБД по рекурсивното дефиниция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62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ChangeArrowheads="1"/>
          </p:cNvSpPr>
          <p:nvPr/>
        </p:nvSpPr>
        <p:spPr bwMode="auto">
          <a:xfrm>
            <a:off x="1487488" y="528638"/>
            <a:ext cx="80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sz="1400" b="0">
                <a:cs typeface="Times New Roman" pitchFamily="18" charset="0"/>
              </a:rPr>
              <a:t> </a:t>
            </a:r>
            <a:endParaRPr lang="bg-BG" altLang="bg-BG" sz="1800" b="0"/>
          </a:p>
        </p:txBody>
      </p:sp>
      <p:grpSp>
        <p:nvGrpSpPr>
          <p:cNvPr id="492547" name="Group 3"/>
          <p:cNvGrpSpPr>
            <a:grpSpLocks/>
          </p:cNvGrpSpPr>
          <p:nvPr/>
        </p:nvGrpSpPr>
        <p:grpSpPr bwMode="auto">
          <a:xfrm>
            <a:off x="2895600" y="808038"/>
            <a:ext cx="6089650" cy="5073650"/>
            <a:chOff x="1736" y="509"/>
            <a:chExt cx="3820" cy="3196"/>
          </a:xfrm>
        </p:grpSpPr>
        <p:sp>
          <p:nvSpPr>
            <p:cNvPr id="492548" name="Rectangle 4"/>
            <p:cNvSpPr>
              <a:spLocks noChangeArrowheads="1"/>
            </p:cNvSpPr>
            <p:nvPr/>
          </p:nvSpPr>
          <p:spPr bwMode="auto">
            <a:xfrm>
              <a:off x="4488" y="3193"/>
              <a:ext cx="1068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Void main ()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{int n ; Po root;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cin &gt;&gt; n;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root = ibd 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</a:t>
              </a:r>
              <a:endParaRPr lang="en-US" altLang="bg-BG" sz="1800" b="0"/>
            </a:p>
          </p:txBody>
        </p:sp>
        <p:sp>
          <p:nvSpPr>
            <p:cNvPr id="492549" name="Rectangle 5"/>
            <p:cNvSpPr>
              <a:spLocks noChangeArrowheads="1"/>
            </p:cNvSpPr>
            <p:nvPr/>
          </p:nvSpPr>
          <p:spPr bwMode="auto">
            <a:xfrm>
              <a:off x="1736" y="3177"/>
              <a:ext cx="127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1200" b="0">
                  <a:cs typeface="Times New Roman" pitchFamily="18" charset="0"/>
                </a:rPr>
                <a:t> </a:t>
              </a:r>
              <a:endParaRPr lang="bg-BG" altLang="bg-BG" sz="1800" b="0"/>
            </a:p>
          </p:txBody>
        </p:sp>
        <p:sp>
          <p:nvSpPr>
            <p:cNvPr id="492550" name="Rectangle 6"/>
            <p:cNvSpPr>
              <a:spLocks noChangeArrowheads="1"/>
            </p:cNvSpPr>
            <p:nvPr/>
          </p:nvSpPr>
          <p:spPr bwMode="auto">
            <a:xfrm>
              <a:off x="3060" y="3209"/>
              <a:ext cx="145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begin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Readln 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Root := ibd(n);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End.</a:t>
              </a:r>
              <a:endParaRPr lang="en-US" altLang="bg-BG" sz="1800" b="0"/>
            </a:p>
          </p:txBody>
        </p:sp>
        <p:sp>
          <p:nvSpPr>
            <p:cNvPr id="492551" name="Rectangle 7"/>
            <p:cNvSpPr>
              <a:spLocks noChangeArrowheads="1"/>
            </p:cNvSpPr>
            <p:nvPr/>
          </p:nvSpPr>
          <p:spPr bwMode="auto">
            <a:xfrm>
              <a:off x="4488" y="2103"/>
              <a:ext cx="1068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if (n&gt;0)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{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1)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int nl = n/2, nd = n – nl –1;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2)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= new node;</a:t>
              </a:r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cin &gt;&gt; x;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-&gt;data = x;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3)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 left = ibd (nl);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4)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 right = ibd (nd);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5) 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return draj;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 else return NULL;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</a:t>
              </a:r>
              <a:endParaRPr lang="en-US" altLang="bg-BG" sz="1800" b="0"/>
            </a:p>
          </p:txBody>
        </p:sp>
        <p:sp>
          <p:nvSpPr>
            <p:cNvPr id="492552" name="Rectangle 8"/>
            <p:cNvSpPr>
              <a:spLocks noChangeArrowheads="1"/>
            </p:cNvSpPr>
            <p:nvPr/>
          </p:nvSpPr>
          <p:spPr bwMode="auto">
            <a:xfrm>
              <a:off x="1736" y="2087"/>
              <a:ext cx="1272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Условие за дъно.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1) По дефиницията – сметката за nl и nd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2) прочетената данна </a:t>
              </a:r>
              <a:r>
                <a:rPr lang="en-US" altLang="bg-BG" sz="900" b="0">
                  <a:cs typeface="Times New Roman" pitchFamily="18" charset="0"/>
                </a:rPr>
                <a:t>– </a:t>
              </a:r>
              <a:r>
                <a:rPr lang="bg-BG" altLang="bg-BG" sz="900" b="0">
                  <a:cs typeface="Times New Roman" pitchFamily="18" charset="0"/>
                </a:rPr>
                <a:t>в елемент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3) Създаване на ляво поддърво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4) Създаване на дясно поддърво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5) функцията връща указател към ИБД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6) дъно - Резултатът </a:t>
              </a:r>
              <a:r>
                <a:rPr lang="en-US" altLang="bg-BG" sz="900" b="0">
                  <a:cs typeface="Times New Roman" pitchFamily="18" charset="0"/>
                </a:rPr>
                <a:t>e</a:t>
              </a:r>
              <a:r>
                <a:rPr lang="bg-BG" altLang="bg-BG" sz="900" b="0">
                  <a:cs typeface="Times New Roman" pitchFamily="18" charset="0"/>
                </a:rPr>
                <a:t> </a:t>
              </a:r>
              <a:r>
                <a:rPr lang="bg-BG" altLang="bg-BG" sz="900" b="0"/>
                <a:t>указател </a:t>
              </a:r>
              <a:r>
                <a:rPr lang="en-US" altLang="bg-BG" sz="900" b="0">
                  <a:cs typeface="Times New Roman" pitchFamily="18" charset="0"/>
                </a:rPr>
                <a:t>nil</a:t>
              </a:r>
              <a:r>
                <a:rPr lang="bg-BG" altLang="bg-BG" sz="900" b="0">
                  <a:cs typeface="Times New Roman" pitchFamily="18" charset="0"/>
                </a:rPr>
                <a:t> </a:t>
              </a:r>
              <a:r>
                <a:rPr lang="fr-FR" altLang="bg-BG" sz="900" b="0">
                  <a:cs typeface="Times New Roman" pitchFamily="18" charset="0"/>
                </a:rPr>
                <a:t>NULL</a:t>
              </a:r>
              <a:r>
                <a:rPr lang="bg-BG" altLang="bg-BG" sz="900" b="0">
                  <a:cs typeface="Times New Roman" pitchFamily="18" charset="0"/>
                </a:rPr>
                <a:t>, ако няма възли (</a:t>
              </a:r>
              <a:r>
                <a:rPr lang="en-US" altLang="bg-BG" sz="900" b="0">
                  <a:cs typeface="Times New Roman" pitchFamily="18" charset="0"/>
                </a:rPr>
                <a:t>n</a:t>
              </a:r>
              <a:r>
                <a:rPr lang="bg-BG" altLang="bg-BG" sz="900" b="0">
                  <a:cs typeface="Times New Roman" pitchFamily="18" charset="0"/>
                </a:rPr>
                <a:t>=0) </a:t>
              </a:r>
              <a:endParaRPr lang="bg-BG" altLang="bg-BG" sz="1800" b="0"/>
            </a:p>
          </p:txBody>
        </p:sp>
        <p:sp>
          <p:nvSpPr>
            <p:cNvPr id="492553" name="Rectangle 9"/>
            <p:cNvSpPr>
              <a:spLocks noChangeArrowheads="1"/>
            </p:cNvSpPr>
            <p:nvPr/>
          </p:nvSpPr>
          <p:spPr bwMode="auto">
            <a:xfrm>
              <a:off x="3060" y="2119"/>
              <a:ext cx="1452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Begin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if n &gt; 0 then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begin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1) nl:= n div 2; nd:= n- n div 2 – 1;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2) new (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arj); readln (x)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^.data :=x;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3)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^.left:=ibd(nl);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4)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^.right:=ibd(nd);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5) ibd :=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end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else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6)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ibd:=nil;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end;</a:t>
              </a:r>
              <a:endParaRPr lang="en-US" altLang="bg-BG" sz="1800" b="0"/>
            </a:p>
          </p:txBody>
        </p:sp>
        <p:sp>
          <p:nvSpPr>
            <p:cNvPr id="492554" name="Rectangle 10"/>
            <p:cNvSpPr>
              <a:spLocks noChangeArrowheads="1"/>
            </p:cNvSpPr>
            <p:nvPr/>
          </p:nvSpPr>
          <p:spPr bwMode="auto">
            <a:xfrm>
              <a:off x="4488" y="1443"/>
              <a:ext cx="1068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1" dirty="0">
                  <a:solidFill>
                    <a:srgbClr val="000080"/>
                  </a:solidFill>
                  <a:cs typeface="Times New Roman" pitchFamily="18" charset="0"/>
                </a:rPr>
                <a:t>Po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ibd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(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int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n)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{ Po </a:t>
              </a:r>
              <a:r>
                <a:rPr lang="fr-FR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arj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; 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DataT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x;</a:t>
              </a:r>
              <a:endParaRPr lang="en-US" altLang="bg-BG" sz="1100" b="0" dirty="0"/>
            </a:p>
            <a:p>
              <a:pPr algn="l" eaLnBrk="0" hangingPunct="0"/>
              <a:r>
                <a:rPr lang="bg-BG" altLang="bg-BG" sz="1200" b="0" dirty="0">
                  <a:cs typeface="Times New Roman" pitchFamily="18" charset="0"/>
                </a:rPr>
                <a:t> </a:t>
              </a:r>
              <a:endParaRPr lang="bg-BG" altLang="bg-BG" sz="1800" b="0" dirty="0"/>
            </a:p>
          </p:txBody>
        </p:sp>
        <p:sp>
          <p:nvSpPr>
            <p:cNvPr id="492555" name="Rectangle 11"/>
            <p:cNvSpPr>
              <a:spLocks noChangeArrowheads="1"/>
            </p:cNvSpPr>
            <p:nvPr/>
          </p:nvSpPr>
          <p:spPr bwMode="auto">
            <a:xfrm>
              <a:off x="1736" y="1427"/>
              <a:ext cx="1272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 dirty="0">
                  <a:cs typeface="Times New Roman" pitchFamily="18" charset="0"/>
                </a:rPr>
                <a:t>функцията с аргумент </a:t>
              </a:r>
              <a:r>
                <a:rPr lang="en-US" altLang="bg-BG" sz="900" b="0" dirty="0">
                  <a:cs typeface="Times New Roman" pitchFamily="18" charset="0"/>
                </a:rPr>
                <a:t>n (</a:t>
              </a:r>
              <a:r>
                <a:rPr lang="bg-BG" altLang="bg-BG" sz="900" b="0" dirty="0">
                  <a:cs typeface="Times New Roman" pitchFamily="18" charset="0"/>
                </a:rPr>
                <a:t>обмен по стойност</a:t>
              </a:r>
              <a:r>
                <a:rPr lang="en-US" altLang="bg-BG" sz="900" b="0" dirty="0">
                  <a:cs typeface="Times New Roman" pitchFamily="18" charset="0"/>
                </a:rPr>
                <a:t>)</a:t>
              </a:r>
              <a:r>
                <a:rPr lang="bg-BG" altLang="bg-BG" sz="900" b="0" dirty="0"/>
                <a:t>, връща </a:t>
              </a:r>
              <a:r>
                <a:rPr lang="bg-BG" altLang="bg-BG" sz="900" dirty="0"/>
                <a:t>указател</a:t>
              </a:r>
              <a:r>
                <a:rPr lang="bg-BG" altLang="bg-BG" sz="900" b="0" dirty="0"/>
                <a:t> към ИБД, </a:t>
              </a:r>
              <a:r>
                <a:rPr lang="bg-BG" altLang="bg-BG" sz="900" b="0" dirty="0">
                  <a:cs typeface="Times New Roman" pitchFamily="18" charset="0"/>
                </a:rPr>
                <a:t>локални променливи, брой възли вляво </a:t>
              </a:r>
              <a:r>
                <a:rPr lang="en-US" altLang="bg-BG" sz="900" b="0" dirty="0" err="1">
                  <a:cs typeface="Times New Roman" pitchFamily="18" charset="0"/>
                </a:rPr>
                <a:t>nl</a:t>
              </a:r>
              <a:r>
                <a:rPr lang="bg-BG" altLang="bg-BG" sz="900" b="0" dirty="0">
                  <a:cs typeface="Times New Roman" pitchFamily="18" charset="0"/>
                </a:rPr>
                <a:t>, вдясно</a:t>
              </a:r>
              <a:r>
                <a:rPr lang="en-US" altLang="bg-BG" sz="900" b="0" dirty="0">
                  <a:cs typeface="Times New Roman" pitchFamily="18" charset="0"/>
                </a:rPr>
                <a:t> </a:t>
              </a:r>
              <a:r>
                <a:rPr lang="en-US" altLang="bg-BG" sz="900" b="0" dirty="0" err="1">
                  <a:cs typeface="Times New Roman" pitchFamily="18" charset="0"/>
                </a:rPr>
                <a:t>nd</a:t>
              </a:r>
              <a:endParaRPr lang="en-US" altLang="bg-BG" sz="1100" b="0" dirty="0"/>
            </a:p>
            <a:p>
              <a:pPr algn="l" eaLnBrk="0" hangingPunct="0"/>
              <a:r>
                <a:rPr lang="fr-FR" altLang="bg-BG" sz="900" b="0" dirty="0">
                  <a:cs typeface="Times New Roman" pitchFamily="18" charset="0"/>
                </a:rPr>
                <a:t>‘</a:t>
              </a:r>
              <a:r>
                <a:rPr lang="bg-BG" altLang="bg-BG" sz="900" b="0" dirty="0">
                  <a:cs typeface="Times New Roman" pitchFamily="18" charset="0"/>
                </a:rPr>
                <a:t>държач</a:t>
              </a:r>
              <a:r>
                <a:rPr lang="fr-FR" altLang="bg-BG" sz="900" b="0" dirty="0">
                  <a:cs typeface="Times New Roman" pitchFamily="18" charset="0"/>
                </a:rPr>
                <a:t>’</a:t>
              </a:r>
              <a:r>
                <a:rPr lang="bg-BG" altLang="bg-BG" sz="900" b="0" dirty="0">
                  <a:cs typeface="Times New Roman" pitchFamily="18" charset="0"/>
                </a:rPr>
                <a:t>, за въвеждане на данните в елемент от дървото, </a:t>
              </a:r>
              <a:endParaRPr lang="en-US" altLang="bg-BG" sz="1100" b="0" dirty="0"/>
            </a:p>
            <a:p>
              <a:pPr algn="l" eaLnBrk="0" hangingPunct="0"/>
              <a:r>
                <a:rPr lang="bg-BG" altLang="bg-BG" sz="900" b="0" dirty="0">
                  <a:cs typeface="Times New Roman" pitchFamily="18" charset="0"/>
                </a:rPr>
                <a:t>данна х, която се чете</a:t>
              </a:r>
              <a:endParaRPr lang="bg-BG" altLang="bg-BG" sz="1800" b="0" dirty="0"/>
            </a:p>
          </p:txBody>
        </p:sp>
        <p:sp>
          <p:nvSpPr>
            <p:cNvPr id="492556" name="Rectangle 12"/>
            <p:cNvSpPr>
              <a:spLocks noChangeArrowheads="1"/>
            </p:cNvSpPr>
            <p:nvPr/>
          </p:nvSpPr>
          <p:spPr bwMode="auto">
            <a:xfrm>
              <a:off x="3060" y="1459"/>
              <a:ext cx="1452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Function ibd (n : integer) : po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var nl, dl :integer;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arj: po;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x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: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DataT;</a:t>
              </a:r>
              <a:endParaRPr lang="en-US" altLang="bg-BG" sz="1800" b="0"/>
            </a:p>
          </p:txBody>
        </p:sp>
        <p:sp>
          <p:nvSpPr>
            <p:cNvPr id="492557" name="Rectangle 13"/>
            <p:cNvSpPr>
              <a:spLocks noChangeArrowheads="1"/>
            </p:cNvSpPr>
            <p:nvPr/>
          </p:nvSpPr>
          <p:spPr bwMode="auto">
            <a:xfrm>
              <a:off x="4488" y="525"/>
              <a:ext cx="1068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typedef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 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int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DataT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;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typedef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struct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node*Po;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struct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node { 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DataT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data; Po left; Po right;};</a:t>
              </a:r>
              <a:endParaRPr lang="en-US" altLang="bg-BG" sz="1100" b="0" dirty="0"/>
            </a:p>
            <a:p>
              <a:pPr algn="l" eaLnBrk="0" hangingPunct="0"/>
              <a:r>
                <a:rPr lang="bg-BG" altLang="bg-BG" sz="1200" b="0" dirty="0">
                  <a:cs typeface="Times New Roman" pitchFamily="18" charset="0"/>
                </a:rPr>
                <a:t> </a:t>
              </a:r>
              <a:endParaRPr lang="bg-BG" altLang="bg-BG" sz="1800" b="0" dirty="0"/>
            </a:p>
          </p:txBody>
        </p:sp>
        <p:sp>
          <p:nvSpPr>
            <p:cNvPr id="492558" name="Rectangle 14"/>
            <p:cNvSpPr>
              <a:spLocks noChangeArrowheads="1"/>
            </p:cNvSpPr>
            <p:nvPr/>
          </p:nvSpPr>
          <p:spPr bwMode="auto">
            <a:xfrm>
              <a:off x="1736" y="509"/>
              <a:ext cx="1272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Среда</a:t>
              </a:r>
              <a:endParaRPr lang="bg-BG" altLang="bg-BG" sz="1800" b="0"/>
            </a:p>
          </p:txBody>
        </p:sp>
        <p:sp>
          <p:nvSpPr>
            <p:cNvPr id="492559" name="Rectangle 15"/>
            <p:cNvSpPr>
              <a:spLocks noChangeArrowheads="1"/>
            </p:cNvSpPr>
            <p:nvPr/>
          </p:nvSpPr>
          <p:spPr bwMode="auto">
            <a:xfrm>
              <a:off x="3060" y="541"/>
              <a:ext cx="1452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 altLang="bg-BG" sz="900" b="0" dirty="0">
                <a:solidFill>
                  <a:srgbClr val="993300"/>
                </a:solidFill>
                <a:cs typeface="Times New Roman" pitchFamily="18" charset="0"/>
              </a:endParaRPr>
            </a:p>
            <a:p>
              <a:pPr algn="l" eaLnBrk="0" hangingPunct="0"/>
              <a:r>
                <a:rPr lang="en-US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Program </a:t>
              </a:r>
              <a:r>
                <a:rPr lang="en-US" altLang="bg-BG" sz="900" b="0" dirty="0" err="1">
                  <a:solidFill>
                    <a:srgbClr val="993300"/>
                  </a:solidFill>
                  <a:cs typeface="Times New Roman" pitchFamily="18" charset="0"/>
                </a:rPr>
                <a:t>glawna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Type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Po=^node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        node = record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                    data : </a:t>
              </a:r>
              <a:r>
                <a:rPr lang="en-US" altLang="bg-BG" sz="900" b="0" dirty="0" err="1">
                  <a:solidFill>
                    <a:srgbClr val="993300"/>
                  </a:solidFill>
                  <a:cs typeface="Times New Roman" pitchFamily="18" charset="0"/>
                </a:rPr>
                <a:t>DataT</a:t>
              </a:r>
              <a:r>
                <a:rPr lang="en-US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;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                    left</a:t>
              </a:r>
              <a:r>
                <a:rPr lang="bg-BG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:</a:t>
              </a:r>
              <a:r>
                <a:rPr lang="fr-FR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po</a:t>
              </a:r>
              <a:r>
                <a:rPr lang="en-US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;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                    </a:t>
              </a:r>
              <a:r>
                <a:rPr lang="en-US" altLang="bg-BG" sz="900" b="0" dirty="0" err="1">
                  <a:solidFill>
                    <a:srgbClr val="993300"/>
                  </a:solidFill>
                  <a:cs typeface="Times New Roman" pitchFamily="18" charset="0"/>
                </a:rPr>
                <a:t>right:po</a:t>
              </a:r>
              <a:r>
                <a:rPr lang="en-US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;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                    end;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 err="1">
                  <a:solidFill>
                    <a:srgbClr val="993300"/>
                  </a:solidFill>
                  <a:cs typeface="Times New Roman" pitchFamily="18" charset="0"/>
                </a:rPr>
                <a:t>var</a:t>
              </a:r>
              <a:r>
                <a:rPr lang="en-US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 root : </a:t>
              </a:r>
              <a:r>
                <a:rPr lang="en-US" altLang="bg-BG" sz="900" b="0" dirty="0" err="1">
                  <a:solidFill>
                    <a:srgbClr val="993300"/>
                  </a:solidFill>
                  <a:cs typeface="Times New Roman" pitchFamily="18" charset="0"/>
                </a:rPr>
                <a:t>po</a:t>
              </a:r>
              <a:r>
                <a:rPr lang="en-US" altLang="bg-BG" sz="900" b="0" dirty="0">
                  <a:solidFill>
                    <a:srgbClr val="993300"/>
                  </a:solidFill>
                  <a:cs typeface="Times New Roman" pitchFamily="18" charset="0"/>
                </a:rPr>
                <a:t>;</a:t>
              </a:r>
              <a:endParaRPr lang="en-US" altLang="bg-BG" sz="1800" b="0" dirty="0"/>
            </a:p>
          </p:txBody>
        </p:sp>
        <p:sp>
          <p:nvSpPr>
            <p:cNvPr id="492560" name="Line 16"/>
            <p:cNvSpPr>
              <a:spLocks noChangeShapeType="1"/>
            </p:cNvSpPr>
            <p:nvPr/>
          </p:nvSpPr>
          <p:spPr bwMode="auto">
            <a:xfrm>
              <a:off x="1764" y="53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1" name="Line 17"/>
            <p:cNvSpPr>
              <a:spLocks noChangeShapeType="1"/>
            </p:cNvSpPr>
            <p:nvPr/>
          </p:nvSpPr>
          <p:spPr bwMode="auto">
            <a:xfrm>
              <a:off x="1764" y="3681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2" name="Line 18"/>
            <p:cNvSpPr>
              <a:spLocks noChangeShapeType="1"/>
            </p:cNvSpPr>
            <p:nvPr/>
          </p:nvSpPr>
          <p:spPr bwMode="auto">
            <a:xfrm>
              <a:off x="1764" y="549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3" name="Line 19"/>
            <p:cNvSpPr>
              <a:spLocks noChangeShapeType="1"/>
            </p:cNvSpPr>
            <p:nvPr/>
          </p:nvSpPr>
          <p:spPr bwMode="auto">
            <a:xfrm>
              <a:off x="5556" y="525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4" name="Line 20"/>
            <p:cNvSpPr>
              <a:spLocks noChangeShapeType="1"/>
            </p:cNvSpPr>
            <p:nvPr/>
          </p:nvSpPr>
          <p:spPr bwMode="auto">
            <a:xfrm>
              <a:off x="1764" y="144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5" name="Line 21"/>
            <p:cNvSpPr>
              <a:spLocks noChangeShapeType="1"/>
            </p:cNvSpPr>
            <p:nvPr/>
          </p:nvSpPr>
          <p:spPr bwMode="auto">
            <a:xfrm>
              <a:off x="4456" y="533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6" name="Line 22"/>
            <p:cNvSpPr>
              <a:spLocks noChangeShapeType="1"/>
            </p:cNvSpPr>
            <p:nvPr/>
          </p:nvSpPr>
          <p:spPr bwMode="auto">
            <a:xfrm>
              <a:off x="3008" y="525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7" name="Line 23"/>
            <p:cNvSpPr>
              <a:spLocks noChangeShapeType="1"/>
            </p:cNvSpPr>
            <p:nvPr/>
          </p:nvSpPr>
          <p:spPr bwMode="auto">
            <a:xfrm>
              <a:off x="1764" y="210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8" name="Line 24"/>
            <p:cNvSpPr>
              <a:spLocks noChangeShapeType="1"/>
            </p:cNvSpPr>
            <p:nvPr/>
          </p:nvSpPr>
          <p:spPr bwMode="auto">
            <a:xfrm>
              <a:off x="1764" y="319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2569" name="Rectangle 25"/>
          <p:cNvSpPr>
            <a:spLocks noChangeArrowheads="1"/>
          </p:cNvSpPr>
          <p:nvPr/>
        </p:nvSpPr>
        <p:spPr bwMode="auto">
          <a:xfrm>
            <a:off x="2578100" y="347663"/>
            <a:ext cx="344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Програма за построяване на ИБД от </a:t>
            </a:r>
            <a:r>
              <a:rPr lang="en-US" altLang="bg-BG" i="1"/>
              <a:t>n</a:t>
            </a:r>
            <a:r>
              <a:rPr lang="bg-BG" altLang="bg-BG" i="1"/>
              <a:t> възела.</a:t>
            </a:r>
            <a:r>
              <a:rPr lang="bg-BG" altLang="bg-BG"/>
              <a:t> </a:t>
            </a:r>
          </a:p>
        </p:txBody>
      </p:sp>
      <p:grpSp>
        <p:nvGrpSpPr>
          <p:cNvPr id="492570" name="Group 26"/>
          <p:cNvGrpSpPr>
            <a:grpSpLocks/>
          </p:cNvGrpSpPr>
          <p:nvPr/>
        </p:nvGrpSpPr>
        <p:grpSpPr bwMode="auto">
          <a:xfrm>
            <a:off x="0" y="2286000"/>
            <a:ext cx="2982913" cy="3117850"/>
            <a:chOff x="0" y="1440"/>
            <a:chExt cx="1879" cy="1964"/>
          </a:xfrm>
        </p:grpSpPr>
        <p:sp>
          <p:nvSpPr>
            <p:cNvPr id="492571" name="Line 27"/>
            <p:cNvSpPr>
              <a:spLocks noChangeShapeType="1"/>
            </p:cNvSpPr>
            <p:nvPr/>
          </p:nvSpPr>
          <p:spPr bwMode="auto">
            <a:xfrm>
              <a:off x="707" y="2091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72" name="Line 28"/>
            <p:cNvSpPr>
              <a:spLocks noChangeShapeType="1"/>
            </p:cNvSpPr>
            <p:nvPr/>
          </p:nvSpPr>
          <p:spPr bwMode="auto">
            <a:xfrm>
              <a:off x="707" y="2388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73" name="Oval 29"/>
            <p:cNvSpPr>
              <a:spLocks noChangeArrowheads="1"/>
            </p:cNvSpPr>
            <p:nvPr/>
          </p:nvSpPr>
          <p:spPr bwMode="auto">
            <a:xfrm>
              <a:off x="624" y="1756"/>
              <a:ext cx="167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2574" name="Text Box 30"/>
            <p:cNvSpPr txBox="1">
              <a:spLocks noChangeArrowheads="1"/>
            </p:cNvSpPr>
            <p:nvPr/>
          </p:nvSpPr>
          <p:spPr bwMode="auto">
            <a:xfrm>
              <a:off x="540" y="1546"/>
              <a:ext cx="335" cy="1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bg-BG" sz="800" b="0">
                  <a:cs typeface="Times New Roman" pitchFamily="18" charset="0"/>
                </a:rPr>
                <a:t>n</a:t>
              </a:r>
              <a:endParaRPr lang="en-US" altLang="bg-BG" sz="800" b="0"/>
            </a:p>
          </p:txBody>
        </p:sp>
        <p:sp>
          <p:nvSpPr>
            <p:cNvPr id="492575" name="Line 31"/>
            <p:cNvSpPr>
              <a:spLocks noChangeShapeType="1"/>
            </p:cNvSpPr>
            <p:nvPr/>
          </p:nvSpPr>
          <p:spPr bwMode="auto">
            <a:xfrm>
              <a:off x="707" y="167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76" name="Text Box 32"/>
            <p:cNvSpPr txBox="1">
              <a:spLocks noChangeArrowheads="1"/>
            </p:cNvSpPr>
            <p:nvPr/>
          </p:nvSpPr>
          <p:spPr bwMode="auto">
            <a:xfrm>
              <a:off x="456" y="1977"/>
              <a:ext cx="544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>
                  <a:cs typeface="Times New Roman" pitchFamily="18" charset="0"/>
                </a:rPr>
                <a:t>nl, nd</a:t>
              </a:r>
              <a:endParaRPr lang="en-US" altLang="bg-BG" sz="800" b="0"/>
            </a:p>
            <a:p>
              <a:pPr eaLnBrk="0" hangingPunct="0"/>
              <a:r>
                <a:rPr lang="en-US" altLang="bg-BG" sz="800" b="0">
                  <a:cs typeface="Times New Roman" pitchFamily="18" charset="0"/>
                </a:rPr>
                <a:t> </a:t>
              </a:r>
              <a:endParaRPr lang="en-US" altLang="bg-BG" sz="800" b="0"/>
            </a:p>
          </p:txBody>
        </p:sp>
        <p:sp>
          <p:nvSpPr>
            <p:cNvPr id="492577" name="Text Box 33"/>
            <p:cNvSpPr txBox="1">
              <a:spLocks noChangeArrowheads="1"/>
            </p:cNvSpPr>
            <p:nvPr/>
          </p:nvSpPr>
          <p:spPr bwMode="auto">
            <a:xfrm>
              <a:off x="456" y="2179"/>
              <a:ext cx="544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sp>
          <p:nvSpPr>
            <p:cNvPr id="492578" name="Line 34"/>
            <p:cNvSpPr>
              <a:spLocks noChangeShapeType="1"/>
            </p:cNvSpPr>
            <p:nvPr/>
          </p:nvSpPr>
          <p:spPr bwMode="auto">
            <a:xfrm>
              <a:off x="707" y="192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2579" name="Group 35"/>
            <p:cNvGrpSpPr>
              <a:grpSpLocks/>
            </p:cNvGrpSpPr>
            <p:nvPr/>
          </p:nvGrpSpPr>
          <p:grpSpPr bwMode="auto">
            <a:xfrm>
              <a:off x="875" y="2224"/>
              <a:ext cx="83" cy="85"/>
              <a:chOff x="5940" y="13140"/>
              <a:chExt cx="1080" cy="1080"/>
            </a:xfrm>
          </p:grpSpPr>
          <p:sp>
            <p:nvSpPr>
              <p:cNvPr id="492580" name="Oval 36"/>
              <p:cNvSpPr>
                <a:spLocks noChangeArrowheads="1"/>
              </p:cNvSpPr>
              <p:nvPr/>
            </p:nvSpPr>
            <p:spPr bwMode="auto">
              <a:xfrm>
                <a:off x="5940" y="13140"/>
                <a:ext cx="1080" cy="10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bg-BG" altLang="bg-BG" sz="800" b="0">
                    <a:cs typeface="Times New Roman" pitchFamily="18" charset="0"/>
                  </a:rPr>
                  <a:t> </a:t>
                </a:r>
                <a:endParaRPr lang="bg-BG" altLang="bg-BG" sz="800" b="0"/>
              </a:p>
            </p:txBody>
          </p:sp>
          <p:sp>
            <p:nvSpPr>
              <p:cNvPr id="492581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20" y="13320"/>
                <a:ext cx="720" cy="72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92582" name="Group 38"/>
            <p:cNvGrpSpPr>
              <a:grpSpLocks/>
            </p:cNvGrpSpPr>
            <p:nvPr/>
          </p:nvGrpSpPr>
          <p:grpSpPr bwMode="auto">
            <a:xfrm rot="470287">
              <a:off x="540" y="2224"/>
              <a:ext cx="129" cy="46"/>
              <a:chOff x="3240" y="13500"/>
              <a:chExt cx="1980" cy="560"/>
            </a:xfrm>
          </p:grpSpPr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4" name="Freeform 40"/>
              <p:cNvSpPr>
                <a:spLocks/>
              </p:cNvSpPr>
              <p:nvPr/>
            </p:nvSpPr>
            <p:spPr bwMode="auto">
              <a:xfrm>
                <a:off x="3240" y="13500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5" name="Oval 41"/>
              <p:cNvSpPr>
                <a:spLocks noChangeArrowheads="1"/>
              </p:cNvSpPr>
              <p:nvPr/>
            </p:nvSpPr>
            <p:spPr bwMode="auto">
              <a:xfrm>
                <a:off x="3420" y="1361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3780" y="1379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492587" name="Group 43"/>
            <p:cNvGrpSpPr>
              <a:grpSpLocks/>
            </p:cNvGrpSpPr>
            <p:nvPr/>
          </p:nvGrpSpPr>
          <p:grpSpPr bwMode="auto">
            <a:xfrm>
              <a:off x="665" y="2224"/>
              <a:ext cx="126" cy="128"/>
              <a:chOff x="3240" y="13680"/>
              <a:chExt cx="1080" cy="720"/>
            </a:xfrm>
          </p:grpSpPr>
          <p:sp>
            <p:nvSpPr>
              <p:cNvPr id="492588" name="Rectangle 44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9" name="Rectangle 45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90" name="Rectangle 46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591" name="Freeform 47"/>
            <p:cNvSpPr>
              <a:spLocks/>
            </p:cNvSpPr>
            <p:nvPr/>
          </p:nvSpPr>
          <p:spPr bwMode="auto">
            <a:xfrm>
              <a:off x="749" y="2236"/>
              <a:ext cx="126" cy="32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92" name="Text Box 48"/>
            <p:cNvSpPr txBox="1">
              <a:spLocks noChangeArrowheads="1"/>
            </p:cNvSpPr>
            <p:nvPr/>
          </p:nvSpPr>
          <p:spPr bwMode="auto">
            <a:xfrm>
              <a:off x="303" y="2179"/>
              <a:ext cx="153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</a:p>
          </p:txBody>
        </p:sp>
        <p:sp>
          <p:nvSpPr>
            <p:cNvPr id="492593" name="Text Box 49"/>
            <p:cNvSpPr txBox="1">
              <a:spLocks noChangeArrowheads="1"/>
            </p:cNvSpPr>
            <p:nvPr/>
          </p:nvSpPr>
          <p:spPr bwMode="auto">
            <a:xfrm>
              <a:off x="296" y="1977"/>
              <a:ext cx="160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>
                  <a:cs typeface="Times New Roman" pitchFamily="18" charset="0"/>
                </a:rPr>
                <a:t>1</a:t>
              </a:r>
              <a:endParaRPr lang="en-US" altLang="bg-BG" sz="800" b="0"/>
            </a:p>
          </p:txBody>
        </p:sp>
        <p:sp>
          <p:nvSpPr>
            <p:cNvPr id="492594" name="Text Box 50"/>
            <p:cNvSpPr txBox="1">
              <a:spLocks noChangeArrowheads="1"/>
            </p:cNvSpPr>
            <p:nvPr/>
          </p:nvSpPr>
          <p:spPr bwMode="auto">
            <a:xfrm>
              <a:off x="456" y="2478"/>
              <a:ext cx="544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92595" name="Group 51"/>
            <p:cNvGrpSpPr>
              <a:grpSpLocks/>
            </p:cNvGrpSpPr>
            <p:nvPr/>
          </p:nvGrpSpPr>
          <p:grpSpPr bwMode="auto">
            <a:xfrm>
              <a:off x="665" y="2521"/>
              <a:ext cx="126" cy="129"/>
              <a:chOff x="7560" y="13500"/>
              <a:chExt cx="1260" cy="1260"/>
            </a:xfrm>
          </p:grpSpPr>
          <p:grpSp>
            <p:nvGrpSpPr>
              <p:cNvPr id="492596" name="Group 52"/>
              <p:cNvGrpSpPr>
                <a:grpSpLocks/>
              </p:cNvGrpSpPr>
              <p:nvPr/>
            </p:nvGrpSpPr>
            <p:grpSpPr bwMode="auto">
              <a:xfrm>
                <a:off x="7560" y="13500"/>
                <a:ext cx="1260" cy="1260"/>
                <a:chOff x="3240" y="13680"/>
                <a:chExt cx="1080" cy="720"/>
              </a:xfrm>
            </p:grpSpPr>
            <p:sp>
              <p:nvSpPr>
                <p:cNvPr id="492597" name="Rectangle 53"/>
                <p:cNvSpPr>
                  <a:spLocks noChangeArrowheads="1"/>
                </p:cNvSpPr>
                <p:nvPr/>
              </p:nvSpPr>
              <p:spPr bwMode="auto">
                <a:xfrm>
                  <a:off x="3240" y="13680"/>
                  <a:ext cx="108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598" name="Rectangle 54"/>
                <p:cNvSpPr>
                  <a:spLocks noChangeArrowheads="1"/>
                </p:cNvSpPr>
                <p:nvPr/>
              </p:nvSpPr>
              <p:spPr bwMode="auto">
                <a:xfrm>
                  <a:off x="324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599" name="Rectangle 55"/>
                <p:cNvSpPr>
                  <a:spLocks noChangeArrowheads="1"/>
                </p:cNvSpPr>
                <p:nvPr/>
              </p:nvSpPr>
              <p:spPr bwMode="auto">
                <a:xfrm>
                  <a:off x="378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92600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7920" y="13680"/>
                <a:ext cx="540" cy="36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92601" name="Group 57"/>
            <p:cNvGrpSpPr>
              <a:grpSpLocks/>
            </p:cNvGrpSpPr>
            <p:nvPr/>
          </p:nvGrpSpPr>
          <p:grpSpPr bwMode="auto">
            <a:xfrm rot="470287">
              <a:off x="540" y="2521"/>
              <a:ext cx="129" cy="46"/>
              <a:chOff x="3240" y="13500"/>
              <a:chExt cx="1980" cy="560"/>
            </a:xfrm>
          </p:grpSpPr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03" name="Freeform 59"/>
              <p:cNvSpPr>
                <a:spLocks/>
              </p:cNvSpPr>
              <p:nvPr/>
            </p:nvSpPr>
            <p:spPr bwMode="auto">
              <a:xfrm>
                <a:off x="3240" y="13500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04" name="Oval 60"/>
              <p:cNvSpPr>
                <a:spLocks noChangeArrowheads="1"/>
              </p:cNvSpPr>
              <p:nvPr/>
            </p:nvSpPr>
            <p:spPr bwMode="auto">
              <a:xfrm>
                <a:off x="3420" y="1361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3780" y="1379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606" name="Text Box 62"/>
            <p:cNvSpPr txBox="1">
              <a:spLocks noChangeArrowheads="1"/>
            </p:cNvSpPr>
            <p:nvPr/>
          </p:nvSpPr>
          <p:spPr bwMode="auto">
            <a:xfrm>
              <a:off x="300" y="2478"/>
              <a:ext cx="156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3</a:t>
              </a:r>
              <a:endParaRPr lang="en-US" altLang="bg-BG" sz="800" b="0"/>
            </a:p>
          </p:txBody>
        </p:sp>
        <p:sp>
          <p:nvSpPr>
            <p:cNvPr id="492607" name="Freeform 63"/>
            <p:cNvSpPr>
              <a:spLocks/>
            </p:cNvSpPr>
            <p:nvPr/>
          </p:nvSpPr>
          <p:spPr bwMode="auto">
            <a:xfrm>
              <a:off x="600" y="2620"/>
              <a:ext cx="98" cy="48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08" name="Line 64"/>
            <p:cNvSpPr>
              <a:spLocks noChangeShapeType="1"/>
            </p:cNvSpPr>
            <p:nvPr/>
          </p:nvSpPr>
          <p:spPr bwMode="auto">
            <a:xfrm flipH="1">
              <a:off x="703" y="2698"/>
              <a:ext cx="4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09" name="Text Box 65"/>
            <p:cNvSpPr txBox="1">
              <a:spLocks noChangeArrowheads="1"/>
            </p:cNvSpPr>
            <p:nvPr/>
          </p:nvSpPr>
          <p:spPr bwMode="auto">
            <a:xfrm>
              <a:off x="459" y="2744"/>
              <a:ext cx="543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92610" name="Group 66"/>
            <p:cNvGrpSpPr>
              <a:grpSpLocks/>
            </p:cNvGrpSpPr>
            <p:nvPr/>
          </p:nvGrpSpPr>
          <p:grpSpPr bwMode="auto">
            <a:xfrm>
              <a:off x="668" y="2799"/>
              <a:ext cx="125" cy="128"/>
              <a:chOff x="7560" y="13500"/>
              <a:chExt cx="1260" cy="1260"/>
            </a:xfrm>
          </p:grpSpPr>
          <p:grpSp>
            <p:nvGrpSpPr>
              <p:cNvPr id="492611" name="Group 67"/>
              <p:cNvGrpSpPr>
                <a:grpSpLocks/>
              </p:cNvGrpSpPr>
              <p:nvPr/>
            </p:nvGrpSpPr>
            <p:grpSpPr bwMode="auto">
              <a:xfrm>
                <a:off x="7560" y="13500"/>
                <a:ext cx="1260" cy="1260"/>
                <a:chOff x="3240" y="13680"/>
                <a:chExt cx="1080" cy="720"/>
              </a:xfrm>
            </p:grpSpPr>
            <p:sp>
              <p:nvSpPr>
                <p:cNvPr id="492612" name="Rectangle 68"/>
                <p:cNvSpPr>
                  <a:spLocks noChangeArrowheads="1"/>
                </p:cNvSpPr>
                <p:nvPr/>
              </p:nvSpPr>
              <p:spPr bwMode="auto">
                <a:xfrm>
                  <a:off x="3240" y="13680"/>
                  <a:ext cx="108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1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4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14" name="Rectangle 70"/>
                <p:cNvSpPr>
                  <a:spLocks noChangeArrowheads="1"/>
                </p:cNvSpPr>
                <p:nvPr/>
              </p:nvSpPr>
              <p:spPr bwMode="auto">
                <a:xfrm>
                  <a:off x="378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92615" name="WordArt 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920" y="13680"/>
                <a:ext cx="540" cy="36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92616" name="Group 72"/>
            <p:cNvGrpSpPr>
              <a:grpSpLocks/>
            </p:cNvGrpSpPr>
            <p:nvPr/>
          </p:nvGrpSpPr>
          <p:grpSpPr bwMode="auto">
            <a:xfrm rot="470287">
              <a:off x="540" y="2831"/>
              <a:ext cx="129" cy="47"/>
              <a:chOff x="3240" y="13500"/>
              <a:chExt cx="1980" cy="560"/>
            </a:xfrm>
          </p:grpSpPr>
          <p:sp>
            <p:nvSpPr>
              <p:cNvPr id="492617" name="Line 73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18" name="Freeform 74"/>
              <p:cNvSpPr>
                <a:spLocks/>
              </p:cNvSpPr>
              <p:nvPr/>
            </p:nvSpPr>
            <p:spPr bwMode="auto">
              <a:xfrm>
                <a:off x="3240" y="13500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19" name="Oval 75"/>
              <p:cNvSpPr>
                <a:spLocks noChangeArrowheads="1"/>
              </p:cNvSpPr>
              <p:nvPr/>
            </p:nvSpPr>
            <p:spPr bwMode="auto">
              <a:xfrm>
                <a:off x="3420" y="1361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20" name="Line 76"/>
              <p:cNvSpPr>
                <a:spLocks noChangeShapeType="1"/>
              </p:cNvSpPr>
              <p:nvPr/>
            </p:nvSpPr>
            <p:spPr bwMode="auto">
              <a:xfrm>
                <a:off x="3780" y="1379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621" name="Text Box 77"/>
            <p:cNvSpPr txBox="1">
              <a:spLocks noChangeArrowheads="1"/>
            </p:cNvSpPr>
            <p:nvPr/>
          </p:nvSpPr>
          <p:spPr bwMode="auto">
            <a:xfrm>
              <a:off x="310" y="2743"/>
              <a:ext cx="147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4</a:t>
              </a:r>
              <a:endParaRPr lang="en-US" altLang="bg-BG" sz="800" b="0"/>
            </a:p>
          </p:txBody>
        </p:sp>
        <p:sp>
          <p:nvSpPr>
            <p:cNvPr id="492622" name="Freeform 78"/>
            <p:cNvSpPr>
              <a:spLocks/>
            </p:cNvSpPr>
            <p:nvPr/>
          </p:nvSpPr>
          <p:spPr bwMode="auto">
            <a:xfrm>
              <a:off x="772" y="2898"/>
              <a:ext cx="75" cy="39"/>
            </a:xfrm>
            <a:custGeom>
              <a:avLst/>
              <a:gdLst>
                <a:gd name="T0" fmla="*/ 0 w 320"/>
                <a:gd name="T1" fmla="*/ 0 h 160"/>
                <a:gd name="T2" fmla="*/ 320 w 320"/>
                <a:gd name="T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160">
                  <a:moveTo>
                    <a:pt x="0" y="0"/>
                  </a:moveTo>
                  <a:lnTo>
                    <a:pt x="32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23" name="Line 79"/>
            <p:cNvSpPr>
              <a:spLocks noChangeShapeType="1"/>
            </p:cNvSpPr>
            <p:nvPr/>
          </p:nvSpPr>
          <p:spPr bwMode="auto">
            <a:xfrm>
              <a:off x="710" y="296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24" name="Text Box 80"/>
            <p:cNvSpPr txBox="1">
              <a:spLocks noChangeArrowheads="1"/>
            </p:cNvSpPr>
            <p:nvPr/>
          </p:nvSpPr>
          <p:spPr bwMode="auto">
            <a:xfrm>
              <a:off x="461" y="3048"/>
              <a:ext cx="544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92625" name="Group 81"/>
            <p:cNvGrpSpPr>
              <a:grpSpLocks/>
            </p:cNvGrpSpPr>
            <p:nvPr/>
          </p:nvGrpSpPr>
          <p:grpSpPr bwMode="auto">
            <a:xfrm>
              <a:off x="851" y="3012"/>
              <a:ext cx="83" cy="215"/>
              <a:chOff x="5580" y="13026"/>
              <a:chExt cx="360" cy="900"/>
            </a:xfrm>
          </p:grpSpPr>
          <p:grpSp>
            <p:nvGrpSpPr>
              <p:cNvPr id="492626" name="Group 82"/>
              <p:cNvGrpSpPr>
                <a:grpSpLocks/>
              </p:cNvGrpSpPr>
              <p:nvPr/>
            </p:nvGrpSpPr>
            <p:grpSpPr bwMode="auto">
              <a:xfrm>
                <a:off x="5580" y="13476"/>
                <a:ext cx="360" cy="450"/>
                <a:chOff x="7560" y="13500"/>
                <a:chExt cx="1260" cy="1260"/>
              </a:xfrm>
            </p:grpSpPr>
            <p:grpSp>
              <p:nvGrpSpPr>
                <p:cNvPr id="492627" name="Group 83"/>
                <p:cNvGrpSpPr>
                  <a:grpSpLocks/>
                </p:cNvGrpSpPr>
                <p:nvPr/>
              </p:nvGrpSpPr>
              <p:grpSpPr bwMode="auto">
                <a:xfrm>
                  <a:off x="7560" y="13500"/>
                  <a:ext cx="1260" cy="1260"/>
                  <a:chOff x="3240" y="13680"/>
                  <a:chExt cx="1080" cy="720"/>
                </a:xfrm>
              </p:grpSpPr>
              <p:sp>
                <p:nvSpPr>
                  <p:cNvPr id="49262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680"/>
                    <a:ext cx="108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49262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404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49263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780" y="1404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492631" name="WordArt 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920" y="13680"/>
                  <a:ext cx="540" cy="360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bg-BG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C0C0C0"/>
                      </a:solidFill>
                      <a:latin typeface="Arial Black"/>
                    </a:rPr>
                    <a:t>х</a:t>
                  </a:r>
                </a:p>
              </p:txBody>
            </p:sp>
          </p:grpSp>
          <p:grpSp>
            <p:nvGrpSpPr>
              <p:cNvPr id="492632" name="Group 88"/>
              <p:cNvGrpSpPr>
                <a:grpSpLocks/>
              </p:cNvGrpSpPr>
              <p:nvPr/>
            </p:nvGrpSpPr>
            <p:grpSpPr bwMode="auto">
              <a:xfrm>
                <a:off x="5697" y="13026"/>
                <a:ext cx="130" cy="463"/>
                <a:chOff x="5697" y="13026"/>
                <a:chExt cx="130" cy="463"/>
              </a:xfrm>
            </p:grpSpPr>
            <p:sp>
              <p:nvSpPr>
                <p:cNvPr id="492633" name="Line 89"/>
                <p:cNvSpPr>
                  <a:spLocks noChangeShapeType="1"/>
                </p:cNvSpPr>
                <p:nvPr/>
              </p:nvSpPr>
              <p:spPr bwMode="auto">
                <a:xfrm rot="5340446">
                  <a:off x="5757" y="12984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34" name="Freeform 90"/>
                <p:cNvSpPr>
                  <a:spLocks/>
                </p:cNvSpPr>
                <p:nvPr/>
              </p:nvSpPr>
              <p:spPr bwMode="auto">
                <a:xfrm rot="5340446">
                  <a:off x="5657" y="13066"/>
                  <a:ext cx="210" cy="130"/>
                </a:xfrm>
                <a:custGeom>
                  <a:avLst/>
                  <a:gdLst>
                    <a:gd name="T0" fmla="*/ 0 w 900"/>
                    <a:gd name="T1" fmla="*/ 560 h 560"/>
                    <a:gd name="T2" fmla="*/ 900 w 900"/>
                    <a:gd name="T3" fmla="*/ 560 h 560"/>
                    <a:gd name="T4" fmla="*/ 900 w 900"/>
                    <a:gd name="T5" fmla="*/ 0 h 560"/>
                    <a:gd name="T6" fmla="*/ 0 w 900"/>
                    <a:gd name="T7" fmla="*/ 0 h 560"/>
                    <a:gd name="T8" fmla="*/ 0 w 900"/>
                    <a:gd name="T9" fmla="*/ 56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0" h="560">
                      <a:moveTo>
                        <a:pt x="0" y="560"/>
                      </a:moveTo>
                      <a:lnTo>
                        <a:pt x="900" y="560"/>
                      </a:lnTo>
                      <a:lnTo>
                        <a:pt x="900" y="0"/>
                      </a:lnTo>
                      <a:lnTo>
                        <a:pt x="0" y="0"/>
                      </a:lnTo>
                      <a:lnTo>
                        <a:pt x="0" y="56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35" name="Oval 91"/>
                <p:cNvSpPr>
                  <a:spLocks noChangeArrowheads="1"/>
                </p:cNvSpPr>
                <p:nvPr/>
              </p:nvSpPr>
              <p:spPr bwMode="auto">
                <a:xfrm rot="5340446">
                  <a:off x="5717" y="13068"/>
                  <a:ext cx="84" cy="8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36" name="Line 92"/>
                <p:cNvSpPr>
                  <a:spLocks noChangeShapeType="1"/>
                </p:cNvSpPr>
                <p:nvPr/>
              </p:nvSpPr>
              <p:spPr bwMode="auto">
                <a:xfrm rot="5340446">
                  <a:off x="5595" y="13321"/>
                  <a:ext cx="33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492637" name="Text Box 93"/>
            <p:cNvSpPr txBox="1">
              <a:spLocks noChangeArrowheads="1"/>
            </p:cNvSpPr>
            <p:nvPr/>
          </p:nvSpPr>
          <p:spPr bwMode="auto">
            <a:xfrm>
              <a:off x="303" y="3047"/>
              <a:ext cx="159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5</a:t>
              </a:r>
            </a:p>
          </p:txBody>
        </p:sp>
        <p:sp>
          <p:nvSpPr>
            <p:cNvPr id="492638" name="Text Box 94"/>
            <p:cNvSpPr txBox="1">
              <a:spLocks noChangeArrowheads="1"/>
            </p:cNvSpPr>
            <p:nvPr/>
          </p:nvSpPr>
          <p:spPr bwMode="auto">
            <a:xfrm>
              <a:off x="542" y="3091"/>
              <a:ext cx="33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800" b="0">
                  <a:latin typeface="Times New Roman" pitchFamily="18" charset="0"/>
                  <a:cs typeface="Times New Roman" pitchFamily="18" charset="0"/>
                </a:rPr>
                <a:t>Ibd </a:t>
              </a:r>
              <a:r>
                <a:rPr lang="en-US" altLang="bg-BG" sz="800" b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</a:t>
              </a:r>
              <a:endParaRPr lang="bg-BG" altLang="bg-BG" sz="800" b="0">
                <a:latin typeface="Times New Roman" pitchFamily="18" charset="0"/>
                <a:cs typeface="Times New Roman" pitchFamily="18" charset="0"/>
              </a:endParaRPr>
            </a:p>
            <a:p>
              <a:pPr algn="l" eaLnBrk="0" hangingPunct="0"/>
              <a:endParaRPr lang="bg-BG" altLang="bg-BG" sz="800" b="0"/>
            </a:p>
          </p:txBody>
        </p:sp>
        <p:sp>
          <p:nvSpPr>
            <p:cNvPr id="492639" name="Line 95"/>
            <p:cNvSpPr>
              <a:spLocks noChangeShapeType="1"/>
            </p:cNvSpPr>
            <p:nvPr/>
          </p:nvSpPr>
          <p:spPr bwMode="auto">
            <a:xfrm>
              <a:off x="511" y="3092"/>
              <a:ext cx="0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40" name="Text Box 96"/>
            <p:cNvSpPr txBox="1">
              <a:spLocks noChangeArrowheads="1"/>
            </p:cNvSpPr>
            <p:nvPr/>
          </p:nvSpPr>
          <p:spPr bwMode="auto">
            <a:xfrm>
              <a:off x="1335" y="2989"/>
              <a:ext cx="544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sp>
          <p:nvSpPr>
            <p:cNvPr id="492641" name="Text Box 97"/>
            <p:cNvSpPr txBox="1">
              <a:spLocks noChangeArrowheads="1"/>
            </p:cNvSpPr>
            <p:nvPr/>
          </p:nvSpPr>
          <p:spPr bwMode="auto">
            <a:xfrm>
              <a:off x="1146" y="2989"/>
              <a:ext cx="189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6</a:t>
              </a:r>
              <a:endParaRPr lang="en-US" altLang="bg-BG" sz="800" b="0"/>
            </a:p>
          </p:txBody>
        </p:sp>
        <p:sp>
          <p:nvSpPr>
            <p:cNvPr id="492642" name="Line 98"/>
            <p:cNvSpPr>
              <a:spLocks noChangeShapeType="1"/>
            </p:cNvSpPr>
            <p:nvPr/>
          </p:nvSpPr>
          <p:spPr bwMode="auto">
            <a:xfrm>
              <a:off x="1419" y="3034"/>
              <a:ext cx="209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2643" name="Group 99"/>
            <p:cNvGrpSpPr>
              <a:grpSpLocks/>
            </p:cNvGrpSpPr>
            <p:nvPr/>
          </p:nvGrpSpPr>
          <p:grpSpPr bwMode="auto">
            <a:xfrm>
              <a:off x="1628" y="3079"/>
              <a:ext cx="83" cy="86"/>
              <a:chOff x="4860" y="14760"/>
              <a:chExt cx="540" cy="540"/>
            </a:xfrm>
          </p:grpSpPr>
          <p:sp>
            <p:nvSpPr>
              <p:cNvPr id="492644" name="Oval 100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45" name="Line 101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46" name="Line 102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647" name="Line 103"/>
            <p:cNvSpPr>
              <a:spLocks noChangeShapeType="1"/>
            </p:cNvSpPr>
            <p:nvPr/>
          </p:nvSpPr>
          <p:spPr bwMode="auto">
            <a:xfrm>
              <a:off x="624" y="1811"/>
              <a:ext cx="795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48" name="Line 104"/>
            <p:cNvSpPr>
              <a:spLocks noChangeShapeType="1"/>
            </p:cNvSpPr>
            <p:nvPr/>
          </p:nvSpPr>
          <p:spPr bwMode="auto">
            <a:xfrm>
              <a:off x="1419" y="2020"/>
              <a:ext cx="0" cy="9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49" name="Line 105"/>
            <p:cNvSpPr>
              <a:spLocks noChangeShapeType="1"/>
            </p:cNvSpPr>
            <p:nvPr/>
          </p:nvSpPr>
          <p:spPr bwMode="auto">
            <a:xfrm flipH="1">
              <a:off x="695" y="3213"/>
              <a:ext cx="738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0" name="Line 106"/>
            <p:cNvSpPr>
              <a:spLocks noChangeShapeType="1"/>
            </p:cNvSpPr>
            <p:nvPr/>
          </p:nvSpPr>
          <p:spPr bwMode="auto">
            <a:xfrm flipH="1">
              <a:off x="698" y="3251"/>
              <a:ext cx="0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1" name="Freeform 107"/>
            <p:cNvSpPr>
              <a:spLocks/>
            </p:cNvSpPr>
            <p:nvPr/>
          </p:nvSpPr>
          <p:spPr bwMode="auto">
            <a:xfrm>
              <a:off x="131" y="1507"/>
              <a:ext cx="404" cy="1095"/>
            </a:xfrm>
            <a:custGeom>
              <a:avLst/>
              <a:gdLst>
                <a:gd name="T0" fmla="*/ 880 w 1740"/>
                <a:gd name="T1" fmla="*/ 4400 h 4400"/>
                <a:gd name="T2" fmla="*/ 0 w 1740"/>
                <a:gd name="T3" fmla="*/ 2720 h 4400"/>
                <a:gd name="T4" fmla="*/ 620 w 1740"/>
                <a:gd name="T5" fmla="*/ 440 h 4400"/>
                <a:gd name="T6" fmla="*/ 1740 w 1740"/>
                <a:gd name="T7" fmla="*/ 80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0" h="4400">
                  <a:moveTo>
                    <a:pt x="880" y="4400"/>
                  </a:moveTo>
                  <a:cubicBezTo>
                    <a:pt x="733" y="4120"/>
                    <a:pt x="43" y="3380"/>
                    <a:pt x="0" y="2720"/>
                  </a:cubicBezTo>
                  <a:cubicBezTo>
                    <a:pt x="20" y="2050"/>
                    <a:pt x="330" y="880"/>
                    <a:pt x="620" y="440"/>
                  </a:cubicBezTo>
                  <a:cubicBezTo>
                    <a:pt x="910" y="0"/>
                    <a:pt x="1507" y="155"/>
                    <a:pt x="1740" y="8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2" name="Freeform 108"/>
            <p:cNvSpPr>
              <a:spLocks/>
            </p:cNvSpPr>
            <p:nvPr/>
          </p:nvSpPr>
          <p:spPr bwMode="auto">
            <a:xfrm>
              <a:off x="0" y="1440"/>
              <a:ext cx="600" cy="1422"/>
            </a:xfrm>
            <a:custGeom>
              <a:avLst/>
              <a:gdLst>
                <a:gd name="T0" fmla="*/ 1503 w 2443"/>
                <a:gd name="T1" fmla="*/ 5870 h 5870"/>
                <a:gd name="T2" fmla="*/ 23 w 2443"/>
                <a:gd name="T3" fmla="*/ 3690 h 5870"/>
                <a:gd name="T4" fmla="*/ 903 w 2443"/>
                <a:gd name="T5" fmla="*/ 590 h 5870"/>
                <a:gd name="T6" fmla="*/ 2443 w 2443"/>
                <a:gd name="T7" fmla="*/ 150 h 5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3" h="5870">
                  <a:moveTo>
                    <a:pt x="1503" y="5870"/>
                  </a:moveTo>
                  <a:cubicBezTo>
                    <a:pt x="1256" y="5503"/>
                    <a:pt x="123" y="4570"/>
                    <a:pt x="23" y="3690"/>
                  </a:cubicBezTo>
                  <a:cubicBezTo>
                    <a:pt x="0" y="2747"/>
                    <a:pt x="510" y="1160"/>
                    <a:pt x="903" y="590"/>
                  </a:cubicBezTo>
                  <a:cubicBezTo>
                    <a:pt x="1306" y="0"/>
                    <a:pt x="2122" y="242"/>
                    <a:pt x="2443" y="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2653" name="Group 109"/>
            <p:cNvGrpSpPr>
              <a:grpSpLocks/>
            </p:cNvGrpSpPr>
            <p:nvPr/>
          </p:nvGrpSpPr>
          <p:grpSpPr bwMode="auto">
            <a:xfrm rot="3289504">
              <a:off x="542" y="1423"/>
              <a:ext cx="154" cy="236"/>
              <a:chOff x="2191" y="8896"/>
              <a:chExt cx="1319" cy="935"/>
            </a:xfrm>
          </p:grpSpPr>
          <p:sp>
            <p:nvSpPr>
              <p:cNvPr id="492654" name="Freeform 110"/>
              <p:cNvSpPr>
                <a:spLocks/>
              </p:cNvSpPr>
              <p:nvPr/>
            </p:nvSpPr>
            <p:spPr bwMode="auto">
              <a:xfrm>
                <a:off x="2191" y="8896"/>
                <a:ext cx="1319" cy="935"/>
              </a:xfrm>
              <a:custGeom>
                <a:avLst/>
                <a:gdLst>
                  <a:gd name="T0" fmla="*/ 173 w 1319"/>
                  <a:gd name="T1" fmla="*/ 63 h 935"/>
                  <a:gd name="T2" fmla="*/ 148 w 1319"/>
                  <a:gd name="T3" fmla="*/ 32 h 935"/>
                  <a:gd name="T4" fmla="*/ 123 w 1319"/>
                  <a:gd name="T5" fmla="*/ 10 h 935"/>
                  <a:gd name="T6" fmla="*/ 98 w 1319"/>
                  <a:gd name="T7" fmla="*/ 0 h 935"/>
                  <a:gd name="T8" fmla="*/ 58 w 1319"/>
                  <a:gd name="T9" fmla="*/ 14 h 935"/>
                  <a:gd name="T10" fmla="*/ 19 w 1319"/>
                  <a:gd name="T11" fmla="*/ 92 h 935"/>
                  <a:gd name="T12" fmla="*/ 0 w 1319"/>
                  <a:gd name="T13" fmla="*/ 223 h 935"/>
                  <a:gd name="T14" fmla="*/ 6 w 1319"/>
                  <a:gd name="T15" fmla="*/ 394 h 935"/>
                  <a:gd name="T16" fmla="*/ 35 w 1319"/>
                  <a:gd name="T17" fmla="*/ 583 h 935"/>
                  <a:gd name="T18" fmla="*/ 81 w 1319"/>
                  <a:gd name="T19" fmla="*/ 747 h 935"/>
                  <a:gd name="T20" fmla="*/ 138 w 1319"/>
                  <a:gd name="T21" fmla="*/ 867 h 935"/>
                  <a:gd name="T22" fmla="*/ 199 w 1319"/>
                  <a:gd name="T23" fmla="*/ 929 h 935"/>
                  <a:gd name="T24" fmla="*/ 241 w 1319"/>
                  <a:gd name="T25" fmla="*/ 932 h 935"/>
                  <a:gd name="T26" fmla="*/ 259 w 1319"/>
                  <a:gd name="T27" fmla="*/ 916 h 935"/>
                  <a:gd name="T28" fmla="*/ 277 w 1319"/>
                  <a:gd name="T29" fmla="*/ 890 h 935"/>
                  <a:gd name="T30" fmla="*/ 291 w 1319"/>
                  <a:gd name="T31" fmla="*/ 856 h 935"/>
                  <a:gd name="T32" fmla="*/ 294 w 1319"/>
                  <a:gd name="T33" fmla="*/ 835 h 935"/>
                  <a:gd name="T34" fmla="*/ 334 w 1319"/>
                  <a:gd name="T35" fmla="*/ 740 h 935"/>
                  <a:gd name="T36" fmla="*/ 384 w 1319"/>
                  <a:gd name="T37" fmla="*/ 659 h 935"/>
                  <a:gd name="T38" fmla="*/ 441 w 1319"/>
                  <a:gd name="T39" fmla="*/ 593 h 935"/>
                  <a:gd name="T40" fmla="*/ 498 w 1319"/>
                  <a:gd name="T41" fmla="*/ 541 h 935"/>
                  <a:gd name="T42" fmla="*/ 554 w 1319"/>
                  <a:gd name="T43" fmla="*/ 502 h 935"/>
                  <a:gd name="T44" fmla="*/ 603 w 1319"/>
                  <a:gd name="T45" fmla="*/ 473 h 935"/>
                  <a:gd name="T46" fmla="*/ 645 w 1319"/>
                  <a:gd name="T47" fmla="*/ 456 h 935"/>
                  <a:gd name="T48" fmla="*/ 672 w 1319"/>
                  <a:gd name="T49" fmla="*/ 449 h 935"/>
                  <a:gd name="T50" fmla="*/ 708 w 1319"/>
                  <a:gd name="T51" fmla="*/ 443 h 935"/>
                  <a:gd name="T52" fmla="*/ 772 w 1319"/>
                  <a:gd name="T53" fmla="*/ 433 h 935"/>
                  <a:gd name="T54" fmla="*/ 852 w 1319"/>
                  <a:gd name="T55" fmla="*/ 420 h 935"/>
                  <a:gd name="T56" fmla="*/ 943 w 1319"/>
                  <a:gd name="T57" fmla="*/ 407 h 935"/>
                  <a:gd name="T58" fmla="*/ 1034 w 1319"/>
                  <a:gd name="T59" fmla="*/ 392 h 935"/>
                  <a:gd name="T60" fmla="*/ 1119 w 1319"/>
                  <a:gd name="T61" fmla="*/ 379 h 935"/>
                  <a:gd name="T62" fmla="*/ 1185 w 1319"/>
                  <a:gd name="T63" fmla="*/ 369 h 935"/>
                  <a:gd name="T64" fmla="*/ 1228 w 1319"/>
                  <a:gd name="T65" fmla="*/ 362 h 935"/>
                  <a:gd name="T66" fmla="*/ 1255 w 1319"/>
                  <a:gd name="T67" fmla="*/ 392 h 935"/>
                  <a:gd name="T68" fmla="*/ 1290 w 1319"/>
                  <a:gd name="T69" fmla="*/ 401 h 935"/>
                  <a:gd name="T70" fmla="*/ 1314 w 1319"/>
                  <a:gd name="T71" fmla="*/ 371 h 935"/>
                  <a:gd name="T72" fmla="*/ 1314 w 1319"/>
                  <a:gd name="T73" fmla="*/ 288 h 935"/>
                  <a:gd name="T74" fmla="*/ 1287 w 1319"/>
                  <a:gd name="T75" fmla="*/ 211 h 935"/>
                  <a:gd name="T76" fmla="*/ 1251 w 1319"/>
                  <a:gd name="T77" fmla="*/ 189 h 935"/>
                  <a:gd name="T78" fmla="*/ 1221 w 1319"/>
                  <a:gd name="T79" fmla="*/ 209 h 935"/>
                  <a:gd name="T80" fmla="*/ 1211 w 1319"/>
                  <a:gd name="T81" fmla="*/ 249 h 935"/>
                  <a:gd name="T82" fmla="*/ 1167 w 1319"/>
                  <a:gd name="T83" fmla="*/ 257 h 935"/>
                  <a:gd name="T84" fmla="*/ 1101 w 1319"/>
                  <a:gd name="T85" fmla="*/ 267 h 935"/>
                  <a:gd name="T86" fmla="*/ 1016 w 1319"/>
                  <a:gd name="T87" fmla="*/ 280 h 935"/>
                  <a:gd name="T88" fmla="*/ 926 w 1319"/>
                  <a:gd name="T89" fmla="*/ 293 h 935"/>
                  <a:gd name="T90" fmla="*/ 835 w 1319"/>
                  <a:gd name="T91" fmla="*/ 307 h 935"/>
                  <a:gd name="T92" fmla="*/ 754 w 1319"/>
                  <a:gd name="T93" fmla="*/ 319 h 935"/>
                  <a:gd name="T94" fmla="*/ 691 w 1319"/>
                  <a:gd name="T95" fmla="*/ 329 h 935"/>
                  <a:gd name="T96" fmla="*/ 655 w 1319"/>
                  <a:gd name="T97" fmla="*/ 335 h 935"/>
                  <a:gd name="T98" fmla="*/ 626 w 1319"/>
                  <a:gd name="T99" fmla="*/ 336 h 935"/>
                  <a:gd name="T100" fmla="*/ 582 w 1319"/>
                  <a:gd name="T101" fmla="*/ 332 h 935"/>
                  <a:gd name="T102" fmla="*/ 526 w 1319"/>
                  <a:gd name="T103" fmla="*/ 320 h 935"/>
                  <a:gd name="T104" fmla="*/ 461 w 1319"/>
                  <a:gd name="T105" fmla="*/ 299 h 935"/>
                  <a:gd name="T106" fmla="*/ 390 w 1319"/>
                  <a:gd name="T107" fmla="*/ 267 h 935"/>
                  <a:gd name="T108" fmla="*/ 318 w 1319"/>
                  <a:gd name="T109" fmla="*/ 221 h 935"/>
                  <a:gd name="T110" fmla="*/ 246 w 1319"/>
                  <a:gd name="T111" fmla="*/ 160 h 935"/>
                  <a:gd name="T112" fmla="*/ 179 w 1319"/>
                  <a:gd name="T113" fmla="*/ 81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19" h="935">
                    <a:moveTo>
                      <a:pt x="186" y="84"/>
                    </a:moveTo>
                    <a:lnTo>
                      <a:pt x="173" y="63"/>
                    </a:lnTo>
                    <a:lnTo>
                      <a:pt x="161" y="46"/>
                    </a:lnTo>
                    <a:lnTo>
                      <a:pt x="148" y="32"/>
                    </a:lnTo>
                    <a:lnTo>
                      <a:pt x="135" y="19"/>
                    </a:lnTo>
                    <a:lnTo>
                      <a:pt x="123" y="10"/>
                    </a:lnTo>
                    <a:lnTo>
                      <a:pt x="110" y="3"/>
                    </a:lnTo>
                    <a:lnTo>
                      <a:pt x="98" y="0"/>
                    </a:lnTo>
                    <a:lnTo>
                      <a:pt x="85" y="0"/>
                    </a:lnTo>
                    <a:lnTo>
                      <a:pt x="58" y="14"/>
                    </a:lnTo>
                    <a:lnTo>
                      <a:pt x="36" y="46"/>
                    </a:lnTo>
                    <a:lnTo>
                      <a:pt x="19" y="92"/>
                    </a:lnTo>
                    <a:lnTo>
                      <a:pt x="7" y="153"/>
                    </a:lnTo>
                    <a:lnTo>
                      <a:pt x="0" y="223"/>
                    </a:lnTo>
                    <a:lnTo>
                      <a:pt x="0" y="306"/>
                    </a:lnTo>
                    <a:lnTo>
                      <a:pt x="6" y="394"/>
                    </a:lnTo>
                    <a:lnTo>
                      <a:pt x="17" y="489"/>
                    </a:lnTo>
                    <a:lnTo>
                      <a:pt x="35" y="583"/>
                    </a:lnTo>
                    <a:lnTo>
                      <a:pt x="56" y="669"/>
                    </a:lnTo>
                    <a:lnTo>
                      <a:pt x="81" y="747"/>
                    </a:lnTo>
                    <a:lnTo>
                      <a:pt x="108" y="814"/>
                    </a:lnTo>
                    <a:lnTo>
                      <a:pt x="138" y="867"/>
                    </a:lnTo>
                    <a:lnTo>
                      <a:pt x="169" y="906"/>
                    </a:lnTo>
                    <a:lnTo>
                      <a:pt x="199" y="929"/>
                    </a:lnTo>
                    <a:lnTo>
                      <a:pt x="229" y="935"/>
                    </a:lnTo>
                    <a:lnTo>
                      <a:pt x="241" y="932"/>
                    </a:lnTo>
                    <a:lnTo>
                      <a:pt x="251" y="925"/>
                    </a:lnTo>
                    <a:lnTo>
                      <a:pt x="259" y="916"/>
                    </a:lnTo>
                    <a:lnTo>
                      <a:pt x="269" y="905"/>
                    </a:lnTo>
                    <a:lnTo>
                      <a:pt x="277" y="890"/>
                    </a:lnTo>
                    <a:lnTo>
                      <a:pt x="284" y="874"/>
                    </a:lnTo>
                    <a:lnTo>
                      <a:pt x="291" y="856"/>
                    </a:lnTo>
                    <a:lnTo>
                      <a:pt x="297" y="834"/>
                    </a:lnTo>
                    <a:lnTo>
                      <a:pt x="294" y="835"/>
                    </a:lnTo>
                    <a:lnTo>
                      <a:pt x="313" y="785"/>
                    </a:lnTo>
                    <a:lnTo>
                      <a:pt x="334" y="740"/>
                    </a:lnTo>
                    <a:lnTo>
                      <a:pt x="359" y="697"/>
                    </a:lnTo>
                    <a:lnTo>
                      <a:pt x="384" y="659"/>
                    </a:lnTo>
                    <a:lnTo>
                      <a:pt x="412" y="625"/>
                    </a:lnTo>
                    <a:lnTo>
                      <a:pt x="441" y="593"/>
                    </a:lnTo>
                    <a:lnTo>
                      <a:pt x="469" y="565"/>
                    </a:lnTo>
                    <a:lnTo>
                      <a:pt x="498" y="541"/>
                    </a:lnTo>
                    <a:lnTo>
                      <a:pt x="527" y="519"/>
                    </a:lnTo>
                    <a:lnTo>
                      <a:pt x="554" y="502"/>
                    </a:lnTo>
                    <a:lnTo>
                      <a:pt x="580" y="486"/>
                    </a:lnTo>
                    <a:lnTo>
                      <a:pt x="603" y="473"/>
                    </a:lnTo>
                    <a:lnTo>
                      <a:pt x="626" y="464"/>
                    </a:lnTo>
                    <a:lnTo>
                      <a:pt x="645" y="456"/>
                    </a:lnTo>
                    <a:lnTo>
                      <a:pt x="661" y="451"/>
                    </a:lnTo>
                    <a:lnTo>
                      <a:pt x="672" y="449"/>
                    </a:lnTo>
                    <a:lnTo>
                      <a:pt x="687" y="446"/>
                    </a:lnTo>
                    <a:lnTo>
                      <a:pt x="708" y="443"/>
                    </a:lnTo>
                    <a:lnTo>
                      <a:pt x="737" y="439"/>
                    </a:lnTo>
                    <a:lnTo>
                      <a:pt x="772" y="433"/>
                    </a:lnTo>
                    <a:lnTo>
                      <a:pt x="811" y="427"/>
                    </a:lnTo>
                    <a:lnTo>
                      <a:pt x="852" y="420"/>
                    </a:lnTo>
                    <a:lnTo>
                      <a:pt x="897" y="414"/>
                    </a:lnTo>
                    <a:lnTo>
                      <a:pt x="943" y="407"/>
                    </a:lnTo>
                    <a:lnTo>
                      <a:pt x="989" y="400"/>
                    </a:lnTo>
                    <a:lnTo>
                      <a:pt x="1034" y="392"/>
                    </a:lnTo>
                    <a:lnTo>
                      <a:pt x="1078" y="385"/>
                    </a:lnTo>
                    <a:lnTo>
                      <a:pt x="1119" y="379"/>
                    </a:lnTo>
                    <a:lnTo>
                      <a:pt x="1155" y="374"/>
                    </a:lnTo>
                    <a:lnTo>
                      <a:pt x="1185" y="369"/>
                    </a:lnTo>
                    <a:lnTo>
                      <a:pt x="1211" y="365"/>
                    </a:lnTo>
                    <a:lnTo>
                      <a:pt x="1228" y="362"/>
                    </a:lnTo>
                    <a:lnTo>
                      <a:pt x="1239" y="379"/>
                    </a:lnTo>
                    <a:lnTo>
                      <a:pt x="1255" y="392"/>
                    </a:lnTo>
                    <a:lnTo>
                      <a:pt x="1273" y="400"/>
                    </a:lnTo>
                    <a:lnTo>
                      <a:pt x="1290" y="401"/>
                    </a:lnTo>
                    <a:lnTo>
                      <a:pt x="1304" y="391"/>
                    </a:lnTo>
                    <a:lnTo>
                      <a:pt x="1314" y="371"/>
                    </a:lnTo>
                    <a:lnTo>
                      <a:pt x="1319" y="337"/>
                    </a:lnTo>
                    <a:lnTo>
                      <a:pt x="1314" y="288"/>
                    </a:lnTo>
                    <a:lnTo>
                      <a:pt x="1303" y="241"/>
                    </a:lnTo>
                    <a:lnTo>
                      <a:pt x="1287" y="211"/>
                    </a:lnTo>
                    <a:lnTo>
                      <a:pt x="1270" y="193"/>
                    </a:lnTo>
                    <a:lnTo>
                      <a:pt x="1251" y="189"/>
                    </a:lnTo>
                    <a:lnTo>
                      <a:pt x="1235" y="195"/>
                    </a:lnTo>
                    <a:lnTo>
                      <a:pt x="1221" y="209"/>
                    </a:lnTo>
                    <a:lnTo>
                      <a:pt x="1212" y="228"/>
                    </a:lnTo>
                    <a:lnTo>
                      <a:pt x="1211" y="249"/>
                    </a:lnTo>
                    <a:lnTo>
                      <a:pt x="1193" y="252"/>
                    </a:lnTo>
                    <a:lnTo>
                      <a:pt x="1167" y="257"/>
                    </a:lnTo>
                    <a:lnTo>
                      <a:pt x="1137" y="261"/>
                    </a:lnTo>
                    <a:lnTo>
                      <a:pt x="1101" y="267"/>
                    </a:lnTo>
                    <a:lnTo>
                      <a:pt x="1061" y="273"/>
                    </a:lnTo>
                    <a:lnTo>
                      <a:pt x="1016" y="280"/>
                    </a:lnTo>
                    <a:lnTo>
                      <a:pt x="972" y="286"/>
                    </a:lnTo>
                    <a:lnTo>
                      <a:pt x="926" y="293"/>
                    </a:lnTo>
                    <a:lnTo>
                      <a:pt x="880" y="300"/>
                    </a:lnTo>
                    <a:lnTo>
                      <a:pt x="835" y="307"/>
                    </a:lnTo>
                    <a:lnTo>
                      <a:pt x="793" y="313"/>
                    </a:lnTo>
                    <a:lnTo>
                      <a:pt x="754" y="319"/>
                    </a:lnTo>
                    <a:lnTo>
                      <a:pt x="720" y="325"/>
                    </a:lnTo>
                    <a:lnTo>
                      <a:pt x="691" y="329"/>
                    </a:lnTo>
                    <a:lnTo>
                      <a:pt x="669" y="332"/>
                    </a:lnTo>
                    <a:lnTo>
                      <a:pt x="655" y="335"/>
                    </a:lnTo>
                    <a:lnTo>
                      <a:pt x="642" y="336"/>
                    </a:lnTo>
                    <a:lnTo>
                      <a:pt x="626" y="336"/>
                    </a:lnTo>
                    <a:lnTo>
                      <a:pt x="606" y="335"/>
                    </a:lnTo>
                    <a:lnTo>
                      <a:pt x="582" y="332"/>
                    </a:lnTo>
                    <a:lnTo>
                      <a:pt x="556" y="327"/>
                    </a:lnTo>
                    <a:lnTo>
                      <a:pt x="526" y="320"/>
                    </a:lnTo>
                    <a:lnTo>
                      <a:pt x="494" y="312"/>
                    </a:lnTo>
                    <a:lnTo>
                      <a:pt x="461" y="299"/>
                    </a:lnTo>
                    <a:lnTo>
                      <a:pt x="426" y="284"/>
                    </a:lnTo>
                    <a:lnTo>
                      <a:pt x="390" y="267"/>
                    </a:lnTo>
                    <a:lnTo>
                      <a:pt x="354" y="245"/>
                    </a:lnTo>
                    <a:lnTo>
                      <a:pt x="318" y="221"/>
                    </a:lnTo>
                    <a:lnTo>
                      <a:pt x="282" y="192"/>
                    </a:lnTo>
                    <a:lnTo>
                      <a:pt x="246" y="160"/>
                    </a:lnTo>
                    <a:lnTo>
                      <a:pt x="212" y="122"/>
                    </a:lnTo>
                    <a:lnTo>
                      <a:pt x="179" y="81"/>
                    </a:lnTo>
                    <a:lnTo>
                      <a:pt x="186" y="84"/>
                    </a:lnTo>
                    <a:close/>
                  </a:path>
                </a:pathLst>
              </a:custGeom>
              <a:solidFill>
                <a:srgbClr val="FFE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5" name="Freeform 111"/>
              <p:cNvSpPr>
                <a:spLocks/>
              </p:cNvSpPr>
              <p:nvPr/>
            </p:nvSpPr>
            <p:spPr bwMode="auto">
              <a:xfrm>
                <a:off x="2191" y="8896"/>
                <a:ext cx="1319" cy="935"/>
              </a:xfrm>
              <a:custGeom>
                <a:avLst/>
                <a:gdLst>
                  <a:gd name="T0" fmla="*/ 186 w 1319"/>
                  <a:gd name="T1" fmla="*/ 84 h 935"/>
                  <a:gd name="T2" fmla="*/ 161 w 1319"/>
                  <a:gd name="T3" fmla="*/ 46 h 935"/>
                  <a:gd name="T4" fmla="*/ 135 w 1319"/>
                  <a:gd name="T5" fmla="*/ 19 h 935"/>
                  <a:gd name="T6" fmla="*/ 110 w 1319"/>
                  <a:gd name="T7" fmla="*/ 3 h 935"/>
                  <a:gd name="T8" fmla="*/ 85 w 1319"/>
                  <a:gd name="T9" fmla="*/ 0 h 935"/>
                  <a:gd name="T10" fmla="*/ 58 w 1319"/>
                  <a:gd name="T11" fmla="*/ 14 h 935"/>
                  <a:gd name="T12" fmla="*/ 19 w 1319"/>
                  <a:gd name="T13" fmla="*/ 92 h 935"/>
                  <a:gd name="T14" fmla="*/ 0 w 1319"/>
                  <a:gd name="T15" fmla="*/ 223 h 935"/>
                  <a:gd name="T16" fmla="*/ 6 w 1319"/>
                  <a:gd name="T17" fmla="*/ 394 h 935"/>
                  <a:gd name="T18" fmla="*/ 17 w 1319"/>
                  <a:gd name="T19" fmla="*/ 489 h 935"/>
                  <a:gd name="T20" fmla="*/ 56 w 1319"/>
                  <a:gd name="T21" fmla="*/ 669 h 935"/>
                  <a:gd name="T22" fmla="*/ 108 w 1319"/>
                  <a:gd name="T23" fmla="*/ 814 h 935"/>
                  <a:gd name="T24" fmla="*/ 169 w 1319"/>
                  <a:gd name="T25" fmla="*/ 906 h 935"/>
                  <a:gd name="T26" fmla="*/ 229 w 1319"/>
                  <a:gd name="T27" fmla="*/ 935 h 935"/>
                  <a:gd name="T28" fmla="*/ 241 w 1319"/>
                  <a:gd name="T29" fmla="*/ 932 h 935"/>
                  <a:gd name="T30" fmla="*/ 259 w 1319"/>
                  <a:gd name="T31" fmla="*/ 916 h 935"/>
                  <a:gd name="T32" fmla="*/ 277 w 1319"/>
                  <a:gd name="T33" fmla="*/ 890 h 935"/>
                  <a:gd name="T34" fmla="*/ 291 w 1319"/>
                  <a:gd name="T35" fmla="*/ 856 h 935"/>
                  <a:gd name="T36" fmla="*/ 294 w 1319"/>
                  <a:gd name="T37" fmla="*/ 835 h 935"/>
                  <a:gd name="T38" fmla="*/ 313 w 1319"/>
                  <a:gd name="T39" fmla="*/ 785 h 935"/>
                  <a:gd name="T40" fmla="*/ 359 w 1319"/>
                  <a:gd name="T41" fmla="*/ 697 h 935"/>
                  <a:gd name="T42" fmla="*/ 412 w 1319"/>
                  <a:gd name="T43" fmla="*/ 625 h 935"/>
                  <a:gd name="T44" fmla="*/ 469 w 1319"/>
                  <a:gd name="T45" fmla="*/ 565 h 935"/>
                  <a:gd name="T46" fmla="*/ 527 w 1319"/>
                  <a:gd name="T47" fmla="*/ 519 h 935"/>
                  <a:gd name="T48" fmla="*/ 580 w 1319"/>
                  <a:gd name="T49" fmla="*/ 486 h 935"/>
                  <a:gd name="T50" fmla="*/ 626 w 1319"/>
                  <a:gd name="T51" fmla="*/ 464 h 935"/>
                  <a:gd name="T52" fmla="*/ 661 w 1319"/>
                  <a:gd name="T53" fmla="*/ 451 h 935"/>
                  <a:gd name="T54" fmla="*/ 672 w 1319"/>
                  <a:gd name="T55" fmla="*/ 449 h 935"/>
                  <a:gd name="T56" fmla="*/ 708 w 1319"/>
                  <a:gd name="T57" fmla="*/ 443 h 935"/>
                  <a:gd name="T58" fmla="*/ 772 w 1319"/>
                  <a:gd name="T59" fmla="*/ 433 h 935"/>
                  <a:gd name="T60" fmla="*/ 852 w 1319"/>
                  <a:gd name="T61" fmla="*/ 420 h 935"/>
                  <a:gd name="T62" fmla="*/ 943 w 1319"/>
                  <a:gd name="T63" fmla="*/ 407 h 935"/>
                  <a:gd name="T64" fmla="*/ 1034 w 1319"/>
                  <a:gd name="T65" fmla="*/ 392 h 935"/>
                  <a:gd name="T66" fmla="*/ 1119 w 1319"/>
                  <a:gd name="T67" fmla="*/ 379 h 935"/>
                  <a:gd name="T68" fmla="*/ 1185 w 1319"/>
                  <a:gd name="T69" fmla="*/ 369 h 935"/>
                  <a:gd name="T70" fmla="*/ 1228 w 1319"/>
                  <a:gd name="T71" fmla="*/ 362 h 935"/>
                  <a:gd name="T72" fmla="*/ 1239 w 1319"/>
                  <a:gd name="T73" fmla="*/ 379 h 935"/>
                  <a:gd name="T74" fmla="*/ 1273 w 1319"/>
                  <a:gd name="T75" fmla="*/ 400 h 935"/>
                  <a:gd name="T76" fmla="*/ 1304 w 1319"/>
                  <a:gd name="T77" fmla="*/ 391 h 935"/>
                  <a:gd name="T78" fmla="*/ 1319 w 1319"/>
                  <a:gd name="T79" fmla="*/ 337 h 935"/>
                  <a:gd name="T80" fmla="*/ 1314 w 1319"/>
                  <a:gd name="T81" fmla="*/ 288 h 935"/>
                  <a:gd name="T82" fmla="*/ 1287 w 1319"/>
                  <a:gd name="T83" fmla="*/ 211 h 935"/>
                  <a:gd name="T84" fmla="*/ 1251 w 1319"/>
                  <a:gd name="T85" fmla="*/ 189 h 935"/>
                  <a:gd name="T86" fmla="*/ 1221 w 1319"/>
                  <a:gd name="T87" fmla="*/ 209 h 935"/>
                  <a:gd name="T88" fmla="*/ 1211 w 1319"/>
                  <a:gd name="T89" fmla="*/ 249 h 935"/>
                  <a:gd name="T90" fmla="*/ 1193 w 1319"/>
                  <a:gd name="T91" fmla="*/ 252 h 935"/>
                  <a:gd name="T92" fmla="*/ 1137 w 1319"/>
                  <a:gd name="T93" fmla="*/ 261 h 935"/>
                  <a:gd name="T94" fmla="*/ 1061 w 1319"/>
                  <a:gd name="T95" fmla="*/ 273 h 935"/>
                  <a:gd name="T96" fmla="*/ 972 w 1319"/>
                  <a:gd name="T97" fmla="*/ 286 h 935"/>
                  <a:gd name="T98" fmla="*/ 880 w 1319"/>
                  <a:gd name="T99" fmla="*/ 300 h 935"/>
                  <a:gd name="T100" fmla="*/ 793 w 1319"/>
                  <a:gd name="T101" fmla="*/ 313 h 935"/>
                  <a:gd name="T102" fmla="*/ 720 w 1319"/>
                  <a:gd name="T103" fmla="*/ 325 h 935"/>
                  <a:gd name="T104" fmla="*/ 669 w 1319"/>
                  <a:gd name="T105" fmla="*/ 332 h 935"/>
                  <a:gd name="T106" fmla="*/ 655 w 1319"/>
                  <a:gd name="T107" fmla="*/ 335 h 935"/>
                  <a:gd name="T108" fmla="*/ 626 w 1319"/>
                  <a:gd name="T109" fmla="*/ 336 h 935"/>
                  <a:gd name="T110" fmla="*/ 582 w 1319"/>
                  <a:gd name="T111" fmla="*/ 332 h 935"/>
                  <a:gd name="T112" fmla="*/ 526 w 1319"/>
                  <a:gd name="T113" fmla="*/ 320 h 935"/>
                  <a:gd name="T114" fmla="*/ 461 w 1319"/>
                  <a:gd name="T115" fmla="*/ 299 h 935"/>
                  <a:gd name="T116" fmla="*/ 390 w 1319"/>
                  <a:gd name="T117" fmla="*/ 267 h 935"/>
                  <a:gd name="T118" fmla="*/ 318 w 1319"/>
                  <a:gd name="T119" fmla="*/ 221 h 935"/>
                  <a:gd name="T120" fmla="*/ 246 w 1319"/>
                  <a:gd name="T121" fmla="*/ 160 h 935"/>
                  <a:gd name="T122" fmla="*/ 179 w 1319"/>
                  <a:gd name="T123" fmla="*/ 81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19" h="935">
                    <a:moveTo>
                      <a:pt x="186" y="84"/>
                    </a:moveTo>
                    <a:lnTo>
                      <a:pt x="186" y="84"/>
                    </a:lnTo>
                    <a:lnTo>
                      <a:pt x="173" y="63"/>
                    </a:lnTo>
                    <a:lnTo>
                      <a:pt x="161" y="46"/>
                    </a:lnTo>
                    <a:lnTo>
                      <a:pt x="148" y="32"/>
                    </a:lnTo>
                    <a:lnTo>
                      <a:pt x="135" y="19"/>
                    </a:lnTo>
                    <a:lnTo>
                      <a:pt x="123" y="10"/>
                    </a:lnTo>
                    <a:lnTo>
                      <a:pt x="110" y="3"/>
                    </a:lnTo>
                    <a:lnTo>
                      <a:pt x="98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58" y="14"/>
                    </a:lnTo>
                    <a:lnTo>
                      <a:pt x="36" y="46"/>
                    </a:lnTo>
                    <a:lnTo>
                      <a:pt x="19" y="92"/>
                    </a:lnTo>
                    <a:lnTo>
                      <a:pt x="7" y="153"/>
                    </a:lnTo>
                    <a:lnTo>
                      <a:pt x="0" y="223"/>
                    </a:lnTo>
                    <a:lnTo>
                      <a:pt x="0" y="306"/>
                    </a:lnTo>
                    <a:lnTo>
                      <a:pt x="6" y="394"/>
                    </a:lnTo>
                    <a:lnTo>
                      <a:pt x="17" y="489"/>
                    </a:lnTo>
                    <a:lnTo>
                      <a:pt x="17" y="489"/>
                    </a:lnTo>
                    <a:lnTo>
                      <a:pt x="35" y="583"/>
                    </a:lnTo>
                    <a:lnTo>
                      <a:pt x="56" y="669"/>
                    </a:lnTo>
                    <a:lnTo>
                      <a:pt x="81" y="747"/>
                    </a:lnTo>
                    <a:lnTo>
                      <a:pt x="108" y="814"/>
                    </a:lnTo>
                    <a:lnTo>
                      <a:pt x="138" y="867"/>
                    </a:lnTo>
                    <a:lnTo>
                      <a:pt x="169" y="906"/>
                    </a:lnTo>
                    <a:lnTo>
                      <a:pt x="199" y="929"/>
                    </a:lnTo>
                    <a:lnTo>
                      <a:pt x="229" y="935"/>
                    </a:lnTo>
                    <a:lnTo>
                      <a:pt x="229" y="935"/>
                    </a:lnTo>
                    <a:lnTo>
                      <a:pt x="241" y="932"/>
                    </a:lnTo>
                    <a:lnTo>
                      <a:pt x="251" y="925"/>
                    </a:lnTo>
                    <a:lnTo>
                      <a:pt x="259" y="916"/>
                    </a:lnTo>
                    <a:lnTo>
                      <a:pt x="269" y="905"/>
                    </a:lnTo>
                    <a:lnTo>
                      <a:pt x="277" y="890"/>
                    </a:lnTo>
                    <a:lnTo>
                      <a:pt x="284" y="874"/>
                    </a:lnTo>
                    <a:lnTo>
                      <a:pt x="291" y="856"/>
                    </a:lnTo>
                    <a:lnTo>
                      <a:pt x="297" y="834"/>
                    </a:lnTo>
                    <a:lnTo>
                      <a:pt x="294" y="835"/>
                    </a:lnTo>
                    <a:lnTo>
                      <a:pt x="294" y="835"/>
                    </a:lnTo>
                    <a:lnTo>
                      <a:pt x="313" y="785"/>
                    </a:lnTo>
                    <a:lnTo>
                      <a:pt x="334" y="740"/>
                    </a:lnTo>
                    <a:lnTo>
                      <a:pt x="359" y="697"/>
                    </a:lnTo>
                    <a:lnTo>
                      <a:pt x="384" y="659"/>
                    </a:lnTo>
                    <a:lnTo>
                      <a:pt x="412" y="625"/>
                    </a:lnTo>
                    <a:lnTo>
                      <a:pt x="441" y="593"/>
                    </a:lnTo>
                    <a:lnTo>
                      <a:pt x="469" y="565"/>
                    </a:lnTo>
                    <a:lnTo>
                      <a:pt x="498" y="541"/>
                    </a:lnTo>
                    <a:lnTo>
                      <a:pt x="527" y="519"/>
                    </a:lnTo>
                    <a:lnTo>
                      <a:pt x="554" y="502"/>
                    </a:lnTo>
                    <a:lnTo>
                      <a:pt x="580" y="486"/>
                    </a:lnTo>
                    <a:lnTo>
                      <a:pt x="603" y="473"/>
                    </a:lnTo>
                    <a:lnTo>
                      <a:pt x="626" y="464"/>
                    </a:lnTo>
                    <a:lnTo>
                      <a:pt x="645" y="456"/>
                    </a:lnTo>
                    <a:lnTo>
                      <a:pt x="661" y="451"/>
                    </a:lnTo>
                    <a:lnTo>
                      <a:pt x="672" y="449"/>
                    </a:lnTo>
                    <a:lnTo>
                      <a:pt x="672" y="449"/>
                    </a:lnTo>
                    <a:lnTo>
                      <a:pt x="687" y="446"/>
                    </a:lnTo>
                    <a:lnTo>
                      <a:pt x="708" y="443"/>
                    </a:lnTo>
                    <a:lnTo>
                      <a:pt x="737" y="439"/>
                    </a:lnTo>
                    <a:lnTo>
                      <a:pt x="772" y="433"/>
                    </a:lnTo>
                    <a:lnTo>
                      <a:pt x="811" y="427"/>
                    </a:lnTo>
                    <a:lnTo>
                      <a:pt x="852" y="420"/>
                    </a:lnTo>
                    <a:lnTo>
                      <a:pt x="897" y="414"/>
                    </a:lnTo>
                    <a:lnTo>
                      <a:pt x="943" y="407"/>
                    </a:lnTo>
                    <a:lnTo>
                      <a:pt x="989" y="400"/>
                    </a:lnTo>
                    <a:lnTo>
                      <a:pt x="1034" y="392"/>
                    </a:lnTo>
                    <a:lnTo>
                      <a:pt x="1078" y="385"/>
                    </a:lnTo>
                    <a:lnTo>
                      <a:pt x="1119" y="379"/>
                    </a:lnTo>
                    <a:lnTo>
                      <a:pt x="1155" y="374"/>
                    </a:lnTo>
                    <a:lnTo>
                      <a:pt x="1185" y="369"/>
                    </a:lnTo>
                    <a:lnTo>
                      <a:pt x="1211" y="365"/>
                    </a:lnTo>
                    <a:lnTo>
                      <a:pt x="1228" y="362"/>
                    </a:lnTo>
                    <a:lnTo>
                      <a:pt x="1228" y="362"/>
                    </a:lnTo>
                    <a:lnTo>
                      <a:pt x="1239" y="379"/>
                    </a:lnTo>
                    <a:lnTo>
                      <a:pt x="1255" y="392"/>
                    </a:lnTo>
                    <a:lnTo>
                      <a:pt x="1273" y="400"/>
                    </a:lnTo>
                    <a:lnTo>
                      <a:pt x="1290" y="401"/>
                    </a:lnTo>
                    <a:lnTo>
                      <a:pt x="1304" y="391"/>
                    </a:lnTo>
                    <a:lnTo>
                      <a:pt x="1314" y="371"/>
                    </a:lnTo>
                    <a:lnTo>
                      <a:pt x="1319" y="337"/>
                    </a:lnTo>
                    <a:lnTo>
                      <a:pt x="1314" y="288"/>
                    </a:lnTo>
                    <a:lnTo>
                      <a:pt x="1314" y="288"/>
                    </a:lnTo>
                    <a:lnTo>
                      <a:pt x="1303" y="241"/>
                    </a:lnTo>
                    <a:lnTo>
                      <a:pt x="1287" y="211"/>
                    </a:lnTo>
                    <a:lnTo>
                      <a:pt x="1270" y="193"/>
                    </a:lnTo>
                    <a:lnTo>
                      <a:pt x="1251" y="189"/>
                    </a:lnTo>
                    <a:lnTo>
                      <a:pt x="1235" y="195"/>
                    </a:lnTo>
                    <a:lnTo>
                      <a:pt x="1221" y="209"/>
                    </a:lnTo>
                    <a:lnTo>
                      <a:pt x="1212" y="228"/>
                    </a:lnTo>
                    <a:lnTo>
                      <a:pt x="1211" y="249"/>
                    </a:lnTo>
                    <a:lnTo>
                      <a:pt x="1211" y="249"/>
                    </a:lnTo>
                    <a:lnTo>
                      <a:pt x="1193" y="252"/>
                    </a:lnTo>
                    <a:lnTo>
                      <a:pt x="1167" y="257"/>
                    </a:lnTo>
                    <a:lnTo>
                      <a:pt x="1137" y="261"/>
                    </a:lnTo>
                    <a:lnTo>
                      <a:pt x="1101" y="267"/>
                    </a:lnTo>
                    <a:lnTo>
                      <a:pt x="1061" y="273"/>
                    </a:lnTo>
                    <a:lnTo>
                      <a:pt x="1016" y="280"/>
                    </a:lnTo>
                    <a:lnTo>
                      <a:pt x="972" y="286"/>
                    </a:lnTo>
                    <a:lnTo>
                      <a:pt x="926" y="293"/>
                    </a:lnTo>
                    <a:lnTo>
                      <a:pt x="880" y="300"/>
                    </a:lnTo>
                    <a:lnTo>
                      <a:pt x="835" y="307"/>
                    </a:lnTo>
                    <a:lnTo>
                      <a:pt x="793" y="313"/>
                    </a:lnTo>
                    <a:lnTo>
                      <a:pt x="754" y="319"/>
                    </a:lnTo>
                    <a:lnTo>
                      <a:pt x="720" y="325"/>
                    </a:lnTo>
                    <a:lnTo>
                      <a:pt x="691" y="329"/>
                    </a:lnTo>
                    <a:lnTo>
                      <a:pt x="669" y="332"/>
                    </a:lnTo>
                    <a:lnTo>
                      <a:pt x="655" y="335"/>
                    </a:lnTo>
                    <a:lnTo>
                      <a:pt x="655" y="335"/>
                    </a:lnTo>
                    <a:lnTo>
                      <a:pt x="642" y="336"/>
                    </a:lnTo>
                    <a:lnTo>
                      <a:pt x="626" y="336"/>
                    </a:lnTo>
                    <a:lnTo>
                      <a:pt x="606" y="335"/>
                    </a:lnTo>
                    <a:lnTo>
                      <a:pt x="582" y="332"/>
                    </a:lnTo>
                    <a:lnTo>
                      <a:pt x="556" y="327"/>
                    </a:lnTo>
                    <a:lnTo>
                      <a:pt x="526" y="320"/>
                    </a:lnTo>
                    <a:lnTo>
                      <a:pt x="494" y="312"/>
                    </a:lnTo>
                    <a:lnTo>
                      <a:pt x="461" y="299"/>
                    </a:lnTo>
                    <a:lnTo>
                      <a:pt x="426" y="284"/>
                    </a:lnTo>
                    <a:lnTo>
                      <a:pt x="390" y="267"/>
                    </a:lnTo>
                    <a:lnTo>
                      <a:pt x="354" y="245"/>
                    </a:lnTo>
                    <a:lnTo>
                      <a:pt x="318" y="221"/>
                    </a:lnTo>
                    <a:lnTo>
                      <a:pt x="282" y="192"/>
                    </a:lnTo>
                    <a:lnTo>
                      <a:pt x="246" y="160"/>
                    </a:lnTo>
                    <a:lnTo>
                      <a:pt x="212" y="122"/>
                    </a:lnTo>
                    <a:lnTo>
                      <a:pt x="179" y="81"/>
                    </a:lnTo>
                    <a:lnTo>
                      <a:pt x="186" y="8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6" name="Freeform 112"/>
              <p:cNvSpPr>
                <a:spLocks/>
              </p:cNvSpPr>
              <p:nvPr/>
            </p:nvSpPr>
            <p:spPr bwMode="auto">
              <a:xfrm>
                <a:off x="2269" y="9029"/>
                <a:ext cx="151" cy="669"/>
              </a:xfrm>
              <a:custGeom>
                <a:avLst/>
                <a:gdLst>
                  <a:gd name="T0" fmla="*/ 131 w 151"/>
                  <a:gd name="T1" fmla="*/ 669 h 669"/>
                  <a:gd name="T2" fmla="*/ 148 w 151"/>
                  <a:gd name="T3" fmla="*/ 639 h 669"/>
                  <a:gd name="T4" fmla="*/ 151 w 151"/>
                  <a:gd name="T5" fmla="*/ 565 h 669"/>
                  <a:gd name="T6" fmla="*/ 142 w 151"/>
                  <a:gd name="T7" fmla="*/ 457 h 669"/>
                  <a:gd name="T8" fmla="*/ 125 w 151"/>
                  <a:gd name="T9" fmla="*/ 327 h 669"/>
                  <a:gd name="T10" fmla="*/ 114 w 151"/>
                  <a:gd name="T11" fmla="*/ 259 h 669"/>
                  <a:gd name="T12" fmla="*/ 102 w 151"/>
                  <a:gd name="T13" fmla="*/ 197 h 669"/>
                  <a:gd name="T14" fmla="*/ 91 w 151"/>
                  <a:gd name="T15" fmla="*/ 141 h 669"/>
                  <a:gd name="T16" fmla="*/ 79 w 151"/>
                  <a:gd name="T17" fmla="*/ 92 h 669"/>
                  <a:gd name="T18" fmla="*/ 66 w 151"/>
                  <a:gd name="T19" fmla="*/ 52 h 669"/>
                  <a:gd name="T20" fmla="*/ 53 w 151"/>
                  <a:gd name="T21" fmla="*/ 23 h 669"/>
                  <a:gd name="T22" fmla="*/ 40 w 151"/>
                  <a:gd name="T23" fmla="*/ 4 h 669"/>
                  <a:gd name="T24" fmla="*/ 27 w 151"/>
                  <a:gd name="T25" fmla="*/ 0 h 669"/>
                  <a:gd name="T26" fmla="*/ 9 w 151"/>
                  <a:gd name="T27" fmla="*/ 30 h 669"/>
                  <a:gd name="T28" fmla="*/ 0 w 151"/>
                  <a:gd name="T29" fmla="*/ 103 h 669"/>
                  <a:gd name="T30" fmla="*/ 3 w 151"/>
                  <a:gd name="T31" fmla="*/ 212 h 669"/>
                  <a:gd name="T32" fmla="*/ 19 w 151"/>
                  <a:gd name="T33" fmla="*/ 343 h 669"/>
                  <a:gd name="T34" fmla="*/ 30 w 151"/>
                  <a:gd name="T35" fmla="*/ 411 h 669"/>
                  <a:gd name="T36" fmla="*/ 43 w 151"/>
                  <a:gd name="T37" fmla="*/ 473 h 669"/>
                  <a:gd name="T38" fmla="*/ 57 w 151"/>
                  <a:gd name="T39" fmla="*/ 529 h 669"/>
                  <a:gd name="T40" fmla="*/ 72 w 151"/>
                  <a:gd name="T41" fmla="*/ 577 h 669"/>
                  <a:gd name="T42" fmla="*/ 88 w 151"/>
                  <a:gd name="T43" fmla="*/ 617 h 669"/>
                  <a:gd name="T44" fmla="*/ 102 w 151"/>
                  <a:gd name="T45" fmla="*/ 646 h 669"/>
                  <a:gd name="T46" fmla="*/ 118 w 151"/>
                  <a:gd name="T47" fmla="*/ 663 h 669"/>
                  <a:gd name="T48" fmla="*/ 131 w 151"/>
                  <a:gd name="T49" fmla="*/ 669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1" h="669">
                    <a:moveTo>
                      <a:pt x="131" y="669"/>
                    </a:moveTo>
                    <a:lnTo>
                      <a:pt x="148" y="639"/>
                    </a:lnTo>
                    <a:lnTo>
                      <a:pt x="151" y="565"/>
                    </a:lnTo>
                    <a:lnTo>
                      <a:pt x="142" y="457"/>
                    </a:lnTo>
                    <a:lnTo>
                      <a:pt x="125" y="327"/>
                    </a:lnTo>
                    <a:lnTo>
                      <a:pt x="114" y="259"/>
                    </a:lnTo>
                    <a:lnTo>
                      <a:pt x="102" y="197"/>
                    </a:lnTo>
                    <a:lnTo>
                      <a:pt x="91" y="141"/>
                    </a:lnTo>
                    <a:lnTo>
                      <a:pt x="79" y="92"/>
                    </a:lnTo>
                    <a:lnTo>
                      <a:pt x="66" y="52"/>
                    </a:lnTo>
                    <a:lnTo>
                      <a:pt x="53" y="23"/>
                    </a:lnTo>
                    <a:lnTo>
                      <a:pt x="40" y="4"/>
                    </a:lnTo>
                    <a:lnTo>
                      <a:pt x="27" y="0"/>
                    </a:lnTo>
                    <a:lnTo>
                      <a:pt x="9" y="30"/>
                    </a:lnTo>
                    <a:lnTo>
                      <a:pt x="0" y="103"/>
                    </a:lnTo>
                    <a:lnTo>
                      <a:pt x="3" y="212"/>
                    </a:lnTo>
                    <a:lnTo>
                      <a:pt x="19" y="343"/>
                    </a:lnTo>
                    <a:lnTo>
                      <a:pt x="30" y="411"/>
                    </a:lnTo>
                    <a:lnTo>
                      <a:pt x="43" y="473"/>
                    </a:lnTo>
                    <a:lnTo>
                      <a:pt x="57" y="529"/>
                    </a:lnTo>
                    <a:lnTo>
                      <a:pt x="72" y="577"/>
                    </a:lnTo>
                    <a:lnTo>
                      <a:pt x="88" y="617"/>
                    </a:lnTo>
                    <a:lnTo>
                      <a:pt x="102" y="646"/>
                    </a:lnTo>
                    <a:lnTo>
                      <a:pt x="118" y="663"/>
                    </a:lnTo>
                    <a:lnTo>
                      <a:pt x="131" y="669"/>
                    </a:lnTo>
                    <a:close/>
                  </a:path>
                </a:pathLst>
              </a:custGeom>
              <a:solidFill>
                <a:srgbClr val="C1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7" name="Freeform 113"/>
              <p:cNvSpPr>
                <a:spLocks/>
              </p:cNvSpPr>
              <p:nvPr/>
            </p:nvSpPr>
            <p:spPr bwMode="auto">
              <a:xfrm>
                <a:off x="2269" y="9029"/>
                <a:ext cx="151" cy="669"/>
              </a:xfrm>
              <a:custGeom>
                <a:avLst/>
                <a:gdLst>
                  <a:gd name="T0" fmla="*/ 131 w 151"/>
                  <a:gd name="T1" fmla="*/ 669 h 669"/>
                  <a:gd name="T2" fmla="*/ 131 w 151"/>
                  <a:gd name="T3" fmla="*/ 669 h 669"/>
                  <a:gd name="T4" fmla="*/ 148 w 151"/>
                  <a:gd name="T5" fmla="*/ 639 h 669"/>
                  <a:gd name="T6" fmla="*/ 151 w 151"/>
                  <a:gd name="T7" fmla="*/ 565 h 669"/>
                  <a:gd name="T8" fmla="*/ 142 w 151"/>
                  <a:gd name="T9" fmla="*/ 457 h 669"/>
                  <a:gd name="T10" fmla="*/ 125 w 151"/>
                  <a:gd name="T11" fmla="*/ 327 h 669"/>
                  <a:gd name="T12" fmla="*/ 125 w 151"/>
                  <a:gd name="T13" fmla="*/ 327 h 669"/>
                  <a:gd name="T14" fmla="*/ 114 w 151"/>
                  <a:gd name="T15" fmla="*/ 259 h 669"/>
                  <a:gd name="T16" fmla="*/ 102 w 151"/>
                  <a:gd name="T17" fmla="*/ 197 h 669"/>
                  <a:gd name="T18" fmla="*/ 91 w 151"/>
                  <a:gd name="T19" fmla="*/ 141 h 669"/>
                  <a:gd name="T20" fmla="*/ 79 w 151"/>
                  <a:gd name="T21" fmla="*/ 92 h 669"/>
                  <a:gd name="T22" fmla="*/ 66 w 151"/>
                  <a:gd name="T23" fmla="*/ 52 h 669"/>
                  <a:gd name="T24" fmla="*/ 53 w 151"/>
                  <a:gd name="T25" fmla="*/ 23 h 669"/>
                  <a:gd name="T26" fmla="*/ 40 w 151"/>
                  <a:gd name="T27" fmla="*/ 4 h 669"/>
                  <a:gd name="T28" fmla="*/ 27 w 151"/>
                  <a:gd name="T29" fmla="*/ 0 h 669"/>
                  <a:gd name="T30" fmla="*/ 27 w 151"/>
                  <a:gd name="T31" fmla="*/ 0 h 669"/>
                  <a:gd name="T32" fmla="*/ 9 w 151"/>
                  <a:gd name="T33" fmla="*/ 30 h 669"/>
                  <a:gd name="T34" fmla="*/ 0 w 151"/>
                  <a:gd name="T35" fmla="*/ 103 h 669"/>
                  <a:gd name="T36" fmla="*/ 3 w 151"/>
                  <a:gd name="T37" fmla="*/ 212 h 669"/>
                  <a:gd name="T38" fmla="*/ 19 w 151"/>
                  <a:gd name="T39" fmla="*/ 343 h 669"/>
                  <a:gd name="T40" fmla="*/ 19 w 151"/>
                  <a:gd name="T41" fmla="*/ 343 h 669"/>
                  <a:gd name="T42" fmla="*/ 30 w 151"/>
                  <a:gd name="T43" fmla="*/ 411 h 669"/>
                  <a:gd name="T44" fmla="*/ 43 w 151"/>
                  <a:gd name="T45" fmla="*/ 473 h 669"/>
                  <a:gd name="T46" fmla="*/ 57 w 151"/>
                  <a:gd name="T47" fmla="*/ 529 h 669"/>
                  <a:gd name="T48" fmla="*/ 72 w 151"/>
                  <a:gd name="T49" fmla="*/ 577 h 669"/>
                  <a:gd name="T50" fmla="*/ 88 w 151"/>
                  <a:gd name="T51" fmla="*/ 617 h 669"/>
                  <a:gd name="T52" fmla="*/ 102 w 151"/>
                  <a:gd name="T53" fmla="*/ 646 h 669"/>
                  <a:gd name="T54" fmla="*/ 118 w 151"/>
                  <a:gd name="T55" fmla="*/ 663 h 669"/>
                  <a:gd name="T56" fmla="*/ 131 w 151"/>
                  <a:gd name="T57" fmla="*/ 669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1" h="669">
                    <a:moveTo>
                      <a:pt x="131" y="669"/>
                    </a:moveTo>
                    <a:lnTo>
                      <a:pt x="131" y="669"/>
                    </a:lnTo>
                    <a:lnTo>
                      <a:pt x="148" y="639"/>
                    </a:lnTo>
                    <a:lnTo>
                      <a:pt x="151" y="565"/>
                    </a:lnTo>
                    <a:lnTo>
                      <a:pt x="142" y="457"/>
                    </a:lnTo>
                    <a:lnTo>
                      <a:pt x="125" y="327"/>
                    </a:lnTo>
                    <a:lnTo>
                      <a:pt x="125" y="327"/>
                    </a:lnTo>
                    <a:lnTo>
                      <a:pt x="114" y="259"/>
                    </a:lnTo>
                    <a:lnTo>
                      <a:pt x="102" y="197"/>
                    </a:lnTo>
                    <a:lnTo>
                      <a:pt x="91" y="141"/>
                    </a:lnTo>
                    <a:lnTo>
                      <a:pt x="79" y="92"/>
                    </a:lnTo>
                    <a:lnTo>
                      <a:pt x="66" y="52"/>
                    </a:lnTo>
                    <a:lnTo>
                      <a:pt x="53" y="23"/>
                    </a:lnTo>
                    <a:lnTo>
                      <a:pt x="40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9" y="30"/>
                    </a:lnTo>
                    <a:lnTo>
                      <a:pt x="0" y="103"/>
                    </a:lnTo>
                    <a:lnTo>
                      <a:pt x="3" y="212"/>
                    </a:lnTo>
                    <a:lnTo>
                      <a:pt x="19" y="343"/>
                    </a:lnTo>
                    <a:lnTo>
                      <a:pt x="19" y="343"/>
                    </a:lnTo>
                    <a:lnTo>
                      <a:pt x="30" y="411"/>
                    </a:lnTo>
                    <a:lnTo>
                      <a:pt x="43" y="473"/>
                    </a:lnTo>
                    <a:lnTo>
                      <a:pt x="57" y="529"/>
                    </a:lnTo>
                    <a:lnTo>
                      <a:pt x="72" y="577"/>
                    </a:lnTo>
                    <a:lnTo>
                      <a:pt x="88" y="617"/>
                    </a:lnTo>
                    <a:lnTo>
                      <a:pt x="102" y="646"/>
                    </a:lnTo>
                    <a:lnTo>
                      <a:pt x="118" y="663"/>
                    </a:lnTo>
                    <a:lnTo>
                      <a:pt x="131" y="66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8" name="Freeform 114"/>
              <p:cNvSpPr>
                <a:spLocks/>
              </p:cNvSpPr>
              <p:nvPr/>
            </p:nvSpPr>
            <p:spPr bwMode="auto">
              <a:xfrm>
                <a:off x="2488" y="9521"/>
                <a:ext cx="17" cy="209"/>
              </a:xfrm>
              <a:custGeom>
                <a:avLst/>
                <a:gdLst>
                  <a:gd name="T0" fmla="*/ 0 w 17"/>
                  <a:gd name="T1" fmla="*/ 209 h 209"/>
                  <a:gd name="T2" fmla="*/ 0 w 17"/>
                  <a:gd name="T3" fmla="*/ 209 h 209"/>
                  <a:gd name="T4" fmla="*/ 8 w 17"/>
                  <a:gd name="T5" fmla="*/ 164 h 209"/>
                  <a:gd name="T6" fmla="*/ 16 w 17"/>
                  <a:gd name="T7" fmla="*/ 115 h 209"/>
                  <a:gd name="T8" fmla="*/ 17 w 17"/>
                  <a:gd name="T9" fmla="*/ 59 h 209"/>
                  <a:gd name="T10" fmla="*/ 17 w 17"/>
                  <a:gd name="T1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9">
                    <a:moveTo>
                      <a:pt x="0" y="209"/>
                    </a:moveTo>
                    <a:lnTo>
                      <a:pt x="0" y="209"/>
                    </a:lnTo>
                    <a:lnTo>
                      <a:pt x="8" y="164"/>
                    </a:lnTo>
                    <a:lnTo>
                      <a:pt x="16" y="115"/>
                    </a:lnTo>
                    <a:lnTo>
                      <a:pt x="17" y="59"/>
                    </a:lnTo>
                    <a:lnTo>
                      <a:pt x="1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9" name="Freeform 115"/>
              <p:cNvSpPr>
                <a:spLocks/>
              </p:cNvSpPr>
              <p:nvPr/>
            </p:nvSpPr>
            <p:spPr bwMode="auto">
              <a:xfrm>
                <a:off x="2377" y="8980"/>
                <a:ext cx="70" cy="176"/>
              </a:xfrm>
              <a:custGeom>
                <a:avLst/>
                <a:gdLst>
                  <a:gd name="T0" fmla="*/ 70 w 70"/>
                  <a:gd name="T1" fmla="*/ 176 h 176"/>
                  <a:gd name="T2" fmla="*/ 70 w 70"/>
                  <a:gd name="T3" fmla="*/ 176 h 176"/>
                  <a:gd name="T4" fmla="*/ 63 w 70"/>
                  <a:gd name="T5" fmla="*/ 150 h 176"/>
                  <a:gd name="T6" fmla="*/ 55 w 70"/>
                  <a:gd name="T7" fmla="*/ 125 h 176"/>
                  <a:gd name="T8" fmla="*/ 46 w 70"/>
                  <a:gd name="T9" fmla="*/ 101 h 176"/>
                  <a:gd name="T10" fmla="*/ 37 w 70"/>
                  <a:gd name="T11" fmla="*/ 77 h 176"/>
                  <a:gd name="T12" fmla="*/ 29 w 70"/>
                  <a:gd name="T13" fmla="*/ 56 h 176"/>
                  <a:gd name="T14" fmla="*/ 19 w 70"/>
                  <a:gd name="T15" fmla="*/ 36 h 176"/>
                  <a:gd name="T16" fmla="*/ 10 w 70"/>
                  <a:gd name="T17" fmla="*/ 17 h 176"/>
                  <a:gd name="T18" fmla="*/ 0 w 70"/>
                  <a:gd name="T1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176">
                    <a:moveTo>
                      <a:pt x="70" y="176"/>
                    </a:moveTo>
                    <a:lnTo>
                      <a:pt x="70" y="176"/>
                    </a:lnTo>
                    <a:lnTo>
                      <a:pt x="63" y="150"/>
                    </a:lnTo>
                    <a:lnTo>
                      <a:pt x="55" y="125"/>
                    </a:lnTo>
                    <a:lnTo>
                      <a:pt x="46" y="101"/>
                    </a:lnTo>
                    <a:lnTo>
                      <a:pt x="37" y="77"/>
                    </a:lnTo>
                    <a:lnTo>
                      <a:pt x="29" y="56"/>
                    </a:lnTo>
                    <a:lnTo>
                      <a:pt x="19" y="36"/>
                    </a:lnTo>
                    <a:lnTo>
                      <a:pt x="10" y="1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73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ChangeArrowheads="1"/>
          </p:cNvSpPr>
          <p:nvPr/>
        </p:nvSpPr>
        <p:spPr bwMode="auto">
          <a:xfrm>
            <a:off x="1487488" y="542538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sz="1200" b="0">
                <a:cs typeface="Times New Roman" pitchFamily="18" charset="0"/>
              </a:rPr>
              <a:t> </a:t>
            </a:r>
            <a:endParaRPr lang="bg-BG" altLang="bg-BG" sz="1200" b="0"/>
          </a:p>
        </p:txBody>
      </p:sp>
      <p:grpSp>
        <p:nvGrpSpPr>
          <p:cNvPr id="493571" name="Group 3"/>
          <p:cNvGrpSpPr>
            <a:grpSpLocks/>
          </p:cNvGrpSpPr>
          <p:nvPr/>
        </p:nvGrpSpPr>
        <p:grpSpPr bwMode="auto">
          <a:xfrm>
            <a:off x="2895600" y="808038"/>
            <a:ext cx="6089650" cy="5073650"/>
            <a:chOff x="1736" y="509"/>
            <a:chExt cx="3820" cy="3196"/>
          </a:xfrm>
        </p:grpSpPr>
        <p:sp>
          <p:nvSpPr>
            <p:cNvPr id="493572" name="Rectangle 4"/>
            <p:cNvSpPr>
              <a:spLocks noChangeArrowheads="1"/>
            </p:cNvSpPr>
            <p:nvPr/>
          </p:nvSpPr>
          <p:spPr bwMode="auto">
            <a:xfrm>
              <a:off x="4488" y="3193"/>
              <a:ext cx="1068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Void main ()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{int n ; Po root;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cin &gt;&gt; n;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root = ibd 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</a:t>
              </a:r>
              <a:endParaRPr lang="en-US" altLang="bg-BG" sz="1800" b="0"/>
            </a:p>
          </p:txBody>
        </p:sp>
        <p:sp>
          <p:nvSpPr>
            <p:cNvPr id="493573" name="Rectangle 5"/>
            <p:cNvSpPr>
              <a:spLocks noChangeArrowheads="1"/>
            </p:cNvSpPr>
            <p:nvPr/>
          </p:nvSpPr>
          <p:spPr bwMode="auto">
            <a:xfrm>
              <a:off x="1736" y="3177"/>
              <a:ext cx="127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1200" b="0">
                  <a:cs typeface="Times New Roman" pitchFamily="18" charset="0"/>
                </a:rPr>
                <a:t> </a:t>
              </a:r>
              <a:endParaRPr lang="bg-BG" altLang="bg-BG" sz="1800" b="0"/>
            </a:p>
          </p:txBody>
        </p:sp>
        <p:sp>
          <p:nvSpPr>
            <p:cNvPr id="493574" name="Rectangle 6"/>
            <p:cNvSpPr>
              <a:spLocks noChangeArrowheads="1"/>
            </p:cNvSpPr>
            <p:nvPr/>
          </p:nvSpPr>
          <p:spPr bwMode="auto">
            <a:xfrm>
              <a:off x="3060" y="3209"/>
              <a:ext cx="145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begin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Readln 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Root := ibd(n);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End.</a:t>
              </a:r>
              <a:endParaRPr lang="en-US" altLang="bg-BG" sz="1800" b="0"/>
            </a:p>
          </p:txBody>
        </p:sp>
        <p:sp>
          <p:nvSpPr>
            <p:cNvPr id="493575" name="Rectangle 7"/>
            <p:cNvSpPr>
              <a:spLocks noChangeArrowheads="1"/>
            </p:cNvSpPr>
            <p:nvPr/>
          </p:nvSpPr>
          <p:spPr bwMode="auto">
            <a:xfrm>
              <a:off x="4488" y="2103"/>
              <a:ext cx="1068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if (n&gt;0)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{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1)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int nl = n/2, nd = n – nl –1;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2)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= new node;</a:t>
              </a:r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cin &gt;&gt; x;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-&gt;data = x;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3)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 left = ibd (nl);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4) </a:t>
              </a:r>
              <a:r>
                <a:rPr lang="fr-FR" altLang="bg-BG" sz="900" b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arj -&gt; right = ibd (nd);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000080"/>
                  </a:solidFill>
                  <a:cs typeface="Times New Roman" pitchFamily="18" charset="0"/>
                </a:rPr>
                <a:t>5) </a:t>
              </a:r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return draj;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 else return NULL;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000080"/>
                  </a:solidFill>
                  <a:cs typeface="Times New Roman" pitchFamily="18" charset="0"/>
                </a:rPr>
                <a:t>}</a:t>
              </a:r>
              <a:endParaRPr lang="en-US" altLang="bg-BG" sz="1800" b="0"/>
            </a:p>
          </p:txBody>
        </p:sp>
        <p:sp>
          <p:nvSpPr>
            <p:cNvPr id="493576" name="Rectangle 8"/>
            <p:cNvSpPr>
              <a:spLocks noChangeArrowheads="1"/>
            </p:cNvSpPr>
            <p:nvPr/>
          </p:nvSpPr>
          <p:spPr bwMode="auto">
            <a:xfrm>
              <a:off x="1736" y="2087"/>
              <a:ext cx="1272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Условие за дъно.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1) По дефиницията – сметката за nl и nd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2) прочетената данна </a:t>
              </a:r>
              <a:r>
                <a:rPr lang="en-US" altLang="bg-BG" sz="900" b="0">
                  <a:cs typeface="Times New Roman" pitchFamily="18" charset="0"/>
                </a:rPr>
                <a:t>– </a:t>
              </a:r>
              <a:r>
                <a:rPr lang="bg-BG" altLang="bg-BG" sz="900" b="0">
                  <a:cs typeface="Times New Roman" pitchFamily="18" charset="0"/>
                </a:rPr>
                <a:t>в елемент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3) Създаване на ляво поддърво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4) Създаване на дясно поддърво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5) функцията връща указател към ИБД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6) дъно - Резултатът </a:t>
              </a:r>
              <a:r>
                <a:rPr lang="en-US" altLang="bg-BG" sz="900" b="0">
                  <a:cs typeface="Times New Roman" pitchFamily="18" charset="0"/>
                </a:rPr>
                <a:t>e</a:t>
              </a:r>
              <a:r>
                <a:rPr lang="bg-BG" altLang="bg-BG" sz="900" b="0">
                  <a:cs typeface="Times New Roman" pitchFamily="18" charset="0"/>
                </a:rPr>
                <a:t> </a:t>
              </a:r>
              <a:r>
                <a:rPr lang="bg-BG" altLang="bg-BG" sz="900" b="0"/>
                <a:t>указател </a:t>
              </a:r>
              <a:r>
                <a:rPr lang="en-US" altLang="bg-BG" sz="900" b="0">
                  <a:cs typeface="Times New Roman" pitchFamily="18" charset="0"/>
                </a:rPr>
                <a:t>nil</a:t>
              </a:r>
              <a:r>
                <a:rPr lang="bg-BG" altLang="bg-BG" sz="900" b="0">
                  <a:cs typeface="Times New Roman" pitchFamily="18" charset="0"/>
                </a:rPr>
                <a:t> </a:t>
              </a:r>
              <a:r>
                <a:rPr lang="fr-FR" altLang="bg-BG" sz="900" b="0">
                  <a:cs typeface="Times New Roman" pitchFamily="18" charset="0"/>
                </a:rPr>
                <a:t>NULL</a:t>
              </a:r>
              <a:r>
                <a:rPr lang="bg-BG" altLang="bg-BG" sz="900" b="0">
                  <a:cs typeface="Times New Roman" pitchFamily="18" charset="0"/>
                </a:rPr>
                <a:t>, ако няма възли (</a:t>
              </a:r>
              <a:r>
                <a:rPr lang="en-US" altLang="bg-BG" sz="900" b="0">
                  <a:cs typeface="Times New Roman" pitchFamily="18" charset="0"/>
                </a:rPr>
                <a:t>n</a:t>
              </a:r>
              <a:r>
                <a:rPr lang="bg-BG" altLang="bg-BG" sz="900" b="0">
                  <a:cs typeface="Times New Roman" pitchFamily="18" charset="0"/>
                </a:rPr>
                <a:t>=0) </a:t>
              </a:r>
              <a:endParaRPr lang="bg-BG" altLang="bg-BG" sz="1800" b="0"/>
            </a:p>
          </p:txBody>
        </p:sp>
        <p:sp>
          <p:nvSpPr>
            <p:cNvPr id="493577" name="Rectangle 9"/>
            <p:cNvSpPr>
              <a:spLocks noChangeArrowheads="1"/>
            </p:cNvSpPr>
            <p:nvPr/>
          </p:nvSpPr>
          <p:spPr bwMode="auto">
            <a:xfrm>
              <a:off x="3060" y="2119"/>
              <a:ext cx="1452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Begin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if n &gt; 0 then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begin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1) nl:= n div 2; nd:= n- n div 2 – 1;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2) new (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arj); readln (x)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^.data :=x; 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3)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^.left:=ibd(nl);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4)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 ^.right:=ibd(nd);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5) ibd := 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end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else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6)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ibd:=nil;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end;</a:t>
              </a:r>
              <a:endParaRPr lang="en-US" altLang="bg-BG" sz="1800" b="0"/>
            </a:p>
          </p:txBody>
        </p:sp>
        <p:sp>
          <p:nvSpPr>
            <p:cNvPr id="493578" name="Rectangle 10"/>
            <p:cNvSpPr>
              <a:spLocks noChangeArrowheads="1"/>
            </p:cNvSpPr>
            <p:nvPr/>
          </p:nvSpPr>
          <p:spPr bwMode="auto">
            <a:xfrm>
              <a:off x="4488" y="1443"/>
              <a:ext cx="1068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Po 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ibd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(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int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n)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{ Po </a:t>
              </a:r>
              <a:r>
                <a:rPr lang="fr-FR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arj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; 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DataT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x;</a:t>
              </a:r>
              <a:endParaRPr lang="en-US" altLang="bg-BG" sz="1100" b="0" dirty="0"/>
            </a:p>
            <a:p>
              <a:pPr algn="l" eaLnBrk="0" hangingPunct="0"/>
              <a:r>
                <a:rPr lang="bg-BG" altLang="bg-BG" sz="1200" b="0" dirty="0">
                  <a:cs typeface="Times New Roman" pitchFamily="18" charset="0"/>
                </a:rPr>
                <a:t> </a:t>
              </a:r>
              <a:endParaRPr lang="bg-BG" altLang="bg-BG" sz="1800" b="0" dirty="0"/>
            </a:p>
          </p:txBody>
        </p:sp>
        <p:sp>
          <p:nvSpPr>
            <p:cNvPr id="493579" name="Rectangle 11"/>
            <p:cNvSpPr>
              <a:spLocks noChangeArrowheads="1"/>
            </p:cNvSpPr>
            <p:nvPr/>
          </p:nvSpPr>
          <p:spPr bwMode="auto">
            <a:xfrm>
              <a:off x="1736" y="1427"/>
              <a:ext cx="1272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функцията с аргумент </a:t>
              </a:r>
              <a:r>
                <a:rPr lang="en-US" altLang="bg-BG" sz="900" b="0">
                  <a:cs typeface="Times New Roman" pitchFamily="18" charset="0"/>
                </a:rPr>
                <a:t>n (</a:t>
              </a:r>
              <a:r>
                <a:rPr lang="bg-BG" altLang="bg-BG" sz="900" b="0">
                  <a:cs typeface="Times New Roman" pitchFamily="18" charset="0"/>
                </a:rPr>
                <a:t>обмен по стойност</a:t>
              </a:r>
              <a:r>
                <a:rPr lang="en-US" altLang="bg-BG" sz="900" b="0">
                  <a:cs typeface="Times New Roman" pitchFamily="18" charset="0"/>
                </a:rPr>
                <a:t>)</a:t>
              </a:r>
              <a:r>
                <a:rPr lang="bg-BG" altLang="bg-BG" sz="900" b="0"/>
                <a:t>, връща указател към ИБД, </a:t>
              </a:r>
              <a:r>
                <a:rPr lang="bg-BG" altLang="bg-BG" sz="900" b="0">
                  <a:cs typeface="Times New Roman" pitchFamily="18" charset="0"/>
                </a:rPr>
                <a:t>локални променливи, брой възли вляво </a:t>
              </a:r>
              <a:r>
                <a:rPr lang="en-US" altLang="bg-BG" sz="900" b="0">
                  <a:cs typeface="Times New Roman" pitchFamily="18" charset="0"/>
                </a:rPr>
                <a:t>nl</a:t>
              </a:r>
              <a:r>
                <a:rPr lang="bg-BG" altLang="bg-BG" sz="900" b="0">
                  <a:cs typeface="Times New Roman" pitchFamily="18" charset="0"/>
                </a:rPr>
                <a:t>, вдясно</a:t>
              </a:r>
              <a:r>
                <a:rPr lang="en-US" altLang="bg-BG" sz="900" b="0">
                  <a:cs typeface="Times New Roman" pitchFamily="18" charset="0"/>
                </a:rPr>
                <a:t> nd</a:t>
              </a:r>
              <a:endParaRPr lang="en-US" altLang="bg-BG" sz="1100" b="0"/>
            </a:p>
            <a:p>
              <a:pPr algn="l" eaLnBrk="0" hangingPunct="0"/>
              <a:r>
                <a:rPr lang="fr-FR" altLang="bg-BG" sz="900" b="0">
                  <a:cs typeface="Times New Roman" pitchFamily="18" charset="0"/>
                </a:rPr>
                <a:t>‘</a:t>
              </a:r>
              <a:r>
                <a:rPr lang="bg-BG" altLang="bg-BG" sz="900" b="0">
                  <a:cs typeface="Times New Roman" pitchFamily="18" charset="0"/>
                </a:rPr>
                <a:t>държач</a:t>
              </a:r>
              <a:r>
                <a:rPr lang="fr-FR" altLang="bg-BG" sz="900" b="0">
                  <a:cs typeface="Times New Roman" pitchFamily="18" charset="0"/>
                </a:rPr>
                <a:t>’</a:t>
              </a:r>
              <a:r>
                <a:rPr lang="bg-BG" altLang="bg-BG" sz="900" b="0">
                  <a:cs typeface="Times New Roman" pitchFamily="18" charset="0"/>
                </a:rPr>
                <a:t>, за въвеждане на данните в елемент от дървото,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cs typeface="Times New Roman" pitchFamily="18" charset="0"/>
                </a:rPr>
                <a:t>данна х, която се чете</a:t>
              </a:r>
              <a:endParaRPr lang="bg-BG" altLang="bg-BG" sz="1800" b="0"/>
            </a:p>
          </p:txBody>
        </p:sp>
        <p:sp>
          <p:nvSpPr>
            <p:cNvPr id="493580" name="Rectangle 12"/>
            <p:cNvSpPr>
              <a:spLocks noChangeArrowheads="1"/>
            </p:cNvSpPr>
            <p:nvPr/>
          </p:nvSpPr>
          <p:spPr bwMode="auto">
            <a:xfrm>
              <a:off x="3060" y="1459"/>
              <a:ext cx="1452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Function ibd (n : integer) : po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var nl, dl :integer;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d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arj: po; </a:t>
              </a:r>
              <a:endParaRPr lang="en-US" altLang="bg-BG" sz="1100" b="0"/>
            </a:p>
            <a:p>
              <a:pPr algn="l" eaLnBrk="0" hangingPunct="0"/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x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: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DataT;</a:t>
              </a:r>
              <a:endParaRPr lang="en-US" altLang="bg-BG" sz="1800" b="0"/>
            </a:p>
          </p:txBody>
        </p:sp>
        <p:sp>
          <p:nvSpPr>
            <p:cNvPr id="493581" name="Rectangle 13"/>
            <p:cNvSpPr>
              <a:spLocks noChangeArrowheads="1"/>
            </p:cNvSpPr>
            <p:nvPr/>
          </p:nvSpPr>
          <p:spPr bwMode="auto">
            <a:xfrm>
              <a:off x="4488" y="525"/>
              <a:ext cx="1068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typedef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 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int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DataT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;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typedef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struct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node*Po;</a:t>
              </a:r>
              <a:endParaRPr lang="en-US" altLang="bg-BG" sz="1100" b="0" dirty="0"/>
            </a:p>
            <a:p>
              <a:pPr algn="l" eaLnBrk="0" hangingPunct="0"/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struct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node { </a:t>
              </a:r>
              <a:r>
                <a:rPr lang="en-US" altLang="bg-BG" sz="900" b="0" dirty="0" err="1">
                  <a:solidFill>
                    <a:srgbClr val="000080"/>
                  </a:solidFill>
                  <a:cs typeface="Times New Roman" pitchFamily="18" charset="0"/>
                </a:rPr>
                <a:t>DataT</a:t>
              </a:r>
              <a:r>
                <a:rPr lang="en-US" altLang="bg-BG" sz="900" b="0" dirty="0">
                  <a:solidFill>
                    <a:srgbClr val="000080"/>
                  </a:solidFill>
                  <a:cs typeface="Times New Roman" pitchFamily="18" charset="0"/>
                </a:rPr>
                <a:t> data; Po left; Po right;};</a:t>
              </a:r>
              <a:endParaRPr lang="en-US" altLang="bg-BG" sz="1100" b="0" dirty="0"/>
            </a:p>
            <a:p>
              <a:pPr algn="l" eaLnBrk="0" hangingPunct="0"/>
              <a:r>
                <a:rPr lang="bg-BG" altLang="bg-BG" sz="1200" b="0" dirty="0">
                  <a:cs typeface="Times New Roman" pitchFamily="18" charset="0"/>
                </a:rPr>
                <a:t> </a:t>
              </a:r>
              <a:endParaRPr lang="bg-BG" altLang="bg-BG" sz="1800" b="0" dirty="0"/>
            </a:p>
          </p:txBody>
        </p:sp>
        <p:sp>
          <p:nvSpPr>
            <p:cNvPr id="493582" name="Rectangle 14"/>
            <p:cNvSpPr>
              <a:spLocks noChangeArrowheads="1"/>
            </p:cNvSpPr>
            <p:nvPr/>
          </p:nvSpPr>
          <p:spPr bwMode="auto">
            <a:xfrm>
              <a:off x="1736" y="509"/>
              <a:ext cx="1272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Среда</a:t>
              </a:r>
              <a:endParaRPr lang="bg-BG" altLang="bg-BG" sz="1800" b="0"/>
            </a:p>
          </p:txBody>
        </p:sp>
        <p:sp>
          <p:nvSpPr>
            <p:cNvPr id="493583" name="Rectangle 15"/>
            <p:cNvSpPr>
              <a:spLocks noChangeArrowheads="1"/>
            </p:cNvSpPr>
            <p:nvPr/>
          </p:nvSpPr>
          <p:spPr bwMode="auto">
            <a:xfrm>
              <a:off x="3060" y="541"/>
              <a:ext cx="1452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 altLang="bg-BG" sz="900" b="0">
                <a:solidFill>
                  <a:srgbClr val="993300"/>
                </a:solidFill>
                <a:cs typeface="Times New Roman" pitchFamily="18" charset="0"/>
              </a:endParaRPr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Program glawna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Type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Po=^node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node = record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data : DataT;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left</a:t>
              </a:r>
              <a:r>
                <a:rPr lang="bg-BG" altLang="bg-BG" sz="900" b="0">
                  <a:solidFill>
                    <a:srgbClr val="993300"/>
                  </a:solidFill>
                  <a:cs typeface="Times New Roman" pitchFamily="18" charset="0"/>
                </a:rPr>
                <a:t>:</a:t>
              </a:r>
              <a:r>
                <a:rPr lang="fr-FR" altLang="bg-BG" sz="900" b="0">
                  <a:solidFill>
                    <a:srgbClr val="993300"/>
                  </a:solidFill>
                  <a:cs typeface="Times New Roman" pitchFamily="18" charset="0"/>
                </a:rPr>
                <a:t>po</a:t>
              </a:r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right:po;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                    end;</a:t>
              </a:r>
              <a:endParaRPr lang="en-US" altLang="bg-BG" sz="1100" b="0"/>
            </a:p>
            <a:p>
              <a:pPr algn="l" eaLnBrk="0" hangingPunct="0"/>
              <a:r>
                <a:rPr lang="en-US" altLang="bg-BG" sz="900" b="0">
                  <a:solidFill>
                    <a:srgbClr val="993300"/>
                  </a:solidFill>
                  <a:cs typeface="Times New Roman" pitchFamily="18" charset="0"/>
                </a:rPr>
                <a:t>var root : po;</a:t>
              </a:r>
              <a:endParaRPr lang="en-US" altLang="bg-BG" sz="1800" b="0"/>
            </a:p>
          </p:txBody>
        </p:sp>
        <p:sp>
          <p:nvSpPr>
            <p:cNvPr id="493584" name="Line 16"/>
            <p:cNvSpPr>
              <a:spLocks noChangeShapeType="1"/>
            </p:cNvSpPr>
            <p:nvPr/>
          </p:nvSpPr>
          <p:spPr bwMode="auto">
            <a:xfrm>
              <a:off x="1764" y="53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85" name="Line 17"/>
            <p:cNvSpPr>
              <a:spLocks noChangeShapeType="1"/>
            </p:cNvSpPr>
            <p:nvPr/>
          </p:nvSpPr>
          <p:spPr bwMode="auto">
            <a:xfrm>
              <a:off x="1764" y="3681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86" name="Line 18"/>
            <p:cNvSpPr>
              <a:spLocks noChangeShapeType="1"/>
            </p:cNvSpPr>
            <p:nvPr/>
          </p:nvSpPr>
          <p:spPr bwMode="auto">
            <a:xfrm>
              <a:off x="1764" y="549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87" name="Line 19"/>
            <p:cNvSpPr>
              <a:spLocks noChangeShapeType="1"/>
            </p:cNvSpPr>
            <p:nvPr/>
          </p:nvSpPr>
          <p:spPr bwMode="auto">
            <a:xfrm>
              <a:off x="5556" y="525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88" name="Line 20"/>
            <p:cNvSpPr>
              <a:spLocks noChangeShapeType="1"/>
            </p:cNvSpPr>
            <p:nvPr/>
          </p:nvSpPr>
          <p:spPr bwMode="auto">
            <a:xfrm>
              <a:off x="1764" y="144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89" name="Line 21"/>
            <p:cNvSpPr>
              <a:spLocks noChangeShapeType="1"/>
            </p:cNvSpPr>
            <p:nvPr/>
          </p:nvSpPr>
          <p:spPr bwMode="auto">
            <a:xfrm>
              <a:off x="4456" y="533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90" name="Line 22"/>
            <p:cNvSpPr>
              <a:spLocks noChangeShapeType="1"/>
            </p:cNvSpPr>
            <p:nvPr/>
          </p:nvSpPr>
          <p:spPr bwMode="auto">
            <a:xfrm>
              <a:off x="3008" y="525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91" name="Line 23"/>
            <p:cNvSpPr>
              <a:spLocks noChangeShapeType="1"/>
            </p:cNvSpPr>
            <p:nvPr/>
          </p:nvSpPr>
          <p:spPr bwMode="auto">
            <a:xfrm>
              <a:off x="1764" y="210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3592" name="Line 24"/>
            <p:cNvSpPr>
              <a:spLocks noChangeShapeType="1"/>
            </p:cNvSpPr>
            <p:nvPr/>
          </p:nvSpPr>
          <p:spPr bwMode="auto">
            <a:xfrm>
              <a:off x="1764" y="319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3593" name="Rectangle 25"/>
          <p:cNvSpPr>
            <a:spLocks noChangeArrowheads="1"/>
          </p:cNvSpPr>
          <p:nvPr/>
        </p:nvSpPr>
        <p:spPr bwMode="auto">
          <a:xfrm>
            <a:off x="2578100" y="347663"/>
            <a:ext cx="344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Програма за построяване на ИБД от </a:t>
            </a:r>
            <a:r>
              <a:rPr lang="en-US" altLang="bg-BG" i="1"/>
              <a:t>n</a:t>
            </a:r>
            <a:r>
              <a:rPr lang="bg-BG" altLang="bg-BG" i="1"/>
              <a:t> възела.</a:t>
            </a:r>
            <a:r>
              <a:rPr lang="bg-BG" altLang="bg-BG"/>
              <a:t> </a:t>
            </a:r>
          </a:p>
        </p:txBody>
      </p:sp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1122363" y="3319463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>
            <a:off x="1122363" y="37909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596" name="Oval 28"/>
          <p:cNvSpPr>
            <a:spLocks noChangeArrowheads="1"/>
          </p:cNvSpPr>
          <p:nvPr/>
        </p:nvSpPr>
        <p:spPr bwMode="auto">
          <a:xfrm>
            <a:off x="962025" y="2749550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00075" y="2435225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493598" name="Line 30"/>
          <p:cNvSpPr>
            <a:spLocks noChangeShapeType="1"/>
          </p:cNvSpPr>
          <p:nvPr/>
        </p:nvSpPr>
        <p:spPr bwMode="auto">
          <a:xfrm>
            <a:off x="1122363" y="2655888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599" name="Text Box 31"/>
          <p:cNvSpPr txBox="1">
            <a:spLocks noChangeArrowheads="1"/>
          </p:cNvSpPr>
          <p:nvPr/>
        </p:nvSpPr>
        <p:spPr bwMode="auto">
          <a:xfrm>
            <a:off x="476250" y="3138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493600" name="Line 32"/>
          <p:cNvSpPr>
            <a:spLocks noChangeShapeType="1"/>
          </p:cNvSpPr>
          <p:nvPr/>
        </p:nvSpPr>
        <p:spPr bwMode="auto">
          <a:xfrm>
            <a:off x="1122363" y="3051175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grpSp>
        <p:nvGrpSpPr>
          <p:cNvPr id="493601" name="Group 33"/>
          <p:cNvGrpSpPr>
            <a:grpSpLocks/>
          </p:cNvGrpSpPr>
          <p:nvPr/>
        </p:nvGrpSpPr>
        <p:grpSpPr bwMode="auto">
          <a:xfrm>
            <a:off x="1408113" y="1492250"/>
            <a:ext cx="131762" cy="134938"/>
            <a:chOff x="5940" y="13140"/>
            <a:chExt cx="1080" cy="1080"/>
          </a:xfrm>
        </p:grpSpPr>
        <p:sp>
          <p:nvSpPr>
            <p:cNvPr id="493602" name="Oval 34"/>
            <p:cNvSpPr>
              <a:spLocks noChangeArrowheads="1"/>
            </p:cNvSpPr>
            <p:nvPr/>
          </p:nvSpPr>
          <p:spPr bwMode="auto">
            <a:xfrm>
              <a:off x="5940" y="13140"/>
              <a:ext cx="1080" cy="10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 b="0">
                  <a:cs typeface="Times New Roman" pitchFamily="18" charset="0"/>
                </a:rPr>
                <a:t> </a:t>
              </a:r>
              <a:endParaRPr lang="bg-BG" altLang="bg-BG" sz="1200" b="0"/>
            </a:p>
          </p:txBody>
        </p:sp>
        <p:sp>
          <p:nvSpPr>
            <p:cNvPr id="49360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6120" y="13320"/>
              <a:ext cx="720" cy="72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х</a:t>
              </a:r>
            </a:p>
          </p:txBody>
        </p:sp>
      </p:grpSp>
      <p:grpSp>
        <p:nvGrpSpPr>
          <p:cNvPr id="493604" name="Group 36"/>
          <p:cNvGrpSpPr>
            <a:grpSpLocks/>
          </p:cNvGrpSpPr>
          <p:nvPr/>
        </p:nvGrpSpPr>
        <p:grpSpPr bwMode="auto">
          <a:xfrm rot="470287">
            <a:off x="876300" y="1492250"/>
            <a:ext cx="204788" cy="73025"/>
            <a:chOff x="3240" y="13500"/>
            <a:chExt cx="1980" cy="560"/>
          </a:xfrm>
        </p:grpSpPr>
        <p:sp>
          <p:nvSpPr>
            <p:cNvPr id="493605" name="Line 37"/>
            <p:cNvSpPr>
              <a:spLocks noChangeShapeType="1"/>
            </p:cNvSpPr>
            <p:nvPr/>
          </p:nvSpPr>
          <p:spPr bwMode="auto">
            <a:xfrm>
              <a:off x="3240" y="1361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493606" name="Freeform 38"/>
            <p:cNvSpPr>
              <a:spLocks/>
            </p:cNvSpPr>
            <p:nvPr/>
          </p:nvSpPr>
          <p:spPr bwMode="auto">
            <a:xfrm>
              <a:off x="3240" y="13500"/>
              <a:ext cx="900" cy="560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493607" name="Oval 39"/>
            <p:cNvSpPr>
              <a:spLocks noChangeArrowheads="1"/>
            </p:cNvSpPr>
            <p:nvPr/>
          </p:nvSpPr>
          <p:spPr bwMode="auto">
            <a:xfrm>
              <a:off x="3420" y="13610"/>
              <a:ext cx="360" cy="3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493608" name="Line 40"/>
            <p:cNvSpPr>
              <a:spLocks noChangeShapeType="1"/>
            </p:cNvSpPr>
            <p:nvPr/>
          </p:nvSpPr>
          <p:spPr bwMode="auto">
            <a:xfrm>
              <a:off x="3780" y="1379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 sz="1200"/>
            </a:p>
          </p:txBody>
        </p:sp>
      </p:grpSp>
      <p:grpSp>
        <p:nvGrpSpPr>
          <p:cNvPr id="493609" name="Group 41"/>
          <p:cNvGrpSpPr>
            <a:grpSpLocks/>
          </p:cNvGrpSpPr>
          <p:nvPr/>
        </p:nvGrpSpPr>
        <p:grpSpPr bwMode="auto">
          <a:xfrm>
            <a:off x="1074738" y="1492250"/>
            <a:ext cx="200025" cy="203200"/>
            <a:chOff x="3240" y="13680"/>
            <a:chExt cx="1080" cy="720"/>
          </a:xfrm>
        </p:grpSpPr>
        <p:sp>
          <p:nvSpPr>
            <p:cNvPr id="493610" name="Rectangle 42"/>
            <p:cNvSpPr>
              <a:spLocks noChangeArrowheads="1"/>
            </p:cNvSpPr>
            <p:nvPr/>
          </p:nvSpPr>
          <p:spPr bwMode="auto">
            <a:xfrm>
              <a:off x="3240" y="13680"/>
              <a:ext cx="10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493611" name="Rectangle 43"/>
            <p:cNvSpPr>
              <a:spLocks noChangeArrowheads="1"/>
            </p:cNvSpPr>
            <p:nvPr/>
          </p:nvSpPr>
          <p:spPr bwMode="auto">
            <a:xfrm>
              <a:off x="3240" y="1404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sz="1200"/>
            </a:p>
          </p:txBody>
        </p:sp>
        <p:sp>
          <p:nvSpPr>
            <p:cNvPr id="493612" name="Rectangle 44"/>
            <p:cNvSpPr>
              <a:spLocks noChangeArrowheads="1"/>
            </p:cNvSpPr>
            <p:nvPr/>
          </p:nvSpPr>
          <p:spPr bwMode="auto">
            <a:xfrm>
              <a:off x="3780" y="1404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sz="1200"/>
            </a:p>
          </p:txBody>
        </p:sp>
      </p:grpSp>
      <p:sp>
        <p:nvSpPr>
          <p:cNvPr id="493613" name="Freeform 45"/>
          <p:cNvSpPr>
            <a:spLocks/>
          </p:cNvSpPr>
          <p:nvPr/>
        </p:nvSpPr>
        <p:spPr bwMode="auto">
          <a:xfrm>
            <a:off x="1208088" y="1511300"/>
            <a:ext cx="200025" cy="50800"/>
          </a:xfrm>
          <a:custGeom>
            <a:avLst/>
            <a:gdLst>
              <a:gd name="T0" fmla="*/ 540 w 540"/>
              <a:gd name="T1" fmla="*/ 70 h 130"/>
              <a:gd name="T2" fmla="*/ 300 w 540"/>
              <a:gd name="T3" fmla="*/ 10 h 130"/>
              <a:gd name="T4" fmla="*/ 0 w 540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130">
                <a:moveTo>
                  <a:pt x="540" y="70"/>
                </a:moveTo>
                <a:cubicBezTo>
                  <a:pt x="500" y="60"/>
                  <a:pt x="390" y="0"/>
                  <a:pt x="300" y="10"/>
                </a:cubicBezTo>
                <a:cubicBezTo>
                  <a:pt x="210" y="20"/>
                  <a:pt x="63" y="105"/>
                  <a:pt x="0" y="1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 sz="1200"/>
          </a:p>
        </p:txBody>
      </p:sp>
      <p:sp>
        <p:nvSpPr>
          <p:cNvPr id="493614" name="Text Box 46"/>
          <p:cNvSpPr txBox="1">
            <a:spLocks noChangeArrowheads="1"/>
          </p:cNvSpPr>
          <p:nvPr/>
        </p:nvSpPr>
        <p:spPr bwMode="auto">
          <a:xfrm>
            <a:off x="233363" y="3459163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493615" name="Text Box 47"/>
          <p:cNvSpPr txBox="1">
            <a:spLocks noChangeArrowheads="1"/>
          </p:cNvSpPr>
          <p:nvPr/>
        </p:nvSpPr>
        <p:spPr bwMode="auto">
          <a:xfrm>
            <a:off x="222250" y="3138488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493616" name="Line 48"/>
          <p:cNvSpPr>
            <a:spLocks noChangeShapeType="1"/>
          </p:cNvSpPr>
          <p:nvPr/>
        </p:nvSpPr>
        <p:spPr bwMode="auto">
          <a:xfrm flipH="1">
            <a:off x="1116013" y="4283075"/>
            <a:ext cx="6350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617" name="Line 49"/>
          <p:cNvSpPr>
            <a:spLocks noChangeShapeType="1"/>
          </p:cNvSpPr>
          <p:nvPr/>
        </p:nvSpPr>
        <p:spPr bwMode="auto">
          <a:xfrm>
            <a:off x="1127125" y="47037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618" name="Text Box 50"/>
          <p:cNvSpPr txBox="1">
            <a:spLocks noChangeArrowheads="1"/>
          </p:cNvSpPr>
          <p:nvPr/>
        </p:nvSpPr>
        <p:spPr bwMode="auto">
          <a:xfrm>
            <a:off x="1171575" y="5287963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493619" name="Line 51"/>
          <p:cNvSpPr>
            <a:spLocks noChangeShapeType="1"/>
          </p:cNvSpPr>
          <p:nvPr/>
        </p:nvSpPr>
        <p:spPr bwMode="auto">
          <a:xfrm>
            <a:off x="990600" y="2874963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620" name="Line 52"/>
          <p:cNvSpPr>
            <a:spLocks noChangeShapeType="1"/>
          </p:cNvSpPr>
          <p:nvPr/>
        </p:nvSpPr>
        <p:spPr bwMode="auto">
          <a:xfrm>
            <a:off x="2252663" y="3111500"/>
            <a:ext cx="9525" cy="2165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621" name="Line 53"/>
          <p:cNvSpPr>
            <a:spLocks noChangeShapeType="1"/>
          </p:cNvSpPr>
          <p:nvPr/>
        </p:nvSpPr>
        <p:spPr bwMode="auto">
          <a:xfrm flipH="1">
            <a:off x="1131888" y="5538788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622" name="Line 54"/>
          <p:cNvSpPr>
            <a:spLocks noChangeShapeType="1"/>
          </p:cNvSpPr>
          <p:nvPr/>
        </p:nvSpPr>
        <p:spPr bwMode="auto">
          <a:xfrm>
            <a:off x="1127125" y="5237163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623" name="Freeform 55"/>
          <p:cNvSpPr>
            <a:spLocks/>
          </p:cNvSpPr>
          <p:nvPr/>
        </p:nvSpPr>
        <p:spPr bwMode="auto">
          <a:xfrm>
            <a:off x="207963" y="2392363"/>
            <a:ext cx="641350" cy="1738312"/>
          </a:xfrm>
          <a:custGeom>
            <a:avLst/>
            <a:gdLst>
              <a:gd name="T0" fmla="*/ 880 w 1740"/>
              <a:gd name="T1" fmla="*/ 4400 h 4400"/>
              <a:gd name="T2" fmla="*/ 0 w 1740"/>
              <a:gd name="T3" fmla="*/ 2720 h 4400"/>
              <a:gd name="T4" fmla="*/ 620 w 1740"/>
              <a:gd name="T5" fmla="*/ 440 h 4400"/>
              <a:gd name="T6" fmla="*/ 1740 w 1740"/>
              <a:gd name="T7" fmla="*/ 80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40" h="4400">
                <a:moveTo>
                  <a:pt x="880" y="4400"/>
                </a:moveTo>
                <a:cubicBezTo>
                  <a:pt x="733" y="4120"/>
                  <a:pt x="43" y="3380"/>
                  <a:pt x="0" y="2720"/>
                </a:cubicBezTo>
                <a:cubicBezTo>
                  <a:pt x="20" y="2050"/>
                  <a:pt x="330" y="880"/>
                  <a:pt x="620" y="440"/>
                </a:cubicBezTo>
                <a:cubicBezTo>
                  <a:pt x="910" y="0"/>
                  <a:pt x="1507" y="155"/>
                  <a:pt x="1740" y="8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624" name="Freeform 56"/>
          <p:cNvSpPr>
            <a:spLocks/>
          </p:cNvSpPr>
          <p:nvPr/>
        </p:nvSpPr>
        <p:spPr bwMode="auto">
          <a:xfrm>
            <a:off x="0" y="2286000"/>
            <a:ext cx="952500" cy="2257425"/>
          </a:xfrm>
          <a:custGeom>
            <a:avLst/>
            <a:gdLst>
              <a:gd name="T0" fmla="*/ 1503 w 2443"/>
              <a:gd name="T1" fmla="*/ 5870 h 5870"/>
              <a:gd name="T2" fmla="*/ 23 w 2443"/>
              <a:gd name="T3" fmla="*/ 3690 h 5870"/>
              <a:gd name="T4" fmla="*/ 903 w 2443"/>
              <a:gd name="T5" fmla="*/ 590 h 5870"/>
              <a:gd name="T6" fmla="*/ 2443 w 2443"/>
              <a:gd name="T7" fmla="*/ 150 h 5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3" h="5870">
                <a:moveTo>
                  <a:pt x="1503" y="5870"/>
                </a:moveTo>
                <a:cubicBezTo>
                  <a:pt x="1256" y="5503"/>
                  <a:pt x="123" y="4570"/>
                  <a:pt x="23" y="3690"/>
                </a:cubicBezTo>
                <a:cubicBezTo>
                  <a:pt x="0" y="2747"/>
                  <a:pt x="510" y="1160"/>
                  <a:pt x="903" y="590"/>
                </a:cubicBezTo>
                <a:cubicBezTo>
                  <a:pt x="1306" y="0"/>
                  <a:pt x="2122" y="242"/>
                  <a:pt x="2443" y="15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grpSp>
        <p:nvGrpSpPr>
          <p:cNvPr id="493625" name="Group 57"/>
          <p:cNvGrpSpPr>
            <a:grpSpLocks/>
          </p:cNvGrpSpPr>
          <p:nvPr/>
        </p:nvGrpSpPr>
        <p:grpSpPr bwMode="auto">
          <a:xfrm rot="3289504">
            <a:off x="860425" y="2259013"/>
            <a:ext cx="244475" cy="374650"/>
            <a:chOff x="2191" y="8896"/>
            <a:chExt cx="1319" cy="935"/>
          </a:xfrm>
        </p:grpSpPr>
        <p:sp>
          <p:nvSpPr>
            <p:cNvPr id="493626" name="Freeform 58"/>
            <p:cNvSpPr>
              <a:spLocks/>
            </p:cNvSpPr>
            <p:nvPr/>
          </p:nvSpPr>
          <p:spPr bwMode="auto">
            <a:xfrm>
              <a:off x="2191" y="8896"/>
              <a:ext cx="1319" cy="935"/>
            </a:xfrm>
            <a:custGeom>
              <a:avLst/>
              <a:gdLst>
                <a:gd name="T0" fmla="*/ 173 w 1319"/>
                <a:gd name="T1" fmla="*/ 63 h 935"/>
                <a:gd name="T2" fmla="*/ 148 w 1319"/>
                <a:gd name="T3" fmla="*/ 32 h 935"/>
                <a:gd name="T4" fmla="*/ 123 w 1319"/>
                <a:gd name="T5" fmla="*/ 10 h 935"/>
                <a:gd name="T6" fmla="*/ 98 w 1319"/>
                <a:gd name="T7" fmla="*/ 0 h 935"/>
                <a:gd name="T8" fmla="*/ 58 w 1319"/>
                <a:gd name="T9" fmla="*/ 14 h 935"/>
                <a:gd name="T10" fmla="*/ 19 w 1319"/>
                <a:gd name="T11" fmla="*/ 92 h 935"/>
                <a:gd name="T12" fmla="*/ 0 w 1319"/>
                <a:gd name="T13" fmla="*/ 223 h 935"/>
                <a:gd name="T14" fmla="*/ 6 w 1319"/>
                <a:gd name="T15" fmla="*/ 394 h 935"/>
                <a:gd name="T16" fmla="*/ 35 w 1319"/>
                <a:gd name="T17" fmla="*/ 583 h 935"/>
                <a:gd name="T18" fmla="*/ 81 w 1319"/>
                <a:gd name="T19" fmla="*/ 747 h 935"/>
                <a:gd name="T20" fmla="*/ 138 w 1319"/>
                <a:gd name="T21" fmla="*/ 867 h 935"/>
                <a:gd name="T22" fmla="*/ 199 w 1319"/>
                <a:gd name="T23" fmla="*/ 929 h 935"/>
                <a:gd name="T24" fmla="*/ 241 w 1319"/>
                <a:gd name="T25" fmla="*/ 932 h 935"/>
                <a:gd name="T26" fmla="*/ 259 w 1319"/>
                <a:gd name="T27" fmla="*/ 916 h 935"/>
                <a:gd name="T28" fmla="*/ 277 w 1319"/>
                <a:gd name="T29" fmla="*/ 890 h 935"/>
                <a:gd name="T30" fmla="*/ 291 w 1319"/>
                <a:gd name="T31" fmla="*/ 856 h 935"/>
                <a:gd name="T32" fmla="*/ 294 w 1319"/>
                <a:gd name="T33" fmla="*/ 835 h 935"/>
                <a:gd name="T34" fmla="*/ 334 w 1319"/>
                <a:gd name="T35" fmla="*/ 740 h 935"/>
                <a:gd name="T36" fmla="*/ 384 w 1319"/>
                <a:gd name="T37" fmla="*/ 659 h 935"/>
                <a:gd name="T38" fmla="*/ 441 w 1319"/>
                <a:gd name="T39" fmla="*/ 593 h 935"/>
                <a:gd name="T40" fmla="*/ 498 w 1319"/>
                <a:gd name="T41" fmla="*/ 541 h 935"/>
                <a:gd name="T42" fmla="*/ 554 w 1319"/>
                <a:gd name="T43" fmla="*/ 502 h 935"/>
                <a:gd name="T44" fmla="*/ 603 w 1319"/>
                <a:gd name="T45" fmla="*/ 473 h 935"/>
                <a:gd name="T46" fmla="*/ 645 w 1319"/>
                <a:gd name="T47" fmla="*/ 456 h 935"/>
                <a:gd name="T48" fmla="*/ 672 w 1319"/>
                <a:gd name="T49" fmla="*/ 449 h 935"/>
                <a:gd name="T50" fmla="*/ 708 w 1319"/>
                <a:gd name="T51" fmla="*/ 443 h 935"/>
                <a:gd name="T52" fmla="*/ 772 w 1319"/>
                <a:gd name="T53" fmla="*/ 433 h 935"/>
                <a:gd name="T54" fmla="*/ 852 w 1319"/>
                <a:gd name="T55" fmla="*/ 420 h 935"/>
                <a:gd name="T56" fmla="*/ 943 w 1319"/>
                <a:gd name="T57" fmla="*/ 407 h 935"/>
                <a:gd name="T58" fmla="*/ 1034 w 1319"/>
                <a:gd name="T59" fmla="*/ 392 h 935"/>
                <a:gd name="T60" fmla="*/ 1119 w 1319"/>
                <a:gd name="T61" fmla="*/ 379 h 935"/>
                <a:gd name="T62" fmla="*/ 1185 w 1319"/>
                <a:gd name="T63" fmla="*/ 369 h 935"/>
                <a:gd name="T64" fmla="*/ 1228 w 1319"/>
                <a:gd name="T65" fmla="*/ 362 h 935"/>
                <a:gd name="T66" fmla="*/ 1255 w 1319"/>
                <a:gd name="T67" fmla="*/ 392 h 935"/>
                <a:gd name="T68" fmla="*/ 1290 w 1319"/>
                <a:gd name="T69" fmla="*/ 401 h 935"/>
                <a:gd name="T70" fmla="*/ 1314 w 1319"/>
                <a:gd name="T71" fmla="*/ 371 h 935"/>
                <a:gd name="T72" fmla="*/ 1314 w 1319"/>
                <a:gd name="T73" fmla="*/ 288 h 935"/>
                <a:gd name="T74" fmla="*/ 1287 w 1319"/>
                <a:gd name="T75" fmla="*/ 211 h 935"/>
                <a:gd name="T76" fmla="*/ 1251 w 1319"/>
                <a:gd name="T77" fmla="*/ 189 h 935"/>
                <a:gd name="T78" fmla="*/ 1221 w 1319"/>
                <a:gd name="T79" fmla="*/ 209 h 935"/>
                <a:gd name="T80" fmla="*/ 1211 w 1319"/>
                <a:gd name="T81" fmla="*/ 249 h 935"/>
                <a:gd name="T82" fmla="*/ 1167 w 1319"/>
                <a:gd name="T83" fmla="*/ 257 h 935"/>
                <a:gd name="T84" fmla="*/ 1101 w 1319"/>
                <a:gd name="T85" fmla="*/ 267 h 935"/>
                <a:gd name="T86" fmla="*/ 1016 w 1319"/>
                <a:gd name="T87" fmla="*/ 280 h 935"/>
                <a:gd name="T88" fmla="*/ 926 w 1319"/>
                <a:gd name="T89" fmla="*/ 293 h 935"/>
                <a:gd name="T90" fmla="*/ 835 w 1319"/>
                <a:gd name="T91" fmla="*/ 307 h 935"/>
                <a:gd name="T92" fmla="*/ 754 w 1319"/>
                <a:gd name="T93" fmla="*/ 319 h 935"/>
                <a:gd name="T94" fmla="*/ 691 w 1319"/>
                <a:gd name="T95" fmla="*/ 329 h 935"/>
                <a:gd name="T96" fmla="*/ 655 w 1319"/>
                <a:gd name="T97" fmla="*/ 335 h 935"/>
                <a:gd name="T98" fmla="*/ 626 w 1319"/>
                <a:gd name="T99" fmla="*/ 336 h 935"/>
                <a:gd name="T100" fmla="*/ 582 w 1319"/>
                <a:gd name="T101" fmla="*/ 332 h 935"/>
                <a:gd name="T102" fmla="*/ 526 w 1319"/>
                <a:gd name="T103" fmla="*/ 320 h 935"/>
                <a:gd name="T104" fmla="*/ 461 w 1319"/>
                <a:gd name="T105" fmla="*/ 299 h 935"/>
                <a:gd name="T106" fmla="*/ 390 w 1319"/>
                <a:gd name="T107" fmla="*/ 267 h 935"/>
                <a:gd name="T108" fmla="*/ 318 w 1319"/>
                <a:gd name="T109" fmla="*/ 221 h 935"/>
                <a:gd name="T110" fmla="*/ 246 w 1319"/>
                <a:gd name="T111" fmla="*/ 160 h 935"/>
                <a:gd name="T112" fmla="*/ 179 w 1319"/>
                <a:gd name="T113" fmla="*/ 81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19" h="935">
                  <a:moveTo>
                    <a:pt x="186" y="84"/>
                  </a:moveTo>
                  <a:lnTo>
                    <a:pt x="173" y="63"/>
                  </a:lnTo>
                  <a:lnTo>
                    <a:pt x="161" y="46"/>
                  </a:lnTo>
                  <a:lnTo>
                    <a:pt x="148" y="32"/>
                  </a:lnTo>
                  <a:lnTo>
                    <a:pt x="135" y="19"/>
                  </a:lnTo>
                  <a:lnTo>
                    <a:pt x="123" y="10"/>
                  </a:lnTo>
                  <a:lnTo>
                    <a:pt x="110" y="3"/>
                  </a:lnTo>
                  <a:lnTo>
                    <a:pt x="98" y="0"/>
                  </a:lnTo>
                  <a:lnTo>
                    <a:pt x="85" y="0"/>
                  </a:lnTo>
                  <a:lnTo>
                    <a:pt x="58" y="14"/>
                  </a:lnTo>
                  <a:lnTo>
                    <a:pt x="36" y="46"/>
                  </a:lnTo>
                  <a:lnTo>
                    <a:pt x="19" y="92"/>
                  </a:lnTo>
                  <a:lnTo>
                    <a:pt x="7" y="153"/>
                  </a:lnTo>
                  <a:lnTo>
                    <a:pt x="0" y="223"/>
                  </a:lnTo>
                  <a:lnTo>
                    <a:pt x="0" y="306"/>
                  </a:lnTo>
                  <a:lnTo>
                    <a:pt x="6" y="394"/>
                  </a:lnTo>
                  <a:lnTo>
                    <a:pt x="17" y="489"/>
                  </a:lnTo>
                  <a:lnTo>
                    <a:pt x="35" y="583"/>
                  </a:lnTo>
                  <a:lnTo>
                    <a:pt x="56" y="669"/>
                  </a:lnTo>
                  <a:lnTo>
                    <a:pt x="81" y="747"/>
                  </a:lnTo>
                  <a:lnTo>
                    <a:pt x="108" y="814"/>
                  </a:lnTo>
                  <a:lnTo>
                    <a:pt x="138" y="867"/>
                  </a:lnTo>
                  <a:lnTo>
                    <a:pt x="169" y="906"/>
                  </a:lnTo>
                  <a:lnTo>
                    <a:pt x="199" y="929"/>
                  </a:lnTo>
                  <a:lnTo>
                    <a:pt x="229" y="935"/>
                  </a:lnTo>
                  <a:lnTo>
                    <a:pt x="241" y="932"/>
                  </a:lnTo>
                  <a:lnTo>
                    <a:pt x="251" y="925"/>
                  </a:lnTo>
                  <a:lnTo>
                    <a:pt x="259" y="916"/>
                  </a:lnTo>
                  <a:lnTo>
                    <a:pt x="269" y="905"/>
                  </a:lnTo>
                  <a:lnTo>
                    <a:pt x="277" y="890"/>
                  </a:lnTo>
                  <a:lnTo>
                    <a:pt x="284" y="874"/>
                  </a:lnTo>
                  <a:lnTo>
                    <a:pt x="291" y="856"/>
                  </a:lnTo>
                  <a:lnTo>
                    <a:pt x="297" y="834"/>
                  </a:lnTo>
                  <a:lnTo>
                    <a:pt x="294" y="835"/>
                  </a:lnTo>
                  <a:lnTo>
                    <a:pt x="313" y="785"/>
                  </a:lnTo>
                  <a:lnTo>
                    <a:pt x="334" y="740"/>
                  </a:lnTo>
                  <a:lnTo>
                    <a:pt x="359" y="697"/>
                  </a:lnTo>
                  <a:lnTo>
                    <a:pt x="384" y="659"/>
                  </a:lnTo>
                  <a:lnTo>
                    <a:pt x="412" y="625"/>
                  </a:lnTo>
                  <a:lnTo>
                    <a:pt x="441" y="593"/>
                  </a:lnTo>
                  <a:lnTo>
                    <a:pt x="469" y="565"/>
                  </a:lnTo>
                  <a:lnTo>
                    <a:pt x="498" y="541"/>
                  </a:lnTo>
                  <a:lnTo>
                    <a:pt x="527" y="519"/>
                  </a:lnTo>
                  <a:lnTo>
                    <a:pt x="554" y="502"/>
                  </a:lnTo>
                  <a:lnTo>
                    <a:pt x="580" y="486"/>
                  </a:lnTo>
                  <a:lnTo>
                    <a:pt x="603" y="473"/>
                  </a:lnTo>
                  <a:lnTo>
                    <a:pt x="626" y="464"/>
                  </a:lnTo>
                  <a:lnTo>
                    <a:pt x="645" y="456"/>
                  </a:lnTo>
                  <a:lnTo>
                    <a:pt x="661" y="451"/>
                  </a:lnTo>
                  <a:lnTo>
                    <a:pt x="672" y="449"/>
                  </a:lnTo>
                  <a:lnTo>
                    <a:pt x="687" y="446"/>
                  </a:lnTo>
                  <a:lnTo>
                    <a:pt x="708" y="443"/>
                  </a:lnTo>
                  <a:lnTo>
                    <a:pt x="737" y="439"/>
                  </a:lnTo>
                  <a:lnTo>
                    <a:pt x="772" y="433"/>
                  </a:lnTo>
                  <a:lnTo>
                    <a:pt x="811" y="427"/>
                  </a:lnTo>
                  <a:lnTo>
                    <a:pt x="852" y="420"/>
                  </a:lnTo>
                  <a:lnTo>
                    <a:pt x="897" y="414"/>
                  </a:lnTo>
                  <a:lnTo>
                    <a:pt x="943" y="407"/>
                  </a:lnTo>
                  <a:lnTo>
                    <a:pt x="989" y="400"/>
                  </a:lnTo>
                  <a:lnTo>
                    <a:pt x="1034" y="392"/>
                  </a:lnTo>
                  <a:lnTo>
                    <a:pt x="1078" y="385"/>
                  </a:lnTo>
                  <a:lnTo>
                    <a:pt x="1119" y="379"/>
                  </a:lnTo>
                  <a:lnTo>
                    <a:pt x="1155" y="374"/>
                  </a:lnTo>
                  <a:lnTo>
                    <a:pt x="1185" y="369"/>
                  </a:lnTo>
                  <a:lnTo>
                    <a:pt x="1211" y="365"/>
                  </a:lnTo>
                  <a:lnTo>
                    <a:pt x="1228" y="362"/>
                  </a:lnTo>
                  <a:lnTo>
                    <a:pt x="1239" y="379"/>
                  </a:lnTo>
                  <a:lnTo>
                    <a:pt x="1255" y="392"/>
                  </a:lnTo>
                  <a:lnTo>
                    <a:pt x="1273" y="400"/>
                  </a:lnTo>
                  <a:lnTo>
                    <a:pt x="1290" y="401"/>
                  </a:lnTo>
                  <a:lnTo>
                    <a:pt x="1304" y="391"/>
                  </a:lnTo>
                  <a:lnTo>
                    <a:pt x="1314" y="371"/>
                  </a:lnTo>
                  <a:lnTo>
                    <a:pt x="1319" y="337"/>
                  </a:lnTo>
                  <a:lnTo>
                    <a:pt x="1314" y="288"/>
                  </a:lnTo>
                  <a:lnTo>
                    <a:pt x="1303" y="241"/>
                  </a:lnTo>
                  <a:lnTo>
                    <a:pt x="1287" y="211"/>
                  </a:lnTo>
                  <a:lnTo>
                    <a:pt x="1270" y="193"/>
                  </a:lnTo>
                  <a:lnTo>
                    <a:pt x="1251" y="189"/>
                  </a:lnTo>
                  <a:lnTo>
                    <a:pt x="1235" y="195"/>
                  </a:lnTo>
                  <a:lnTo>
                    <a:pt x="1221" y="209"/>
                  </a:lnTo>
                  <a:lnTo>
                    <a:pt x="1212" y="228"/>
                  </a:lnTo>
                  <a:lnTo>
                    <a:pt x="1211" y="249"/>
                  </a:lnTo>
                  <a:lnTo>
                    <a:pt x="1193" y="252"/>
                  </a:lnTo>
                  <a:lnTo>
                    <a:pt x="1167" y="257"/>
                  </a:lnTo>
                  <a:lnTo>
                    <a:pt x="1137" y="261"/>
                  </a:lnTo>
                  <a:lnTo>
                    <a:pt x="1101" y="267"/>
                  </a:lnTo>
                  <a:lnTo>
                    <a:pt x="1061" y="273"/>
                  </a:lnTo>
                  <a:lnTo>
                    <a:pt x="1016" y="280"/>
                  </a:lnTo>
                  <a:lnTo>
                    <a:pt x="972" y="286"/>
                  </a:lnTo>
                  <a:lnTo>
                    <a:pt x="926" y="293"/>
                  </a:lnTo>
                  <a:lnTo>
                    <a:pt x="880" y="300"/>
                  </a:lnTo>
                  <a:lnTo>
                    <a:pt x="835" y="307"/>
                  </a:lnTo>
                  <a:lnTo>
                    <a:pt x="793" y="313"/>
                  </a:lnTo>
                  <a:lnTo>
                    <a:pt x="754" y="319"/>
                  </a:lnTo>
                  <a:lnTo>
                    <a:pt x="720" y="325"/>
                  </a:lnTo>
                  <a:lnTo>
                    <a:pt x="691" y="329"/>
                  </a:lnTo>
                  <a:lnTo>
                    <a:pt x="669" y="332"/>
                  </a:lnTo>
                  <a:lnTo>
                    <a:pt x="655" y="335"/>
                  </a:lnTo>
                  <a:lnTo>
                    <a:pt x="642" y="336"/>
                  </a:lnTo>
                  <a:lnTo>
                    <a:pt x="626" y="336"/>
                  </a:lnTo>
                  <a:lnTo>
                    <a:pt x="606" y="335"/>
                  </a:lnTo>
                  <a:lnTo>
                    <a:pt x="582" y="332"/>
                  </a:lnTo>
                  <a:lnTo>
                    <a:pt x="556" y="327"/>
                  </a:lnTo>
                  <a:lnTo>
                    <a:pt x="526" y="320"/>
                  </a:lnTo>
                  <a:lnTo>
                    <a:pt x="494" y="312"/>
                  </a:lnTo>
                  <a:lnTo>
                    <a:pt x="461" y="299"/>
                  </a:lnTo>
                  <a:lnTo>
                    <a:pt x="426" y="284"/>
                  </a:lnTo>
                  <a:lnTo>
                    <a:pt x="390" y="267"/>
                  </a:lnTo>
                  <a:lnTo>
                    <a:pt x="354" y="245"/>
                  </a:lnTo>
                  <a:lnTo>
                    <a:pt x="318" y="221"/>
                  </a:lnTo>
                  <a:lnTo>
                    <a:pt x="282" y="192"/>
                  </a:lnTo>
                  <a:lnTo>
                    <a:pt x="246" y="160"/>
                  </a:lnTo>
                  <a:lnTo>
                    <a:pt x="212" y="122"/>
                  </a:lnTo>
                  <a:lnTo>
                    <a:pt x="179" y="81"/>
                  </a:lnTo>
                  <a:lnTo>
                    <a:pt x="186" y="84"/>
                  </a:lnTo>
                  <a:close/>
                </a:path>
              </a:pathLst>
            </a:custGeom>
            <a:solidFill>
              <a:srgbClr val="FFE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sz="1100"/>
            </a:p>
          </p:txBody>
        </p:sp>
        <p:sp>
          <p:nvSpPr>
            <p:cNvPr id="493627" name="Freeform 59"/>
            <p:cNvSpPr>
              <a:spLocks/>
            </p:cNvSpPr>
            <p:nvPr/>
          </p:nvSpPr>
          <p:spPr bwMode="auto">
            <a:xfrm>
              <a:off x="2191" y="8896"/>
              <a:ext cx="1319" cy="935"/>
            </a:xfrm>
            <a:custGeom>
              <a:avLst/>
              <a:gdLst>
                <a:gd name="T0" fmla="*/ 186 w 1319"/>
                <a:gd name="T1" fmla="*/ 84 h 935"/>
                <a:gd name="T2" fmla="*/ 161 w 1319"/>
                <a:gd name="T3" fmla="*/ 46 h 935"/>
                <a:gd name="T4" fmla="*/ 135 w 1319"/>
                <a:gd name="T5" fmla="*/ 19 h 935"/>
                <a:gd name="T6" fmla="*/ 110 w 1319"/>
                <a:gd name="T7" fmla="*/ 3 h 935"/>
                <a:gd name="T8" fmla="*/ 85 w 1319"/>
                <a:gd name="T9" fmla="*/ 0 h 935"/>
                <a:gd name="T10" fmla="*/ 58 w 1319"/>
                <a:gd name="T11" fmla="*/ 14 h 935"/>
                <a:gd name="T12" fmla="*/ 19 w 1319"/>
                <a:gd name="T13" fmla="*/ 92 h 935"/>
                <a:gd name="T14" fmla="*/ 0 w 1319"/>
                <a:gd name="T15" fmla="*/ 223 h 935"/>
                <a:gd name="T16" fmla="*/ 6 w 1319"/>
                <a:gd name="T17" fmla="*/ 394 h 935"/>
                <a:gd name="T18" fmla="*/ 17 w 1319"/>
                <a:gd name="T19" fmla="*/ 489 h 935"/>
                <a:gd name="T20" fmla="*/ 56 w 1319"/>
                <a:gd name="T21" fmla="*/ 669 h 935"/>
                <a:gd name="T22" fmla="*/ 108 w 1319"/>
                <a:gd name="T23" fmla="*/ 814 h 935"/>
                <a:gd name="T24" fmla="*/ 169 w 1319"/>
                <a:gd name="T25" fmla="*/ 906 h 935"/>
                <a:gd name="T26" fmla="*/ 229 w 1319"/>
                <a:gd name="T27" fmla="*/ 935 h 935"/>
                <a:gd name="T28" fmla="*/ 241 w 1319"/>
                <a:gd name="T29" fmla="*/ 932 h 935"/>
                <a:gd name="T30" fmla="*/ 259 w 1319"/>
                <a:gd name="T31" fmla="*/ 916 h 935"/>
                <a:gd name="T32" fmla="*/ 277 w 1319"/>
                <a:gd name="T33" fmla="*/ 890 h 935"/>
                <a:gd name="T34" fmla="*/ 291 w 1319"/>
                <a:gd name="T35" fmla="*/ 856 h 935"/>
                <a:gd name="T36" fmla="*/ 294 w 1319"/>
                <a:gd name="T37" fmla="*/ 835 h 935"/>
                <a:gd name="T38" fmla="*/ 313 w 1319"/>
                <a:gd name="T39" fmla="*/ 785 h 935"/>
                <a:gd name="T40" fmla="*/ 359 w 1319"/>
                <a:gd name="T41" fmla="*/ 697 h 935"/>
                <a:gd name="T42" fmla="*/ 412 w 1319"/>
                <a:gd name="T43" fmla="*/ 625 h 935"/>
                <a:gd name="T44" fmla="*/ 469 w 1319"/>
                <a:gd name="T45" fmla="*/ 565 h 935"/>
                <a:gd name="T46" fmla="*/ 527 w 1319"/>
                <a:gd name="T47" fmla="*/ 519 h 935"/>
                <a:gd name="T48" fmla="*/ 580 w 1319"/>
                <a:gd name="T49" fmla="*/ 486 h 935"/>
                <a:gd name="T50" fmla="*/ 626 w 1319"/>
                <a:gd name="T51" fmla="*/ 464 h 935"/>
                <a:gd name="T52" fmla="*/ 661 w 1319"/>
                <a:gd name="T53" fmla="*/ 451 h 935"/>
                <a:gd name="T54" fmla="*/ 672 w 1319"/>
                <a:gd name="T55" fmla="*/ 449 h 935"/>
                <a:gd name="T56" fmla="*/ 708 w 1319"/>
                <a:gd name="T57" fmla="*/ 443 h 935"/>
                <a:gd name="T58" fmla="*/ 772 w 1319"/>
                <a:gd name="T59" fmla="*/ 433 h 935"/>
                <a:gd name="T60" fmla="*/ 852 w 1319"/>
                <a:gd name="T61" fmla="*/ 420 h 935"/>
                <a:gd name="T62" fmla="*/ 943 w 1319"/>
                <a:gd name="T63" fmla="*/ 407 h 935"/>
                <a:gd name="T64" fmla="*/ 1034 w 1319"/>
                <a:gd name="T65" fmla="*/ 392 h 935"/>
                <a:gd name="T66" fmla="*/ 1119 w 1319"/>
                <a:gd name="T67" fmla="*/ 379 h 935"/>
                <a:gd name="T68" fmla="*/ 1185 w 1319"/>
                <a:gd name="T69" fmla="*/ 369 h 935"/>
                <a:gd name="T70" fmla="*/ 1228 w 1319"/>
                <a:gd name="T71" fmla="*/ 362 h 935"/>
                <a:gd name="T72" fmla="*/ 1239 w 1319"/>
                <a:gd name="T73" fmla="*/ 379 h 935"/>
                <a:gd name="T74" fmla="*/ 1273 w 1319"/>
                <a:gd name="T75" fmla="*/ 400 h 935"/>
                <a:gd name="T76" fmla="*/ 1304 w 1319"/>
                <a:gd name="T77" fmla="*/ 391 h 935"/>
                <a:gd name="T78" fmla="*/ 1319 w 1319"/>
                <a:gd name="T79" fmla="*/ 337 h 935"/>
                <a:gd name="T80" fmla="*/ 1314 w 1319"/>
                <a:gd name="T81" fmla="*/ 288 h 935"/>
                <a:gd name="T82" fmla="*/ 1287 w 1319"/>
                <a:gd name="T83" fmla="*/ 211 h 935"/>
                <a:gd name="T84" fmla="*/ 1251 w 1319"/>
                <a:gd name="T85" fmla="*/ 189 h 935"/>
                <a:gd name="T86" fmla="*/ 1221 w 1319"/>
                <a:gd name="T87" fmla="*/ 209 h 935"/>
                <a:gd name="T88" fmla="*/ 1211 w 1319"/>
                <a:gd name="T89" fmla="*/ 249 h 935"/>
                <a:gd name="T90" fmla="*/ 1193 w 1319"/>
                <a:gd name="T91" fmla="*/ 252 h 935"/>
                <a:gd name="T92" fmla="*/ 1137 w 1319"/>
                <a:gd name="T93" fmla="*/ 261 h 935"/>
                <a:gd name="T94" fmla="*/ 1061 w 1319"/>
                <a:gd name="T95" fmla="*/ 273 h 935"/>
                <a:gd name="T96" fmla="*/ 972 w 1319"/>
                <a:gd name="T97" fmla="*/ 286 h 935"/>
                <a:gd name="T98" fmla="*/ 880 w 1319"/>
                <a:gd name="T99" fmla="*/ 300 h 935"/>
                <a:gd name="T100" fmla="*/ 793 w 1319"/>
                <a:gd name="T101" fmla="*/ 313 h 935"/>
                <a:gd name="T102" fmla="*/ 720 w 1319"/>
                <a:gd name="T103" fmla="*/ 325 h 935"/>
                <a:gd name="T104" fmla="*/ 669 w 1319"/>
                <a:gd name="T105" fmla="*/ 332 h 935"/>
                <a:gd name="T106" fmla="*/ 655 w 1319"/>
                <a:gd name="T107" fmla="*/ 335 h 935"/>
                <a:gd name="T108" fmla="*/ 626 w 1319"/>
                <a:gd name="T109" fmla="*/ 336 h 935"/>
                <a:gd name="T110" fmla="*/ 582 w 1319"/>
                <a:gd name="T111" fmla="*/ 332 h 935"/>
                <a:gd name="T112" fmla="*/ 526 w 1319"/>
                <a:gd name="T113" fmla="*/ 320 h 935"/>
                <a:gd name="T114" fmla="*/ 461 w 1319"/>
                <a:gd name="T115" fmla="*/ 299 h 935"/>
                <a:gd name="T116" fmla="*/ 390 w 1319"/>
                <a:gd name="T117" fmla="*/ 267 h 935"/>
                <a:gd name="T118" fmla="*/ 318 w 1319"/>
                <a:gd name="T119" fmla="*/ 221 h 935"/>
                <a:gd name="T120" fmla="*/ 246 w 1319"/>
                <a:gd name="T121" fmla="*/ 160 h 935"/>
                <a:gd name="T122" fmla="*/ 179 w 1319"/>
                <a:gd name="T123" fmla="*/ 81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19" h="935">
                  <a:moveTo>
                    <a:pt x="186" y="84"/>
                  </a:moveTo>
                  <a:lnTo>
                    <a:pt x="186" y="84"/>
                  </a:lnTo>
                  <a:lnTo>
                    <a:pt x="173" y="63"/>
                  </a:lnTo>
                  <a:lnTo>
                    <a:pt x="161" y="46"/>
                  </a:lnTo>
                  <a:lnTo>
                    <a:pt x="148" y="32"/>
                  </a:lnTo>
                  <a:lnTo>
                    <a:pt x="135" y="19"/>
                  </a:lnTo>
                  <a:lnTo>
                    <a:pt x="123" y="10"/>
                  </a:lnTo>
                  <a:lnTo>
                    <a:pt x="110" y="3"/>
                  </a:lnTo>
                  <a:lnTo>
                    <a:pt x="98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58" y="14"/>
                  </a:lnTo>
                  <a:lnTo>
                    <a:pt x="36" y="46"/>
                  </a:lnTo>
                  <a:lnTo>
                    <a:pt x="19" y="92"/>
                  </a:lnTo>
                  <a:lnTo>
                    <a:pt x="7" y="153"/>
                  </a:lnTo>
                  <a:lnTo>
                    <a:pt x="0" y="223"/>
                  </a:lnTo>
                  <a:lnTo>
                    <a:pt x="0" y="306"/>
                  </a:lnTo>
                  <a:lnTo>
                    <a:pt x="6" y="394"/>
                  </a:lnTo>
                  <a:lnTo>
                    <a:pt x="17" y="489"/>
                  </a:lnTo>
                  <a:lnTo>
                    <a:pt x="17" y="489"/>
                  </a:lnTo>
                  <a:lnTo>
                    <a:pt x="35" y="583"/>
                  </a:lnTo>
                  <a:lnTo>
                    <a:pt x="56" y="669"/>
                  </a:lnTo>
                  <a:lnTo>
                    <a:pt x="81" y="747"/>
                  </a:lnTo>
                  <a:lnTo>
                    <a:pt x="108" y="814"/>
                  </a:lnTo>
                  <a:lnTo>
                    <a:pt x="138" y="867"/>
                  </a:lnTo>
                  <a:lnTo>
                    <a:pt x="169" y="906"/>
                  </a:lnTo>
                  <a:lnTo>
                    <a:pt x="199" y="929"/>
                  </a:lnTo>
                  <a:lnTo>
                    <a:pt x="229" y="935"/>
                  </a:lnTo>
                  <a:lnTo>
                    <a:pt x="229" y="935"/>
                  </a:lnTo>
                  <a:lnTo>
                    <a:pt x="241" y="932"/>
                  </a:lnTo>
                  <a:lnTo>
                    <a:pt x="251" y="925"/>
                  </a:lnTo>
                  <a:lnTo>
                    <a:pt x="259" y="916"/>
                  </a:lnTo>
                  <a:lnTo>
                    <a:pt x="269" y="905"/>
                  </a:lnTo>
                  <a:lnTo>
                    <a:pt x="277" y="890"/>
                  </a:lnTo>
                  <a:lnTo>
                    <a:pt x="284" y="874"/>
                  </a:lnTo>
                  <a:lnTo>
                    <a:pt x="291" y="856"/>
                  </a:lnTo>
                  <a:lnTo>
                    <a:pt x="297" y="834"/>
                  </a:lnTo>
                  <a:lnTo>
                    <a:pt x="294" y="835"/>
                  </a:lnTo>
                  <a:lnTo>
                    <a:pt x="294" y="835"/>
                  </a:lnTo>
                  <a:lnTo>
                    <a:pt x="313" y="785"/>
                  </a:lnTo>
                  <a:lnTo>
                    <a:pt x="334" y="740"/>
                  </a:lnTo>
                  <a:lnTo>
                    <a:pt x="359" y="697"/>
                  </a:lnTo>
                  <a:lnTo>
                    <a:pt x="384" y="659"/>
                  </a:lnTo>
                  <a:lnTo>
                    <a:pt x="412" y="625"/>
                  </a:lnTo>
                  <a:lnTo>
                    <a:pt x="441" y="593"/>
                  </a:lnTo>
                  <a:lnTo>
                    <a:pt x="469" y="565"/>
                  </a:lnTo>
                  <a:lnTo>
                    <a:pt x="498" y="541"/>
                  </a:lnTo>
                  <a:lnTo>
                    <a:pt x="527" y="519"/>
                  </a:lnTo>
                  <a:lnTo>
                    <a:pt x="554" y="502"/>
                  </a:lnTo>
                  <a:lnTo>
                    <a:pt x="580" y="486"/>
                  </a:lnTo>
                  <a:lnTo>
                    <a:pt x="603" y="473"/>
                  </a:lnTo>
                  <a:lnTo>
                    <a:pt x="626" y="464"/>
                  </a:lnTo>
                  <a:lnTo>
                    <a:pt x="645" y="456"/>
                  </a:lnTo>
                  <a:lnTo>
                    <a:pt x="661" y="451"/>
                  </a:lnTo>
                  <a:lnTo>
                    <a:pt x="672" y="449"/>
                  </a:lnTo>
                  <a:lnTo>
                    <a:pt x="672" y="449"/>
                  </a:lnTo>
                  <a:lnTo>
                    <a:pt x="687" y="446"/>
                  </a:lnTo>
                  <a:lnTo>
                    <a:pt x="708" y="443"/>
                  </a:lnTo>
                  <a:lnTo>
                    <a:pt x="737" y="439"/>
                  </a:lnTo>
                  <a:lnTo>
                    <a:pt x="772" y="433"/>
                  </a:lnTo>
                  <a:lnTo>
                    <a:pt x="811" y="427"/>
                  </a:lnTo>
                  <a:lnTo>
                    <a:pt x="852" y="420"/>
                  </a:lnTo>
                  <a:lnTo>
                    <a:pt x="897" y="414"/>
                  </a:lnTo>
                  <a:lnTo>
                    <a:pt x="943" y="407"/>
                  </a:lnTo>
                  <a:lnTo>
                    <a:pt x="989" y="400"/>
                  </a:lnTo>
                  <a:lnTo>
                    <a:pt x="1034" y="392"/>
                  </a:lnTo>
                  <a:lnTo>
                    <a:pt x="1078" y="385"/>
                  </a:lnTo>
                  <a:lnTo>
                    <a:pt x="1119" y="379"/>
                  </a:lnTo>
                  <a:lnTo>
                    <a:pt x="1155" y="374"/>
                  </a:lnTo>
                  <a:lnTo>
                    <a:pt x="1185" y="369"/>
                  </a:lnTo>
                  <a:lnTo>
                    <a:pt x="1211" y="365"/>
                  </a:lnTo>
                  <a:lnTo>
                    <a:pt x="1228" y="362"/>
                  </a:lnTo>
                  <a:lnTo>
                    <a:pt x="1228" y="362"/>
                  </a:lnTo>
                  <a:lnTo>
                    <a:pt x="1239" y="379"/>
                  </a:lnTo>
                  <a:lnTo>
                    <a:pt x="1255" y="392"/>
                  </a:lnTo>
                  <a:lnTo>
                    <a:pt x="1273" y="400"/>
                  </a:lnTo>
                  <a:lnTo>
                    <a:pt x="1290" y="401"/>
                  </a:lnTo>
                  <a:lnTo>
                    <a:pt x="1304" y="391"/>
                  </a:lnTo>
                  <a:lnTo>
                    <a:pt x="1314" y="371"/>
                  </a:lnTo>
                  <a:lnTo>
                    <a:pt x="1319" y="337"/>
                  </a:lnTo>
                  <a:lnTo>
                    <a:pt x="1314" y="288"/>
                  </a:lnTo>
                  <a:lnTo>
                    <a:pt x="1314" y="288"/>
                  </a:lnTo>
                  <a:lnTo>
                    <a:pt x="1303" y="241"/>
                  </a:lnTo>
                  <a:lnTo>
                    <a:pt x="1287" y="211"/>
                  </a:lnTo>
                  <a:lnTo>
                    <a:pt x="1270" y="193"/>
                  </a:lnTo>
                  <a:lnTo>
                    <a:pt x="1251" y="189"/>
                  </a:lnTo>
                  <a:lnTo>
                    <a:pt x="1235" y="195"/>
                  </a:lnTo>
                  <a:lnTo>
                    <a:pt x="1221" y="209"/>
                  </a:lnTo>
                  <a:lnTo>
                    <a:pt x="1212" y="228"/>
                  </a:lnTo>
                  <a:lnTo>
                    <a:pt x="1211" y="249"/>
                  </a:lnTo>
                  <a:lnTo>
                    <a:pt x="1211" y="249"/>
                  </a:lnTo>
                  <a:lnTo>
                    <a:pt x="1193" y="252"/>
                  </a:lnTo>
                  <a:lnTo>
                    <a:pt x="1167" y="257"/>
                  </a:lnTo>
                  <a:lnTo>
                    <a:pt x="1137" y="261"/>
                  </a:lnTo>
                  <a:lnTo>
                    <a:pt x="1101" y="267"/>
                  </a:lnTo>
                  <a:lnTo>
                    <a:pt x="1061" y="273"/>
                  </a:lnTo>
                  <a:lnTo>
                    <a:pt x="1016" y="280"/>
                  </a:lnTo>
                  <a:lnTo>
                    <a:pt x="972" y="286"/>
                  </a:lnTo>
                  <a:lnTo>
                    <a:pt x="926" y="293"/>
                  </a:lnTo>
                  <a:lnTo>
                    <a:pt x="880" y="300"/>
                  </a:lnTo>
                  <a:lnTo>
                    <a:pt x="835" y="307"/>
                  </a:lnTo>
                  <a:lnTo>
                    <a:pt x="793" y="313"/>
                  </a:lnTo>
                  <a:lnTo>
                    <a:pt x="754" y="319"/>
                  </a:lnTo>
                  <a:lnTo>
                    <a:pt x="720" y="325"/>
                  </a:lnTo>
                  <a:lnTo>
                    <a:pt x="691" y="329"/>
                  </a:lnTo>
                  <a:lnTo>
                    <a:pt x="669" y="332"/>
                  </a:lnTo>
                  <a:lnTo>
                    <a:pt x="655" y="335"/>
                  </a:lnTo>
                  <a:lnTo>
                    <a:pt x="655" y="335"/>
                  </a:lnTo>
                  <a:lnTo>
                    <a:pt x="642" y="336"/>
                  </a:lnTo>
                  <a:lnTo>
                    <a:pt x="626" y="336"/>
                  </a:lnTo>
                  <a:lnTo>
                    <a:pt x="606" y="335"/>
                  </a:lnTo>
                  <a:lnTo>
                    <a:pt x="582" y="332"/>
                  </a:lnTo>
                  <a:lnTo>
                    <a:pt x="556" y="327"/>
                  </a:lnTo>
                  <a:lnTo>
                    <a:pt x="526" y="320"/>
                  </a:lnTo>
                  <a:lnTo>
                    <a:pt x="494" y="312"/>
                  </a:lnTo>
                  <a:lnTo>
                    <a:pt x="461" y="299"/>
                  </a:lnTo>
                  <a:lnTo>
                    <a:pt x="426" y="284"/>
                  </a:lnTo>
                  <a:lnTo>
                    <a:pt x="390" y="267"/>
                  </a:lnTo>
                  <a:lnTo>
                    <a:pt x="354" y="245"/>
                  </a:lnTo>
                  <a:lnTo>
                    <a:pt x="318" y="221"/>
                  </a:lnTo>
                  <a:lnTo>
                    <a:pt x="282" y="192"/>
                  </a:lnTo>
                  <a:lnTo>
                    <a:pt x="246" y="160"/>
                  </a:lnTo>
                  <a:lnTo>
                    <a:pt x="212" y="122"/>
                  </a:lnTo>
                  <a:lnTo>
                    <a:pt x="179" y="81"/>
                  </a:lnTo>
                  <a:lnTo>
                    <a:pt x="186" y="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sz="1100"/>
            </a:p>
          </p:txBody>
        </p:sp>
        <p:sp>
          <p:nvSpPr>
            <p:cNvPr id="493628" name="Freeform 60"/>
            <p:cNvSpPr>
              <a:spLocks/>
            </p:cNvSpPr>
            <p:nvPr/>
          </p:nvSpPr>
          <p:spPr bwMode="auto">
            <a:xfrm>
              <a:off x="2269" y="9029"/>
              <a:ext cx="151" cy="669"/>
            </a:xfrm>
            <a:custGeom>
              <a:avLst/>
              <a:gdLst>
                <a:gd name="T0" fmla="*/ 131 w 151"/>
                <a:gd name="T1" fmla="*/ 669 h 669"/>
                <a:gd name="T2" fmla="*/ 148 w 151"/>
                <a:gd name="T3" fmla="*/ 639 h 669"/>
                <a:gd name="T4" fmla="*/ 151 w 151"/>
                <a:gd name="T5" fmla="*/ 565 h 669"/>
                <a:gd name="T6" fmla="*/ 142 w 151"/>
                <a:gd name="T7" fmla="*/ 457 h 669"/>
                <a:gd name="T8" fmla="*/ 125 w 151"/>
                <a:gd name="T9" fmla="*/ 327 h 669"/>
                <a:gd name="T10" fmla="*/ 114 w 151"/>
                <a:gd name="T11" fmla="*/ 259 h 669"/>
                <a:gd name="T12" fmla="*/ 102 w 151"/>
                <a:gd name="T13" fmla="*/ 197 h 669"/>
                <a:gd name="T14" fmla="*/ 91 w 151"/>
                <a:gd name="T15" fmla="*/ 141 h 669"/>
                <a:gd name="T16" fmla="*/ 79 w 151"/>
                <a:gd name="T17" fmla="*/ 92 h 669"/>
                <a:gd name="T18" fmla="*/ 66 w 151"/>
                <a:gd name="T19" fmla="*/ 52 h 669"/>
                <a:gd name="T20" fmla="*/ 53 w 151"/>
                <a:gd name="T21" fmla="*/ 23 h 669"/>
                <a:gd name="T22" fmla="*/ 40 w 151"/>
                <a:gd name="T23" fmla="*/ 4 h 669"/>
                <a:gd name="T24" fmla="*/ 27 w 151"/>
                <a:gd name="T25" fmla="*/ 0 h 669"/>
                <a:gd name="T26" fmla="*/ 9 w 151"/>
                <a:gd name="T27" fmla="*/ 30 h 669"/>
                <a:gd name="T28" fmla="*/ 0 w 151"/>
                <a:gd name="T29" fmla="*/ 103 h 669"/>
                <a:gd name="T30" fmla="*/ 3 w 151"/>
                <a:gd name="T31" fmla="*/ 212 h 669"/>
                <a:gd name="T32" fmla="*/ 19 w 151"/>
                <a:gd name="T33" fmla="*/ 343 h 669"/>
                <a:gd name="T34" fmla="*/ 30 w 151"/>
                <a:gd name="T35" fmla="*/ 411 h 669"/>
                <a:gd name="T36" fmla="*/ 43 w 151"/>
                <a:gd name="T37" fmla="*/ 473 h 669"/>
                <a:gd name="T38" fmla="*/ 57 w 151"/>
                <a:gd name="T39" fmla="*/ 529 h 669"/>
                <a:gd name="T40" fmla="*/ 72 w 151"/>
                <a:gd name="T41" fmla="*/ 577 h 669"/>
                <a:gd name="T42" fmla="*/ 88 w 151"/>
                <a:gd name="T43" fmla="*/ 617 h 669"/>
                <a:gd name="T44" fmla="*/ 102 w 151"/>
                <a:gd name="T45" fmla="*/ 646 h 669"/>
                <a:gd name="T46" fmla="*/ 118 w 151"/>
                <a:gd name="T47" fmla="*/ 663 h 669"/>
                <a:gd name="T48" fmla="*/ 131 w 151"/>
                <a:gd name="T49" fmla="*/ 66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669">
                  <a:moveTo>
                    <a:pt x="131" y="669"/>
                  </a:moveTo>
                  <a:lnTo>
                    <a:pt x="148" y="639"/>
                  </a:lnTo>
                  <a:lnTo>
                    <a:pt x="151" y="565"/>
                  </a:lnTo>
                  <a:lnTo>
                    <a:pt x="142" y="457"/>
                  </a:lnTo>
                  <a:lnTo>
                    <a:pt x="125" y="327"/>
                  </a:lnTo>
                  <a:lnTo>
                    <a:pt x="114" y="259"/>
                  </a:lnTo>
                  <a:lnTo>
                    <a:pt x="102" y="197"/>
                  </a:lnTo>
                  <a:lnTo>
                    <a:pt x="91" y="141"/>
                  </a:lnTo>
                  <a:lnTo>
                    <a:pt x="79" y="92"/>
                  </a:lnTo>
                  <a:lnTo>
                    <a:pt x="66" y="52"/>
                  </a:lnTo>
                  <a:lnTo>
                    <a:pt x="53" y="23"/>
                  </a:lnTo>
                  <a:lnTo>
                    <a:pt x="40" y="4"/>
                  </a:lnTo>
                  <a:lnTo>
                    <a:pt x="27" y="0"/>
                  </a:lnTo>
                  <a:lnTo>
                    <a:pt x="9" y="30"/>
                  </a:lnTo>
                  <a:lnTo>
                    <a:pt x="0" y="103"/>
                  </a:lnTo>
                  <a:lnTo>
                    <a:pt x="3" y="212"/>
                  </a:lnTo>
                  <a:lnTo>
                    <a:pt x="19" y="343"/>
                  </a:lnTo>
                  <a:lnTo>
                    <a:pt x="30" y="411"/>
                  </a:lnTo>
                  <a:lnTo>
                    <a:pt x="43" y="473"/>
                  </a:lnTo>
                  <a:lnTo>
                    <a:pt x="57" y="529"/>
                  </a:lnTo>
                  <a:lnTo>
                    <a:pt x="72" y="577"/>
                  </a:lnTo>
                  <a:lnTo>
                    <a:pt x="88" y="617"/>
                  </a:lnTo>
                  <a:lnTo>
                    <a:pt x="102" y="646"/>
                  </a:lnTo>
                  <a:lnTo>
                    <a:pt x="118" y="663"/>
                  </a:lnTo>
                  <a:lnTo>
                    <a:pt x="131" y="669"/>
                  </a:lnTo>
                  <a:close/>
                </a:path>
              </a:pathLst>
            </a:custGeom>
            <a:solidFill>
              <a:srgbClr val="C1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sz="1100"/>
            </a:p>
          </p:txBody>
        </p:sp>
        <p:sp>
          <p:nvSpPr>
            <p:cNvPr id="493629" name="Freeform 61"/>
            <p:cNvSpPr>
              <a:spLocks/>
            </p:cNvSpPr>
            <p:nvPr/>
          </p:nvSpPr>
          <p:spPr bwMode="auto">
            <a:xfrm>
              <a:off x="2269" y="9029"/>
              <a:ext cx="151" cy="669"/>
            </a:xfrm>
            <a:custGeom>
              <a:avLst/>
              <a:gdLst>
                <a:gd name="T0" fmla="*/ 131 w 151"/>
                <a:gd name="T1" fmla="*/ 669 h 669"/>
                <a:gd name="T2" fmla="*/ 131 w 151"/>
                <a:gd name="T3" fmla="*/ 669 h 669"/>
                <a:gd name="T4" fmla="*/ 148 w 151"/>
                <a:gd name="T5" fmla="*/ 639 h 669"/>
                <a:gd name="T6" fmla="*/ 151 w 151"/>
                <a:gd name="T7" fmla="*/ 565 h 669"/>
                <a:gd name="T8" fmla="*/ 142 w 151"/>
                <a:gd name="T9" fmla="*/ 457 h 669"/>
                <a:gd name="T10" fmla="*/ 125 w 151"/>
                <a:gd name="T11" fmla="*/ 327 h 669"/>
                <a:gd name="T12" fmla="*/ 125 w 151"/>
                <a:gd name="T13" fmla="*/ 327 h 669"/>
                <a:gd name="T14" fmla="*/ 114 w 151"/>
                <a:gd name="T15" fmla="*/ 259 h 669"/>
                <a:gd name="T16" fmla="*/ 102 w 151"/>
                <a:gd name="T17" fmla="*/ 197 h 669"/>
                <a:gd name="T18" fmla="*/ 91 w 151"/>
                <a:gd name="T19" fmla="*/ 141 h 669"/>
                <a:gd name="T20" fmla="*/ 79 w 151"/>
                <a:gd name="T21" fmla="*/ 92 h 669"/>
                <a:gd name="T22" fmla="*/ 66 w 151"/>
                <a:gd name="T23" fmla="*/ 52 h 669"/>
                <a:gd name="T24" fmla="*/ 53 w 151"/>
                <a:gd name="T25" fmla="*/ 23 h 669"/>
                <a:gd name="T26" fmla="*/ 40 w 151"/>
                <a:gd name="T27" fmla="*/ 4 h 669"/>
                <a:gd name="T28" fmla="*/ 27 w 151"/>
                <a:gd name="T29" fmla="*/ 0 h 669"/>
                <a:gd name="T30" fmla="*/ 27 w 151"/>
                <a:gd name="T31" fmla="*/ 0 h 669"/>
                <a:gd name="T32" fmla="*/ 9 w 151"/>
                <a:gd name="T33" fmla="*/ 30 h 669"/>
                <a:gd name="T34" fmla="*/ 0 w 151"/>
                <a:gd name="T35" fmla="*/ 103 h 669"/>
                <a:gd name="T36" fmla="*/ 3 w 151"/>
                <a:gd name="T37" fmla="*/ 212 h 669"/>
                <a:gd name="T38" fmla="*/ 19 w 151"/>
                <a:gd name="T39" fmla="*/ 343 h 669"/>
                <a:gd name="T40" fmla="*/ 19 w 151"/>
                <a:gd name="T41" fmla="*/ 343 h 669"/>
                <a:gd name="T42" fmla="*/ 30 w 151"/>
                <a:gd name="T43" fmla="*/ 411 h 669"/>
                <a:gd name="T44" fmla="*/ 43 w 151"/>
                <a:gd name="T45" fmla="*/ 473 h 669"/>
                <a:gd name="T46" fmla="*/ 57 w 151"/>
                <a:gd name="T47" fmla="*/ 529 h 669"/>
                <a:gd name="T48" fmla="*/ 72 w 151"/>
                <a:gd name="T49" fmla="*/ 577 h 669"/>
                <a:gd name="T50" fmla="*/ 88 w 151"/>
                <a:gd name="T51" fmla="*/ 617 h 669"/>
                <a:gd name="T52" fmla="*/ 102 w 151"/>
                <a:gd name="T53" fmla="*/ 646 h 669"/>
                <a:gd name="T54" fmla="*/ 118 w 151"/>
                <a:gd name="T55" fmla="*/ 663 h 669"/>
                <a:gd name="T56" fmla="*/ 131 w 151"/>
                <a:gd name="T57" fmla="*/ 66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669">
                  <a:moveTo>
                    <a:pt x="131" y="669"/>
                  </a:moveTo>
                  <a:lnTo>
                    <a:pt x="131" y="669"/>
                  </a:lnTo>
                  <a:lnTo>
                    <a:pt x="148" y="639"/>
                  </a:lnTo>
                  <a:lnTo>
                    <a:pt x="151" y="565"/>
                  </a:lnTo>
                  <a:lnTo>
                    <a:pt x="142" y="457"/>
                  </a:lnTo>
                  <a:lnTo>
                    <a:pt x="125" y="327"/>
                  </a:lnTo>
                  <a:lnTo>
                    <a:pt x="125" y="327"/>
                  </a:lnTo>
                  <a:lnTo>
                    <a:pt x="114" y="259"/>
                  </a:lnTo>
                  <a:lnTo>
                    <a:pt x="102" y="197"/>
                  </a:lnTo>
                  <a:lnTo>
                    <a:pt x="91" y="141"/>
                  </a:lnTo>
                  <a:lnTo>
                    <a:pt x="79" y="92"/>
                  </a:lnTo>
                  <a:lnTo>
                    <a:pt x="66" y="52"/>
                  </a:lnTo>
                  <a:lnTo>
                    <a:pt x="53" y="23"/>
                  </a:lnTo>
                  <a:lnTo>
                    <a:pt x="40" y="4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9" y="30"/>
                  </a:lnTo>
                  <a:lnTo>
                    <a:pt x="0" y="103"/>
                  </a:lnTo>
                  <a:lnTo>
                    <a:pt x="3" y="212"/>
                  </a:lnTo>
                  <a:lnTo>
                    <a:pt x="19" y="343"/>
                  </a:lnTo>
                  <a:lnTo>
                    <a:pt x="19" y="343"/>
                  </a:lnTo>
                  <a:lnTo>
                    <a:pt x="30" y="411"/>
                  </a:lnTo>
                  <a:lnTo>
                    <a:pt x="43" y="473"/>
                  </a:lnTo>
                  <a:lnTo>
                    <a:pt x="57" y="529"/>
                  </a:lnTo>
                  <a:lnTo>
                    <a:pt x="72" y="577"/>
                  </a:lnTo>
                  <a:lnTo>
                    <a:pt x="88" y="617"/>
                  </a:lnTo>
                  <a:lnTo>
                    <a:pt x="102" y="646"/>
                  </a:lnTo>
                  <a:lnTo>
                    <a:pt x="118" y="663"/>
                  </a:lnTo>
                  <a:lnTo>
                    <a:pt x="131" y="66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sz="1100"/>
            </a:p>
          </p:txBody>
        </p:sp>
        <p:sp>
          <p:nvSpPr>
            <p:cNvPr id="493630" name="Freeform 62"/>
            <p:cNvSpPr>
              <a:spLocks/>
            </p:cNvSpPr>
            <p:nvPr/>
          </p:nvSpPr>
          <p:spPr bwMode="auto">
            <a:xfrm>
              <a:off x="2488" y="9521"/>
              <a:ext cx="17" cy="209"/>
            </a:xfrm>
            <a:custGeom>
              <a:avLst/>
              <a:gdLst>
                <a:gd name="T0" fmla="*/ 0 w 17"/>
                <a:gd name="T1" fmla="*/ 209 h 209"/>
                <a:gd name="T2" fmla="*/ 0 w 17"/>
                <a:gd name="T3" fmla="*/ 209 h 209"/>
                <a:gd name="T4" fmla="*/ 8 w 17"/>
                <a:gd name="T5" fmla="*/ 164 h 209"/>
                <a:gd name="T6" fmla="*/ 16 w 17"/>
                <a:gd name="T7" fmla="*/ 115 h 209"/>
                <a:gd name="T8" fmla="*/ 17 w 17"/>
                <a:gd name="T9" fmla="*/ 59 h 209"/>
                <a:gd name="T10" fmla="*/ 17 w 17"/>
                <a:gd name="T1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09">
                  <a:moveTo>
                    <a:pt x="0" y="209"/>
                  </a:moveTo>
                  <a:lnTo>
                    <a:pt x="0" y="209"/>
                  </a:lnTo>
                  <a:lnTo>
                    <a:pt x="8" y="164"/>
                  </a:lnTo>
                  <a:lnTo>
                    <a:pt x="16" y="115"/>
                  </a:lnTo>
                  <a:lnTo>
                    <a:pt x="17" y="59"/>
                  </a:lnTo>
                  <a:lnTo>
                    <a:pt x="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sz="1100"/>
            </a:p>
          </p:txBody>
        </p:sp>
        <p:sp>
          <p:nvSpPr>
            <p:cNvPr id="493631" name="Freeform 63"/>
            <p:cNvSpPr>
              <a:spLocks/>
            </p:cNvSpPr>
            <p:nvPr/>
          </p:nvSpPr>
          <p:spPr bwMode="auto">
            <a:xfrm>
              <a:off x="2377" y="8980"/>
              <a:ext cx="70" cy="176"/>
            </a:xfrm>
            <a:custGeom>
              <a:avLst/>
              <a:gdLst>
                <a:gd name="T0" fmla="*/ 70 w 70"/>
                <a:gd name="T1" fmla="*/ 176 h 176"/>
                <a:gd name="T2" fmla="*/ 70 w 70"/>
                <a:gd name="T3" fmla="*/ 176 h 176"/>
                <a:gd name="T4" fmla="*/ 63 w 70"/>
                <a:gd name="T5" fmla="*/ 150 h 176"/>
                <a:gd name="T6" fmla="*/ 55 w 70"/>
                <a:gd name="T7" fmla="*/ 125 h 176"/>
                <a:gd name="T8" fmla="*/ 46 w 70"/>
                <a:gd name="T9" fmla="*/ 101 h 176"/>
                <a:gd name="T10" fmla="*/ 37 w 70"/>
                <a:gd name="T11" fmla="*/ 77 h 176"/>
                <a:gd name="T12" fmla="*/ 29 w 70"/>
                <a:gd name="T13" fmla="*/ 56 h 176"/>
                <a:gd name="T14" fmla="*/ 19 w 70"/>
                <a:gd name="T15" fmla="*/ 36 h 176"/>
                <a:gd name="T16" fmla="*/ 10 w 70"/>
                <a:gd name="T17" fmla="*/ 17 h 176"/>
                <a:gd name="T18" fmla="*/ 0 w 70"/>
                <a:gd name="T1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76">
                  <a:moveTo>
                    <a:pt x="70" y="176"/>
                  </a:moveTo>
                  <a:lnTo>
                    <a:pt x="70" y="176"/>
                  </a:lnTo>
                  <a:lnTo>
                    <a:pt x="63" y="150"/>
                  </a:lnTo>
                  <a:lnTo>
                    <a:pt x="55" y="125"/>
                  </a:lnTo>
                  <a:lnTo>
                    <a:pt x="46" y="101"/>
                  </a:lnTo>
                  <a:lnTo>
                    <a:pt x="37" y="77"/>
                  </a:lnTo>
                  <a:lnTo>
                    <a:pt x="29" y="56"/>
                  </a:lnTo>
                  <a:lnTo>
                    <a:pt x="19" y="36"/>
                  </a:lnTo>
                  <a:lnTo>
                    <a:pt x="10" y="1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sz="1100"/>
            </a:p>
          </p:txBody>
        </p:sp>
      </p:grpSp>
      <p:sp>
        <p:nvSpPr>
          <p:cNvPr id="493632" name="Text Box 64"/>
          <p:cNvSpPr txBox="1">
            <a:spLocks noChangeArrowheads="1"/>
          </p:cNvSpPr>
          <p:nvPr/>
        </p:nvSpPr>
        <p:spPr bwMode="auto">
          <a:xfrm>
            <a:off x="476250" y="3462338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3633" name="Line 65"/>
          <p:cNvSpPr>
            <a:spLocks noChangeShapeType="1"/>
          </p:cNvSpPr>
          <p:nvPr/>
        </p:nvSpPr>
        <p:spPr bwMode="auto">
          <a:xfrm>
            <a:off x="1122363" y="42291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634" name="Text Box 66"/>
          <p:cNvSpPr txBox="1">
            <a:spLocks noChangeArrowheads="1"/>
          </p:cNvSpPr>
          <p:nvPr/>
        </p:nvSpPr>
        <p:spPr bwMode="auto">
          <a:xfrm>
            <a:off x="233363" y="3897313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493635" name="Text Box 67"/>
          <p:cNvSpPr txBox="1">
            <a:spLocks noChangeArrowheads="1"/>
          </p:cNvSpPr>
          <p:nvPr/>
        </p:nvSpPr>
        <p:spPr bwMode="auto">
          <a:xfrm>
            <a:off x="476250" y="3900488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3636" name="Line 68"/>
          <p:cNvSpPr>
            <a:spLocks noChangeShapeType="1"/>
          </p:cNvSpPr>
          <p:nvPr/>
        </p:nvSpPr>
        <p:spPr bwMode="auto">
          <a:xfrm flipH="1">
            <a:off x="1125538" y="4740275"/>
            <a:ext cx="6350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637" name="Line 69"/>
          <p:cNvSpPr>
            <a:spLocks noChangeShapeType="1"/>
          </p:cNvSpPr>
          <p:nvPr/>
        </p:nvSpPr>
        <p:spPr bwMode="auto">
          <a:xfrm>
            <a:off x="1131888" y="46863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638" name="Text Box 70"/>
          <p:cNvSpPr txBox="1">
            <a:spLocks noChangeArrowheads="1"/>
          </p:cNvSpPr>
          <p:nvPr/>
        </p:nvSpPr>
        <p:spPr bwMode="auto">
          <a:xfrm>
            <a:off x="242888" y="4354513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493639" name="Text Box 71"/>
          <p:cNvSpPr txBox="1">
            <a:spLocks noChangeArrowheads="1"/>
          </p:cNvSpPr>
          <p:nvPr/>
        </p:nvSpPr>
        <p:spPr bwMode="auto">
          <a:xfrm>
            <a:off x="485775" y="4357688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3640" name="Line 72"/>
          <p:cNvSpPr>
            <a:spLocks noChangeShapeType="1"/>
          </p:cNvSpPr>
          <p:nvPr/>
        </p:nvSpPr>
        <p:spPr bwMode="auto">
          <a:xfrm flipH="1">
            <a:off x="1135063" y="5216525"/>
            <a:ext cx="6350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3641" name="Text Box 73"/>
          <p:cNvSpPr txBox="1">
            <a:spLocks noChangeArrowheads="1"/>
          </p:cNvSpPr>
          <p:nvPr/>
        </p:nvSpPr>
        <p:spPr bwMode="auto">
          <a:xfrm>
            <a:off x="252413" y="4830763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493642" name="Text Box 74"/>
          <p:cNvSpPr txBox="1">
            <a:spLocks noChangeArrowheads="1"/>
          </p:cNvSpPr>
          <p:nvPr/>
        </p:nvSpPr>
        <p:spPr bwMode="auto">
          <a:xfrm>
            <a:off x="495300" y="4833938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3643" name="Text Box 75"/>
          <p:cNvSpPr txBox="1">
            <a:spLocks noChangeArrowheads="1"/>
          </p:cNvSpPr>
          <p:nvPr/>
        </p:nvSpPr>
        <p:spPr bwMode="auto">
          <a:xfrm>
            <a:off x="1409700" y="5286375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81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594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4595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4596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4597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4598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4599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0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4601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2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3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4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05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4606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7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4608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4609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10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461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4612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13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4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5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16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7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8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9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20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4621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4622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4623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4624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4625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4626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462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4628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29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30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31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2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4633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4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5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6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4637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8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9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40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4641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4642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4643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4644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4645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4646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4647" name="Group 55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4648" name="Freeform 56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49" name="Oval 57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50" name="Freeform 58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51" name="Text Box 59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4652" name="Line 60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53" name="Line 61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54" name="Oval 62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494655" name="Text Box 63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494656" name="Line 64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57" name="Text Box 65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494658" name="Line 66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59" name="Text Box 67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494660" name="Text Box 68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494661" name="Text Box 69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494662" name="Line 70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63" name="Line 71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64" name="Line 72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65" name="Line 7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66" name="Text Box 7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4667" name="Line 7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68" name="Text Box 7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494669" name="Text Box 7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4670" name="Line 7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71" name="Text Box 7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494672" name="Text Box 8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4673" name="Text Box 8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494674" name="Text Box 8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4675" name="Text Box 83"/>
          <p:cNvSpPr txBox="1">
            <a:spLocks noChangeArrowheads="1"/>
          </p:cNvSpPr>
          <p:nvPr/>
        </p:nvSpPr>
        <p:spPr bwMode="auto">
          <a:xfrm>
            <a:off x="1187450" y="2432050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4676" name="Group 8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4677" name="Oval 8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4678" name="Line 8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79" name="Line 8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4680" name="Group 8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4681" name="Oval 8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4682" name="Line 9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83" name="Line 9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4684" name="Oval 9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4685" name="Rectangle 93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z="1100"/>
          </a:p>
        </p:txBody>
      </p:sp>
      <p:sp>
        <p:nvSpPr>
          <p:cNvPr id="494686" name="Line 94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28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946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946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94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94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57" grpId="0" animBg="1"/>
      <p:bldP spid="494666" grpId="0" animBg="1"/>
      <p:bldP spid="4946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594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4595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4596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4597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4598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4599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0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4601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2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3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4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05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4606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07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4608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4609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10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461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4612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13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4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5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16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7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8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19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20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4621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4622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4623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4624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4625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4626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462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4628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29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30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31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2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4633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4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5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6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4637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8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39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40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4641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4642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4643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4644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4645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4646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4647" name="Group 55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4648" name="Freeform 56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49" name="Oval 57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4650" name="Freeform 58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51" name="Text Box 59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4652" name="Line 60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53" name="Line 61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54" name="Oval 62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494655" name="Text Box 63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494656" name="Line 64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57" name="Text Box 65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494658" name="Line 66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59" name="Text Box 67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494660" name="Text Box 68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494661" name="Text Box 69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494662" name="Line 70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63" name="Line 71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64" name="Line 72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65" name="Line 7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66" name="Text Box 7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4667" name="Line 7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68" name="Text Box 7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494669" name="Text Box 7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4670" name="Line 7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4671" name="Text Box 7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494672" name="Text Box 8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4673" name="Text Box 8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494674" name="Text Box 8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4675" name="Text Box 83"/>
          <p:cNvSpPr txBox="1">
            <a:spLocks noChangeArrowheads="1"/>
          </p:cNvSpPr>
          <p:nvPr/>
        </p:nvSpPr>
        <p:spPr bwMode="auto">
          <a:xfrm>
            <a:off x="1187450" y="2432050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4676" name="Group 8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4677" name="Oval 8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4678" name="Line 8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79" name="Line 8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4680" name="Group 8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4681" name="Oval 8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4682" name="Line 9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4683" name="Line 9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4684" name="Oval 9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4685" name="Rectangle 93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z="1100"/>
          </a:p>
        </p:txBody>
      </p:sp>
      <p:sp>
        <p:nvSpPr>
          <p:cNvPr id="494686" name="Line 94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986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946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946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94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94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57" grpId="0" animBg="1"/>
      <p:bldP spid="494666" grpId="0" animBg="1"/>
      <p:bldP spid="4946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618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5619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5620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5621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5622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24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28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29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30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31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632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5633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35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5636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37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39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40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41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42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43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44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5645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5646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5647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5648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5649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5650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5651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5652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53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54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55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56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5657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58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59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60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5661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62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63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64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665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666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667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668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5669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670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5671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495672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3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4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5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6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77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78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9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680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5681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82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83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5684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85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86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87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88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89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90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91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92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5693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5694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5695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5696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5697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5698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5699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5700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1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02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03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4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5705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6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7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8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709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5710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11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12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13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14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715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716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717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718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5719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720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5721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5722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5723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24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25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26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5727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28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29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495730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495731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32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495733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34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495735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495736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495737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38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39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40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5741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42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495743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5744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45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495746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5747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495748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5749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5750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5751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5752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53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5754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5755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5756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57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5758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5759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495760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5761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5762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5763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495764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65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66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67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5768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495769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5770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71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5772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495773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5774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75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5776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5777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78" name="Rectangle 162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z="1100"/>
          </a:p>
        </p:txBody>
      </p:sp>
      <p:sp>
        <p:nvSpPr>
          <p:cNvPr id="495779" name="Line 163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403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57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57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957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957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957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957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57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57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721" grpId="0" animBg="1"/>
      <p:bldP spid="495730" grpId="0" animBg="1"/>
      <p:bldP spid="495732" grpId="0" animBg="1"/>
      <p:bldP spid="495740" grpId="0" animBg="1"/>
      <p:bldP spid="495743" grpId="0" animBg="1"/>
      <p:bldP spid="4957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618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5619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5620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5621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5622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24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28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29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30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31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632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5633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35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5636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37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39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40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41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42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43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44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5645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5646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5647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5648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5649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5650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5651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5652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53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54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55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56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5657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58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59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60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5661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62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63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64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665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666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667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668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5669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670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5671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495672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3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4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5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6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77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78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79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680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5681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82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683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5684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85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86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87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88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89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90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691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692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5693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5694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5695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5696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5697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5698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5699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5700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1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02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03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4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5705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6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7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08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5709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5710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11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12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13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14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715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716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5717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718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5719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5720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5721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5722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5723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24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25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26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5727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28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29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495730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495731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32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495733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34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495735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495736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495737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38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39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40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5741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42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495743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5744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45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495746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5747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495748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5749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5750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5751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5752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53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5754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5755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5756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57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5758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5759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495760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5761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5762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5763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495764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65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5766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67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5768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495769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5770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71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5772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495773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5774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5775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5776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5777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5778" name="Rectangle 162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z="1100"/>
          </a:p>
        </p:txBody>
      </p:sp>
      <p:sp>
        <p:nvSpPr>
          <p:cNvPr id="495779" name="Line 163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033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57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57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957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957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957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957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57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57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5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5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721" grpId="0" animBg="1"/>
      <p:bldP spid="495730" grpId="0" animBg="1"/>
      <p:bldP spid="495732" grpId="0" animBg="1"/>
      <p:bldP spid="495740" grpId="0" animBg="1"/>
      <p:bldP spid="495743" grpId="0" animBg="1"/>
      <p:bldP spid="4957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642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6643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6644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6645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6646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6647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48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649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50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51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52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53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654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55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656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6657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58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6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6660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61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62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63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64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65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66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67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68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6669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6670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6671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6672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6673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6674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6675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6676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77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78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679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0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6681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2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3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4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6685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6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7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88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689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690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691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692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6693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694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6695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496696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97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98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699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00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01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702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03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704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6705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06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707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6708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09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10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11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12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13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14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15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16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6717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6718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6719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6720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6721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6722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6723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6724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25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26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27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28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6729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0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1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2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733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6734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5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6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7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38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739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740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741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742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6743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744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6745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6746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6747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48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49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50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6751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6752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6753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496754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496755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6756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496757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6758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496759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496760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496761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6762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6763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6764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6765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6766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496767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6768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6769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496770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6771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496772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6773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6774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6775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6776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77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6778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6779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6780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81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6782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6783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496784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6785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6786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6787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496788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89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790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91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6792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496793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6794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95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6796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496797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6798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799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6800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6801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grpSp>
        <p:nvGrpSpPr>
          <p:cNvPr id="496802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496803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6804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6805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6806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496807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08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09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10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6811" name="Group 171"/>
          <p:cNvGrpSpPr>
            <a:grpSpLocks/>
          </p:cNvGrpSpPr>
          <p:nvPr/>
        </p:nvGrpSpPr>
        <p:grpSpPr bwMode="auto">
          <a:xfrm>
            <a:off x="6477000" y="4438650"/>
            <a:ext cx="152400" cy="152400"/>
            <a:chOff x="4242" y="978"/>
            <a:chExt cx="96" cy="96"/>
          </a:xfrm>
        </p:grpSpPr>
        <p:sp>
          <p:nvSpPr>
            <p:cNvPr id="496812" name="Oval 172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6813" name="Line 173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14" name="Line 174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6815" name="Group 175"/>
          <p:cNvGrpSpPr>
            <a:grpSpLocks/>
          </p:cNvGrpSpPr>
          <p:nvPr/>
        </p:nvGrpSpPr>
        <p:grpSpPr bwMode="auto">
          <a:xfrm>
            <a:off x="6048375" y="4438650"/>
            <a:ext cx="152400" cy="152400"/>
            <a:chOff x="4242" y="978"/>
            <a:chExt cx="96" cy="96"/>
          </a:xfrm>
        </p:grpSpPr>
        <p:sp>
          <p:nvSpPr>
            <p:cNvPr id="496816" name="Oval 176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6817" name="Line 177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18" name="Line 178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6819" name="Oval 179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6820" name="Group 180"/>
          <p:cNvGrpSpPr>
            <a:grpSpLocks/>
          </p:cNvGrpSpPr>
          <p:nvPr/>
        </p:nvGrpSpPr>
        <p:grpSpPr bwMode="auto">
          <a:xfrm>
            <a:off x="1462088" y="3646488"/>
            <a:ext cx="2103437" cy="2414587"/>
            <a:chOff x="1365" y="1115"/>
            <a:chExt cx="1325" cy="1521"/>
          </a:xfrm>
        </p:grpSpPr>
        <p:sp>
          <p:nvSpPr>
            <p:cNvPr id="496821" name="Line 181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22" name="Line 182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23" name="Line 183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24" name="Line 184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25" name="Oval 185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26" name="Text Box 186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827" name="Line 187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28" name="Text Box 188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829" name="Text Box 189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6830" name="Line 190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31" name="Oval 191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832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6833" name="Line 193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34" name="Freeform 194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35" name="Oval 195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36" name="Line 196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37" name="Rectangle 197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38" name="Rectangle 198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39" name="Rectangle 199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40" name="Freeform 200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41" name="Text Box 201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6842" name="Text Box 202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6843" name="Text Box 203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6844" name="Group 204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6845" name="Rectangle 205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6846" name="Rectangle 206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6847" name="Rectangle 207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6848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6849" name="Line 209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50" name="Freeform 210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51" name="Oval 211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6852" name="Line 212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53" name="Text Box 213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6854" name="Freeform 214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55" name="Line 215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56" name="Line 216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57" name="Text Box 217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6858" name="Text Box 218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6859" name="Line 219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60" name="Line 220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61" name="Line 221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62" name="Rectangle 222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6863" name="WordArt 223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864" name="WordArt 224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865" name="WordArt 225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6866" name="Text Box 226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867" name="Text Box 227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6868" name="Text Box 228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6869" name="Text Box 229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6870" name="AutoShape 230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6871" name="Rectangle 231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z="1100"/>
          </a:p>
        </p:txBody>
      </p:sp>
      <p:sp>
        <p:nvSpPr>
          <p:cNvPr id="496872" name="Line 232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40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67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67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967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967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967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967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67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67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6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6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6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6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754" grpId="0" animBg="1"/>
      <p:bldP spid="496756" grpId="0" animBg="1"/>
      <p:bldP spid="496764" grpId="0" animBg="1"/>
      <p:bldP spid="496767" grpId="0" animBg="1"/>
      <p:bldP spid="496819" grpId="0" animBg="1"/>
      <p:bldP spid="4968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666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7667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7668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7669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7670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7671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72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673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74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75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76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677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678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79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680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7681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82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68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7684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85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686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687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88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689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690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691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692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7693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7694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7695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7696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697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698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7699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7700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01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02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03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04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7705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06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07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08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7709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10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11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12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713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714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715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716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7717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718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7719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497720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21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22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23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24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25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726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27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728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7729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30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731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7732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33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34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35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36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37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38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39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40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7741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7742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7743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7744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745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746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7747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7748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49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50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51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52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7753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54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55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56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757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7758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59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60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61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62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763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764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765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766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7767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768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7769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7770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7771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72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773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774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7775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7776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7777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7780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7782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497783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497784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497785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7786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7787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7788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7789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7790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497791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7792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7793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497794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7795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497796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7797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7798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7799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800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01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7802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7803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804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05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7806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7807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497808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7809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7810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7811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497812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13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14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15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7816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497817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818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19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7820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497821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822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23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7824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7825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grpSp>
        <p:nvGrpSpPr>
          <p:cNvPr id="497826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497827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7828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7829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7830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497831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32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33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34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7835" name="Group 171"/>
          <p:cNvGrpSpPr>
            <a:grpSpLocks/>
          </p:cNvGrpSpPr>
          <p:nvPr/>
        </p:nvGrpSpPr>
        <p:grpSpPr bwMode="auto">
          <a:xfrm>
            <a:off x="6477000" y="4438650"/>
            <a:ext cx="152400" cy="152400"/>
            <a:chOff x="4242" y="978"/>
            <a:chExt cx="96" cy="96"/>
          </a:xfrm>
        </p:grpSpPr>
        <p:sp>
          <p:nvSpPr>
            <p:cNvPr id="497836" name="Oval 172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837" name="Line 173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38" name="Line 174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7839" name="Group 175"/>
          <p:cNvGrpSpPr>
            <a:grpSpLocks/>
          </p:cNvGrpSpPr>
          <p:nvPr/>
        </p:nvGrpSpPr>
        <p:grpSpPr bwMode="auto">
          <a:xfrm>
            <a:off x="6048375" y="4438650"/>
            <a:ext cx="152400" cy="152400"/>
            <a:chOff x="4242" y="978"/>
            <a:chExt cx="96" cy="96"/>
          </a:xfrm>
        </p:grpSpPr>
        <p:sp>
          <p:nvSpPr>
            <p:cNvPr id="497840" name="Oval 176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841" name="Line 177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42" name="Line 178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7843" name="Oval 179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7844" name="Group 180"/>
          <p:cNvGrpSpPr>
            <a:grpSpLocks/>
          </p:cNvGrpSpPr>
          <p:nvPr/>
        </p:nvGrpSpPr>
        <p:grpSpPr bwMode="auto">
          <a:xfrm>
            <a:off x="1462088" y="3646488"/>
            <a:ext cx="2103437" cy="2414587"/>
            <a:chOff x="1365" y="1115"/>
            <a:chExt cx="1325" cy="1521"/>
          </a:xfrm>
        </p:grpSpPr>
        <p:sp>
          <p:nvSpPr>
            <p:cNvPr id="497845" name="Line 181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46" name="Line 182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47" name="Line 183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48" name="Line 184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49" name="Oval 185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50" name="Text Box 186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851" name="Line 187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52" name="Text Box 188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853" name="Text Box 189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7854" name="Line 190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55" name="Oval 191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856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7857" name="Line 193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58" name="Freeform 194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59" name="Oval 195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60" name="Line 196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61" name="Rectangle 197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62" name="Rectangle 198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63" name="Rectangle 199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64" name="Freeform 200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65" name="Text Box 201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7866" name="Text Box 202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7867" name="Text Box 203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7868" name="Group 204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7869" name="Rectangle 205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870" name="Rectangle 206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871" name="Rectangle 207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7872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7873" name="Line 209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74" name="Freeform 210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75" name="Oval 211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76" name="Line 212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77" name="Text Box 213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7878" name="Freeform 214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79" name="Line 215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80" name="Line 216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81" name="Text Box 217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882" name="Text Box 218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7883" name="Line 219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84" name="Line 220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85" name="Line 221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86" name="Rectangle 222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87" name="WordArt 223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888" name="WordArt 224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889" name="WordArt 225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890" name="Text Box 226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891" name="Text Box 227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7892" name="Text Box 228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7893" name="Text Box 229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7894" name="AutoShape 230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7895" name="AutoShape 231"/>
          <p:cNvSpPr>
            <a:spLocks noChangeArrowheads="1"/>
          </p:cNvSpPr>
          <p:nvPr/>
        </p:nvSpPr>
        <p:spPr bwMode="auto">
          <a:xfrm flipH="1">
            <a:off x="1144588" y="4999038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7896" name="Group 232"/>
          <p:cNvGrpSpPr>
            <a:grpSpLocks/>
          </p:cNvGrpSpPr>
          <p:nvPr/>
        </p:nvGrpSpPr>
        <p:grpSpPr bwMode="auto">
          <a:xfrm rot="-16624878">
            <a:off x="4583907" y="5410993"/>
            <a:ext cx="914400" cy="220663"/>
            <a:chOff x="1691" y="2557"/>
            <a:chExt cx="144" cy="32"/>
          </a:xfrm>
        </p:grpSpPr>
        <p:sp>
          <p:nvSpPr>
            <p:cNvPr id="497897" name="Line 233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898" name="Freeform 234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899" name="Oval 235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900" name="Line 236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7901" name="Rectangle 237"/>
          <p:cNvSpPr>
            <a:spLocks noChangeArrowheads="1"/>
          </p:cNvSpPr>
          <p:nvPr/>
        </p:nvSpPr>
        <p:spPr bwMode="auto">
          <a:xfrm>
            <a:off x="4775200" y="46323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grpSp>
        <p:nvGrpSpPr>
          <p:cNvPr id="497902" name="Group 238"/>
          <p:cNvGrpSpPr>
            <a:grpSpLocks/>
          </p:cNvGrpSpPr>
          <p:nvPr/>
        </p:nvGrpSpPr>
        <p:grpSpPr bwMode="auto">
          <a:xfrm>
            <a:off x="530225" y="5518150"/>
            <a:ext cx="1225550" cy="1244600"/>
            <a:chOff x="166" y="3531"/>
            <a:chExt cx="772" cy="784"/>
          </a:xfrm>
        </p:grpSpPr>
        <p:sp>
          <p:nvSpPr>
            <p:cNvPr id="497903" name="Line 239"/>
            <p:cNvSpPr>
              <a:spLocks noChangeShapeType="1"/>
            </p:cNvSpPr>
            <p:nvPr/>
          </p:nvSpPr>
          <p:spPr bwMode="auto">
            <a:xfrm>
              <a:off x="650" y="4103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04" name="Line 240"/>
            <p:cNvSpPr>
              <a:spLocks noChangeShapeType="1"/>
            </p:cNvSpPr>
            <p:nvPr/>
          </p:nvSpPr>
          <p:spPr bwMode="auto">
            <a:xfrm>
              <a:off x="305" y="4103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05" name="Oval 241"/>
            <p:cNvSpPr>
              <a:spLocks noChangeArrowheads="1"/>
            </p:cNvSpPr>
            <p:nvPr/>
          </p:nvSpPr>
          <p:spPr bwMode="auto">
            <a:xfrm>
              <a:off x="249" y="3708"/>
              <a:ext cx="165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7906" name="Text Box 242"/>
            <p:cNvSpPr txBox="1">
              <a:spLocks noChangeArrowheads="1"/>
            </p:cNvSpPr>
            <p:nvPr/>
          </p:nvSpPr>
          <p:spPr bwMode="auto">
            <a:xfrm>
              <a:off x="166" y="3531"/>
              <a:ext cx="331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7907" name="Line 243"/>
            <p:cNvSpPr>
              <a:spLocks noChangeShapeType="1"/>
            </p:cNvSpPr>
            <p:nvPr/>
          </p:nvSpPr>
          <p:spPr bwMode="auto">
            <a:xfrm>
              <a:off x="331" y="3637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08" name="Line 244"/>
            <p:cNvSpPr>
              <a:spLocks noChangeShapeType="1"/>
            </p:cNvSpPr>
            <p:nvPr/>
          </p:nvSpPr>
          <p:spPr bwMode="auto">
            <a:xfrm>
              <a:off x="249" y="3754"/>
              <a:ext cx="401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09" name="Freeform 245"/>
            <p:cNvSpPr>
              <a:spLocks/>
            </p:cNvSpPr>
            <p:nvPr/>
          </p:nvSpPr>
          <p:spPr bwMode="auto">
            <a:xfrm>
              <a:off x="299" y="4245"/>
              <a:ext cx="341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10" name="Line 246"/>
            <p:cNvSpPr>
              <a:spLocks noChangeShapeType="1"/>
            </p:cNvSpPr>
            <p:nvPr/>
          </p:nvSpPr>
          <p:spPr bwMode="auto">
            <a:xfrm>
              <a:off x="305" y="3885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11" name="WordArt 247"/>
            <p:cNvSpPr>
              <a:spLocks noChangeArrowheads="1" noChangeShapeType="1" noTextEdit="1"/>
            </p:cNvSpPr>
            <p:nvPr/>
          </p:nvSpPr>
          <p:spPr bwMode="auto">
            <a:xfrm>
              <a:off x="246" y="3559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7912" name="Text Box 248"/>
            <p:cNvSpPr txBox="1">
              <a:spLocks noChangeArrowheads="1"/>
            </p:cNvSpPr>
            <p:nvPr/>
          </p:nvSpPr>
          <p:spPr bwMode="auto">
            <a:xfrm>
              <a:off x="477" y="3940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97913" name="Text Box 249"/>
            <p:cNvSpPr txBox="1">
              <a:spLocks noChangeArrowheads="1"/>
            </p:cNvSpPr>
            <p:nvPr/>
          </p:nvSpPr>
          <p:spPr bwMode="auto">
            <a:xfrm>
              <a:off x="353" y="3940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grpSp>
          <p:nvGrpSpPr>
            <p:cNvPr id="497914" name="Group 250"/>
            <p:cNvGrpSpPr>
              <a:grpSpLocks/>
            </p:cNvGrpSpPr>
            <p:nvPr/>
          </p:nvGrpSpPr>
          <p:grpSpPr bwMode="auto">
            <a:xfrm flipH="1">
              <a:off x="823" y="4103"/>
              <a:ext cx="58" cy="54"/>
              <a:chOff x="4860" y="14760"/>
              <a:chExt cx="540" cy="540"/>
            </a:xfrm>
          </p:grpSpPr>
          <p:sp>
            <p:nvSpPr>
              <p:cNvPr id="497915" name="Oval 251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916" name="Line 252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7917" name="Line 253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7918" name="Line 254"/>
            <p:cNvSpPr>
              <a:spLocks noChangeShapeType="1"/>
            </p:cNvSpPr>
            <p:nvPr/>
          </p:nvSpPr>
          <p:spPr bwMode="auto">
            <a:xfrm>
              <a:off x="650" y="42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19" name="Freeform 255"/>
            <p:cNvSpPr>
              <a:spLocks/>
            </p:cNvSpPr>
            <p:nvPr/>
          </p:nvSpPr>
          <p:spPr bwMode="auto">
            <a:xfrm>
              <a:off x="640" y="4212"/>
              <a:ext cx="1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7920" name="Freeform 256"/>
          <p:cNvSpPr>
            <a:spLocks/>
          </p:cNvSpPr>
          <p:nvPr/>
        </p:nvSpPr>
        <p:spPr bwMode="auto">
          <a:xfrm>
            <a:off x="115888" y="5002213"/>
            <a:ext cx="1220787" cy="1779587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97921" name="Group 257"/>
          <p:cNvGrpSpPr>
            <a:grpSpLocks/>
          </p:cNvGrpSpPr>
          <p:nvPr/>
        </p:nvGrpSpPr>
        <p:grpSpPr bwMode="auto">
          <a:xfrm>
            <a:off x="4943475" y="5962650"/>
            <a:ext cx="152400" cy="152400"/>
            <a:chOff x="4242" y="978"/>
            <a:chExt cx="96" cy="96"/>
          </a:xfrm>
        </p:grpSpPr>
        <p:sp>
          <p:nvSpPr>
            <p:cNvPr id="497922" name="Oval 25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7923" name="Line 25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7924" name="Line 26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7925" name="Rectangle 261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z="1100"/>
          </a:p>
        </p:txBody>
      </p:sp>
      <p:sp>
        <p:nvSpPr>
          <p:cNvPr id="497926" name="Line 262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46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977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977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977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977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977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977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977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977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977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977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7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9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7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7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7" grpId="0" animBg="1"/>
      <p:bldP spid="497778" grpId="0" animBg="1"/>
      <p:bldP spid="497785" grpId="0" animBg="1"/>
      <p:bldP spid="497786" grpId="0" animBg="1"/>
      <p:bldP spid="497797" grpId="0" animBg="1"/>
      <p:bldP spid="497895" grpId="0" animBg="1"/>
      <p:bldP spid="497901" grpId="0"/>
      <p:bldP spid="4979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690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8691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8692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8693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8694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8695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696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697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698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699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00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01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702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03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704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8705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06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707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8708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09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10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11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12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13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14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15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16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8717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8718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8719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8720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721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722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872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8724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25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26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27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28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8729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30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31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32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8733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34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35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36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737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738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739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740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8741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742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8743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498744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45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46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47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48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49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750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51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752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8753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54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755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8756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57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58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59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60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61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62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63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64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8765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8766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8767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8768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769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770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877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8772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73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74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75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76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8777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78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79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80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781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8782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83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84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85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86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787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788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789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790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8791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792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8793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8794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8795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96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797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798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8799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8800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8801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498802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498803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8804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498805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8806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498807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498808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498809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8810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8811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8812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8813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8814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498815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8816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8817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498818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8819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498820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8821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8822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8823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824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25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8826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8827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828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29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8830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8831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498832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8833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8834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8835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498836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37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38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39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8840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498841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842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43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8844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498845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846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47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8848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8849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grpSp>
        <p:nvGrpSpPr>
          <p:cNvPr id="498850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498851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8852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8853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8854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498855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56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57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58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8859" name="Group 171"/>
          <p:cNvGrpSpPr>
            <a:grpSpLocks/>
          </p:cNvGrpSpPr>
          <p:nvPr/>
        </p:nvGrpSpPr>
        <p:grpSpPr bwMode="auto">
          <a:xfrm>
            <a:off x="6477000" y="4438650"/>
            <a:ext cx="152400" cy="152400"/>
            <a:chOff x="4242" y="978"/>
            <a:chExt cx="96" cy="96"/>
          </a:xfrm>
        </p:grpSpPr>
        <p:sp>
          <p:nvSpPr>
            <p:cNvPr id="498860" name="Oval 172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861" name="Line 173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62" name="Line 174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8863" name="Group 175"/>
          <p:cNvGrpSpPr>
            <a:grpSpLocks/>
          </p:cNvGrpSpPr>
          <p:nvPr/>
        </p:nvGrpSpPr>
        <p:grpSpPr bwMode="auto">
          <a:xfrm>
            <a:off x="6048375" y="4438650"/>
            <a:ext cx="152400" cy="152400"/>
            <a:chOff x="4242" y="978"/>
            <a:chExt cx="96" cy="96"/>
          </a:xfrm>
        </p:grpSpPr>
        <p:sp>
          <p:nvSpPr>
            <p:cNvPr id="498864" name="Oval 176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865" name="Line 177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66" name="Line 178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8867" name="Oval 179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8868" name="Group 180"/>
          <p:cNvGrpSpPr>
            <a:grpSpLocks/>
          </p:cNvGrpSpPr>
          <p:nvPr/>
        </p:nvGrpSpPr>
        <p:grpSpPr bwMode="auto">
          <a:xfrm>
            <a:off x="1462088" y="3646488"/>
            <a:ext cx="2103437" cy="2414587"/>
            <a:chOff x="1365" y="1115"/>
            <a:chExt cx="1325" cy="1521"/>
          </a:xfrm>
        </p:grpSpPr>
        <p:sp>
          <p:nvSpPr>
            <p:cNvPr id="498869" name="Line 181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70" name="Line 182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71" name="Line 183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72" name="Line 184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73" name="Oval 185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74" name="Text Box 186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875" name="Line 187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76" name="Text Box 188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877" name="Text Box 189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8878" name="Line 190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79" name="Oval 191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880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98881" name="Line 193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82" name="Freeform 194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83" name="Oval 195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84" name="Line 196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85" name="Rectangle 197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86" name="Rectangle 198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87" name="Rectangle 199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88" name="Freeform 200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89" name="Text Box 201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8890" name="Text Box 202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8891" name="Text Box 203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8892" name="Group 204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8893" name="Rectangle 205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894" name="Rectangle 206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895" name="Rectangle 207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8896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8897" name="Line 209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898" name="Freeform 210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899" name="Oval 211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900" name="Line 212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01" name="Text Box 213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8902" name="Freeform 214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03" name="Line 215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04" name="Line 216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05" name="Text Box 217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906" name="Text Box 218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8907" name="Line 219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08" name="Line 220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09" name="Line 221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10" name="Rectangle 222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11" name="WordArt 223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912" name="WordArt 224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913" name="WordArt 225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914" name="Text Box 226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915" name="Text Box 227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8916" name="Text Box 228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8917" name="Text Box 229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8918" name="AutoShape 230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8919" name="AutoShape 231"/>
          <p:cNvSpPr>
            <a:spLocks noChangeArrowheads="1"/>
          </p:cNvSpPr>
          <p:nvPr/>
        </p:nvSpPr>
        <p:spPr bwMode="auto">
          <a:xfrm flipH="1">
            <a:off x="1144588" y="4999038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8920" name="Group 232"/>
          <p:cNvGrpSpPr>
            <a:grpSpLocks/>
          </p:cNvGrpSpPr>
          <p:nvPr/>
        </p:nvGrpSpPr>
        <p:grpSpPr bwMode="auto">
          <a:xfrm rot="-16624878">
            <a:off x="4583907" y="5410993"/>
            <a:ext cx="914400" cy="220663"/>
            <a:chOff x="1691" y="2557"/>
            <a:chExt cx="144" cy="32"/>
          </a:xfrm>
        </p:grpSpPr>
        <p:sp>
          <p:nvSpPr>
            <p:cNvPr id="498921" name="Line 233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22" name="Freeform 234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923" name="Oval 235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924" name="Line 236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8925" name="Rectangle 237"/>
          <p:cNvSpPr>
            <a:spLocks noChangeArrowheads="1"/>
          </p:cNvSpPr>
          <p:nvPr/>
        </p:nvSpPr>
        <p:spPr bwMode="auto">
          <a:xfrm>
            <a:off x="4775200" y="46323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grpSp>
        <p:nvGrpSpPr>
          <p:cNvPr id="498926" name="Group 238"/>
          <p:cNvGrpSpPr>
            <a:grpSpLocks/>
          </p:cNvGrpSpPr>
          <p:nvPr/>
        </p:nvGrpSpPr>
        <p:grpSpPr bwMode="auto">
          <a:xfrm>
            <a:off x="530225" y="5518150"/>
            <a:ext cx="1225550" cy="1244600"/>
            <a:chOff x="166" y="3531"/>
            <a:chExt cx="772" cy="784"/>
          </a:xfrm>
        </p:grpSpPr>
        <p:sp>
          <p:nvSpPr>
            <p:cNvPr id="498927" name="Line 239"/>
            <p:cNvSpPr>
              <a:spLocks noChangeShapeType="1"/>
            </p:cNvSpPr>
            <p:nvPr/>
          </p:nvSpPr>
          <p:spPr bwMode="auto">
            <a:xfrm>
              <a:off x="650" y="4103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28" name="Line 240"/>
            <p:cNvSpPr>
              <a:spLocks noChangeShapeType="1"/>
            </p:cNvSpPr>
            <p:nvPr/>
          </p:nvSpPr>
          <p:spPr bwMode="auto">
            <a:xfrm>
              <a:off x="305" y="4103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29" name="Oval 241"/>
            <p:cNvSpPr>
              <a:spLocks noChangeArrowheads="1"/>
            </p:cNvSpPr>
            <p:nvPr/>
          </p:nvSpPr>
          <p:spPr bwMode="auto">
            <a:xfrm>
              <a:off x="249" y="3708"/>
              <a:ext cx="165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8930" name="Text Box 242"/>
            <p:cNvSpPr txBox="1">
              <a:spLocks noChangeArrowheads="1"/>
            </p:cNvSpPr>
            <p:nvPr/>
          </p:nvSpPr>
          <p:spPr bwMode="auto">
            <a:xfrm>
              <a:off x="166" y="3531"/>
              <a:ext cx="331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8931" name="Line 243"/>
            <p:cNvSpPr>
              <a:spLocks noChangeShapeType="1"/>
            </p:cNvSpPr>
            <p:nvPr/>
          </p:nvSpPr>
          <p:spPr bwMode="auto">
            <a:xfrm>
              <a:off x="331" y="3637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32" name="Line 244"/>
            <p:cNvSpPr>
              <a:spLocks noChangeShapeType="1"/>
            </p:cNvSpPr>
            <p:nvPr/>
          </p:nvSpPr>
          <p:spPr bwMode="auto">
            <a:xfrm>
              <a:off x="249" y="3754"/>
              <a:ext cx="401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33" name="Freeform 245"/>
            <p:cNvSpPr>
              <a:spLocks/>
            </p:cNvSpPr>
            <p:nvPr/>
          </p:nvSpPr>
          <p:spPr bwMode="auto">
            <a:xfrm>
              <a:off x="299" y="4245"/>
              <a:ext cx="341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34" name="Line 246"/>
            <p:cNvSpPr>
              <a:spLocks noChangeShapeType="1"/>
            </p:cNvSpPr>
            <p:nvPr/>
          </p:nvSpPr>
          <p:spPr bwMode="auto">
            <a:xfrm>
              <a:off x="305" y="3885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35" name="WordArt 247"/>
            <p:cNvSpPr>
              <a:spLocks noChangeArrowheads="1" noChangeShapeType="1" noTextEdit="1"/>
            </p:cNvSpPr>
            <p:nvPr/>
          </p:nvSpPr>
          <p:spPr bwMode="auto">
            <a:xfrm>
              <a:off x="246" y="3559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8936" name="Text Box 248"/>
            <p:cNvSpPr txBox="1">
              <a:spLocks noChangeArrowheads="1"/>
            </p:cNvSpPr>
            <p:nvPr/>
          </p:nvSpPr>
          <p:spPr bwMode="auto">
            <a:xfrm>
              <a:off x="477" y="3940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98937" name="Text Box 249"/>
            <p:cNvSpPr txBox="1">
              <a:spLocks noChangeArrowheads="1"/>
            </p:cNvSpPr>
            <p:nvPr/>
          </p:nvSpPr>
          <p:spPr bwMode="auto">
            <a:xfrm>
              <a:off x="353" y="3940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grpSp>
          <p:nvGrpSpPr>
            <p:cNvPr id="498938" name="Group 250"/>
            <p:cNvGrpSpPr>
              <a:grpSpLocks/>
            </p:cNvGrpSpPr>
            <p:nvPr/>
          </p:nvGrpSpPr>
          <p:grpSpPr bwMode="auto">
            <a:xfrm flipH="1">
              <a:off x="823" y="4103"/>
              <a:ext cx="58" cy="54"/>
              <a:chOff x="4860" y="14760"/>
              <a:chExt cx="540" cy="540"/>
            </a:xfrm>
          </p:grpSpPr>
          <p:sp>
            <p:nvSpPr>
              <p:cNvPr id="498939" name="Oval 251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940" name="Line 252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8941" name="Line 253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8942" name="Line 254"/>
            <p:cNvSpPr>
              <a:spLocks noChangeShapeType="1"/>
            </p:cNvSpPr>
            <p:nvPr/>
          </p:nvSpPr>
          <p:spPr bwMode="auto">
            <a:xfrm>
              <a:off x="650" y="42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43" name="Freeform 255"/>
            <p:cNvSpPr>
              <a:spLocks/>
            </p:cNvSpPr>
            <p:nvPr/>
          </p:nvSpPr>
          <p:spPr bwMode="auto">
            <a:xfrm>
              <a:off x="640" y="4212"/>
              <a:ext cx="1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8944" name="Freeform 256"/>
          <p:cNvSpPr>
            <a:spLocks/>
          </p:cNvSpPr>
          <p:nvPr/>
        </p:nvSpPr>
        <p:spPr bwMode="auto">
          <a:xfrm>
            <a:off x="115888" y="5002213"/>
            <a:ext cx="1220787" cy="1779587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98945" name="Group 257"/>
          <p:cNvGrpSpPr>
            <a:grpSpLocks/>
          </p:cNvGrpSpPr>
          <p:nvPr/>
        </p:nvGrpSpPr>
        <p:grpSpPr bwMode="auto">
          <a:xfrm>
            <a:off x="4943475" y="5962650"/>
            <a:ext cx="152400" cy="152400"/>
            <a:chOff x="4242" y="978"/>
            <a:chExt cx="96" cy="96"/>
          </a:xfrm>
        </p:grpSpPr>
        <p:sp>
          <p:nvSpPr>
            <p:cNvPr id="498946" name="Oval 25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8947" name="Line 25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8948" name="Line 26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8949" name="Line 261"/>
          <p:cNvSpPr>
            <a:spLocks noChangeShapeType="1"/>
          </p:cNvSpPr>
          <p:nvPr/>
        </p:nvSpPr>
        <p:spPr bwMode="auto">
          <a:xfrm flipH="1">
            <a:off x="5797550" y="4565650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8950" name="Rectangle 262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z="1100"/>
          </a:p>
        </p:txBody>
      </p:sp>
      <p:sp>
        <p:nvSpPr>
          <p:cNvPr id="498951" name="Line 263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686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9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98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98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9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9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98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98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98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8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4988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8646 -0.1375 " pathEditMode="relative" ptsTypes="AA">
                                      <p:cBhvr>
                                        <p:cTn id="30" dur="2000" fill="hold"/>
                                        <p:tgtEl>
                                          <p:spTgt spid="498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8646 -0.1375 " pathEditMode="relative" ptsTypes="AA">
                                      <p:cBhvr>
                                        <p:cTn id="32" dur="2000" fill="hold"/>
                                        <p:tgtEl>
                                          <p:spTgt spid="498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815" grpId="0" animBg="1"/>
      <p:bldP spid="498919" grpId="0" animBg="1"/>
      <p:bldP spid="498944" grpId="0" animBg="1"/>
      <p:bldP spid="4989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714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499715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9716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9717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9718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499719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20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721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22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23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24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25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726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27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9728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9729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30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73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9732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33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34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35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36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37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38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39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40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9741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9742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9743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99744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9745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9746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974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99748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49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50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51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52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9753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54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55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56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9757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58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59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60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761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762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763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9764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9765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9766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99767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499768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69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70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71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72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73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774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75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9776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99777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78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779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9780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81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82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83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84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85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86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87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88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99789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99790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99791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99792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9793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9794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9795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99796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797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98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799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0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99801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2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3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4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805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99806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7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8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09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10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811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812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813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9814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99815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99816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99817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9818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499819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20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21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22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99823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9824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9825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499826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499827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9828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499829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9830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499831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499832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499833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9834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9835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9836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499837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9838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499839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499840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499841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499842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499843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499844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499845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499846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499847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848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49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9850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499851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852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53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9854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99855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499856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9857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9858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9859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499860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61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62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63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9864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499865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866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67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9868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499869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870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71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9872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9873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grpSp>
        <p:nvGrpSpPr>
          <p:cNvPr id="499874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499875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9876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9877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499878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499879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80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81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82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99883" name="Group 171"/>
          <p:cNvGrpSpPr>
            <a:grpSpLocks/>
          </p:cNvGrpSpPr>
          <p:nvPr/>
        </p:nvGrpSpPr>
        <p:grpSpPr bwMode="auto">
          <a:xfrm>
            <a:off x="6477000" y="4438650"/>
            <a:ext cx="152400" cy="152400"/>
            <a:chOff x="4242" y="978"/>
            <a:chExt cx="96" cy="96"/>
          </a:xfrm>
        </p:grpSpPr>
        <p:sp>
          <p:nvSpPr>
            <p:cNvPr id="499884" name="Oval 172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885" name="Line 173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86" name="Line 174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9887" name="Group 175"/>
          <p:cNvGrpSpPr>
            <a:grpSpLocks/>
          </p:cNvGrpSpPr>
          <p:nvPr/>
        </p:nvGrpSpPr>
        <p:grpSpPr bwMode="auto">
          <a:xfrm>
            <a:off x="5667375" y="5086350"/>
            <a:ext cx="152400" cy="152400"/>
            <a:chOff x="4242" y="978"/>
            <a:chExt cx="96" cy="96"/>
          </a:xfrm>
        </p:grpSpPr>
        <p:sp>
          <p:nvSpPr>
            <p:cNvPr id="499888" name="Oval 176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889" name="Line 177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90" name="Line 178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9891" name="Oval 179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99892" name="AutoShape 180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9893" name="Group 181"/>
          <p:cNvGrpSpPr>
            <a:grpSpLocks/>
          </p:cNvGrpSpPr>
          <p:nvPr/>
        </p:nvGrpSpPr>
        <p:grpSpPr bwMode="auto">
          <a:xfrm rot="-16624878">
            <a:off x="6841332" y="5287168"/>
            <a:ext cx="914400" cy="220663"/>
            <a:chOff x="1691" y="2557"/>
            <a:chExt cx="144" cy="32"/>
          </a:xfrm>
        </p:grpSpPr>
        <p:sp>
          <p:nvSpPr>
            <p:cNvPr id="499894" name="Line 182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895" name="Freeform 183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96" name="Oval 184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897" name="Line 185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9898" name="Rectangle 186"/>
          <p:cNvSpPr>
            <a:spLocks noChangeArrowheads="1"/>
          </p:cNvSpPr>
          <p:nvPr/>
        </p:nvSpPr>
        <p:spPr bwMode="auto">
          <a:xfrm>
            <a:off x="7032625" y="45085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grpSp>
        <p:nvGrpSpPr>
          <p:cNvPr id="499899" name="Group 187"/>
          <p:cNvGrpSpPr>
            <a:grpSpLocks/>
          </p:cNvGrpSpPr>
          <p:nvPr/>
        </p:nvGrpSpPr>
        <p:grpSpPr bwMode="auto">
          <a:xfrm>
            <a:off x="3187700" y="5632450"/>
            <a:ext cx="1225550" cy="1111250"/>
            <a:chOff x="166" y="3531"/>
            <a:chExt cx="772" cy="784"/>
          </a:xfrm>
        </p:grpSpPr>
        <p:sp>
          <p:nvSpPr>
            <p:cNvPr id="499900" name="Line 188"/>
            <p:cNvSpPr>
              <a:spLocks noChangeShapeType="1"/>
            </p:cNvSpPr>
            <p:nvPr/>
          </p:nvSpPr>
          <p:spPr bwMode="auto">
            <a:xfrm>
              <a:off x="650" y="4103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01" name="Line 189"/>
            <p:cNvSpPr>
              <a:spLocks noChangeShapeType="1"/>
            </p:cNvSpPr>
            <p:nvPr/>
          </p:nvSpPr>
          <p:spPr bwMode="auto">
            <a:xfrm>
              <a:off x="305" y="4103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02" name="Oval 190"/>
            <p:cNvSpPr>
              <a:spLocks noChangeArrowheads="1"/>
            </p:cNvSpPr>
            <p:nvPr/>
          </p:nvSpPr>
          <p:spPr bwMode="auto">
            <a:xfrm>
              <a:off x="249" y="3708"/>
              <a:ext cx="165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903" name="Text Box 191"/>
            <p:cNvSpPr txBox="1">
              <a:spLocks noChangeArrowheads="1"/>
            </p:cNvSpPr>
            <p:nvPr/>
          </p:nvSpPr>
          <p:spPr bwMode="auto">
            <a:xfrm>
              <a:off x="166" y="3531"/>
              <a:ext cx="331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99904" name="Line 192"/>
            <p:cNvSpPr>
              <a:spLocks noChangeShapeType="1"/>
            </p:cNvSpPr>
            <p:nvPr/>
          </p:nvSpPr>
          <p:spPr bwMode="auto">
            <a:xfrm>
              <a:off x="331" y="3637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05" name="Line 193"/>
            <p:cNvSpPr>
              <a:spLocks noChangeShapeType="1"/>
            </p:cNvSpPr>
            <p:nvPr/>
          </p:nvSpPr>
          <p:spPr bwMode="auto">
            <a:xfrm>
              <a:off x="249" y="3754"/>
              <a:ext cx="401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06" name="Freeform 194"/>
            <p:cNvSpPr>
              <a:spLocks/>
            </p:cNvSpPr>
            <p:nvPr/>
          </p:nvSpPr>
          <p:spPr bwMode="auto">
            <a:xfrm>
              <a:off x="299" y="4245"/>
              <a:ext cx="341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07" name="Line 195"/>
            <p:cNvSpPr>
              <a:spLocks noChangeShapeType="1"/>
            </p:cNvSpPr>
            <p:nvPr/>
          </p:nvSpPr>
          <p:spPr bwMode="auto">
            <a:xfrm>
              <a:off x="305" y="3885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08" name="WordArt 196"/>
            <p:cNvSpPr>
              <a:spLocks noChangeArrowheads="1" noChangeShapeType="1" noTextEdit="1"/>
            </p:cNvSpPr>
            <p:nvPr/>
          </p:nvSpPr>
          <p:spPr bwMode="auto">
            <a:xfrm>
              <a:off x="246" y="3559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9909" name="Text Box 197"/>
            <p:cNvSpPr txBox="1">
              <a:spLocks noChangeArrowheads="1"/>
            </p:cNvSpPr>
            <p:nvPr/>
          </p:nvSpPr>
          <p:spPr bwMode="auto">
            <a:xfrm>
              <a:off x="477" y="3940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99910" name="Text Box 198"/>
            <p:cNvSpPr txBox="1">
              <a:spLocks noChangeArrowheads="1"/>
            </p:cNvSpPr>
            <p:nvPr/>
          </p:nvSpPr>
          <p:spPr bwMode="auto">
            <a:xfrm>
              <a:off x="353" y="3940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grpSp>
          <p:nvGrpSpPr>
            <p:cNvPr id="499911" name="Group 199"/>
            <p:cNvGrpSpPr>
              <a:grpSpLocks/>
            </p:cNvGrpSpPr>
            <p:nvPr/>
          </p:nvGrpSpPr>
          <p:grpSpPr bwMode="auto">
            <a:xfrm flipH="1">
              <a:off x="823" y="4103"/>
              <a:ext cx="58" cy="54"/>
              <a:chOff x="4860" y="14760"/>
              <a:chExt cx="540" cy="540"/>
            </a:xfrm>
          </p:grpSpPr>
          <p:sp>
            <p:nvSpPr>
              <p:cNvPr id="499912" name="Oval 200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9913" name="Line 201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9914" name="Line 202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9915" name="Line 203"/>
            <p:cNvSpPr>
              <a:spLocks noChangeShapeType="1"/>
            </p:cNvSpPr>
            <p:nvPr/>
          </p:nvSpPr>
          <p:spPr bwMode="auto">
            <a:xfrm>
              <a:off x="650" y="42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16" name="Freeform 204"/>
            <p:cNvSpPr>
              <a:spLocks/>
            </p:cNvSpPr>
            <p:nvPr/>
          </p:nvSpPr>
          <p:spPr bwMode="auto">
            <a:xfrm>
              <a:off x="640" y="4212"/>
              <a:ext cx="1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9917" name="Group 205"/>
          <p:cNvGrpSpPr>
            <a:grpSpLocks/>
          </p:cNvGrpSpPr>
          <p:nvPr/>
        </p:nvGrpSpPr>
        <p:grpSpPr bwMode="auto">
          <a:xfrm>
            <a:off x="7200900" y="5838825"/>
            <a:ext cx="152400" cy="152400"/>
            <a:chOff x="4242" y="978"/>
            <a:chExt cx="96" cy="96"/>
          </a:xfrm>
        </p:grpSpPr>
        <p:sp>
          <p:nvSpPr>
            <p:cNvPr id="499918" name="Oval 206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99919" name="Line 207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9920" name="Line 208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9921" name="Line 209"/>
          <p:cNvSpPr>
            <a:spLocks noChangeShapeType="1"/>
          </p:cNvSpPr>
          <p:nvPr/>
        </p:nvSpPr>
        <p:spPr bwMode="auto">
          <a:xfrm>
            <a:off x="3170238" y="5275263"/>
            <a:ext cx="0" cy="560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22" name="Line 210"/>
          <p:cNvSpPr>
            <a:spLocks noChangeShapeType="1"/>
          </p:cNvSpPr>
          <p:nvPr/>
        </p:nvSpPr>
        <p:spPr bwMode="auto">
          <a:xfrm>
            <a:off x="2052638" y="5724525"/>
            <a:ext cx="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23" name="Line 211"/>
          <p:cNvSpPr>
            <a:spLocks noChangeShapeType="1"/>
          </p:cNvSpPr>
          <p:nvPr/>
        </p:nvSpPr>
        <p:spPr bwMode="auto">
          <a:xfrm>
            <a:off x="2052638" y="44894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24" name="Line 212"/>
          <p:cNvSpPr>
            <a:spLocks noChangeShapeType="1"/>
          </p:cNvSpPr>
          <p:nvPr/>
        </p:nvSpPr>
        <p:spPr bwMode="auto">
          <a:xfrm>
            <a:off x="2052638" y="4865688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25" name="Oval 213"/>
          <p:cNvSpPr>
            <a:spLocks noChangeArrowheads="1"/>
          </p:cNvSpPr>
          <p:nvPr/>
        </p:nvSpPr>
        <p:spPr bwMode="auto">
          <a:xfrm>
            <a:off x="1922463" y="4052888"/>
            <a:ext cx="261937" cy="227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26" name="Text Box 214"/>
          <p:cNvSpPr txBox="1">
            <a:spLocks noChangeArrowheads="1"/>
          </p:cNvSpPr>
          <p:nvPr/>
        </p:nvSpPr>
        <p:spPr bwMode="auto">
          <a:xfrm>
            <a:off x="1790700" y="3775075"/>
            <a:ext cx="525463" cy="168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 altLang="bg-BG" sz="800"/>
          </a:p>
        </p:txBody>
      </p:sp>
      <p:sp>
        <p:nvSpPr>
          <p:cNvPr id="499927" name="Line 215"/>
          <p:cNvSpPr>
            <a:spLocks noChangeShapeType="1"/>
          </p:cNvSpPr>
          <p:nvPr/>
        </p:nvSpPr>
        <p:spPr bwMode="auto">
          <a:xfrm>
            <a:off x="2052638" y="3941763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28" name="Text Box 216"/>
          <p:cNvSpPr txBox="1">
            <a:spLocks noChangeArrowheads="1"/>
          </p:cNvSpPr>
          <p:nvPr/>
        </p:nvSpPr>
        <p:spPr bwMode="auto">
          <a:xfrm>
            <a:off x="1658938" y="4335463"/>
            <a:ext cx="854075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499929" name="Text Box 217"/>
          <p:cNvSpPr txBox="1">
            <a:spLocks noChangeArrowheads="1"/>
          </p:cNvSpPr>
          <p:nvPr/>
        </p:nvSpPr>
        <p:spPr bwMode="auto">
          <a:xfrm>
            <a:off x="1658938" y="4600575"/>
            <a:ext cx="8540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sp>
        <p:nvSpPr>
          <p:cNvPr id="499930" name="Line 218"/>
          <p:cNvSpPr>
            <a:spLocks noChangeShapeType="1"/>
          </p:cNvSpPr>
          <p:nvPr/>
        </p:nvSpPr>
        <p:spPr bwMode="auto">
          <a:xfrm>
            <a:off x="2052638" y="4262438"/>
            <a:ext cx="0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31" name="Oval 219"/>
          <p:cNvSpPr>
            <a:spLocks noChangeArrowheads="1"/>
          </p:cNvSpPr>
          <p:nvPr/>
        </p:nvSpPr>
        <p:spPr bwMode="auto">
          <a:xfrm>
            <a:off x="2316163" y="4657725"/>
            <a:ext cx="131762" cy="112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sp>
        <p:nvSpPr>
          <p:cNvPr id="499932" name="WordArt 220"/>
          <p:cNvSpPr>
            <a:spLocks noChangeArrowheads="1" noChangeShapeType="1" noTextEdit="1"/>
          </p:cNvSpPr>
          <p:nvPr/>
        </p:nvSpPr>
        <p:spPr bwMode="auto">
          <a:xfrm>
            <a:off x="2338388" y="4675188"/>
            <a:ext cx="87312" cy="74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0C0C0"/>
                </a:solidFill>
                <a:latin typeface="Arial Black"/>
              </a:rPr>
              <a:t>3</a:t>
            </a:r>
          </a:p>
        </p:txBody>
      </p:sp>
      <p:sp>
        <p:nvSpPr>
          <p:cNvPr id="499933" name="Line 221"/>
          <p:cNvSpPr>
            <a:spLocks noChangeShapeType="1"/>
          </p:cNvSpPr>
          <p:nvPr/>
        </p:nvSpPr>
        <p:spPr bwMode="auto">
          <a:xfrm rot="470287">
            <a:off x="1790700" y="4656138"/>
            <a:ext cx="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34" name="Freeform 222"/>
          <p:cNvSpPr>
            <a:spLocks/>
          </p:cNvSpPr>
          <p:nvPr/>
        </p:nvSpPr>
        <p:spPr bwMode="auto">
          <a:xfrm rot="470287">
            <a:off x="1790700" y="4649788"/>
            <a:ext cx="92075" cy="61912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35" name="Oval 223"/>
          <p:cNvSpPr>
            <a:spLocks noChangeArrowheads="1"/>
          </p:cNvSpPr>
          <p:nvPr/>
        </p:nvSpPr>
        <p:spPr bwMode="auto">
          <a:xfrm rot="470287">
            <a:off x="1809750" y="4660900"/>
            <a:ext cx="36513" cy="396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36" name="Line 224"/>
          <p:cNvSpPr>
            <a:spLocks noChangeShapeType="1"/>
          </p:cNvSpPr>
          <p:nvPr/>
        </p:nvSpPr>
        <p:spPr bwMode="auto">
          <a:xfrm rot="470287">
            <a:off x="1846263" y="4691063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37" name="Rectangle 225"/>
          <p:cNvSpPr>
            <a:spLocks noChangeArrowheads="1"/>
          </p:cNvSpPr>
          <p:nvPr/>
        </p:nvSpPr>
        <p:spPr bwMode="auto">
          <a:xfrm>
            <a:off x="1987550" y="4657725"/>
            <a:ext cx="196850" cy="166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38" name="Rectangle 226"/>
          <p:cNvSpPr>
            <a:spLocks noChangeArrowheads="1"/>
          </p:cNvSpPr>
          <p:nvPr/>
        </p:nvSpPr>
        <p:spPr bwMode="auto">
          <a:xfrm>
            <a:off x="1987550" y="47418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39" name="Rectangle 227"/>
          <p:cNvSpPr>
            <a:spLocks noChangeArrowheads="1"/>
          </p:cNvSpPr>
          <p:nvPr/>
        </p:nvSpPr>
        <p:spPr bwMode="auto">
          <a:xfrm>
            <a:off x="2085975" y="47418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40" name="Freeform 228"/>
          <p:cNvSpPr>
            <a:spLocks/>
          </p:cNvSpPr>
          <p:nvPr/>
        </p:nvSpPr>
        <p:spPr bwMode="auto">
          <a:xfrm>
            <a:off x="2119313" y="4672013"/>
            <a:ext cx="196850" cy="41275"/>
          </a:xfrm>
          <a:custGeom>
            <a:avLst/>
            <a:gdLst>
              <a:gd name="T0" fmla="*/ 540 w 540"/>
              <a:gd name="T1" fmla="*/ 70 h 130"/>
              <a:gd name="T2" fmla="*/ 300 w 540"/>
              <a:gd name="T3" fmla="*/ 10 h 130"/>
              <a:gd name="T4" fmla="*/ 0 w 540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130">
                <a:moveTo>
                  <a:pt x="540" y="70"/>
                </a:moveTo>
                <a:cubicBezTo>
                  <a:pt x="500" y="60"/>
                  <a:pt x="390" y="0"/>
                  <a:pt x="300" y="10"/>
                </a:cubicBezTo>
                <a:cubicBezTo>
                  <a:pt x="210" y="20"/>
                  <a:pt x="63" y="105"/>
                  <a:pt x="0" y="1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41" name="Text Box 229"/>
          <p:cNvSpPr txBox="1">
            <a:spLocks noChangeArrowheads="1"/>
          </p:cNvSpPr>
          <p:nvPr/>
        </p:nvSpPr>
        <p:spPr bwMode="auto">
          <a:xfrm>
            <a:off x="1462088" y="4600575"/>
            <a:ext cx="19685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  <a:endParaRPr lang="en-US" altLang="bg-BG" sz="800"/>
          </a:p>
        </p:txBody>
      </p:sp>
      <p:sp>
        <p:nvSpPr>
          <p:cNvPr id="499942" name="Text Box 230"/>
          <p:cNvSpPr txBox="1">
            <a:spLocks noChangeArrowheads="1"/>
          </p:cNvSpPr>
          <p:nvPr/>
        </p:nvSpPr>
        <p:spPr bwMode="auto">
          <a:xfrm>
            <a:off x="1462088" y="4335463"/>
            <a:ext cx="196850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1</a:t>
            </a:r>
            <a:endParaRPr lang="en-US" altLang="bg-BG" sz="800"/>
          </a:p>
        </p:txBody>
      </p:sp>
      <p:sp>
        <p:nvSpPr>
          <p:cNvPr id="499943" name="Text Box 231"/>
          <p:cNvSpPr txBox="1">
            <a:spLocks noChangeArrowheads="1"/>
          </p:cNvSpPr>
          <p:nvPr/>
        </p:nvSpPr>
        <p:spPr bwMode="auto">
          <a:xfrm>
            <a:off x="1649413" y="5233988"/>
            <a:ext cx="854075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grpSp>
        <p:nvGrpSpPr>
          <p:cNvPr id="499944" name="Group 232"/>
          <p:cNvGrpSpPr>
            <a:grpSpLocks/>
          </p:cNvGrpSpPr>
          <p:nvPr/>
        </p:nvGrpSpPr>
        <p:grpSpPr bwMode="auto">
          <a:xfrm>
            <a:off x="1978025" y="5291138"/>
            <a:ext cx="196850" cy="169862"/>
            <a:chOff x="3240" y="13680"/>
            <a:chExt cx="1080" cy="720"/>
          </a:xfrm>
        </p:grpSpPr>
        <p:sp>
          <p:nvSpPr>
            <p:cNvPr id="499945" name="Rectangle 233"/>
            <p:cNvSpPr>
              <a:spLocks noChangeArrowheads="1"/>
            </p:cNvSpPr>
            <p:nvPr/>
          </p:nvSpPr>
          <p:spPr bwMode="auto">
            <a:xfrm>
              <a:off x="3240" y="13680"/>
              <a:ext cx="10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946" name="Rectangle 234"/>
            <p:cNvSpPr>
              <a:spLocks noChangeArrowheads="1"/>
            </p:cNvSpPr>
            <p:nvPr/>
          </p:nvSpPr>
          <p:spPr bwMode="auto">
            <a:xfrm>
              <a:off x="3240" y="1404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9947" name="Rectangle 235"/>
            <p:cNvSpPr>
              <a:spLocks noChangeArrowheads="1"/>
            </p:cNvSpPr>
            <p:nvPr/>
          </p:nvSpPr>
          <p:spPr bwMode="auto">
            <a:xfrm>
              <a:off x="3780" y="1404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9948" name="WordArt 236"/>
          <p:cNvSpPr>
            <a:spLocks noChangeArrowheads="1" noChangeShapeType="1" noTextEdit="1"/>
          </p:cNvSpPr>
          <p:nvPr/>
        </p:nvSpPr>
        <p:spPr bwMode="auto">
          <a:xfrm>
            <a:off x="2035175" y="5316538"/>
            <a:ext cx="84138" cy="460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0C0C0"/>
                </a:solidFill>
                <a:latin typeface="Arial Black"/>
              </a:rPr>
              <a:t>3</a:t>
            </a:r>
          </a:p>
        </p:txBody>
      </p:sp>
      <p:sp>
        <p:nvSpPr>
          <p:cNvPr id="499949" name="Line 237"/>
          <p:cNvSpPr>
            <a:spLocks noChangeShapeType="1"/>
          </p:cNvSpPr>
          <p:nvPr/>
        </p:nvSpPr>
        <p:spPr bwMode="auto">
          <a:xfrm rot="470287">
            <a:off x="1781175" y="5289550"/>
            <a:ext cx="0" cy="39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0" name="Freeform 238"/>
          <p:cNvSpPr>
            <a:spLocks/>
          </p:cNvSpPr>
          <p:nvPr/>
        </p:nvSpPr>
        <p:spPr bwMode="auto">
          <a:xfrm rot="470287">
            <a:off x="1781175" y="5284788"/>
            <a:ext cx="92075" cy="6032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51" name="Oval 239"/>
          <p:cNvSpPr>
            <a:spLocks noChangeArrowheads="1"/>
          </p:cNvSpPr>
          <p:nvPr/>
        </p:nvSpPr>
        <p:spPr bwMode="auto">
          <a:xfrm rot="470287">
            <a:off x="1800225" y="5294313"/>
            <a:ext cx="36513" cy="396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52" name="Line 240"/>
          <p:cNvSpPr>
            <a:spLocks noChangeShapeType="1"/>
          </p:cNvSpPr>
          <p:nvPr/>
        </p:nvSpPr>
        <p:spPr bwMode="auto">
          <a:xfrm rot="470287">
            <a:off x="1836738" y="5327650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3" name="Freeform 241"/>
          <p:cNvSpPr>
            <a:spLocks/>
          </p:cNvSpPr>
          <p:nvPr/>
        </p:nvSpPr>
        <p:spPr bwMode="auto">
          <a:xfrm>
            <a:off x="1876425" y="5416550"/>
            <a:ext cx="152400" cy="61913"/>
          </a:xfrm>
          <a:custGeom>
            <a:avLst/>
            <a:gdLst>
              <a:gd name="T0" fmla="*/ 420 w 420"/>
              <a:gd name="T1" fmla="*/ 0 h 200"/>
              <a:gd name="T2" fmla="*/ 0 w 420"/>
              <a:gd name="T3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200">
                <a:moveTo>
                  <a:pt x="420" y="0"/>
                </a:moveTo>
                <a:lnTo>
                  <a:pt x="0" y="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4" name="Line 242"/>
          <p:cNvSpPr>
            <a:spLocks noChangeShapeType="1"/>
          </p:cNvSpPr>
          <p:nvPr/>
        </p:nvSpPr>
        <p:spPr bwMode="auto">
          <a:xfrm>
            <a:off x="2043113" y="5087938"/>
            <a:ext cx="0" cy="112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5" name="Line 243"/>
          <p:cNvSpPr>
            <a:spLocks noChangeShapeType="1"/>
          </p:cNvSpPr>
          <p:nvPr/>
        </p:nvSpPr>
        <p:spPr bwMode="auto">
          <a:xfrm>
            <a:off x="2052638" y="55562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6" name="Text Box 244"/>
          <p:cNvSpPr txBox="1">
            <a:spLocks noChangeArrowheads="1"/>
          </p:cNvSpPr>
          <p:nvPr/>
        </p:nvSpPr>
        <p:spPr bwMode="auto">
          <a:xfrm>
            <a:off x="2841625" y="5162550"/>
            <a:ext cx="198438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6</a:t>
            </a:r>
            <a:endParaRPr lang="en-US" altLang="bg-BG" sz="800"/>
          </a:p>
        </p:txBody>
      </p:sp>
      <p:sp>
        <p:nvSpPr>
          <p:cNvPr id="499957" name="Line 245"/>
          <p:cNvSpPr>
            <a:spLocks noChangeShapeType="1"/>
          </p:cNvSpPr>
          <p:nvPr/>
        </p:nvSpPr>
        <p:spPr bwMode="auto">
          <a:xfrm>
            <a:off x="1922463" y="4127500"/>
            <a:ext cx="1247775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8" name="Line 246"/>
          <p:cNvSpPr>
            <a:spLocks noChangeShapeType="1"/>
          </p:cNvSpPr>
          <p:nvPr/>
        </p:nvSpPr>
        <p:spPr bwMode="auto">
          <a:xfrm>
            <a:off x="3170238" y="4392613"/>
            <a:ext cx="0" cy="769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59" name="Line 247"/>
          <p:cNvSpPr>
            <a:spLocks noChangeShapeType="1"/>
          </p:cNvSpPr>
          <p:nvPr/>
        </p:nvSpPr>
        <p:spPr bwMode="auto">
          <a:xfrm flipH="1">
            <a:off x="2052638" y="5835650"/>
            <a:ext cx="1117600" cy="112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60" name="Rectangle 248"/>
          <p:cNvSpPr>
            <a:spLocks noChangeArrowheads="1"/>
          </p:cNvSpPr>
          <p:nvPr/>
        </p:nvSpPr>
        <p:spPr bwMode="auto">
          <a:xfrm>
            <a:off x="1527175" y="3646488"/>
            <a:ext cx="11176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61" name="WordArt 249"/>
          <p:cNvSpPr>
            <a:spLocks noChangeArrowheads="1" noChangeShapeType="1" noTextEdit="1"/>
          </p:cNvSpPr>
          <p:nvPr/>
        </p:nvSpPr>
        <p:spPr bwMode="auto">
          <a:xfrm>
            <a:off x="1917700" y="3817938"/>
            <a:ext cx="201613" cy="88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n=1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99962" name="WordArt 250"/>
          <p:cNvSpPr>
            <a:spLocks noChangeArrowheads="1" noChangeShapeType="1" noTextEdit="1"/>
          </p:cNvSpPr>
          <p:nvPr/>
        </p:nvSpPr>
        <p:spPr bwMode="auto">
          <a:xfrm>
            <a:off x="2184400" y="4360863"/>
            <a:ext cx="198438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nd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99963" name="WordArt 251"/>
          <p:cNvSpPr>
            <a:spLocks noChangeArrowheads="1" noChangeShapeType="1" noTextEdit="1"/>
          </p:cNvSpPr>
          <p:nvPr/>
        </p:nvSpPr>
        <p:spPr bwMode="auto">
          <a:xfrm>
            <a:off x="1790700" y="4360863"/>
            <a:ext cx="196850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nl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99964" name="Text Box 252"/>
          <p:cNvSpPr txBox="1">
            <a:spLocks noChangeArrowheads="1"/>
          </p:cNvSpPr>
          <p:nvPr/>
        </p:nvSpPr>
        <p:spPr bwMode="auto">
          <a:xfrm>
            <a:off x="1658938" y="5667375"/>
            <a:ext cx="854075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499965" name="Text Box 253"/>
          <p:cNvSpPr txBox="1">
            <a:spLocks noChangeArrowheads="1"/>
          </p:cNvSpPr>
          <p:nvPr/>
        </p:nvSpPr>
        <p:spPr bwMode="auto">
          <a:xfrm>
            <a:off x="1462088" y="5667375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5</a:t>
            </a:r>
            <a:endParaRPr lang="en-US" altLang="bg-BG" sz="800"/>
          </a:p>
        </p:txBody>
      </p:sp>
      <p:sp>
        <p:nvSpPr>
          <p:cNvPr id="499966" name="Text Box 254"/>
          <p:cNvSpPr txBox="1">
            <a:spLocks noChangeArrowheads="1"/>
          </p:cNvSpPr>
          <p:nvPr/>
        </p:nvSpPr>
        <p:spPr bwMode="auto">
          <a:xfrm>
            <a:off x="1658938" y="4967288"/>
            <a:ext cx="854075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499967" name="Text Box 255"/>
          <p:cNvSpPr txBox="1">
            <a:spLocks noChangeArrowheads="1"/>
          </p:cNvSpPr>
          <p:nvPr/>
        </p:nvSpPr>
        <p:spPr bwMode="auto">
          <a:xfrm>
            <a:off x="3040063" y="5162550"/>
            <a:ext cx="525462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sp>
        <p:nvSpPr>
          <p:cNvPr id="499968" name="AutoShape 256"/>
          <p:cNvSpPr>
            <a:spLocks noChangeArrowheads="1"/>
          </p:cNvSpPr>
          <p:nvPr/>
        </p:nvSpPr>
        <p:spPr bwMode="auto">
          <a:xfrm>
            <a:off x="2173288" y="53895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9969" name="Freeform 257"/>
          <p:cNvSpPr>
            <a:spLocks/>
          </p:cNvSpPr>
          <p:nvPr/>
        </p:nvSpPr>
        <p:spPr bwMode="auto">
          <a:xfrm flipH="1">
            <a:off x="2403475" y="5307013"/>
            <a:ext cx="1722438" cy="1427162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70" name="Line 258"/>
          <p:cNvSpPr>
            <a:spLocks noChangeShapeType="1"/>
          </p:cNvSpPr>
          <p:nvPr/>
        </p:nvSpPr>
        <p:spPr bwMode="auto">
          <a:xfrm flipH="1">
            <a:off x="5797550" y="4565650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9971" name="Text Box 259"/>
          <p:cNvSpPr txBox="1">
            <a:spLocks noChangeArrowheads="1"/>
          </p:cNvSpPr>
          <p:nvPr/>
        </p:nvSpPr>
        <p:spPr bwMode="auto">
          <a:xfrm>
            <a:off x="1457325" y="5238750"/>
            <a:ext cx="1968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/>
              <a:t>4</a:t>
            </a:r>
          </a:p>
        </p:txBody>
      </p:sp>
      <p:sp>
        <p:nvSpPr>
          <p:cNvPr id="499972" name="Text Box 260"/>
          <p:cNvSpPr txBox="1">
            <a:spLocks noChangeArrowheads="1"/>
          </p:cNvSpPr>
          <p:nvPr/>
        </p:nvSpPr>
        <p:spPr bwMode="auto">
          <a:xfrm>
            <a:off x="1457325" y="4972050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/>
              <a:t>3</a:t>
            </a:r>
          </a:p>
        </p:txBody>
      </p:sp>
      <p:sp>
        <p:nvSpPr>
          <p:cNvPr id="499973" name="Rectangle 261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z="1100"/>
          </a:p>
        </p:txBody>
      </p:sp>
      <p:sp>
        <p:nvSpPr>
          <p:cNvPr id="499974" name="Line 262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458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98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98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998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998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998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998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998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998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998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998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998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998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9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9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99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9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9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9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825" grpId="0" animBg="1"/>
      <p:bldP spid="499826" grpId="0" animBg="1"/>
      <p:bldP spid="499833" grpId="0" animBg="1"/>
      <p:bldP spid="499834" grpId="0" animBg="1"/>
      <p:bldP spid="499842" grpId="0" animBg="1"/>
      <p:bldP spid="499845" grpId="0" animBg="1"/>
      <p:bldP spid="499898" grpId="0"/>
      <p:bldP spid="499968" grpId="0" animBg="1"/>
      <p:bldP spid="4999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AutoShape 2"/>
          <p:cNvSpPr>
            <a:spLocks noChangeArrowheads="1"/>
          </p:cNvSpPr>
          <p:nvPr/>
        </p:nvSpPr>
        <p:spPr bwMode="auto">
          <a:xfrm>
            <a:off x="496888" y="1263650"/>
            <a:ext cx="2428875" cy="1344613"/>
          </a:xfrm>
          <a:prstGeom prst="triangle">
            <a:avLst>
              <a:gd name="adj" fmla="val 50000"/>
            </a:avLst>
          </a:prstGeom>
          <a:solidFill>
            <a:srgbClr val="FFE0A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74467" name="Oval 3"/>
          <p:cNvSpPr>
            <a:spLocks noChangeArrowheads="1"/>
          </p:cNvSpPr>
          <p:nvPr/>
        </p:nvSpPr>
        <p:spPr bwMode="auto">
          <a:xfrm>
            <a:off x="1657350" y="1341438"/>
            <a:ext cx="106363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74468" name="Freeform 4"/>
          <p:cNvSpPr>
            <a:spLocks/>
          </p:cNvSpPr>
          <p:nvPr/>
        </p:nvSpPr>
        <p:spPr bwMode="auto">
          <a:xfrm>
            <a:off x="1704975" y="946150"/>
            <a:ext cx="1588" cy="387350"/>
          </a:xfrm>
          <a:custGeom>
            <a:avLst/>
            <a:gdLst>
              <a:gd name="T0" fmla="*/ 0 w 1"/>
              <a:gd name="T1" fmla="*/ 880 h 880"/>
              <a:gd name="T2" fmla="*/ 0 w 1"/>
              <a:gd name="T3" fmla="*/ 0 h 8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80">
                <a:moveTo>
                  <a:pt x="0" y="88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74469" name="WordArt 5"/>
          <p:cNvSpPr>
            <a:spLocks noChangeArrowheads="1" noChangeShapeType="1" noTextEdit="1"/>
          </p:cNvSpPr>
          <p:nvPr/>
        </p:nvSpPr>
        <p:spPr bwMode="auto">
          <a:xfrm>
            <a:off x="1236663" y="2054225"/>
            <a:ext cx="949325" cy="3952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ИБД</a:t>
            </a:r>
          </a:p>
        </p:txBody>
      </p:sp>
      <p:grpSp>
        <p:nvGrpSpPr>
          <p:cNvPr id="574470" name="Group 6"/>
          <p:cNvGrpSpPr>
            <a:grpSpLocks/>
          </p:cNvGrpSpPr>
          <p:nvPr/>
        </p:nvGrpSpPr>
        <p:grpSpPr bwMode="auto">
          <a:xfrm>
            <a:off x="2236788" y="2235200"/>
            <a:ext cx="869950" cy="962025"/>
            <a:chOff x="8100" y="6300"/>
            <a:chExt cx="1727" cy="2876"/>
          </a:xfrm>
        </p:grpSpPr>
        <p:pic>
          <p:nvPicPr>
            <p:cNvPr id="574471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" y="6300"/>
              <a:ext cx="1727" cy="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472" name="WordArt 8"/>
            <p:cNvSpPr>
              <a:spLocks noChangeArrowheads="1" noChangeShapeType="1" noTextEdit="1"/>
            </p:cNvSpPr>
            <p:nvPr/>
          </p:nvSpPr>
          <p:spPr bwMode="auto">
            <a:xfrm>
              <a:off x="8820" y="6660"/>
              <a:ext cx="180" cy="5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574473" name="Text Box 9"/>
          <p:cNvSpPr txBox="1">
            <a:spLocks noChangeArrowheads="1"/>
          </p:cNvSpPr>
          <p:nvPr/>
        </p:nvSpPr>
        <p:spPr bwMode="auto">
          <a:xfrm>
            <a:off x="1809750" y="3665538"/>
            <a:ext cx="3429000" cy="205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cs typeface="Times New Roman" pitchFamily="18" charset="0"/>
              </a:rPr>
              <a:t>ИБД с n </a:t>
            </a:r>
            <a:r>
              <a:rPr lang="bg-BG" sz="1400">
                <a:cs typeface="Times New Roman" pitchFamily="18" charset="0"/>
              </a:rPr>
              <a:t>възела от тип  “О” (кръгче)</a:t>
            </a:r>
            <a:endParaRPr lang="en-US" sz="1400"/>
          </a:p>
          <a:p>
            <a:pPr eaLnBrk="0" hangingPunct="0"/>
            <a:r>
              <a:rPr lang="bg-BG" sz="1400">
                <a:cs typeface="Times New Roman" pitchFamily="18" charset="0"/>
              </a:rPr>
              <a:t> </a:t>
            </a:r>
            <a:endParaRPr lang="en-US" sz="1400"/>
          </a:p>
          <a:p>
            <a:pPr eaLnBrk="0" hangingPunct="0"/>
            <a:r>
              <a:rPr lang="bg-BG" sz="1400">
                <a:cs typeface="Times New Roman" pitchFamily="18" charset="0"/>
              </a:rPr>
              <a:t> </a:t>
            </a:r>
            <a:endParaRPr lang="en-US" sz="1400"/>
          </a:p>
          <a:p>
            <a:pPr eaLnBrk="0" hangingPunct="0"/>
            <a:r>
              <a:rPr lang="bg-BG" sz="1400">
                <a:cs typeface="Times New Roman" pitchFamily="18" charset="0"/>
              </a:rPr>
              <a:t>е:</a:t>
            </a:r>
            <a:endParaRPr lang="bg-BG" sz="1400"/>
          </a:p>
        </p:txBody>
      </p:sp>
      <p:sp>
        <p:nvSpPr>
          <p:cNvPr id="574474" name="Text Box 10"/>
          <p:cNvSpPr txBox="1">
            <a:spLocks noChangeArrowheads="1"/>
          </p:cNvSpPr>
          <p:nvPr/>
        </p:nvSpPr>
        <p:spPr bwMode="auto">
          <a:xfrm>
            <a:off x="5238750" y="3675063"/>
            <a:ext cx="360045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sz="1400">
                <a:cs typeface="Times New Roman" pitchFamily="18" charset="0"/>
              </a:rPr>
              <a:t>1) Празна структура ако </a:t>
            </a:r>
            <a:r>
              <a:rPr lang="en-US" sz="1400">
                <a:cs typeface="Times New Roman" pitchFamily="18" charset="0"/>
              </a:rPr>
              <a:t>n=0</a:t>
            </a:r>
            <a:r>
              <a:rPr lang="bg-BG" sz="1400">
                <a:cs typeface="Times New Roman" pitchFamily="18" charset="0"/>
              </a:rPr>
              <a:t> </a:t>
            </a:r>
            <a:endParaRPr lang="bg-BG" sz="1400"/>
          </a:p>
        </p:txBody>
      </p:sp>
      <p:sp>
        <p:nvSpPr>
          <p:cNvPr id="574475" name="AutoShape 11"/>
          <p:cNvSpPr>
            <a:spLocks noChangeArrowheads="1"/>
          </p:cNvSpPr>
          <p:nvPr/>
        </p:nvSpPr>
        <p:spPr bwMode="auto">
          <a:xfrm>
            <a:off x="2784475" y="3959225"/>
            <a:ext cx="2400300" cy="1600200"/>
          </a:xfrm>
          <a:prstGeom prst="triangle">
            <a:avLst>
              <a:gd name="adj" fmla="val 4996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74476" name="AutoShape 12"/>
          <p:cNvSpPr>
            <a:spLocks noChangeArrowheads="1"/>
          </p:cNvSpPr>
          <p:nvPr/>
        </p:nvSpPr>
        <p:spPr bwMode="auto">
          <a:xfrm flipH="1">
            <a:off x="3135313" y="4611688"/>
            <a:ext cx="835025" cy="833437"/>
          </a:xfrm>
          <a:prstGeom prst="triangle">
            <a:avLst>
              <a:gd name="adj" fmla="val 484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74477" name="AutoShape 13"/>
          <p:cNvSpPr>
            <a:spLocks noChangeArrowheads="1"/>
          </p:cNvSpPr>
          <p:nvPr/>
        </p:nvSpPr>
        <p:spPr bwMode="auto">
          <a:xfrm>
            <a:off x="3984625" y="4640263"/>
            <a:ext cx="892175" cy="809625"/>
          </a:xfrm>
          <a:prstGeom prst="triangle">
            <a:avLst>
              <a:gd name="adj" fmla="val 484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74478" name="Freeform 14"/>
          <p:cNvSpPr>
            <a:spLocks/>
          </p:cNvSpPr>
          <p:nvPr/>
        </p:nvSpPr>
        <p:spPr bwMode="auto">
          <a:xfrm>
            <a:off x="3589338" y="4171950"/>
            <a:ext cx="381000" cy="430213"/>
          </a:xfrm>
          <a:custGeom>
            <a:avLst/>
            <a:gdLst>
              <a:gd name="T0" fmla="*/ 0 w 820"/>
              <a:gd name="T1" fmla="*/ 980 h 980"/>
              <a:gd name="T2" fmla="*/ 820 w 820"/>
              <a:gd name="T3" fmla="*/ 0 h 9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0" h="980">
                <a:moveTo>
                  <a:pt x="0" y="980"/>
                </a:moveTo>
                <a:lnTo>
                  <a:pt x="8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74479" name="Freeform 15"/>
          <p:cNvSpPr>
            <a:spLocks/>
          </p:cNvSpPr>
          <p:nvPr/>
        </p:nvSpPr>
        <p:spPr bwMode="auto">
          <a:xfrm>
            <a:off x="4005263" y="4171950"/>
            <a:ext cx="384175" cy="415925"/>
          </a:xfrm>
          <a:custGeom>
            <a:avLst/>
            <a:gdLst>
              <a:gd name="T0" fmla="*/ 820 w 820"/>
              <a:gd name="T1" fmla="*/ 980 h 980"/>
              <a:gd name="T2" fmla="*/ 0 w 820"/>
              <a:gd name="T3" fmla="*/ 0 h 9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0" h="980">
                <a:moveTo>
                  <a:pt x="820" y="98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74480" name="Oval 16"/>
          <p:cNvSpPr>
            <a:spLocks noChangeArrowheads="1"/>
          </p:cNvSpPr>
          <p:nvPr/>
        </p:nvSpPr>
        <p:spPr bwMode="auto">
          <a:xfrm>
            <a:off x="3524250" y="4583113"/>
            <a:ext cx="77788" cy="90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74481" name="Oval 17"/>
          <p:cNvSpPr>
            <a:spLocks noChangeArrowheads="1"/>
          </p:cNvSpPr>
          <p:nvPr/>
        </p:nvSpPr>
        <p:spPr bwMode="auto">
          <a:xfrm>
            <a:off x="4364038" y="4568825"/>
            <a:ext cx="77787" cy="90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74482" name="Oval 18"/>
          <p:cNvSpPr>
            <a:spLocks noChangeArrowheads="1"/>
          </p:cNvSpPr>
          <p:nvPr/>
        </p:nvSpPr>
        <p:spPr bwMode="auto">
          <a:xfrm>
            <a:off x="3922713" y="4064000"/>
            <a:ext cx="130175" cy="1428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74483" name="WordArt 19"/>
          <p:cNvSpPr>
            <a:spLocks noChangeArrowheads="1" noChangeShapeType="1" noTextEdit="1"/>
          </p:cNvSpPr>
          <p:nvPr/>
        </p:nvSpPr>
        <p:spPr bwMode="auto">
          <a:xfrm>
            <a:off x="3365500" y="5197475"/>
            <a:ext cx="336550" cy="187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div 2</a:t>
            </a:r>
            <a:endParaRPr lang="bg-BG" sz="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74484" name="WordArt 20"/>
          <p:cNvSpPr>
            <a:spLocks noChangeArrowheads="1" noChangeShapeType="1" noTextEdit="1"/>
          </p:cNvSpPr>
          <p:nvPr/>
        </p:nvSpPr>
        <p:spPr bwMode="auto">
          <a:xfrm>
            <a:off x="4097338" y="5173663"/>
            <a:ext cx="612775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- n div 2 - 1</a:t>
            </a:r>
            <a:endParaRPr lang="bg-BG" sz="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74485" name="Text Box 21"/>
          <p:cNvSpPr txBox="1">
            <a:spLocks noChangeArrowheads="1"/>
          </p:cNvSpPr>
          <p:nvPr/>
        </p:nvSpPr>
        <p:spPr bwMode="auto">
          <a:xfrm>
            <a:off x="5238750" y="4330700"/>
            <a:ext cx="3619500" cy="1400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sz="1400">
                <a:cs typeface="Times New Roman" pitchFamily="18" charset="0"/>
              </a:rPr>
              <a:t>2) Един възел-корен от тип “О” (кръгче)</a:t>
            </a:r>
            <a:endParaRPr lang="en-US" sz="1400"/>
          </a:p>
          <a:p>
            <a:pPr eaLnBrk="0" hangingPunct="0"/>
            <a:r>
              <a:rPr lang="bg-BG" sz="1400">
                <a:cs typeface="Times New Roman" pitchFamily="18" charset="0"/>
              </a:rPr>
              <a:t>за който има закачени две ИБД-та</a:t>
            </a:r>
            <a:endParaRPr lang="en-US" sz="1400"/>
          </a:p>
          <a:p>
            <a:pPr eaLnBrk="0" hangingPunct="0"/>
            <a:r>
              <a:rPr lang="bg-BG" sz="1400">
                <a:cs typeface="Times New Roman" pitchFamily="18" charset="0"/>
              </a:rPr>
              <a:t>ляв ИБД с</a:t>
            </a:r>
            <a:r>
              <a:rPr lang="en-US" sz="1400">
                <a:cs typeface="Times New Roman" pitchFamily="18" charset="0"/>
              </a:rPr>
              <a:t> n</a:t>
            </a:r>
            <a:r>
              <a:rPr lang="bg-BG" sz="1400">
                <a:cs typeface="Times New Roman" pitchFamily="18" charset="0"/>
              </a:rPr>
              <a:t> </a:t>
            </a:r>
            <a:r>
              <a:rPr lang="en-US" sz="1400">
                <a:cs typeface="Times New Roman" pitchFamily="18" charset="0"/>
              </a:rPr>
              <a:t>div</a:t>
            </a:r>
            <a:r>
              <a:rPr lang="bg-BG" sz="1400">
                <a:cs typeface="Times New Roman" pitchFamily="18" charset="0"/>
              </a:rPr>
              <a:t> 2 възела</a:t>
            </a:r>
            <a:endParaRPr lang="en-US" sz="1400"/>
          </a:p>
          <a:p>
            <a:pPr eaLnBrk="0" hangingPunct="0"/>
            <a:r>
              <a:rPr lang="bg-BG" sz="1400">
                <a:cs typeface="Times New Roman" pitchFamily="18" charset="0"/>
              </a:rPr>
              <a:t>десен ИБД с </a:t>
            </a:r>
            <a:r>
              <a:rPr lang="en-US" sz="1400">
                <a:cs typeface="Times New Roman" pitchFamily="18" charset="0"/>
              </a:rPr>
              <a:t>n</a:t>
            </a:r>
            <a:r>
              <a:rPr lang="bg-BG" sz="1400">
                <a:cs typeface="Times New Roman" pitchFamily="18" charset="0"/>
              </a:rPr>
              <a:t> - </a:t>
            </a:r>
            <a:r>
              <a:rPr lang="en-US" sz="1400">
                <a:cs typeface="Times New Roman" pitchFamily="18" charset="0"/>
              </a:rPr>
              <a:t>n</a:t>
            </a:r>
            <a:r>
              <a:rPr lang="bg-BG" sz="1400">
                <a:cs typeface="Times New Roman" pitchFamily="18" charset="0"/>
              </a:rPr>
              <a:t> </a:t>
            </a:r>
            <a:r>
              <a:rPr lang="en-US" sz="1400">
                <a:cs typeface="Times New Roman" pitchFamily="18" charset="0"/>
              </a:rPr>
              <a:t>div</a:t>
            </a:r>
            <a:r>
              <a:rPr lang="bg-BG" sz="1400">
                <a:cs typeface="Times New Roman" pitchFamily="18" charset="0"/>
              </a:rPr>
              <a:t> 2 – 1 възела</a:t>
            </a:r>
            <a:endParaRPr lang="en-US" sz="1400"/>
          </a:p>
          <a:p>
            <a:pPr eaLnBrk="0" hangingPunct="0"/>
            <a:r>
              <a:rPr lang="bg-BG" sz="1400">
                <a:cs typeface="Times New Roman" pitchFamily="18" charset="0"/>
              </a:rPr>
              <a:t> </a:t>
            </a:r>
            <a:endParaRPr lang="bg-BG" sz="1400"/>
          </a:p>
        </p:txBody>
      </p:sp>
      <p:sp>
        <p:nvSpPr>
          <p:cNvPr id="574486" name="Rectangle 22"/>
          <p:cNvSpPr>
            <a:spLocks noChangeArrowheads="1"/>
          </p:cNvSpPr>
          <p:nvPr/>
        </p:nvSpPr>
        <p:spPr bwMode="auto">
          <a:xfrm>
            <a:off x="57150" y="1325563"/>
            <a:ext cx="6842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57200"/>
            <a:r>
              <a:rPr lang="bg-BG" sz="1200" b="0">
                <a:cs typeface="Times New Roman" pitchFamily="18" charset="0"/>
              </a:rPr>
              <a:t> </a:t>
            </a:r>
            <a:endParaRPr lang="en-US" sz="1100" b="0"/>
          </a:p>
          <a:p>
            <a:pPr indent="457200" eaLnBrk="0" hangingPunct="0"/>
            <a:endParaRPr lang="en-US" sz="1800" b="0"/>
          </a:p>
        </p:txBody>
      </p:sp>
      <p:pic>
        <p:nvPicPr>
          <p:cNvPr id="574487" name="Picture 23" descr="IN0095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4195763"/>
            <a:ext cx="15430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88" name="Rectangle 24"/>
          <p:cNvSpPr>
            <a:spLocks noChangeArrowheads="1"/>
          </p:cNvSpPr>
          <p:nvPr/>
        </p:nvSpPr>
        <p:spPr bwMode="auto">
          <a:xfrm>
            <a:off x="3968750" y="342900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bg-BG" sz="1600" i="1"/>
              <a:t>Дефиниция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06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744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5744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nimBg="1"/>
      <p:bldP spid="574467" grpId="0" animBg="1"/>
      <p:bldP spid="574468" grpId="0" animBg="1"/>
      <p:bldP spid="574469" grpId="0" animBg="1"/>
      <p:bldP spid="574475" grpId="0" animBg="1"/>
      <p:bldP spid="574476" grpId="0" animBg="1"/>
      <p:bldP spid="574477" grpId="0" animBg="1"/>
      <p:bldP spid="574478" grpId="0" animBg="1"/>
      <p:bldP spid="574479" grpId="0" animBg="1"/>
      <p:bldP spid="574480" grpId="0" animBg="1"/>
      <p:bldP spid="574481" grpId="0" animBg="1"/>
      <p:bldP spid="574482" grpId="0" animBg="1"/>
      <p:bldP spid="574483" grpId="0" animBg="1"/>
      <p:bldP spid="57448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738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500739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0740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0741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0742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500743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44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745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46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47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48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49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750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51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0752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0753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54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755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0756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57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58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59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60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61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62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63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64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0765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0766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0767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500768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0769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0770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0771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0772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73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74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75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76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0777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78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79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80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0781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82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83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84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785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786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787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0788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0789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0790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500791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500792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93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94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95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96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797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798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799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0800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0801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02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803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0804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05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06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07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08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09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10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11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12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0813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0814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0815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500816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0817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0818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0819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0820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21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22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23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24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0825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26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27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28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829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0830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31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32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33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34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835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836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837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0838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0839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0840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500841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0842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500843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44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45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46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0847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0848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0849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500850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500851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0852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500853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0854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500855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500856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500857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0858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0859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0860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500861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0862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500863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500864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0865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500866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500867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500868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500869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500870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500871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872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73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0874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500875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876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77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878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0879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500880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0881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0882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0883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500884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85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886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87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500888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500889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890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91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0892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500893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894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895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896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0897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grpSp>
        <p:nvGrpSpPr>
          <p:cNvPr id="500898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500899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0900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0901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0902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500903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04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05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06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500907" name="Group 171"/>
          <p:cNvGrpSpPr>
            <a:grpSpLocks/>
          </p:cNvGrpSpPr>
          <p:nvPr/>
        </p:nvGrpSpPr>
        <p:grpSpPr bwMode="auto">
          <a:xfrm>
            <a:off x="6477000" y="4438650"/>
            <a:ext cx="152400" cy="152400"/>
            <a:chOff x="4242" y="978"/>
            <a:chExt cx="96" cy="96"/>
          </a:xfrm>
        </p:grpSpPr>
        <p:sp>
          <p:nvSpPr>
            <p:cNvPr id="500908" name="Oval 172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909" name="Line 173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10" name="Line 174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911" name="Oval 175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0912" name="AutoShape 176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0913" name="Group 177"/>
          <p:cNvGrpSpPr>
            <a:grpSpLocks/>
          </p:cNvGrpSpPr>
          <p:nvPr/>
        </p:nvGrpSpPr>
        <p:grpSpPr bwMode="auto">
          <a:xfrm rot="-16624878">
            <a:off x="6841332" y="5287168"/>
            <a:ext cx="914400" cy="220663"/>
            <a:chOff x="1691" y="2557"/>
            <a:chExt cx="144" cy="32"/>
          </a:xfrm>
        </p:grpSpPr>
        <p:sp>
          <p:nvSpPr>
            <p:cNvPr id="500914" name="Line 178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15" name="Freeform 179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16" name="Oval 180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17" name="Line 181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918" name="Rectangle 182"/>
          <p:cNvSpPr>
            <a:spLocks noChangeArrowheads="1"/>
          </p:cNvSpPr>
          <p:nvPr/>
        </p:nvSpPr>
        <p:spPr bwMode="auto">
          <a:xfrm>
            <a:off x="7032625" y="45085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grpSp>
        <p:nvGrpSpPr>
          <p:cNvPr id="500919" name="Group 183"/>
          <p:cNvGrpSpPr>
            <a:grpSpLocks/>
          </p:cNvGrpSpPr>
          <p:nvPr/>
        </p:nvGrpSpPr>
        <p:grpSpPr bwMode="auto">
          <a:xfrm>
            <a:off x="7200900" y="5838825"/>
            <a:ext cx="152400" cy="152400"/>
            <a:chOff x="4242" y="978"/>
            <a:chExt cx="96" cy="96"/>
          </a:xfrm>
        </p:grpSpPr>
        <p:sp>
          <p:nvSpPr>
            <p:cNvPr id="500920" name="Oval 184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921" name="Line 185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22" name="Line 186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0923" name="Group 187"/>
          <p:cNvGrpSpPr>
            <a:grpSpLocks/>
          </p:cNvGrpSpPr>
          <p:nvPr/>
        </p:nvGrpSpPr>
        <p:grpSpPr bwMode="auto">
          <a:xfrm>
            <a:off x="5695950" y="5057775"/>
            <a:ext cx="152400" cy="152400"/>
            <a:chOff x="4242" y="978"/>
            <a:chExt cx="96" cy="96"/>
          </a:xfrm>
        </p:grpSpPr>
        <p:sp>
          <p:nvSpPr>
            <p:cNvPr id="500924" name="Oval 18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0925" name="Line 18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26" name="Line 19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927" name="Line 191"/>
          <p:cNvSpPr>
            <a:spLocks noChangeShapeType="1"/>
          </p:cNvSpPr>
          <p:nvPr/>
        </p:nvSpPr>
        <p:spPr bwMode="auto">
          <a:xfrm flipH="1">
            <a:off x="5826125" y="45370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28" name="Line 192"/>
          <p:cNvSpPr>
            <a:spLocks noChangeShapeType="1"/>
          </p:cNvSpPr>
          <p:nvPr/>
        </p:nvSpPr>
        <p:spPr bwMode="auto">
          <a:xfrm rot="18250743" flipH="1">
            <a:off x="6558756" y="4518820"/>
            <a:ext cx="307975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00929" name="Group 193"/>
          <p:cNvGrpSpPr>
            <a:grpSpLocks/>
          </p:cNvGrpSpPr>
          <p:nvPr/>
        </p:nvGrpSpPr>
        <p:grpSpPr bwMode="auto">
          <a:xfrm>
            <a:off x="3340100" y="5784850"/>
            <a:ext cx="1225550" cy="1111250"/>
            <a:chOff x="166" y="3531"/>
            <a:chExt cx="772" cy="784"/>
          </a:xfrm>
        </p:grpSpPr>
        <p:sp>
          <p:nvSpPr>
            <p:cNvPr id="500930" name="Line 194"/>
            <p:cNvSpPr>
              <a:spLocks noChangeShapeType="1"/>
            </p:cNvSpPr>
            <p:nvPr/>
          </p:nvSpPr>
          <p:spPr bwMode="auto">
            <a:xfrm>
              <a:off x="650" y="4103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31" name="Line 195"/>
            <p:cNvSpPr>
              <a:spLocks noChangeShapeType="1"/>
            </p:cNvSpPr>
            <p:nvPr/>
          </p:nvSpPr>
          <p:spPr bwMode="auto">
            <a:xfrm>
              <a:off x="305" y="4103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32" name="Oval 196"/>
            <p:cNvSpPr>
              <a:spLocks noChangeArrowheads="1"/>
            </p:cNvSpPr>
            <p:nvPr/>
          </p:nvSpPr>
          <p:spPr bwMode="auto">
            <a:xfrm>
              <a:off x="249" y="3708"/>
              <a:ext cx="165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33" name="Text Box 197"/>
            <p:cNvSpPr txBox="1">
              <a:spLocks noChangeArrowheads="1"/>
            </p:cNvSpPr>
            <p:nvPr/>
          </p:nvSpPr>
          <p:spPr bwMode="auto">
            <a:xfrm>
              <a:off x="166" y="3531"/>
              <a:ext cx="331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0934" name="Line 198"/>
            <p:cNvSpPr>
              <a:spLocks noChangeShapeType="1"/>
            </p:cNvSpPr>
            <p:nvPr/>
          </p:nvSpPr>
          <p:spPr bwMode="auto">
            <a:xfrm>
              <a:off x="331" y="3637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35" name="Line 199"/>
            <p:cNvSpPr>
              <a:spLocks noChangeShapeType="1"/>
            </p:cNvSpPr>
            <p:nvPr/>
          </p:nvSpPr>
          <p:spPr bwMode="auto">
            <a:xfrm>
              <a:off x="249" y="3754"/>
              <a:ext cx="401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36" name="Freeform 200"/>
            <p:cNvSpPr>
              <a:spLocks/>
            </p:cNvSpPr>
            <p:nvPr/>
          </p:nvSpPr>
          <p:spPr bwMode="auto">
            <a:xfrm>
              <a:off x="299" y="4245"/>
              <a:ext cx="341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37" name="Line 201"/>
            <p:cNvSpPr>
              <a:spLocks noChangeShapeType="1"/>
            </p:cNvSpPr>
            <p:nvPr/>
          </p:nvSpPr>
          <p:spPr bwMode="auto">
            <a:xfrm>
              <a:off x="305" y="3885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38" name="WordArt 202"/>
            <p:cNvSpPr>
              <a:spLocks noChangeArrowheads="1" noChangeShapeType="1" noTextEdit="1"/>
            </p:cNvSpPr>
            <p:nvPr/>
          </p:nvSpPr>
          <p:spPr bwMode="auto">
            <a:xfrm>
              <a:off x="246" y="3559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0939" name="Text Box 203"/>
            <p:cNvSpPr txBox="1">
              <a:spLocks noChangeArrowheads="1"/>
            </p:cNvSpPr>
            <p:nvPr/>
          </p:nvSpPr>
          <p:spPr bwMode="auto">
            <a:xfrm>
              <a:off x="477" y="3940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500940" name="Text Box 204"/>
            <p:cNvSpPr txBox="1">
              <a:spLocks noChangeArrowheads="1"/>
            </p:cNvSpPr>
            <p:nvPr/>
          </p:nvSpPr>
          <p:spPr bwMode="auto">
            <a:xfrm>
              <a:off x="353" y="3940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grpSp>
          <p:nvGrpSpPr>
            <p:cNvPr id="500941" name="Group 205"/>
            <p:cNvGrpSpPr>
              <a:grpSpLocks/>
            </p:cNvGrpSpPr>
            <p:nvPr/>
          </p:nvGrpSpPr>
          <p:grpSpPr bwMode="auto">
            <a:xfrm flipH="1">
              <a:off x="823" y="4103"/>
              <a:ext cx="58" cy="54"/>
              <a:chOff x="4860" y="14760"/>
              <a:chExt cx="540" cy="540"/>
            </a:xfrm>
          </p:grpSpPr>
          <p:sp>
            <p:nvSpPr>
              <p:cNvPr id="500942" name="Oval 206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0943" name="Line 207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0944" name="Line 208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0945" name="Line 209"/>
            <p:cNvSpPr>
              <a:spLocks noChangeShapeType="1"/>
            </p:cNvSpPr>
            <p:nvPr/>
          </p:nvSpPr>
          <p:spPr bwMode="auto">
            <a:xfrm>
              <a:off x="650" y="42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0946" name="Freeform 210"/>
            <p:cNvSpPr>
              <a:spLocks/>
            </p:cNvSpPr>
            <p:nvPr/>
          </p:nvSpPr>
          <p:spPr bwMode="auto">
            <a:xfrm>
              <a:off x="640" y="4212"/>
              <a:ext cx="1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947" name="Line 211"/>
          <p:cNvSpPr>
            <a:spLocks noChangeShapeType="1"/>
          </p:cNvSpPr>
          <p:nvPr/>
        </p:nvSpPr>
        <p:spPr bwMode="auto">
          <a:xfrm>
            <a:off x="3322638" y="5427663"/>
            <a:ext cx="0" cy="560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48" name="Line 212"/>
          <p:cNvSpPr>
            <a:spLocks noChangeShapeType="1"/>
          </p:cNvSpPr>
          <p:nvPr/>
        </p:nvSpPr>
        <p:spPr bwMode="auto">
          <a:xfrm>
            <a:off x="2205038" y="5876925"/>
            <a:ext cx="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49" name="Line 213"/>
          <p:cNvSpPr>
            <a:spLocks noChangeShapeType="1"/>
          </p:cNvSpPr>
          <p:nvPr/>
        </p:nvSpPr>
        <p:spPr bwMode="auto">
          <a:xfrm>
            <a:off x="2205038" y="46418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50" name="Line 214"/>
          <p:cNvSpPr>
            <a:spLocks noChangeShapeType="1"/>
          </p:cNvSpPr>
          <p:nvPr/>
        </p:nvSpPr>
        <p:spPr bwMode="auto">
          <a:xfrm>
            <a:off x="2205038" y="5018088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51" name="Oval 215"/>
          <p:cNvSpPr>
            <a:spLocks noChangeArrowheads="1"/>
          </p:cNvSpPr>
          <p:nvPr/>
        </p:nvSpPr>
        <p:spPr bwMode="auto">
          <a:xfrm>
            <a:off x="2074863" y="4205288"/>
            <a:ext cx="261937" cy="227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52" name="Text Box 216"/>
          <p:cNvSpPr txBox="1">
            <a:spLocks noChangeArrowheads="1"/>
          </p:cNvSpPr>
          <p:nvPr/>
        </p:nvSpPr>
        <p:spPr bwMode="auto">
          <a:xfrm>
            <a:off x="1943100" y="3927475"/>
            <a:ext cx="525463" cy="168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 altLang="bg-BG" sz="800"/>
          </a:p>
        </p:txBody>
      </p:sp>
      <p:sp>
        <p:nvSpPr>
          <p:cNvPr id="500953" name="Line 217"/>
          <p:cNvSpPr>
            <a:spLocks noChangeShapeType="1"/>
          </p:cNvSpPr>
          <p:nvPr/>
        </p:nvSpPr>
        <p:spPr bwMode="auto">
          <a:xfrm>
            <a:off x="2205038" y="4094163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54" name="Text Box 218"/>
          <p:cNvSpPr txBox="1">
            <a:spLocks noChangeArrowheads="1"/>
          </p:cNvSpPr>
          <p:nvPr/>
        </p:nvSpPr>
        <p:spPr bwMode="auto">
          <a:xfrm>
            <a:off x="1811338" y="4487863"/>
            <a:ext cx="854075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0955" name="Text Box 219"/>
          <p:cNvSpPr txBox="1">
            <a:spLocks noChangeArrowheads="1"/>
          </p:cNvSpPr>
          <p:nvPr/>
        </p:nvSpPr>
        <p:spPr bwMode="auto">
          <a:xfrm>
            <a:off x="1811338" y="4752975"/>
            <a:ext cx="8540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sp>
        <p:nvSpPr>
          <p:cNvPr id="500956" name="Line 220"/>
          <p:cNvSpPr>
            <a:spLocks noChangeShapeType="1"/>
          </p:cNvSpPr>
          <p:nvPr/>
        </p:nvSpPr>
        <p:spPr bwMode="auto">
          <a:xfrm>
            <a:off x="2205038" y="4414838"/>
            <a:ext cx="0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57" name="Oval 221"/>
          <p:cNvSpPr>
            <a:spLocks noChangeArrowheads="1"/>
          </p:cNvSpPr>
          <p:nvPr/>
        </p:nvSpPr>
        <p:spPr bwMode="auto">
          <a:xfrm>
            <a:off x="2468563" y="4810125"/>
            <a:ext cx="131762" cy="112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sp>
        <p:nvSpPr>
          <p:cNvPr id="500958" name="WordArt 222"/>
          <p:cNvSpPr>
            <a:spLocks noChangeArrowheads="1" noChangeShapeType="1" noTextEdit="1"/>
          </p:cNvSpPr>
          <p:nvPr/>
        </p:nvSpPr>
        <p:spPr bwMode="auto">
          <a:xfrm>
            <a:off x="2490788" y="4827588"/>
            <a:ext cx="87312" cy="74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0C0C0"/>
                </a:solidFill>
                <a:latin typeface="Arial Black"/>
              </a:rPr>
              <a:t>3</a:t>
            </a:r>
          </a:p>
        </p:txBody>
      </p:sp>
      <p:sp>
        <p:nvSpPr>
          <p:cNvPr id="500959" name="Line 223"/>
          <p:cNvSpPr>
            <a:spLocks noChangeShapeType="1"/>
          </p:cNvSpPr>
          <p:nvPr/>
        </p:nvSpPr>
        <p:spPr bwMode="auto">
          <a:xfrm rot="470287">
            <a:off x="1943100" y="4808538"/>
            <a:ext cx="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60" name="Freeform 224"/>
          <p:cNvSpPr>
            <a:spLocks/>
          </p:cNvSpPr>
          <p:nvPr/>
        </p:nvSpPr>
        <p:spPr bwMode="auto">
          <a:xfrm rot="470287">
            <a:off x="1943100" y="4802188"/>
            <a:ext cx="92075" cy="61912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61" name="Oval 225"/>
          <p:cNvSpPr>
            <a:spLocks noChangeArrowheads="1"/>
          </p:cNvSpPr>
          <p:nvPr/>
        </p:nvSpPr>
        <p:spPr bwMode="auto">
          <a:xfrm rot="470287">
            <a:off x="1962150" y="4813300"/>
            <a:ext cx="36513" cy="396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62" name="Line 226"/>
          <p:cNvSpPr>
            <a:spLocks noChangeShapeType="1"/>
          </p:cNvSpPr>
          <p:nvPr/>
        </p:nvSpPr>
        <p:spPr bwMode="auto">
          <a:xfrm rot="470287">
            <a:off x="1998663" y="4843463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63" name="Rectangle 227"/>
          <p:cNvSpPr>
            <a:spLocks noChangeArrowheads="1"/>
          </p:cNvSpPr>
          <p:nvPr/>
        </p:nvSpPr>
        <p:spPr bwMode="auto">
          <a:xfrm>
            <a:off x="2139950" y="4810125"/>
            <a:ext cx="196850" cy="166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64" name="Rectangle 228"/>
          <p:cNvSpPr>
            <a:spLocks noChangeArrowheads="1"/>
          </p:cNvSpPr>
          <p:nvPr/>
        </p:nvSpPr>
        <p:spPr bwMode="auto">
          <a:xfrm>
            <a:off x="2139950" y="48942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65" name="Rectangle 229"/>
          <p:cNvSpPr>
            <a:spLocks noChangeArrowheads="1"/>
          </p:cNvSpPr>
          <p:nvPr/>
        </p:nvSpPr>
        <p:spPr bwMode="auto">
          <a:xfrm>
            <a:off x="2238375" y="48942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66" name="Freeform 230"/>
          <p:cNvSpPr>
            <a:spLocks/>
          </p:cNvSpPr>
          <p:nvPr/>
        </p:nvSpPr>
        <p:spPr bwMode="auto">
          <a:xfrm>
            <a:off x="2271713" y="4824413"/>
            <a:ext cx="196850" cy="41275"/>
          </a:xfrm>
          <a:custGeom>
            <a:avLst/>
            <a:gdLst>
              <a:gd name="T0" fmla="*/ 540 w 540"/>
              <a:gd name="T1" fmla="*/ 70 h 130"/>
              <a:gd name="T2" fmla="*/ 300 w 540"/>
              <a:gd name="T3" fmla="*/ 10 h 130"/>
              <a:gd name="T4" fmla="*/ 0 w 540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130">
                <a:moveTo>
                  <a:pt x="540" y="70"/>
                </a:moveTo>
                <a:cubicBezTo>
                  <a:pt x="500" y="60"/>
                  <a:pt x="390" y="0"/>
                  <a:pt x="300" y="10"/>
                </a:cubicBezTo>
                <a:cubicBezTo>
                  <a:pt x="210" y="20"/>
                  <a:pt x="63" y="105"/>
                  <a:pt x="0" y="1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67" name="Text Box 231"/>
          <p:cNvSpPr txBox="1">
            <a:spLocks noChangeArrowheads="1"/>
          </p:cNvSpPr>
          <p:nvPr/>
        </p:nvSpPr>
        <p:spPr bwMode="auto">
          <a:xfrm>
            <a:off x="1614488" y="4752975"/>
            <a:ext cx="19685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  <a:endParaRPr lang="en-US" altLang="bg-BG" sz="800"/>
          </a:p>
        </p:txBody>
      </p:sp>
      <p:sp>
        <p:nvSpPr>
          <p:cNvPr id="500968" name="Text Box 232"/>
          <p:cNvSpPr txBox="1">
            <a:spLocks noChangeArrowheads="1"/>
          </p:cNvSpPr>
          <p:nvPr/>
        </p:nvSpPr>
        <p:spPr bwMode="auto">
          <a:xfrm>
            <a:off x="1614488" y="4487863"/>
            <a:ext cx="196850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1</a:t>
            </a:r>
            <a:endParaRPr lang="en-US" altLang="bg-BG" sz="800"/>
          </a:p>
        </p:txBody>
      </p:sp>
      <p:sp>
        <p:nvSpPr>
          <p:cNvPr id="500969" name="Text Box 233"/>
          <p:cNvSpPr txBox="1">
            <a:spLocks noChangeArrowheads="1"/>
          </p:cNvSpPr>
          <p:nvPr/>
        </p:nvSpPr>
        <p:spPr bwMode="auto">
          <a:xfrm>
            <a:off x="1801813" y="5386388"/>
            <a:ext cx="854075" cy="282575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grpSp>
        <p:nvGrpSpPr>
          <p:cNvPr id="500970" name="Group 234"/>
          <p:cNvGrpSpPr>
            <a:grpSpLocks/>
          </p:cNvGrpSpPr>
          <p:nvPr/>
        </p:nvGrpSpPr>
        <p:grpSpPr bwMode="auto">
          <a:xfrm>
            <a:off x="2130425" y="5443538"/>
            <a:ext cx="196850" cy="169862"/>
            <a:chOff x="3240" y="13680"/>
            <a:chExt cx="1080" cy="720"/>
          </a:xfrm>
        </p:grpSpPr>
        <p:sp>
          <p:nvSpPr>
            <p:cNvPr id="500971" name="Rectangle 235"/>
            <p:cNvSpPr>
              <a:spLocks noChangeArrowheads="1"/>
            </p:cNvSpPr>
            <p:nvPr/>
          </p:nvSpPr>
          <p:spPr bwMode="auto">
            <a:xfrm>
              <a:off x="3240" y="13680"/>
              <a:ext cx="1080" cy="72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72" name="Rectangle 236"/>
            <p:cNvSpPr>
              <a:spLocks noChangeArrowheads="1"/>
            </p:cNvSpPr>
            <p:nvPr/>
          </p:nvSpPr>
          <p:spPr bwMode="auto">
            <a:xfrm>
              <a:off x="3240" y="14040"/>
              <a:ext cx="540" cy="36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0973" name="Rectangle 237"/>
            <p:cNvSpPr>
              <a:spLocks noChangeArrowheads="1"/>
            </p:cNvSpPr>
            <p:nvPr/>
          </p:nvSpPr>
          <p:spPr bwMode="auto">
            <a:xfrm>
              <a:off x="3780" y="14040"/>
              <a:ext cx="540" cy="36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0974" name="WordArt 238"/>
          <p:cNvSpPr>
            <a:spLocks noChangeArrowheads="1" noChangeShapeType="1" noTextEdit="1"/>
          </p:cNvSpPr>
          <p:nvPr/>
        </p:nvSpPr>
        <p:spPr bwMode="auto">
          <a:xfrm>
            <a:off x="2187575" y="5468938"/>
            <a:ext cx="84138" cy="460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/>
              </a:rPr>
              <a:t>3</a:t>
            </a:r>
          </a:p>
        </p:txBody>
      </p:sp>
      <p:sp>
        <p:nvSpPr>
          <p:cNvPr id="500975" name="Line 239"/>
          <p:cNvSpPr>
            <a:spLocks noChangeShapeType="1"/>
          </p:cNvSpPr>
          <p:nvPr/>
        </p:nvSpPr>
        <p:spPr bwMode="auto">
          <a:xfrm rot="470287">
            <a:off x="1933575" y="5441950"/>
            <a:ext cx="0" cy="39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76" name="Freeform 240"/>
          <p:cNvSpPr>
            <a:spLocks/>
          </p:cNvSpPr>
          <p:nvPr/>
        </p:nvSpPr>
        <p:spPr bwMode="auto">
          <a:xfrm rot="470287">
            <a:off x="1933575" y="5437188"/>
            <a:ext cx="92075" cy="6032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77" name="Oval 241"/>
          <p:cNvSpPr>
            <a:spLocks noChangeArrowheads="1"/>
          </p:cNvSpPr>
          <p:nvPr/>
        </p:nvSpPr>
        <p:spPr bwMode="auto">
          <a:xfrm rot="470287">
            <a:off x="1952625" y="5446713"/>
            <a:ext cx="36513" cy="396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78" name="Line 242"/>
          <p:cNvSpPr>
            <a:spLocks noChangeShapeType="1"/>
          </p:cNvSpPr>
          <p:nvPr/>
        </p:nvSpPr>
        <p:spPr bwMode="auto">
          <a:xfrm rot="470287">
            <a:off x="1989138" y="5480050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79" name="Text Box 243"/>
          <p:cNvSpPr txBox="1">
            <a:spLocks noChangeArrowheads="1"/>
          </p:cNvSpPr>
          <p:nvPr/>
        </p:nvSpPr>
        <p:spPr bwMode="auto">
          <a:xfrm>
            <a:off x="1604963" y="5386388"/>
            <a:ext cx="1968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/>
              <a:t>4</a:t>
            </a:r>
          </a:p>
        </p:txBody>
      </p:sp>
      <p:sp>
        <p:nvSpPr>
          <p:cNvPr id="500980" name="Freeform 244"/>
          <p:cNvSpPr>
            <a:spLocks/>
          </p:cNvSpPr>
          <p:nvPr/>
        </p:nvSpPr>
        <p:spPr bwMode="auto">
          <a:xfrm>
            <a:off x="2028825" y="5568950"/>
            <a:ext cx="152400" cy="61913"/>
          </a:xfrm>
          <a:custGeom>
            <a:avLst/>
            <a:gdLst>
              <a:gd name="T0" fmla="*/ 420 w 420"/>
              <a:gd name="T1" fmla="*/ 0 h 200"/>
              <a:gd name="T2" fmla="*/ 0 w 420"/>
              <a:gd name="T3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200">
                <a:moveTo>
                  <a:pt x="420" y="0"/>
                </a:moveTo>
                <a:lnTo>
                  <a:pt x="0" y="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1" name="Line 245"/>
          <p:cNvSpPr>
            <a:spLocks noChangeShapeType="1"/>
          </p:cNvSpPr>
          <p:nvPr/>
        </p:nvSpPr>
        <p:spPr bwMode="auto">
          <a:xfrm>
            <a:off x="2195513" y="5240338"/>
            <a:ext cx="0" cy="112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2" name="Line 246"/>
          <p:cNvSpPr>
            <a:spLocks noChangeShapeType="1"/>
          </p:cNvSpPr>
          <p:nvPr/>
        </p:nvSpPr>
        <p:spPr bwMode="auto">
          <a:xfrm>
            <a:off x="2205038" y="57086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3" name="Text Box 247"/>
          <p:cNvSpPr txBox="1">
            <a:spLocks noChangeArrowheads="1"/>
          </p:cNvSpPr>
          <p:nvPr/>
        </p:nvSpPr>
        <p:spPr bwMode="auto">
          <a:xfrm>
            <a:off x="2994025" y="5314950"/>
            <a:ext cx="198438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6</a:t>
            </a:r>
            <a:endParaRPr lang="en-US" altLang="bg-BG" sz="800"/>
          </a:p>
        </p:txBody>
      </p:sp>
      <p:sp>
        <p:nvSpPr>
          <p:cNvPr id="500984" name="Line 248"/>
          <p:cNvSpPr>
            <a:spLocks noChangeShapeType="1"/>
          </p:cNvSpPr>
          <p:nvPr/>
        </p:nvSpPr>
        <p:spPr bwMode="auto">
          <a:xfrm>
            <a:off x="2074863" y="4279900"/>
            <a:ext cx="1247775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5" name="Line 249"/>
          <p:cNvSpPr>
            <a:spLocks noChangeShapeType="1"/>
          </p:cNvSpPr>
          <p:nvPr/>
        </p:nvSpPr>
        <p:spPr bwMode="auto">
          <a:xfrm>
            <a:off x="3322638" y="4545013"/>
            <a:ext cx="0" cy="769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6" name="Line 250"/>
          <p:cNvSpPr>
            <a:spLocks noChangeShapeType="1"/>
          </p:cNvSpPr>
          <p:nvPr/>
        </p:nvSpPr>
        <p:spPr bwMode="auto">
          <a:xfrm flipH="1">
            <a:off x="2205038" y="5988050"/>
            <a:ext cx="1117600" cy="112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7" name="Rectangle 251"/>
          <p:cNvSpPr>
            <a:spLocks noChangeArrowheads="1"/>
          </p:cNvSpPr>
          <p:nvPr/>
        </p:nvSpPr>
        <p:spPr bwMode="auto">
          <a:xfrm>
            <a:off x="1679575" y="3798888"/>
            <a:ext cx="11176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88" name="WordArt 252"/>
          <p:cNvSpPr>
            <a:spLocks noChangeArrowheads="1" noChangeShapeType="1" noTextEdit="1"/>
          </p:cNvSpPr>
          <p:nvPr/>
        </p:nvSpPr>
        <p:spPr bwMode="auto">
          <a:xfrm>
            <a:off x="2070100" y="3970338"/>
            <a:ext cx="201613" cy="88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n=1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0989" name="WordArt 253"/>
          <p:cNvSpPr>
            <a:spLocks noChangeArrowheads="1" noChangeShapeType="1" noTextEdit="1"/>
          </p:cNvSpPr>
          <p:nvPr/>
        </p:nvSpPr>
        <p:spPr bwMode="auto">
          <a:xfrm>
            <a:off x="2336800" y="4513263"/>
            <a:ext cx="198438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nd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0990" name="WordArt 254"/>
          <p:cNvSpPr>
            <a:spLocks noChangeArrowheads="1" noChangeShapeType="1" noTextEdit="1"/>
          </p:cNvSpPr>
          <p:nvPr/>
        </p:nvSpPr>
        <p:spPr bwMode="auto">
          <a:xfrm>
            <a:off x="1943100" y="4513263"/>
            <a:ext cx="196850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nl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0991" name="Text Box 255"/>
          <p:cNvSpPr txBox="1">
            <a:spLocks noChangeArrowheads="1"/>
          </p:cNvSpPr>
          <p:nvPr/>
        </p:nvSpPr>
        <p:spPr bwMode="auto">
          <a:xfrm>
            <a:off x="1811338" y="5819775"/>
            <a:ext cx="854075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0992" name="Text Box 256"/>
          <p:cNvSpPr txBox="1">
            <a:spLocks noChangeArrowheads="1"/>
          </p:cNvSpPr>
          <p:nvPr/>
        </p:nvSpPr>
        <p:spPr bwMode="auto">
          <a:xfrm>
            <a:off x="1614488" y="5819775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5</a:t>
            </a:r>
            <a:endParaRPr lang="en-US" altLang="bg-BG" sz="800"/>
          </a:p>
        </p:txBody>
      </p:sp>
      <p:sp>
        <p:nvSpPr>
          <p:cNvPr id="500993" name="Text Box 257"/>
          <p:cNvSpPr txBox="1">
            <a:spLocks noChangeArrowheads="1"/>
          </p:cNvSpPr>
          <p:nvPr/>
        </p:nvSpPr>
        <p:spPr bwMode="auto">
          <a:xfrm>
            <a:off x="1811338" y="5119688"/>
            <a:ext cx="854075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0994" name="Text Box 258"/>
          <p:cNvSpPr txBox="1">
            <a:spLocks noChangeArrowheads="1"/>
          </p:cNvSpPr>
          <p:nvPr/>
        </p:nvSpPr>
        <p:spPr bwMode="auto">
          <a:xfrm>
            <a:off x="1604963" y="5119688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/>
              <a:t>3</a:t>
            </a:r>
          </a:p>
        </p:txBody>
      </p:sp>
      <p:sp>
        <p:nvSpPr>
          <p:cNvPr id="500995" name="Text Box 259"/>
          <p:cNvSpPr txBox="1">
            <a:spLocks noChangeArrowheads="1"/>
          </p:cNvSpPr>
          <p:nvPr/>
        </p:nvSpPr>
        <p:spPr bwMode="auto">
          <a:xfrm>
            <a:off x="3192463" y="5314950"/>
            <a:ext cx="525462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sp>
        <p:nvSpPr>
          <p:cNvPr id="500996" name="AutoShape 260"/>
          <p:cNvSpPr>
            <a:spLocks noChangeArrowheads="1"/>
          </p:cNvSpPr>
          <p:nvPr/>
        </p:nvSpPr>
        <p:spPr bwMode="auto">
          <a:xfrm>
            <a:off x="2325688" y="55419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0997" name="Freeform 261"/>
          <p:cNvSpPr>
            <a:spLocks/>
          </p:cNvSpPr>
          <p:nvPr/>
        </p:nvSpPr>
        <p:spPr bwMode="auto">
          <a:xfrm flipH="1">
            <a:off x="2555875" y="5459413"/>
            <a:ext cx="1722438" cy="1427162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0998" name="Rectangle 262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z="1100"/>
          </a:p>
        </p:txBody>
      </p:sp>
      <p:sp>
        <p:nvSpPr>
          <p:cNvPr id="500999" name="Line 263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29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00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00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0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00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00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00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5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00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00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00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5008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3959 -0.10555 " pathEditMode="relative" ptsTypes="AA">
                                      <p:cBhvr>
                                        <p:cTn id="31" dur="2000" fill="hold"/>
                                        <p:tgtEl>
                                          <p:spTgt spid="500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3959 -0.10555 " pathEditMode="relative" ptsTypes="AA">
                                      <p:cBhvr>
                                        <p:cTn id="33" dur="2000" fill="hold"/>
                                        <p:tgtEl>
                                          <p:spTgt spid="500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866" grpId="0" animBg="1"/>
      <p:bldP spid="500928" grpId="0" animBg="1"/>
      <p:bldP spid="500996" grpId="0" animBg="1"/>
      <p:bldP spid="5009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62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501763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1764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1765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1766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501767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68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1769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70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71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72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73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1774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75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1776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1777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78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177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1780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81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82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83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84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85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86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87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88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1789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1790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1791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501792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1793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1794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1795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1796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797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98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799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0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1801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2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3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4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1805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6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7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08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1809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1810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1811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1812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1813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1814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501815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501816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17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18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19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20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21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1822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23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1824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1825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26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1827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1828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29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30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31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32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33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34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35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36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1837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1838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1839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501840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1841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1842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1843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1844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45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46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47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48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1849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0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1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2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1853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1854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5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6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7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58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1859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1860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1861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1862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1863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1864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501865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1866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501867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68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869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70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1871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1872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1873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501874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501875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1876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501877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1878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501879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501880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501881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1882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1883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1884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501885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1886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501887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501888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1889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501890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501891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501892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501893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501894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501895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1896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897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1898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501899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1900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01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1902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1903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501904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1905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1906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1907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501908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909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910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11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501912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501913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1914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15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1916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501917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1918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19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1920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1921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grpSp>
        <p:nvGrpSpPr>
          <p:cNvPr id="501922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501923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1924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1925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1926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501927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928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929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30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1931" name="Oval 171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1932" name="AutoShape 172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1933" name="Group 173"/>
          <p:cNvGrpSpPr>
            <a:grpSpLocks/>
          </p:cNvGrpSpPr>
          <p:nvPr/>
        </p:nvGrpSpPr>
        <p:grpSpPr bwMode="auto">
          <a:xfrm>
            <a:off x="6781800" y="5026025"/>
            <a:ext cx="152400" cy="152400"/>
            <a:chOff x="4242" y="978"/>
            <a:chExt cx="96" cy="96"/>
          </a:xfrm>
        </p:grpSpPr>
        <p:sp>
          <p:nvSpPr>
            <p:cNvPr id="501934" name="Oval 174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1935" name="Line 175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36" name="Line 176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1937" name="Group 177"/>
          <p:cNvGrpSpPr>
            <a:grpSpLocks/>
          </p:cNvGrpSpPr>
          <p:nvPr/>
        </p:nvGrpSpPr>
        <p:grpSpPr bwMode="auto">
          <a:xfrm>
            <a:off x="5695950" y="5057775"/>
            <a:ext cx="152400" cy="152400"/>
            <a:chOff x="4242" y="978"/>
            <a:chExt cx="96" cy="96"/>
          </a:xfrm>
        </p:grpSpPr>
        <p:sp>
          <p:nvSpPr>
            <p:cNvPr id="501938" name="Oval 17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1939" name="Line 17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40" name="Line 18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1941" name="Line 181"/>
          <p:cNvSpPr>
            <a:spLocks noChangeShapeType="1"/>
          </p:cNvSpPr>
          <p:nvPr/>
        </p:nvSpPr>
        <p:spPr bwMode="auto">
          <a:xfrm flipH="1">
            <a:off x="5826125" y="45370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42" name="Line 182"/>
          <p:cNvSpPr>
            <a:spLocks noChangeShapeType="1"/>
          </p:cNvSpPr>
          <p:nvPr/>
        </p:nvSpPr>
        <p:spPr bwMode="auto">
          <a:xfrm rot="18250743" flipH="1">
            <a:off x="6558756" y="4518820"/>
            <a:ext cx="307975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43" name="Line 183"/>
          <p:cNvSpPr>
            <a:spLocks noChangeShapeType="1"/>
          </p:cNvSpPr>
          <p:nvPr/>
        </p:nvSpPr>
        <p:spPr bwMode="auto">
          <a:xfrm>
            <a:off x="3322638" y="5427663"/>
            <a:ext cx="0" cy="560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44" name="Line 184"/>
          <p:cNvSpPr>
            <a:spLocks noChangeShapeType="1"/>
          </p:cNvSpPr>
          <p:nvPr/>
        </p:nvSpPr>
        <p:spPr bwMode="auto">
          <a:xfrm>
            <a:off x="2205038" y="5876925"/>
            <a:ext cx="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45" name="Line 185"/>
          <p:cNvSpPr>
            <a:spLocks noChangeShapeType="1"/>
          </p:cNvSpPr>
          <p:nvPr/>
        </p:nvSpPr>
        <p:spPr bwMode="auto">
          <a:xfrm>
            <a:off x="2205038" y="46418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46" name="Line 186"/>
          <p:cNvSpPr>
            <a:spLocks noChangeShapeType="1"/>
          </p:cNvSpPr>
          <p:nvPr/>
        </p:nvSpPr>
        <p:spPr bwMode="auto">
          <a:xfrm>
            <a:off x="2205038" y="5018088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47" name="Oval 187"/>
          <p:cNvSpPr>
            <a:spLocks noChangeArrowheads="1"/>
          </p:cNvSpPr>
          <p:nvPr/>
        </p:nvSpPr>
        <p:spPr bwMode="auto">
          <a:xfrm>
            <a:off x="2074863" y="4205288"/>
            <a:ext cx="261937" cy="227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48" name="Text Box 188"/>
          <p:cNvSpPr txBox="1">
            <a:spLocks noChangeArrowheads="1"/>
          </p:cNvSpPr>
          <p:nvPr/>
        </p:nvSpPr>
        <p:spPr bwMode="auto">
          <a:xfrm>
            <a:off x="1943100" y="3927475"/>
            <a:ext cx="525463" cy="168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 altLang="bg-BG" sz="800"/>
          </a:p>
        </p:txBody>
      </p:sp>
      <p:sp>
        <p:nvSpPr>
          <p:cNvPr id="501949" name="Line 189"/>
          <p:cNvSpPr>
            <a:spLocks noChangeShapeType="1"/>
          </p:cNvSpPr>
          <p:nvPr/>
        </p:nvSpPr>
        <p:spPr bwMode="auto">
          <a:xfrm>
            <a:off x="2205038" y="4094163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50" name="Text Box 190"/>
          <p:cNvSpPr txBox="1">
            <a:spLocks noChangeArrowheads="1"/>
          </p:cNvSpPr>
          <p:nvPr/>
        </p:nvSpPr>
        <p:spPr bwMode="auto">
          <a:xfrm>
            <a:off x="1811338" y="4487863"/>
            <a:ext cx="854075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1951" name="Text Box 191"/>
          <p:cNvSpPr txBox="1">
            <a:spLocks noChangeArrowheads="1"/>
          </p:cNvSpPr>
          <p:nvPr/>
        </p:nvSpPr>
        <p:spPr bwMode="auto">
          <a:xfrm>
            <a:off x="1811338" y="4752975"/>
            <a:ext cx="8540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sp>
        <p:nvSpPr>
          <p:cNvPr id="501952" name="Line 192"/>
          <p:cNvSpPr>
            <a:spLocks noChangeShapeType="1"/>
          </p:cNvSpPr>
          <p:nvPr/>
        </p:nvSpPr>
        <p:spPr bwMode="auto">
          <a:xfrm>
            <a:off x="2205038" y="4414838"/>
            <a:ext cx="0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53" name="Oval 193"/>
          <p:cNvSpPr>
            <a:spLocks noChangeArrowheads="1"/>
          </p:cNvSpPr>
          <p:nvPr/>
        </p:nvSpPr>
        <p:spPr bwMode="auto">
          <a:xfrm>
            <a:off x="2468563" y="4810125"/>
            <a:ext cx="131762" cy="112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sp>
        <p:nvSpPr>
          <p:cNvPr id="501954" name="WordArt 194"/>
          <p:cNvSpPr>
            <a:spLocks noChangeArrowheads="1" noChangeShapeType="1" noTextEdit="1"/>
          </p:cNvSpPr>
          <p:nvPr/>
        </p:nvSpPr>
        <p:spPr bwMode="auto">
          <a:xfrm>
            <a:off x="2490788" y="4827588"/>
            <a:ext cx="87312" cy="74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0C0C0"/>
                </a:solidFill>
                <a:latin typeface="Arial Black"/>
              </a:rPr>
              <a:t>3</a:t>
            </a:r>
          </a:p>
        </p:txBody>
      </p:sp>
      <p:sp>
        <p:nvSpPr>
          <p:cNvPr id="501955" name="Line 195"/>
          <p:cNvSpPr>
            <a:spLocks noChangeShapeType="1"/>
          </p:cNvSpPr>
          <p:nvPr/>
        </p:nvSpPr>
        <p:spPr bwMode="auto">
          <a:xfrm rot="470287">
            <a:off x="1943100" y="4808538"/>
            <a:ext cx="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56" name="Freeform 196"/>
          <p:cNvSpPr>
            <a:spLocks/>
          </p:cNvSpPr>
          <p:nvPr/>
        </p:nvSpPr>
        <p:spPr bwMode="auto">
          <a:xfrm rot="470287">
            <a:off x="1943100" y="4802188"/>
            <a:ext cx="92075" cy="61912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57" name="Oval 197"/>
          <p:cNvSpPr>
            <a:spLocks noChangeArrowheads="1"/>
          </p:cNvSpPr>
          <p:nvPr/>
        </p:nvSpPr>
        <p:spPr bwMode="auto">
          <a:xfrm rot="470287">
            <a:off x="1962150" y="4813300"/>
            <a:ext cx="36513" cy="396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58" name="Line 198"/>
          <p:cNvSpPr>
            <a:spLocks noChangeShapeType="1"/>
          </p:cNvSpPr>
          <p:nvPr/>
        </p:nvSpPr>
        <p:spPr bwMode="auto">
          <a:xfrm rot="470287">
            <a:off x="1998663" y="4843463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59" name="Rectangle 199"/>
          <p:cNvSpPr>
            <a:spLocks noChangeArrowheads="1"/>
          </p:cNvSpPr>
          <p:nvPr/>
        </p:nvSpPr>
        <p:spPr bwMode="auto">
          <a:xfrm>
            <a:off x="2139950" y="4810125"/>
            <a:ext cx="196850" cy="166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60" name="Rectangle 200"/>
          <p:cNvSpPr>
            <a:spLocks noChangeArrowheads="1"/>
          </p:cNvSpPr>
          <p:nvPr/>
        </p:nvSpPr>
        <p:spPr bwMode="auto">
          <a:xfrm>
            <a:off x="2139950" y="48942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61" name="Rectangle 201"/>
          <p:cNvSpPr>
            <a:spLocks noChangeArrowheads="1"/>
          </p:cNvSpPr>
          <p:nvPr/>
        </p:nvSpPr>
        <p:spPr bwMode="auto">
          <a:xfrm>
            <a:off x="2238375" y="48942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62" name="Freeform 202"/>
          <p:cNvSpPr>
            <a:spLocks/>
          </p:cNvSpPr>
          <p:nvPr/>
        </p:nvSpPr>
        <p:spPr bwMode="auto">
          <a:xfrm>
            <a:off x="2271713" y="4824413"/>
            <a:ext cx="196850" cy="41275"/>
          </a:xfrm>
          <a:custGeom>
            <a:avLst/>
            <a:gdLst>
              <a:gd name="T0" fmla="*/ 540 w 540"/>
              <a:gd name="T1" fmla="*/ 70 h 130"/>
              <a:gd name="T2" fmla="*/ 300 w 540"/>
              <a:gd name="T3" fmla="*/ 10 h 130"/>
              <a:gd name="T4" fmla="*/ 0 w 540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130">
                <a:moveTo>
                  <a:pt x="540" y="70"/>
                </a:moveTo>
                <a:cubicBezTo>
                  <a:pt x="500" y="60"/>
                  <a:pt x="390" y="0"/>
                  <a:pt x="300" y="10"/>
                </a:cubicBezTo>
                <a:cubicBezTo>
                  <a:pt x="210" y="20"/>
                  <a:pt x="63" y="105"/>
                  <a:pt x="0" y="1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63" name="Text Box 203"/>
          <p:cNvSpPr txBox="1">
            <a:spLocks noChangeArrowheads="1"/>
          </p:cNvSpPr>
          <p:nvPr/>
        </p:nvSpPr>
        <p:spPr bwMode="auto">
          <a:xfrm>
            <a:off x="1614488" y="4752975"/>
            <a:ext cx="19685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  <a:endParaRPr lang="en-US" altLang="bg-BG" sz="800"/>
          </a:p>
        </p:txBody>
      </p:sp>
      <p:sp>
        <p:nvSpPr>
          <p:cNvPr id="501964" name="Text Box 204"/>
          <p:cNvSpPr txBox="1">
            <a:spLocks noChangeArrowheads="1"/>
          </p:cNvSpPr>
          <p:nvPr/>
        </p:nvSpPr>
        <p:spPr bwMode="auto">
          <a:xfrm>
            <a:off x="1614488" y="4487863"/>
            <a:ext cx="196850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1</a:t>
            </a:r>
            <a:endParaRPr lang="en-US" altLang="bg-BG" sz="800"/>
          </a:p>
        </p:txBody>
      </p:sp>
      <p:sp>
        <p:nvSpPr>
          <p:cNvPr id="501965" name="Text Box 205"/>
          <p:cNvSpPr txBox="1">
            <a:spLocks noChangeArrowheads="1"/>
          </p:cNvSpPr>
          <p:nvPr/>
        </p:nvSpPr>
        <p:spPr bwMode="auto">
          <a:xfrm>
            <a:off x="1801813" y="5386388"/>
            <a:ext cx="854075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</a:extLst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grpSp>
        <p:nvGrpSpPr>
          <p:cNvPr id="501966" name="Group 206"/>
          <p:cNvGrpSpPr>
            <a:grpSpLocks/>
          </p:cNvGrpSpPr>
          <p:nvPr/>
        </p:nvGrpSpPr>
        <p:grpSpPr bwMode="auto">
          <a:xfrm>
            <a:off x="2130425" y="5443538"/>
            <a:ext cx="196850" cy="169862"/>
            <a:chOff x="3240" y="13680"/>
            <a:chExt cx="1080" cy="720"/>
          </a:xfrm>
        </p:grpSpPr>
        <p:sp>
          <p:nvSpPr>
            <p:cNvPr id="501967" name="Rectangle 207"/>
            <p:cNvSpPr>
              <a:spLocks noChangeArrowheads="1"/>
            </p:cNvSpPr>
            <p:nvPr/>
          </p:nvSpPr>
          <p:spPr bwMode="auto">
            <a:xfrm>
              <a:off x="3240" y="13680"/>
              <a:ext cx="108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68" name="Rectangle 208"/>
            <p:cNvSpPr>
              <a:spLocks noChangeArrowheads="1"/>
            </p:cNvSpPr>
            <p:nvPr/>
          </p:nvSpPr>
          <p:spPr bwMode="auto">
            <a:xfrm>
              <a:off x="3240" y="14040"/>
              <a:ext cx="54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69" name="Rectangle 209"/>
            <p:cNvSpPr>
              <a:spLocks noChangeArrowheads="1"/>
            </p:cNvSpPr>
            <p:nvPr/>
          </p:nvSpPr>
          <p:spPr bwMode="auto">
            <a:xfrm>
              <a:off x="3780" y="14040"/>
              <a:ext cx="54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1970" name="WordArt 210"/>
          <p:cNvSpPr>
            <a:spLocks noChangeArrowheads="1" noChangeShapeType="1" noTextEdit="1"/>
          </p:cNvSpPr>
          <p:nvPr/>
        </p:nvSpPr>
        <p:spPr bwMode="auto">
          <a:xfrm>
            <a:off x="2187575" y="5468938"/>
            <a:ext cx="84138" cy="460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noFill/>
                <a:latin typeface="Arial Black"/>
              </a:rPr>
              <a:t>3</a:t>
            </a:r>
          </a:p>
        </p:txBody>
      </p:sp>
      <p:sp>
        <p:nvSpPr>
          <p:cNvPr id="501971" name="Line 211"/>
          <p:cNvSpPr>
            <a:spLocks noChangeShapeType="1"/>
          </p:cNvSpPr>
          <p:nvPr/>
        </p:nvSpPr>
        <p:spPr bwMode="auto">
          <a:xfrm rot="470287">
            <a:off x="1933575" y="5441950"/>
            <a:ext cx="0" cy="39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2" name="Freeform 212"/>
          <p:cNvSpPr>
            <a:spLocks/>
          </p:cNvSpPr>
          <p:nvPr/>
        </p:nvSpPr>
        <p:spPr bwMode="auto">
          <a:xfrm rot="470287">
            <a:off x="1933575" y="5437188"/>
            <a:ext cx="92075" cy="6032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3" name="Oval 213"/>
          <p:cNvSpPr>
            <a:spLocks noChangeArrowheads="1"/>
          </p:cNvSpPr>
          <p:nvPr/>
        </p:nvSpPr>
        <p:spPr bwMode="auto">
          <a:xfrm rot="470287">
            <a:off x="1952625" y="5446713"/>
            <a:ext cx="36513" cy="396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4" name="Line 214"/>
          <p:cNvSpPr>
            <a:spLocks noChangeShapeType="1"/>
          </p:cNvSpPr>
          <p:nvPr/>
        </p:nvSpPr>
        <p:spPr bwMode="auto">
          <a:xfrm rot="470287">
            <a:off x="1989138" y="5480050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5" name="Text Box 215"/>
          <p:cNvSpPr txBox="1">
            <a:spLocks noChangeArrowheads="1"/>
          </p:cNvSpPr>
          <p:nvPr/>
        </p:nvSpPr>
        <p:spPr bwMode="auto">
          <a:xfrm>
            <a:off x="1604963" y="5386388"/>
            <a:ext cx="196850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altLang="bg-BG" sz="800"/>
              <a:t>4</a:t>
            </a:r>
          </a:p>
        </p:txBody>
      </p:sp>
      <p:sp>
        <p:nvSpPr>
          <p:cNvPr id="501976" name="Freeform 216"/>
          <p:cNvSpPr>
            <a:spLocks/>
          </p:cNvSpPr>
          <p:nvPr/>
        </p:nvSpPr>
        <p:spPr bwMode="auto">
          <a:xfrm>
            <a:off x="2028825" y="5568950"/>
            <a:ext cx="152400" cy="61913"/>
          </a:xfrm>
          <a:custGeom>
            <a:avLst/>
            <a:gdLst>
              <a:gd name="T0" fmla="*/ 420 w 420"/>
              <a:gd name="T1" fmla="*/ 0 h 200"/>
              <a:gd name="T2" fmla="*/ 0 w 420"/>
              <a:gd name="T3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200">
                <a:moveTo>
                  <a:pt x="420" y="0"/>
                </a:moveTo>
                <a:lnTo>
                  <a:pt x="0" y="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7" name="Line 217"/>
          <p:cNvSpPr>
            <a:spLocks noChangeShapeType="1"/>
          </p:cNvSpPr>
          <p:nvPr/>
        </p:nvSpPr>
        <p:spPr bwMode="auto">
          <a:xfrm>
            <a:off x="2195513" y="5240338"/>
            <a:ext cx="0" cy="112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8" name="Line 218"/>
          <p:cNvSpPr>
            <a:spLocks noChangeShapeType="1"/>
          </p:cNvSpPr>
          <p:nvPr/>
        </p:nvSpPr>
        <p:spPr bwMode="auto">
          <a:xfrm>
            <a:off x="2205038" y="57086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79" name="Text Box 219"/>
          <p:cNvSpPr txBox="1">
            <a:spLocks noChangeArrowheads="1"/>
          </p:cNvSpPr>
          <p:nvPr/>
        </p:nvSpPr>
        <p:spPr bwMode="auto">
          <a:xfrm>
            <a:off x="2994025" y="5314950"/>
            <a:ext cx="198438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6</a:t>
            </a:r>
            <a:endParaRPr lang="en-US" altLang="bg-BG" sz="800"/>
          </a:p>
        </p:txBody>
      </p:sp>
      <p:sp>
        <p:nvSpPr>
          <p:cNvPr id="501980" name="Line 220"/>
          <p:cNvSpPr>
            <a:spLocks noChangeShapeType="1"/>
          </p:cNvSpPr>
          <p:nvPr/>
        </p:nvSpPr>
        <p:spPr bwMode="auto">
          <a:xfrm>
            <a:off x="2074863" y="4279900"/>
            <a:ext cx="1247775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81" name="Line 221"/>
          <p:cNvSpPr>
            <a:spLocks noChangeShapeType="1"/>
          </p:cNvSpPr>
          <p:nvPr/>
        </p:nvSpPr>
        <p:spPr bwMode="auto">
          <a:xfrm>
            <a:off x="3322638" y="4545013"/>
            <a:ext cx="0" cy="769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82" name="Line 222"/>
          <p:cNvSpPr>
            <a:spLocks noChangeShapeType="1"/>
          </p:cNvSpPr>
          <p:nvPr/>
        </p:nvSpPr>
        <p:spPr bwMode="auto">
          <a:xfrm flipH="1">
            <a:off x="2205038" y="5988050"/>
            <a:ext cx="1117600" cy="112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83" name="Rectangle 223"/>
          <p:cNvSpPr>
            <a:spLocks noChangeArrowheads="1"/>
          </p:cNvSpPr>
          <p:nvPr/>
        </p:nvSpPr>
        <p:spPr bwMode="auto">
          <a:xfrm>
            <a:off x="1679575" y="3798888"/>
            <a:ext cx="11176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84" name="WordArt 224"/>
          <p:cNvSpPr>
            <a:spLocks noChangeArrowheads="1" noChangeShapeType="1" noTextEdit="1"/>
          </p:cNvSpPr>
          <p:nvPr/>
        </p:nvSpPr>
        <p:spPr bwMode="auto">
          <a:xfrm>
            <a:off x="2070100" y="3970338"/>
            <a:ext cx="201613" cy="88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n=1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1985" name="WordArt 225"/>
          <p:cNvSpPr>
            <a:spLocks noChangeArrowheads="1" noChangeShapeType="1" noTextEdit="1"/>
          </p:cNvSpPr>
          <p:nvPr/>
        </p:nvSpPr>
        <p:spPr bwMode="auto">
          <a:xfrm>
            <a:off x="2336800" y="4513263"/>
            <a:ext cx="198438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nd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1986" name="WordArt 226"/>
          <p:cNvSpPr>
            <a:spLocks noChangeArrowheads="1" noChangeShapeType="1" noTextEdit="1"/>
          </p:cNvSpPr>
          <p:nvPr/>
        </p:nvSpPr>
        <p:spPr bwMode="auto">
          <a:xfrm>
            <a:off x="1943100" y="4513263"/>
            <a:ext cx="196850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nl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1987" name="Text Box 227"/>
          <p:cNvSpPr txBox="1">
            <a:spLocks noChangeArrowheads="1"/>
          </p:cNvSpPr>
          <p:nvPr/>
        </p:nvSpPr>
        <p:spPr bwMode="auto">
          <a:xfrm>
            <a:off x="1811338" y="5819775"/>
            <a:ext cx="854075" cy="15240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>
              <a:solidFill>
                <a:srgbClr val="800000"/>
              </a:solidFill>
            </a:endParaRPr>
          </a:p>
          <a:p>
            <a:endParaRPr lang="en-US" altLang="bg-BG" sz="800">
              <a:solidFill>
                <a:srgbClr val="800000"/>
              </a:solidFill>
            </a:endParaRPr>
          </a:p>
        </p:txBody>
      </p:sp>
      <p:sp>
        <p:nvSpPr>
          <p:cNvPr id="501988" name="Text Box 228"/>
          <p:cNvSpPr txBox="1">
            <a:spLocks noChangeArrowheads="1"/>
          </p:cNvSpPr>
          <p:nvPr/>
        </p:nvSpPr>
        <p:spPr bwMode="auto">
          <a:xfrm>
            <a:off x="1614488" y="5819775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5</a:t>
            </a:r>
            <a:endParaRPr lang="en-US" altLang="bg-BG" sz="800"/>
          </a:p>
        </p:txBody>
      </p:sp>
      <p:sp>
        <p:nvSpPr>
          <p:cNvPr id="501989" name="Text Box 229"/>
          <p:cNvSpPr txBox="1">
            <a:spLocks noChangeArrowheads="1"/>
          </p:cNvSpPr>
          <p:nvPr/>
        </p:nvSpPr>
        <p:spPr bwMode="auto">
          <a:xfrm>
            <a:off x="1811338" y="5119688"/>
            <a:ext cx="854075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1990" name="Text Box 230"/>
          <p:cNvSpPr txBox="1">
            <a:spLocks noChangeArrowheads="1"/>
          </p:cNvSpPr>
          <p:nvPr/>
        </p:nvSpPr>
        <p:spPr bwMode="auto">
          <a:xfrm>
            <a:off x="1604963" y="5119688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/>
              <a:t>3</a:t>
            </a:r>
          </a:p>
        </p:txBody>
      </p:sp>
      <p:sp>
        <p:nvSpPr>
          <p:cNvPr id="501991" name="Text Box 231"/>
          <p:cNvSpPr txBox="1">
            <a:spLocks noChangeArrowheads="1"/>
          </p:cNvSpPr>
          <p:nvPr/>
        </p:nvSpPr>
        <p:spPr bwMode="auto">
          <a:xfrm>
            <a:off x="3192463" y="5314950"/>
            <a:ext cx="525462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grpSp>
        <p:nvGrpSpPr>
          <p:cNvPr id="501992" name="Group 232"/>
          <p:cNvGrpSpPr>
            <a:grpSpLocks/>
          </p:cNvGrpSpPr>
          <p:nvPr/>
        </p:nvGrpSpPr>
        <p:grpSpPr bwMode="auto">
          <a:xfrm rot="-16624878">
            <a:off x="5533232" y="3407568"/>
            <a:ext cx="914400" cy="220663"/>
            <a:chOff x="1691" y="2557"/>
            <a:chExt cx="144" cy="32"/>
          </a:xfrm>
        </p:grpSpPr>
        <p:sp>
          <p:nvSpPr>
            <p:cNvPr id="501993" name="Line 233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1994" name="Freeform 234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995" name="Oval 235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1996" name="Line 236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1997" name="Rectangle 237"/>
          <p:cNvSpPr>
            <a:spLocks noChangeArrowheads="1"/>
          </p:cNvSpPr>
          <p:nvPr/>
        </p:nvSpPr>
        <p:spPr bwMode="auto">
          <a:xfrm>
            <a:off x="5724525" y="2692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sp>
        <p:nvSpPr>
          <p:cNvPr id="501998" name="Rectangle 238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z="1100"/>
          </a:p>
        </p:txBody>
      </p:sp>
      <p:sp>
        <p:nvSpPr>
          <p:cNvPr id="501999" name="Line 239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8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018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0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92" grpId="0" animBg="1"/>
      <p:bldP spid="5019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786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502787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2788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2789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2790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502791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792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2793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794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795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796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797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2798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799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2800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2801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02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280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2804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05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06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07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08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09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10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11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12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2813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2814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2815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502816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2817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2818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2819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2820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21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22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23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24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2825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26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27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28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2829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30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31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32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2833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2834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2835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2836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2837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2838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502839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502840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41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42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43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44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45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2846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47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2848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2849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50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2851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2852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53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54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55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56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57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58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59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60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2861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2862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2863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502864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2865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2866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2867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2868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69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70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71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72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2873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74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75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76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2877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2878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79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80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81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82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2883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2884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2885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2886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2887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2888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502889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2890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502891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92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893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894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2895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2896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2897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502898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502899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2900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502901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2902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502903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502904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502905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2906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2907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2908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502909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2910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502911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502912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2913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502914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502915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502916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502917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502918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502919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2920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21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2922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502923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2924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25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2926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2927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502928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2929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2930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2931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502932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933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934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35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502936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502937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2938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39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2940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502941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2942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43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2944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2945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grpSp>
        <p:nvGrpSpPr>
          <p:cNvPr id="502946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502947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2948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2949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2950" name="Group 166"/>
          <p:cNvGrpSpPr>
            <a:grpSpLocks/>
          </p:cNvGrpSpPr>
          <p:nvPr/>
        </p:nvGrpSpPr>
        <p:grpSpPr bwMode="auto">
          <a:xfrm>
            <a:off x="5503863" y="3479800"/>
            <a:ext cx="935037" cy="525463"/>
            <a:chOff x="4571" y="416"/>
            <a:chExt cx="589" cy="331"/>
          </a:xfrm>
        </p:grpSpPr>
        <p:sp>
          <p:nvSpPr>
            <p:cNvPr id="502951" name="Freeform 16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952" name="Oval 16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953" name="Freeform 16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54" name="Text Box 17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2955" name="Oval 171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2956" name="AutoShape 172"/>
          <p:cNvSpPr>
            <a:spLocks noChangeArrowheads="1"/>
          </p:cNvSpPr>
          <p:nvPr/>
        </p:nvSpPr>
        <p:spPr bwMode="auto">
          <a:xfrm flipH="1">
            <a:off x="2078038" y="322421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2957" name="Group 173"/>
          <p:cNvGrpSpPr>
            <a:grpSpLocks/>
          </p:cNvGrpSpPr>
          <p:nvPr/>
        </p:nvGrpSpPr>
        <p:grpSpPr bwMode="auto">
          <a:xfrm>
            <a:off x="6781800" y="5026025"/>
            <a:ext cx="152400" cy="152400"/>
            <a:chOff x="4242" y="978"/>
            <a:chExt cx="96" cy="96"/>
          </a:xfrm>
        </p:grpSpPr>
        <p:sp>
          <p:nvSpPr>
            <p:cNvPr id="502958" name="Oval 174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2959" name="Line 175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60" name="Line 176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2961" name="Group 177"/>
          <p:cNvGrpSpPr>
            <a:grpSpLocks/>
          </p:cNvGrpSpPr>
          <p:nvPr/>
        </p:nvGrpSpPr>
        <p:grpSpPr bwMode="auto">
          <a:xfrm>
            <a:off x="5695950" y="5057775"/>
            <a:ext cx="152400" cy="152400"/>
            <a:chOff x="4242" y="978"/>
            <a:chExt cx="96" cy="96"/>
          </a:xfrm>
        </p:grpSpPr>
        <p:sp>
          <p:nvSpPr>
            <p:cNvPr id="502962" name="Oval 17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2963" name="Line 17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64" name="Line 18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2965" name="Line 181"/>
          <p:cNvSpPr>
            <a:spLocks noChangeShapeType="1"/>
          </p:cNvSpPr>
          <p:nvPr/>
        </p:nvSpPr>
        <p:spPr bwMode="auto">
          <a:xfrm flipH="1">
            <a:off x="5826125" y="45370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66" name="Line 182"/>
          <p:cNvSpPr>
            <a:spLocks noChangeShapeType="1"/>
          </p:cNvSpPr>
          <p:nvPr/>
        </p:nvSpPr>
        <p:spPr bwMode="auto">
          <a:xfrm rot="18250743" flipH="1">
            <a:off x="6558756" y="4518820"/>
            <a:ext cx="307975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67" name="Line 183"/>
          <p:cNvSpPr>
            <a:spLocks noChangeShapeType="1"/>
          </p:cNvSpPr>
          <p:nvPr/>
        </p:nvSpPr>
        <p:spPr bwMode="auto">
          <a:xfrm>
            <a:off x="3322638" y="5427663"/>
            <a:ext cx="0" cy="560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68" name="Line 184"/>
          <p:cNvSpPr>
            <a:spLocks noChangeShapeType="1"/>
          </p:cNvSpPr>
          <p:nvPr/>
        </p:nvSpPr>
        <p:spPr bwMode="auto">
          <a:xfrm>
            <a:off x="2205038" y="5876925"/>
            <a:ext cx="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69" name="Line 185"/>
          <p:cNvSpPr>
            <a:spLocks noChangeShapeType="1"/>
          </p:cNvSpPr>
          <p:nvPr/>
        </p:nvSpPr>
        <p:spPr bwMode="auto">
          <a:xfrm>
            <a:off x="2205038" y="46418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70" name="Line 186"/>
          <p:cNvSpPr>
            <a:spLocks noChangeShapeType="1"/>
          </p:cNvSpPr>
          <p:nvPr/>
        </p:nvSpPr>
        <p:spPr bwMode="auto">
          <a:xfrm>
            <a:off x="2205038" y="5018088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71" name="Oval 187"/>
          <p:cNvSpPr>
            <a:spLocks noChangeArrowheads="1"/>
          </p:cNvSpPr>
          <p:nvPr/>
        </p:nvSpPr>
        <p:spPr bwMode="auto">
          <a:xfrm>
            <a:off x="2074863" y="4205288"/>
            <a:ext cx="261937" cy="227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2972" name="Text Box 188"/>
          <p:cNvSpPr txBox="1">
            <a:spLocks noChangeArrowheads="1"/>
          </p:cNvSpPr>
          <p:nvPr/>
        </p:nvSpPr>
        <p:spPr bwMode="auto">
          <a:xfrm>
            <a:off x="1943100" y="3927475"/>
            <a:ext cx="525463" cy="168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 altLang="bg-BG" sz="800"/>
          </a:p>
        </p:txBody>
      </p:sp>
      <p:sp>
        <p:nvSpPr>
          <p:cNvPr id="502973" name="Line 189"/>
          <p:cNvSpPr>
            <a:spLocks noChangeShapeType="1"/>
          </p:cNvSpPr>
          <p:nvPr/>
        </p:nvSpPr>
        <p:spPr bwMode="auto">
          <a:xfrm>
            <a:off x="2205038" y="4094163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74" name="Text Box 190"/>
          <p:cNvSpPr txBox="1">
            <a:spLocks noChangeArrowheads="1"/>
          </p:cNvSpPr>
          <p:nvPr/>
        </p:nvSpPr>
        <p:spPr bwMode="auto">
          <a:xfrm>
            <a:off x="1811338" y="4487863"/>
            <a:ext cx="854075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2975" name="Text Box 191"/>
          <p:cNvSpPr txBox="1">
            <a:spLocks noChangeArrowheads="1"/>
          </p:cNvSpPr>
          <p:nvPr/>
        </p:nvSpPr>
        <p:spPr bwMode="auto">
          <a:xfrm>
            <a:off x="1811338" y="4752975"/>
            <a:ext cx="8540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sp>
        <p:nvSpPr>
          <p:cNvPr id="502976" name="Line 192"/>
          <p:cNvSpPr>
            <a:spLocks noChangeShapeType="1"/>
          </p:cNvSpPr>
          <p:nvPr/>
        </p:nvSpPr>
        <p:spPr bwMode="auto">
          <a:xfrm>
            <a:off x="2205038" y="4414838"/>
            <a:ext cx="0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77" name="Oval 193"/>
          <p:cNvSpPr>
            <a:spLocks noChangeArrowheads="1"/>
          </p:cNvSpPr>
          <p:nvPr/>
        </p:nvSpPr>
        <p:spPr bwMode="auto">
          <a:xfrm>
            <a:off x="2468563" y="4810125"/>
            <a:ext cx="131762" cy="112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sp>
        <p:nvSpPr>
          <p:cNvPr id="502978" name="WordArt 194"/>
          <p:cNvSpPr>
            <a:spLocks noChangeArrowheads="1" noChangeShapeType="1" noTextEdit="1"/>
          </p:cNvSpPr>
          <p:nvPr/>
        </p:nvSpPr>
        <p:spPr bwMode="auto">
          <a:xfrm>
            <a:off x="2490788" y="4827588"/>
            <a:ext cx="87312" cy="74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0C0C0"/>
                </a:solidFill>
                <a:latin typeface="Arial Black"/>
              </a:rPr>
              <a:t>3</a:t>
            </a:r>
          </a:p>
        </p:txBody>
      </p:sp>
      <p:sp>
        <p:nvSpPr>
          <p:cNvPr id="502979" name="Line 195"/>
          <p:cNvSpPr>
            <a:spLocks noChangeShapeType="1"/>
          </p:cNvSpPr>
          <p:nvPr/>
        </p:nvSpPr>
        <p:spPr bwMode="auto">
          <a:xfrm rot="470287">
            <a:off x="1943100" y="4808538"/>
            <a:ext cx="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80" name="Freeform 196"/>
          <p:cNvSpPr>
            <a:spLocks/>
          </p:cNvSpPr>
          <p:nvPr/>
        </p:nvSpPr>
        <p:spPr bwMode="auto">
          <a:xfrm rot="470287">
            <a:off x="1943100" y="4802188"/>
            <a:ext cx="92075" cy="61912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2981" name="Oval 197"/>
          <p:cNvSpPr>
            <a:spLocks noChangeArrowheads="1"/>
          </p:cNvSpPr>
          <p:nvPr/>
        </p:nvSpPr>
        <p:spPr bwMode="auto">
          <a:xfrm rot="470287">
            <a:off x="1962150" y="4813300"/>
            <a:ext cx="36513" cy="396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2982" name="Line 198"/>
          <p:cNvSpPr>
            <a:spLocks noChangeShapeType="1"/>
          </p:cNvSpPr>
          <p:nvPr/>
        </p:nvSpPr>
        <p:spPr bwMode="auto">
          <a:xfrm rot="470287">
            <a:off x="1998663" y="4843463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83" name="Rectangle 199"/>
          <p:cNvSpPr>
            <a:spLocks noChangeArrowheads="1"/>
          </p:cNvSpPr>
          <p:nvPr/>
        </p:nvSpPr>
        <p:spPr bwMode="auto">
          <a:xfrm>
            <a:off x="2139950" y="4810125"/>
            <a:ext cx="196850" cy="166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2984" name="Rectangle 200"/>
          <p:cNvSpPr>
            <a:spLocks noChangeArrowheads="1"/>
          </p:cNvSpPr>
          <p:nvPr/>
        </p:nvSpPr>
        <p:spPr bwMode="auto">
          <a:xfrm>
            <a:off x="2139950" y="48942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2985" name="Rectangle 201"/>
          <p:cNvSpPr>
            <a:spLocks noChangeArrowheads="1"/>
          </p:cNvSpPr>
          <p:nvPr/>
        </p:nvSpPr>
        <p:spPr bwMode="auto">
          <a:xfrm>
            <a:off x="2238375" y="4894263"/>
            <a:ext cx="98425" cy="82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2986" name="Freeform 202"/>
          <p:cNvSpPr>
            <a:spLocks/>
          </p:cNvSpPr>
          <p:nvPr/>
        </p:nvSpPr>
        <p:spPr bwMode="auto">
          <a:xfrm>
            <a:off x="2271713" y="4824413"/>
            <a:ext cx="196850" cy="41275"/>
          </a:xfrm>
          <a:custGeom>
            <a:avLst/>
            <a:gdLst>
              <a:gd name="T0" fmla="*/ 540 w 540"/>
              <a:gd name="T1" fmla="*/ 70 h 130"/>
              <a:gd name="T2" fmla="*/ 300 w 540"/>
              <a:gd name="T3" fmla="*/ 10 h 130"/>
              <a:gd name="T4" fmla="*/ 0 w 540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130">
                <a:moveTo>
                  <a:pt x="540" y="70"/>
                </a:moveTo>
                <a:cubicBezTo>
                  <a:pt x="500" y="60"/>
                  <a:pt x="390" y="0"/>
                  <a:pt x="300" y="10"/>
                </a:cubicBezTo>
                <a:cubicBezTo>
                  <a:pt x="210" y="20"/>
                  <a:pt x="63" y="105"/>
                  <a:pt x="0" y="1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87" name="Text Box 203"/>
          <p:cNvSpPr txBox="1">
            <a:spLocks noChangeArrowheads="1"/>
          </p:cNvSpPr>
          <p:nvPr/>
        </p:nvSpPr>
        <p:spPr bwMode="auto">
          <a:xfrm>
            <a:off x="1614488" y="4752975"/>
            <a:ext cx="19685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  <a:endParaRPr lang="en-US" altLang="bg-BG" sz="800"/>
          </a:p>
        </p:txBody>
      </p:sp>
      <p:sp>
        <p:nvSpPr>
          <p:cNvPr id="502988" name="Text Box 204"/>
          <p:cNvSpPr txBox="1">
            <a:spLocks noChangeArrowheads="1"/>
          </p:cNvSpPr>
          <p:nvPr/>
        </p:nvSpPr>
        <p:spPr bwMode="auto">
          <a:xfrm>
            <a:off x="1614488" y="4487863"/>
            <a:ext cx="196850" cy="153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1</a:t>
            </a:r>
            <a:endParaRPr lang="en-US" altLang="bg-BG" sz="800"/>
          </a:p>
        </p:txBody>
      </p:sp>
      <p:sp>
        <p:nvSpPr>
          <p:cNvPr id="502989" name="Text Box 205"/>
          <p:cNvSpPr txBox="1">
            <a:spLocks noChangeArrowheads="1"/>
          </p:cNvSpPr>
          <p:nvPr/>
        </p:nvSpPr>
        <p:spPr bwMode="auto">
          <a:xfrm>
            <a:off x="1801813" y="5386388"/>
            <a:ext cx="854075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</a:extLst>
        </p:spPr>
        <p:txBody>
          <a:bodyPr/>
          <a:lstStyle/>
          <a:p>
            <a:pPr algn="l"/>
            <a:endParaRPr lang="en-US" altLang="bg-BG" sz="800" b="0"/>
          </a:p>
          <a:p>
            <a:pPr algn="l"/>
            <a:r>
              <a:rPr lang="en-US" altLang="bg-BG" sz="800" b="0"/>
              <a:t>darj</a:t>
            </a:r>
            <a:endParaRPr lang="en-US" altLang="bg-BG" sz="800"/>
          </a:p>
        </p:txBody>
      </p:sp>
      <p:grpSp>
        <p:nvGrpSpPr>
          <p:cNvPr id="502990" name="Group 206"/>
          <p:cNvGrpSpPr>
            <a:grpSpLocks/>
          </p:cNvGrpSpPr>
          <p:nvPr/>
        </p:nvGrpSpPr>
        <p:grpSpPr bwMode="auto">
          <a:xfrm>
            <a:off x="2130425" y="5443538"/>
            <a:ext cx="196850" cy="169862"/>
            <a:chOff x="3240" y="13680"/>
            <a:chExt cx="1080" cy="720"/>
          </a:xfrm>
        </p:grpSpPr>
        <p:sp>
          <p:nvSpPr>
            <p:cNvPr id="502991" name="Rectangle 207"/>
            <p:cNvSpPr>
              <a:spLocks noChangeArrowheads="1"/>
            </p:cNvSpPr>
            <p:nvPr/>
          </p:nvSpPr>
          <p:spPr bwMode="auto">
            <a:xfrm>
              <a:off x="3240" y="13680"/>
              <a:ext cx="108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92" name="Rectangle 208"/>
            <p:cNvSpPr>
              <a:spLocks noChangeArrowheads="1"/>
            </p:cNvSpPr>
            <p:nvPr/>
          </p:nvSpPr>
          <p:spPr bwMode="auto">
            <a:xfrm>
              <a:off x="3240" y="14040"/>
              <a:ext cx="54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993" name="Rectangle 209"/>
            <p:cNvSpPr>
              <a:spLocks noChangeArrowheads="1"/>
            </p:cNvSpPr>
            <p:nvPr/>
          </p:nvSpPr>
          <p:spPr bwMode="auto">
            <a:xfrm>
              <a:off x="3780" y="14040"/>
              <a:ext cx="54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2994" name="WordArt 210"/>
          <p:cNvSpPr>
            <a:spLocks noChangeArrowheads="1" noChangeShapeType="1" noTextEdit="1"/>
          </p:cNvSpPr>
          <p:nvPr/>
        </p:nvSpPr>
        <p:spPr bwMode="auto">
          <a:xfrm>
            <a:off x="2187575" y="5468938"/>
            <a:ext cx="84138" cy="460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noFill/>
                <a:latin typeface="Arial Black"/>
              </a:rPr>
              <a:t>3</a:t>
            </a:r>
          </a:p>
        </p:txBody>
      </p:sp>
      <p:sp>
        <p:nvSpPr>
          <p:cNvPr id="502995" name="Line 211"/>
          <p:cNvSpPr>
            <a:spLocks noChangeShapeType="1"/>
          </p:cNvSpPr>
          <p:nvPr/>
        </p:nvSpPr>
        <p:spPr bwMode="auto">
          <a:xfrm rot="470287">
            <a:off x="1933575" y="5441950"/>
            <a:ext cx="0" cy="39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96" name="Freeform 212"/>
          <p:cNvSpPr>
            <a:spLocks/>
          </p:cNvSpPr>
          <p:nvPr/>
        </p:nvSpPr>
        <p:spPr bwMode="auto">
          <a:xfrm rot="470287">
            <a:off x="1933575" y="5437188"/>
            <a:ext cx="92075" cy="6032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97" name="Oval 213"/>
          <p:cNvSpPr>
            <a:spLocks noChangeArrowheads="1"/>
          </p:cNvSpPr>
          <p:nvPr/>
        </p:nvSpPr>
        <p:spPr bwMode="auto">
          <a:xfrm rot="470287">
            <a:off x="1952625" y="5446713"/>
            <a:ext cx="36513" cy="396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98" name="Line 214"/>
          <p:cNvSpPr>
            <a:spLocks noChangeShapeType="1"/>
          </p:cNvSpPr>
          <p:nvPr/>
        </p:nvSpPr>
        <p:spPr bwMode="auto">
          <a:xfrm rot="470287">
            <a:off x="1989138" y="5480050"/>
            <a:ext cx="146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999" name="Text Box 215"/>
          <p:cNvSpPr txBox="1">
            <a:spLocks noChangeArrowheads="1"/>
          </p:cNvSpPr>
          <p:nvPr/>
        </p:nvSpPr>
        <p:spPr bwMode="auto">
          <a:xfrm>
            <a:off x="1604963" y="5386388"/>
            <a:ext cx="196850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altLang="bg-BG" sz="800"/>
              <a:t>4</a:t>
            </a:r>
          </a:p>
        </p:txBody>
      </p:sp>
      <p:sp>
        <p:nvSpPr>
          <p:cNvPr id="503000" name="Freeform 216"/>
          <p:cNvSpPr>
            <a:spLocks/>
          </p:cNvSpPr>
          <p:nvPr/>
        </p:nvSpPr>
        <p:spPr bwMode="auto">
          <a:xfrm>
            <a:off x="2028825" y="5568950"/>
            <a:ext cx="152400" cy="61913"/>
          </a:xfrm>
          <a:custGeom>
            <a:avLst/>
            <a:gdLst>
              <a:gd name="T0" fmla="*/ 420 w 420"/>
              <a:gd name="T1" fmla="*/ 0 h 200"/>
              <a:gd name="T2" fmla="*/ 0 w 420"/>
              <a:gd name="T3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200">
                <a:moveTo>
                  <a:pt x="420" y="0"/>
                </a:moveTo>
                <a:lnTo>
                  <a:pt x="0" y="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1" name="Line 217"/>
          <p:cNvSpPr>
            <a:spLocks noChangeShapeType="1"/>
          </p:cNvSpPr>
          <p:nvPr/>
        </p:nvSpPr>
        <p:spPr bwMode="auto">
          <a:xfrm>
            <a:off x="2195513" y="5240338"/>
            <a:ext cx="0" cy="112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2" name="Line 218"/>
          <p:cNvSpPr>
            <a:spLocks noChangeShapeType="1"/>
          </p:cNvSpPr>
          <p:nvPr/>
        </p:nvSpPr>
        <p:spPr bwMode="auto">
          <a:xfrm>
            <a:off x="2205038" y="5708650"/>
            <a:ext cx="0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3" name="Text Box 219"/>
          <p:cNvSpPr txBox="1">
            <a:spLocks noChangeArrowheads="1"/>
          </p:cNvSpPr>
          <p:nvPr/>
        </p:nvSpPr>
        <p:spPr bwMode="auto">
          <a:xfrm>
            <a:off x="2994025" y="5314950"/>
            <a:ext cx="198438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6</a:t>
            </a:r>
            <a:endParaRPr lang="en-US" altLang="bg-BG" sz="800"/>
          </a:p>
        </p:txBody>
      </p:sp>
      <p:sp>
        <p:nvSpPr>
          <p:cNvPr id="503004" name="Line 220"/>
          <p:cNvSpPr>
            <a:spLocks noChangeShapeType="1"/>
          </p:cNvSpPr>
          <p:nvPr/>
        </p:nvSpPr>
        <p:spPr bwMode="auto">
          <a:xfrm>
            <a:off x="2074863" y="4279900"/>
            <a:ext cx="1247775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5" name="Line 221"/>
          <p:cNvSpPr>
            <a:spLocks noChangeShapeType="1"/>
          </p:cNvSpPr>
          <p:nvPr/>
        </p:nvSpPr>
        <p:spPr bwMode="auto">
          <a:xfrm>
            <a:off x="3322638" y="4545013"/>
            <a:ext cx="0" cy="769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6" name="Line 222"/>
          <p:cNvSpPr>
            <a:spLocks noChangeShapeType="1"/>
          </p:cNvSpPr>
          <p:nvPr/>
        </p:nvSpPr>
        <p:spPr bwMode="auto">
          <a:xfrm flipH="1">
            <a:off x="2205038" y="5988050"/>
            <a:ext cx="1117600" cy="112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7" name="Rectangle 223"/>
          <p:cNvSpPr>
            <a:spLocks noChangeArrowheads="1"/>
          </p:cNvSpPr>
          <p:nvPr/>
        </p:nvSpPr>
        <p:spPr bwMode="auto">
          <a:xfrm>
            <a:off x="1679575" y="3798888"/>
            <a:ext cx="11176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08" name="WordArt 224"/>
          <p:cNvSpPr>
            <a:spLocks noChangeArrowheads="1" noChangeShapeType="1" noTextEdit="1"/>
          </p:cNvSpPr>
          <p:nvPr/>
        </p:nvSpPr>
        <p:spPr bwMode="auto">
          <a:xfrm>
            <a:off x="2070100" y="3970338"/>
            <a:ext cx="201613" cy="88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n=1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3009" name="WordArt 225"/>
          <p:cNvSpPr>
            <a:spLocks noChangeArrowheads="1" noChangeShapeType="1" noTextEdit="1"/>
          </p:cNvSpPr>
          <p:nvPr/>
        </p:nvSpPr>
        <p:spPr bwMode="auto">
          <a:xfrm>
            <a:off x="2336800" y="4513263"/>
            <a:ext cx="198438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nd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3010" name="WordArt 226"/>
          <p:cNvSpPr>
            <a:spLocks noChangeArrowheads="1" noChangeShapeType="1" noTextEdit="1"/>
          </p:cNvSpPr>
          <p:nvPr/>
        </p:nvSpPr>
        <p:spPr bwMode="auto">
          <a:xfrm>
            <a:off x="1943100" y="4513263"/>
            <a:ext cx="196850" cy="93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nl = 0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3011" name="Text Box 227"/>
          <p:cNvSpPr txBox="1">
            <a:spLocks noChangeArrowheads="1"/>
          </p:cNvSpPr>
          <p:nvPr/>
        </p:nvSpPr>
        <p:spPr bwMode="auto">
          <a:xfrm>
            <a:off x="1811338" y="5819775"/>
            <a:ext cx="854075" cy="15240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>
              <a:solidFill>
                <a:srgbClr val="800000"/>
              </a:solidFill>
            </a:endParaRPr>
          </a:p>
          <a:p>
            <a:endParaRPr lang="en-US" altLang="bg-BG" sz="800">
              <a:solidFill>
                <a:srgbClr val="800000"/>
              </a:solidFill>
            </a:endParaRPr>
          </a:p>
        </p:txBody>
      </p:sp>
      <p:sp>
        <p:nvSpPr>
          <p:cNvPr id="503012" name="Text Box 228"/>
          <p:cNvSpPr txBox="1">
            <a:spLocks noChangeArrowheads="1"/>
          </p:cNvSpPr>
          <p:nvPr/>
        </p:nvSpPr>
        <p:spPr bwMode="auto">
          <a:xfrm>
            <a:off x="1614488" y="5819775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/>
              <a:t>5</a:t>
            </a:r>
            <a:endParaRPr lang="en-US" altLang="bg-BG" sz="800"/>
          </a:p>
        </p:txBody>
      </p:sp>
      <p:sp>
        <p:nvSpPr>
          <p:cNvPr id="503013" name="Text Box 229"/>
          <p:cNvSpPr txBox="1">
            <a:spLocks noChangeArrowheads="1"/>
          </p:cNvSpPr>
          <p:nvPr/>
        </p:nvSpPr>
        <p:spPr bwMode="auto">
          <a:xfrm>
            <a:off x="1811338" y="5119688"/>
            <a:ext cx="854075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bg-BG" sz="800" b="0"/>
          </a:p>
          <a:p>
            <a:endParaRPr lang="en-US" altLang="bg-BG" sz="800"/>
          </a:p>
        </p:txBody>
      </p:sp>
      <p:sp>
        <p:nvSpPr>
          <p:cNvPr id="503014" name="Text Box 230"/>
          <p:cNvSpPr txBox="1">
            <a:spLocks noChangeArrowheads="1"/>
          </p:cNvSpPr>
          <p:nvPr/>
        </p:nvSpPr>
        <p:spPr bwMode="auto">
          <a:xfrm>
            <a:off x="1604963" y="5119688"/>
            <a:ext cx="19685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/>
              <a:t>3</a:t>
            </a:r>
          </a:p>
        </p:txBody>
      </p:sp>
      <p:sp>
        <p:nvSpPr>
          <p:cNvPr id="503015" name="Text Box 231"/>
          <p:cNvSpPr txBox="1">
            <a:spLocks noChangeArrowheads="1"/>
          </p:cNvSpPr>
          <p:nvPr/>
        </p:nvSpPr>
        <p:spPr bwMode="auto">
          <a:xfrm>
            <a:off x="3192463" y="5314950"/>
            <a:ext cx="525462" cy="15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800"/>
          </a:p>
        </p:txBody>
      </p:sp>
      <p:grpSp>
        <p:nvGrpSpPr>
          <p:cNvPr id="503016" name="Group 232"/>
          <p:cNvGrpSpPr>
            <a:grpSpLocks/>
          </p:cNvGrpSpPr>
          <p:nvPr/>
        </p:nvGrpSpPr>
        <p:grpSpPr bwMode="auto">
          <a:xfrm rot="-16624878">
            <a:off x="5533232" y="3407568"/>
            <a:ext cx="914400" cy="220663"/>
            <a:chOff x="1691" y="2557"/>
            <a:chExt cx="144" cy="32"/>
          </a:xfrm>
        </p:grpSpPr>
        <p:sp>
          <p:nvSpPr>
            <p:cNvPr id="503017" name="Line 233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018" name="Freeform 234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019" name="Oval 235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020" name="Line 236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3021" name="Rectangle 237"/>
          <p:cNvSpPr>
            <a:spLocks noChangeArrowheads="1"/>
          </p:cNvSpPr>
          <p:nvPr/>
        </p:nvSpPr>
        <p:spPr bwMode="auto">
          <a:xfrm>
            <a:off x="5724525" y="2692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sp>
        <p:nvSpPr>
          <p:cNvPr id="503022" name="Freeform 238"/>
          <p:cNvSpPr>
            <a:spLocks/>
          </p:cNvSpPr>
          <p:nvPr/>
        </p:nvSpPr>
        <p:spPr bwMode="auto">
          <a:xfrm>
            <a:off x="1135063" y="3033713"/>
            <a:ext cx="1477962" cy="3224212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023" name="Rectangle 239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z="1100"/>
          </a:p>
        </p:txBody>
      </p:sp>
      <p:sp>
        <p:nvSpPr>
          <p:cNvPr id="503024" name="Line 240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322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02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02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02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02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2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02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02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02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02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02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02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02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02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02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502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02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502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02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02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02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02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502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502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02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502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502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02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02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502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502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02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02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02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02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02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02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502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502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02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50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50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502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502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02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02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502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502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02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02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502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502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02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502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502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502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02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02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502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02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502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502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502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502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502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502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502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502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502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0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502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502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502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502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502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502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502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502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502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502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502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02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50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50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02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502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502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502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502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502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502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03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503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503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03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503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0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503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503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503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503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503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503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503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503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503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0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0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03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03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03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03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5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03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03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0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03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03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03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03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03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03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50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50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503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50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50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503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50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50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503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50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50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0" dur="1000"/>
                                        <p:tgtEl>
                                          <p:spTgt spid="503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50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50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5" dur="1000"/>
                                        <p:tgtEl>
                                          <p:spTgt spid="503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0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0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03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502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502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502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9" dur="500" fill="hold"/>
                                        <p:tgtEl>
                                          <p:spTgt spid="5029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02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5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50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50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503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956" grpId="0" animBg="1"/>
      <p:bldP spid="502967" grpId="0" animBg="1"/>
      <p:bldP spid="502968" grpId="0" animBg="1"/>
      <p:bldP spid="502969" grpId="0" animBg="1"/>
      <p:bldP spid="502970" grpId="0" animBg="1"/>
      <p:bldP spid="502971" grpId="0" animBg="1"/>
      <p:bldP spid="502972" grpId="0" animBg="1"/>
      <p:bldP spid="502973" grpId="0" animBg="1"/>
      <p:bldP spid="502974" grpId="0" animBg="1"/>
      <p:bldP spid="502975" grpId="0" animBg="1"/>
      <p:bldP spid="502976" grpId="0" animBg="1"/>
      <p:bldP spid="502977" grpId="0" animBg="1"/>
      <p:bldP spid="502978" grpId="0" animBg="1"/>
      <p:bldP spid="502979" grpId="0" animBg="1"/>
      <p:bldP spid="502980" grpId="0" animBg="1"/>
      <p:bldP spid="502981" grpId="0" animBg="1"/>
      <p:bldP spid="502982" grpId="0" animBg="1"/>
      <p:bldP spid="502983" grpId="0" animBg="1"/>
      <p:bldP spid="502984" grpId="0" animBg="1"/>
      <p:bldP spid="502985" grpId="0" animBg="1"/>
      <p:bldP spid="502986" grpId="0" animBg="1"/>
      <p:bldP spid="502987" grpId="0" animBg="1"/>
      <p:bldP spid="502988" grpId="0" animBg="1"/>
      <p:bldP spid="502989" grpId="0" animBg="1"/>
      <p:bldP spid="502994" grpId="0" animBg="1"/>
      <p:bldP spid="502995" grpId="0" animBg="1"/>
      <p:bldP spid="502996" grpId="0" animBg="1"/>
      <p:bldP spid="502997" grpId="0" animBg="1"/>
      <p:bldP spid="502998" grpId="0" animBg="1"/>
      <p:bldP spid="502999" grpId="0" animBg="1"/>
      <p:bldP spid="503000" grpId="0" animBg="1"/>
      <p:bldP spid="503001" grpId="0" animBg="1"/>
      <p:bldP spid="503002" grpId="0" animBg="1"/>
      <p:bldP spid="503003" grpId="0" animBg="1"/>
      <p:bldP spid="503004" grpId="0" animBg="1"/>
      <p:bldP spid="503005" grpId="0" animBg="1"/>
      <p:bldP spid="503006" grpId="0" animBg="1"/>
      <p:bldP spid="503007" grpId="0" animBg="1"/>
      <p:bldP spid="503008" grpId="0" animBg="1"/>
      <p:bldP spid="503009" grpId="0" animBg="1"/>
      <p:bldP spid="503010" grpId="0" animBg="1"/>
      <p:bldP spid="503011" grpId="0" animBg="1"/>
      <p:bldP spid="503012" grpId="0" animBg="1"/>
      <p:bldP spid="503013" grpId="0" animBg="1"/>
      <p:bldP spid="503014" grpId="0" animBg="1"/>
      <p:bldP spid="503015" grpId="0" animBg="1"/>
      <p:bldP spid="503022" grpId="0" animBg="1"/>
      <p:bldP spid="50302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810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503811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3812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3813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3814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503815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16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3817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18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19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20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21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3822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23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3824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3825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26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3827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3828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29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30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31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32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33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34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35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36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3837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3838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3839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503840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3841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3842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384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3844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45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46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47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48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3849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50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51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52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3853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54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55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56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3857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3858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3859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3860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3861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3862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503863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503864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65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66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67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68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69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3870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71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3872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3873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74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3875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3876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77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78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79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80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81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82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83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84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3885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3886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3887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503888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3889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3890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389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3892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93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94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895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96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3897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98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899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00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3901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3902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03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04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05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06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3907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3908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3909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3910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3911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3912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503913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3914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503915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916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917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18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3919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3920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3921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503922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503923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3924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503925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3926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503927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503928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503929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3930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3931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3932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503933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3934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503935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503936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3937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503938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503939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503940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503941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503942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503943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3944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45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3946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503947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3948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49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3950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3951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503952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3953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3954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3955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503956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957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958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59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503960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503961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3962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63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3964" name="Group 156"/>
          <p:cNvGrpSpPr>
            <a:grpSpLocks/>
          </p:cNvGrpSpPr>
          <p:nvPr/>
        </p:nvGrpSpPr>
        <p:grpSpPr bwMode="auto">
          <a:xfrm>
            <a:off x="6848475" y="2952750"/>
            <a:ext cx="152400" cy="152400"/>
            <a:chOff x="4242" y="978"/>
            <a:chExt cx="96" cy="96"/>
          </a:xfrm>
        </p:grpSpPr>
        <p:sp>
          <p:nvSpPr>
            <p:cNvPr id="503965" name="Oval 157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3966" name="Line 158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67" name="Line 159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3968" name="Oval 160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3969" name="Line 161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grpSp>
        <p:nvGrpSpPr>
          <p:cNvPr id="503970" name="Group 162"/>
          <p:cNvGrpSpPr>
            <a:grpSpLocks/>
          </p:cNvGrpSpPr>
          <p:nvPr/>
        </p:nvGrpSpPr>
        <p:grpSpPr bwMode="auto">
          <a:xfrm>
            <a:off x="5895975" y="4017963"/>
            <a:ext cx="923925" cy="682625"/>
            <a:chOff x="4818" y="755"/>
            <a:chExt cx="582" cy="430"/>
          </a:xfrm>
        </p:grpSpPr>
        <p:sp>
          <p:nvSpPr>
            <p:cNvPr id="503971" name="Text Box 16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3972" name="Text Box 16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3973" name="Text Box 16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sp>
        <p:nvSpPr>
          <p:cNvPr id="503974" name="Oval 166"/>
          <p:cNvSpPr>
            <a:spLocks noChangeArrowheads="1"/>
          </p:cNvSpPr>
          <p:nvPr/>
        </p:nvSpPr>
        <p:spPr bwMode="auto">
          <a:xfrm>
            <a:off x="6257925" y="40481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3975" name="Group 167"/>
          <p:cNvGrpSpPr>
            <a:grpSpLocks/>
          </p:cNvGrpSpPr>
          <p:nvPr/>
        </p:nvGrpSpPr>
        <p:grpSpPr bwMode="auto">
          <a:xfrm>
            <a:off x="6781800" y="5026025"/>
            <a:ext cx="152400" cy="152400"/>
            <a:chOff x="4242" y="978"/>
            <a:chExt cx="96" cy="96"/>
          </a:xfrm>
        </p:grpSpPr>
        <p:sp>
          <p:nvSpPr>
            <p:cNvPr id="503976" name="Oval 16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3977" name="Line 16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78" name="Line 17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3979" name="Group 171"/>
          <p:cNvGrpSpPr>
            <a:grpSpLocks/>
          </p:cNvGrpSpPr>
          <p:nvPr/>
        </p:nvGrpSpPr>
        <p:grpSpPr bwMode="auto">
          <a:xfrm>
            <a:off x="5695950" y="5057775"/>
            <a:ext cx="152400" cy="152400"/>
            <a:chOff x="4242" y="978"/>
            <a:chExt cx="96" cy="96"/>
          </a:xfrm>
        </p:grpSpPr>
        <p:sp>
          <p:nvSpPr>
            <p:cNvPr id="503980" name="Oval 172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3981" name="Line 173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82" name="Line 174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3983" name="Line 175"/>
          <p:cNvSpPr>
            <a:spLocks noChangeShapeType="1"/>
          </p:cNvSpPr>
          <p:nvPr/>
        </p:nvSpPr>
        <p:spPr bwMode="auto">
          <a:xfrm flipH="1">
            <a:off x="5826125" y="45370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984" name="Line 176"/>
          <p:cNvSpPr>
            <a:spLocks noChangeShapeType="1"/>
          </p:cNvSpPr>
          <p:nvPr/>
        </p:nvSpPr>
        <p:spPr bwMode="auto">
          <a:xfrm rot="18250743" flipH="1">
            <a:off x="6558756" y="4518820"/>
            <a:ext cx="307975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03985" name="Group 177"/>
          <p:cNvGrpSpPr>
            <a:grpSpLocks/>
          </p:cNvGrpSpPr>
          <p:nvPr/>
        </p:nvGrpSpPr>
        <p:grpSpPr bwMode="auto">
          <a:xfrm rot="-16624878">
            <a:off x="5533232" y="3407568"/>
            <a:ext cx="914400" cy="220663"/>
            <a:chOff x="1691" y="2557"/>
            <a:chExt cx="144" cy="32"/>
          </a:xfrm>
        </p:grpSpPr>
        <p:sp>
          <p:nvSpPr>
            <p:cNvPr id="503986" name="Line 178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3987" name="Freeform 179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988" name="Oval 180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3989" name="Line 181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3990" name="Rectangle 182"/>
          <p:cNvSpPr>
            <a:spLocks noChangeArrowheads="1"/>
          </p:cNvSpPr>
          <p:nvPr/>
        </p:nvSpPr>
        <p:spPr bwMode="auto">
          <a:xfrm>
            <a:off x="5724525" y="2692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sp>
        <p:nvSpPr>
          <p:cNvPr id="503991" name="Rectangle 183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z="1100"/>
          </a:p>
        </p:txBody>
      </p:sp>
      <p:sp>
        <p:nvSpPr>
          <p:cNvPr id="503992" name="Line 184"/>
          <p:cNvSpPr>
            <a:spLocks noChangeShapeType="1"/>
          </p:cNvSpPr>
          <p:nvPr/>
        </p:nvSpPr>
        <p:spPr bwMode="auto">
          <a:xfrm flipH="1">
            <a:off x="6575425" y="30638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3993" name="Line 185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657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039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03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17" dur="2000" fill="hold"/>
                                        <p:tgtEl>
                                          <p:spTgt spid="5039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19" dur="2000" fill="hold"/>
                                        <p:tgtEl>
                                          <p:spTgt spid="5039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21" dur="2000" fill="hold"/>
                                        <p:tgtEl>
                                          <p:spTgt spid="50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23" dur="2000" fill="hold"/>
                                        <p:tgtEl>
                                          <p:spTgt spid="503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25" dur="2000" fill="hold"/>
                                        <p:tgtEl>
                                          <p:spTgt spid="503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27" dur="2000" fill="hold"/>
                                        <p:tgtEl>
                                          <p:spTgt spid="5039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39 -0.05926 " pathEditMode="relative" ptsTypes="AA">
                                      <p:cBhvr>
                                        <p:cTn id="29" dur="2000" fill="hold"/>
                                        <p:tgtEl>
                                          <p:spTgt spid="503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935" grpId="0" animBg="1"/>
      <p:bldP spid="503974" grpId="0" animBg="1"/>
      <p:bldP spid="503983" grpId="0" animBg="1"/>
      <p:bldP spid="503984" grpId="0" animBg="1"/>
      <p:bldP spid="5039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34" name="Group 2"/>
          <p:cNvGrpSpPr>
            <a:grpSpLocks/>
          </p:cNvGrpSpPr>
          <p:nvPr/>
        </p:nvGrpSpPr>
        <p:grpSpPr bwMode="auto">
          <a:xfrm>
            <a:off x="7648575" y="1198563"/>
            <a:ext cx="923925" cy="682625"/>
            <a:chOff x="4818" y="755"/>
            <a:chExt cx="582" cy="430"/>
          </a:xfrm>
        </p:grpSpPr>
        <p:sp>
          <p:nvSpPr>
            <p:cNvPr id="504835" name="Text Box 3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4836" name="Text Box 4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4837" name="Text Box 5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4838" name="Group 6"/>
          <p:cNvGrpSpPr>
            <a:grpSpLocks/>
          </p:cNvGrpSpPr>
          <p:nvPr/>
        </p:nvGrpSpPr>
        <p:grpSpPr bwMode="auto">
          <a:xfrm>
            <a:off x="3697288" y="0"/>
            <a:ext cx="1830387" cy="2287588"/>
            <a:chOff x="2113" y="0"/>
            <a:chExt cx="1153" cy="1441"/>
          </a:xfrm>
        </p:grpSpPr>
        <p:sp>
          <p:nvSpPr>
            <p:cNvPr id="504839" name="Line 7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40" name="Text Box 8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4841" name="Line 9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42" name="Line 10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43" name="Line 11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44" name="Oval 12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45" name="Text Box 13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4846" name="Line 14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47" name="Text Box 15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4848" name="Text Box 16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4849" name="Line 17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50" name="Oval 18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485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4852" name="Line 20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53" name="Freeform 21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54" name="Oval 22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55" name="Line 23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56" name="Rectangle 24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57" name="Rectangle 25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58" name="Rectangle 26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59" name="Freeform 27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60" name="Text Box 28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4861" name="Text Box 29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4862" name="Text Box 30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4863" name="Group 31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504864" name="Rectangle 32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4865" name="Rectangle 33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4866" name="Rectangle 34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486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04868" name="Line 36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69" name="Freeform 37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70" name="Oval 38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71" name="Line 39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72" name="Text Box 40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4873" name="Freeform 41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74" name="Line 42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75" name="Line 43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76" name="Text Box 44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4877" name="Line 45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78" name="Freeform 46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79" name="Line 47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80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4881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4882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4883" name="Text Box 51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4884" name="Text Box 52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4885" name="Text Box 53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4886" name="Text Box 54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504887" name="Group 55"/>
          <p:cNvGrpSpPr>
            <a:grpSpLocks/>
          </p:cNvGrpSpPr>
          <p:nvPr/>
        </p:nvGrpSpPr>
        <p:grpSpPr bwMode="auto">
          <a:xfrm>
            <a:off x="2605088" y="1779588"/>
            <a:ext cx="2103437" cy="2414587"/>
            <a:chOff x="1365" y="1115"/>
            <a:chExt cx="1325" cy="1521"/>
          </a:xfrm>
        </p:grpSpPr>
        <p:sp>
          <p:nvSpPr>
            <p:cNvPr id="504888" name="Line 56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89" name="Line 57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90" name="Line 58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91" name="Line 59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92" name="Oval 60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893" name="Text Box 61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4894" name="Line 62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95" name="Text Box 63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4896" name="Text Box 64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504897" name="Line 65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898" name="Oval 66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4899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504900" name="Line 68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01" name="Freeform 69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02" name="Oval 70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03" name="Line 71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04" name="Rectangle 72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05" name="Rectangle 73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06" name="Rectangle 74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07" name="Freeform 75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08" name="Text Box 76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504909" name="Text Box 77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504910" name="Text Box 78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504911" name="Group 79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504912" name="Rectangle 8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4913" name="Rectangle 8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04914" name="Rectangle 8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04915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Arial Black"/>
                </a:rPr>
                <a:t>2</a:t>
              </a:r>
            </a:p>
          </p:txBody>
        </p:sp>
        <p:sp>
          <p:nvSpPr>
            <p:cNvPr id="504916" name="Line 84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17" name="Freeform 85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18" name="Oval 86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19" name="Line 87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0" name="Text Box 88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504921" name="Freeform 89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2" name="Line 90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3" name="Line 91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4" name="Text Box 92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504925" name="Text Box 93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504926" name="Line 94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7" name="Line 95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8" name="Line 96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29" name="Rectangle 97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30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4931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4932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4933" name="Text Box 101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4934" name="Text Box 102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504935" name="Text Box 103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504936" name="Text Box 104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504937" name="AutoShape 105"/>
          <p:cNvSpPr>
            <a:spLocks noChangeArrowheads="1"/>
          </p:cNvSpPr>
          <p:nvPr/>
        </p:nvSpPr>
        <p:spPr bwMode="auto">
          <a:xfrm flipH="1">
            <a:off x="3144838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04938" name="Group 106"/>
          <p:cNvGrpSpPr>
            <a:grpSpLocks/>
          </p:cNvGrpSpPr>
          <p:nvPr/>
        </p:nvGrpSpPr>
        <p:grpSpPr bwMode="auto">
          <a:xfrm>
            <a:off x="7256463" y="660400"/>
            <a:ext cx="935037" cy="525463"/>
            <a:chOff x="4571" y="416"/>
            <a:chExt cx="589" cy="331"/>
          </a:xfrm>
        </p:grpSpPr>
        <p:sp>
          <p:nvSpPr>
            <p:cNvPr id="504939" name="Freeform 107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40" name="Oval 108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41" name="Freeform 109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42" name="Text Box 110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504943" name="Line 111"/>
          <p:cNvSpPr>
            <a:spLocks noChangeShapeType="1"/>
          </p:cNvSpPr>
          <p:nvPr/>
        </p:nvSpPr>
        <p:spPr bwMode="auto">
          <a:xfrm>
            <a:off x="900113" y="884238"/>
            <a:ext cx="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4944" name="Line 112"/>
          <p:cNvSpPr>
            <a:spLocks noChangeShapeType="1"/>
          </p:cNvSpPr>
          <p:nvPr/>
        </p:nvSpPr>
        <p:spPr bwMode="auto">
          <a:xfrm>
            <a:off x="900113" y="1355725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4945" name="Oval 113"/>
          <p:cNvSpPr>
            <a:spLocks noChangeArrowheads="1"/>
          </p:cNvSpPr>
          <p:nvPr/>
        </p:nvSpPr>
        <p:spPr bwMode="auto">
          <a:xfrm>
            <a:off x="739775" y="314325"/>
            <a:ext cx="303213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 sz="1100"/>
          </a:p>
        </p:txBody>
      </p:sp>
      <p:sp>
        <p:nvSpPr>
          <p:cNvPr id="504946" name="Text Box 114"/>
          <p:cNvSpPr txBox="1">
            <a:spLocks noChangeArrowheads="1"/>
          </p:cNvSpPr>
          <p:nvPr/>
        </p:nvSpPr>
        <p:spPr bwMode="auto">
          <a:xfrm>
            <a:off x="377825" y="0"/>
            <a:ext cx="1112838" cy="223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 </a:t>
            </a:r>
            <a:r>
              <a:rPr lang="en-US" altLang="bg-BG" sz="1100" b="0">
                <a:solidFill>
                  <a:srgbClr val="993300"/>
                </a:solidFill>
              </a:rPr>
              <a:t>(</a:t>
            </a:r>
            <a:r>
              <a:rPr lang="en-US" altLang="bg-BG" sz="1100" b="0">
                <a:cs typeface="Times New Roman" pitchFamily="18" charset="0"/>
              </a:rPr>
              <a:t>n)</a:t>
            </a:r>
          </a:p>
        </p:txBody>
      </p:sp>
      <p:sp>
        <p:nvSpPr>
          <p:cNvPr id="504947" name="Line 115"/>
          <p:cNvSpPr>
            <a:spLocks noChangeShapeType="1"/>
          </p:cNvSpPr>
          <p:nvPr/>
        </p:nvSpPr>
        <p:spPr bwMode="auto">
          <a:xfrm>
            <a:off x="900113" y="2206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4948" name="Text Box 116"/>
          <p:cNvSpPr txBox="1">
            <a:spLocks noChangeArrowheads="1"/>
          </p:cNvSpPr>
          <p:nvPr/>
        </p:nvSpPr>
        <p:spPr bwMode="auto">
          <a:xfrm>
            <a:off x="254000" y="703263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nl:=n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2; nd:=n-n</a:t>
            </a:r>
            <a:r>
              <a:rPr lang="en-US" altLang="bg-BG" sz="1100" b="0" i="1">
                <a:solidFill>
                  <a:srgbClr val="993300"/>
                </a:solidFill>
              </a:rPr>
              <a:t>div</a:t>
            </a:r>
            <a:r>
              <a:rPr lang="en-US" altLang="bg-BG" sz="1100" b="0">
                <a:solidFill>
                  <a:srgbClr val="993300"/>
                </a:solidFill>
              </a:rPr>
              <a:t>2–1;</a:t>
            </a:r>
            <a:endParaRPr lang="en-US" altLang="bg-BG" sz="1100" b="0"/>
          </a:p>
        </p:txBody>
      </p:sp>
      <p:sp>
        <p:nvSpPr>
          <p:cNvPr id="504949" name="Line 117"/>
          <p:cNvSpPr>
            <a:spLocks noChangeShapeType="1"/>
          </p:cNvSpPr>
          <p:nvPr/>
        </p:nvSpPr>
        <p:spPr bwMode="auto">
          <a:xfrm>
            <a:off x="900113" y="615950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4950" name="Text Box 118"/>
          <p:cNvSpPr txBox="1">
            <a:spLocks noChangeArrowheads="1"/>
          </p:cNvSpPr>
          <p:nvPr/>
        </p:nvSpPr>
        <p:spPr bwMode="auto">
          <a:xfrm>
            <a:off x="11113" y="1023938"/>
            <a:ext cx="242887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2</a:t>
            </a:r>
          </a:p>
        </p:txBody>
      </p:sp>
      <p:sp>
        <p:nvSpPr>
          <p:cNvPr id="504951" name="Text Box 119"/>
          <p:cNvSpPr txBox="1">
            <a:spLocks noChangeArrowheads="1"/>
          </p:cNvSpPr>
          <p:nvPr/>
        </p:nvSpPr>
        <p:spPr bwMode="auto">
          <a:xfrm>
            <a:off x="0" y="703263"/>
            <a:ext cx="2540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100" b="0">
                <a:cs typeface="Times New Roman" pitchFamily="18" charset="0"/>
              </a:rPr>
              <a:t>1</a:t>
            </a:r>
            <a:endParaRPr lang="en-US" altLang="bg-BG" sz="1100" b="0"/>
          </a:p>
        </p:txBody>
      </p:sp>
      <p:sp>
        <p:nvSpPr>
          <p:cNvPr id="504952" name="Text Box 120"/>
          <p:cNvSpPr txBox="1">
            <a:spLocks noChangeArrowheads="1"/>
          </p:cNvSpPr>
          <p:nvPr/>
        </p:nvSpPr>
        <p:spPr bwMode="auto">
          <a:xfrm>
            <a:off x="939800" y="2433638"/>
            <a:ext cx="2428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>
                <a:cs typeface="Times New Roman" pitchFamily="18" charset="0"/>
              </a:rPr>
              <a:t>6</a:t>
            </a:r>
            <a:endParaRPr lang="en-US" altLang="bg-BG" sz="1100" b="0"/>
          </a:p>
        </p:txBody>
      </p:sp>
      <p:sp>
        <p:nvSpPr>
          <p:cNvPr id="504953" name="Line 121"/>
          <p:cNvSpPr>
            <a:spLocks noChangeShapeType="1"/>
          </p:cNvSpPr>
          <p:nvPr/>
        </p:nvSpPr>
        <p:spPr bwMode="auto">
          <a:xfrm>
            <a:off x="768350" y="439738"/>
            <a:ext cx="1281113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4954" name="Line 122"/>
          <p:cNvSpPr>
            <a:spLocks noChangeShapeType="1"/>
          </p:cNvSpPr>
          <p:nvPr/>
        </p:nvSpPr>
        <p:spPr bwMode="auto">
          <a:xfrm>
            <a:off x="2030413" y="676275"/>
            <a:ext cx="0" cy="173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4955" name="Line 123"/>
          <p:cNvSpPr>
            <a:spLocks noChangeShapeType="1"/>
          </p:cNvSpPr>
          <p:nvPr/>
        </p:nvSpPr>
        <p:spPr bwMode="auto">
          <a:xfrm>
            <a:off x="904875" y="2382838"/>
            <a:ext cx="95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4956" name="Text Box 124"/>
          <p:cNvSpPr txBox="1">
            <a:spLocks noChangeArrowheads="1"/>
          </p:cNvSpPr>
          <p:nvPr/>
        </p:nvSpPr>
        <p:spPr bwMode="auto">
          <a:xfrm>
            <a:off x="254000" y="1027113"/>
            <a:ext cx="1625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 b="0">
                <a:solidFill>
                  <a:srgbClr val="993300"/>
                </a:solidFill>
              </a:rPr>
              <a:t>new (</a:t>
            </a:r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arj); readln (x) </a:t>
            </a:r>
            <a:endParaRPr lang="bg-BG" altLang="bg-BG" sz="1100" b="0">
              <a:solidFill>
                <a:srgbClr val="993300"/>
              </a:solidFill>
            </a:endParaRPr>
          </a:p>
          <a:p>
            <a:pPr algn="l" eaLnBrk="0" hangingPunct="0"/>
            <a:r>
              <a:rPr lang="fr-FR" altLang="bg-BG" sz="1100" b="0">
                <a:solidFill>
                  <a:srgbClr val="993300"/>
                </a:solidFill>
              </a:rPr>
              <a:t>d</a:t>
            </a:r>
            <a:r>
              <a:rPr lang="en-US" altLang="bg-BG" sz="1100" b="0">
                <a:solidFill>
                  <a:srgbClr val="993300"/>
                </a:solidFill>
              </a:rPr>
              <a:t>arj ^.data :=x;</a:t>
            </a:r>
          </a:p>
        </p:txBody>
      </p:sp>
      <p:sp>
        <p:nvSpPr>
          <p:cNvPr id="504957" name="Line 125"/>
          <p:cNvSpPr>
            <a:spLocks noChangeShapeType="1"/>
          </p:cNvSpPr>
          <p:nvPr/>
        </p:nvSpPr>
        <p:spPr bwMode="auto">
          <a:xfrm>
            <a:off x="900113" y="16700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4958" name="Text Box 126"/>
          <p:cNvSpPr txBox="1">
            <a:spLocks noChangeArrowheads="1"/>
          </p:cNvSpPr>
          <p:nvPr/>
        </p:nvSpPr>
        <p:spPr bwMode="auto">
          <a:xfrm>
            <a:off x="11113" y="1462088"/>
            <a:ext cx="242887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3</a:t>
            </a:r>
            <a:endParaRPr lang="en-US" altLang="bg-BG" sz="1100" b="0"/>
          </a:p>
        </p:txBody>
      </p:sp>
      <p:sp>
        <p:nvSpPr>
          <p:cNvPr id="504959" name="Text Box 127"/>
          <p:cNvSpPr txBox="1">
            <a:spLocks noChangeArrowheads="1"/>
          </p:cNvSpPr>
          <p:nvPr/>
        </p:nvSpPr>
        <p:spPr bwMode="auto">
          <a:xfrm>
            <a:off x="254000" y="1465263"/>
            <a:ext cx="1625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^.left := ibd(nl);</a:t>
            </a:r>
          </a:p>
        </p:txBody>
      </p:sp>
      <p:sp>
        <p:nvSpPr>
          <p:cNvPr id="504960" name="Line 128"/>
          <p:cNvSpPr>
            <a:spLocks noChangeShapeType="1"/>
          </p:cNvSpPr>
          <p:nvPr/>
        </p:nvSpPr>
        <p:spPr bwMode="auto">
          <a:xfrm>
            <a:off x="890588" y="199390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sp>
        <p:nvSpPr>
          <p:cNvPr id="504961" name="Text Box 129"/>
          <p:cNvSpPr txBox="1">
            <a:spLocks noChangeArrowheads="1"/>
          </p:cNvSpPr>
          <p:nvPr/>
        </p:nvSpPr>
        <p:spPr bwMode="auto">
          <a:xfrm>
            <a:off x="19050" y="1785938"/>
            <a:ext cx="242888" cy="252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100" b="0"/>
              <a:t>4</a:t>
            </a:r>
            <a:endParaRPr lang="en-US" altLang="bg-BG" sz="1100" b="0"/>
          </a:p>
        </p:txBody>
      </p:sp>
      <p:sp>
        <p:nvSpPr>
          <p:cNvPr id="504962" name="Text Box 130"/>
          <p:cNvSpPr txBox="1">
            <a:spLocks noChangeArrowheads="1"/>
          </p:cNvSpPr>
          <p:nvPr/>
        </p:nvSpPr>
        <p:spPr bwMode="auto">
          <a:xfrm>
            <a:off x="263525" y="1789113"/>
            <a:ext cx="16256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fr-FR" altLang="bg-BG" sz="1100">
                <a:solidFill>
                  <a:srgbClr val="993300"/>
                </a:solidFill>
              </a:rPr>
              <a:t>d</a:t>
            </a:r>
            <a:r>
              <a:rPr lang="en-US" altLang="bg-BG" sz="1100">
                <a:solidFill>
                  <a:srgbClr val="993300"/>
                </a:solidFill>
              </a:rPr>
              <a:t>arj ^.</a:t>
            </a:r>
            <a:r>
              <a:rPr lang="fr-FR" altLang="bg-BG" sz="1100">
                <a:solidFill>
                  <a:srgbClr val="993300"/>
                </a:solidFill>
              </a:rPr>
              <a:t>right </a:t>
            </a:r>
            <a:r>
              <a:rPr lang="en-US" altLang="bg-BG" sz="1100">
                <a:solidFill>
                  <a:srgbClr val="993300"/>
                </a:solidFill>
              </a:rPr>
              <a:t>:= ibd(nl);</a:t>
            </a:r>
          </a:p>
        </p:txBody>
      </p:sp>
      <p:sp>
        <p:nvSpPr>
          <p:cNvPr id="504963" name="Text Box 131"/>
          <p:cNvSpPr txBox="1">
            <a:spLocks noChangeArrowheads="1"/>
          </p:cNvSpPr>
          <p:nvPr/>
        </p:nvSpPr>
        <p:spPr bwMode="auto">
          <a:xfrm>
            <a:off x="0" y="2119313"/>
            <a:ext cx="271463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100" b="0"/>
              <a:t>5</a:t>
            </a:r>
          </a:p>
        </p:txBody>
      </p:sp>
      <p:sp>
        <p:nvSpPr>
          <p:cNvPr id="504964" name="Text Box 132"/>
          <p:cNvSpPr txBox="1">
            <a:spLocks noChangeArrowheads="1"/>
          </p:cNvSpPr>
          <p:nvPr/>
        </p:nvSpPr>
        <p:spPr bwMode="auto">
          <a:xfrm>
            <a:off x="273050" y="2122488"/>
            <a:ext cx="1625600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bg-BG" sz="1100">
                <a:solidFill>
                  <a:srgbClr val="993300"/>
                </a:solidFill>
              </a:rPr>
              <a:t>ibd := darj;</a:t>
            </a:r>
          </a:p>
        </p:txBody>
      </p:sp>
      <p:sp>
        <p:nvSpPr>
          <p:cNvPr id="504965" name="Text Box 133"/>
          <p:cNvSpPr txBox="1">
            <a:spLocks noChangeArrowheads="1"/>
          </p:cNvSpPr>
          <p:nvPr/>
        </p:nvSpPr>
        <p:spPr bwMode="auto">
          <a:xfrm>
            <a:off x="1187450" y="2432050"/>
            <a:ext cx="971550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bg-BG" sz="1100">
                <a:solidFill>
                  <a:srgbClr val="993300"/>
                </a:solidFill>
              </a:rPr>
              <a:t>ibd := nil;</a:t>
            </a:r>
          </a:p>
        </p:txBody>
      </p:sp>
      <p:grpSp>
        <p:nvGrpSpPr>
          <p:cNvPr id="504966" name="Group 134"/>
          <p:cNvGrpSpPr>
            <a:grpSpLocks/>
          </p:cNvGrpSpPr>
          <p:nvPr/>
        </p:nvGrpSpPr>
        <p:grpSpPr bwMode="auto">
          <a:xfrm>
            <a:off x="8229600" y="1619250"/>
            <a:ext cx="152400" cy="152400"/>
            <a:chOff x="4242" y="978"/>
            <a:chExt cx="96" cy="96"/>
          </a:xfrm>
        </p:grpSpPr>
        <p:sp>
          <p:nvSpPr>
            <p:cNvPr id="504967" name="Oval 135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4968" name="Line 136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69" name="Line 137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4970" name="Group 138"/>
          <p:cNvGrpSpPr>
            <a:grpSpLocks/>
          </p:cNvGrpSpPr>
          <p:nvPr/>
        </p:nvGrpSpPr>
        <p:grpSpPr bwMode="auto">
          <a:xfrm>
            <a:off x="7800975" y="1619250"/>
            <a:ext cx="152400" cy="152400"/>
            <a:chOff x="4242" y="978"/>
            <a:chExt cx="96" cy="96"/>
          </a:xfrm>
        </p:grpSpPr>
        <p:sp>
          <p:nvSpPr>
            <p:cNvPr id="504971" name="Oval 139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4972" name="Line 140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73" name="Line 141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4974" name="Oval 142"/>
          <p:cNvSpPr>
            <a:spLocks noChangeArrowheads="1"/>
          </p:cNvSpPr>
          <p:nvPr/>
        </p:nvSpPr>
        <p:spPr bwMode="auto">
          <a:xfrm>
            <a:off x="8010525" y="12287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4975" name="Group 143"/>
          <p:cNvGrpSpPr>
            <a:grpSpLocks/>
          </p:cNvGrpSpPr>
          <p:nvPr/>
        </p:nvGrpSpPr>
        <p:grpSpPr bwMode="auto">
          <a:xfrm>
            <a:off x="6696075" y="2532063"/>
            <a:ext cx="923925" cy="682625"/>
            <a:chOff x="4818" y="755"/>
            <a:chExt cx="582" cy="430"/>
          </a:xfrm>
        </p:grpSpPr>
        <p:sp>
          <p:nvSpPr>
            <p:cNvPr id="504976" name="Text Box 14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4977" name="Text Box 14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4978" name="Text Box 14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grpSp>
        <p:nvGrpSpPr>
          <p:cNvPr id="504979" name="Group 147"/>
          <p:cNvGrpSpPr>
            <a:grpSpLocks/>
          </p:cNvGrpSpPr>
          <p:nvPr/>
        </p:nvGrpSpPr>
        <p:grpSpPr bwMode="auto">
          <a:xfrm>
            <a:off x="6303963" y="1993900"/>
            <a:ext cx="935037" cy="525463"/>
            <a:chOff x="4571" y="416"/>
            <a:chExt cx="589" cy="331"/>
          </a:xfrm>
        </p:grpSpPr>
        <p:sp>
          <p:nvSpPr>
            <p:cNvPr id="504980" name="Freeform 148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81" name="Oval 149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4982" name="Freeform 150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83" name="Text Box 151"/>
            <p:cNvSpPr txBox="1">
              <a:spLocks noChangeArrowheads="1"/>
            </p:cNvSpPr>
            <p:nvPr/>
          </p:nvSpPr>
          <p:spPr bwMode="auto">
            <a:xfrm>
              <a:off x="4680" y="41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504984" name="Group 152"/>
          <p:cNvGrpSpPr>
            <a:grpSpLocks/>
          </p:cNvGrpSpPr>
          <p:nvPr/>
        </p:nvGrpSpPr>
        <p:grpSpPr bwMode="auto">
          <a:xfrm>
            <a:off x="7277100" y="2952750"/>
            <a:ext cx="152400" cy="152400"/>
            <a:chOff x="4242" y="978"/>
            <a:chExt cx="96" cy="96"/>
          </a:xfrm>
        </p:grpSpPr>
        <p:sp>
          <p:nvSpPr>
            <p:cNvPr id="504985" name="Oval 153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4986" name="Line 154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87" name="Line 155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4988" name="Oval 156"/>
          <p:cNvSpPr>
            <a:spLocks noChangeArrowheads="1"/>
          </p:cNvSpPr>
          <p:nvPr/>
        </p:nvSpPr>
        <p:spPr bwMode="auto">
          <a:xfrm>
            <a:off x="7058025" y="25622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04989" name="Line 157"/>
          <p:cNvSpPr>
            <a:spLocks noChangeShapeType="1"/>
          </p:cNvSpPr>
          <p:nvPr/>
        </p:nvSpPr>
        <p:spPr bwMode="auto">
          <a:xfrm flipH="1">
            <a:off x="909638" y="2684463"/>
            <a:ext cx="1114425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 sz="1100"/>
          </a:p>
        </p:txBody>
      </p:sp>
      <p:grpSp>
        <p:nvGrpSpPr>
          <p:cNvPr id="504990" name="Group 158"/>
          <p:cNvGrpSpPr>
            <a:grpSpLocks/>
          </p:cNvGrpSpPr>
          <p:nvPr/>
        </p:nvGrpSpPr>
        <p:grpSpPr bwMode="auto">
          <a:xfrm>
            <a:off x="6048375" y="3649663"/>
            <a:ext cx="923925" cy="682625"/>
            <a:chOff x="4818" y="755"/>
            <a:chExt cx="582" cy="430"/>
          </a:xfrm>
        </p:grpSpPr>
        <p:sp>
          <p:nvSpPr>
            <p:cNvPr id="504991" name="Text Box 159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4992" name="Text Box 160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504993" name="Text Box 161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</p:grpSp>
      <p:sp>
        <p:nvSpPr>
          <p:cNvPr id="504994" name="Oval 162"/>
          <p:cNvSpPr>
            <a:spLocks noChangeArrowheads="1"/>
          </p:cNvSpPr>
          <p:nvPr/>
        </p:nvSpPr>
        <p:spPr bwMode="auto">
          <a:xfrm>
            <a:off x="6410325" y="3679825"/>
            <a:ext cx="238125" cy="238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504995" name="Group 163"/>
          <p:cNvGrpSpPr>
            <a:grpSpLocks/>
          </p:cNvGrpSpPr>
          <p:nvPr/>
        </p:nvGrpSpPr>
        <p:grpSpPr bwMode="auto">
          <a:xfrm>
            <a:off x="6934200" y="4657725"/>
            <a:ext cx="152400" cy="152400"/>
            <a:chOff x="4242" y="978"/>
            <a:chExt cx="96" cy="96"/>
          </a:xfrm>
        </p:grpSpPr>
        <p:sp>
          <p:nvSpPr>
            <p:cNvPr id="504996" name="Oval 164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4997" name="Line 165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4998" name="Line 166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04999" name="Group 167"/>
          <p:cNvGrpSpPr>
            <a:grpSpLocks/>
          </p:cNvGrpSpPr>
          <p:nvPr/>
        </p:nvGrpSpPr>
        <p:grpSpPr bwMode="auto">
          <a:xfrm>
            <a:off x="5848350" y="4689475"/>
            <a:ext cx="152400" cy="152400"/>
            <a:chOff x="4242" y="978"/>
            <a:chExt cx="96" cy="96"/>
          </a:xfrm>
        </p:grpSpPr>
        <p:sp>
          <p:nvSpPr>
            <p:cNvPr id="505000" name="Oval 168"/>
            <p:cNvSpPr>
              <a:spLocks noChangeArrowheads="1"/>
            </p:cNvSpPr>
            <p:nvPr/>
          </p:nvSpPr>
          <p:spPr bwMode="auto">
            <a:xfrm>
              <a:off x="4242" y="97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05001" name="Line 169"/>
            <p:cNvSpPr>
              <a:spLocks noChangeShapeType="1"/>
            </p:cNvSpPr>
            <p:nvPr/>
          </p:nvSpPr>
          <p:spPr bwMode="auto">
            <a:xfrm>
              <a:off x="4254" y="992"/>
              <a:ext cx="73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5002" name="Line 170"/>
            <p:cNvSpPr>
              <a:spLocks noChangeShapeType="1"/>
            </p:cNvSpPr>
            <p:nvPr/>
          </p:nvSpPr>
          <p:spPr bwMode="auto">
            <a:xfrm flipH="1">
              <a:off x="4258" y="993"/>
              <a:ext cx="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5003" name="Line 171"/>
          <p:cNvSpPr>
            <a:spLocks noChangeShapeType="1"/>
          </p:cNvSpPr>
          <p:nvPr/>
        </p:nvSpPr>
        <p:spPr bwMode="auto">
          <a:xfrm flipH="1">
            <a:off x="5978525" y="41687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5004" name="Line 172"/>
          <p:cNvSpPr>
            <a:spLocks noChangeShapeType="1"/>
          </p:cNvSpPr>
          <p:nvPr/>
        </p:nvSpPr>
        <p:spPr bwMode="auto">
          <a:xfrm rot="18250743" flipH="1">
            <a:off x="6711156" y="4150520"/>
            <a:ext cx="307975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5005" name="Rectangle 173"/>
          <p:cNvSpPr>
            <a:spLocks noChangeArrowheads="1"/>
          </p:cNvSpPr>
          <p:nvPr/>
        </p:nvSpPr>
        <p:spPr bwMode="auto">
          <a:xfrm>
            <a:off x="0" y="0"/>
            <a:ext cx="24511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z="1100"/>
          </a:p>
        </p:txBody>
      </p:sp>
      <p:sp>
        <p:nvSpPr>
          <p:cNvPr id="505006" name="Line 174"/>
          <p:cNvSpPr>
            <a:spLocks noChangeShapeType="1"/>
          </p:cNvSpPr>
          <p:nvPr/>
        </p:nvSpPr>
        <p:spPr bwMode="auto">
          <a:xfrm flipH="1">
            <a:off x="6575425" y="3063875"/>
            <a:ext cx="307975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5007" name="Line 175"/>
          <p:cNvSpPr>
            <a:spLocks noChangeShapeType="1"/>
          </p:cNvSpPr>
          <p:nvPr/>
        </p:nvSpPr>
        <p:spPr bwMode="auto">
          <a:xfrm flipV="1">
            <a:off x="4229100" y="0"/>
            <a:ext cx="34861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83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049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049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/>
              <a:t>ПАК</a:t>
            </a:r>
            <a:endParaRPr lang="bg-BG" alt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21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309" name="Group 797"/>
          <p:cNvGrpSpPr>
            <a:grpSpLocks/>
          </p:cNvGrpSpPr>
          <p:nvPr/>
        </p:nvGrpSpPr>
        <p:grpSpPr bwMode="auto">
          <a:xfrm>
            <a:off x="263525" y="5605463"/>
            <a:ext cx="1225550" cy="1244600"/>
            <a:chOff x="166" y="3531"/>
            <a:chExt cx="772" cy="784"/>
          </a:xfrm>
        </p:grpSpPr>
        <p:sp>
          <p:nvSpPr>
            <p:cNvPr id="449310" name="Line 798"/>
            <p:cNvSpPr>
              <a:spLocks noChangeShapeType="1"/>
            </p:cNvSpPr>
            <p:nvPr/>
          </p:nvSpPr>
          <p:spPr bwMode="auto">
            <a:xfrm>
              <a:off x="650" y="4103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11" name="Line 799"/>
            <p:cNvSpPr>
              <a:spLocks noChangeShapeType="1"/>
            </p:cNvSpPr>
            <p:nvPr/>
          </p:nvSpPr>
          <p:spPr bwMode="auto">
            <a:xfrm>
              <a:off x="305" y="4103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12" name="Oval 800"/>
            <p:cNvSpPr>
              <a:spLocks noChangeArrowheads="1"/>
            </p:cNvSpPr>
            <p:nvPr/>
          </p:nvSpPr>
          <p:spPr bwMode="auto">
            <a:xfrm>
              <a:off x="249" y="3708"/>
              <a:ext cx="165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13" name="Text Box 801"/>
            <p:cNvSpPr txBox="1">
              <a:spLocks noChangeArrowheads="1"/>
            </p:cNvSpPr>
            <p:nvPr/>
          </p:nvSpPr>
          <p:spPr bwMode="auto">
            <a:xfrm>
              <a:off x="166" y="3531"/>
              <a:ext cx="331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9314" name="Line 802"/>
            <p:cNvSpPr>
              <a:spLocks noChangeShapeType="1"/>
            </p:cNvSpPr>
            <p:nvPr/>
          </p:nvSpPr>
          <p:spPr bwMode="auto">
            <a:xfrm>
              <a:off x="331" y="3637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15" name="Line 803"/>
            <p:cNvSpPr>
              <a:spLocks noChangeShapeType="1"/>
            </p:cNvSpPr>
            <p:nvPr/>
          </p:nvSpPr>
          <p:spPr bwMode="auto">
            <a:xfrm>
              <a:off x="249" y="3754"/>
              <a:ext cx="401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16" name="Freeform 804"/>
            <p:cNvSpPr>
              <a:spLocks/>
            </p:cNvSpPr>
            <p:nvPr/>
          </p:nvSpPr>
          <p:spPr bwMode="auto">
            <a:xfrm>
              <a:off x="299" y="4245"/>
              <a:ext cx="341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17" name="Line 805"/>
            <p:cNvSpPr>
              <a:spLocks noChangeShapeType="1"/>
            </p:cNvSpPr>
            <p:nvPr/>
          </p:nvSpPr>
          <p:spPr bwMode="auto">
            <a:xfrm>
              <a:off x="305" y="3885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18" name="WordArt 806"/>
            <p:cNvSpPr>
              <a:spLocks noChangeArrowheads="1" noChangeShapeType="1" noTextEdit="1"/>
            </p:cNvSpPr>
            <p:nvPr/>
          </p:nvSpPr>
          <p:spPr bwMode="auto">
            <a:xfrm>
              <a:off x="246" y="3559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9319" name="Text Box 807"/>
            <p:cNvSpPr txBox="1">
              <a:spLocks noChangeArrowheads="1"/>
            </p:cNvSpPr>
            <p:nvPr/>
          </p:nvSpPr>
          <p:spPr bwMode="auto">
            <a:xfrm>
              <a:off x="477" y="3940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49320" name="Text Box 808"/>
            <p:cNvSpPr txBox="1">
              <a:spLocks noChangeArrowheads="1"/>
            </p:cNvSpPr>
            <p:nvPr/>
          </p:nvSpPr>
          <p:spPr bwMode="auto">
            <a:xfrm>
              <a:off x="353" y="3940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grpSp>
          <p:nvGrpSpPr>
            <p:cNvPr id="449321" name="Group 809"/>
            <p:cNvGrpSpPr>
              <a:grpSpLocks/>
            </p:cNvGrpSpPr>
            <p:nvPr/>
          </p:nvGrpSpPr>
          <p:grpSpPr bwMode="auto">
            <a:xfrm flipH="1">
              <a:off x="823" y="4103"/>
              <a:ext cx="58" cy="54"/>
              <a:chOff x="4860" y="14760"/>
              <a:chExt cx="540" cy="540"/>
            </a:xfrm>
          </p:grpSpPr>
          <p:sp>
            <p:nvSpPr>
              <p:cNvPr id="449322" name="Oval 810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323" name="Line 811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324" name="Line 812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49325" name="Line 813"/>
            <p:cNvSpPr>
              <a:spLocks noChangeShapeType="1"/>
            </p:cNvSpPr>
            <p:nvPr/>
          </p:nvSpPr>
          <p:spPr bwMode="auto">
            <a:xfrm>
              <a:off x="650" y="42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26" name="Freeform 814"/>
            <p:cNvSpPr>
              <a:spLocks/>
            </p:cNvSpPr>
            <p:nvPr/>
          </p:nvSpPr>
          <p:spPr bwMode="auto">
            <a:xfrm>
              <a:off x="640" y="4212"/>
              <a:ext cx="1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9246" name="Group 734"/>
          <p:cNvGrpSpPr>
            <a:grpSpLocks/>
          </p:cNvGrpSpPr>
          <p:nvPr/>
        </p:nvGrpSpPr>
        <p:grpSpPr bwMode="auto">
          <a:xfrm>
            <a:off x="3354388" y="0"/>
            <a:ext cx="1830387" cy="2287588"/>
            <a:chOff x="2113" y="0"/>
            <a:chExt cx="1153" cy="1441"/>
          </a:xfrm>
        </p:grpSpPr>
        <p:sp>
          <p:nvSpPr>
            <p:cNvPr id="448517" name="Line 5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18" name="Text Box 6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519" name="Line 7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20" name="Line 8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21" name="Line 9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22" name="Oval 10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23" name="Text Box 11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524" name="Line 12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25" name="Text Box 13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526" name="Text Box 14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48527" name="Line 15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28" name="Oval 16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52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48530" name="Line 18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31" name="Freeform 19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32" name="Oval 20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33" name="Line 21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34" name="Rectangle 22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35" name="Rectangle 23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36" name="Rectangle 24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37" name="Freeform 25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38" name="Text Box 26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48539" name="Text Box 27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48540" name="Text Box 28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48541" name="Group 29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48542" name="Rectangle 30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543" name="Rectangle 31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544" name="Rectangle 32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48545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48546" name="Line 34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47" name="Freeform 35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48" name="Oval 36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49" name="Line 37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0" name="Text Box 38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48551" name="Freeform 39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2" name="Line 40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3" name="Line 41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4" name="Text Box 42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48555" name="Line 43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6" name="Freeform 44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7" name="Line 45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58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559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560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561" name="Text Box 49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562" name="Text Box 50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48563" name="Text Box 51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564" name="Text Box 52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49294" name="Group 782"/>
          <p:cNvGrpSpPr>
            <a:grpSpLocks/>
          </p:cNvGrpSpPr>
          <p:nvPr/>
        </p:nvGrpSpPr>
        <p:grpSpPr bwMode="auto">
          <a:xfrm>
            <a:off x="2166938" y="1770063"/>
            <a:ext cx="2103437" cy="2414587"/>
            <a:chOff x="1365" y="1115"/>
            <a:chExt cx="1325" cy="1521"/>
          </a:xfrm>
        </p:grpSpPr>
        <p:sp>
          <p:nvSpPr>
            <p:cNvPr id="448565" name="Line 53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66" name="Line 54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67" name="Line 55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68" name="Line 56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69" name="Oval 57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70" name="Text Box 58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571" name="Line 59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72" name="Text Box 60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573" name="Text Box 61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48574" name="Line 62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75" name="Oval 63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576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48577" name="Line 65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78" name="Freeform 66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79" name="Oval 67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80" name="Line 68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81" name="Rectangle 69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82" name="Rectangle 70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83" name="Rectangle 71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84" name="Freeform 72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85" name="Text Box 73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48586" name="Text Box 74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48587" name="Text Box 75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48588" name="Group 76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48589" name="Rectangle 77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590" name="Rectangle 78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591" name="Rectangle 79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48592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48593" name="Line 81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94" name="Freeform 82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95" name="Oval 83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596" name="Line 84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97" name="Text Box 85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48598" name="Freeform 86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599" name="Line 87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00" name="Line 88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01" name="Text Box 89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602" name="Text Box 90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48603" name="Line 91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04" name="Line 92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05" name="Line 93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06" name="Rectangle 94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07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608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609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610" name="Text Box 98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611" name="Text Box 99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48612" name="Text Box 100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613" name="Text Box 101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48658" name="AutoShape 146"/>
          <p:cNvSpPr>
            <a:spLocks noChangeArrowheads="1"/>
          </p:cNvSpPr>
          <p:nvPr/>
        </p:nvSpPr>
        <p:spPr bwMode="auto">
          <a:xfrm flipH="1">
            <a:off x="2716213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8684" name="AutoShape 172"/>
          <p:cNvSpPr>
            <a:spLocks noChangeArrowheads="1"/>
          </p:cNvSpPr>
          <p:nvPr/>
        </p:nvSpPr>
        <p:spPr bwMode="auto">
          <a:xfrm flipH="1">
            <a:off x="541338" y="5124450"/>
            <a:ext cx="731837" cy="601663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8751" name="AutoShape 239"/>
          <p:cNvSpPr>
            <a:spLocks noChangeArrowheads="1"/>
          </p:cNvSpPr>
          <p:nvPr/>
        </p:nvSpPr>
        <p:spPr bwMode="auto">
          <a:xfrm>
            <a:off x="2130425" y="5219700"/>
            <a:ext cx="1004888" cy="515938"/>
          </a:xfrm>
          <a:custGeom>
            <a:avLst/>
            <a:gdLst>
              <a:gd name="G0" fmla="+- -276834 0 0"/>
              <a:gd name="G1" fmla="+- -10518548 0 0"/>
              <a:gd name="G2" fmla="+- -276834 0 -10518548"/>
              <a:gd name="G3" fmla="+- 10800 0 0"/>
              <a:gd name="G4" fmla="+- 0 0 -2768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602 0 0"/>
              <a:gd name="G9" fmla="+- 0 0 -10518548"/>
              <a:gd name="G10" fmla="+- 7602 0 2700"/>
              <a:gd name="G11" fmla="cos G10 -276834"/>
              <a:gd name="G12" fmla="sin G10 -276834"/>
              <a:gd name="G13" fmla="cos 13500 -276834"/>
              <a:gd name="G14" fmla="sin 13500 -276834"/>
              <a:gd name="G15" fmla="+- G11 10800 0"/>
              <a:gd name="G16" fmla="+- G12 10800 0"/>
              <a:gd name="G17" fmla="+- G13 10800 0"/>
              <a:gd name="G18" fmla="+- G14 10800 0"/>
              <a:gd name="G19" fmla="*/ 7602 1 2"/>
              <a:gd name="G20" fmla="+- G19 5400 0"/>
              <a:gd name="G21" fmla="cos G20 -276834"/>
              <a:gd name="G22" fmla="sin G20 -276834"/>
              <a:gd name="G23" fmla="+- G21 10800 0"/>
              <a:gd name="G24" fmla="+- G12 G23 G22"/>
              <a:gd name="G25" fmla="+- G22 G23 G11"/>
              <a:gd name="G26" fmla="cos 10800 -276834"/>
              <a:gd name="G27" fmla="sin 10800 -276834"/>
              <a:gd name="G28" fmla="cos 7602 -276834"/>
              <a:gd name="G29" fmla="sin 7602 -2768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518548"/>
              <a:gd name="G36" fmla="sin G34 -10518548"/>
              <a:gd name="G37" fmla="+/ -10518548 -2768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602 G39"/>
              <a:gd name="G43" fmla="sin 7602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235 w 21600"/>
              <a:gd name="T5" fmla="*/ 95 h 21600"/>
              <a:gd name="T6" fmla="*/ 2126 w 21600"/>
              <a:gd name="T7" fmla="*/ 7728 h 21600"/>
              <a:gd name="T8" fmla="*/ 11810 w 21600"/>
              <a:gd name="T9" fmla="*/ 3265 h 21600"/>
              <a:gd name="T10" fmla="*/ 24263 w 21600"/>
              <a:gd name="T11" fmla="*/ 9805 h 21600"/>
              <a:gd name="T12" fmla="*/ 20292 w 21600"/>
              <a:gd name="T13" fmla="*/ 14410 h 21600"/>
              <a:gd name="T14" fmla="*/ 15688 w 21600"/>
              <a:gd name="T15" fmla="*/ 1043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381" y="10240"/>
                </a:moveTo>
                <a:cubicBezTo>
                  <a:pt x="18088" y="6269"/>
                  <a:pt x="14781" y="3198"/>
                  <a:pt x="10800" y="3198"/>
                </a:cubicBezTo>
                <a:cubicBezTo>
                  <a:pt x="7579" y="3197"/>
                  <a:pt x="4708" y="5226"/>
                  <a:pt x="3634" y="8262"/>
                </a:cubicBezTo>
                <a:lnTo>
                  <a:pt x="619" y="7194"/>
                </a:lnTo>
                <a:cubicBezTo>
                  <a:pt x="2146" y="2882"/>
                  <a:pt x="6225" y="-1"/>
                  <a:pt x="10800" y="0"/>
                </a:cubicBezTo>
                <a:cubicBezTo>
                  <a:pt x="16456" y="0"/>
                  <a:pt x="21154" y="4363"/>
                  <a:pt x="21570" y="10004"/>
                </a:cubicBezTo>
                <a:lnTo>
                  <a:pt x="24263" y="9805"/>
                </a:lnTo>
                <a:lnTo>
                  <a:pt x="20292" y="14410"/>
                </a:lnTo>
                <a:lnTo>
                  <a:pt x="15688" y="10438"/>
                </a:lnTo>
                <a:lnTo>
                  <a:pt x="18381" y="102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8691" name="Freeform 179"/>
          <p:cNvSpPr>
            <a:spLocks/>
          </p:cNvSpPr>
          <p:nvPr/>
        </p:nvSpPr>
        <p:spPr bwMode="auto">
          <a:xfrm>
            <a:off x="1031875" y="6081713"/>
            <a:ext cx="0" cy="150812"/>
          </a:xfrm>
          <a:custGeom>
            <a:avLst/>
            <a:gdLst>
              <a:gd name="T0" fmla="*/ 0 w 1"/>
              <a:gd name="T1" fmla="*/ 0 h 315"/>
              <a:gd name="T2" fmla="*/ 0 w 1"/>
              <a:gd name="T3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5">
                <a:moveTo>
                  <a:pt x="0" y="0"/>
                </a:moveTo>
                <a:lnTo>
                  <a:pt x="0" y="3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48700" name="Group 188"/>
          <p:cNvGrpSpPr>
            <a:grpSpLocks/>
          </p:cNvGrpSpPr>
          <p:nvPr/>
        </p:nvGrpSpPr>
        <p:grpSpPr bwMode="auto">
          <a:xfrm rot="-19004097">
            <a:off x="1125538" y="6343650"/>
            <a:ext cx="260350" cy="107950"/>
            <a:chOff x="3168" y="12163"/>
            <a:chExt cx="397" cy="127"/>
          </a:xfrm>
        </p:grpSpPr>
        <p:sp>
          <p:nvSpPr>
            <p:cNvPr id="448701" name="Line 189"/>
            <p:cNvSpPr>
              <a:spLocks noChangeShapeType="1"/>
            </p:cNvSpPr>
            <p:nvPr/>
          </p:nvSpPr>
          <p:spPr bwMode="auto">
            <a:xfrm rot="470287">
              <a:off x="3168" y="12175"/>
              <a:ext cx="0" cy="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02" name="Freeform 190"/>
            <p:cNvSpPr>
              <a:spLocks/>
            </p:cNvSpPr>
            <p:nvPr/>
          </p:nvSpPr>
          <p:spPr bwMode="auto">
            <a:xfrm rot="470287">
              <a:off x="3168" y="12163"/>
              <a:ext cx="181" cy="127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703" name="Oval 191"/>
            <p:cNvSpPr>
              <a:spLocks noChangeArrowheads="1"/>
            </p:cNvSpPr>
            <p:nvPr/>
          </p:nvSpPr>
          <p:spPr bwMode="auto">
            <a:xfrm rot="470287">
              <a:off x="3203" y="12185"/>
              <a:ext cx="73" cy="8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704" name="Line 192"/>
            <p:cNvSpPr>
              <a:spLocks noChangeShapeType="1"/>
            </p:cNvSpPr>
            <p:nvPr/>
          </p:nvSpPr>
          <p:spPr bwMode="auto">
            <a:xfrm rot="470287">
              <a:off x="3275" y="12251"/>
              <a:ext cx="2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9327" name="Group 815"/>
          <p:cNvGrpSpPr>
            <a:grpSpLocks/>
          </p:cNvGrpSpPr>
          <p:nvPr/>
        </p:nvGrpSpPr>
        <p:grpSpPr bwMode="auto">
          <a:xfrm>
            <a:off x="866775" y="3614738"/>
            <a:ext cx="1985963" cy="2640012"/>
            <a:chOff x="546" y="2277"/>
            <a:chExt cx="1251" cy="1663"/>
          </a:xfrm>
        </p:grpSpPr>
        <p:sp>
          <p:nvSpPr>
            <p:cNvPr id="448615" name="Freeform 103"/>
            <p:cNvSpPr>
              <a:spLocks/>
            </p:cNvSpPr>
            <p:nvPr/>
          </p:nvSpPr>
          <p:spPr bwMode="auto">
            <a:xfrm>
              <a:off x="1516" y="3179"/>
              <a:ext cx="2" cy="602"/>
            </a:xfrm>
            <a:custGeom>
              <a:avLst/>
              <a:gdLst>
                <a:gd name="T0" fmla="*/ 8 w 8"/>
                <a:gd name="T1" fmla="*/ 0 h 1995"/>
                <a:gd name="T2" fmla="*/ 0 w 8"/>
                <a:gd name="T3" fmla="*/ 1995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995">
                  <a:moveTo>
                    <a:pt x="8" y="0"/>
                  </a:moveTo>
                  <a:lnTo>
                    <a:pt x="0" y="199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16" name="Line 104"/>
            <p:cNvSpPr>
              <a:spLocks noChangeShapeType="1"/>
            </p:cNvSpPr>
            <p:nvPr/>
          </p:nvSpPr>
          <p:spPr bwMode="auto">
            <a:xfrm>
              <a:off x="1023" y="3728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17" name="Line 105"/>
            <p:cNvSpPr>
              <a:spLocks noChangeShapeType="1"/>
            </p:cNvSpPr>
            <p:nvPr/>
          </p:nvSpPr>
          <p:spPr bwMode="auto">
            <a:xfrm>
              <a:off x="1023" y="2840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18" name="Line 106"/>
            <p:cNvSpPr>
              <a:spLocks noChangeShapeType="1"/>
            </p:cNvSpPr>
            <p:nvPr/>
          </p:nvSpPr>
          <p:spPr bwMode="auto">
            <a:xfrm>
              <a:off x="1023" y="307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19" name="Oval 107"/>
            <p:cNvSpPr>
              <a:spLocks noChangeArrowheads="1"/>
            </p:cNvSpPr>
            <p:nvPr/>
          </p:nvSpPr>
          <p:spPr bwMode="auto">
            <a:xfrm>
              <a:off x="940" y="2567"/>
              <a:ext cx="166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20" name="Text Box 108"/>
            <p:cNvSpPr txBox="1">
              <a:spLocks noChangeArrowheads="1"/>
            </p:cNvSpPr>
            <p:nvPr/>
          </p:nvSpPr>
          <p:spPr bwMode="auto">
            <a:xfrm>
              <a:off x="858" y="239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621" name="Line 109"/>
            <p:cNvSpPr>
              <a:spLocks noChangeShapeType="1"/>
            </p:cNvSpPr>
            <p:nvPr/>
          </p:nvSpPr>
          <p:spPr bwMode="auto">
            <a:xfrm>
              <a:off x="1023" y="249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22" name="Text Box 110"/>
            <p:cNvSpPr txBox="1">
              <a:spLocks noChangeArrowheads="1"/>
            </p:cNvSpPr>
            <p:nvPr/>
          </p:nvSpPr>
          <p:spPr bwMode="auto">
            <a:xfrm>
              <a:off x="775" y="2745"/>
              <a:ext cx="537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48623" name="Text Box 111"/>
            <p:cNvSpPr txBox="1">
              <a:spLocks noChangeArrowheads="1"/>
            </p:cNvSpPr>
            <p:nvPr/>
          </p:nvSpPr>
          <p:spPr bwMode="auto">
            <a:xfrm>
              <a:off x="775" y="2912"/>
              <a:ext cx="537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48624" name="Line 112"/>
            <p:cNvSpPr>
              <a:spLocks noChangeShapeType="1"/>
            </p:cNvSpPr>
            <p:nvPr/>
          </p:nvSpPr>
          <p:spPr bwMode="auto">
            <a:xfrm>
              <a:off x="1023" y="269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25" name="Oval 113"/>
            <p:cNvSpPr>
              <a:spLocks noChangeArrowheads="1"/>
            </p:cNvSpPr>
            <p:nvPr/>
          </p:nvSpPr>
          <p:spPr bwMode="auto">
            <a:xfrm>
              <a:off x="1189" y="2946"/>
              <a:ext cx="82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626" name="WordArt 114"/>
            <p:cNvSpPr>
              <a:spLocks noChangeArrowheads="1" noChangeShapeType="1" noTextEdit="1"/>
            </p:cNvSpPr>
            <p:nvPr/>
          </p:nvSpPr>
          <p:spPr bwMode="auto">
            <a:xfrm>
              <a:off x="1202" y="2959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48627" name="Line 115"/>
            <p:cNvSpPr>
              <a:spLocks noChangeShapeType="1"/>
            </p:cNvSpPr>
            <p:nvPr/>
          </p:nvSpPr>
          <p:spPr bwMode="auto">
            <a:xfrm rot="470287">
              <a:off x="858" y="2945"/>
              <a:ext cx="0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28" name="Freeform 116"/>
            <p:cNvSpPr>
              <a:spLocks/>
            </p:cNvSpPr>
            <p:nvPr/>
          </p:nvSpPr>
          <p:spPr bwMode="auto">
            <a:xfrm rot="470287">
              <a:off x="858" y="2942"/>
              <a:ext cx="57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29" name="Oval 117"/>
            <p:cNvSpPr>
              <a:spLocks noChangeArrowheads="1"/>
            </p:cNvSpPr>
            <p:nvPr/>
          </p:nvSpPr>
          <p:spPr bwMode="auto">
            <a:xfrm rot="470287">
              <a:off x="869" y="2949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30" name="Line 118"/>
            <p:cNvSpPr>
              <a:spLocks noChangeShapeType="1"/>
            </p:cNvSpPr>
            <p:nvPr/>
          </p:nvSpPr>
          <p:spPr bwMode="auto">
            <a:xfrm rot="470287">
              <a:off x="892" y="2969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31" name="Rectangle 119"/>
            <p:cNvSpPr>
              <a:spLocks noChangeArrowheads="1"/>
            </p:cNvSpPr>
            <p:nvPr/>
          </p:nvSpPr>
          <p:spPr bwMode="auto">
            <a:xfrm>
              <a:off x="981" y="2946"/>
              <a:ext cx="125" cy="1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32" name="Rectangle 120"/>
            <p:cNvSpPr>
              <a:spLocks noChangeArrowheads="1"/>
            </p:cNvSpPr>
            <p:nvPr/>
          </p:nvSpPr>
          <p:spPr bwMode="auto">
            <a:xfrm>
              <a:off x="981" y="3000"/>
              <a:ext cx="62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33" name="Rectangle 121"/>
            <p:cNvSpPr>
              <a:spLocks noChangeArrowheads="1"/>
            </p:cNvSpPr>
            <p:nvPr/>
          </p:nvSpPr>
          <p:spPr bwMode="auto">
            <a:xfrm>
              <a:off x="1043" y="3000"/>
              <a:ext cx="63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34" name="Freeform 122"/>
            <p:cNvSpPr>
              <a:spLocks/>
            </p:cNvSpPr>
            <p:nvPr/>
          </p:nvSpPr>
          <p:spPr bwMode="auto">
            <a:xfrm>
              <a:off x="1064" y="2957"/>
              <a:ext cx="125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35" name="Text Box 123"/>
            <p:cNvSpPr txBox="1">
              <a:spLocks noChangeArrowheads="1"/>
            </p:cNvSpPr>
            <p:nvPr/>
          </p:nvSpPr>
          <p:spPr bwMode="auto">
            <a:xfrm>
              <a:off x="650" y="2912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48636" name="Text Box 124"/>
            <p:cNvSpPr txBox="1">
              <a:spLocks noChangeArrowheads="1"/>
            </p:cNvSpPr>
            <p:nvPr/>
          </p:nvSpPr>
          <p:spPr bwMode="auto">
            <a:xfrm>
              <a:off x="650" y="274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48637" name="Text Box 125"/>
            <p:cNvSpPr txBox="1">
              <a:spLocks noChangeArrowheads="1"/>
            </p:cNvSpPr>
            <p:nvPr/>
          </p:nvSpPr>
          <p:spPr bwMode="auto">
            <a:xfrm>
              <a:off x="775" y="3149"/>
              <a:ext cx="537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           ibd   </a:t>
              </a:r>
              <a:endParaRPr lang="en-US" altLang="bg-BG" sz="800"/>
            </a:p>
          </p:txBody>
        </p:sp>
        <p:grpSp>
          <p:nvGrpSpPr>
            <p:cNvPr id="448638" name="Group 126"/>
            <p:cNvGrpSpPr>
              <a:grpSpLocks/>
            </p:cNvGrpSpPr>
            <p:nvPr/>
          </p:nvGrpSpPr>
          <p:grpSpPr bwMode="auto">
            <a:xfrm>
              <a:off x="981" y="3185"/>
              <a:ext cx="125" cy="105"/>
              <a:chOff x="3240" y="13680"/>
              <a:chExt cx="1080" cy="720"/>
            </a:xfrm>
          </p:grpSpPr>
          <p:sp>
            <p:nvSpPr>
              <p:cNvPr id="448639" name="Rectangle 127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640" name="Rectangle 128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641" name="Rectangle 129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48642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1017" y="3200"/>
              <a:ext cx="53" cy="3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48643" name="Line 131"/>
            <p:cNvSpPr>
              <a:spLocks noChangeShapeType="1"/>
            </p:cNvSpPr>
            <p:nvPr/>
          </p:nvSpPr>
          <p:spPr bwMode="auto">
            <a:xfrm rot="470287">
              <a:off x="858" y="318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44" name="Freeform 132"/>
            <p:cNvSpPr>
              <a:spLocks/>
            </p:cNvSpPr>
            <p:nvPr/>
          </p:nvSpPr>
          <p:spPr bwMode="auto">
            <a:xfrm rot="470287">
              <a:off x="858" y="3180"/>
              <a:ext cx="57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45" name="Oval 133"/>
            <p:cNvSpPr>
              <a:spLocks noChangeArrowheads="1"/>
            </p:cNvSpPr>
            <p:nvPr/>
          </p:nvSpPr>
          <p:spPr bwMode="auto">
            <a:xfrm rot="470287">
              <a:off x="869" y="318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46" name="Line 134"/>
            <p:cNvSpPr>
              <a:spLocks noChangeShapeType="1"/>
            </p:cNvSpPr>
            <p:nvPr/>
          </p:nvSpPr>
          <p:spPr bwMode="auto">
            <a:xfrm rot="470287">
              <a:off x="892" y="320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47" name="Text Box 135"/>
            <p:cNvSpPr txBox="1">
              <a:spLocks noChangeArrowheads="1"/>
            </p:cNvSpPr>
            <p:nvPr/>
          </p:nvSpPr>
          <p:spPr bwMode="auto">
            <a:xfrm>
              <a:off x="650" y="314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48648" name="Freeform 136"/>
            <p:cNvSpPr>
              <a:spLocks/>
            </p:cNvSpPr>
            <p:nvPr/>
          </p:nvSpPr>
          <p:spPr bwMode="auto">
            <a:xfrm>
              <a:off x="917" y="3264"/>
              <a:ext cx="97" cy="38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49" name="Line 137"/>
            <p:cNvSpPr>
              <a:spLocks noChangeShapeType="1"/>
            </p:cNvSpPr>
            <p:nvPr/>
          </p:nvSpPr>
          <p:spPr bwMode="auto">
            <a:xfrm>
              <a:off x="1023" y="332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50" name="Text Box 138"/>
            <p:cNvSpPr txBox="1">
              <a:spLocks noChangeArrowheads="1"/>
            </p:cNvSpPr>
            <p:nvPr/>
          </p:nvSpPr>
          <p:spPr bwMode="auto">
            <a:xfrm>
              <a:off x="1465" y="3084"/>
              <a:ext cx="332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651" name="Text Box 139"/>
            <p:cNvSpPr txBox="1">
              <a:spLocks noChangeArrowheads="1"/>
            </p:cNvSpPr>
            <p:nvPr/>
          </p:nvSpPr>
          <p:spPr bwMode="auto">
            <a:xfrm>
              <a:off x="1342" y="3084"/>
              <a:ext cx="123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48652" name="Freeform 140"/>
            <p:cNvSpPr>
              <a:spLocks/>
            </p:cNvSpPr>
            <p:nvPr/>
          </p:nvSpPr>
          <p:spPr bwMode="auto">
            <a:xfrm>
              <a:off x="940" y="2613"/>
              <a:ext cx="581" cy="174"/>
            </a:xfrm>
            <a:custGeom>
              <a:avLst/>
              <a:gdLst>
                <a:gd name="T0" fmla="*/ 0 w 1814"/>
                <a:gd name="T1" fmla="*/ 0 h 575"/>
                <a:gd name="T2" fmla="*/ 1814 w 1814"/>
                <a:gd name="T3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14" h="575">
                  <a:moveTo>
                    <a:pt x="0" y="0"/>
                  </a:moveTo>
                  <a:lnTo>
                    <a:pt x="1814" y="5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53" name="Freeform 141"/>
            <p:cNvSpPr>
              <a:spLocks/>
            </p:cNvSpPr>
            <p:nvPr/>
          </p:nvSpPr>
          <p:spPr bwMode="auto">
            <a:xfrm>
              <a:off x="1515" y="2799"/>
              <a:ext cx="0" cy="303"/>
            </a:xfrm>
            <a:custGeom>
              <a:avLst/>
              <a:gdLst>
                <a:gd name="T0" fmla="*/ 0 w 1"/>
                <a:gd name="T1" fmla="*/ 0 h 1005"/>
                <a:gd name="T2" fmla="*/ 0 w 1"/>
                <a:gd name="T3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05">
                  <a:moveTo>
                    <a:pt x="0" y="0"/>
                  </a:moveTo>
                  <a:lnTo>
                    <a:pt x="0" y="10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54" name="Freeform 142"/>
            <p:cNvSpPr>
              <a:spLocks/>
            </p:cNvSpPr>
            <p:nvPr/>
          </p:nvSpPr>
          <p:spPr bwMode="auto">
            <a:xfrm>
              <a:off x="1023" y="3789"/>
              <a:ext cx="504" cy="94"/>
            </a:xfrm>
            <a:custGeom>
              <a:avLst/>
              <a:gdLst>
                <a:gd name="T0" fmla="*/ 1577 w 1577"/>
                <a:gd name="T1" fmla="*/ 0 h 313"/>
                <a:gd name="T2" fmla="*/ 0 w 1577"/>
                <a:gd name="T3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7" h="313">
                  <a:moveTo>
                    <a:pt x="1577" y="0"/>
                  </a:moveTo>
                  <a:lnTo>
                    <a:pt x="0" y="3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55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1106" y="2760"/>
              <a:ext cx="123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656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858" y="2760"/>
              <a:ext cx="123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659" name="Text Box 147"/>
            <p:cNvSpPr txBox="1">
              <a:spLocks noChangeArrowheads="1"/>
            </p:cNvSpPr>
            <p:nvPr/>
          </p:nvSpPr>
          <p:spPr bwMode="auto">
            <a:xfrm>
              <a:off x="775" y="3396"/>
              <a:ext cx="537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           ibd</a:t>
              </a:r>
              <a:endParaRPr lang="en-US" altLang="bg-BG" sz="800"/>
            </a:p>
          </p:txBody>
        </p:sp>
        <p:grpSp>
          <p:nvGrpSpPr>
            <p:cNvPr id="448660" name="Group 148"/>
            <p:cNvGrpSpPr>
              <a:grpSpLocks/>
            </p:cNvGrpSpPr>
            <p:nvPr/>
          </p:nvGrpSpPr>
          <p:grpSpPr bwMode="auto">
            <a:xfrm>
              <a:off x="981" y="3432"/>
              <a:ext cx="125" cy="106"/>
              <a:chOff x="3240" y="13680"/>
              <a:chExt cx="1080" cy="720"/>
            </a:xfrm>
          </p:grpSpPr>
          <p:sp>
            <p:nvSpPr>
              <p:cNvPr id="448661" name="Rectangle 149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662" name="Rectangle 150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8663" name="Rectangle 151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48664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1017" y="3448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48665" name="Line 153"/>
            <p:cNvSpPr>
              <a:spLocks noChangeShapeType="1"/>
            </p:cNvSpPr>
            <p:nvPr/>
          </p:nvSpPr>
          <p:spPr bwMode="auto">
            <a:xfrm rot="470287">
              <a:off x="858" y="3431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66" name="Freeform 154"/>
            <p:cNvSpPr>
              <a:spLocks/>
            </p:cNvSpPr>
            <p:nvPr/>
          </p:nvSpPr>
          <p:spPr bwMode="auto">
            <a:xfrm rot="470287">
              <a:off x="858" y="3427"/>
              <a:ext cx="57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67" name="Oval 155"/>
            <p:cNvSpPr>
              <a:spLocks noChangeArrowheads="1"/>
            </p:cNvSpPr>
            <p:nvPr/>
          </p:nvSpPr>
          <p:spPr bwMode="auto">
            <a:xfrm rot="470287">
              <a:off x="869" y="343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68" name="Line 156"/>
            <p:cNvSpPr>
              <a:spLocks noChangeShapeType="1"/>
            </p:cNvSpPr>
            <p:nvPr/>
          </p:nvSpPr>
          <p:spPr bwMode="auto">
            <a:xfrm rot="470287">
              <a:off x="892" y="3454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69" name="Text Box 157"/>
            <p:cNvSpPr txBox="1">
              <a:spLocks noChangeArrowheads="1"/>
            </p:cNvSpPr>
            <p:nvPr/>
          </p:nvSpPr>
          <p:spPr bwMode="auto">
            <a:xfrm>
              <a:off x="650" y="3396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  <p:sp>
          <p:nvSpPr>
            <p:cNvPr id="448670" name="Freeform 158"/>
            <p:cNvSpPr>
              <a:spLocks/>
            </p:cNvSpPr>
            <p:nvPr/>
          </p:nvSpPr>
          <p:spPr bwMode="auto">
            <a:xfrm>
              <a:off x="1072" y="3512"/>
              <a:ext cx="75" cy="43"/>
            </a:xfrm>
            <a:custGeom>
              <a:avLst/>
              <a:gdLst>
                <a:gd name="T0" fmla="*/ 0 w 233"/>
                <a:gd name="T1" fmla="*/ 0 h 142"/>
                <a:gd name="T2" fmla="*/ 233 w 233"/>
                <a:gd name="T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" h="142">
                  <a:moveTo>
                    <a:pt x="0" y="0"/>
                  </a:moveTo>
                  <a:lnTo>
                    <a:pt x="233" y="1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71" name="Line 159"/>
            <p:cNvSpPr>
              <a:spLocks noChangeShapeType="1"/>
            </p:cNvSpPr>
            <p:nvPr/>
          </p:nvSpPr>
          <p:spPr bwMode="auto">
            <a:xfrm>
              <a:off x="1023" y="3573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72" name="Text Box 160"/>
            <p:cNvSpPr txBox="1">
              <a:spLocks noChangeArrowheads="1"/>
            </p:cNvSpPr>
            <p:nvPr/>
          </p:nvSpPr>
          <p:spPr bwMode="auto">
            <a:xfrm>
              <a:off x="766" y="361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48673" name="Rectangle 161"/>
            <p:cNvSpPr>
              <a:spLocks noChangeArrowheads="1"/>
            </p:cNvSpPr>
            <p:nvPr/>
          </p:nvSpPr>
          <p:spPr bwMode="auto">
            <a:xfrm>
              <a:off x="972" y="3649"/>
              <a:ext cx="125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74" name="Rectangle 162"/>
            <p:cNvSpPr>
              <a:spLocks noChangeArrowheads="1"/>
            </p:cNvSpPr>
            <p:nvPr/>
          </p:nvSpPr>
          <p:spPr bwMode="auto">
            <a:xfrm>
              <a:off x="972" y="3702"/>
              <a:ext cx="62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75" name="Rectangle 163"/>
            <p:cNvSpPr>
              <a:spLocks noChangeArrowheads="1"/>
            </p:cNvSpPr>
            <p:nvPr/>
          </p:nvSpPr>
          <p:spPr bwMode="auto">
            <a:xfrm>
              <a:off x="1034" y="3702"/>
              <a:ext cx="63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76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1008" y="3664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48677" name="Line 165"/>
            <p:cNvSpPr>
              <a:spLocks noChangeShapeType="1"/>
            </p:cNvSpPr>
            <p:nvPr/>
          </p:nvSpPr>
          <p:spPr bwMode="auto">
            <a:xfrm rot="470287">
              <a:off x="849" y="3648"/>
              <a:ext cx="0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78" name="Freeform 166"/>
            <p:cNvSpPr>
              <a:spLocks/>
            </p:cNvSpPr>
            <p:nvPr/>
          </p:nvSpPr>
          <p:spPr bwMode="auto">
            <a:xfrm rot="470287">
              <a:off x="849" y="3645"/>
              <a:ext cx="57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79" name="Oval 167"/>
            <p:cNvSpPr>
              <a:spLocks noChangeArrowheads="1"/>
            </p:cNvSpPr>
            <p:nvPr/>
          </p:nvSpPr>
          <p:spPr bwMode="auto">
            <a:xfrm rot="470287">
              <a:off x="859" y="3651"/>
              <a:ext cx="24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680" name="Line 168"/>
            <p:cNvSpPr>
              <a:spLocks noChangeShapeType="1"/>
            </p:cNvSpPr>
            <p:nvPr/>
          </p:nvSpPr>
          <p:spPr bwMode="auto">
            <a:xfrm rot="470287">
              <a:off x="883" y="3672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81" name="Text Box 169"/>
            <p:cNvSpPr txBox="1">
              <a:spLocks noChangeArrowheads="1"/>
            </p:cNvSpPr>
            <p:nvPr/>
          </p:nvSpPr>
          <p:spPr bwMode="auto">
            <a:xfrm>
              <a:off x="641" y="3613"/>
              <a:ext cx="125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48682" name="Freeform 170"/>
            <p:cNvSpPr>
              <a:spLocks/>
            </p:cNvSpPr>
            <p:nvPr/>
          </p:nvSpPr>
          <p:spPr bwMode="auto">
            <a:xfrm>
              <a:off x="1061" y="3725"/>
              <a:ext cx="77" cy="47"/>
            </a:xfrm>
            <a:custGeom>
              <a:avLst/>
              <a:gdLst>
                <a:gd name="T0" fmla="*/ 0 w 242"/>
                <a:gd name="T1" fmla="*/ 0 h 157"/>
                <a:gd name="T2" fmla="*/ 242 w 242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2" h="157">
                  <a:moveTo>
                    <a:pt x="0" y="0"/>
                  </a:moveTo>
                  <a:lnTo>
                    <a:pt x="242" y="1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683" name="Freeform 171"/>
            <p:cNvSpPr>
              <a:spLocks/>
            </p:cNvSpPr>
            <p:nvPr/>
          </p:nvSpPr>
          <p:spPr bwMode="auto">
            <a:xfrm>
              <a:off x="914" y="3725"/>
              <a:ext cx="89" cy="36"/>
            </a:xfrm>
            <a:custGeom>
              <a:avLst/>
              <a:gdLst>
                <a:gd name="T0" fmla="*/ 278 w 278"/>
                <a:gd name="T1" fmla="*/ 0 h 120"/>
                <a:gd name="T2" fmla="*/ 0 w 278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8" h="120">
                  <a:moveTo>
                    <a:pt x="278" y="0"/>
                  </a:moveTo>
                  <a:lnTo>
                    <a:pt x="0" y="1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54" name="Rectangle 242"/>
            <p:cNvSpPr>
              <a:spLocks noChangeArrowheads="1"/>
            </p:cNvSpPr>
            <p:nvPr/>
          </p:nvSpPr>
          <p:spPr bwMode="auto">
            <a:xfrm>
              <a:off x="546" y="2277"/>
              <a:ext cx="704" cy="1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55" name="WordArt 243"/>
            <p:cNvSpPr>
              <a:spLocks noChangeArrowheads="1" noChangeShapeType="1" noTextEdit="1"/>
            </p:cNvSpPr>
            <p:nvPr/>
          </p:nvSpPr>
          <p:spPr bwMode="auto">
            <a:xfrm>
              <a:off x="938" y="2365"/>
              <a:ext cx="126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49300" name="Group 788"/>
          <p:cNvGrpSpPr>
            <a:grpSpLocks/>
          </p:cNvGrpSpPr>
          <p:nvPr/>
        </p:nvGrpSpPr>
        <p:grpSpPr bwMode="auto">
          <a:xfrm>
            <a:off x="2768600" y="5614988"/>
            <a:ext cx="1227138" cy="1243012"/>
            <a:chOff x="1744" y="3537"/>
            <a:chExt cx="773" cy="783"/>
          </a:xfrm>
        </p:grpSpPr>
        <p:sp>
          <p:nvSpPr>
            <p:cNvPr id="448719" name="Line 207"/>
            <p:cNvSpPr>
              <a:spLocks noChangeShapeType="1"/>
            </p:cNvSpPr>
            <p:nvPr/>
          </p:nvSpPr>
          <p:spPr bwMode="auto">
            <a:xfrm>
              <a:off x="1883" y="4108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20" name="Oval 208"/>
            <p:cNvSpPr>
              <a:spLocks noChangeArrowheads="1"/>
            </p:cNvSpPr>
            <p:nvPr/>
          </p:nvSpPr>
          <p:spPr bwMode="auto">
            <a:xfrm>
              <a:off x="1827" y="3714"/>
              <a:ext cx="166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8721" name="Text Box 209"/>
            <p:cNvSpPr txBox="1">
              <a:spLocks noChangeArrowheads="1"/>
            </p:cNvSpPr>
            <p:nvPr/>
          </p:nvSpPr>
          <p:spPr bwMode="auto">
            <a:xfrm>
              <a:off x="1744" y="3537"/>
              <a:ext cx="332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48722" name="Line 210"/>
            <p:cNvSpPr>
              <a:spLocks noChangeShapeType="1"/>
            </p:cNvSpPr>
            <p:nvPr/>
          </p:nvSpPr>
          <p:spPr bwMode="auto">
            <a:xfrm>
              <a:off x="1910" y="364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23" name="Line 211"/>
            <p:cNvSpPr>
              <a:spLocks noChangeShapeType="1"/>
            </p:cNvSpPr>
            <p:nvPr/>
          </p:nvSpPr>
          <p:spPr bwMode="auto">
            <a:xfrm>
              <a:off x="1827" y="3760"/>
              <a:ext cx="402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24" name="Freeform 212"/>
            <p:cNvSpPr>
              <a:spLocks/>
            </p:cNvSpPr>
            <p:nvPr/>
          </p:nvSpPr>
          <p:spPr bwMode="auto">
            <a:xfrm>
              <a:off x="2229" y="3836"/>
              <a:ext cx="0" cy="95"/>
            </a:xfrm>
            <a:custGeom>
              <a:avLst/>
              <a:gdLst>
                <a:gd name="T0" fmla="*/ 0 w 1"/>
                <a:gd name="T1" fmla="*/ 0 h 315"/>
                <a:gd name="T2" fmla="*/ 0 w 1"/>
                <a:gd name="T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5">
                  <a:moveTo>
                    <a:pt x="0" y="0"/>
                  </a:moveTo>
                  <a:lnTo>
                    <a:pt x="0" y="3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25" name="Freeform 213"/>
            <p:cNvSpPr>
              <a:spLocks/>
            </p:cNvSpPr>
            <p:nvPr/>
          </p:nvSpPr>
          <p:spPr bwMode="auto">
            <a:xfrm>
              <a:off x="1879" y="4250"/>
              <a:ext cx="340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26" name="Line 214"/>
            <p:cNvSpPr>
              <a:spLocks noChangeShapeType="1"/>
            </p:cNvSpPr>
            <p:nvPr/>
          </p:nvSpPr>
          <p:spPr bwMode="auto">
            <a:xfrm>
              <a:off x="1883" y="3890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8727" name="WordArt 215"/>
            <p:cNvSpPr>
              <a:spLocks noChangeArrowheads="1" noChangeShapeType="1" noTextEdit="1"/>
            </p:cNvSpPr>
            <p:nvPr/>
          </p:nvSpPr>
          <p:spPr bwMode="auto">
            <a:xfrm>
              <a:off x="1826" y="3564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8728" name="Text Box 216"/>
            <p:cNvSpPr txBox="1">
              <a:spLocks noChangeArrowheads="1"/>
            </p:cNvSpPr>
            <p:nvPr/>
          </p:nvSpPr>
          <p:spPr bwMode="auto">
            <a:xfrm>
              <a:off x="2056" y="3945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48738" name="Text Box 226"/>
            <p:cNvSpPr txBox="1">
              <a:spLocks noChangeArrowheads="1"/>
            </p:cNvSpPr>
            <p:nvPr/>
          </p:nvSpPr>
          <p:spPr bwMode="auto">
            <a:xfrm>
              <a:off x="1932" y="3945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48750" name="Freeform 238"/>
            <p:cNvSpPr>
              <a:spLocks/>
            </p:cNvSpPr>
            <p:nvPr/>
          </p:nvSpPr>
          <p:spPr bwMode="auto">
            <a:xfrm>
              <a:off x="2219" y="4217"/>
              <a:ext cx="0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49236" name="Group 724"/>
            <p:cNvGrpSpPr>
              <a:grpSpLocks/>
            </p:cNvGrpSpPr>
            <p:nvPr/>
          </p:nvGrpSpPr>
          <p:grpSpPr bwMode="auto">
            <a:xfrm rot="-19004097">
              <a:off x="2262" y="4008"/>
              <a:ext cx="163" cy="69"/>
              <a:chOff x="3168" y="12163"/>
              <a:chExt cx="397" cy="127"/>
            </a:xfrm>
          </p:grpSpPr>
          <p:sp>
            <p:nvSpPr>
              <p:cNvPr id="449237" name="Line 725"/>
              <p:cNvSpPr>
                <a:spLocks noChangeShapeType="1"/>
              </p:cNvSpPr>
              <p:nvPr/>
            </p:nvSpPr>
            <p:spPr bwMode="auto">
              <a:xfrm rot="470287">
                <a:off x="3168" y="12175"/>
                <a:ext cx="0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238" name="Freeform 726"/>
              <p:cNvSpPr>
                <a:spLocks/>
              </p:cNvSpPr>
              <p:nvPr/>
            </p:nvSpPr>
            <p:spPr bwMode="auto">
              <a:xfrm rot="470287">
                <a:off x="3168" y="12163"/>
                <a:ext cx="181" cy="12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239" name="Oval 727"/>
              <p:cNvSpPr>
                <a:spLocks noChangeArrowheads="1"/>
              </p:cNvSpPr>
              <p:nvPr/>
            </p:nvSpPr>
            <p:spPr bwMode="auto">
              <a:xfrm rot="470287">
                <a:off x="3203" y="12185"/>
                <a:ext cx="73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240" name="Line 728"/>
              <p:cNvSpPr>
                <a:spLocks noChangeShapeType="1"/>
              </p:cNvSpPr>
              <p:nvPr/>
            </p:nvSpPr>
            <p:spPr bwMode="auto">
              <a:xfrm rot="470287">
                <a:off x="3275" y="12251"/>
                <a:ext cx="2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449241" name="Group 729"/>
            <p:cNvGrpSpPr>
              <a:grpSpLocks/>
            </p:cNvGrpSpPr>
            <p:nvPr/>
          </p:nvGrpSpPr>
          <p:grpSpPr bwMode="auto">
            <a:xfrm flipH="1">
              <a:off x="2376" y="4115"/>
              <a:ext cx="57" cy="55"/>
              <a:chOff x="4860" y="14760"/>
              <a:chExt cx="540" cy="540"/>
            </a:xfrm>
          </p:grpSpPr>
          <p:sp>
            <p:nvSpPr>
              <p:cNvPr id="449242" name="Oval 730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243" name="Line 731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9244" name="Line 732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449293" name="Group 781"/>
          <p:cNvGrpSpPr>
            <a:grpSpLocks/>
          </p:cNvGrpSpPr>
          <p:nvPr/>
        </p:nvGrpSpPr>
        <p:grpSpPr bwMode="auto">
          <a:xfrm>
            <a:off x="7112000" y="660400"/>
            <a:ext cx="1460500" cy="1600200"/>
            <a:chOff x="4480" y="416"/>
            <a:chExt cx="920" cy="1008"/>
          </a:xfrm>
        </p:grpSpPr>
        <p:sp>
          <p:nvSpPr>
            <p:cNvPr id="449248" name="Text Box 736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800"/>
                <a:t>X = 1</a:t>
              </a:r>
              <a:endParaRPr lang="en-US" altLang="bg-BG"/>
            </a:p>
          </p:txBody>
        </p:sp>
        <p:sp>
          <p:nvSpPr>
            <p:cNvPr id="449249" name="Text Box 737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49250" name="Text Box 738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49271" name="Freeform 759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72" name="Oval 760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73" name="Freeform 761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77" name="Oval 765"/>
            <p:cNvSpPr>
              <a:spLocks noChangeArrowheads="1"/>
            </p:cNvSpPr>
            <p:nvPr/>
          </p:nvSpPr>
          <p:spPr bwMode="auto">
            <a:xfrm>
              <a:off x="4480" y="70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2</a:t>
              </a:r>
              <a:endParaRPr lang="en-US" altLang="bg-BG"/>
            </a:p>
          </p:txBody>
        </p:sp>
        <p:sp>
          <p:nvSpPr>
            <p:cNvPr id="449278" name="Oval 766"/>
            <p:cNvSpPr>
              <a:spLocks noChangeArrowheads="1"/>
            </p:cNvSpPr>
            <p:nvPr/>
          </p:nvSpPr>
          <p:spPr bwMode="auto">
            <a:xfrm>
              <a:off x="4912" y="1208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3</a:t>
              </a:r>
              <a:endParaRPr lang="en-US" altLang="bg-BG"/>
            </a:p>
          </p:txBody>
        </p:sp>
        <p:sp>
          <p:nvSpPr>
            <p:cNvPr id="449279" name="Line 767"/>
            <p:cNvSpPr>
              <a:spLocks noChangeShapeType="1"/>
            </p:cNvSpPr>
            <p:nvPr/>
          </p:nvSpPr>
          <p:spPr bwMode="auto">
            <a:xfrm flipH="1">
              <a:off x="4768" y="1064"/>
              <a:ext cx="194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lg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90" name="Text Box 778"/>
            <p:cNvSpPr txBox="1">
              <a:spLocks noChangeArrowheads="1"/>
            </p:cNvSpPr>
            <p:nvPr/>
          </p:nvSpPr>
          <p:spPr bwMode="auto">
            <a:xfrm>
              <a:off x="4680" y="41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49295" name="Group 783"/>
          <p:cNvGrpSpPr>
            <a:grpSpLocks/>
          </p:cNvGrpSpPr>
          <p:nvPr/>
        </p:nvGrpSpPr>
        <p:grpSpPr bwMode="auto">
          <a:xfrm>
            <a:off x="5854700" y="2374900"/>
            <a:ext cx="1495425" cy="1485900"/>
            <a:chOff x="3688" y="1496"/>
            <a:chExt cx="942" cy="936"/>
          </a:xfrm>
        </p:grpSpPr>
        <p:sp>
          <p:nvSpPr>
            <p:cNvPr id="449251" name="Text Box 739"/>
            <p:cNvSpPr txBox="1">
              <a:spLocks noChangeArrowheads="1"/>
            </p:cNvSpPr>
            <p:nvPr/>
          </p:nvSpPr>
          <p:spPr bwMode="auto">
            <a:xfrm>
              <a:off x="4048" y="1784"/>
              <a:ext cx="582" cy="1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600"/>
                <a:t>X = 2</a:t>
              </a:r>
              <a:endParaRPr lang="en-US" altLang="bg-BG"/>
            </a:p>
          </p:txBody>
        </p:sp>
        <p:sp>
          <p:nvSpPr>
            <p:cNvPr id="449252" name="Text Box 740"/>
            <p:cNvSpPr txBox="1">
              <a:spLocks noChangeArrowheads="1"/>
            </p:cNvSpPr>
            <p:nvPr/>
          </p:nvSpPr>
          <p:spPr bwMode="auto">
            <a:xfrm>
              <a:off x="4339" y="196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49253" name="Text Box 741"/>
            <p:cNvSpPr txBox="1">
              <a:spLocks noChangeArrowheads="1"/>
            </p:cNvSpPr>
            <p:nvPr/>
          </p:nvSpPr>
          <p:spPr bwMode="auto">
            <a:xfrm>
              <a:off x="4048" y="196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49254" name="Line 742"/>
            <p:cNvSpPr>
              <a:spLocks noChangeShapeType="1"/>
            </p:cNvSpPr>
            <p:nvPr/>
          </p:nvSpPr>
          <p:spPr bwMode="auto">
            <a:xfrm flipH="1">
              <a:off x="4000" y="2077"/>
              <a:ext cx="194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lg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68" name="Freeform 756"/>
            <p:cNvSpPr>
              <a:spLocks/>
            </p:cNvSpPr>
            <p:nvPr/>
          </p:nvSpPr>
          <p:spPr bwMode="auto">
            <a:xfrm rot="13225233" flipH="1">
              <a:off x="3798" y="1571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69" name="Oval 757"/>
            <p:cNvSpPr>
              <a:spLocks noChangeArrowheads="1"/>
            </p:cNvSpPr>
            <p:nvPr/>
          </p:nvSpPr>
          <p:spPr bwMode="auto">
            <a:xfrm rot="13225233" flipH="1">
              <a:off x="3828" y="1575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70" name="Freeform 758"/>
            <p:cNvSpPr>
              <a:spLocks/>
            </p:cNvSpPr>
            <p:nvPr/>
          </p:nvSpPr>
          <p:spPr bwMode="auto">
            <a:xfrm>
              <a:off x="3874" y="1615"/>
              <a:ext cx="170" cy="143"/>
            </a:xfrm>
            <a:custGeom>
              <a:avLst/>
              <a:gdLst>
                <a:gd name="T0" fmla="*/ 0 w 425"/>
                <a:gd name="T1" fmla="*/ 0 h 358"/>
                <a:gd name="T2" fmla="*/ 425 w 42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5" h="358">
                  <a:moveTo>
                    <a:pt x="0" y="0"/>
                  </a:moveTo>
                  <a:lnTo>
                    <a:pt x="42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83" name="Oval 771"/>
            <p:cNvSpPr>
              <a:spLocks noChangeArrowheads="1"/>
            </p:cNvSpPr>
            <p:nvPr/>
          </p:nvSpPr>
          <p:spPr bwMode="auto">
            <a:xfrm>
              <a:off x="3688" y="1712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2</a:t>
              </a:r>
              <a:endParaRPr lang="en-US" altLang="bg-BG"/>
            </a:p>
          </p:txBody>
        </p:sp>
        <p:sp>
          <p:nvSpPr>
            <p:cNvPr id="449284" name="Oval 772"/>
            <p:cNvSpPr>
              <a:spLocks noChangeArrowheads="1"/>
            </p:cNvSpPr>
            <p:nvPr/>
          </p:nvSpPr>
          <p:spPr bwMode="auto">
            <a:xfrm>
              <a:off x="4120" y="221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3</a:t>
              </a:r>
              <a:endParaRPr lang="en-US" altLang="bg-BG"/>
            </a:p>
          </p:txBody>
        </p:sp>
        <p:sp>
          <p:nvSpPr>
            <p:cNvPr id="449291" name="Text Box 779"/>
            <p:cNvSpPr txBox="1">
              <a:spLocks noChangeArrowheads="1"/>
            </p:cNvSpPr>
            <p:nvPr/>
          </p:nvSpPr>
          <p:spPr bwMode="auto">
            <a:xfrm>
              <a:off x="3960" y="149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49258" name="Group 746"/>
          <p:cNvGrpSpPr>
            <a:grpSpLocks/>
          </p:cNvGrpSpPr>
          <p:nvPr/>
        </p:nvGrpSpPr>
        <p:grpSpPr bwMode="auto">
          <a:xfrm>
            <a:off x="4683125" y="5867400"/>
            <a:ext cx="228600" cy="228600"/>
            <a:chOff x="3780" y="10260"/>
            <a:chExt cx="540" cy="540"/>
          </a:xfrm>
        </p:grpSpPr>
        <p:sp>
          <p:nvSpPr>
            <p:cNvPr id="449259" name="Oval 747"/>
            <p:cNvSpPr>
              <a:spLocks noChangeArrowheads="1"/>
            </p:cNvSpPr>
            <p:nvPr/>
          </p:nvSpPr>
          <p:spPr bwMode="auto">
            <a:xfrm>
              <a:off x="3780" y="10260"/>
              <a:ext cx="540" cy="54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60" name="Line 748"/>
            <p:cNvSpPr>
              <a:spLocks noChangeShapeType="1"/>
            </p:cNvSpPr>
            <p:nvPr/>
          </p:nvSpPr>
          <p:spPr bwMode="auto">
            <a:xfrm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61" name="Line 749"/>
            <p:cNvSpPr>
              <a:spLocks noChangeShapeType="1"/>
            </p:cNvSpPr>
            <p:nvPr/>
          </p:nvSpPr>
          <p:spPr bwMode="auto">
            <a:xfrm flipV="1"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49262" name="Group 750"/>
          <p:cNvGrpSpPr>
            <a:grpSpLocks/>
          </p:cNvGrpSpPr>
          <p:nvPr/>
        </p:nvGrpSpPr>
        <p:grpSpPr bwMode="auto">
          <a:xfrm>
            <a:off x="6454775" y="5791200"/>
            <a:ext cx="228600" cy="228600"/>
            <a:chOff x="3780" y="10260"/>
            <a:chExt cx="540" cy="540"/>
          </a:xfrm>
        </p:grpSpPr>
        <p:sp>
          <p:nvSpPr>
            <p:cNvPr id="449263" name="Oval 751"/>
            <p:cNvSpPr>
              <a:spLocks noChangeArrowheads="1"/>
            </p:cNvSpPr>
            <p:nvPr/>
          </p:nvSpPr>
          <p:spPr bwMode="auto">
            <a:xfrm>
              <a:off x="3780" y="10260"/>
              <a:ext cx="540" cy="54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64" name="Line 752"/>
            <p:cNvSpPr>
              <a:spLocks noChangeShapeType="1"/>
            </p:cNvSpPr>
            <p:nvPr/>
          </p:nvSpPr>
          <p:spPr bwMode="auto">
            <a:xfrm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65" name="Line 753"/>
            <p:cNvSpPr>
              <a:spLocks noChangeShapeType="1"/>
            </p:cNvSpPr>
            <p:nvPr/>
          </p:nvSpPr>
          <p:spPr bwMode="auto">
            <a:xfrm flipV="1"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9287" name="Oval 775"/>
          <p:cNvSpPr>
            <a:spLocks noChangeArrowheads="1"/>
          </p:cNvSpPr>
          <p:nvPr/>
        </p:nvSpPr>
        <p:spPr bwMode="auto">
          <a:xfrm>
            <a:off x="6311900" y="4889500"/>
            <a:ext cx="342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fr-FR" altLang="bg-BG" sz="1200" b="0"/>
              <a:t>4</a:t>
            </a:r>
            <a:endParaRPr lang="en-US" altLang="bg-BG"/>
          </a:p>
        </p:txBody>
      </p:sp>
      <p:sp>
        <p:nvSpPr>
          <p:cNvPr id="449288" name="Oval 776"/>
          <p:cNvSpPr>
            <a:spLocks noChangeArrowheads="1"/>
          </p:cNvSpPr>
          <p:nvPr/>
        </p:nvSpPr>
        <p:spPr bwMode="auto">
          <a:xfrm>
            <a:off x="4225925" y="5775325"/>
            <a:ext cx="342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6</a:t>
            </a:r>
            <a:endParaRPr lang="en-US" altLang="bg-BG"/>
          </a:p>
        </p:txBody>
      </p:sp>
      <p:sp>
        <p:nvSpPr>
          <p:cNvPr id="449289" name="Oval 777"/>
          <p:cNvSpPr>
            <a:spLocks noChangeArrowheads="1"/>
          </p:cNvSpPr>
          <p:nvPr/>
        </p:nvSpPr>
        <p:spPr bwMode="auto">
          <a:xfrm>
            <a:off x="6940550" y="5689600"/>
            <a:ext cx="342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6</a:t>
            </a:r>
            <a:endParaRPr lang="en-US" altLang="bg-BG"/>
          </a:p>
        </p:txBody>
      </p:sp>
      <p:grpSp>
        <p:nvGrpSpPr>
          <p:cNvPr id="449299" name="Group 787"/>
          <p:cNvGrpSpPr>
            <a:grpSpLocks/>
          </p:cNvGrpSpPr>
          <p:nvPr/>
        </p:nvGrpSpPr>
        <p:grpSpPr bwMode="auto">
          <a:xfrm>
            <a:off x="4826000" y="4089400"/>
            <a:ext cx="1381125" cy="1485900"/>
            <a:chOff x="3040" y="2576"/>
            <a:chExt cx="870" cy="936"/>
          </a:xfrm>
        </p:grpSpPr>
        <p:sp>
          <p:nvSpPr>
            <p:cNvPr id="449255" name="Text Box 743"/>
            <p:cNvSpPr txBox="1">
              <a:spLocks noChangeArrowheads="1"/>
            </p:cNvSpPr>
            <p:nvPr/>
          </p:nvSpPr>
          <p:spPr bwMode="auto">
            <a:xfrm>
              <a:off x="3328" y="2864"/>
              <a:ext cx="582" cy="1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600"/>
                <a:t>X = 3</a:t>
              </a:r>
              <a:endParaRPr lang="en-US" altLang="bg-BG"/>
            </a:p>
          </p:txBody>
        </p:sp>
        <p:sp>
          <p:nvSpPr>
            <p:cNvPr id="449256" name="Text Box 744"/>
            <p:cNvSpPr txBox="1">
              <a:spLocks noChangeArrowheads="1"/>
            </p:cNvSpPr>
            <p:nvPr/>
          </p:nvSpPr>
          <p:spPr bwMode="auto">
            <a:xfrm>
              <a:off x="3619" y="304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49257" name="Text Box 745"/>
            <p:cNvSpPr txBox="1">
              <a:spLocks noChangeArrowheads="1"/>
            </p:cNvSpPr>
            <p:nvPr/>
          </p:nvSpPr>
          <p:spPr bwMode="auto">
            <a:xfrm>
              <a:off x="3328" y="304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49266" name="Line 754"/>
            <p:cNvSpPr>
              <a:spLocks noChangeShapeType="1"/>
            </p:cNvSpPr>
            <p:nvPr/>
          </p:nvSpPr>
          <p:spPr bwMode="auto">
            <a:xfrm flipH="1">
              <a:off x="3256" y="3138"/>
              <a:ext cx="21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lg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74" name="Freeform 762"/>
            <p:cNvSpPr>
              <a:spLocks/>
            </p:cNvSpPr>
            <p:nvPr/>
          </p:nvSpPr>
          <p:spPr bwMode="auto">
            <a:xfrm rot="13225233" flipH="1">
              <a:off x="3109" y="2662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75" name="Oval 763"/>
            <p:cNvSpPr>
              <a:spLocks noChangeArrowheads="1"/>
            </p:cNvSpPr>
            <p:nvPr/>
          </p:nvSpPr>
          <p:spPr bwMode="auto">
            <a:xfrm rot="13225233" flipH="1">
              <a:off x="3139" y="2666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276" name="Freeform 764"/>
            <p:cNvSpPr>
              <a:spLocks/>
            </p:cNvSpPr>
            <p:nvPr/>
          </p:nvSpPr>
          <p:spPr bwMode="auto">
            <a:xfrm>
              <a:off x="3184" y="2706"/>
              <a:ext cx="170" cy="144"/>
            </a:xfrm>
            <a:custGeom>
              <a:avLst/>
              <a:gdLst>
                <a:gd name="T0" fmla="*/ 0 w 425"/>
                <a:gd name="T1" fmla="*/ 0 h 358"/>
                <a:gd name="T2" fmla="*/ 425 w 42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5" h="358">
                  <a:moveTo>
                    <a:pt x="0" y="0"/>
                  </a:moveTo>
                  <a:lnTo>
                    <a:pt x="42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285" name="Oval 773"/>
            <p:cNvSpPr>
              <a:spLocks noChangeArrowheads="1"/>
            </p:cNvSpPr>
            <p:nvPr/>
          </p:nvSpPr>
          <p:spPr bwMode="auto">
            <a:xfrm>
              <a:off x="3040" y="286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2</a:t>
              </a:r>
              <a:endParaRPr lang="en-US" altLang="bg-BG"/>
            </a:p>
          </p:txBody>
        </p:sp>
        <p:sp>
          <p:nvSpPr>
            <p:cNvPr id="449286" name="Oval 774"/>
            <p:cNvSpPr>
              <a:spLocks noChangeArrowheads="1"/>
            </p:cNvSpPr>
            <p:nvPr/>
          </p:nvSpPr>
          <p:spPr bwMode="auto">
            <a:xfrm>
              <a:off x="3400" y="329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3</a:t>
              </a:r>
              <a:endParaRPr lang="en-US" altLang="bg-BG"/>
            </a:p>
          </p:txBody>
        </p:sp>
        <p:sp>
          <p:nvSpPr>
            <p:cNvPr id="449292" name="Text Box 780"/>
            <p:cNvSpPr txBox="1">
              <a:spLocks noChangeArrowheads="1"/>
            </p:cNvSpPr>
            <p:nvPr/>
          </p:nvSpPr>
          <p:spPr bwMode="auto">
            <a:xfrm>
              <a:off x="3240" y="257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48657" name="AutoShape 145"/>
          <p:cNvSpPr>
            <a:spLocks noChangeArrowheads="1"/>
          </p:cNvSpPr>
          <p:nvPr/>
        </p:nvSpPr>
        <p:spPr bwMode="auto">
          <a:xfrm flipH="1">
            <a:off x="1527175" y="3235325"/>
            <a:ext cx="731838" cy="604838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49301" name="Group 789"/>
          <p:cNvGrpSpPr>
            <a:grpSpLocks/>
          </p:cNvGrpSpPr>
          <p:nvPr/>
        </p:nvGrpSpPr>
        <p:grpSpPr bwMode="auto">
          <a:xfrm rot="-16624878">
            <a:off x="5364957" y="3963193"/>
            <a:ext cx="914400" cy="220663"/>
            <a:chOff x="1691" y="2557"/>
            <a:chExt cx="144" cy="32"/>
          </a:xfrm>
        </p:grpSpPr>
        <p:sp>
          <p:nvSpPr>
            <p:cNvPr id="449302" name="Line 790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03" name="Freeform 791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04" name="Oval 792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05" name="Line 793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9267" name="Line 755"/>
          <p:cNvSpPr>
            <a:spLocks noChangeShapeType="1"/>
          </p:cNvSpPr>
          <p:nvPr/>
        </p:nvSpPr>
        <p:spPr bwMode="auto">
          <a:xfrm>
            <a:off x="5969000" y="4981575"/>
            <a:ext cx="231775" cy="55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9306" name="Freeform 794"/>
          <p:cNvSpPr>
            <a:spLocks/>
          </p:cNvSpPr>
          <p:nvPr/>
        </p:nvSpPr>
        <p:spPr bwMode="auto">
          <a:xfrm>
            <a:off x="601663" y="2982913"/>
            <a:ext cx="2011362" cy="3275012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9307" name="Rectangle 795"/>
          <p:cNvSpPr>
            <a:spLocks noChangeArrowheads="1"/>
          </p:cNvSpPr>
          <p:nvPr/>
        </p:nvSpPr>
        <p:spPr bwMode="auto">
          <a:xfrm>
            <a:off x="5537200" y="32797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sp>
        <p:nvSpPr>
          <p:cNvPr id="449308" name="Oval 796"/>
          <p:cNvSpPr>
            <a:spLocks noChangeArrowheads="1"/>
          </p:cNvSpPr>
          <p:nvPr/>
        </p:nvSpPr>
        <p:spPr bwMode="auto">
          <a:xfrm>
            <a:off x="5292725" y="3727450"/>
            <a:ext cx="342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5</a:t>
            </a:r>
            <a:endParaRPr lang="en-US" altLang="bg-BG"/>
          </a:p>
        </p:txBody>
      </p:sp>
      <p:grpSp>
        <p:nvGrpSpPr>
          <p:cNvPr id="449328" name="Group 816"/>
          <p:cNvGrpSpPr>
            <a:grpSpLocks/>
          </p:cNvGrpSpPr>
          <p:nvPr/>
        </p:nvGrpSpPr>
        <p:grpSpPr bwMode="auto">
          <a:xfrm rot="-18353525">
            <a:off x="4031457" y="5325268"/>
            <a:ext cx="914400" cy="220663"/>
            <a:chOff x="1691" y="2557"/>
            <a:chExt cx="144" cy="32"/>
          </a:xfrm>
        </p:grpSpPr>
        <p:sp>
          <p:nvSpPr>
            <p:cNvPr id="449329" name="Line 817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30" name="Freeform 818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31" name="Oval 819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32" name="Line 820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9333" name="Rectangle 821"/>
          <p:cNvSpPr>
            <a:spLocks noChangeArrowheads="1"/>
          </p:cNvSpPr>
          <p:nvPr/>
        </p:nvSpPr>
        <p:spPr bwMode="auto">
          <a:xfrm rot="-1704114">
            <a:off x="3775075" y="48037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grpSp>
        <p:nvGrpSpPr>
          <p:cNvPr id="449334" name="Group 822"/>
          <p:cNvGrpSpPr>
            <a:grpSpLocks/>
          </p:cNvGrpSpPr>
          <p:nvPr/>
        </p:nvGrpSpPr>
        <p:grpSpPr bwMode="auto">
          <a:xfrm rot="-14702686">
            <a:off x="6479382" y="5334793"/>
            <a:ext cx="914400" cy="220663"/>
            <a:chOff x="1691" y="2557"/>
            <a:chExt cx="144" cy="32"/>
          </a:xfrm>
        </p:grpSpPr>
        <p:sp>
          <p:nvSpPr>
            <p:cNvPr id="449335" name="Line 823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9336" name="Freeform 824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37" name="Oval 825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9338" name="Line 826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9339" name="Rectangle 827"/>
          <p:cNvSpPr>
            <a:spLocks noChangeArrowheads="1"/>
          </p:cNvSpPr>
          <p:nvPr/>
        </p:nvSpPr>
        <p:spPr bwMode="auto">
          <a:xfrm rot="1953951">
            <a:off x="7080250" y="48323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sp>
        <p:nvSpPr>
          <p:cNvPr id="448753" name="Freeform 241"/>
          <p:cNvSpPr>
            <a:spLocks/>
          </p:cNvSpPr>
          <p:nvPr/>
        </p:nvSpPr>
        <p:spPr bwMode="auto">
          <a:xfrm>
            <a:off x="39688" y="5078413"/>
            <a:ext cx="1220787" cy="1779587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8752" name="Freeform 240"/>
          <p:cNvSpPr>
            <a:spLocks/>
          </p:cNvSpPr>
          <p:nvPr/>
        </p:nvSpPr>
        <p:spPr bwMode="auto">
          <a:xfrm>
            <a:off x="1806575" y="5600700"/>
            <a:ext cx="1236663" cy="1257300"/>
          </a:xfrm>
          <a:custGeom>
            <a:avLst/>
            <a:gdLst>
              <a:gd name="T0" fmla="*/ 1800 w 1800"/>
              <a:gd name="T1" fmla="*/ 2010 h 2010"/>
              <a:gd name="T2" fmla="*/ 1153 w 1800"/>
              <a:gd name="T3" fmla="*/ 1650 h 2010"/>
              <a:gd name="T4" fmla="*/ 833 w 1800"/>
              <a:gd name="T5" fmla="*/ 270 h 2010"/>
              <a:gd name="T6" fmla="*/ 0 w 1800"/>
              <a:gd name="T7" fmla="*/ 3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0" h="2010">
                <a:moveTo>
                  <a:pt x="1800" y="2010"/>
                </a:moveTo>
                <a:cubicBezTo>
                  <a:pt x="1692" y="1950"/>
                  <a:pt x="1314" y="1940"/>
                  <a:pt x="1153" y="1650"/>
                </a:cubicBezTo>
                <a:cubicBezTo>
                  <a:pt x="992" y="1360"/>
                  <a:pt x="1025" y="540"/>
                  <a:pt x="833" y="270"/>
                </a:cubicBezTo>
                <a:cubicBezTo>
                  <a:pt x="641" y="0"/>
                  <a:pt x="174" y="80"/>
                  <a:pt x="0" y="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026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9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4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8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8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04 -0.03889 " pathEditMode="relative" ptsTypes="AA">
                                      <p:cBhvr>
                                        <p:cTn id="65" dur="2000" fill="hold"/>
                                        <p:tgtEl>
                                          <p:spTgt spid="449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04 -0.03889 " pathEditMode="relative" ptsTypes="AA">
                                      <p:cBhvr>
                                        <p:cTn id="67" dur="2000" fill="hold"/>
                                        <p:tgtEl>
                                          <p:spTgt spid="449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04 -0.03889 " pathEditMode="relative" ptsTypes="AA">
                                      <p:cBhvr>
                                        <p:cTn id="69" dur="2000" fill="hold"/>
                                        <p:tgtEl>
                                          <p:spTgt spid="449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2604 -0.03889 " pathEditMode="relative" ptsTypes="AA">
                                      <p:cBhvr>
                                        <p:cTn id="71" dur="2000" fill="hold"/>
                                        <p:tgtEl>
                                          <p:spTgt spid="449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9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44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25 -0.02917 " pathEditMode="relative" ptsTypes="AA">
                                      <p:cBhvr>
                                        <p:cTn id="110" dur="2000" fill="hold"/>
                                        <p:tgtEl>
                                          <p:spTgt spid="449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25 -0.02917 " pathEditMode="relative" ptsTypes="AA">
                                      <p:cBhvr>
                                        <p:cTn id="112" dur="2000" fill="hold"/>
                                        <p:tgtEl>
                                          <p:spTgt spid="449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25 -0.02917 " pathEditMode="relative" ptsTypes="AA">
                                      <p:cBhvr>
                                        <p:cTn id="114" dur="2000" fill="hold"/>
                                        <p:tgtEl>
                                          <p:spTgt spid="449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49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44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49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49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658" grpId="0" animBg="1"/>
      <p:bldP spid="448684" grpId="0" animBg="1"/>
      <p:bldP spid="448751" grpId="0" animBg="1"/>
      <p:bldP spid="448691" grpId="0" animBg="1"/>
      <p:bldP spid="449287" grpId="0" animBg="1"/>
      <p:bldP spid="449288" grpId="0" animBg="1"/>
      <p:bldP spid="449288" grpId="1" animBg="1"/>
      <p:bldP spid="449289" grpId="0" animBg="1"/>
      <p:bldP spid="448657" grpId="0" animBg="1"/>
      <p:bldP spid="449267" grpId="0" animBg="1"/>
      <p:bldP spid="449306" grpId="0" animBg="1"/>
      <p:bldP spid="449307" grpId="0"/>
      <p:bldP spid="449308" grpId="0" animBg="1"/>
      <p:bldP spid="449333" grpId="0"/>
      <p:bldP spid="449333" grpId="1"/>
      <p:bldP spid="449339" grpId="0"/>
      <p:bldP spid="449339" grpId="1"/>
      <p:bldP spid="448753" grpId="0" animBg="1"/>
      <p:bldP spid="4487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610" name="Group 2"/>
          <p:cNvGrpSpPr>
            <a:grpSpLocks/>
          </p:cNvGrpSpPr>
          <p:nvPr/>
        </p:nvGrpSpPr>
        <p:grpSpPr bwMode="auto">
          <a:xfrm>
            <a:off x="263525" y="5605463"/>
            <a:ext cx="1225550" cy="1244600"/>
            <a:chOff x="166" y="3531"/>
            <a:chExt cx="772" cy="784"/>
          </a:xfrm>
        </p:grpSpPr>
        <p:sp>
          <p:nvSpPr>
            <p:cNvPr id="452611" name="Line 3"/>
            <p:cNvSpPr>
              <a:spLocks noChangeShapeType="1"/>
            </p:cNvSpPr>
            <p:nvPr/>
          </p:nvSpPr>
          <p:spPr bwMode="auto">
            <a:xfrm>
              <a:off x="650" y="4103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12" name="Line 4"/>
            <p:cNvSpPr>
              <a:spLocks noChangeShapeType="1"/>
            </p:cNvSpPr>
            <p:nvPr/>
          </p:nvSpPr>
          <p:spPr bwMode="auto">
            <a:xfrm>
              <a:off x="305" y="4103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13" name="Oval 5"/>
            <p:cNvSpPr>
              <a:spLocks noChangeArrowheads="1"/>
            </p:cNvSpPr>
            <p:nvPr/>
          </p:nvSpPr>
          <p:spPr bwMode="auto">
            <a:xfrm>
              <a:off x="249" y="3708"/>
              <a:ext cx="165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14" name="Text Box 6"/>
            <p:cNvSpPr txBox="1">
              <a:spLocks noChangeArrowheads="1"/>
            </p:cNvSpPr>
            <p:nvPr/>
          </p:nvSpPr>
          <p:spPr bwMode="auto">
            <a:xfrm>
              <a:off x="166" y="3531"/>
              <a:ext cx="331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615" name="Line 7"/>
            <p:cNvSpPr>
              <a:spLocks noChangeShapeType="1"/>
            </p:cNvSpPr>
            <p:nvPr/>
          </p:nvSpPr>
          <p:spPr bwMode="auto">
            <a:xfrm>
              <a:off x="331" y="3637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16" name="Line 8"/>
            <p:cNvSpPr>
              <a:spLocks noChangeShapeType="1"/>
            </p:cNvSpPr>
            <p:nvPr/>
          </p:nvSpPr>
          <p:spPr bwMode="auto">
            <a:xfrm>
              <a:off x="249" y="3754"/>
              <a:ext cx="401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17" name="Freeform 9"/>
            <p:cNvSpPr>
              <a:spLocks/>
            </p:cNvSpPr>
            <p:nvPr/>
          </p:nvSpPr>
          <p:spPr bwMode="auto">
            <a:xfrm>
              <a:off x="299" y="4245"/>
              <a:ext cx="341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18" name="Line 10"/>
            <p:cNvSpPr>
              <a:spLocks noChangeShapeType="1"/>
            </p:cNvSpPr>
            <p:nvPr/>
          </p:nvSpPr>
          <p:spPr bwMode="auto">
            <a:xfrm>
              <a:off x="305" y="3885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19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246" y="3559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620" name="Text Box 12"/>
            <p:cNvSpPr txBox="1">
              <a:spLocks noChangeArrowheads="1"/>
            </p:cNvSpPr>
            <p:nvPr/>
          </p:nvSpPr>
          <p:spPr bwMode="auto">
            <a:xfrm>
              <a:off x="477" y="3940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52621" name="Text Box 13"/>
            <p:cNvSpPr txBox="1">
              <a:spLocks noChangeArrowheads="1"/>
            </p:cNvSpPr>
            <p:nvPr/>
          </p:nvSpPr>
          <p:spPr bwMode="auto">
            <a:xfrm>
              <a:off x="353" y="3940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grpSp>
          <p:nvGrpSpPr>
            <p:cNvPr id="452622" name="Group 14"/>
            <p:cNvGrpSpPr>
              <a:grpSpLocks/>
            </p:cNvGrpSpPr>
            <p:nvPr/>
          </p:nvGrpSpPr>
          <p:grpSpPr bwMode="auto">
            <a:xfrm flipH="1">
              <a:off x="823" y="4103"/>
              <a:ext cx="58" cy="54"/>
              <a:chOff x="4860" y="14760"/>
              <a:chExt cx="540" cy="540"/>
            </a:xfrm>
          </p:grpSpPr>
          <p:sp>
            <p:nvSpPr>
              <p:cNvPr id="452623" name="Oval 15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624" name="Line 16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625" name="Line 17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2626" name="Line 18"/>
            <p:cNvSpPr>
              <a:spLocks noChangeShapeType="1"/>
            </p:cNvSpPr>
            <p:nvPr/>
          </p:nvSpPr>
          <p:spPr bwMode="auto">
            <a:xfrm>
              <a:off x="650" y="42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27" name="Freeform 19"/>
            <p:cNvSpPr>
              <a:spLocks/>
            </p:cNvSpPr>
            <p:nvPr/>
          </p:nvSpPr>
          <p:spPr bwMode="auto">
            <a:xfrm>
              <a:off x="640" y="4212"/>
              <a:ext cx="1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2628" name="Group 20"/>
          <p:cNvGrpSpPr>
            <a:grpSpLocks/>
          </p:cNvGrpSpPr>
          <p:nvPr/>
        </p:nvGrpSpPr>
        <p:grpSpPr bwMode="auto">
          <a:xfrm>
            <a:off x="3354388" y="0"/>
            <a:ext cx="1830387" cy="2287588"/>
            <a:chOff x="2113" y="0"/>
            <a:chExt cx="1153" cy="1441"/>
          </a:xfrm>
        </p:grpSpPr>
        <p:sp>
          <p:nvSpPr>
            <p:cNvPr id="452629" name="Line 21"/>
            <p:cNvSpPr>
              <a:spLocks noChangeShapeType="1"/>
            </p:cNvSpPr>
            <p:nvPr/>
          </p:nvSpPr>
          <p:spPr bwMode="auto">
            <a:xfrm>
              <a:off x="3190" y="94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>
              <a:off x="2935" y="874"/>
              <a:ext cx="331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631" name="Line 23"/>
            <p:cNvSpPr>
              <a:spLocks noChangeShapeType="1"/>
            </p:cNvSpPr>
            <p:nvPr/>
          </p:nvSpPr>
          <p:spPr bwMode="auto">
            <a:xfrm>
              <a:off x="2486" y="1228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32" name="Line 24"/>
            <p:cNvSpPr>
              <a:spLocks noChangeShapeType="1"/>
            </p:cNvSpPr>
            <p:nvPr/>
          </p:nvSpPr>
          <p:spPr bwMode="auto">
            <a:xfrm>
              <a:off x="2486" y="450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33" name="Line 25"/>
            <p:cNvSpPr>
              <a:spLocks noChangeShapeType="1"/>
            </p:cNvSpPr>
            <p:nvPr/>
          </p:nvSpPr>
          <p:spPr bwMode="auto">
            <a:xfrm>
              <a:off x="2486" y="68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34" name="Oval 26"/>
            <p:cNvSpPr>
              <a:spLocks noChangeArrowheads="1"/>
            </p:cNvSpPr>
            <p:nvPr/>
          </p:nvSpPr>
          <p:spPr bwMode="auto">
            <a:xfrm>
              <a:off x="2404" y="177"/>
              <a:ext cx="165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35" name="Text Box 27"/>
            <p:cNvSpPr txBox="1">
              <a:spLocks noChangeArrowheads="1"/>
            </p:cNvSpPr>
            <p:nvPr/>
          </p:nvSpPr>
          <p:spPr bwMode="auto">
            <a:xfrm>
              <a:off x="2321" y="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636" name="Line 28"/>
            <p:cNvSpPr>
              <a:spLocks noChangeShapeType="1"/>
            </p:cNvSpPr>
            <p:nvPr/>
          </p:nvSpPr>
          <p:spPr bwMode="auto">
            <a:xfrm>
              <a:off x="2486" y="10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37" name="Text Box 29"/>
            <p:cNvSpPr txBox="1">
              <a:spLocks noChangeArrowheads="1"/>
            </p:cNvSpPr>
            <p:nvPr/>
          </p:nvSpPr>
          <p:spPr bwMode="auto">
            <a:xfrm>
              <a:off x="2238" y="355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638" name="Text Box 30"/>
            <p:cNvSpPr txBox="1">
              <a:spLocks noChangeArrowheads="1"/>
            </p:cNvSpPr>
            <p:nvPr/>
          </p:nvSpPr>
          <p:spPr bwMode="auto">
            <a:xfrm>
              <a:off x="2238" y="521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52639" name="Line 31"/>
            <p:cNvSpPr>
              <a:spLocks noChangeShapeType="1"/>
            </p:cNvSpPr>
            <p:nvPr/>
          </p:nvSpPr>
          <p:spPr bwMode="auto">
            <a:xfrm>
              <a:off x="2486" y="30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40" name="Oval 32"/>
            <p:cNvSpPr>
              <a:spLocks noChangeArrowheads="1"/>
            </p:cNvSpPr>
            <p:nvPr/>
          </p:nvSpPr>
          <p:spPr bwMode="auto">
            <a:xfrm>
              <a:off x="2652" y="556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641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2665" y="568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52642" name="Line 34"/>
            <p:cNvSpPr>
              <a:spLocks noChangeShapeType="1"/>
            </p:cNvSpPr>
            <p:nvPr/>
          </p:nvSpPr>
          <p:spPr bwMode="auto">
            <a:xfrm rot="470287">
              <a:off x="2321" y="555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43" name="Freeform 35"/>
            <p:cNvSpPr>
              <a:spLocks/>
            </p:cNvSpPr>
            <p:nvPr/>
          </p:nvSpPr>
          <p:spPr bwMode="auto">
            <a:xfrm rot="470287">
              <a:off x="2321" y="551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44" name="Oval 36"/>
            <p:cNvSpPr>
              <a:spLocks noChangeArrowheads="1"/>
            </p:cNvSpPr>
            <p:nvPr/>
          </p:nvSpPr>
          <p:spPr bwMode="auto">
            <a:xfrm rot="470287">
              <a:off x="2332" y="558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45" name="Line 37"/>
            <p:cNvSpPr>
              <a:spLocks noChangeShapeType="1"/>
            </p:cNvSpPr>
            <p:nvPr/>
          </p:nvSpPr>
          <p:spPr bwMode="auto">
            <a:xfrm rot="470287">
              <a:off x="2355" y="578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46" name="Rectangle 38"/>
            <p:cNvSpPr>
              <a:spLocks noChangeArrowheads="1"/>
            </p:cNvSpPr>
            <p:nvPr/>
          </p:nvSpPr>
          <p:spPr bwMode="auto">
            <a:xfrm>
              <a:off x="2445" y="556"/>
              <a:ext cx="124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47" name="Rectangle 39"/>
            <p:cNvSpPr>
              <a:spLocks noChangeArrowheads="1"/>
            </p:cNvSpPr>
            <p:nvPr/>
          </p:nvSpPr>
          <p:spPr bwMode="auto">
            <a:xfrm>
              <a:off x="2445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48" name="Rectangle 40"/>
            <p:cNvSpPr>
              <a:spLocks noChangeArrowheads="1"/>
            </p:cNvSpPr>
            <p:nvPr/>
          </p:nvSpPr>
          <p:spPr bwMode="auto">
            <a:xfrm>
              <a:off x="2507" y="610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49" name="Freeform 41"/>
            <p:cNvSpPr>
              <a:spLocks/>
            </p:cNvSpPr>
            <p:nvPr/>
          </p:nvSpPr>
          <p:spPr bwMode="auto">
            <a:xfrm>
              <a:off x="2528" y="566"/>
              <a:ext cx="124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50" name="Text Box 42"/>
            <p:cNvSpPr txBox="1">
              <a:spLocks noChangeArrowheads="1"/>
            </p:cNvSpPr>
            <p:nvPr/>
          </p:nvSpPr>
          <p:spPr bwMode="auto">
            <a:xfrm>
              <a:off x="2113" y="521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52651" name="Text Box 43"/>
            <p:cNvSpPr txBox="1">
              <a:spLocks noChangeArrowheads="1"/>
            </p:cNvSpPr>
            <p:nvPr/>
          </p:nvSpPr>
          <p:spPr bwMode="auto">
            <a:xfrm>
              <a:off x="2113" y="35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52652" name="Text Box 44"/>
            <p:cNvSpPr txBox="1">
              <a:spLocks noChangeArrowheads="1"/>
            </p:cNvSpPr>
            <p:nvPr/>
          </p:nvSpPr>
          <p:spPr bwMode="auto">
            <a:xfrm>
              <a:off x="2238" y="759"/>
              <a:ext cx="539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grpSp>
          <p:nvGrpSpPr>
            <p:cNvPr id="452653" name="Group 45"/>
            <p:cNvGrpSpPr>
              <a:grpSpLocks/>
            </p:cNvGrpSpPr>
            <p:nvPr/>
          </p:nvGrpSpPr>
          <p:grpSpPr bwMode="auto">
            <a:xfrm>
              <a:off x="2445" y="794"/>
              <a:ext cx="124" cy="106"/>
              <a:chOff x="3240" y="13680"/>
              <a:chExt cx="1080" cy="720"/>
            </a:xfrm>
          </p:grpSpPr>
          <p:sp>
            <p:nvSpPr>
              <p:cNvPr id="452654" name="Rectangle 46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655" name="Rectangle 47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656" name="Rectangle 48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2657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481" y="809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452658" name="Line 50"/>
            <p:cNvSpPr>
              <a:spLocks noChangeShapeType="1"/>
            </p:cNvSpPr>
            <p:nvPr/>
          </p:nvSpPr>
          <p:spPr bwMode="auto">
            <a:xfrm rot="470287">
              <a:off x="2321" y="79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59" name="Freeform 51"/>
            <p:cNvSpPr>
              <a:spLocks/>
            </p:cNvSpPr>
            <p:nvPr/>
          </p:nvSpPr>
          <p:spPr bwMode="auto">
            <a:xfrm rot="470287">
              <a:off x="2321" y="790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60" name="Oval 52"/>
            <p:cNvSpPr>
              <a:spLocks noChangeArrowheads="1"/>
            </p:cNvSpPr>
            <p:nvPr/>
          </p:nvSpPr>
          <p:spPr bwMode="auto">
            <a:xfrm rot="470287">
              <a:off x="2332" y="79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61" name="Line 53"/>
            <p:cNvSpPr>
              <a:spLocks noChangeShapeType="1"/>
            </p:cNvSpPr>
            <p:nvPr/>
          </p:nvSpPr>
          <p:spPr bwMode="auto">
            <a:xfrm rot="470287">
              <a:off x="2355" y="81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62" name="Text Box 54"/>
            <p:cNvSpPr txBox="1">
              <a:spLocks noChangeArrowheads="1"/>
            </p:cNvSpPr>
            <p:nvPr/>
          </p:nvSpPr>
          <p:spPr bwMode="auto">
            <a:xfrm>
              <a:off x="2113" y="75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52663" name="Freeform 55"/>
            <p:cNvSpPr>
              <a:spLocks/>
            </p:cNvSpPr>
            <p:nvPr/>
          </p:nvSpPr>
          <p:spPr bwMode="auto">
            <a:xfrm>
              <a:off x="2381" y="872"/>
              <a:ext cx="96" cy="40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64" name="Line 56"/>
            <p:cNvSpPr>
              <a:spLocks noChangeShapeType="1"/>
            </p:cNvSpPr>
            <p:nvPr/>
          </p:nvSpPr>
          <p:spPr bwMode="auto">
            <a:xfrm>
              <a:off x="2486" y="93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65" name="Line 57"/>
            <p:cNvSpPr>
              <a:spLocks noChangeShapeType="1"/>
            </p:cNvSpPr>
            <p:nvPr/>
          </p:nvSpPr>
          <p:spPr bwMode="auto">
            <a:xfrm>
              <a:off x="2486" y="112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66" name="Text Box 58"/>
            <p:cNvSpPr txBox="1">
              <a:spLocks noChangeArrowheads="1"/>
            </p:cNvSpPr>
            <p:nvPr/>
          </p:nvSpPr>
          <p:spPr bwMode="auto">
            <a:xfrm>
              <a:off x="2810" y="874"/>
              <a:ext cx="125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52667" name="Line 59"/>
            <p:cNvSpPr>
              <a:spLocks noChangeShapeType="1"/>
            </p:cNvSpPr>
            <p:nvPr/>
          </p:nvSpPr>
          <p:spPr bwMode="auto">
            <a:xfrm>
              <a:off x="2404" y="223"/>
              <a:ext cx="786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68" name="Freeform 60"/>
            <p:cNvSpPr>
              <a:spLocks/>
            </p:cNvSpPr>
            <p:nvPr/>
          </p:nvSpPr>
          <p:spPr bwMode="auto">
            <a:xfrm>
              <a:off x="3191" y="408"/>
              <a:ext cx="1" cy="466"/>
            </a:xfrm>
            <a:custGeom>
              <a:avLst/>
              <a:gdLst>
                <a:gd name="T0" fmla="*/ 4 w 4"/>
                <a:gd name="T1" fmla="*/ 0 h 1546"/>
                <a:gd name="T2" fmla="*/ 0 w 4"/>
                <a:gd name="T3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546">
                  <a:moveTo>
                    <a:pt x="4" y="0"/>
                  </a:moveTo>
                  <a:lnTo>
                    <a:pt x="0" y="15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69" name="Line 61"/>
            <p:cNvSpPr>
              <a:spLocks noChangeShapeType="1"/>
            </p:cNvSpPr>
            <p:nvPr/>
          </p:nvSpPr>
          <p:spPr bwMode="auto">
            <a:xfrm flipH="1">
              <a:off x="2486" y="1299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70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2402" y="28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n=7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671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2569" y="370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672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2321" y="370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673" name="Text Box 65"/>
            <p:cNvSpPr txBox="1">
              <a:spLocks noChangeArrowheads="1"/>
            </p:cNvSpPr>
            <p:nvPr/>
          </p:nvSpPr>
          <p:spPr bwMode="auto">
            <a:xfrm>
              <a:off x="2238" y="1194"/>
              <a:ext cx="539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674" name="Text Box 66"/>
            <p:cNvSpPr txBox="1">
              <a:spLocks noChangeArrowheads="1"/>
            </p:cNvSpPr>
            <p:nvPr/>
          </p:nvSpPr>
          <p:spPr bwMode="auto">
            <a:xfrm>
              <a:off x="2113" y="1194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52675" name="Text Box 67"/>
            <p:cNvSpPr txBox="1">
              <a:spLocks noChangeArrowheads="1"/>
            </p:cNvSpPr>
            <p:nvPr/>
          </p:nvSpPr>
          <p:spPr bwMode="auto">
            <a:xfrm>
              <a:off x="2238" y="1016"/>
              <a:ext cx="539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676" name="Text Box 68"/>
            <p:cNvSpPr txBox="1">
              <a:spLocks noChangeArrowheads="1"/>
            </p:cNvSpPr>
            <p:nvPr/>
          </p:nvSpPr>
          <p:spPr bwMode="auto">
            <a:xfrm>
              <a:off x="2113" y="1016"/>
              <a:ext cx="125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grpSp>
        <p:nvGrpSpPr>
          <p:cNvPr id="452677" name="Group 69"/>
          <p:cNvGrpSpPr>
            <a:grpSpLocks/>
          </p:cNvGrpSpPr>
          <p:nvPr/>
        </p:nvGrpSpPr>
        <p:grpSpPr bwMode="auto">
          <a:xfrm>
            <a:off x="2166938" y="1770063"/>
            <a:ext cx="2103437" cy="2414587"/>
            <a:chOff x="1365" y="1115"/>
            <a:chExt cx="1325" cy="1521"/>
          </a:xfrm>
        </p:grpSpPr>
        <p:sp>
          <p:nvSpPr>
            <p:cNvPr id="452678" name="Line 70"/>
            <p:cNvSpPr>
              <a:spLocks noChangeShapeType="1"/>
            </p:cNvSpPr>
            <p:nvPr/>
          </p:nvSpPr>
          <p:spPr bwMode="auto">
            <a:xfrm>
              <a:off x="2441" y="2141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79" name="Line 71"/>
            <p:cNvSpPr>
              <a:spLocks noChangeShapeType="1"/>
            </p:cNvSpPr>
            <p:nvPr/>
          </p:nvSpPr>
          <p:spPr bwMode="auto">
            <a:xfrm>
              <a:off x="1737" y="2424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80" name="Line 72"/>
            <p:cNvSpPr>
              <a:spLocks noChangeShapeType="1"/>
            </p:cNvSpPr>
            <p:nvPr/>
          </p:nvSpPr>
          <p:spPr bwMode="auto">
            <a:xfrm>
              <a:off x="1737" y="164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81" name="Line 73"/>
            <p:cNvSpPr>
              <a:spLocks noChangeShapeType="1"/>
            </p:cNvSpPr>
            <p:nvPr/>
          </p:nvSpPr>
          <p:spPr bwMode="auto">
            <a:xfrm>
              <a:off x="1737" y="1883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82" name="Oval 74"/>
            <p:cNvSpPr>
              <a:spLocks noChangeArrowheads="1"/>
            </p:cNvSpPr>
            <p:nvPr/>
          </p:nvSpPr>
          <p:spPr bwMode="auto">
            <a:xfrm>
              <a:off x="1655" y="1371"/>
              <a:ext cx="165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83" name="Text Box 75"/>
            <p:cNvSpPr txBox="1">
              <a:spLocks noChangeArrowheads="1"/>
            </p:cNvSpPr>
            <p:nvPr/>
          </p:nvSpPr>
          <p:spPr bwMode="auto">
            <a:xfrm>
              <a:off x="1572" y="1196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684" name="Line 76"/>
            <p:cNvSpPr>
              <a:spLocks noChangeShapeType="1"/>
            </p:cNvSpPr>
            <p:nvPr/>
          </p:nvSpPr>
          <p:spPr bwMode="auto">
            <a:xfrm>
              <a:off x="1737" y="1301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85" name="Text Box 77"/>
            <p:cNvSpPr txBox="1">
              <a:spLocks noChangeArrowheads="1"/>
            </p:cNvSpPr>
            <p:nvPr/>
          </p:nvSpPr>
          <p:spPr bwMode="auto">
            <a:xfrm>
              <a:off x="1489" y="1549"/>
              <a:ext cx="538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686" name="Text Box 78"/>
            <p:cNvSpPr txBox="1">
              <a:spLocks noChangeArrowheads="1"/>
            </p:cNvSpPr>
            <p:nvPr/>
          </p:nvSpPr>
          <p:spPr bwMode="auto">
            <a:xfrm>
              <a:off x="1489" y="1716"/>
              <a:ext cx="538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52687" name="Line 79"/>
            <p:cNvSpPr>
              <a:spLocks noChangeShapeType="1"/>
            </p:cNvSpPr>
            <p:nvPr/>
          </p:nvSpPr>
          <p:spPr bwMode="auto">
            <a:xfrm>
              <a:off x="1737" y="150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88" name="Oval 80"/>
            <p:cNvSpPr>
              <a:spLocks noChangeArrowheads="1"/>
            </p:cNvSpPr>
            <p:nvPr/>
          </p:nvSpPr>
          <p:spPr bwMode="auto">
            <a:xfrm>
              <a:off x="1903" y="1752"/>
              <a:ext cx="83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689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1917" y="1763"/>
              <a:ext cx="55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52690" name="Line 82"/>
            <p:cNvSpPr>
              <a:spLocks noChangeShapeType="1"/>
            </p:cNvSpPr>
            <p:nvPr/>
          </p:nvSpPr>
          <p:spPr bwMode="auto">
            <a:xfrm rot="470287">
              <a:off x="1572" y="1751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91" name="Freeform 83"/>
            <p:cNvSpPr>
              <a:spLocks/>
            </p:cNvSpPr>
            <p:nvPr/>
          </p:nvSpPr>
          <p:spPr bwMode="auto">
            <a:xfrm rot="470287">
              <a:off x="1572" y="1747"/>
              <a:ext cx="58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92" name="Oval 84"/>
            <p:cNvSpPr>
              <a:spLocks noChangeArrowheads="1"/>
            </p:cNvSpPr>
            <p:nvPr/>
          </p:nvSpPr>
          <p:spPr bwMode="auto">
            <a:xfrm rot="470287">
              <a:off x="1584" y="175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93" name="Line 85"/>
            <p:cNvSpPr>
              <a:spLocks noChangeShapeType="1"/>
            </p:cNvSpPr>
            <p:nvPr/>
          </p:nvSpPr>
          <p:spPr bwMode="auto">
            <a:xfrm rot="470287">
              <a:off x="1607" y="1773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94" name="Rectangle 86"/>
            <p:cNvSpPr>
              <a:spLocks noChangeArrowheads="1"/>
            </p:cNvSpPr>
            <p:nvPr/>
          </p:nvSpPr>
          <p:spPr bwMode="auto">
            <a:xfrm>
              <a:off x="1696" y="1752"/>
              <a:ext cx="124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95" name="Rectangle 87"/>
            <p:cNvSpPr>
              <a:spLocks noChangeArrowheads="1"/>
            </p:cNvSpPr>
            <p:nvPr/>
          </p:nvSpPr>
          <p:spPr bwMode="auto">
            <a:xfrm>
              <a:off x="1696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96" name="Rectangle 88"/>
            <p:cNvSpPr>
              <a:spLocks noChangeArrowheads="1"/>
            </p:cNvSpPr>
            <p:nvPr/>
          </p:nvSpPr>
          <p:spPr bwMode="auto">
            <a:xfrm>
              <a:off x="1758" y="1805"/>
              <a:ext cx="62" cy="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697" name="Freeform 89"/>
            <p:cNvSpPr>
              <a:spLocks/>
            </p:cNvSpPr>
            <p:nvPr/>
          </p:nvSpPr>
          <p:spPr bwMode="auto">
            <a:xfrm>
              <a:off x="1779" y="1761"/>
              <a:ext cx="124" cy="26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698" name="Text Box 90"/>
            <p:cNvSpPr txBox="1">
              <a:spLocks noChangeArrowheads="1"/>
            </p:cNvSpPr>
            <p:nvPr/>
          </p:nvSpPr>
          <p:spPr bwMode="auto">
            <a:xfrm>
              <a:off x="1365" y="1716"/>
              <a:ext cx="124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52699" name="Text Box 91"/>
            <p:cNvSpPr txBox="1">
              <a:spLocks noChangeArrowheads="1"/>
            </p:cNvSpPr>
            <p:nvPr/>
          </p:nvSpPr>
          <p:spPr bwMode="auto">
            <a:xfrm>
              <a:off x="1365" y="1549"/>
              <a:ext cx="124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52700" name="Text Box 92"/>
            <p:cNvSpPr txBox="1">
              <a:spLocks noChangeArrowheads="1"/>
            </p:cNvSpPr>
            <p:nvPr/>
          </p:nvSpPr>
          <p:spPr bwMode="auto">
            <a:xfrm>
              <a:off x="1489" y="195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          ibd</a:t>
              </a:r>
              <a:endParaRPr lang="en-US" altLang="bg-BG" sz="800"/>
            </a:p>
          </p:txBody>
        </p:sp>
        <p:grpSp>
          <p:nvGrpSpPr>
            <p:cNvPr id="452701" name="Group 93"/>
            <p:cNvGrpSpPr>
              <a:grpSpLocks/>
            </p:cNvGrpSpPr>
            <p:nvPr/>
          </p:nvGrpSpPr>
          <p:grpSpPr bwMode="auto">
            <a:xfrm>
              <a:off x="1696" y="1989"/>
              <a:ext cx="124" cy="107"/>
              <a:chOff x="3240" y="13680"/>
              <a:chExt cx="1080" cy="720"/>
            </a:xfrm>
          </p:grpSpPr>
          <p:sp>
            <p:nvSpPr>
              <p:cNvPr id="452702" name="Rectangle 94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703" name="Rectangle 95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704" name="Rectangle 96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2705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1732" y="2005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452706" name="Line 98"/>
            <p:cNvSpPr>
              <a:spLocks noChangeShapeType="1"/>
            </p:cNvSpPr>
            <p:nvPr/>
          </p:nvSpPr>
          <p:spPr bwMode="auto">
            <a:xfrm rot="470287">
              <a:off x="1572" y="1988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07" name="Freeform 99"/>
            <p:cNvSpPr>
              <a:spLocks/>
            </p:cNvSpPr>
            <p:nvPr/>
          </p:nvSpPr>
          <p:spPr bwMode="auto">
            <a:xfrm rot="470287">
              <a:off x="1572" y="1985"/>
              <a:ext cx="58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08" name="Oval 100"/>
            <p:cNvSpPr>
              <a:spLocks noChangeArrowheads="1"/>
            </p:cNvSpPr>
            <p:nvPr/>
          </p:nvSpPr>
          <p:spPr bwMode="auto">
            <a:xfrm rot="470287">
              <a:off x="1584" y="1991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09" name="Line 101"/>
            <p:cNvSpPr>
              <a:spLocks noChangeShapeType="1"/>
            </p:cNvSpPr>
            <p:nvPr/>
          </p:nvSpPr>
          <p:spPr bwMode="auto">
            <a:xfrm rot="470287">
              <a:off x="1607" y="2012"/>
              <a:ext cx="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0" name="Text Box 102"/>
            <p:cNvSpPr txBox="1">
              <a:spLocks noChangeArrowheads="1"/>
            </p:cNvSpPr>
            <p:nvPr/>
          </p:nvSpPr>
          <p:spPr bwMode="auto">
            <a:xfrm>
              <a:off x="1365" y="1953"/>
              <a:ext cx="124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52711" name="Freeform 103"/>
            <p:cNvSpPr>
              <a:spLocks/>
            </p:cNvSpPr>
            <p:nvPr/>
          </p:nvSpPr>
          <p:spPr bwMode="auto">
            <a:xfrm>
              <a:off x="1632" y="2068"/>
              <a:ext cx="96" cy="39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2" name="Line 104"/>
            <p:cNvSpPr>
              <a:spLocks noChangeShapeType="1"/>
            </p:cNvSpPr>
            <p:nvPr/>
          </p:nvSpPr>
          <p:spPr bwMode="auto">
            <a:xfrm>
              <a:off x="1737" y="2131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3" name="Line 105"/>
            <p:cNvSpPr>
              <a:spLocks noChangeShapeType="1"/>
            </p:cNvSpPr>
            <p:nvPr/>
          </p:nvSpPr>
          <p:spPr bwMode="auto">
            <a:xfrm>
              <a:off x="1737" y="2318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4" name="Text Box 106"/>
            <p:cNvSpPr txBox="1">
              <a:spLocks noChangeArrowheads="1"/>
            </p:cNvSpPr>
            <p:nvPr/>
          </p:nvSpPr>
          <p:spPr bwMode="auto">
            <a:xfrm>
              <a:off x="2359" y="2070"/>
              <a:ext cx="331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715" name="Text Box 107"/>
            <p:cNvSpPr txBox="1">
              <a:spLocks noChangeArrowheads="1"/>
            </p:cNvSpPr>
            <p:nvPr/>
          </p:nvSpPr>
          <p:spPr bwMode="auto">
            <a:xfrm>
              <a:off x="2234" y="2070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52716" name="Line 108"/>
            <p:cNvSpPr>
              <a:spLocks noChangeShapeType="1"/>
            </p:cNvSpPr>
            <p:nvPr/>
          </p:nvSpPr>
          <p:spPr bwMode="auto">
            <a:xfrm>
              <a:off x="1655" y="1418"/>
              <a:ext cx="78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7" name="Line 109"/>
            <p:cNvSpPr>
              <a:spLocks noChangeShapeType="1"/>
            </p:cNvSpPr>
            <p:nvPr/>
          </p:nvSpPr>
          <p:spPr bwMode="auto">
            <a:xfrm>
              <a:off x="2441" y="1585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8" name="Line 110"/>
            <p:cNvSpPr>
              <a:spLocks noChangeShapeType="1"/>
            </p:cNvSpPr>
            <p:nvPr/>
          </p:nvSpPr>
          <p:spPr bwMode="auto">
            <a:xfrm flipH="1">
              <a:off x="1737" y="2494"/>
              <a:ext cx="70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19" name="Rectangle 111"/>
            <p:cNvSpPr>
              <a:spLocks noChangeArrowheads="1"/>
            </p:cNvSpPr>
            <p:nvPr/>
          </p:nvSpPr>
          <p:spPr bwMode="auto">
            <a:xfrm>
              <a:off x="1406" y="1115"/>
              <a:ext cx="704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20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1652" y="1223"/>
              <a:ext cx="127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n=3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721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1820" y="1565"/>
              <a:ext cx="125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722" name="WordArt 114"/>
            <p:cNvSpPr>
              <a:spLocks noChangeArrowheads="1" noChangeShapeType="1" noTextEdit="1"/>
            </p:cNvSpPr>
            <p:nvPr/>
          </p:nvSpPr>
          <p:spPr bwMode="auto">
            <a:xfrm>
              <a:off x="1572" y="1565"/>
              <a:ext cx="124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723" name="Text Box 115"/>
            <p:cNvSpPr txBox="1">
              <a:spLocks noChangeArrowheads="1"/>
            </p:cNvSpPr>
            <p:nvPr/>
          </p:nvSpPr>
          <p:spPr bwMode="auto">
            <a:xfrm>
              <a:off x="1489" y="2388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724" name="Text Box 116"/>
            <p:cNvSpPr txBox="1">
              <a:spLocks noChangeArrowheads="1"/>
            </p:cNvSpPr>
            <p:nvPr/>
          </p:nvSpPr>
          <p:spPr bwMode="auto">
            <a:xfrm>
              <a:off x="1365" y="2388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52725" name="Text Box 117"/>
            <p:cNvSpPr txBox="1">
              <a:spLocks noChangeArrowheads="1"/>
            </p:cNvSpPr>
            <p:nvPr/>
          </p:nvSpPr>
          <p:spPr bwMode="auto">
            <a:xfrm>
              <a:off x="1489" y="2211"/>
              <a:ext cx="53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726" name="Text Box 118"/>
            <p:cNvSpPr txBox="1">
              <a:spLocks noChangeArrowheads="1"/>
            </p:cNvSpPr>
            <p:nvPr/>
          </p:nvSpPr>
          <p:spPr bwMode="auto">
            <a:xfrm>
              <a:off x="1365" y="2211"/>
              <a:ext cx="124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</p:grpSp>
      <p:sp>
        <p:nvSpPr>
          <p:cNvPr id="452727" name="AutoShape 119"/>
          <p:cNvSpPr>
            <a:spLocks noChangeArrowheads="1"/>
          </p:cNvSpPr>
          <p:nvPr/>
        </p:nvSpPr>
        <p:spPr bwMode="auto">
          <a:xfrm flipH="1">
            <a:off x="2716213" y="1338263"/>
            <a:ext cx="731837" cy="603250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2728" name="AutoShape 120"/>
          <p:cNvSpPr>
            <a:spLocks noChangeArrowheads="1"/>
          </p:cNvSpPr>
          <p:nvPr/>
        </p:nvSpPr>
        <p:spPr bwMode="auto">
          <a:xfrm flipH="1">
            <a:off x="541338" y="5124450"/>
            <a:ext cx="731837" cy="601663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2729" name="AutoShape 121"/>
          <p:cNvSpPr>
            <a:spLocks noChangeArrowheads="1"/>
          </p:cNvSpPr>
          <p:nvPr/>
        </p:nvSpPr>
        <p:spPr bwMode="auto">
          <a:xfrm>
            <a:off x="2130425" y="5219700"/>
            <a:ext cx="1004888" cy="515938"/>
          </a:xfrm>
          <a:custGeom>
            <a:avLst/>
            <a:gdLst>
              <a:gd name="G0" fmla="+- -276834 0 0"/>
              <a:gd name="G1" fmla="+- -10518548 0 0"/>
              <a:gd name="G2" fmla="+- -276834 0 -10518548"/>
              <a:gd name="G3" fmla="+- 10800 0 0"/>
              <a:gd name="G4" fmla="+- 0 0 -2768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602 0 0"/>
              <a:gd name="G9" fmla="+- 0 0 -10518548"/>
              <a:gd name="G10" fmla="+- 7602 0 2700"/>
              <a:gd name="G11" fmla="cos G10 -276834"/>
              <a:gd name="G12" fmla="sin G10 -276834"/>
              <a:gd name="G13" fmla="cos 13500 -276834"/>
              <a:gd name="G14" fmla="sin 13500 -276834"/>
              <a:gd name="G15" fmla="+- G11 10800 0"/>
              <a:gd name="G16" fmla="+- G12 10800 0"/>
              <a:gd name="G17" fmla="+- G13 10800 0"/>
              <a:gd name="G18" fmla="+- G14 10800 0"/>
              <a:gd name="G19" fmla="*/ 7602 1 2"/>
              <a:gd name="G20" fmla="+- G19 5400 0"/>
              <a:gd name="G21" fmla="cos G20 -276834"/>
              <a:gd name="G22" fmla="sin G20 -276834"/>
              <a:gd name="G23" fmla="+- G21 10800 0"/>
              <a:gd name="G24" fmla="+- G12 G23 G22"/>
              <a:gd name="G25" fmla="+- G22 G23 G11"/>
              <a:gd name="G26" fmla="cos 10800 -276834"/>
              <a:gd name="G27" fmla="sin 10800 -276834"/>
              <a:gd name="G28" fmla="cos 7602 -276834"/>
              <a:gd name="G29" fmla="sin 7602 -2768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518548"/>
              <a:gd name="G36" fmla="sin G34 -10518548"/>
              <a:gd name="G37" fmla="+/ -10518548 -2768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602 G39"/>
              <a:gd name="G43" fmla="sin 7602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235 w 21600"/>
              <a:gd name="T5" fmla="*/ 95 h 21600"/>
              <a:gd name="T6" fmla="*/ 2126 w 21600"/>
              <a:gd name="T7" fmla="*/ 7728 h 21600"/>
              <a:gd name="T8" fmla="*/ 11810 w 21600"/>
              <a:gd name="T9" fmla="*/ 3265 h 21600"/>
              <a:gd name="T10" fmla="*/ 24263 w 21600"/>
              <a:gd name="T11" fmla="*/ 9805 h 21600"/>
              <a:gd name="T12" fmla="*/ 20292 w 21600"/>
              <a:gd name="T13" fmla="*/ 14410 h 21600"/>
              <a:gd name="T14" fmla="*/ 15688 w 21600"/>
              <a:gd name="T15" fmla="*/ 1043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381" y="10240"/>
                </a:moveTo>
                <a:cubicBezTo>
                  <a:pt x="18088" y="6269"/>
                  <a:pt x="14781" y="3198"/>
                  <a:pt x="10800" y="3198"/>
                </a:cubicBezTo>
                <a:cubicBezTo>
                  <a:pt x="7579" y="3197"/>
                  <a:pt x="4708" y="5226"/>
                  <a:pt x="3634" y="8262"/>
                </a:cubicBezTo>
                <a:lnTo>
                  <a:pt x="619" y="7194"/>
                </a:lnTo>
                <a:cubicBezTo>
                  <a:pt x="2146" y="2882"/>
                  <a:pt x="6225" y="-1"/>
                  <a:pt x="10800" y="0"/>
                </a:cubicBezTo>
                <a:cubicBezTo>
                  <a:pt x="16456" y="0"/>
                  <a:pt x="21154" y="4363"/>
                  <a:pt x="21570" y="10004"/>
                </a:cubicBezTo>
                <a:lnTo>
                  <a:pt x="24263" y="9805"/>
                </a:lnTo>
                <a:lnTo>
                  <a:pt x="20292" y="14410"/>
                </a:lnTo>
                <a:lnTo>
                  <a:pt x="15688" y="10438"/>
                </a:lnTo>
                <a:lnTo>
                  <a:pt x="18381" y="102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2732" name="Freeform 124"/>
          <p:cNvSpPr>
            <a:spLocks/>
          </p:cNvSpPr>
          <p:nvPr/>
        </p:nvSpPr>
        <p:spPr bwMode="auto">
          <a:xfrm>
            <a:off x="1031875" y="6081713"/>
            <a:ext cx="0" cy="150812"/>
          </a:xfrm>
          <a:custGeom>
            <a:avLst/>
            <a:gdLst>
              <a:gd name="T0" fmla="*/ 0 w 1"/>
              <a:gd name="T1" fmla="*/ 0 h 315"/>
              <a:gd name="T2" fmla="*/ 0 w 1"/>
              <a:gd name="T3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5">
                <a:moveTo>
                  <a:pt x="0" y="0"/>
                </a:moveTo>
                <a:lnTo>
                  <a:pt x="0" y="3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52733" name="Group 125"/>
          <p:cNvGrpSpPr>
            <a:grpSpLocks/>
          </p:cNvGrpSpPr>
          <p:nvPr/>
        </p:nvGrpSpPr>
        <p:grpSpPr bwMode="auto">
          <a:xfrm rot="-19004097">
            <a:off x="1125538" y="6343650"/>
            <a:ext cx="260350" cy="107950"/>
            <a:chOff x="3168" y="12163"/>
            <a:chExt cx="397" cy="127"/>
          </a:xfrm>
        </p:grpSpPr>
        <p:sp>
          <p:nvSpPr>
            <p:cNvPr id="452734" name="Line 126"/>
            <p:cNvSpPr>
              <a:spLocks noChangeShapeType="1"/>
            </p:cNvSpPr>
            <p:nvPr/>
          </p:nvSpPr>
          <p:spPr bwMode="auto">
            <a:xfrm rot="470287">
              <a:off x="3168" y="12175"/>
              <a:ext cx="0" cy="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35" name="Freeform 127"/>
            <p:cNvSpPr>
              <a:spLocks/>
            </p:cNvSpPr>
            <p:nvPr/>
          </p:nvSpPr>
          <p:spPr bwMode="auto">
            <a:xfrm rot="470287">
              <a:off x="3168" y="12163"/>
              <a:ext cx="181" cy="127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36" name="Oval 128"/>
            <p:cNvSpPr>
              <a:spLocks noChangeArrowheads="1"/>
            </p:cNvSpPr>
            <p:nvPr/>
          </p:nvSpPr>
          <p:spPr bwMode="auto">
            <a:xfrm rot="470287">
              <a:off x="3203" y="12185"/>
              <a:ext cx="73" cy="8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37" name="Line 129"/>
            <p:cNvSpPr>
              <a:spLocks noChangeShapeType="1"/>
            </p:cNvSpPr>
            <p:nvPr/>
          </p:nvSpPr>
          <p:spPr bwMode="auto">
            <a:xfrm rot="470287">
              <a:off x="3275" y="12251"/>
              <a:ext cx="2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2738" name="Group 130"/>
          <p:cNvGrpSpPr>
            <a:grpSpLocks/>
          </p:cNvGrpSpPr>
          <p:nvPr/>
        </p:nvGrpSpPr>
        <p:grpSpPr bwMode="auto">
          <a:xfrm>
            <a:off x="866775" y="3614738"/>
            <a:ext cx="1985963" cy="2640012"/>
            <a:chOff x="546" y="2277"/>
            <a:chExt cx="1251" cy="1663"/>
          </a:xfrm>
        </p:grpSpPr>
        <p:sp>
          <p:nvSpPr>
            <p:cNvPr id="452739" name="Freeform 131"/>
            <p:cNvSpPr>
              <a:spLocks/>
            </p:cNvSpPr>
            <p:nvPr/>
          </p:nvSpPr>
          <p:spPr bwMode="auto">
            <a:xfrm>
              <a:off x="1516" y="3179"/>
              <a:ext cx="2" cy="602"/>
            </a:xfrm>
            <a:custGeom>
              <a:avLst/>
              <a:gdLst>
                <a:gd name="T0" fmla="*/ 8 w 8"/>
                <a:gd name="T1" fmla="*/ 0 h 1995"/>
                <a:gd name="T2" fmla="*/ 0 w 8"/>
                <a:gd name="T3" fmla="*/ 1995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995">
                  <a:moveTo>
                    <a:pt x="8" y="0"/>
                  </a:moveTo>
                  <a:lnTo>
                    <a:pt x="0" y="199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40" name="Line 132"/>
            <p:cNvSpPr>
              <a:spLocks noChangeShapeType="1"/>
            </p:cNvSpPr>
            <p:nvPr/>
          </p:nvSpPr>
          <p:spPr bwMode="auto">
            <a:xfrm>
              <a:off x="1023" y="3728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41" name="Line 133"/>
            <p:cNvSpPr>
              <a:spLocks noChangeShapeType="1"/>
            </p:cNvSpPr>
            <p:nvPr/>
          </p:nvSpPr>
          <p:spPr bwMode="auto">
            <a:xfrm>
              <a:off x="1023" y="2840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42" name="Line 134"/>
            <p:cNvSpPr>
              <a:spLocks noChangeShapeType="1"/>
            </p:cNvSpPr>
            <p:nvPr/>
          </p:nvSpPr>
          <p:spPr bwMode="auto">
            <a:xfrm>
              <a:off x="1023" y="3078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43" name="Oval 135"/>
            <p:cNvSpPr>
              <a:spLocks noChangeArrowheads="1"/>
            </p:cNvSpPr>
            <p:nvPr/>
          </p:nvSpPr>
          <p:spPr bwMode="auto">
            <a:xfrm>
              <a:off x="940" y="2567"/>
              <a:ext cx="166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44" name="Text Box 136"/>
            <p:cNvSpPr txBox="1">
              <a:spLocks noChangeArrowheads="1"/>
            </p:cNvSpPr>
            <p:nvPr/>
          </p:nvSpPr>
          <p:spPr bwMode="auto">
            <a:xfrm>
              <a:off x="858" y="2390"/>
              <a:ext cx="331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745" name="Line 137"/>
            <p:cNvSpPr>
              <a:spLocks noChangeShapeType="1"/>
            </p:cNvSpPr>
            <p:nvPr/>
          </p:nvSpPr>
          <p:spPr bwMode="auto">
            <a:xfrm>
              <a:off x="1023" y="2496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46" name="Text Box 138"/>
            <p:cNvSpPr txBox="1">
              <a:spLocks noChangeArrowheads="1"/>
            </p:cNvSpPr>
            <p:nvPr/>
          </p:nvSpPr>
          <p:spPr bwMode="auto">
            <a:xfrm>
              <a:off x="775" y="2745"/>
              <a:ext cx="537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endParaRPr lang="en-US" altLang="bg-BG" sz="800"/>
            </a:p>
          </p:txBody>
        </p:sp>
        <p:sp>
          <p:nvSpPr>
            <p:cNvPr id="452747" name="Text Box 139"/>
            <p:cNvSpPr txBox="1">
              <a:spLocks noChangeArrowheads="1"/>
            </p:cNvSpPr>
            <p:nvPr/>
          </p:nvSpPr>
          <p:spPr bwMode="auto">
            <a:xfrm>
              <a:off x="775" y="2912"/>
              <a:ext cx="537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</a:t>
              </a:r>
              <a:endParaRPr lang="en-US" altLang="bg-BG" sz="800"/>
            </a:p>
          </p:txBody>
        </p:sp>
        <p:sp>
          <p:nvSpPr>
            <p:cNvPr id="452748" name="Line 140"/>
            <p:cNvSpPr>
              <a:spLocks noChangeShapeType="1"/>
            </p:cNvSpPr>
            <p:nvPr/>
          </p:nvSpPr>
          <p:spPr bwMode="auto">
            <a:xfrm>
              <a:off x="1023" y="269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49" name="Oval 141"/>
            <p:cNvSpPr>
              <a:spLocks noChangeArrowheads="1"/>
            </p:cNvSpPr>
            <p:nvPr/>
          </p:nvSpPr>
          <p:spPr bwMode="auto">
            <a:xfrm>
              <a:off x="1189" y="2946"/>
              <a:ext cx="82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750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1202" y="2959"/>
              <a:ext cx="5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52751" name="Line 143"/>
            <p:cNvSpPr>
              <a:spLocks noChangeShapeType="1"/>
            </p:cNvSpPr>
            <p:nvPr/>
          </p:nvSpPr>
          <p:spPr bwMode="auto">
            <a:xfrm rot="470287">
              <a:off x="858" y="2945"/>
              <a:ext cx="0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52" name="Freeform 144"/>
            <p:cNvSpPr>
              <a:spLocks/>
            </p:cNvSpPr>
            <p:nvPr/>
          </p:nvSpPr>
          <p:spPr bwMode="auto">
            <a:xfrm rot="470287">
              <a:off x="858" y="2942"/>
              <a:ext cx="57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53" name="Oval 145"/>
            <p:cNvSpPr>
              <a:spLocks noChangeArrowheads="1"/>
            </p:cNvSpPr>
            <p:nvPr/>
          </p:nvSpPr>
          <p:spPr bwMode="auto">
            <a:xfrm rot="470287">
              <a:off x="869" y="2949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54" name="Line 146"/>
            <p:cNvSpPr>
              <a:spLocks noChangeShapeType="1"/>
            </p:cNvSpPr>
            <p:nvPr/>
          </p:nvSpPr>
          <p:spPr bwMode="auto">
            <a:xfrm rot="470287">
              <a:off x="892" y="2969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55" name="Rectangle 147"/>
            <p:cNvSpPr>
              <a:spLocks noChangeArrowheads="1"/>
            </p:cNvSpPr>
            <p:nvPr/>
          </p:nvSpPr>
          <p:spPr bwMode="auto">
            <a:xfrm>
              <a:off x="981" y="2946"/>
              <a:ext cx="125" cy="1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56" name="Rectangle 148"/>
            <p:cNvSpPr>
              <a:spLocks noChangeArrowheads="1"/>
            </p:cNvSpPr>
            <p:nvPr/>
          </p:nvSpPr>
          <p:spPr bwMode="auto">
            <a:xfrm>
              <a:off x="981" y="3000"/>
              <a:ext cx="62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57" name="Rectangle 149"/>
            <p:cNvSpPr>
              <a:spLocks noChangeArrowheads="1"/>
            </p:cNvSpPr>
            <p:nvPr/>
          </p:nvSpPr>
          <p:spPr bwMode="auto">
            <a:xfrm>
              <a:off x="1043" y="3000"/>
              <a:ext cx="63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58" name="Freeform 150"/>
            <p:cNvSpPr>
              <a:spLocks/>
            </p:cNvSpPr>
            <p:nvPr/>
          </p:nvSpPr>
          <p:spPr bwMode="auto">
            <a:xfrm>
              <a:off x="1064" y="2957"/>
              <a:ext cx="125" cy="25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59" name="Text Box 151"/>
            <p:cNvSpPr txBox="1">
              <a:spLocks noChangeArrowheads="1"/>
            </p:cNvSpPr>
            <p:nvPr/>
          </p:nvSpPr>
          <p:spPr bwMode="auto">
            <a:xfrm>
              <a:off x="650" y="2912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2</a:t>
              </a:r>
              <a:endParaRPr lang="en-US" altLang="bg-BG" sz="800"/>
            </a:p>
          </p:txBody>
        </p:sp>
        <p:sp>
          <p:nvSpPr>
            <p:cNvPr id="452760" name="Text Box 152"/>
            <p:cNvSpPr txBox="1">
              <a:spLocks noChangeArrowheads="1"/>
            </p:cNvSpPr>
            <p:nvPr/>
          </p:nvSpPr>
          <p:spPr bwMode="auto">
            <a:xfrm>
              <a:off x="650" y="2745"/>
              <a:ext cx="125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1</a:t>
              </a:r>
              <a:endParaRPr lang="en-US" altLang="bg-BG" sz="800"/>
            </a:p>
          </p:txBody>
        </p:sp>
        <p:sp>
          <p:nvSpPr>
            <p:cNvPr id="452761" name="Text Box 153"/>
            <p:cNvSpPr txBox="1">
              <a:spLocks noChangeArrowheads="1"/>
            </p:cNvSpPr>
            <p:nvPr/>
          </p:nvSpPr>
          <p:spPr bwMode="auto">
            <a:xfrm>
              <a:off x="775" y="3149"/>
              <a:ext cx="537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          ibd</a:t>
              </a:r>
              <a:endParaRPr lang="en-US" altLang="bg-BG" sz="800"/>
            </a:p>
          </p:txBody>
        </p:sp>
        <p:grpSp>
          <p:nvGrpSpPr>
            <p:cNvPr id="452762" name="Group 154"/>
            <p:cNvGrpSpPr>
              <a:grpSpLocks/>
            </p:cNvGrpSpPr>
            <p:nvPr/>
          </p:nvGrpSpPr>
          <p:grpSpPr bwMode="auto">
            <a:xfrm>
              <a:off x="981" y="3185"/>
              <a:ext cx="125" cy="105"/>
              <a:chOff x="3240" y="13680"/>
              <a:chExt cx="1080" cy="720"/>
            </a:xfrm>
          </p:grpSpPr>
          <p:sp>
            <p:nvSpPr>
              <p:cNvPr id="452763" name="Rectangle 155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764" name="Rectangle 156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765" name="Rectangle 157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2766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1017" y="3200"/>
              <a:ext cx="53" cy="3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52767" name="Line 159"/>
            <p:cNvSpPr>
              <a:spLocks noChangeShapeType="1"/>
            </p:cNvSpPr>
            <p:nvPr/>
          </p:nvSpPr>
          <p:spPr bwMode="auto">
            <a:xfrm rot="470287">
              <a:off x="858" y="3184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68" name="Freeform 160"/>
            <p:cNvSpPr>
              <a:spLocks/>
            </p:cNvSpPr>
            <p:nvPr/>
          </p:nvSpPr>
          <p:spPr bwMode="auto">
            <a:xfrm rot="470287">
              <a:off x="858" y="3180"/>
              <a:ext cx="57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69" name="Oval 161"/>
            <p:cNvSpPr>
              <a:spLocks noChangeArrowheads="1"/>
            </p:cNvSpPr>
            <p:nvPr/>
          </p:nvSpPr>
          <p:spPr bwMode="auto">
            <a:xfrm rot="470287">
              <a:off x="869" y="3187"/>
              <a:ext cx="23" cy="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70" name="Line 162"/>
            <p:cNvSpPr>
              <a:spLocks noChangeShapeType="1"/>
            </p:cNvSpPr>
            <p:nvPr/>
          </p:nvSpPr>
          <p:spPr bwMode="auto">
            <a:xfrm rot="470287">
              <a:off x="892" y="3206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71" name="Text Box 163"/>
            <p:cNvSpPr txBox="1">
              <a:spLocks noChangeArrowheads="1"/>
            </p:cNvSpPr>
            <p:nvPr/>
          </p:nvSpPr>
          <p:spPr bwMode="auto">
            <a:xfrm>
              <a:off x="650" y="3149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3</a:t>
              </a:r>
              <a:endParaRPr lang="en-US" altLang="bg-BG" sz="800"/>
            </a:p>
          </p:txBody>
        </p:sp>
        <p:sp>
          <p:nvSpPr>
            <p:cNvPr id="452772" name="Freeform 164"/>
            <p:cNvSpPr>
              <a:spLocks/>
            </p:cNvSpPr>
            <p:nvPr/>
          </p:nvSpPr>
          <p:spPr bwMode="auto">
            <a:xfrm>
              <a:off x="917" y="3264"/>
              <a:ext cx="97" cy="38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73" name="Line 165"/>
            <p:cNvSpPr>
              <a:spLocks noChangeShapeType="1"/>
            </p:cNvSpPr>
            <p:nvPr/>
          </p:nvSpPr>
          <p:spPr bwMode="auto">
            <a:xfrm>
              <a:off x="1023" y="3326"/>
              <a:ext cx="0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74" name="Text Box 166"/>
            <p:cNvSpPr txBox="1">
              <a:spLocks noChangeArrowheads="1"/>
            </p:cNvSpPr>
            <p:nvPr/>
          </p:nvSpPr>
          <p:spPr bwMode="auto">
            <a:xfrm>
              <a:off x="1465" y="3084"/>
              <a:ext cx="332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775" name="Text Box 167"/>
            <p:cNvSpPr txBox="1">
              <a:spLocks noChangeArrowheads="1"/>
            </p:cNvSpPr>
            <p:nvPr/>
          </p:nvSpPr>
          <p:spPr bwMode="auto">
            <a:xfrm>
              <a:off x="1342" y="3084"/>
              <a:ext cx="123" cy="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52776" name="Freeform 168"/>
            <p:cNvSpPr>
              <a:spLocks/>
            </p:cNvSpPr>
            <p:nvPr/>
          </p:nvSpPr>
          <p:spPr bwMode="auto">
            <a:xfrm>
              <a:off x="940" y="2613"/>
              <a:ext cx="581" cy="174"/>
            </a:xfrm>
            <a:custGeom>
              <a:avLst/>
              <a:gdLst>
                <a:gd name="T0" fmla="*/ 0 w 1814"/>
                <a:gd name="T1" fmla="*/ 0 h 575"/>
                <a:gd name="T2" fmla="*/ 1814 w 1814"/>
                <a:gd name="T3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14" h="575">
                  <a:moveTo>
                    <a:pt x="0" y="0"/>
                  </a:moveTo>
                  <a:lnTo>
                    <a:pt x="1814" y="5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77" name="Freeform 169"/>
            <p:cNvSpPr>
              <a:spLocks/>
            </p:cNvSpPr>
            <p:nvPr/>
          </p:nvSpPr>
          <p:spPr bwMode="auto">
            <a:xfrm>
              <a:off x="1515" y="2799"/>
              <a:ext cx="0" cy="303"/>
            </a:xfrm>
            <a:custGeom>
              <a:avLst/>
              <a:gdLst>
                <a:gd name="T0" fmla="*/ 0 w 1"/>
                <a:gd name="T1" fmla="*/ 0 h 1005"/>
                <a:gd name="T2" fmla="*/ 0 w 1"/>
                <a:gd name="T3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05">
                  <a:moveTo>
                    <a:pt x="0" y="0"/>
                  </a:moveTo>
                  <a:lnTo>
                    <a:pt x="0" y="10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78" name="Freeform 170"/>
            <p:cNvSpPr>
              <a:spLocks/>
            </p:cNvSpPr>
            <p:nvPr/>
          </p:nvSpPr>
          <p:spPr bwMode="auto">
            <a:xfrm>
              <a:off x="1023" y="3789"/>
              <a:ext cx="504" cy="94"/>
            </a:xfrm>
            <a:custGeom>
              <a:avLst/>
              <a:gdLst>
                <a:gd name="T0" fmla="*/ 1577 w 1577"/>
                <a:gd name="T1" fmla="*/ 0 h 313"/>
                <a:gd name="T2" fmla="*/ 0 w 1577"/>
                <a:gd name="T3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7" h="313">
                  <a:moveTo>
                    <a:pt x="1577" y="0"/>
                  </a:moveTo>
                  <a:lnTo>
                    <a:pt x="0" y="3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79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1106" y="2760"/>
              <a:ext cx="123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nd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780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858" y="2760"/>
              <a:ext cx="123" cy="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nl = 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781" name="Text Box 173"/>
            <p:cNvSpPr txBox="1">
              <a:spLocks noChangeArrowheads="1"/>
            </p:cNvSpPr>
            <p:nvPr/>
          </p:nvSpPr>
          <p:spPr bwMode="auto">
            <a:xfrm>
              <a:off x="775" y="3396"/>
              <a:ext cx="537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darj            ibd</a:t>
              </a:r>
              <a:endParaRPr lang="en-US" altLang="bg-BG" sz="800"/>
            </a:p>
          </p:txBody>
        </p:sp>
        <p:grpSp>
          <p:nvGrpSpPr>
            <p:cNvPr id="452782" name="Group 174"/>
            <p:cNvGrpSpPr>
              <a:grpSpLocks/>
            </p:cNvGrpSpPr>
            <p:nvPr/>
          </p:nvGrpSpPr>
          <p:grpSpPr bwMode="auto">
            <a:xfrm>
              <a:off x="981" y="3432"/>
              <a:ext cx="125" cy="106"/>
              <a:chOff x="3240" y="13680"/>
              <a:chExt cx="1080" cy="720"/>
            </a:xfrm>
          </p:grpSpPr>
          <p:sp>
            <p:nvSpPr>
              <p:cNvPr id="452783" name="Rectangle 175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784" name="Rectangle 176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785" name="Rectangle 177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2786" name="WordArt 178"/>
            <p:cNvSpPr>
              <a:spLocks noChangeArrowheads="1" noChangeShapeType="1" noTextEdit="1"/>
            </p:cNvSpPr>
            <p:nvPr/>
          </p:nvSpPr>
          <p:spPr bwMode="auto">
            <a:xfrm>
              <a:off x="1017" y="3448"/>
              <a:ext cx="53" cy="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52787" name="Line 179"/>
            <p:cNvSpPr>
              <a:spLocks noChangeShapeType="1"/>
            </p:cNvSpPr>
            <p:nvPr/>
          </p:nvSpPr>
          <p:spPr bwMode="auto">
            <a:xfrm rot="470287">
              <a:off x="858" y="3431"/>
              <a:ext cx="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88" name="Freeform 180"/>
            <p:cNvSpPr>
              <a:spLocks/>
            </p:cNvSpPr>
            <p:nvPr/>
          </p:nvSpPr>
          <p:spPr bwMode="auto">
            <a:xfrm rot="470287">
              <a:off x="858" y="3427"/>
              <a:ext cx="57" cy="3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89" name="Oval 181"/>
            <p:cNvSpPr>
              <a:spLocks noChangeArrowheads="1"/>
            </p:cNvSpPr>
            <p:nvPr/>
          </p:nvSpPr>
          <p:spPr bwMode="auto">
            <a:xfrm rot="470287">
              <a:off x="869" y="3434"/>
              <a:ext cx="23" cy="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90" name="Line 182"/>
            <p:cNvSpPr>
              <a:spLocks noChangeShapeType="1"/>
            </p:cNvSpPr>
            <p:nvPr/>
          </p:nvSpPr>
          <p:spPr bwMode="auto">
            <a:xfrm rot="470287">
              <a:off x="892" y="3454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91" name="Text Box 183"/>
            <p:cNvSpPr txBox="1">
              <a:spLocks noChangeArrowheads="1"/>
            </p:cNvSpPr>
            <p:nvPr/>
          </p:nvSpPr>
          <p:spPr bwMode="auto">
            <a:xfrm>
              <a:off x="650" y="3396"/>
              <a:ext cx="125" cy="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4</a:t>
              </a:r>
              <a:endParaRPr lang="en-US" altLang="bg-BG" sz="800"/>
            </a:p>
          </p:txBody>
        </p:sp>
        <p:sp>
          <p:nvSpPr>
            <p:cNvPr id="452792" name="Freeform 184"/>
            <p:cNvSpPr>
              <a:spLocks/>
            </p:cNvSpPr>
            <p:nvPr/>
          </p:nvSpPr>
          <p:spPr bwMode="auto">
            <a:xfrm>
              <a:off x="1072" y="3512"/>
              <a:ext cx="75" cy="43"/>
            </a:xfrm>
            <a:custGeom>
              <a:avLst/>
              <a:gdLst>
                <a:gd name="T0" fmla="*/ 0 w 233"/>
                <a:gd name="T1" fmla="*/ 0 h 142"/>
                <a:gd name="T2" fmla="*/ 233 w 233"/>
                <a:gd name="T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" h="142">
                  <a:moveTo>
                    <a:pt x="0" y="0"/>
                  </a:moveTo>
                  <a:lnTo>
                    <a:pt x="233" y="1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93" name="Line 185"/>
            <p:cNvSpPr>
              <a:spLocks noChangeShapeType="1"/>
            </p:cNvSpPr>
            <p:nvPr/>
          </p:nvSpPr>
          <p:spPr bwMode="auto">
            <a:xfrm>
              <a:off x="1023" y="3573"/>
              <a:ext cx="0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794" name="Text Box 186"/>
            <p:cNvSpPr txBox="1">
              <a:spLocks noChangeArrowheads="1"/>
            </p:cNvSpPr>
            <p:nvPr/>
          </p:nvSpPr>
          <p:spPr bwMode="auto">
            <a:xfrm>
              <a:off x="766" y="3613"/>
              <a:ext cx="538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52795" name="Rectangle 187"/>
            <p:cNvSpPr>
              <a:spLocks noChangeArrowheads="1"/>
            </p:cNvSpPr>
            <p:nvPr/>
          </p:nvSpPr>
          <p:spPr bwMode="auto">
            <a:xfrm>
              <a:off x="972" y="3649"/>
              <a:ext cx="125" cy="1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96" name="Rectangle 188"/>
            <p:cNvSpPr>
              <a:spLocks noChangeArrowheads="1"/>
            </p:cNvSpPr>
            <p:nvPr/>
          </p:nvSpPr>
          <p:spPr bwMode="auto">
            <a:xfrm>
              <a:off x="972" y="3702"/>
              <a:ext cx="62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97" name="Rectangle 189"/>
            <p:cNvSpPr>
              <a:spLocks noChangeArrowheads="1"/>
            </p:cNvSpPr>
            <p:nvPr/>
          </p:nvSpPr>
          <p:spPr bwMode="auto">
            <a:xfrm>
              <a:off x="1034" y="3702"/>
              <a:ext cx="63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798" name="WordArt 190"/>
            <p:cNvSpPr>
              <a:spLocks noChangeArrowheads="1" noChangeShapeType="1" noTextEdit="1"/>
            </p:cNvSpPr>
            <p:nvPr/>
          </p:nvSpPr>
          <p:spPr bwMode="auto">
            <a:xfrm>
              <a:off x="1008" y="3664"/>
              <a:ext cx="53" cy="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452799" name="Line 191"/>
            <p:cNvSpPr>
              <a:spLocks noChangeShapeType="1"/>
            </p:cNvSpPr>
            <p:nvPr/>
          </p:nvSpPr>
          <p:spPr bwMode="auto">
            <a:xfrm rot="470287">
              <a:off x="849" y="3648"/>
              <a:ext cx="0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00" name="Freeform 192"/>
            <p:cNvSpPr>
              <a:spLocks/>
            </p:cNvSpPr>
            <p:nvPr/>
          </p:nvSpPr>
          <p:spPr bwMode="auto">
            <a:xfrm rot="470287">
              <a:off x="849" y="3645"/>
              <a:ext cx="57" cy="38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01" name="Oval 193"/>
            <p:cNvSpPr>
              <a:spLocks noChangeArrowheads="1"/>
            </p:cNvSpPr>
            <p:nvPr/>
          </p:nvSpPr>
          <p:spPr bwMode="auto">
            <a:xfrm rot="470287">
              <a:off x="859" y="3651"/>
              <a:ext cx="24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02" name="Line 194"/>
            <p:cNvSpPr>
              <a:spLocks noChangeShapeType="1"/>
            </p:cNvSpPr>
            <p:nvPr/>
          </p:nvSpPr>
          <p:spPr bwMode="auto">
            <a:xfrm rot="470287">
              <a:off x="883" y="3672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03" name="Text Box 195"/>
            <p:cNvSpPr txBox="1">
              <a:spLocks noChangeArrowheads="1"/>
            </p:cNvSpPr>
            <p:nvPr/>
          </p:nvSpPr>
          <p:spPr bwMode="auto">
            <a:xfrm>
              <a:off x="641" y="3613"/>
              <a:ext cx="125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5</a:t>
              </a:r>
              <a:endParaRPr lang="en-US" altLang="bg-BG" sz="800"/>
            </a:p>
          </p:txBody>
        </p:sp>
        <p:sp>
          <p:nvSpPr>
            <p:cNvPr id="452804" name="Freeform 196"/>
            <p:cNvSpPr>
              <a:spLocks/>
            </p:cNvSpPr>
            <p:nvPr/>
          </p:nvSpPr>
          <p:spPr bwMode="auto">
            <a:xfrm>
              <a:off x="1061" y="3725"/>
              <a:ext cx="77" cy="47"/>
            </a:xfrm>
            <a:custGeom>
              <a:avLst/>
              <a:gdLst>
                <a:gd name="T0" fmla="*/ 0 w 242"/>
                <a:gd name="T1" fmla="*/ 0 h 157"/>
                <a:gd name="T2" fmla="*/ 242 w 242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2" h="157">
                  <a:moveTo>
                    <a:pt x="0" y="0"/>
                  </a:moveTo>
                  <a:lnTo>
                    <a:pt x="242" y="1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05" name="Freeform 197"/>
            <p:cNvSpPr>
              <a:spLocks/>
            </p:cNvSpPr>
            <p:nvPr/>
          </p:nvSpPr>
          <p:spPr bwMode="auto">
            <a:xfrm>
              <a:off x="914" y="3725"/>
              <a:ext cx="89" cy="36"/>
            </a:xfrm>
            <a:custGeom>
              <a:avLst/>
              <a:gdLst>
                <a:gd name="T0" fmla="*/ 278 w 278"/>
                <a:gd name="T1" fmla="*/ 0 h 120"/>
                <a:gd name="T2" fmla="*/ 0 w 278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8" h="120">
                  <a:moveTo>
                    <a:pt x="278" y="0"/>
                  </a:moveTo>
                  <a:lnTo>
                    <a:pt x="0" y="1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06" name="Rectangle 198"/>
            <p:cNvSpPr>
              <a:spLocks noChangeArrowheads="1"/>
            </p:cNvSpPr>
            <p:nvPr/>
          </p:nvSpPr>
          <p:spPr bwMode="auto">
            <a:xfrm>
              <a:off x="546" y="2277"/>
              <a:ext cx="704" cy="1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07" name="WordArt 199"/>
            <p:cNvSpPr>
              <a:spLocks noChangeArrowheads="1" noChangeShapeType="1" noTextEdit="1"/>
            </p:cNvSpPr>
            <p:nvPr/>
          </p:nvSpPr>
          <p:spPr bwMode="auto">
            <a:xfrm>
              <a:off x="938" y="2365"/>
              <a:ext cx="126" cy="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52808" name="Group 200"/>
          <p:cNvGrpSpPr>
            <a:grpSpLocks/>
          </p:cNvGrpSpPr>
          <p:nvPr/>
        </p:nvGrpSpPr>
        <p:grpSpPr bwMode="auto">
          <a:xfrm>
            <a:off x="2768600" y="5614988"/>
            <a:ext cx="1227138" cy="1243012"/>
            <a:chOff x="1744" y="3537"/>
            <a:chExt cx="773" cy="783"/>
          </a:xfrm>
        </p:grpSpPr>
        <p:sp>
          <p:nvSpPr>
            <p:cNvPr id="452809" name="Line 201"/>
            <p:cNvSpPr>
              <a:spLocks noChangeShapeType="1"/>
            </p:cNvSpPr>
            <p:nvPr/>
          </p:nvSpPr>
          <p:spPr bwMode="auto">
            <a:xfrm>
              <a:off x="1883" y="4108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10" name="Oval 202"/>
            <p:cNvSpPr>
              <a:spLocks noChangeArrowheads="1"/>
            </p:cNvSpPr>
            <p:nvPr/>
          </p:nvSpPr>
          <p:spPr bwMode="auto">
            <a:xfrm>
              <a:off x="1827" y="3714"/>
              <a:ext cx="166" cy="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11" name="Text Box 203"/>
            <p:cNvSpPr txBox="1">
              <a:spLocks noChangeArrowheads="1"/>
            </p:cNvSpPr>
            <p:nvPr/>
          </p:nvSpPr>
          <p:spPr bwMode="auto">
            <a:xfrm>
              <a:off x="1744" y="3537"/>
              <a:ext cx="332" cy="10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 altLang="bg-BG" sz="800"/>
            </a:p>
          </p:txBody>
        </p:sp>
        <p:sp>
          <p:nvSpPr>
            <p:cNvPr id="452812" name="Line 204"/>
            <p:cNvSpPr>
              <a:spLocks noChangeShapeType="1"/>
            </p:cNvSpPr>
            <p:nvPr/>
          </p:nvSpPr>
          <p:spPr bwMode="auto">
            <a:xfrm>
              <a:off x="1910" y="364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13" name="Line 205"/>
            <p:cNvSpPr>
              <a:spLocks noChangeShapeType="1"/>
            </p:cNvSpPr>
            <p:nvPr/>
          </p:nvSpPr>
          <p:spPr bwMode="auto">
            <a:xfrm>
              <a:off x="1827" y="3760"/>
              <a:ext cx="402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14" name="Freeform 206"/>
            <p:cNvSpPr>
              <a:spLocks/>
            </p:cNvSpPr>
            <p:nvPr/>
          </p:nvSpPr>
          <p:spPr bwMode="auto">
            <a:xfrm>
              <a:off x="2229" y="3836"/>
              <a:ext cx="0" cy="95"/>
            </a:xfrm>
            <a:custGeom>
              <a:avLst/>
              <a:gdLst>
                <a:gd name="T0" fmla="*/ 0 w 1"/>
                <a:gd name="T1" fmla="*/ 0 h 315"/>
                <a:gd name="T2" fmla="*/ 0 w 1"/>
                <a:gd name="T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5">
                  <a:moveTo>
                    <a:pt x="0" y="0"/>
                  </a:moveTo>
                  <a:lnTo>
                    <a:pt x="0" y="3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15" name="Freeform 207"/>
            <p:cNvSpPr>
              <a:spLocks/>
            </p:cNvSpPr>
            <p:nvPr/>
          </p:nvSpPr>
          <p:spPr bwMode="auto">
            <a:xfrm>
              <a:off x="1879" y="4250"/>
              <a:ext cx="340" cy="32"/>
            </a:xfrm>
            <a:custGeom>
              <a:avLst/>
              <a:gdLst>
                <a:gd name="T0" fmla="*/ 1065 w 1065"/>
                <a:gd name="T1" fmla="*/ 0 h 105"/>
                <a:gd name="T2" fmla="*/ 0 w 1065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5" h="105">
                  <a:moveTo>
                    <a:pt x="106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16" name="Line 208"/>
            <p:cNvSpPr>
              <a:spLocks noChangeShapeType="1"/>
            </p:cNvSpPr>
            <p:nvPr/>
          </p:nvSpPr>
          <p:spPr bwMode="auto">
            <a:xfrm>
              <a:off x="1883" y="3890"/>
              <a:ext cx="0" cy="1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17" name="WordArt 209"/>
            <p:cNvSpPr>
              <a:spLocks noChangeArrowheads="1" noChangeShapeType="1" noTextEdit="1"/>
            </p:cNvSpPr>
            <p:nvPr/>
          </p:nvSpPr>
          <p:spPr bwMode="auto">
            <a:xfrm>
              <a:off x="1826" y="3564"/>
              <a:ext cx="12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n=0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2818" name="Text Box 210"/>
            <p:cNvSpPr txBox="1">
              <a:spLocks noChangeArrowheads="1"/>
            </p:cNvSpPr>
            <p:nvPr/>
          </p:nvSpPr>
          <p:spPr bwMode="auto">
            <a:xfrm>
              <a:off x="2056" y="3945"/>
              <a:ext cx="461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pPr algn="l"/>
              <a:r>
                <a:rPr lang="en-US" altLang="bg-BG" sz="800" b="0"/>
                <a:t>ibd</a:t>
              </a:r>
              <a:endParaRPr lang="en-US" altLang="bg-BG" sz="800"/>
            </a:p>
          </p:txBody>
        </p:sp>
        <p:sp>
          <p:nvSpPr>
            <p:cNvPr id="452819" name="Text Box 211"/>
            <p:cNvSpPr txBox="1">
              <a:spLocks noChangeArrowheads="1"/>
            </p:cNvSpPr>
            <p:nvPr/>
          </p:nvSpPr>
          <p:spPr bwMode="auto">
            <a:xfrm>
              <a:off x="1932" y="3945"/>
              <a:ext cx="124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800" b="0"/>
            </a:p>
            <a:p>
              <a:r>
                <a:rPr lang="en-US" altLang="bg-BG" sz="800" b="0"/>
                <a:t>6</a:t>
              </a:r>
              <a:endParaRPr lang="en-US" altLang="bg-BG" sz="800"/>
            </a:p>
          </p:txBody>
        </p:sp>
        <p:sp>
          <p:nvSpPr>
            <p:cNvPr id="452820" name="Freeform 212"/>
            <p:cNvSpPr>
              <a:spLocks/>
            </p:cNvSpPr>
            <p:nvPr/>
          </p:nvSpPr>
          <p:spPr bwMode="auto">
            <a:xfrm>
              <a:off x="2219" y="4217"/>
              <a:ext cx="0" cy="41"/>
            </a:xfrm>
            <a:custGeom>
              <a:avLst/>
              <a:gdLst>
                <a:gd name="T0" fmla="*/ 0 w 1"/>
                <a:gd name="T1" fmla="*/ 0 h 135"/>
                <a:gd name="T2" fmla="*/ 0 w 1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5">
                  <a:moveTo>
                    <a:pt x="0" y="0"/>
                  </a:moveTo>
                  <a:lnTo>
                    <a:pt x="0" y="1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2821" name="Group 213"/>
            <p:cNvGrpSpPr>
              <a:grpSpLocks/>
            </p:cNvGrpSpPr>
            <p:nvPr/>
          </p:nvGrpSpPr>
          <p:grpSpPr bwMode="auto">
            <a:xfrm rot="-19004097">
              <a:off x="2262" y="4008"/>
              <a:ext cx="163" cy="69"/>
              <a:chOff x="3168" y="12163"/>
              <a:chExt cx="397" cy="127"/>
            </a:xfrm>
          </p:grpSpPr>
          <p:sp>
            <p:nvSpPr>
              <p:cNvPr id="452822" name="Line 214"/>
              <p:cNvSpPr>
                <a:spLocks noChangeShapeType="1"/>
              </p:cNvSpPr>
              <p:nvPr/>
            </p:nvSpPr>
            <p:spPr bwMode="auto">
              <a:xfrm rot="470287">
                <a:off x="3168" y="12175"/>
                <a:ext cx="0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823" name="Freeform 215"/>
              <p:cNvSpPr>
                <a:spLocks/>
              </p:cNvSpPr>
              <p:nvPr/>
            </p:nvSpPr>
            <p:spPr bwMode="auto">
              <a:xfrm rot="470287">
                <a:off x="3168" y="12163"/>
                <a:ext cx="181" cy="12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824" name="Oval 216"/>
              <p:cNvSpPr>
                <a:spLocks noChangeArrowheads="1"/>
              </p:cNvSpPr>
              <p:nvPr/>
            </p:nvSpPr>
            <p:spPr bwMode="auto">
              <a:xfrm rot="470287">
                <a:off x="3203" y="12185"/>
                <a:ext cx="73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825" name="Line 217"/>
              <p:cNvSpPr>
                <a:spLocks noChangeShapeType="1"/>
              </p:cNvSpPr>
              <p:nvPr/>
            </p:nvSpPr>
            <p:spPr bwMode="auto">
              <a:xfrm rot="470287">
                <a:off x="3275" y="12251"/>
                <a:ext cx="2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452826" name="Group 218"/>
            <p:cNvGrpSpPr>
              <a:grpSpLocks/>
            </p:cNvGrpSpPr>
            <p:nvPr/>
          </p:nvGrpSpPr>
          <p:grpSpPr bwMode="auto">
            <a:xfrm flipH="1">
              <a:off x="2376" y="4115"/>
              <a:ext cx="57" cy="55"/>
              <a:chOff x="4860" y="14760"/>
              <a:chExt cx="540" cy="540"/>
            </a:xfrm>
          </p:grpSpPr>
          <p:sp>
            <p:nvSpPr>
              <p:cNvPr id="452827" name="Oval 219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828" name="Line 220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2829" name="Line 221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452830" name="Group 222"/>
          <p:cNvGrpSpPr>
            <a:grpSpLocks/>
          </p:cNvGrpSpPr>
          <p:nvPr/>
        </p:nvGrpSpPr>
        <p:grpSpPr bwMode="auto">
          <a:xfrm>
            <a:off x="7112000" y="660400"/>
            <a:ext cx="1460500" cy="1600200"/>
            <a:chOff x="4480" y="416"/>
            <a:chExt cx="920" cy="1008"/>
          </a:xfrm>
        </p:grpSpPr>
        <p:sp>
          <p:nvSpPr>
            <p:cNvPr id="452831" name="Text Box 223"/>
            <p:cNvSpPr txBox="1">
              <a:spLocks noChangeArrowheads="1"/>
            </p:cNvSpPr>
            <p:nvPr/>
          </p:nvSpPr>
          <p:spPr bwMode="auto">
            <a:xfrm>
              <a:off x="4818" y="755"/>
              <a:ext cx="582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800"/>
                <a:t>X = 1</a:t>
              </a:r>
              <a:endParaRPr lang="en-US" altLang="bg-BG"/>
            </a:p>
          </p:txBody>
        </p:sp>
        <p:sp>
          <p:nvSpPr>
            <p:cNvPr id="452832" name="Text Box 224"/>
            <p:cNvSpPr txBox="1">
              <a:spLocks noChangeArrowheads="1"/>
            </p:cNvSpPr>
            <p:nvPr/>
          </p:nvSpPr>
          <p:spPr bwMode="auto">
            <a:xfrm>
              <a:off x="5109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2833" name="Text Box 225"/>
            <p:cNvSpPr txBox="1">
              <a:spLocks noChangeArrowheads="1"/>
            </p:cNvSpPr>
            <p:nvPr/>
          </p:nvSpPr>
          <p:spPr bwMode="auto">
            <a:xfrm>
              <a:off x="4818" y="951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2834" name="Freeform 226"/>
            <p:cNvSpPr>
              <a:spLocks/>
            </p:cNvSpPr>
            <p:nvPr/>
          </p:nvSpPr>
          <p:spPr bwMode="auto">
            <a:xfrm rot="13225233" flipH="1">
              <a:off x="4571" y="560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35" name="Oval 227"/>
            <p:cNvSpPr>
              <a:spLocks noChangeArrowheads="1"/>
            </p:cNvSpPr>
            <p:nvPr/>
          </p:nvSpPr>
          <p:spPr bwMode="auto">
            <a:xfrm rot="13225233" flipH="1">
              <a:off x="4601" y="564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36" name="Freeform 228"/>
            <p:cNvSpPr>
              <a:spLocks/>
            </p:cNvSpPr>
            <p:nvPr/>
          </p:nvSpPr>
          <p:spPr bwMode="auto">
            <a:xfrm>
              <a:off x="4646" y="604"/>
              <a:ext cx="178" cy="143"/>
            </a:xfrm>
            <a:custGeom>
              <a:avLst/>
              <a:gdLst>
                <a:gd name="T0" fmla="*/ 0 w 445"/>
                <a:gd name="T1" fmla="*/ 0 h 358"/>
                <a:gd name="T2" fmla="*/ 445 w 44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" h="358">
                  <a:moveTo>
                    <a:pt x="0" y="0"/>
                  </a:moveTo>
                  <a:lnTo>
                    <a:pt x="44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37" name="Oval 229"/>
            <p:cNvSpPr>
              <a:spLocks noChangeArrowheads="1"/>
            </p:cNvSpPr>
            <p:nvPr/>
          </p:nvSpPr>
          <p:spPr bwMode="auto">
            <a:xfrm>
              <a:off x="4480" y="70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2</a:t>
              </a:r>
              <a:endParaRPr lang="en-US" altLang="bg-BG"/>
            </a:p>
          </p:txBody>
        </p:sp>
        <p:sp>
          <p:nvSpPr>
            <p:cNvPr id="452838" name="Oval 230"/>
            <p:cNvSpPr>
              <a:spLocks noChangeArrowheads="1"/>
            </p:cNvSpPr>
            <p:nvPr/>
          </p:nvSpPr>
          <p:spPr bwMode="auto">
            <a:xfrm>
              <a:off x="4912" y="1208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3</a:t>
              </a:r>
              <a:endParaRPr lang="en-US" altLang="bg-BG"/>
            </a:p>
          </p:txBody>
        </p:sp>
        <p:sp>
          <p:nvSpPr>
            <p:cNvPr id="452839" name="Line 231"/>
            <p:cNvSpPr>
              <a:spLocks noChangeShapeType="1"/>
            </p:cNvSpPr>
            <p:nvPr/>
          </p:nvSpPr>
          <p:spPr bwMode="auto">
            <a:xfrm flipH="1">
              <a:off x="4768" y="1064"/>
              <a:ext cx="194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lg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40" name="Text Box 232"/>
            <p:cNvSpPr txBox="1">
              <a:spLocks noChangeArrowheads="1"/>
            </p:cNvSpPr>
            <p:nvPr/>
          </p:nvSpPr>
          <p:spPr bwMode="auto">
            <a:xfrm>
              <a:off x="4680" y="41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52841" name="Group 233"/>
          <p:cNvGrpSpPr>
            <a:grpSpLocks/>
          </p:cNvGrpSpPr>
          <p:nvPr/>
        </p:nvGrpSpPr>
        <p:grpSpPr bwMode="auto">
          <a:xfrm>
            <a:off x="5854700" y="2374900"/>
            <a:ext cx="1495425" cy="1485900"/>
            <a:chOff x="3688" y="1496"/>
            <a:chExt cx="942" cy="936"/>
          </a:xfrm>
        </p:grpSpPr>
        <p:sp>
          <p:nvSpPr>
            <p:cNvPr id="452842" name="Text Box 234"/>
            <p:cNvSpPr txBox="1">
              <a:spLocks noChangeArrowheads="1"/>
            </p:cNvSpPr>
            <p:nvPr/>
          </p:nvSpPr>
          <p:spPr bwMode="auto">
            <a:xfrm>
              <a:off x="4048" y="1784"/>
              <a:ext cx="582" cy="1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600"/>
                <a:t>X = 2</a:t>
              </a:r>
              <a:endParaRPr lang="en-US" altLang="bg-BG"/>
            </a:p>
          </p:txBody>
        </p:sp>
        <p:sp>
          <p:nvSpPr>
            <p:cNvPr id="452843" name="Text Box 235"/>
            <p:cNvSpPr txBox="1">
              <a:spLocks noChangeArrowheads="1"/>
            </p:cNvSpPr>
            <p:nvPr/>
          </p:nvSpPr>
          <p:spPr bwMode="auto">
            <a:xfrm>
              <a:off x="4339" y="196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2844" name="Text Box 236"/>
            <p:cNvSpPr txBox="1">
              <a:spLocks noChangeArrowheads="1"/>
            </p:cNvSpPr>
            <p:nvPr/>
          </p:nvSpPr>
          <p:spPr bwMode="auto">
            <a:xfrm>
              <a:off x="4048" y="196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2845" name="Line 237"/>
            <p:cNvSpPr>
              <a:spLocks noChangeShapeType="1"/>
            </p:cNvSpPr>
            <p:nvPr/>
          </p:nvSpPr>
          <p:spPr bwMode="auto">
            <a:xfrm flipH="1">
              <a:off x="4000" y="2077"/>
              <a:ext cx="194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lg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46" name="Freeform 238"/>
            <p:cNvSpPr>
              <a:spLocks/>
            </p:cNvSpPr>
            <p:nvPr/>
          </p:nvSpPr>
          <p:spPr bwMode="auto">
            <a:xfrm rot="13225233" flipH="1">
              <a:off x="3798" y="1571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47" name="Oval 239"/>
            <p:cNvSpPr>
              <a:spLocks noChangeArrowheads="1"/>
            </p:cNvSpPr>
            <p:nvPr/>
          </p:nvSpPr>
          <p:spPr bwMode="auto">
            <a:xfrm rot="13225233" flipH="1">
              <a:off x="3828" y="1575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48" name="Freeform 240"/>
            <p:cNvSpPr>
              <a:spLocks/>
            </p:cNvSpPr>
            <p:nvPr/>
          </p:nvSpPr>
          <p:spPr bwMode="auto">
            <a:xfrm>
              <a:off x="3874" y="1615"/>
              <a:ext cx="170" cy="143"/>
            </a:xfrm>
            <a:custGeom>
              <a:avLst/>
              <a:gdLst>
                <a:gd name="T0" fmla="*/ 0 w 425"/>
                <a:gd name="T1" fmla="*/ 0 h 358"/>
                <a:gd name="T2" fmla="*/ 425 w 42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5" h="358">
                  <a:moveTo>
                    <a:pt x="0" y="0"/>
                  </a:moveTo>
                  <a:lnTo>
                    <a:pt x="42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49" name="Oval 241"/>
            <p:cNvSpPr>
              <a:spLocks noChangeArrowheads="1"/>
            </p:cNvSpPr>
            <p:nvPr/>
          </p:nvSpPr>
          <p:spPr bwMode="auto">
            <a:xfrm>
              <a:off x="3688" y="1712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2</a:t>
              </a:r>
              <a:endParaRPr lang="en-US" altLang="bg-BG"/>
            </a:p>
          </p:txBody>
        </p:sp>
        <p:sp>
          <p:nvSpPr>
            <p:cNvPr id="452850" name="Oval 242"/>
            <p:cNvSpPr>
              <a:spLocks noChangeArrowheads="1"/>
            </p:cNvSpPr>
            <p:nvPr/>
          </p:nvSpPr>
          <p:spPr bwMode="auto">
            <a:xfrm>
              <a:off x="4120" y="221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3</a:t>
              </a:r>
              <a:endParaRPr lang="en-US" altLang="bg-BG"/>
            </a:p>
          </p:txBody>
        </p:sp>
        <p:sp>
          <p:nvSpPr>
            <p:cNvPr id="452851" name="Text Box 243"/>
            <p:cNvSpPr txBox="1">
              <a:spLocks noChangeArrowheads="1"/>
            </p:cNvSpPr>
            <p:nvPr/>
          </p:nvSpPr>
          <p:spPr bwMode="auto">
            <a:xfrm>
              <a:off x="3960" y="149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grpSp>
        <p:nvGrpSpPr>
          <p:cNvPr id="452852" name="Group 244"/>
          <p:cNvGrpSpPr>
            <a:grpSpLocks/>
          </p:cNvGrpSpPr>
          <p:nvPr/>
        </p:nvGrpSpPr>
        <p:grpSpPr bwMode="auto">
          <a:xfrm>
            <a:off x="5035550" y="5457825"/>
            <a:ext cx="228600" cy="228600"/>
            <a:chOff x="3780" y="10260"/>
            <a:chExt cx="540" cy="540"/>
          </a:xfrm>
        </p:grpSpPr>
        <p:sp>
          <p:nvSpPr>
            <p:cNvPr id="452853" name="Oval 245"/>
            <p:cNvSpPr>
              <a:spLocks noChangeArrowheads="1"/>
            </p:cNvSpPr>
            <p:nvPr/>
          </p:nvSpPr>
          <p:spPr bwMode="auto">
            <a:xfrm>
              <a:off x="3780" y="10260"/>
              <a:ext cx="540" cy="54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54" name="Line 246"/>
            <p:cNvSpPr>
              <a:spLocks noChangeShapeType="1"/>
            </p:cNvSpPr>
            <p:nvPr/>
          </p:nvSpPr>
          <p:spPr bwMode="auto">
            <a:xfrm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55" name="Line 247"/>
            <p:cNvSpPr>
              <a:spLocks noChangeShapeType="1"/>
            </p:cNvSpPr>
            <p:nvPr/>
          </p:nvSpPr>
          <p:spPr bwMode="auto">
            <a:xfrm flipV="1"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2856" name="Group 248"/>
          <p:cNvGrpSpPr>
            <a:grpSpLocks/>
          </p:cNvGrpSpPr>
          <p:nvPr/>
        </p:nvGrpSpPr>
        <p:grpSpPr bwMode="auto">
          <a:xfrm>
            <a:off x="6130925" y="5514975"/>
            <a:ext cx="228600" cy="228600"/>
            <a:chOff x="3780" y="10260"/>
            <a:chExt cx="540" cy="540"/>
          </a:xfrm>
        </p:grpSpPr>
        <p:sp>
          <p:nvSpPr>
            <p:cNvPr id="452857" name="Oval 249"/>
            <p:cNvSpPr>
              <a:spLocks noChangeArrowheads="1"/>
            </p:cNvSpPr>
            <p:nvPr/>
          </p:nvSpPr>
          <p:spPr bwMode="auto">
            <a:xfrm>
              <a:off x="3780" y="10260"/>
              <a:ext cx="540" cy="54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58" name="Line 250"/>
            <p:cNvSpPr>
              <a:spLocks noChangeShapeType="1"/>
            </p:cNvSpPr>
            <p:nvPr/>
          </p:nvSpPr>
          <p:spPr bwMode="auto">
            <a:xfrm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59" name="Line 251"/>
            <p:cNvSpPr>
              <a:spLocks noChangeShapeType="1"/>
            </p:cNvSpPr>
            <p:nvPr/>
          </p:nvSpPr>
          <p:spPr bwMode="auto">
            <a:xfrm flipV="1">
              <a:off x="3780" y="102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2863" name="Group 255"/>
          <p:cNvGrpSpPr>
            <a:grpSpLocks/>
          </p:cNvGrpSpPr>
          <p:nvPr/>
        </p:nvGrpSpPr>
        <p:grpSpPr bwMode="auto">
          <a:xfrm>
            <a:off x="4826000" y="4089400"/>
            <a:ext cx="1381125" cy="1485900"/>
            <a:chOff x="3040" y="2576"/>
            <a:chExt cx="870" cy="936"/>
          </a:xfrm>
        </p:grpSpPr>
        <p:sp>
          <p:nvSpPr>
            <p:cNvPr id="452864" name="Text Box 256"/>
            <p:cNvSpPr txBox="1">
              <a:spLocks noChangeArrowheads="1"/>
            </p:cNvSpPr>
            <p:nvPr/>
          </p:nvSpPr>
          <p:spPr bwMode="auto">
            <a:xfrm>
              <a:off x="3328" y="2864"/>
              <a:ext cx="582" cy="1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600"/>
                <a:t>X = 3</a:t>
              </a:r>
              <a:endParaRPr lang="en-US" altLang="bg-BG"/>
            </a:p>
          </p:txBody>
        </p:sp>
        <p:sp>
          <p:nvSpPr>
            <p:cNvPr id="452865" name="Text Box 257"/>
            <p:cNvSpPr txBox="1">
              <a:spLocks noChangeArrowheads="1"/>
            </p:cNvSpPr>
            <p:nvPr/>
          </p:nvSpPr>
          <p:spPr bwMode="auto">
            <a:xfrm>
              <a:off x="3619" y="304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2866" name="Text Box 258"/>
            <p:cNvSpPr txBox="1">
              <a:spLocks noChangeArrowheads="1"/>
            </p:cNvSpPr>
            <p:nvPr/>
          </p:nvSpPr>
          <p:spPr bwMode="auto">
            <a:xfrm>
              <a:off x="3328" y="3040"/>
              <a:ext cx="29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52867" name="Line 259"/>
            <p:cNvSpPr>
              <a:spLocks noChangeShapeType="1"/>
            </p:cNvSpPr>
            <p:nvPr/>
          </p:nvSpPr>
          <p:spPr bwMode="auto">
            <a:xfrm flipH="1">
              <a:off x="3256" y="3138"/>
              <a:ext cx="21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lg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68" name="Freeform 260"/>
            <p:cNvSpPr>
              <a:spLocks/>
            </p:cNvSpPr>
            <p:nvPr/>
          </p:nvSpPr>
          <p:spPr bwMode="auto">
            <a:xfrm rot="13225233" flipH="1">
              <a:off x="3109" y="2662"/>
              <a:ext cx="131" cy="7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69" name="Oval 261"/>
            <p:cNvSpPr>
              <a:spLocks noChangeArrowheads="1"/>
            </p:cNvSpPr>
            <p:nvPr/>
          </p:nvSpPr>
          <p:spPr bwMode="auto">
            <a:xfrm rot="13225233" flipH="1">
              <a:off x="3139" y="2666"/>
              <a:ext cx="5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70" name="Freeform 262"/>
            <p:cNvSpPr>
              <a:spLocks/>
            </p:cNvSpPr>
            <p:nvPr/>
          </p:nvSpPr>
          <p:spPr bwMode="auto">
            <a:xfrm>
              <a:off x="3184" y="2706"/>
              <a:ext cx="170" cy="144"/>
            </a:xfrm>
            <a:custGeom>
              <a:avLst/>
              <a:gdLst>
                <a:gd name="T0" fmla="*/ 0 w 425"/>
                <a:gd name="T1" fmla="*/ 0 h 358"/>
                <a:gd name="T2" fmla="*/ 425 w 425"/>
                <a:gd name="T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5" h="358">
                  <a:moveTo>
                    <a:pt x="0" y="0"/>
                  </a:moveTo>
                  <a:lnTo>
                    <a:pt x="425" y="3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71" name="Oval 263"/>
            <p:cNvSpPr>
              <a:spLocks noChangeArrowheads="1"/>
            </p:cNvSpPr>
            <p:nvPr/>
          </p:nvSpPr>
          <p:spPr bwMode="auto">
            <a:xfrm>
              <a:off x="3040" y="286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2</a:t>
              </a:r>
              <a:endParaRPr lang="en-US" altLang="bg-BG"/>
            </a:p>
          </p:txBody>
        </p:sp>
        <p:sp>
          <p:nvSpPr>
            <p:cNvPr id="452872" name="Oval 264"/>
            <p:cNvSpPr>
              <a:spLocks noChangeArrowheads="1"/>
            </p:cNvSpPr>
            <p:nvPr/>
          </p:nvSpPr>
          <p:spPr bwMode="auto">
            <a:xfrm>
              <a:off x="3400" y="329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3</a:t>
              </a:r>
              <a:endParaRPr lang="en-US" altLang="bg-BG"/>
            </a:p>
          </p:txBody>
        </p:sp>
        <p:sp>
          <p:nvSpPr>
            <p:cNvPr id="452873" name="Text Box 265"/>
            <p:cNvSpPr txBox="1">
              <a:spLocks noChangeArrowheads="1"/>
            </p:cNvSpPr>
            <p:nvPr/>
          </p:nvSpPr>
          <p:spPr bwMode="auto">
            <a:xfrm>
              <a:off x="3240" y="257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800" b="0"/>
                <a:t>darj</a:t>
              </a:r>
              <a:endParaRPr lang="en-US" altLang="bg-BG"/>
            </a:p>
          </p:txBody>
        </p:sp>
      </p:grpSp>
      <p:sp>
        <p:nvSpPr>
          <p:cNvPr id="452874" name="AutoShape 266"/>
          <p:cNvSpPr>
            <a:spLocks noChangeArrowheads="1"/>
          </p:cNvSpPr>
          <p:nvPr/>
        </p:nvSpPr>
        <p:spPr bwMode="auto">
          <a:xfrm flipH="1">
            <a:off x="1527175" y="3235325"/>
            <a:ext cx="731838" cy="604838"/>
          </a:xfrm>
          <a:custGeom>
            <a:avLst/>
            <a:gdLst>
              <a:gd name="G0" fmla="+- -12036 0 0"/>
              <a:gd name="G1" fmla="+- -6600266 0 0"/>
              <a:gd name="G2" fmla="+- -12036 0 -6600266"/>
              <a:gd name="G3" fmla="+- 10800 0 0"/>
              <a:gd name="G4" fmla="+- 0 0 -120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-6600266"/>
              <a:gd name="G10" fmla="+- 7800 0 2700"/>
              <a:gd name="G11" fmla="cos G10 -12036"/>
              <a:gd name="G12" fmla="sin G10 -12036"/>
              <a:gd name="G13" fmla="cos 13500 -12036"/>
              <a:gd name="G14" fmla="sin 13500 -12036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-12036"/>
              <a:gd name="G22" fmla="sin G20 -12036"/>
              <a:gd name="G23" fmla="+- G21 10800 0"/>
              <a:gd name="G24" fmla="+- G12 G23 G22"/>
              <a:gd name="G25" fmla="+- G22 G23 G11"/>
              <a:gd name="G26" fmla="cos 10800 -12036"/>
              <a:gd name="G27" fmla="sin 10800 -12036"/>
              <a:gd name="G28" fmla="cos 7800 -12036"/>
              <a:gd name="G29" fmla="sin 7800 -120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00266"/>
              <a:gd name="G36" fmla="sin G34 -6600266"/>
              <a:gd name="G37" fmla="+/ -6600266 -120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677 w 21600"/>
              <a:gd name="T5" fmla="*/ 2472 h 21600"/>
              <a:gd name="T6" fmla="*/ 9071 w 21600"/>
              <a:gd name="T7" fmla="*/ 1662 h 21600"/>
              <a:gd name="T8" fmla="*/ 15766 w 21600"/>
              <a:gd name="T9" fmla="*/ 4785 h 21600"/>
              <a:gd name="T10" fmla="*/ 24299 w 21600"/>
              <a:gd name="T11" fmla="*/ 10756 h 21600"/>
              <a:gd name="T12" fmla="*/ 20112 w 21600"/>
              <a:gd name="T13" fmla="*/ 14970 h 21600"/>
              <a:gd name="T14" fmla="*/ 15899 w 21600"/>
              <a:gd name="T15" fmla="*/ 107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9" y="10774"/>
                </a:moveTo>
                <a:cubicBezTo>
                  <a:pt x="18586" y="6476"/>
                  <a:pt x="15098" y="3000"/>
                  <a:pt x="10800" y="3000"/>
                </a:cubicBezTo>
                <a:cubicBezTo>
                  <a:pt x="10313" y="2999"/>
                  <a:pt x="9828" y="3045"/>
                  <a:pt x="9350" y="3135"/>
                </a:cubicBezTo>
                <a:lnTo>
                  <a:pt x="8792" y="188"/>
                </a:lnTo>
                <a:cubicBezTo>
                  <a:pt x="9454" y="63"/>
                  <a:pt x="10126" y="-1"/>
                  <a:pt x="10800" y="0"/>
                </a:cubicBezTo>
                <a:cubicBezTo>
                  <a:pt x="16751" y="0"/>
                  <a:pt x="21580" y="4814"/>
                  <a:pt x="21599" y="10765"/>
                </a:cubicBezTo>
                <a:lnTo>
                  <a:pt x="24299" y="10756"/>
                </a:lnTo>
                <a:lnTo>
                  <a:pt x="20112" y="14970"/>
                </a:lnTo>
                <a:lnTo>
                  <a:pt x="15899" y="10783"/>
                </a:lnTo>
                <a:lnTo>
                  <a:pt x="18599" y="1077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52875" name="Group 267"/>
          <p:cNvGrpSpPr>
            <a:grpSpLocks/>
          </p:cNvGrpSpPr>
          <p:nvPr/>
        </p:nvGrpSpPr>
        <p:grpSpPr bwMode="auto">
          <a:xfrm rot="-16624878">
            <a:off x="5364957" y="3963193"/>
            <a:ext cx="914400" cy="220663"/>
            <a:chOff x="1691" y="2557"/>
            <a:chExt cx="144" cy="32"/>
          </a:xfrm>
        </p:grpSpPr>
        <p:sp>
          <p:nvSpPr>
            <p:cNvPr id="452876" name="Line 268"/>
            <p:cNvSpPr>
              <a:spLocks noChangeShapeType="1"/>
            </p:cNvSpPr>
            <p:nvPr/>
          </p:nvSpPr>
          <p:spPr bwMode="auto">
            <a:xfrm rot="470287">
              <a:off x="1691" y="2560"/>
              <a:ext cx="0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2877" name="Freeform 269"/>
            <p:cNvSpPr>
              <a:spLocks/>
            </p:cNvSpPr>
            <p:nvPr/>
          </p:nvSpPr>
          <p:spPr bwMode="auto">
            <a:xfrm rot="470287">
              <a:off x="1691" y="2557"/>
              <a:ext cx="65" cy="3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78" name="Oval 270"/>
            <p:cNvSpPr>
              <a:spLocks noChangeArrowheads="1"/>
            </p:cNvSpPr>
            <p:nvPr/>
          </p:nvSpPr>
          <p:spPr bwMode="auto">
            <a:xfrm rot="470287">
              <a:off x="1704" y="2562"/>
              <a:ext cx="26" cy="2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2879" name="Line 271"/>
            <p:cNvSpPr>
              <a:spLocks noChangeShapeType="1"/>
            </p:cNvSpPr>
            <p:nvPr/>
          </p:nvSpPr>
          <p:spPr bwMode="auto">
            <a:xfrm rot="470287">
              <a:off x="1730" y="2579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52880" name="Line 272"/>
          <p:cNvSpPr>
            <a:spLocks noChangeShapeType="1"/>
          </p:cNvSpPr>
          <p:nvPr/>
        </p:nvSpPr>
        <p:spPr bwMode="auto">
          <a:xfrm>
            <a:off x="5969000" y="4981575"/>
            <a:ext cx="231775" cy="55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2881" name="Freeform 273"/>
          <p:cNvSpPr>
            <a:spLocks/>
          </p:cNvSpPr>
          <p:nvPr/>
        </p:nvSpPr>
        <p:spPr bwMode="auto">
          <a:xfrm>
            <a:off x="668338" y="2992438"/>
            <a:ext cx="2011362" cy="3265487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2882" name="Rectangle 274"/>
          <p:cNvSpPr>
            <a:spLocks noChangeArrowheads="1"/>
          </p:cNvSpPr>
          <p:nvPr/>
        </p:nvSpPr>
        <p:spPr bwMode="auto">
          <a:xfrm>
            <a:off x="5537200" y="32797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600"/>
              <a:t>ibd</a:t>
            </a:r>
            <a:endParaRPr lang="en-US" altLang="bg-BG" sz="1600"/>
          </a:p>
        </p:txBody>
      </p:sp>
      <p:sp>
        <p:nvSpPr>
          <p:cNvPr id="452883" name="Oval 275"/>
          <p:cNvSpPr>
            <a:spLocks noChangeArrowheads="1"/>
          </p:cNvSpPr>
          <p:nvPr/>
        </p:nvSpPr>
        <p:spPr bwMode="auto">
          <a:xfrm>
            <a:off x="5292725" y="3727450"/>
            <a:ext cx="342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5</a:t>
            </a:r>
            <a:endParaRPr lang="en-US" altLang="bg-BG"/>
          </a:p>
        </p:txBody>
      </p:sp>
      <p:sp>
        <p:nvSpPr>
          <p:cNvPr id="452731" name="Freeform 123"/>
          <p:cNvSpPr>
            <a:spLocks/>
          </p:cNvSpPr>
          <p:nvPr/>
        </p:nvSpPr>
        <p:spPr bwMode="auto">
          <a:xfrm>
            <a:off x="39688" y="5040313"/>
            <a:ext cx="1239837" cy="1817687"/>
          </a:xfrm>
          <a:custGeom>
            <a:avLst/>
            <a:gdLst>
              <a:gd name="T0" fmla="*/ 874 w 1954"/>
              <a:gd name="T1" fmla="*/ 3237 h 3237"/>
              <a:gd name="T2" fmla="*/ 187 w 1954"/>
              <a:gd name="T3" fmla="*/ 2157 h 3237"/>
              <a:gd name="T4" fmla="*/ 127 w 1954"/>
              <a:gd name="T5" fmla="*/ 817 h 3237"/>
              <a:gd name="T6" fmla="*/ 907 w 1954"/>
              <a:gd name="T7" fmla="*/ 37 h 3237"/>
              <a:gd name="T8" fmla="*/ 1954 w 1954"/>
              <a:gd name="T9" fmla="*/ 357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3237">
                <a:moveTo>
                  <a:pt x="874" y="3237"/>
                </a:moveTo>
                <a:cubicBezTo>
                  <a:pt x="759" y="3057"/>
                  <a:pt x="311" y="2560"/>
                  <a:pt x="187" y="2157"/>
                </a:cubicBezTo>
                <a:cubicBezTo>
                  <a:pt x="0" y="1577"/>
                  <a:pt x="60" y="1184"/>
                  <a:pt x="127" y="817"/>
                </a:cubicBezTo>
                <a:cubicBezTo>
                  <a:pt x="194" y="450"/>
                  <a:pt x="617" y="74"/>
                  <a:pt x="907" y="37"/>
                </a:cubicBezTo>
                <a:cubicBezTo>
                  <a:pt x="1197" y="0"/>
                  <a:pt x="1736" y="290"/>
                  <a:pt x="1954" y="35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2730" name="Freeform 122"/>
          <p:cNvSpPr>
            <a:spLocks/>
          </p:cNvSpPr>
          <p:nvPr/>
        </p:nvSpPr>
        <p:spPr bwMode="auto">
          <a:xfrm>
            <a:off x="1816100" y="5591175"/>
            <a:ext cx="1227138" cy="1266825"/>
          </a:xfrm>
          <a:custGeom>
            <a:avLst/>
            <a:gdLst>
              <a:gd name="T0" fmla="*/ 1800 w 1800"/>
              <a:gd name="T1" fmla="*/ 2010 h 2010"/>
              <a:gd name="T2" fmla="*/ 1153 w 1800"/>
              <a:gd name="T3" fmla="*/ 1650 h 2010"/>
              <a:gd name="T4" fmla="*/ 833 w 1800"/>
              <a:gd name="T5" fmla="*/ 270 h 2010"/>
              <a:gd name="T6" fmla="*/ 0 w 1800"/>
              <a:gd name="T7" fmla="*/ 3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0" h="2010">
                <a:moveTo>
                  <a:pt x="1800" y="2010"/>
                </a:moveTo>
                <a:cubicBezTo>
                  <a:pt x="1692" y="1950"/>
                  <a:pt x="1314" y="1940"/>
                  <a:pt x="1153" y="1650"/>
                </a:cubicBezTo>
                <a:cubicBezTo>
                  <a:pt x="992" y="1360"/>
                  <a:pt x="1025" y="540"/>
                  <a:pt x="833" y="270"/>
                </a:cubicBezTo>
                <a:cubicBezTo>
                  <a:pt x="641" y="0"/>
                  <a:pt x="174" y="80"/>
                  <a:pt x="0" y="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013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6" dur="2000" fill="hold"/>
                                        <p:tgtEl>
                                          <p:spTgt spid="452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8" dur="2000" fill="hold"/>
                                        <p:tgtEl>
                                          <p:spTgt spid="4528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10" dur="2000" fill="hold"/>
                                        <p:tgtEl>
                                          <p:spTgt spid="452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12" dur="2000" fill="hold"/>
                                        <p:tgtEl>
                                          <p:spTgt spid="452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14" dur="2000" fill="hold"/>
                                        <p:tgtEl>
                                          <p:spTgt spid="452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16" dur="2000" fill="hold"/>
                                        <p:tgtEl>
                                          <p:spTgt spid="452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729 -0.09305 " pathEditMode="relative" ptsTypes="AA">
                                      <p:cBhvr>
                                        <p:cTn id="18" dur="2000" fill="hold"/>
                                        <p:tgtEl>
                                          <p:spTgt spid="452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880" grpId="0" animBg="1"/>
      <p:bldP spid="452882" grpId="0"/>
      <p:bldP spid="45288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ChangeArrowheads="1"/>
          </p:cNvSpPr>
          <p:nvPr/>
        </p:nvSpPr>
        <p:spPr bwMode="auto">
          <a:xfrm>
            <a:off x="681038" y="681038"/>
            <a:ext cx="7610475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bg-BG" altLang="bg-BG" sz="1200" i="1" dirty="0"/>
              <a:t>За упражнението</a:t>
            </a:r>
            <a:endParaRPr lang="en-US" altLang="bg-BG" sz="1200" i="1" dirty="0"/>
          </a:p>
          <a:p>
            <a:endParaRPr lang="en-US" altLang="bg-BG" sz="1200" dirty="0"/>
          </a:p>
          <a:p>
            <a:r>
              <a:rPr lang="bg-BG" altLang="bg-BG" sz="1200" dirty="0"/>
              <a:t>Съставете програма за построяване на ИБД с </a:t>
            </a:r>
            <a:r>
              <a:rPr lang="en-US" altLang="bg-BG" sz="1200" dirty="0"/>
              <a:t>n</a:t>
            </a:r>
            <a:r>
              <a:rPr lang="bg-BG" altLang="bg-BG" sz="1200" dirty="0"/>
              <a:t> възела, която след като построи дървото го обхожда с операцията “разпечатване на полето с данни”. Как да бъдат подредени данните (в какъв ред?), така, че да се получи следното дърво</a:t>
            </a:r>
          </a:p>
          <a:p>
            <a:r>
              <a:rPr lang="bg-BG" altLang="bg-BG" sz="1200" dirty="0"/>
              <a:t>И което, като обходите инфиксно, да разпечатате в следния вид:</a:t>
            </a:r>
          </a:p>
          <a:p>
            <a:r>
              <a:rPr lang="bg-BG" altLang="bg-BG" sz="1200" dirty="0"/>
              <a:t>((а)+(b))</a:t>
            </a:r>
            <a:r>
              <a:rPr lang="en-US" altLang="bg-BG" sz="1200" dirty="0"/>
              <a:t>/((c)-(d))</a:t>
            </a:r>
            <a:endParaRPr lang="bg-BG" altLang="bg-BG" sz="1200" dirty="0"/>
          </a:p>
          <a:p>
            <a:r>
              <a:rPr lang="bg-BG" altLang="bg-BG" sz="1200" dirty="0"/>
              <a:t>Внимавайте със скобите, коя се поставя на потъване и коя на изплуване. </a:t>
            </a:r>
            <a:endParaRPr lang="en-US" altLang="bg-BG" sz="1200" dirty="0"/>
          </a:p>
          <a:p>
            <a:r>
              <a:rPr lang="bg-BG" altLang="bg-BG" sz="1200" b="0" dirty="0"/>
              <a:t> </a:t>
            </a:r>
            <a:endParaRPr lang="en-US" altLang="bg-BG" sz="1200" b="0" dirty="0"/>
          </a:p>
        </p:txBody>
      </p:sp>
      <p:grpSp>
        <p:nvGrpSpPr>
          <p:cNvPr id="485379" name="Group 3"/>
          <p:cNvGrpSpPr>
            <a:grpSpLocks/>
          </p:cNvGrpSpPr>
          <p:nvPr/>
        </p:nvGrpSpPr>
        <p:grpSpPr bwMode="auto">
          <a:xfrm>
            <a:off x="1260475" y="3705225"/>
            <a:ext cx="2911475" cy="1381125"/>
            <a:chOff x="3684" y="2066"/>
            <a:chExt cx="1834" cy="870"/>
          </a:xfrm>
        </p:grpSpPr>
        <p:sp>
          <p:nvSpPr>
            <p:cNvPr id="485380" name="AutoShape 4"/>
            <p:cNvSpPr>
              <a:spLocks noChangeArrowheads="1"/>
            </p:cNvSpPr>
            <p:nvPr/>
          </p:nvSpPr>
          <p:spPr bwMode="auto">
            <a:xfrm>
              <a:off x="4453" y="2192"/>
              <a:ext cx="956" cy="532"/>
            </a:xfrm>
            <a:prstGeom prst="triangle">
              <a:avLst>
                <a:gd name="adj" fmla="val 50000"/>
              </a:avLst>
            </a:prstGeom>
            <a:solidFill>
              <a:srgbClr val="FBECB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81" name="Oval 5"/>
            <p:cNvSpPr>
              <a:spLocks noChangeArrowheads="1"/>
            </p:cNvSpPr>
            <p:nvPr/>
          </p:nvSpPr>
          <p:spPr bwMode="auto">
            <a:xfrm>
              <a:off x="4911" y="2223"/>
              <a:ext cx="41" cy="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82" name="Freeform 6"/>
            <p:cNvSpPr>
              <a:spLocks/>
            </p:cNvSpPr>
            <p:nvPr/>
          </p:nvSpPr>
          <p:spPr bwMode="auto">
            <a:xfrm>
              <a:off x="4929" y="2066"/>
              <a:ext cx="0" cy="153"/>
            </a:xfrm>
            <a:custGeom>
              <a:avLst/>
              <a:gdLst>
                <a:gd name="T0" fmla="*/ 0 w 1"/>
                <a:gd name="T1" fmla="*/ 880 h 880"/>
                <a:gd name="T2" fmla="*/ 0 w 1"/>
                <a:gd name="T3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80">
                  <a:moveTo>
                    <a:pt x="0" y="88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38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745" y="2505"/>
              <a:ext cx="373" cy="1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ИБД</a:t>
              </a:r>
            </a:p>
          </p:txBody>
        </p:sp>
        <p:sp>
          <p:nvSpPr>
            <p:cNvPr id="485384" name="AutoShape 8"/>
            <p:cNvSpPr>
              <a:spLocks noChangeArrowheads="1"/>
            </p:cNvSpPr>
            <p:nvPr/>
          </p:nvSpPr>
          <p:spPr bwMode="auto">
            <a:xfrm rot="5400000">
              <a:off x="3810" y="2504"/>
              <a:ext cx="282" cy="533"/>
            </a:xfrm>
            <a:prstGeom prst="flowChartDelay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85" name="Oval 9"/>
            <p:cNvSpPr>
              <a:spLocks noChangeArrowheads="1"/>
            </p:cNvSpPr>
            <p:nvPr/>
          </p:nvSpPr>
          <p:spPr bwMode="auto">
            <a:xfrm rot="14858">
              <a:off x="3684" y="2536"/>
              <a:ext cx="532" cy="1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86" name="Oval 10"/>
            <p:cNvSpPr>
              <a:spLocks noChangeArrowheads="1"/>
            </p:cNvSpPr>
            <p:nvPr/>
          </p:nvSpPr>
          <p:spPr bwMode="auto">
            <a:xfrm>
              <a:off x="3921" y="2442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87" name="WordArt 11"/>
            <p:cNvSpPr>
              <a:spLocks noChangeArrowheads="1" noChangeShapeType="1" noTextEdit="1"/>
            </p:cNvSpPr>
            <p:nvPr/>
          </p:nvSpPr>
          <p:spPr bwMode="auto">
            <a:xfrm rot="14858">
              <a:off x="3753" y="2757"/>
              <a:ext cx="405" cy="6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Down">
                <a:avLst>
                  <a:gd name="adj" fmla="val 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 </a:t>
              </a:r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данни</a:t>
              </a:r>
            </a:p>
          </p:txBody>
        </p:sp>
        <p:sp>
          <p:nvSpPr>
            <p:cNvPr id="485388" name="Oval 12"/>
            <p:cNvSpPr>
              <a:spLocks noChangeArrowheads="1"/>
            </p:cNvSpPr>
            <p:nvPr/>
          </p:nvSpPr>
          <p:spPr bwMode="auto">
            <a:xfrm>
              <a:off x="3980" y="2489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89" name="Oval 13"/>
            <p:cNvSpPr>
              <a:spLocks noChangeArrowheads="1"/>
            </p:cNvSpPr>
            <p:nvPr/>
          </p:nvSpPr>
          <p:spPr bwMode="auto">
            <a:xfrm>
              <a:off x="3802" y="2489"/>
              <a:ext cx="119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0" name="Oval 14"/>
            <p:cNvSpPr>
              <a:spLocks noChangeArrowheads="1"/>
            </p:cNvSpPr>
            <p:nvPr/>
          </p:nvSpPr>
          <p:spPr bwMode="auto">
            <a:xfrm>
              <a:off x="3743" y="2536"/>
              <a:ext cx="119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1" name="Oval 15"/>
            <p:cNvSpPr>
              <a:spLocks noChangeArrowheads="1"/>
            </p:cNvSpPr>
            <p:nvPr/>
          </p:nvSpPr>
          <p:spPr bwMode="auto">
            <a:xfrm>
              <a:off x="3684" y="2583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2" name="Oval 16"/>
            <p:cNvSpPr>
              <a:spLocks noChangeArrowheads="1"/>
            </p:cNvSpPr>
            <p:nvPr/>
          </p:nvSpPr>
          <p:spPr bwMode="auto">
            <a:xfrm>
              <a:off x="4039" y="2536"/>
              <a:ext cx="119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3" name="Oval 17"/>
            <p:cNvSpPr>
              <a:spLocks noChangeArrowheads="1"/>
            </p:cNvSpPr>
            <p:nvPr/>
          </p:nvSpPr>
          <p:spPr bwMode="auto">
            <a:xfrm>
              <a:off x="4098" y="2583"/>
              <a:ext cx="119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4" name="Oval 18"/>
            <p:cNvSpPr>
              <a:spLocks noChangeArrowheads="1"/>
            </p:cNvSpPr>
            <p:nvPr/>
          </p:nvSpPr>
          <p:spPr bwMode="auto">
            <a:xfrm>
              <a:off x="3862" y="2536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5" name="Oval 19"/>
            <p:cNvSpPr>
              <a:spLocks noChangeArrowheads="1"/>
            </p:cNvSpPr>
            <p:nvPr/>
          </p:nvSpPr>
          <p:spPr bwMode="auto">
            <a:xfrm>
              <a:off x="3921" y="2536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6" name="Oval 20"/>
            <p:cNvSpPr>
              <a:spLocks noChangeArrowheads="1"/>
            </p:cNvSpPr>
            <p:nvPr/>
          </p:nvSpPr>
          <p:spPr bwMode="auto">
            <a:xfrm>
              <a:off x="3862" y="2583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7" name="Oval 21"/>
            <p:cNvSpPr>
              <a:spLocks noChangeArrowheads="1"/>
            </p:cNvSpPr>
            <p:nvPr/>
          </p:nvSpPr>
          <p:spPr bwMode="auto">
            <a:xfrm>
              <a:off x="3802" y="2583"/>
              <a:ext cx="119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8" name="Oval 22"/>
            <p:cNvSpPr>
              <a:spLocks noChangeArrowheads="1"/>
            </p:cNvSpPr>
            <p:nvPr/>
          </p:nvSpPr>
          <p:spPr bwMode="auto">
            <a:xfrm>
              <a:off x="3980" y="2583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399" name="Oval 23"/>
            <p:cNvSpPr>
              <a:spLocks noChangeArrowheads="1"/>
            </p:cNvSpPr>
            <p:nvPr/>
          </p:nvSpPr>
          <p:spPr bwMode="auto">
            <a:xfrm>
              <a:off x="3802" y="2630"/>
              <a:ext cx="119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5400" name="Oval 24"/>
            <p:cNvSpPr>
              <a:spLocks noChangeArrowheads="1"/>
            </p:cNvSpPr>
            <p:nvPr/>
          </p:nvSpPr>
          <p:spPr bwMode="auto">
            <a:xfrm>
              <a:off x="3921" y="2630"/>
              <a:ext cx="118" cy="9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85401" name="Group 25"/>
            <p:cNvGrpSpPr>
              <a:grpSpLocks/>
            </p:cNvGrpSpPr>
            <p:nvPr/>
          </p:nvGrpSpPr>
          <p:grpSpPr bwMode="auto">
            <a:xfrm>
              <a:off x="4454" y="2557"/>
              <a:ext cx="309" cy="379"/>
              <a:chOff x="8100" y="6300"/>
              <a:chExt cx="1727" cy="2876"/>
            </a:xfrm>
          </p:grpSpPr>
          <p:pic>
            <p:nvPicPr>
              <p:cNvPr id="485402" name="Picture 26" descr="RIBNAWR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0" y="6300"/>
                <a:ext cx="1727" cy="2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5403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820" y="6660"/>
                <a:ext cx="180" cy="54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85404" name="Line 28"/>
            <p:cNvSpPr>
              <a:spLocks noChangeShapeType="1"/>
            </p:cNvSpPr>
            <p:nvPr/>
          </p:nvSpPr>
          <p:spPr bwMode="auto">
            <a:xfrm>
              <a:off x="4926" y="2724"/>
              <a:ext cx="5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05" name="Freeform 29"/>
            <p:cNvSpPr>
              <a:spLocks/>
            </p:cNvSpPr>
            <p:nvPr/>
          </p:nvSpPr>
          <p:spPr bwMode="auto">
            <a:xfrm>
              <a:off x="4920" y="2197"/>
              <a:ext cx="591" cy="0"/>
            </a:xfrm>
            <a:custGeom>
              <a:avLst/>
              <a:gdLst>
                <a:gd name="T0" fmla="*/ 0 w 1800"/>
                <a:gd name="T1" fmla="*/ 0 h 1"/>
                <a:gd name="T2" fmla="*/ 1800 w 180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0" h="1">
                  <a:moveTo>
                    <a:pt x="0" y="0"/>
                  </a:moveTo>
                  <a:lnTo>
                    <a:pt x="180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06" name="Freeform 30"/>
            <p:cNvSpPr>
              <a:spLocks/>
            </p:cNvSpPr>
            <p:nvPr/>
          </p:nvSpPr>
          <p:spPr bwMode="auto">
            <a:xfrm>
              <a:off x="5459" y="2196"/>
              <a:ext cx="2" cy="528"/>
            </a:xfrm>
            <a:custGeom>
              <a:avLst/>
              <a:gdLst>
                <a:gd name="T0" fmla="*/ 5 w 5"/>
                <a:gd name="T1" fmla="*/ 0 h 2022"/>
                <a:gd name="T2" fmla="*/ 0 w 5"/>
                <a:gd name="T3" fmla="*/ 202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2022">
                  <a:moveTo>
                    <a:pt x="5" y="0"/>
                  </a:moveTo>
                  <a:lnTo>
                    <a:pt x="0" y="202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07" name="AutoShape 31"/>
            <p:cNvSpPr>
              <a:spLocks noChangeArrowheads="1"/>
            </p:cNvSpPr>
            <p:nvPr/>
          </p:nvSpPr>
          <p:spPr bwMode="auto">
            <a:xfrm>
              <a:off x="4039" y="2254"/>
              <a:ext cx="506" cy="402"/>
            </a:xfrm>
            <a:custGeom>
              <a:avLst/>
              <a:gdLst>
                <a:gd name="G0" fmla="+- -4703046 0 0"/>
                <a:gd name="G1" fmla="+- -11796480 0 0"/>
                <a:gd name="G2" fmla="+- -4703046 0 -11796480"/>
                <a:gd name="G3" fmla="+- 10800 0 0"/>
                <a:gd name="G4" fmla="+- 0 0 -470304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6505 0 0"/>
                <a:gd name="G9" fmla="+- 0 0 -11796480"/>
                <a:gd name="G10" fmla="+- 6505 0 2700"/>
                <a:gd name="G11" fmla="cos G10 -4703046"/>
                <a:gd name="G12" fmla="sin G10 -4703046"/>
                <a:gd name="G13" fmla="cos 13500 -4703046"/>
                <a:gd name="G14" fmla="sin 13500 -4703046"/>
                <a:gd name="G15" fmla="+- G11 10800 0"/>
                <a:gd name="G16" fmla="+- G12 10800 0"/>
                <a:gd name="G17" fmla="+- G13 10800 0"/>
                <a:gd name="G18" fmla="+- G14 10800 0"/>
                <a:gd name="G19" fmla="*/ 6505 1 2"/>
                <a:gd name="G20" fmla="+- G19 5400 0"/>
                <a:gd name="G21" fmla="cos G20 -4703046"/>
                <a:gd name="G22" fmla="sin G20 -4703046"/>
                <a:gd name="G23" fmla="+- G21 10800 0"/>
                <a:gd name="G24" fmla="+- G12 G23 G22"/>
                <a:gd name="G25" fmla="+- G22 G23 G11"/>
                <a:gd name="G26" fmla="cos 10800 -4703046"/>
                <a:gd name="G27" fmla="sin 10800 -4703046"/>
                <a:gd name="G28" fmla="cos 6505 -4703046"/>
                <a:gd name="G29" fmla="sin 6505 -470304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-470304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6505 G39"/>
                <a:gd name="G43" fmla="sin 6505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470 w 21600"/>
                <a:gd name="T5" fmla="*/ 2049 h 21600"/>
                <a:gd name="T6" fmla="*/ 2147 w 21600"/>
                <a:gd name="T7" fmla="*/ 10800 h 21600"/>
                <a:gd name="T8" fmla="*/ 6987 w 21600"/>
                <a:gd name="T9" fmla="*/ 5529 h 21600"/>
                <a:gd name="T10" fmla="*/ 15024 w 21600"/>
                <a:gd name="T11" fmla="*/ -2022 h 21600"/>
                <a:gd name="T12" fmla="*/ 18112 w 21600"/>
                <a:gd name="T13" fmla="*/ 4098 h 21600"/>
                <a:gd name="T14" fmla="*/ 11990 w 21600"/>
                <a:gd name="T15" fmla="*/ 718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2835" y="4621"/>
                  </a:moveTo>
                  <a:cubicBezTo>
                    <a:pt x="12178" y="4405"/>
                    <a:pt x="11491" y="4295"/>
                    <a:pt x="10800" y="4295"/>
                  </a:cubicBezTo>
                  <a:cubicBezTo>
                    <a:pt x="7207" y="4295"/>
                    <a:pt x="4295" y="7207"/>
                    <a:pt x="4295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1948" y="0"/>
                    <a:pt x="13089" y="183"/>
                    <a:pt x="14179" y="542"/>
                  </a:cubicBezTo>
                  <a:lnTo>
                    <a:pt x="15024" y="-2022"/>
                  </a:lnTo>
                  <a:lnTo>
                    <a:pt x="18112" y="4098"/>
                  </a:lnTo>
                  <a:lnTo>
                    <a:pt x="11990" y="7186"/>
                  </a:lnTo>
                  <a:lnTo>
                    <a:pt x="12835" y="46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5409" name="Group 33"/>
          <p:cNvGrpSpPr>
            <a:grpSpLocks/>
          </p:cNvGrpSpPr>
          <p:nvPr/>
        </p:nvGrpSpPr>
        <p:grpSpPr bwMode="auto">
          <a:xfrm>
            <a:off x="5454650" y="3438525"/>
            <a:ext cx="2724150" cy="1647825"/>
            <a:chOff x="2340" y="12420"/>
            <a:chExt cx="4680" cy="3060"/>
          </a:xfrm>
        </p:grpSpPr>
        <p:sp>
          <p:nvSpPr>
            <p:cNvPr id="485410" name="Line 34"/>
            <p:cNvSpPr>
              <a:spLocks noChangeShapeType="1"/>
            </p:cNvSpPr>
            <p:nvPr/>
          </p:nvSpPr>
          <p:spPr bwMode="auto">
            <a:xfrm>
              <a:off x="4680" y="1242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11" name="Freeform 35"/>
            <p:cNvSpPr>
              <a:spLocks/>
            </p:cNvSpPr>
            <p:nvPr/>
          </p:nvSpPr>
          <p:spPr bwMode="auto">
            <a:xfrm>
              <a:off x="3860" y="13500"/>
              <a:ext cx="640" cy="480"/>
            </a:xfrm>
            <a:custGeom>
              <a:avLst/>
              <a:gdLst>
                <a:gd name="T0" fmla="*/ 640 w 640"/>
                <a:gd name="T1" fmla="*/ 0 h 480"/>
                <a:gd name="T2" fmla="*/ 0 w 640"/>
                <a:gd name="T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0" h="480">
                  <a:moveTo>
                    <a:pt x="640" y="0"/>
                  </a:moveTo>
                  <a:lnTo>
                    <a:pt x="0" y="4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12" name="Line 36"/>
            <p:cNvSpPr>
              <a:spLocks noChangeShapeType="1"/>
            </p:cNvSpPr>
            <p:nvPr/>
          </p:nvSpPr>
          <p:spPr bwMode="auto">
            <a:xfrm>
              <a:off x="4860" y="13500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13" name="Oval 37"/>
            <p:cNvSpPr>
              <a:spLocks noChangeArrowheads="1"/>
            </p:cNvSpPr>
            <p:nvPr/>
          </p:nvSpPr>
          <p:spPr bwMode="auto">
            <a:xfrm>
              <a:off x="4320" y="129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/</a:t>
              </a:r>
              <a:endParaRPr lang="bg-BG" altLang="bg-BG"/>
            </a:p>
          </p:txBody>
        </p:sp>
        <p:sp>
          <p:nvSpPr>
            <p:cNvPr id="485414" name="Oval 38"/>
            <p:cNvSpPr>
              <a:spLocks noChangeArrowheads="1"/>
            </p:cNvSpPr>
            <p:nvPr/>
          </p:nvSpPr>
          <p:spPr bwMode="auto">
            <a:xfrm>
              <a:off x="2340" y="147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а</a:t>
              </a:r>
              <a:endParaRPr lang="bg-BG" altLang="bg-BG"/>
            </a:p>
          </p:txBody>
        </p:sp>
        <p:sp>
          <p:nvSpPr>
            <p:cNvPr id="485415" name="Oval 39"/>
            <p:cNvSpPr>
              <a:spLocks noChangeArrowheads="1"/>
            </p:cNvSpPr>
            <p:nvPr/>
          </p:nvSpPr>
          <p:spPr bwMode="auto">
            <a:xfrm>
              <a:off x="3960" y="147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b</a:t>
              </a:r>
              <a:endParaRPr lang="bg-BG" altLang="bg-BG"/>
            </a:p>
          </p:txBody>
        </p:sp>
        <p:sp>
          <p:nvSpPr>
            <p:cNvPr id="485416" name="Oval 40"/>
            <p:cNvSpPr>
              <a:spLocks noChangeArrowheads="1"/>
            </p:cNvSpPr>
            <p:nvPr/>
          </p:nvSpPr>
          <p:spPr bwMode="auto">
            <a:xfrm>
              <a:off x="4860" y="147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c</a:t>
              </a:r>
              <a:endParaRPr lang="bg-BG" altLang="bg-BG"/>
            </a:p>
          </p:txBody>
        </p:sp>
        <p:sp>
          <p:nvSpPr>
            <p:cNvPr id="485417" name="Oval 41"/>
            <p:cNvSpPr>
              <a:spLocks noChangeArrowheads="1"/>
            </p:cNvSpPr>
            <p:nvPr/>
          </p:nvSpPr>
          <p:spPr bwMode="auto">
            <a:xfrm>
              <a:off x="6300" y="147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d</a:t>
              </a:r>
              <a:endParaRPr lang="bg-BG" altLang="bg-BG"/>
            </a:p>
          </p:txBody>
        </p:sp>
        <p:sp>
          <p:nvSpPr>
            <p:cNvPr id="485418" name="Freeform 42"/>
            <p:cNvSpPr>
              <a:spLocks/>
            </p:cNvSpPr>
            <p:nvPr/>
          </p:nvSpPr>
          <p:spPr bwMode="auto">
            <a:xfrm>
              <a:off x="3780" y="14400"/>
              <a:ext cx="440" cy="440"/>
            </a:xfrm>
            <a:custGeom>
              <a:avLst/>
              <a:gdLst>
                <a:gd name="T0" fmla="*/ 0 w 440"/>
                <a:gd name="T1" fmla="*/ 0 h 440"/>
                <a:gd name="T2" fmla="*/ 440 w 440"/>
                <a:gd name="T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0" h="440">
                  <a:moveTo>
                    <a:pt x="0" y="0"/>
                  </a:moveTo>
                  <a:lnTo>
                    <a:pt x="440" y="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19" name="Freeform 43"/>
            <p:cNvSpPr>
              <a:spLocks/>
            </p:cNvSpPr>
            <p:nvPr/>
          </p:nvSpPr>
          <p:spPr bwMode="auto">
            <a:xfrm>
              <a:off x="6120" y="14400"/>
              <a:ext cx="360" cy="420"/>
            </a:xfrm>
            <a:custGeom>
              <a:avLst/>
              <a:gdLst>
                <a:gd name="T0" fmla="*/ 0 w 360"/>
                <a:gd name="T1" fmla="*/ 0 h 420"/>
                <a:gd name="T2" fmla="*/ 360 w 360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420">
                  <a:moveTo>
                    <a:pt x="0" y="0"/>
                  </a:moveTo>
                  <a:lnTo>
                    <a:pt x="360" y="4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20" name="Line 44"/>
            <p:cNvSpPr>
              <a:spLocks noChangeShapeType="1"/>
            </p:cNvSpPr>
            <p:nvPr/>
          </p:nvSpPr>
          <p:spPr bwMode="auto">
            <a:xfrm flipH="1">
              <a:off x="2880" y="14400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21" name="Line 45"/>
            <p:cNvSpPr>
              <a:spLocks noChangeShapeType="1"/>
            </p:cNvSpPr>
            <p:nvPr/>
          </p:nvSpPr>
          <p:spPr bwMode="auto">
            <a:xfrm flipH="1">
              <a:off x="5400" y="1440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5422" name="Oval 46"/>
            <p:cNvSpPr>
              <a:spLocks noChangeArrowheads="1"/>
            </p:cNvSpPr>
            <p:nvPr/>
          </p:nvSpPr>
          <p:spPr bwMode="auto">
            <a:xfrm>
              <a:off x="5580" y="138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-</a:t>
              </a:r>
              <a:endParaRPr lang="bg-BG" altLang="bg-BG"/>
            </a:p>
          </p:txBody>
        </p:sp>
        <p:sp>
          <p:nvSpPr>
            <p:cNvPr id="485423" name="Oval 47"/>
            <p:cNvSpPr>
              <a:spLocks noChangeArrowheads="1"/>
            </p:cNvSpPr>
            <p:nvPr/>
          </p:nvSpPr>
          <p:spPr bwMode="auto">
            <a:xfrm>
              <a:off x="3240" y="138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bg-BG" altLang="bg-BG" sz="1600" b="0"/>
                <a:t>+</a:t>
              </a:r>
              <a:endParaRPr lang="bg-BG" alt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541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Line 2"/>
          <p:cNvSpPr>
            <a:spLocks noChangeShapeType="1"/>
          </p:cNvSpPr>
          <p:nvPr/>
        </p:nvSpPr>
        <p:spPr bwMode="auto">
          <a:xfrm flipH="1">
            <a:off x="2254250" y="3511550"/>
            <a:ext cx="539750" cy="519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9475" name="Line 3"/>
          <p:cNvSpPr>
            <a:spLocks noChangeShapeType="1"/>
          </p:cNvSpPr>
          <p:nvPr/>
        </p:nvSpPr>
        <p:spPr bwMode="auto">
          <a:xfrm flipH="1">
            <a:off x="1720850" y="4159250"/>
            <a:ext cx="444500" cy="690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9476" name="Line 4"/>
          <p:cNvSpPr>
            <a:spLocks noChangeShapeType="1"/>
          </p:cNvSpPr>
          <p:nvPr/>
        </p:nvSpPr>
        <p:spPr bwMode="auto">
          <a:xfrm>
            <a:off x="3065463" y="3544888"/>
            <a:ext cx="482600" cy="500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477" name="Line 5"/>
          <p:cNvSpPr>
            <a:spLocks noChangeShapeType="1"/>
          </p:cNvSpPr>
          <p:nvPr/>
        </p:nvSpPr>
        <p:spPr bwMode="auto">
          <a:xfrm>
            <a:off x="3541713" y="4192588"/>
            <a:ext cx="463550" cy="614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478" name="Rectangle 6"/>
          <p:cNvSpPr>
            <a:spLocks noChangeArrowheads="1"/>
          </p:cNvSpPr>
          <p:nvPr/>
        </p:nvSpPr>
        <p:spPr bwMode="auto">
          <a:xfrm>
            <a:off x="2285857" y="51955"/>
            <a:ext cx="478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 sz="1600" i="1" dirty="0"/>
              <a:t>Идеално балансирани двоични дървета</a:t>
            </a:r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57150" y="2703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grpSp>
        <p:nvGrpSpPr>
          <p:cNvPr id="489480" name="Group 8"/>
          <p:cNvGrpSpPr>
            <a:grpSpLocks/>
          </p:cNvGrpSpPr>
          <p:nvPr/>
        </p:nvGrpSpPr>
        <p:grpSpPr bwMode="auto">
          <a:xfrm>
            <a:off x="0" y="1441450"/>
            <a:ext cx="403225" cy="1409700"/>
            <a:chOff x="0" y="740"/>
            <a:chExt cx="254" cy="888"/>
          </a:xfrm>
        </p:grpSpPr>
        <p:sp>
          <p:nvSpPr>
            <p:cNvPr id="489481" name="Rectangle 9"/>
            <p:cNvSpPr>
              <a:spLocks noChangeArrowheads="1"/>
            </p:cNvSpPr>
            <p:nvPr/>
          </p:nvSpPr>
          <p:spPr bwMode="auto">
            <a:xfrm>
              <a:off x="0" y="740"/>
              <a:ext cx="254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82" name="Oval 10"/>
            <p:cNvSpPr>
              <a:spLocks noChangeArrowheads="1"/>
            </p:cNvSpPr>
            <p:nvPr/>
          </p:nvSpPr>
          <p:spPr bwMode="auto">
            <a:xfrm>
              <a:off x="85" y="796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483" name="Group 11"/>
          <p:cNvGrpSpPr>
            <a:grpSpLocks/>
          </p:cNvGrpSpPr>
          <p:nvPr/>
        </p:nvGrpSpPr>
        <p:grpSpPr bwMode="auto">
          <a:xfrm>
            <a:off x="403225" y="1441450"/>
            <a:ext cx="538163" cy="1409700"/>
            <a:chOff x="254" y="740"/>
            <a:chExt cx="339" cy="888"/>
          </a:xfrm>
        </p:grpSpPr>
        <p:sp>
          <p:nvSpPr>
            <p:cNvPr id="489484" name="Rectangle 12"/>
            <p:cNvSpPr>
              <a:spLocks noChangeArrowheads="1"/>
            </p:cNvSpPr>
            <p:nvPr/>
          </p:nvSpPr>
          <p:spPr bwMode="auto">
            <a:xfrm>
              <a:off x="254" y="740"/>
              <a:ext cx="339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85" name="Line 13"/>
            <p:cNvSpPr>
              <a:spLocks noChangeShapeType="1"/>
            </p:cNvSpPr>
            <p:nvPr/>
          </p:nvSpPr>
          <p:spPr bwMode="auto">
            <a:xfrm flipH="1">
              <a:off x="339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86" name="Oval 14"/>
            <p:cNvSpPr>
              <a:spLocks noChangeArrowheads="1"/>
            </p:cNvSpPr>
            <p:nvPr/>
          </p:nvSpPr>
          <p:spPr bwMode="auto">
            <a:xfrm>
              <a:off x="423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87" name="Oval 15"/>
            <p:cNvSpPr>
              <a:spLocks noChangeArrowheads="1"/>
            </p:cNvSpPr>
            <p:nvPr/>
          </p:nvSpPr>
          <p:spPr bwMode="auto">
            <a:xfrm>
              <a:off x="296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488" name="Group 16"/>
          <p:cNvGrpSpPr>
            <a:grpSpLocks/>
          </p:cNvGrpSpPr>
          <p:nvPr/>
        </p:nvGrpSpPr>
        <p:grpSpPr bwMode="auto">
          <a:xfrm>
            <a:off x="941388" y="1441450"/>
            <a:ext cx="671512" cy="1409700"/>
            <a:chOff x="593" y="740"/>
            <a:chExt cx="423" cy="888"/>
          </a:xfrm>
        </p:grpSpPr>
        <p:sp>
          <p:nvSpPr>
            <p:cNvPr id="489489" name="Rectangle 17"/>
            <p:cNvSpPr>
              <a:spLocks noChangeArrowheads="1"/>
            </p:cNvSpPr>
            <p:nvPr/>
          </p:nvSpPr>
          <p:spPr bwMode="auto">
            <a:xfrm>
              <a:off x="593" y="740"/>
              <a:ext cx="423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0" name="Line 18"/>
            <p:cNvSpPr>
              <a:spLocks noChangeShapeType="1"/>
            </p:cNvSpPr>
            <p:nvPr/>
          </p:nvSpPr>
          <p:spPr bwMode="auto">
            <a:xfrm flipH="1">
              <a:off x="677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1" name="Line 19"/>
            <p:cNvSpPr>
              <a:spLocks noChangeShapeType="1"/>
            </p:cNvSpPr>
            <p:nvPr/>
          </p:nvSpPr>
          <p:spPr bwMode="auto">
            <a:xfrm>
              <a:off x="804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2" name="Oval 20"/>
            <p:cNvSpPr>
              <a:spLocks noChangeArrowheads="1"/>
            </p:cNvSpPr>
            <p:nvPr/>
          </p:nvSpPr>
          <p:spPr bwMode="auto">
            <a:xfrm>
              <a:off x="762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3" name="Oval 21"/>
            <p:cNvSpPr>
              <a:spLocks noChangeArrowheads="1"/>
            </p:cNvSpPr>
            <p:nvPr/>
          </p:nvSpPr>
          <p:spPr bwMode="auto">
            <a:xfrm>
              <a:off x="635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4" name="Oval 22"/>
            <p:cNvSpPr>
              <a:spLocks noChangeArrowheads="1"/>
            </p:cNvSpPr>
            <p:nvPr/>
          </p:nvSpPr>
          <p:spPr bwMode="auto">
            <a:xfrm>
              <a:off x="889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495" name="Group 23"/>
          <p:cNvGrpSpPr>
            <a:grpSpLocks/>
          </p:cNvGrpSpPr>
          <p:nvPr/>
        </p:nvGrpSpPr>
        <p:grpSpPr bwMode="auto">
          <a:xfrm>
            <a:off x="1612900" y="1441450"/>
            <a:ext cx="874713" cy="1409700"/>
            <a:chOff x="1016" y="740"/>
            <a:chExt cx="551" cy="888"/>
          </a:xfrm>
        </p:grpSpPr>
        <p:sp>
          <p:nvSpPr>
            <p:cNvPr id="489496" name="Rectangle 24"/>
            <p:cNvSpPr>
              <a:spLocks noChangeArrowheads="1"/>
            </p:cNvSpPr>
            <p:nvPr/>
          </p:nvSpPr>
          <p:spPr bwMode="auto">
            <a:xfrm>
              <a:off x="1016" y="740"/>
              <a:ext cx="551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7" name="Line 25"/>
            <p:cNvSpPr>
              <a:spLocks noChangeShapeType="1"/>
            </p:cNvSpPr>
            <p:nvPr/>
          </p:nvSpPr>
          <p:spPr bwMode="auto">
            <a:xfrm flipH="1">
              <a:off x="1101" y="851"/>
              <a:ext cx="254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8" name="Line 26"/>
            <p:cNvSpPr>
              <a:spLocks noChangeShapeType="1"/>
            </p:cNvSpPr>
            <p:nvPr/>
          </p:nvSpPr>
          <p:spPr bwMode="auto">
            <a:xfrm>
              <a:off x="1355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499" name="Oval 27"/>
            <p:cNvSpPr>
              <a:spLocks noChangeArrowheads="1"/>
            </p:cNvSpPr>
            <p:nvPr/>
          </p:nvSpPr>
          <p:spPr bwMode="auto">
            <a:xfrm>
              <a:off x="1313" y="796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0" name="Oval 28"/>
            <p:cNvSpPr>
              <a:spLocks noChangeArrowheads="1"/>
            </p:cNvSpPr>
            <p:nvPr/>
          </p:nvSpPr>
          <p:spPr bwMode="auto">
            <a:xfrm>
              <a:off x="1186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1" name="Oval 29"/>
            <p:cNvSpPr>
              <a:spLocks noChangeArrowheads="1"/>
            </p:cNvSpPr>
            <p:nvPr/>
          </p:nvSpPr>
          <p:spPr bwMode="auto">
            <a:xfrm>
              <a:off x="1440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2" name="Oval 30"/>
            <p:cNvSpPr>
              <a:spLocks noChangeArrowheads="1"/>
            </p:cNvSpPr>
            <p:nvPr/>
          </p:nvSpPr>
          <p:spPr bwMode="auto">
            <a:xfrm>
              <a:off x="1059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503" name="Group 31"/>
          <p:cNvGrpSpPr>
            <a:grpSpLocks/>
          </p:cNvGrpSpPr>
          <p:nvPr/>
        </p:nvGrpSpPr>
        <p:grpSpPr bwMode="auto">
          <a:xfrm>
            <a:off x="2487613" y="1441450"/>
            <a:ext cx="873125" cy="1409700"/>
            <a:chOff x="1567" y="740"/>
            <a:chExt cx="550" cy="888"/>
          </a:xfrm>
        </p:grpSpPr>
        <p:sp>
          <p:nvSpPr>
            <p:cNvPr id="489504" name="Rectangle 32"/>
            <p:cNvSpPr>
              <a:spLocks noChangeArrowheads="1"/>
            </p:cNvSpPr>
            <p:nvPr/>
          </p:nvSpPr>
          <p:spPr bwMode="auto">
            <a:xfrm>
              <a:off x="1567" y="740"/>
              <a:ext cx="550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5" name="Line 33"/>
            <p:cNvSpPr>
              <a:spLocks noChangeShapeType="1"/>
            </p:cNvSpPr>
            <p:nvPr/>
          </p:nvSpPr>
          <p:spPr bwMode="auto">
            <a:xfrm flipH="1">
              <a:off x="1905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6" name="Line 34"/>
            <p:cNvSpPr>
              <a:spLocks noChangeShapeType="1"/>
            </p:cNvSpPr>
            <p:nvPr/>
          </p:nvSpPr>
          <p:spPr bwMode="auto">
            <a:xfrm flipH="1">
              <a:off x="1651" y="851"/>
              <a:ext cx="254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7" name="Line 35"/>
            <p:cNvSpPr>
              <a:spLocks noChangeShapeType="1"/>
            </p:cNvSpPr>
            <p:nvPr/>
          </p:nvSpPr>
          <p:spPr bwMode="auto">
            <a:xfrm>
              <a:off x="1905" y="851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8" name="Oval 36"/>
            <p:cNvSpPr>
              <a:spLocks noChangeArrowheads="1"/>
            </p:cNvSpPr>
            <p:nvPr/>
          </p:nvSpPr>
          <p:spPr bwMode="auto">
            <a:xfrm>
              <a:off x="1863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09" name="Oval 37"/>
            <p:cNvSpPr>
              <a:spLocks noChangeArrowheads="1"/>
            </p:cNvSpPr>
            <p:nvPr/>
          </p:nvSpPr>
          <p:spPr bwMode="auto">
            <a:xfrm>
              <a:off x="1863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0" name="Oval 38"/>
            <p:cNvSpPr>
              <a:spLocks noChangeArrowheads="1"/>
            </p:cNvSpPr>
            <p:nvPr/>
          </p:nvSpPr>
          <p:spPr bwMode="auto">
            <a:xfrm>
              <a:off x="1736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1" name="Oval 39"/>
            <p:cNvSpPr>
              <a:spLocks noChangeArrowheads="1"/>
            </p:cNvSpPr>
            <p:nvPr/>
          </p:nvSpPr>
          <p:spPr bwMode="auto">
            <a:xfrm>
              <a:off x="1990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2" name="Oval 40"/>
            <p:cNvSpPr>
              <a:spLocks noChangeArrowheads="1"/>
            </p:cNvSpPr>
            <p:nvPr/>
          </p:nvSpPr>
          <p:spPr bwMode="auto">
            <a:xfrm>
              <a:off x="1609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513" name="Group 41"/>
          <p:cNvGrpSpPr>
            <a:grpSpLocks/>
          </p:cNvGrpSpPr>
          <p:nvPr/>
        </p:nvGrpSpPr>
        <p:grpSpPr bwMode="auto">
          <a:xfrm>
            <a:off x="4437063" y="1441450"/>
            <a:ext cx="1344612" cy="1409700"/>
            <a:chOff x="2795" y="740"/>
            <a:chExt cx="847" cy="888"/>
          </a:xfrm>
        </p:grpSpPr>
        <p:sp>
          <p:nvSpPr>
            <p:cNvPr id="489514" name="Rectangle 42"/>
            <p:cNvSpPr>
              <a:spLocks noChangeArrowheads="1"/>
            </p:cNvSpPr>
            <p:nvPr/>
          </p:nvSpPr>
          <p:spPr bwMode="auto">
            <a:xfrm>
              <a:off x="2795" y="740"/>
              <a:ext cx="847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5" name="Freeform 43"/>
            <p:cNvSpPr>
              <a:spLocks/>
            </p:cNvSpPr>
            <p:nvPr/>
          </p:nvSpPr>
          <p:spPr bwMode="auto">
            <a:xfrm>
              <a:off x="2880" y="851"/>
              <a:ext cx="635" cy="444"/>
            </a:xfrm>
            <a:custGeom>
              <a:avLst/>
              <a:gdLst>
                <a:gd name="T0" fmla="*/ 0 w 2700"/>
                <a:gd name="T1" fmla="*/ 1440 h 1440"/>
                <a:gd name="T2" fmla="*/ 540 w 2700"/>
                <a:gd name="T3" fmla="*/ 720 h 1440"/>
                <a:gd name="T4" fmla="*/ 1440 w 2700"/>
                <a:gd name="T5" fmla="*/ 0 h 1440"/>
                <a:gd name="T6" fmla="*/ 2160 w 2700"/>
                <a:gd name="T7" fmla="*/ 720 h 1440"/>
                <a:gd name="T8" fmla="*/ 2700 w 2700"/>
                <a:gd name="T9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0" h="1440">
                  <a:moveTo>
                    <a:pt x="0" y="1440"/>
                  </a:moveTo>
                  <a:lnTo>
                    <a:pt x="540" y="720"/>
                  </a:lnTo>
                  <a:lnTo>
                    <a:pt x="1440" y="0"/>
                  </a:lnTo>
                  <a:lnTo>
                    <a:pt x="2160" y="720"/>
                  </a:lnTo>
                  <a:lnTo>
                    <a:pt x="2700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16" name="Line 44"/>
            <p:cNvSpPr>
              <a:spLocks noChangeShapeType="1"/>
            </p:cNvSpPr>
            <p:nvPr/>
          </p:nvSpPr>
          <p:spPr bwMode="auto">
            <a:xfrm>
              <a:off x="3007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7" name="Line 45"/>
            <p:cNvSpPr>
              <a:spLocks noChangeShapeType="1"/>
            </p:cNvSpPr>
            <p:nvPr/>
          </p:nvSpPr>
          <p:spPr bwMode="auto">
            <a:xfrm flipH="1">
              <a:off x="3261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8" name="Oval 46"/>
            <p:cNvSpPr>
              <a:spLocks noChangeArrowheads="1"/>
            </p:cNvSpPr>
            <p:nvPr/>
          </p:nvSpPr>
          <p:spPr bwMode="auto">
            <a:xfrm>
              <a:off x="3091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19" name="Oval 47"/>
            <p:cNvSpPr>
              <a:spLocks noChangeArrowheads="1"/>
            </p:cNvSpPr>
            <p:nvPr/>
          </p:nvSpPr>
          <p:spPr bwMode="auto">
            <a:xfrm>
              <a:off x="3176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0" name="Oval 48"/>
            <p:cNvSpPr>
              <a:spLocks noChangeArrowheads="1"/>
            </p:cNvSpPr>
            <p:nvPr/>
          </p:nvSpPr>
          <p:spPr bwMode="auto">
            <a:xfrm>
              <a:off x="2964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1" name="Oval 49"/>
            <p:cNvSpPr>
              <a:spLocks noChangeArrowheads="1"/>
            </p:cNvSpPr>
            <p:nvPr/>
          </p:nvSpPr>
          <p:spPr bwMode="auto">
            <a:xfrm>
              <a:off x="2837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2" name="Oval 50"/>
            <p:cNvSpPr>
              <a:spLocks noChangeArrowheads="1"/>
            </p:cNvSpPr>
            <p:nvPr/>
          </p:nvSpPr>
          <p:spPr bwMode="auto">
            <a:xfrm>
              <a:off x="3473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3" name="Oval 51"/>
            <p:cNvSpPr>
              <a:spLocks noChangeArrowheads="1"/>
            </p:cNvSpPr>
            <p:nvPr/>
          </p:nvSpPr>
          <p:spPr bwMode="auto">
            <a:xfrm>
              <a:off x="3346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4" name="Oval 52"/>
            <p:cNvSpPr>
              <a:spLocks noChangeArrowheads="1"/>
            </p:cNvSpPr>
            <p:nvPr/>
          </p:nvSpPr>
          <p:spPr bwMode="auto">
            <a:xfrm>
              <a:off x="3219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525" name="Group 53"/>
          <p:cNvGrpSpPr>
            <a:grpSpLocks/>
          </p:cNvGrpSpPr>
          <p:nvPr/>
        </p:nvGrpSpPr>
        <p:grpSpPr bwMode="auto">
          <a:xfrm>
            <a:off x="3360738" y="1441450"/>
            <a:ext cx="1076325" cy="1409700"/>
            <a:chOff x="2117" y="740"/>
            <a:chExt cx="678" cy="888"/>
          </a:xfrm>
        </p:grpSpPr>
        <p:sp>
          <p:nvSpPr>
            <p:cNvPr id="489526" name="Rectangle 54"/>
            <p:cNvSpPr>
              <a:spLocks noChangeArrowheads="1"/>
            </p:cNvSpPr>
            <p:nvPr/>
          </p:nvSpPr>
          <p:spPr bwMode="auto">
            <a:xfrm>
              <a:off x="2117" y="740"/>
              <a:ext cx="678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7" name="Freeform 55"/>
            <p:cNvSpPr>
              <a:spLocks/>
            </p:cNvSpPr>
            <p:nvPr/>
          </p:nvSpPr>
          <p:spPr bwMode="auto">
            <a:xfrm>
              <a:off x="2202" y="851"/>
              <a:ext cx="508" cy="444"/>
            </a:xfrm>
            <a:custGeom>
              <a:avLst/>
              <a:gdLst>
                <a:gd name="T0" fmla="*/ 0 w 2160"/>
                <a:gd name="T1" fmla="*/ 1440 h 1440"/>
                <a:gd name="T2" fmla="*/ 540 w 2160"/>
                <a:gd name="T3" fmla="*/ 720 h 1440"/>
                <a:gd name="T4" fmla="*/ 1440 w 2160"/>
                <a:gd name="T5" fmla="*/ 0 h 1440"/>
                <a:gd name="T6" fmla="*/ 2160 w 2160"/>
                <a:gd name="T7" fmla="*/ 72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" h="1440">
                  <a:moveTo>
                    <a:pt x="0" y="1440"/>
                  </a:moveTo>
                  <a:lnTo>
                    <a:pt x="540" y="720"/>
                  </a:lnTo>
                  <a:lnTo>
                    <a:pt x="1440" y="0"/>
                  </a:lnTo>
                  <a:lnTo>
                    <a:pt x="2160" y="7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28" name="Line 56"/>
            <p:cNvSpPr>
              <a:spLocks noChangeShapeType="1"/>
            </p:cNvSpPr>
            <p:nvPr/>
          </p:nvSpPr>
          <p:spPr bwMode="auto">
            <a:xfrm>
              <a:off x="2329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29" name="Line 57"/>
            <p:cNvSpPr>
              <a:spLocks noChangeShapeType="1"/>
            </p:cNvSpPr>
            <p:nvPr/>
          </p:nvSpPr>
          <p:spPr bwMode="auto">
            <a:xfrm flipH="1">
              <a:off x="2583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0" name="Oval 58"/>
            <p:cNvSpPr>
              <a:spLocks noChangeArrowheads="1"/>
            </p:cNvSpPr>
            <p:nvPr/>
          </p:nvSpPr>
          <p:spPr bwMode="auto">
            <a:xfrm>
              <a:off x="2414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1" name="Oval 59"/>
            <p:cNvSpPr>
              <a:spLocks noChangeArrowheads="1"/>
            </p:cNvSpPr>
            <p:nvPr/>
          </p:nvSpPr>
          <p:spPr bwMode="auto">
            <a:xfrm>
              <a:off x="2499" y="796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2" name="Oval 60"/>
            <p:cNvSpPr>
              <a:spLocks noChangeArrowheads="1"/>
            </p:cNvSpPr>
            <p:nvPr/>
          </p:nvSpPr>
          <p:spPr bwMode="auto">
            <a:xfrm>
              <a:off x="2287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3" name="Oval 61"/>
            <p:cNvSpPr>
              <a:spLocks noChangeArrowheads="1"/>
            </p:cNvSpPr>
            <p:nvPr/>
          </p:nvSpPr>
          <p:spPr bwMode="auto">
            <a:xfrm>
              <a:off x="2160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4" name="Oval 62"/>
            <p:cNvSpPr>
              <a:spLocks noChangeArrowheads="1"/>
            </p:cNvSpPr>
            <p:nvPr/>
          </p:nvSpPr>
          <p:spPr bwMode="auto">
            <a:xfrm>
              <a:off x="2668" y="1018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5" name="Oval 63"/>
            <p:cNvSpPr>
              <a:spLocks noChangeArrowheads="1"/>
            </p:cNvSpPr>
            <p:nvPr/>
          </p:nvSpPr>
          <p:spPr bwMode="auto">
            <a:xfrm>
              <a:off x="2541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536" name="Group 64"/>
          <p:cNvGrpSpPr>
            <a:grpSpLocks/>
          </p:cNvGrpSpPr>
          <p:nvPr/>
        </p:nvGrpSpPr>
        <p:grpSpPr bwMode="auto">
          <a:xfrm>
            <a:off x="5781675" y="1441450"/>
            <a:ext cx="1681163" cy="1409700"/>
            <a:chOff x="3642" y="740"/>
            <a:chExt cx="1059" cy="888"/>
          </a:xfrm>
        </p:grpSpPr>
        <p:sp>
          <p:nvSpPr>
            <p:cNvPr id="489537" name="Rectangle 65"/>
            <p:cNvSpPr>
              <a:spLocks noChangeArrowheads="1"/>
            </p:cNvSpPr>
            <p:nvPr/>
          </p:nvSpPr>
          <p:spPr bwMode="auto">
            <a:xfrm>
              <a:off x="3642" y="740"/>
              <a:ext cx="1059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38" name="Freeform 66"/>
            <p:cNvSpPr>
              <a:spLocks/>
            </p:cNvSpPr>
            <p:nvPr/>
          </p:nvSpPr>
          <p:spPr bwMode="auto">
            <a:xfrm>
              <a:off x="3854" y="851"/>
              <a:ext cx="635" cy="444"/>
            </a:xfrm>
            <a:custGeom>
              <a:avLst/>
              <a:gdLst>
                <a:gd name="T0" fmla="*/ 0 w 2700"/>
                <a:gd name="T1" fmla="*/ 1440 h 1440"/>
                <a:gd name="T2" fmla="*/ 540 w 2700"/>
                <a:gd name="T3" fmla="*/ 720 h 1440"/>
                <a:gd name="T4" fmla="*/ 1440 w 2700"/>
                <a:gd name="T5" fmla="*/ 0 h 1440"/>
                <a:gd name="T6" fmla="*/ 2160 w 2700"/>
                <a:gd name="T7" fmla="*/ 720 h 1440"/>
                <a:gd name="T8" fmla="*/ 2700 w 2700"/>
                <a:gd name="T9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0" h="1440">
                  <a:moveTo>
                    <a:pt x="0" y="1440"/>
                  </a:moveTo>
                  <a:lnTo>
                    <a:pt x="540" y="720"/>
                  </a:lnTo>
                  <a:lnTo>
                    <a:pt x="1440" y="0"/>
                  </a:lnTo>
                  <a:lnTo>
                    <a:pt x="2160" y="720"/>
                  </a:lnTo>
                  <a:lnTo>
                    <a:pt x="2700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39" name="Line 67"/>
            <p:cNvSpPr>
              <a:spLocks noChangeShapeType="1"/>
            </p:cNvSpPr>
            <p:nvPr/>
          </p:nvSpPr>
          <p:spPr bwMode="auto">
            <a:xfrm>
              <a:off x="3981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0" name="Line 68"/>
            <p:cNvSpPr>
              <a:spLocks noChangeShapeType="1"/>
            </p:cNvSpPr>
            <p:nvPr/>
          </p:nvSpPr>
          <p:spPr bwMode="auto">
            <a:xfrm flipH="1">
              <a:off x="4235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1" name="Oval 69"/>
            <p:cNvSpPr>
              <a:spLocks noChangeArrowheads="1"/>
            </p:cNvSpPr>
            <p:nvPr/>
          </p:nvSpPr>
          <p:spPr bwMode="auto">
            <a:xfrm>
              <a:off x="4066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2" name="Oval 70"/>
            <p:cNvSpPr>
              <a:spLocks noChangeArrowheads="1"/>
            </p:cNvSpPr>
            <p:nvPr/>
          </p:nvSpPr>
          <p:spPr bwMode="auto">
            <a:xfrm>
              <a:off x="4150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3" name="Oval 71"/>
            <p:cNvSpPr>
              <a:spLocks noChangeArrowheads="1"/>
            </p:cNvSpPr>
            <p:nvPr/>
          </p:nvSpPr>
          <p:spPr bwMode="auto">
            <a:xfrm>
              <a:off x="3939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4" name="Oval 72"/>
            <p:cNvSpPr>
              <a:spLocks noChangeArrowheads="1"/>
            </p:cNvSpPr>
            <p:nvPr/>
          </p:nvSpPr>
          <p:spPr bwMode="auto">
            <a:xfrm>
              <a:off x="4447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5" name="Oval 73"/>
            <p:cNvSpPr>
              <a:spLocks noChangeArrowheads="1"/>
            </p:cNvSpPr>
            <p:nvPr/>
          </p:nvSpPr>
          <p:spPr bwMode="auto">
            <a:xfrm>
              <a:off x="4320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6" name="Oval 74"/>
            <p:cNvSpPr>
              <a:spLocks noChangeArrowheads="1"/>
            </p:cNvSpPr>
            <p:nvPr/>
          </p:nvSpPr>
          <p:spPr bwMode="auto">
            <a:xfrm>
              <a:off x="4193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7" name="Line 75"/>
            <p:cNvSpPr>
              <a:spLocks noChangeShapeType="1"/>
            </p:cNvSpPr>
            <p:nvPr/>
          </p:nvSpPr>
          <p:spPr bwMode="auto">
            <a:xfrm flipH="1">
              <a:off x="3727" y="1295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48" name="Oval 76"/>
            <p:cNvSpPr>
              <a:spLocks noChangeArrowheads="1"/>
            </p:cNvSpPr>
            <p:nvPr/>
          </p:nvSpPr>
          <p:spPr bwMode="auto">
            <a:xfrm>
              <a:off x="3684" y="1462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49" name="Oval 77"/>
            <p:cNvSpPr>
              <a:spLocks noChangeArrowheads="1"/>
            </p:cNvSpPr>
            <p:nvPr/>
          </p:nvSpPr>
          <p:spPr bwMode="auto">
            <a:xfrm>
              <a:off x="3811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89550" name="Group 78"/>
          <p:cNvGrpSpPr>
            <a:grpSpLocks/>
          </p:cNvGrpSpPr>
          <p:nvPr/>
        </p:nvGrpSpPr>
        <p:grpSpPr bwMode="auto">
          <a:xfrm>
            <a:off x="7462838" y="1441450"/>
            <a:ext cx="1681162" cy="1409700"/>
            <a:chOff x="4701" y="740"/>
            <a:chExt cx="1059" cy="888"/>
          </a:xfrm>
        </p:grpSpPr>
        <p:sp>
          <p:nvSpPr>
            <p:cNvPr id="489551" name="Rectangle 79"/>
            <p:cNvSpPr>
              <a:spLocks noChangeArrowheads="1"/>
            </p:cNvSpPr>
            <p:nvPr/>
          </p:nvSpPr>
          <p:spPr bwMode="auto">
            <a:xfrm>
              <a:off x="4701" y="740"/>
              <a:ext cx="1059" cy="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2" name="Freeform 80"/>
            <p:cNvSpPr>
              <a:spLocks/>
            </p:cNvSpPr>
            <p:nvPr/>
          </p:nvSpPr>
          <p:spPr bwMode="auto">
            <a:xfrm>
              <a:off x="4913" y="851"/>
              <a:ext cx="635" cy="444"/>
            </a:xfrm>
            <a:custGeom>
              <a:avLst/>
              <a:gdLst>
                <a:gd name="T0" fmla="*/ 0 w 2700"/>
                <a:gd name="T1" fmla="*/ 1440 h 1440"/>
                <a:gd name="T2" fmla="*/ 540 w 2700"/>
                <a:gd name="T3" fmla="*/ 720 h 1440"/>
                <a:gd name="T4" fmla="*/ 1440 w 2700"/>
                <a:gd name="T5" fmla="*/ 0 h 1440"/>
                <a:gd name="T6" fmla="*/ 2160 w 2700"/>
                <a:gd name="T7" fmla="*/ 720 h 1440"/>
                <a:gd name="T8" fmla="*/ 2700 w 2700"/>
                <a:gd name="T9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0" h="1440">
                  <a:moveTo>
                    <a:pt x="0" y="1440"/>
                  </a:moveTo>
                  <a:lnTo>
                    <a:pt x="540" y="720"/>
                  </a:lnTo>
                  <a:lnTo>
                    <a:pt x="1440" y="0"/>
                  </a:lnTo>
                  <a:lnTo>
                    <a:pt x="2160" y="720"/>
                  </a:lnTo>
                  <a:lnTo>
                    <a:pt x="2700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53" name="Line 81"/>
            <p:cNvSpPr>
              <a:spLocks noChangeShapeType="1"/>
            </p:cNvSpPr>
            <p:nvPr/>
          </p:nvSpPr>
          <p:spPr bwMode="auto">
            <a:xfrm>
              <a:off x="5040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4" name="Line 82"/>
            <p:cNvSpPr>
              <a:spLocks noChangeShapeType="1"/>
            </p:cNvSpPr>
            <p:nvPr/>
          </p:nvSpPr>
          <p:spPr bwMode="auto">
            <a:xfrm flipH="1">
              <a:off x="5294" y="1073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5" name="Oval 83"/>
            <p:cNvSpPr>
              <a:spLocks noChangeArrowheads="1"/>
            </p:cNvSpPr>
            <p:nvPr/>
          </p:nvSpPr>
          <p:spPr bwMode="auto">
            <a:xfrm>
              <a:off x="5125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6" name="Oval 84"/>
            <p:cNvSpPr>
              <a:spLocks noChangeArrowheads="1"/>
            </p:cNvSpPr>
            <p:nvPr/>
          </p:nvSpPr>
          <p:spPr bwMode="auto">
            <a:xfrm>
              <a:off x="5209" y="796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7" name="Oval 85"/>
            <p:cNvSpPr>
              <a:spLocks noChangeArrowheads="1"/>
            </p:cNvSpPr>
            <p:nvPr/>
          </p:nvSpPr>
          <p:spPr bwMode="auto">
            <a:xfrm>
              <a:off x="4998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8" name="Oval 86"/>
            <p:cNvSpPr>
              <a:spLocks noChangeArrowheads="1"/>
            </p:cNvSpPr>
            <p:nvPr/>
          </p:nvSpPr>
          <p:spPr bwMode="auto">
            <a:xfrm>
              <a:off x="5506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59" name="Oval 87"/>
            <p:cNvSpPr>
              <a:spLocks noChangeArrowheads="1"/>
            </p:cNvSpPr>
            <p:nvPr/>
          </p:nvSpPr>
          <p:spPr bwMode="auto">
            <a:xfrm>
              <a:off x="5379" y="1018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60" name="Line 88"/>
            <p:cNvSpPr>
              <a:spLocks noChangeShapeType="1"/>
            </p:cNvSpPr>
            <p:nvPr/>
          </p:nvSpPr>
          <p:spPr bwMode="auto">
            <a:xfrm flipH="1">
              <a:off x="4786" y="1295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61" name="Oval 89"/>
            <p:cNvSpPr>
              <a:spLocks noChangeArrowheads="1"/>
            </p:cNvSpPr>
            <p:nvPr/>
          </p:nvSpPr>
          <p:spPr bwMode="auto">
            <a:xfrm>
              <a:off x="4743" y="1462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62" name="Oval 90"/>
            <p:cNvSpPr>
              <a:spLocks noChangeArrowheads="1"/>
            </p:cNvSpPr>
            <p:nvPr/>
          </p:nvSpPr>
          <p:spPr bwMode="auto">
            <a:xfrm>
              <a:off x="4870" y="1240"/>
              <a:ext cx="85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63" name="Line 91"/>
            <p:cNvSpPr>
              <a:spLocks noChangeShapeType="1"/>
            </p:cNvSpPr>
            <p:nvPr/>
          </p:nvSpPr>
          <p:spPr bwMode="auto">
            <a:xfrm flipH="1">
              <a:off x="5167" y="1295"/>
              <a:ext cx="127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9564" name="Oval 92"/>
            <p:cNvSpPr>
              <a:spLocks noChangeArrowheads="1"/>
            </p:cNvSpPr>
            <p:nvPr/>
          </p:nvSpPr>
          <p:spPr bwMode="auto">
            <a:xfrm>
              <a:off x="5125" y="1462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9565" name="Oval 93"/>
            <p:cNvSpPr>
              <a:spLocks noChangeArrowheads="1"/>
            </p:cNvSpPr>
            <p:nvPr/>
          </p:nvSpPr>
          <p:spPr bwMode="auto">
            <a:xfrm>
              <a:off x="5252" y="1240"/>
              <a:ext cx="84" cy="1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89566" name="Line 94"/>
          <p:cNvSpPr>
            <a:spLocks noChangeShapeType="1"/>
          </p:cNvSpPr>
          <p:nvPr/>
        </p:nvSpPr>
        <p:spPr bwMode="auto">
          <a:xfrm>
            <a:off x="2189163" y="4135438"/>
            <a:ext cx="444500" cy="690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67" name="Line 95"/>
          <p:cNvSpPr>
            <a:spLocks noChangeShapeType="1"/>
          </p:cNvSpPr>
          <p:nvPr/>
        </p:nvSpPr>
        <p:spPr bwMode="auto">
          <a:xfrm flipH="1">
            <a:off x="3076575" y="4135438"/>
            <a:ext cx="444500" cy="690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68" name="Oval 96"/>
          <p:cNvSpPr>
            <a:spLocks noChangeArrowheads="1"/>
          </p:cNvSpPr>
          <p:nvPr/>
        </p:nvSpPr>
        <p:spPr bwMode="auto">
          <a:xfrm>
            <a:off x="2486025" y="4654550"/>
            <a:ext cx="293688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69" name="Oval 97"/>
          <p:cNvSpPr>
            <a:spLocks noChangeArrowheads="1"/>
          </p:cNvSpPr>
          <p:nvPr/>
        </p:nvSpPr>
        <p:spPr bwMode="auto">
          <a:xfrm>
            <a:off x="2779713" y="3273425"/>
            <a:ext cx="296862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0" name="Oval 98"/>
          <p:cNvSpPr>
            <a:spLocks noChangeArrowheads="1"/>
          </p:cNvSpPr>
          <p:nvPr/>
        </p:nvSpPr>
        <p:spPr bwMode="auto">
          <a:xfrm>
            <a:off x="2043113" y="3963988"/>
            <a:ext cx="293687" cy="344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1" name="Oval 99"/>
          <p:cNvSpPr>
            <a:spLocks noChangeArrowheads="1"/>
          </p:cNvSpPr>
          <p:nvPr/>
        </p:nvSpPr>
        <p:spPr bwMode="auto">
          <a:xfrm>
            <a:off x="3817938" y="4654550"/>
            <a:ext cx="296862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2" name="Oval 100"/>
          <p:cNvSpPr>
            <a:spLocks noChangeArrowheads="1"/>
          </p:cNvSpPr>
          <p:nvPr/>
        </p:nvSpPr>
        <p:spPr bwMode="auto">
          <a:xfrm>
            <a:off x="3373438" y="3963988"/>
            <a:ext cx="293687" cy="344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3" name="Line 101"/>
          <p:cNvSpPr>
            <a:spLocks noChangeShapeType="1"/>
          </p:cNvSpPr>
          <p:nvPr/>
        </p:nvSpPr>
        <p:spPr bwMode="auto">
          <a:xfrm flipH="1">
            <a:off x="1301750" y="4826000"/>
            <a:ext cx="444500" cy="690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9574" name="Oval 102"/>
          <p:cNvSpPr>
            <a:spLocks noChangeArrowheads="1"/>
          </p:cNvSpPr>
          <p:nvPr/>
        </p:nvSpPr>
        <p:spPr bwMode="auto">
          <a:xfrm>
            <a:off x="1150938" y="5345113"/>
            <a:ext cx="298450" cy="344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5" name="Oval 103"/>
          <p:cNvSpPr>
            <a:spLocks noChangeArrowheads="1"/>
          </p:cNvSpPr>
          <p:nvPr/>
        </p:nvSpPr>
        <p:spPr bwMode="auto">
          <a:xfrm>
            <a:off x="1595438" y="4654550"/>
            <a:ext cx="296862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6" name="Line 104"/>
          <p:cNvSpPr>
            <a:spLocks noChangeShapeType="1"/>
          </p:cNvSpPr>
          <p:nvPr/>
        </p:nvSpPr>
        <p:spPr bwMode="auto">
          <a:xfrm flipH="1">
            <a:off x="2633663" y="4826000"/>
            <a:ext cx="442912" cy="690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9577" name="Oval 105"/>
          <p:cNvSpPr>
            <a:spLocks noChangeArrowheads="1"/>
          </p:cNvSpPr>
          <p:nvPr/>
        </p:nvSpPr>
        <p:spPr bwMode="auto">
          <a:xfrm>
            <a:off x="2486025" y="5345113"/>
            <a:ext cx="293688" cy="344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8" name="Oval 106"/>
          <p:cNvSpPr>
            <a:spLocks noChangeArrowheads="1"/>
          </p:cNvSpPr>
          <p:nvPr/>
        </p:nvSpPr>
        <p:spPr bwMode="auto">
          <a:xfrm>
            <a:off x="2930525" y="4654550"/>
            <a:ext cx="293688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9579" name="Text Box 107"/>
          <p:cNvSpPr txBox="1">
            <a:spLocks noChangeArrowheads="1"/>
          </p:cNvSpPr>
          <p:nvPr/>
        </p:nvSpPr>
        <p:spPr bwMode="auto">
          <a:xfrm>
            <a:off x="201613" y="548680"/>
            <a:ext cx="8656637" cy="8038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400" dirty="0" smtClean="0"/>
              <a:t>Още една </a:t>
            </a:r>
            <a:r>
              <a:rPr lang="en-US" altLang="bg-BG" sz="1400" b="0" dirty="0" err="1" smtClean="0"/>
              <a:t>Df</a:t>
            </a:r>
            <a:r>
              <a:rPr lang="en-US" altLang="bg-BG" sz="1400" b="0" dirty="0" smtClean="0">
                <a:latin typeface="Times New Roman" pitchFamily="18" charset="0"/>
              </a:rPr>
              <a:t>:</a:t>
            </a:r>
            <a:endParaRPr lang="bg-BG" altLang="bg-BG" sz="1400" b="0" dirty="0" smtClean="0">
              <a:latin typeface="Times New Roman" pitchFamily="18" charset="0"/>
            </a:endParaRPr>
          </a:p>
          <a:p>
            <a:pPr algn="l"/>
            <a:r>
              <a:rPr lang="en-US" altLang="bg-BG" sz="1400" b="0" dirty="0" smtClean="0">
                <a:latin typeface="Times New Roman" pitchFamily="18" charset="0"/>
              </a:rPr>
              <a:t> </a:t>
            </a:r>
            <a:r>
              <a:rPr lang="en-US" altLang="bg-BG" sz="1400" b="0" dirty="0">
                <a:latin typeface="Times New Roman" pitchFamily="18" charset="0"/>
              </a:rPr>
              <a:t>ИБД е </a:t>
            </a:r>
            <a:r>
              <a:rPr lang="en-US" altLang="bg-BG" sz="1400" b="0" dirty="0" err="1">
                <a:latin typeface="Times New Roman" pitchFamily="18" charset="0"/>
              </a:rPr>
              <a:t>двоично</a:t>
            </a:r>
            <a:r>
              <a:rPr lang="en-US" altLang="bg-BG" sz="1400" b="0" dirty="0">
                <a:latin typeface="Times New Roman" pitchFamily="18" charset="0"/>
              </a:rPr>
              <a:t> </a:t>
            </a:r>
            <a:r>
              <a:rPr lang="en-US" altLang="bg-BG" sz="1400" b="0" dirty="0" err="1">
                <a:latin typeface="Times New Roman" pitchFamily="18" charset="0"/>
              </a:rPr>
              <a:t>дърво</a:t>
            </a:r>
            <a:r>
              <a:rPr lang="en-US" altLang="bg-BG" sz="1400" b="0" dirty="0">
                <a:latin typeface="Times New Roman" pitchFamily="18" charset="0"/>
              </a:rPr>
              <a:t>, </a:t>
            </a:r>
            <a:r>
              <a:rPr lang="en-US" altLang="bg-BG" sz="1400" b="0" dirty="0" err="1">
                <a:latin typeface="Times New Roman" pitchFamily="18" charset="0"/>
              </a:rPr>
              <a:t>за</a:t>
            </a:r>
            <a:r>
              <a:rPr lang="en-US" altLang="bg-BG" sz="1400" b="0" dirty="0">
                <a:latin typeface="Times New Roman" pitchFamily="18" charset="0"/>
              </a:rPr>
              <a:t> </a:t>
            </a:r>
            <a:r>
              <a:rPr lang="en-US" altLang="bg-BG" sz="1400" b="1" dirty="0" err="1">
                <a:latin typeface="Times New Roman" pitchFamily="18" charset="0"/>
              </a:rPr>
              <a:t>всеки</a:t>
            </a:r>
            <a:r>
              <a:rPr lang="en-US" altLang="bg-BG" sz="1400" b="1" dirty="0">
                <a:latin typeface="Times New Roman" pitchFamily="18" charset="0"/>
              </a:rPr>
              <a:t> </a:t>
            </a:r>
            <a:r>
              <a:rPr lang="en-US" altLang="bg-BG" sz="1400" b="1" dirty="0" err="1">
                <a:latin typeface="Times New Roman" pitchFamily="18" charset="0"/>
              </a:rPr>
              <a:t>възел</a:t>
            </a:r>
            <a:r>
              <a:rPr lang="en-US" altLang="bg-BG" sz="1400" b="1" dirty="0">
                <a:latin typeface="Times New Roman" pitchFamily="18" charset="0"/>
              </a:rPr>
              <a:t> </a:t>
            </a:r>
            <a:r>
              <a:rPr lang="en-US" altLang="bg-BG" sz="1400" b="0" dirty="0" err="1">
                <a:latin typeface="Times New Roman" pitchFamily="18" charset="0"/>
              </a:rPr>
              <a:t>на</a:t>
            </a:r>
            <a:r>
              <a:rPr lang="en-US" altLang="bg-BG" sz="1400" b="0" dirty="0">
                <a:latin typeface="Times New Roman" pitchFamily="18" charset="0"/>
              </a:rPr>
              <a:t> </a:t>
            </a:r>
            <a:r>
              <a:rPr lang="en-US" altLang="bg-BG" sz="1400" b="0" dirty="0" err="1">
                <a:latin typeface="Times New Roman" pitchFamily="18" charset="0"/>
              </a:rPr>
              <a:t>което</a:t>
            </a:r>
            <a:r>
              <a:rPr lang="en-US" altLang="bg-BG" sz="1400" b="0" dirty="0">
                <a:latin typeface="Times New Roman" pitchFamily="18" charset="0"/>
              </a:rPr>
              <a:t> е в </a:t>
            </a:r>
            <a:r>
              <a:rPr lang="en-US" altLang="bg-BG" sz="1400" b="0" dirty="0" err="1">
                <a:latin typeface="Times New Roman" pitchFamily="18" charset="0"/>
              </a:rPr>
              <a:t>сила</a:t>
            </a:r>
            <a:r>
              <a:rPr lang="en-US" altLang="bg-BG" sz="1400" b="0" dirty="0">
                <a:latin typeface="Times New Roman" pitchFamily="18" charset="0"/>
              </a:rPr>
              <a:t> </a:t>
            </a:r>
            <a:r>
              <a:rPr lang="en-US" altLang="bg-BG" sz="1400" b="0" dirty="0" err="1">
                <a:latin typeface="Times New Roman" pitchFamily="18" charset="0"/>
              </a:rPr>
              <a:t>следното</a:t>
            </a:r>
            <a:r>
              <a:rPr lang="en-US" altLang="bg-BG" sz="1400" b="0" dirty="0">
                <a:latin typeface="Times New Roman" pitchFamily="18" charset="0"/>
              </a:rPr>
              <a:t>: </a:t>
            </a:r>
            <a:endParaRPr lang="bg-BG" altLang="bg-BG" sz="1400" b="0" dirty="0">
              <a:latin typeface="Times New Roman" pitchFamily="18" charset="0"/>
            </a:endParaRPr>
          </a:p>
          <a:p>
            <a:pPr algn="l"/>
            <a:r>
              <a:rPr lang="en-US" altLang="bg-BG" sz="1400" b="1" dirty="0" err="1">
                <a:latin typeface="Times New Roman" pitchFamily="18" charset="0"/>
              </a:rPr>
              <a:t>броят</a:t>
            </a:r>
            <a:r>
              <a:rPr lang="en-US" altLang="bg-BG" sz="1400" b="1" dirty="0">
                <a:latin typeface="Times New Roman" pitchFamily="18" charset="0"/>
              </a:rPr>
              <a:t> </a:t>
            </a:r>
            <a:r>
              <a:rPr lang="en-US" altLang="bg-BG" sz="1400" b="0" dirty="0" err="1">
                <a:latin typeface="Times New Roman" pitchFamily="18" charset="0"/>
              </a:rPr>
              <a:t>на</a:t>
            </a:r>
            <a:r>
              <a:rPr lang="en-US" altLang="bg-BG" sz="1400" b="0" dirty="0">
                <a:latin typeface="Times New Roman" pitchFamily="18" charset="0"/>
              </a:rPr>
              <a:t> </a:t>
            </a:r>
            <a:r>
              <a:rPr lang="en-US" altLang="bg-BG" sz="1400" b="0" dirty="0" err="1">
                <a:latin typeface="Times New Roman" pitchFamily="18" charset="0"/>
              </a:rPr>
              <a:t>възлите</a:t>
            </a:r>
            <a:r>
              <a:rPr lang="en-US" altLang="bg-BG" sz="1400" b="0" dirty="0">
                <a:latin typeface="Times New Roman" pitchFamily="18" charset="0"/>
              </a:rPr>
              <a:t> в </a:t>
            </a:r>
            <a:r>
              <a:rPr lang="en-US" altLang="bg-BG" sz="1400" b="0" dirty="0" err="1" smtClean="0">
                <a:latin typeface="Times New Roman" pitchFamily="18" charset="0"/>
              </a:rPr>
              <a:t>лявото</a:t>
            </a:r>
            <a:r>
              <a:rPr lang="bg-BG" altLang="bg-BG" sz="1400" b="0" dirty="0" smtClean="0">
                <a:latin typeface="Times New Roman" pitchFamily="18" charset="0"/>
              </a:rPr>
              <a:t> му</a:t>
            </a:r>
            <a:r>
              <a:rPr lang="en-US" altLang="bg-BG" sz="1400" b="0" dirty="0" smtClean="0">
                <a:latin typeface="Times New Roman" pitchFamily="18" charset="0"/>
              </a:rPr>
              <a:t> </a:t>
            </a:r>
            <a:r>
              <a:rPr lang="en-US" altLang="bg-BG" sz="1400" b="0" dirty="0" err="1">
                <a:latin typeface="Times New Roman" pitchFamily="18" charset="0"/>
              </a:rPr>
              <a:t>поддърво</a:t>
            </a:r>
            <a:r>
              <a:rPr lang="en-US" altLang="bg-BG" sz="1400" b="0" dirty="0">
                <a:latin typeface="Times New Roman" pitchFamily="18" charset="0"/>
              </a:rPr>
              <a:t> </a:t>
            </a:r>
            <a:r>
              <a:rPr lang="en-US" altLang="bg-BG" sz="1400" b="0" dirty="0" err="1">
                <a:latin typeface="Times New Roman" pitchFamily="18" charset="0"/>
              </a:rPr>
              <a:t>се</a:t>
            </a:r>
            <a:r>
              <a:rPr lang="en-US" altLang="bg-BG" sz="1400" b="0" dirty="0">
                <a:latin typeface="Times New Roman" pitchFamily="18" charset="0"/>
              </a:rPr>
              <a:t> </a:t>
            </a:r>
            <a:r>
              <a:rPr lang="en-US" altLang="bg-BG" sz="1400" b="0" dirty="0" err="1">
                <a:latin typeface="Times New Roman" pitchFamily="18" charset="0"/>
              </a:rPr>
              <a:t>различава</a:t>
            </a:r>
            <a:r>
              <a:rPr lang="en-US" altLang="bg-BG" sz="1400" b="0" dirty="0">
                <a:latin typeface="Times New Roman" pitchFamily="18" charset="0"/>
              </a:rPr>
              <a:t> </a:t>
            </a:r>
            <a:r>
              <a:rPr lang="en-US" altLang="bg-BG" sz="1400" b="0" dirty="0" err="1">
                <a:latin typeface="Times New Roman" pitchFamily="18" charset="0"/>
              </a:rPr>
              <a:t>от</a:t>
            </a:r>
            <a:r>
              <a:rPr lang="en-US" altLang="bg-BG" sz="1400" b="0" dirty="0">
                <a:latin typeface="Times New Roman" pitchFamily="18" charset="0"/>
              </a:rPr>
              <a:t> </a:t>
            </a:r>
            <a:r>
              <a:rPr lang="en-US" altLang="bg-BG" sz="1400" b="1" dirty="0" err="1">
                <a:latin typeface="Times New Roman" pitchFamily="18" charset="0"/>
              </a:rPr>
              <a:t>броя</a:t>
            </a:r>
            <a:r>
              <a:rPr lang="en-US" altLang="bg-BG" sz="1400" b="0" dirty="0">
                <a:latin typeface="Times New Roman" pitchFamily="18" charset="0"/>
              </a:rPr>
              <a:t> </a:t>
            </a:r>
            <a:r>
              <a:rPr lang="en-US" altLang="bg-BG" sz="1400" b="0" dirty="0" err="1">
                <a:latin typeface="Times New Roman" pitchFamily="18" charset="0"/>
              </a:rPr>
              <a:t>на</a:t>
            </a:r>
            <a:r>
              <a:rPr lang="en-US" altLang="bg-BG" sz="1400" b="0" dirty="0">
                <a:latin typeface="Times New Roman" pitchFamily="18" charset="0"/>
              </a:rPr>
              <a:t> </a:t>
            </a:r>
            <a:r>
              <a:rPr lang="en-US" altLang="bg-BG" sz="1400" b="0" dirty="0" err="1">
                <a:latin typeface="Times New Roman" pitchFamily="18" charset="0"/>
              </a:rPr>
              <a:t>възлите</a:t>
            </a:r>
            <a:r>
              <a:rPr lang="en-US" altLang="bg-BG" sz="1400" b="0" dirty="0">
                <a:latin typeface="Times New Roman" pitchFamily="18" charset="0"/>
              </a:rPr>
              <a:t> в </a:t>
            </a:r>
            <a:r>
              <a:rPr lang="en-US" altLang="bg-BG" sz="1400" b="0" dirty="0" err="1">
                <a:latin typeface="Times New Roman" pitchFamily="18" charset="0"/>
              </a:rPr>
              <a:t>дясното</a:t>
            </a:r>
            <a:r>
              <a:rPr lang="en-US" altLang="bg-BG" sz="1400" b="0" dirty="0">
                <a:latin typeface="Times New Roman" pitchFamily="18" charset="0"/>
              </a:rPr>
              <a:t> </a:t>
            </a:r>
            <a:r>
              <a:rPr lang="bg-BG" altLang="bg-BG" sz="1400" dirty="0" smtClean="0">
                <a:latin typeface="Times New Roman" pitchFamily="18" charset="0"/>
              </a:rPr>
              <a:t>му </a:t>
            </a:r>
            <a:r>
              <a:rPr lang="en-US" altLang="bg-BG" sz="1400" b="0" dirty="0" err="1" smtClean="0">
                <a:latin typeface="Times New Roman" pitchFamily="18" charset="0"/>
              </a:rPr>
              <a:t>поддърво</a:t>
            </a:r>
            <a:r>
              <a:rPr lang="en-US" altLang="bg-BG" sz="1400" b="0" dirty="0" smtClean="0">
                <a:latin typeface="Times New Roman" pitchFamily="18" charset="0"/>
              </a:rPr>
              <a:t> </a:t>
            </a:r>
            <a:r>
              <a:rPr lang="en-US" altLang="bg-BG" sz="1400" b="0" u="sng" dirty="0" err="1">
                <a:latin typeface="Times New Roman" pitchFamily="18" charset="0"/>
              </a:rPr>
              <a:t>най-много</a:t>
            </a:r>
            <a:r>
              <a:rPr lang="en-US" altLang="bg-BG" sz="1400" b="0" u="sng" dirty="0">
                <a:latin typeface="Times New Roman" pitchFamily="18" charset="0"/>
              </a:rPr>
              <a:t> с 1</a:t>
            </a:r>
            <a:r>
              <a:rPr lang="en-US" altLang="bg-BG" sz="1400" b="0" u="sng" dirty="0"/>
              <a:t>.</a:t>
            </a:r>
            <a:r>
              <a:rPr lang="en-US" altLang="bg-BG" sz="1400" b="0" dirty="0"/>
              <a:t>  </a:t>
            </a:r>
          </a:p>
          <a:p>
            <a:endParaRPr lang="en-US" altLang="bg-BG" sz="1600" dirty="0"/>
          </a:p>
        </p:txBody>
      </p:sp>
      <p:grpSp>
        <p:nvGrpSpPr>
          <p:cNvPr id="489580" name="Group 108"/>
          <p:cNvGrpSpPr>
            <a:grpSpLocks/>
          </p:cNvGrpSpPr>
          <p:nvPr/>
        </p:nvGrpSpPr>
        <p:grpSpPr bwMode="auto">
          <a:xfrm>
            <a:off x="4930775" y="3143250"/>
            <a:ext cx="3486150" cy="2781300"/>
            <a:chOff x="720" y="8460"/>
            <a:chExt cx="3780" cy="2880"/>
          </a:xfrm>
        </p:grpSpPr>
        <p:sp>
          <p:nvSpPr>
            <p:cNvPr id="489581" name="Rectangle 109"/>
            <p:cNvSpPr>
              <a:spLocks noChangeArrowheads="1"/>
            </p:cNvSpPr>
            <p:nvPr/>
          </p:nvSpPr>
          <p:spPr bwMode="auto">
            <a:xfrm>
              <a:off x="720" y="8460"/>
              <a:ext cx="3780" cy="2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89582" name="Group 110"/>
            <p:cNvGrpSpPr>
              <a:grpSpLocks/>
            </p:cNvGrpSpPr>
            <p:nvPr/>
          </p:nvGrpSpPr>
          <p:grpSpPr bwMode="auto">
            <a:xfrm>
              <a:off x="900" y="8640"/>
              <a:ext cx="3420" cy="2160"/>
              <a:chOff x="0" y="9576"/>
              <a:chExt cx="7560" cy="4284"/>
            </a:xfrm>
          </p:grpSpPr>
          <p:sp>
            <p:nvSpPr>
              <p:cNvPr id="489583" name="Freeform 111"/>
              <p:cNvSpPr>
                <a:spLocks/>
              </p:cNvSpPr>
              <p:nvPr/>
            </p:nvSpPr>
            <p:spPr bwMode="auto">
              <a:xfrm flipV="1">
                <a:off x="1440" y="10440"/>
                <a:ext cx="4680" cy="180"/>
              </a:xfrm>
              <a:custGeom>
                <a:avLst/>
                <a:gdLst>
                  <a:gd name="T0" fmla="*/ 1490 w 1490"/>
                  <a:gd name="T1" fmla="*/ 0 h 46"/>
                  <a:gd name="T2" fmla="*/ 749 w 1490"/>
                  <a:gd name="T3" fmla="*/ 0 h 46"/>
                  <a:gd name="T4" fmla="*/ 0 w 1490"/>
                  <a:gd name="T5" fmla="*/ 0 h 46"/>
                  <a:gd name="T6" fmla="*/ 0 w 1490"/>
                  <a:gd name="T7" fmla="*/ 46 h 46"/>
                  <a:gd name="T8" fmla="*/ 749 w 1490"/>
                  <a:gd name="T9" fmla="*/ 46 h 46"/>
                  <a:gd name="T10" fmla="*/ 1490 w 1490"/>
                  <a:gd name="T11" fmla="*/ 46 h 46"/>
                  <a:gd name="T12" fmla="*/ 1490 w 149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0" h="46">
                    <a:moveTo>
                      <a:pt x="1490" y="0"/>
                    </a:moveTo>
                    <a:lnTo>
                      <a:pt x="749" y="0"/>
                    </a:lnTo>
                    <a:lnTo>
                      <a:pt x="0" y="0"/>
                    </a:lnTo>
                    <a:lnTo>
                      <a:pt x="0" y="46"/>
                    </a:lnTo>
                    <a:lnTo>
                      <a:pt x="749" y="46"/>
                    </a:lnTo>
                    <a:lnTo>
                      <a:pt x="1490" y="46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84" name="Rectangle 112"/>
              <p:cNvSpPr>
                <a:spLocks noChangeArrowheads="1"/>
              </p:cNvSpPr>
              <p:nvPr/>
            </p:nvSpPr>
            <p:spPr bwMode="auto">
              <a:xfrm>
                <a:off x="3681" y="9576"/>
                <a:ext cx="97" cy="5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85" name="Rectangle 113"/>
              <p:cNvSpPr>
                <a:spLocks noChangeArrowheads="1"/>
              </p:cNvSpPr>
              <p:nvPr/>
            </p:nvSpPr>
            <p:spPr bwMode="auto">
              <a:xfrm>
                <a:off x="3681" y="10952"/>
                <a:ext cx="97" cy="36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86" name="Freeform 114"/>
              <p:cNvSpPr>
                <a:spLocks/>
              </p:cNvSpPr>
              <p:nvPr/>
            </p:nvSpPr>
            <p:spPr bwMode="auto">
              <a:xfrm>
                <a:off x="3018" y="11267"/>
                <a:ext cx="1407" cy="2593"/>
              </a:xfrm>
              <a:custGeom>
                <a:avLst/>
                <a:gdLst>
                  <a:gd name="T0" fmla="*/ 501 w 700"/>
                  <a:gd name="T1" fmla="*/ 1209 h 1283"/>
                  <a:gd name="T2" fmla="*/ 501 w 700"/>
                  <a:gd name="T3" fmla="*/ 1135 h 1283"/>
                  <a:gd name="T4" fmla="*/ 468 w 700"/>
                  <a:gd name="T5" fmla="*/ 1135 h 1283"/>
                  <a:gd name="T6" fmla="*/ 468 w 700"/>
                  <a:gd name="T7" fmla="*/ 0 h 1283"/>
                  <a:gd name="T8" fmla="*/ 423 w 700"/>
                  <a:gd name="T9" fmla="*/ 0 h 1283"/>
                  <a:gd name="T10" fmla="*/ 423 w 700"/>
                  <a:gd name="T11" fmla="*/ 1135 h 1283"/>
                  <a:gd name="T12" fmla="*/ 378 w 700"/>
                  <a:gd name="T13" fmla="*/ 1135 h 1283"/>
                  <a:gd name="T14" fmla="*/ 378 w 700"/>
                  <a:gd name="T15" fmla="*/ 116 h 1283"/>
                  <a:gd name="T16" fmla="*/ 330 w 700"/>
                  <a:gd name="T17" fmla="*/ 116 h 1283"/>
                  <a:gd name="T18" fmla="*/ 330 w 700"/>
                  <a:gd name="T19" fmla="*/ 1135 h 1283"/>
                  <a:gd name="T20" fmla="*/ 285 w 700"/>
                  <a:gd name="T21" fmla="*/ 1135 h 1283"/>
                  <a:gd name="T22" fmla="*/ 285 w 700"/>
                  <a:gd name="T23" fmla="*/ 0 h 1283"/>
                  <a:gd name="T24" fmla="*/ 240 w 700"/>
                  <a:gd name="T25" fmla="*/ 0 h 1283"/>
                  <a:gd name="T26" fmla="*/ 240 w 700"/>
                  <a:gd name="T27" fmla="*/ 1135 h 1283"/>
                  <a:gd name="T28" fmla="*/ 208 w 700"/>
                  <a:gd name="T29" fmla="*/ 1135 h 1283"/>
                  <a:gd name="T30" fmla="*/ 208 w 700"/>
                  <a:gd name="T31" fmla="*/ 1209 h 1283"/>
                  <a:gd name="T32" fmla="*/ 0 w 700"/>
                  <a:gd name="T33" fmla="*/ 1209 h 1283"/>
                  <a:gd name="T34" fmla="*/ 0 w 700"/>
                  <a:gd name="T35" fmla="*/ 1283 h 1283"/>
                  <a:gd name="T36" fmla="*/ 700 w 700"/>
                  <a:gd name="T37" fmla="*/ 1283 h 1283"/>
                  <a:gd name="T38" fmla="*/ 700 w 700"/>
                  <a:gd name="T39" fmla="*/ 1209 h 1283"/>
                  <a:gd name="T40" fmla="*/ 501 w 700"/>
                  <a:gd name="T41" fmla="*/ 1209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0" h="1283">
                    <a:moveTo>
                      <a:pt x="501" y="1209"/>
                    </a:moveTo>
                    <a:lnTo>
                      <a:pt x="501" y="1135"/>
                    </a:lnTo>
                    <a:lnTo>
                      <a:pt x="468" y="1135"/>
                    </a:lnTo>
                    <a:lnTo>
                      <a:pt x="468" y="0"/>
                    </a:lnTo>
                    <a:lnTo>
                      <a:pt x="423" y="0"/>
                    </a:lnTo>
                    <a:lnTo>
                      <a:pt x="423" y="1135"/>
                    </a:lnTo>
                    <a:lnTo>
                      <a:pt x="378" y="1135"/>
                    </a:lnTo>
                    <a:lnTo>
                      <a:pt x="378" y="116"/>
                    </a:lnTo>
                    <a:lnTo>
                      <a:pt x="330" y="116"/>
                    </a:lnTo>
                    <a:lnTo>
                      <a:pt x="330" y="1135"/>
                    </a:lnTo>
                    <a:lnTo>
                      <a:pt x="285" y="1135"/>
                    </a:lnTo>
                    <a:lnTo>
                      <a:pt x="285" y="0"/>
                    </a:lnTo>
                    <a:lnTo>
                      <a:pt x="240" y="0"/>
                    </a:lnTo>
                    <a:lnTo>
                      <a:pt x="240" y="1135"/>
                    </a:lnTo>
                    <a:lnTo>
                      <a:pt x="208" y="1135"/>
                    </a:lnTo>
                    <a:lnTo>
                      <a:pt x="208" y="1209"/>
                    </a:lnTo>
                    <a:lnTo>
                      <a:pt x="0" y="1209"/>
                    </a:lnTo>
                    <a:lnTo>
                      <a:pt x="0" y="1283"/>
                    </a:lnTo>
                    <a:lnTo>
                      <a:pt x="700" y="1283"/>
                    </a:lnTo>
                    <a:lnTo>
                      <a:pt x="700" y="1209"/>
                    </a:lnTo>
                    <a:lnTo>
                      <a:pt x="501" y="12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87" name="Rectangle 115"/>
              <p:cNvSpPr>
                <a:spLocks noChangeArrowheads="1"/>
              </p:cNvSpPr>
              <p:nvPr/>
            </p:nvSpPr>
            <p:spPr bwMode="auto">
              <a:xfrm>
                <a:off x="3532" y="11459"/>
                <a:ext cx="395" cy="9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88" name="AutoShape 116"/>
              <p:cNvSpPr>
                <a:spLocks noChangeArrowheads="1"/>
              </p:cNvSpPr>
              <p:nvPr/>
            </p:nvSpPr>
            <p:spPr bwMode="auto">
              <a:xfrm>
                <a:off x="4320" y="10620"/>
                <a:ext cx="3240" cy="234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89" name="AutoShape 117"/>
              <p:cNvSpPr>
                <a:spLocks noChangeArrowheads="1"/>
              </p:cNvSpPr>
              <p:nvPr/>
            </p:nvSpPr>
            <p:spPr bwMode="auto">
              <a:xfrm>
                <a:off x="0" y="10620"/>
                <a:ext cx="3240" cy="234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0" name="Oval 118"/>
              <p:cNvSpPr>
                <a:spLocks noChangeArrowheads="1"/>
              </p:cNvSpPr>
              <p:nvPr/>
            </p:nvSpPr>
            <p:spPr bwMode="auto">
              <a:xfrm>
                <a:off x="468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1" name="Oval 119"/>
              <p:cNvSpPr>
                <a:spLocks noChangeArrowheads="1"/>
              </p:cNvSpPr>
              <p:nvPr/>
            </p:nvSpPr>
            <p:spPr bwMode="auto">
              <a:xfrm>
                <a:off x="504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2" name="Oval 120"/>
              <p:cNvSpPr>
                <a:spLocks noChangeArrowheads="1"/>
              </p:cNvSpPr>
              <p:nvPr/>
            </p:nvSpPr>
            <p:spPr bwMode="auto">
              <a:xfrm>
                <a:off x="540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3" name="Oval 121"/>
              <p:cNvSpPr>
                <a:spLocks noChangeArrowheads="1"/>
              </p:cNvSpPr>
              <p:nvPr/>
            </p:nvSpPr>
            <p:spPr bwMode="auto">
              <a:xfrm>
                <a:off x="576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4" name="Oval 122"/>
              <p:cNvSpPr>
                <a:spLocks noChangeArrowheads="1"/>
              </p:cNvSpPr>
              <p:nvPr/>
            </p:nvSpPr>
            <p:spPr bwMode="auto">
              <a:xfrm>
                <a:off x="612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5" name="Oval 123"/>
              <p:cNvSpPr>
                <a:spLocks noChangeArrowheads="1"/>
              </p:cNvSpPr>
              <p:nvPr/>
            </p:nvSpPr>
            <p:spPr bwMode="auto">
              <a:xfrm>
                <a:off x="648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6" name="Oval 124"/>
              <p:cNvSpPr>
                <a:spLocks noChangeArrowheads="1"/>
              </p:cNvSpPr>
              <p:nvPr/>
            </p:nvSpPr>
            <p:spPr bwMode="auto">
              <a:xfrm>
                <a:off x="540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7" name="Oval 125"/>
              <p:cNvSpPr>
                <a:spLocks noChangeArrowheads="1"/>
              </p:cNvSpPr>
              <p:nvPr/>
            </p:nvSpPr>
            <p:spPr bwMode="auto">
              <a:xfrm>
                <a:off x="576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8" name="Oval 126"/>
              <p:cNvSpPr>
                <a:spLocks noChangeArrowheads="1"/>
              </p:cNvSpPr>
              <p:nvPr/>
            </p:nvSpPr>
            <p:spPr bwMode="auto">
              <a:xfrm>
                <a:off x="612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599" name="Oval 127"/>
              <p:cNvSpPr>
                <a:spLocks noChangeArrowheads="1"/>
              </p:cNvSpPr>
              <p:nvPr/>
            </p:nvSpPr>
            <p:spPr bwMode="auto">
              <a:xfrm>
                <a:off x="648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0" name="Oval 128"/>
              <p:cNvSpPr>
                <a:spLocks noChangeArrowheads="1"/>
              </p:cNvSpPr>
              <p:nvPr/>
            </p:nvSpPr>
            <p:spPr bwMode="auto">
              <a:xfrm>
                <a:off x="612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1" name="Oval 129"/>
              <p:cNvSpPr>
                <a:spLocks noChangeArrowheads="1"/>
              </p:cNvSpPr>
              <p:nvPr/>
            </p:nvSpPr>
            <p:spPr bwMode="auto">
              <a:xfrm>
                <a:off x="576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2" name="Oval 130"/>
              <p:cNvSpPr>
                <a:spLocks noChangeArrowheads="1"/>
              </p:cNvSpPr>
              <p:nvPr/>
            </p:nvSpPr>
            <p:spPr bwMode="auto">
              <a:xfrm>
                <a:off x="540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3" name="Oval 131"/>
              <p:cNvSpPr>
                <a:spLocks noChangeArrowheads="1"/>
              </p:cNvSpPr>
              <p:nvPr/>
            </p:nvSpPr>
            <p:spPr bwMode="auto">
              <a:xfrm>
                <a:off x="504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4" name="Oval 132"/>
              <p:cNvSpPr>
                <a:spLocks noChangeArrowheads="1"/>
              </p:cNvSpPr>
              <p:nvPr/>
            </p:nvSpPr>
            <p:spPr bwMode="auto">
              <a:xfrm>
                <a:off x="3240" y="10080"/>
                <a:ext cx="900" cy="90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5" name="Oval 133"/>
              <p:cNvSpPr>
                <a:spLocks noChangeArrowheads="1"/>
              </p:cNvSpPr>
              <p:nvPr/>
            </p:nvSpPr>
            <p:spPr bwMode="auto">
              <a:xfrm>
                <a:off x="5580" y="113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6" name="Oval 134"/>
              <p:cNvSpPr>
                <a:spLocks noChangeArrowheads="1"/>
              </p:cNvSpPr>
              <p:nvPr/>
            </p:nvSpPr>
            <p:spPr bwMode="auto">
              <a:xfrm>
                <a:off x="5760" y="1098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7" name="Oval 135"/>
              <p:cNvSpPr>
                <a:spLocks noChangeArrowheads="1"/>
              </p:cNvSpPr>
              <p:nvPr/>
            </p:nvSpPr>
            <p:spPr bwMode="auto">
              <a:xfrm>
                <a:off x="5940" y="113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8" name="Oval 136"/>
              <p:cNvSpPr>
                <a:spLocks noChangeArrowheads="1"/>
              </p:cNvSpPr>
              <p:nvPr/>
            </p:nvSpPr>
            <p:spPr bwMode="auto">
              <a:xfrm>
                <a:off x="36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09" name="Oval 137"/>
              <p:cNvSpPr>
                <a:spLocks noChangeArrowheads="1"/>
              </p:cNvSpPr>
              <p:nvPr/>
            </p:nvSpPr>
            <p:spPr bwMode="auto">
              <a:xfrm>
                <a:off x="72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0" name="Oval 138"/>
              <p:cNvSpPr>
                <a:spLocks noChangeArrowheads="1"/>
              </p:cNvSpPr>
              <p:nvPr/>
            </p:nvSpPr>
            <p:spPr bwMode="auto">
              <a:xfrm>
                <a:off x="108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1" name="Oval 139"/>
              <p:cNvSpPr>
                <a:spLocks noChangeArrowheads="1"/>
              </p:cNvSpPr>
              <p:nvPr/>
            </p:nvSpPr>
            <p:spPr bwMode="auto">
              <a:xfrm>
                <a:off x="144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2" name="Oval 140"/>
              <p:cNvSpPr>
                <a:spLocks noChangeArrowheads="1"/>
              </p:cNvSpPr>
              <p:nvPr/>
            </p:nvSpPr>
            <p:spPr bwMode="auto">
              <a:xfrm>
                <a:off x="180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3" name="Oval 141"/>
              <p:cNvSpPr>
                <a:spLocks noChangeArrowheads="1"/>
              </p:cNvSpPr>
              <p:nvPr/>
            </p:nvSpPr>
            <p:spPr bwMode="auto">
              <a:xfrm>
                <a:off x="2160" y="120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4" name="Oval 142"/>
              <p:cNvSpPr>
                <a:spLocks noChangeArrowheads="1"/>
              </p:cNvSpPr>
              <p:nvPr/>
            </p:nvSpPr>
            <p:spPr bwMode="auto">
              <a:xfrm>
                <a:off x="108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5" name="Oval 143"/>
              <p:cNvSpPr>
                <a:spLocks noChangeArrowheads="1"/>
              </p:cNvSpPr>
              <p:nvPr/>
            </p:nvSpPr>
            <p:spPr bwMode="auto">
              <a:xfrm>
                <a:off x="144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6" name="Oval 144"/>
              <p:cNvSpPr>
                <a:spLocks noChangeArrowheads="1"/>
              </p:cNvSpPr>
              <p:nvPr/>
            </p:nvSpPr>
            <p:spPr bwMode="auto">
              <a:xfrm>
                <a:off x="1800" y="117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7" name="Oval 145"/>
              <p:cNvSpPr>
                <a:spLocks noChangeArrowheads="1"/>
              </p:cNvSpPr>
              <p:nvPr/>
            </p:nvSpPr>
            <p:spPr bwMode="auto">
              <a:xfrm>
                <a:off x="252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8" name="Oval 146"/>
              <p:cNvSpPr>
                <a:spLocks noChangeArrowheads="1"/>
              </p:cNvSpPr>
              <p:nvPr/>
            </p:nvSpPr>
            <p:spPr bwMode="auto">
              <a:xfrm>
                <a:off x="216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19" name="Oval 147"/>
              <p:cNvSpPr>
                <a:spLocks noChangeArrowheads="1"/>
              </p:cNvSpPr>
              <p:nvPr/>
            </p:nvSpPr>
            <p:spPr bwMode="auto">
              <a:xfrm>
                <a:off x="180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20" name="Oval 148"/>
              <p:cNvSpPr>
                <a:spLocks noChangeArrowheads="1"/>
              </p:cNvSpPr>
              <p:nvPr/>
            </p:nvSpPr>
            <p:spPr bwMode="auto">
              <a:xfrm>
                <a:off x="144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21" name="Oval 149"/>
              <p:cNvSpPr>
                <a:spLocks noChangeArrowheads="1"/>
              </p:cNvSpPr>
              <p:nvPr/>
            </p:nvSpPr>
            <p:spPr bwMode="auto">
              <a:xfrm>
                <a:off x="108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22" name="Oval 150"/>
              <p:cNvSpPr>
                <a:spLocks noChangeArrowheads="1"/>
              </p:cNvSpPr>
              <p:nvPr/>
            </p:nvSpPr>
            <p:spPr bwMode="auto">
              <a:xfrm>
                <a:off x="720" y="124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23" name="Oval 151"/>
              <p:cNvSpPr>
                <a:spLocks noChangeArrowheads="1"/>
              </p:cNvSpPr>
              <p:nvPr/>
            </p:nvSpPr>
            <p:spPr bwMode="auto">
              <a:xfrm>
                <a:off x="1260" y="113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24" name="Oval 152"/>
              <p:cNvSpPr>
                <a:spLocks noChangeArrowheads="1"/>
              </p:cNvSpPr>
              <p:nvPr/>
            </p:nvSpPr>
            <p:spPr bwMode="auto">
              <a:xfrm>
                <a:off x="1440" y="1098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89625" name="Oval 153"/>
              <p:cNvSpPr>
                <a:spLocks noChangeArrowheads="1"/>
              </p:cNvSpPr>
              <p:nvPr/>
            </p:nvSpPr>
            <p:spPr bwMode="auto">
              <a:xfrm>
                <a:off x="1620" y="113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47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 animBg="1"/>
      <p:bldP spid="489475" grpId="0" animBg="1"/>
      <p:bldP spid="489476" grpId="0" animBg="1"/>
      <p:bldP spid="489477" grpId="0" animBg="1"/>
      <p:bldP spid="489566" grpId="0" animBg="1"/>
      <p:bldP spid="489567" grpId="0" animBg="1"/>
      <p:bldP spid="489568" grpId="0" animBg="1"/>
      <p:bldP spid="489569" grpId="0" animBg="1"/>
      <p:bldP spid="489570" grpId="0" animBg="1"/>
      <p:bldP spid="489571" grpId="0" animBg="1"/>
      <p:bldP spid="489572" grpId="0" animBg="1"/>
      <p:bldP spid="489573" grpId="0" animBg="1"/>
      <p:bldP spid="489574" grpId="0" animBg="1"/>
      <p:bldP spid="489575" grpId="0" animBg="1"/>
      <p:bldP spid="489576" grpId="0" animBg="1"/>
      <p:bldP spid="489577" grpId="0" animBg="1"/>
      <p:bldP spid="4895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/>
          <p:cNvSpPr txBox="1">
            <a:spLocks noChangeArrowheads="1"/>
          </p:cNvSpPr>
          <p:nvPr/>
        </p:nvSpPr>
        <p:spPr bwMode="auto">
          <a:xfrm>
            <a:off x="1101725" y="1428750"/>
            <a:ext cx="6515100" cy="2286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>
                <a:latin typeface="Times New Roman" pitchFamily="18" charset="0"/>
              </a:rPr>
              <a:t>Структурата има поддървета, които могат да изглеждат единствено и само така: </a:t>
            </a:r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endParaRPr lang="en-US" altLang="bg-BG" sz="1600" b="0"/>
          </a:p>
          <a:p>
            <a:pPr algn="l"/>
            <a:r>
              <a:rPr lang="en-US" altLang="bg-BG" sz="1200" b="0">
                <a:latin typeface="Times New Roman" pitchFamily="18" charset="0"/>
              </a:rPr>
              <a:t>Това са ИБД-та с различен брой възли.</a:t>
            </a:r>
            <a:endParaRPr lang="en-US" altLang="bg-BG" sz="1600"/>
          </a:p>
        </p:txBody>
      </p:sp>
      <p:grpSp>
        <p:nvGrpSpPr>
          <p:cNvPr id="490499" name="Group 3"/>
          <p:cNvGrpSpPr>
            <a:grpSpLocks/>
          </p:cNvGrpSpPr>
          <p:nvPr/>
        </p:nvGrpSpPr>
        <p:grpSpPr bwMode="auto">
          <a:xfrm>
            <a:off x="1322388" y="1866900"/>
            <a:ext cx="6073775" cy="800100"/>
            <a:chOff x="-11880" y="3600"/>
            <a:chExt cx="24480" cy="2880"/>
          </a:xfrm>
        </p:grpSpPr>
        <p:grpSp>
          <p:nvGrpSpPr>
            <p:cNvPr id="490500" name="Group 4"/>
            <p:cNvGrpSpPr>
              <a:grpSpLocks/>
            </p:cNvGrpSpPr>
            <p:nvPr/>
          </p:nvGrpSpPr>
          <p:grpSpPr bwMode="auto">
            <a:xfrm>
              <a:off x="-11880" y="3600"/>
              <a:ext cx="15480" cy="2880"/>
              <a:chOff x="1080" y="6840"/>
              <a:chExt cx="15480" cy="2880"/>
            </a:xfrm>
          </p:grpSpPr>
          <p:sp>
            <p:nvSpPr>
              <p:cNvPr id="490501" name="Rectangle 5"/>
              <p:cNvSpPr>
                <a:spLocks noChangeArrowheads="1"/>
              </p:cNvSpPr>
              <p:nvPr/>
            </p:nvSpPr>
            <p:spPr bwMode="auto">
              <a:xfrm>
                <a:off x="12960" y="6840"/>
                <a:ext cx="360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2" name="Rectangle 6"/>
              <p:cNvSpPr>
                <a:spLocks noChangeArrowheads="1"/>
              </p:cNvSpPr>
              <p:nvPr/>
            </p:nvSpPr>
            <p:spPr bwMode="auto">
              <a:xfrm>
                <a:off x="10080" y="6840"/>
                <a:ext cx="288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3" name="Freeform 7"/>
              <p:cNvSpPr>
                <a:spLocks/>
              </p:cNvSpPr>
              <p:nvPr/>
            </p:nvSpPr>
            <p:spPr bwMode="auto">
              <a:xfrm>
                <a:off x="13320" y="7200"/>
                <a:ext cx="2700" cy="1440"/>
              </a:xfrm>
              <a:custGeom>
                <a:avLst/>
                <a:gdLst>
                  <a:gd name="T0" fmla="*/ 0 w 2700"/>
                  <a:gd name="T1" fmla="*/ 1440 h 1440"/>
                  <a:gd name="T2" fmla="*/ 540 w 2700"/>
                  <a:gd name="T3" fmla="*/ 720 h 1440"/>
                  <a:gd name="T4" fmla="*/ 1440 w 2700"/>
                  <a:gd name="T5" fmla="*/ 0 h 1440"/>
                  <a:gd name="T6" fmla="*/ 2160 w 2700"/>
                  <a:gd name="T7" fmla="*/ 720 h 1440"/>
                  <a:gd name="T8" fmla="*/ 2700 w 2700"/>
                  <a:gd name="T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0" h="1440">
                    <a:moveTo>
                      <a:pt x="0" y="1440"/>
                    </a:moveTo>
                    <a:lnTo>
                      <a:pt x="540" y="720"/>
                    </a:lnTo>
                    <a:lnTo>
                      <a:pt x="1440" y="0"/>
                    </a:lnTo>
                    <a:lnTo>
                      <a:pt x="2160" y="720"/>
                    </a:lnTo>
                    <a:lnTo>
                      <a:pt x="2700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4" name="Line 8"/>
              <p:cNvSpPr>
                <a:spLocks noChangeShapeType="1"/>
              </p:cNvSpPr>
              <p:nvPr/>
            </p:nvSpPr>
            <p:spPr bwMode="auto">
              <a:xfrm>
                <a:off x="13860" y="792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5" name="Line 9"/>
              <p:cNvSpPr>
                <a:spLocks noChangeShapeType="1"/>
              </p:cNvSpPr>
              <p:nvPr/>
            </p:nvSpPr>
            <p:spPr bwMode="auto">
              <a:xfrm flipH="1">
                <a:off x="14940" y="792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6" name="Freeform 10"/>
              <p:cNvSpPr>
                <a:spLocks/>
              </p:cNvSpPr>
              <p:nvPr/>
            </p:nvSpPr>
            <p:spPr bwMode="auto">
              <a:xfrm>
                <a:off x="10440" y="7200"/>
                <a:ext cx="2160" cy="1440"/>
              </a:xfrm>
              <a:custGeom>
                <a:avLst/>
                <a:gdLst>
                  <a:gd name="T0" fmla="*/ 0 w 2160"/>
                  <a:gd name="T1" fmla="*/ 1440 h 1440"/>
                  <a:gd name="T2" fmla="*/ 540 w 2160"/>
                  <a:gd name="T3" fmla="*/ 720 h 1440"/>
                  <a:gd name="T4" fmla="*/ 1440 w 2160"/>
                  <a:gd name="T5" fmla="*/ 0 h 1440"/>
                  <a:gd name="T6" fmla="*/ 2160 w 2160"/>
                  <a:gd name="T7" fmla="*/ 72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" h="1440">
                    <a:moveTo>
                      <a:pt x="0" y="1440"/>
                    </a:moveTo>
                    <a:lnTo>
                      <a:pt x="540" y="720"/>
                    </a:lnTo>
                    <a:lnTo>
                      <a:pt x="1440" y="0"/>
                    </a:lnTo>
                    <a:lnTo>
                      <a:pt x="2160" y="72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7" name="Line 11"/>
              <p:cNvSpPr>
                <a:spLocks noChangeShapeType="1"/>
              </p:cNvSpPr>
              <p:nvPr/>
            </p:nvSpPr>
            <p:spPr bwMode="auto">
              <a:xfrm>
                <a:off x="10980" y="792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08" name="Line 12"/>
              <p:cNvSpPr>
                <a:spLocks noChangeShapeType="1"/>
              </p:cNvSpPr>
              <p:nvPr/>
            </p:nvSpPr>
            <p:spPr bwMode="auto">
              <a:xfrm flipH="1">
                <a:off x="12060" y="792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490509" name="Group 13"/>
              <p:cNvGrpSpPr>
                <a:grpSpLocks/>
              </p:cNvGrpSpPr>
              <p:nvPr/>
            </p:nvGrpSpPr>
            <p:grpSpPr bwMode="auto">
              <a:xfrm>
                <a:off x="1080" y="6840"/>
                <a:ext cx="9000" cy="2880"/>
                <a:chOff x="1080" y="6840"/>
                <a:chExt cx="9000" cy="2880"/>
              </a:xfrm>
            </p:grpSpPr>
            <p:sp>
              <p:nvSpPr>
                <p:cNvPr id="490510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0" y="6840"/>
                  <a:ext cx="108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1" name="Rectangle 15"/>
                <p:cNvSpPr>
                  <a:spLocks noChangeArrowheads="1"/>
                </p:cNvSpPr>
                <p:nvPr/>
              </p:nvSpPr>
              <p:spPr bwMode="auto">
                <a:xfrm>
                  <a:off x="2160" y="6840"/>
                  <a:ext cx="144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2" name="Rectangle 16"/>
                <p:cNvSpPr>
                  <a:spLocks noChangeArrowheads="1"/>
                </p:cNvSpPr>
                <p:nvPr/>
              </p:nvSpPr>
              <p:spPr bwMode="auto">
                <a:xfrm>
                  <a:off x="5400" y="6840"/>
                  <a:ext cx="234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3" name="Rectangle 17"/>
                <p:cNvSpPr>
                  <a:spLocks noChangeArrowheads="1"/>
                </p:cNvSpPr>
                <p:nvPr/>
              </p:nvSpPr>
              <p:spPr bwMode="auto">
                <a:xfrm>
                  <a:off x="7740" y="6840"/>
                  <a:ext cx="234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4" name="Rectangle 18"/>
                <p:cNvSpPr>
                  <a:spLocks noChangeArrowheads="1"/>
                </p:cNvSpPr>
                <p:nvPr/>
              </p:nvSpPr>
              <p:spPr bwMode="auto">
                <a:xfrm>
                  <a:off x="3600" y="6840"/>
                  <a:ext cx="1800" cy="28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9180" y="792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96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7" name="Line 21"/>
                <p:cNvSpPr>
                  <a:spLocks noChangeShapeType="1"/>
                </p:cNvSpPr>
                <p:nvPr/>
              </p:nvSpPr>
              <p:spPr bwMode="auto">
                <a:xfrm>
                  <a:off x="450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52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19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5760" y="7200"/>
                  <a:ext cx="108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0" name="Line 24"/>
                <p:cNvSpPr>
                  <a:spLocks noChangeShapeType="1"/>
                </p:cNvSpPr>
                <p:nvPr/>
              </p:nvSpPr>
              <p:spPr bwMode="auto">
                <a:xfrm>
                  <a:off x="684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8100" y="7200"/>
                  <a:ext cx="108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2" name="Line 26"/>
                <p:cNvSpPr>
                  <a:spLocks noChangeShapeType="1"/>
                </p:cNvSpPr>
                <p:nvPr/>
              </p:nvSpPr>
              <p:spPr bwMode="auto">
                <a:xfrm>
                  <a:off x="9180" y="7200"/>
                  <a:ext cx="5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3" name="Oval 27"/>
                <p:cNvSpPr>
                  <a:spLocks noChangeArrowheads="1"/>
                </p:cNvSpPr>
                <p:nvPr/>
              </p:nvSpPr>
              <p:spPr bwMode="auto">
                <a:xfrm>
                  <a:off x="144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4" name="Oval 28"/>
                <p:cNvSpPr>
                  <a:spLocks noChangeArrowheads="1"/>
                </p:cNvSpPr>
                <p:nvPr/>
              </p:nvSpPr>
              <p:spPr bwMode="auto">
                <a:xfrm>
                  <a:off x="288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5" name="Oval 29"/>
                <p:cNvSpPr>
                  <a:spLocks noChangeArrowheads="1"/>
                </p:cNvSpPr>
                <p:nvPr/>
              </p:nvSpPr>
              <p:spPr bwMode="auto">
                <a:xfrm>
                  <a:off x="234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6" name="Oval 30"/>
                <p:cNvSpPr>
                  <a:spLocks noChangeArrowheads="1"/>
                </p:cNvSpPr>
                <p:nvPr/>
              </p:nvSpPr>
              <p:spPr bwMode="auto">
                <a:xfrm>
                  <a:off x="432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7" name="Oval 31"/>
                <p:cNvSpPr>
                  <a:spLocks noChangeArrowheads="1"/>
                </p:cNvSpPr>
                <p:nvPr/>
              </p:nvSpPr>
              <p:spPr bwMode="auto">
                <a:xfrm>
                  <a:off x="378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8" name="Oval 32"/>
                <p:cNvSpPr>
                  <a:spLocks noChangeArrowheads="1"/>
                </p:cNvSpPr>
                <p:nvPr/>
              </p:nvSpPr>
              <p:spPr bwMode="auto">
                <a:xfrm>
                  <a:off x="486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29" name="Oval 33"/>
                <p:cNvSpPr>
                  <a:spLocks noChangeArrowheads="1"/>
                </p:cNvSpPr>
                <p:nvPr/>
              </p:nvSpPr>
              <p:spPr bwMode="auto">
                <a:xfrm>
                  <a:off x="9000" y="846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0" name="Oval 34"/>
                <p:cNvSpPr>
                  <a:spLocks noChangeArrowheads="1"/>
                </p:cNvSpPr>
                <p:nvPr/>
              </p:nvSpPr>
              <p:spPr bwMode="auto">
                <a:xfrm>
                  <a:off x="666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1" name="Oval 35"/>
                <p:cNvSpPr>
                  <a:spLocks noChangeArrowheads="1"/>
                </p:cNvSpPr>
                <p:nvPr/>
              </p:nvSpPr>
              <p:spPr bwMode="auto">
                <a:xfrm>
                  <a:off x="612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2" name="Oval 36"/>
                <p:cNvSpPr>
                  <a:spLocks noChangeArrowheads="1"/>
                </p:cNvSpPr>
                <p:nvPr/>
              </p:nvSpPr>
              <p:spPr bwMode="auto">
                <a:xfrm>
                  <a:off x="720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3" name="Oval 37"/>
                <p:cNvSpPr>
                  <a:spLocks noChangeArrowheads="1"/>
                </p:cNvSpPr>
                <p:nvPr/>
              </p:nvSpPr>
              <p:spPr bwMode="auto">
                <a:xfrm>
                  <a:off x="5580" y="846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4" name="Oval 38"/>
                <p:cNvSpPr>
                  <a:spLocks noChangeArrowheads="1"/>
                </p:cNvSpPr>
                <p:nvPr/>
              </p:nvSpPr>
              <p:spPr bwMode="auto">
                <a:xfrm>
                  <a:off x="9000" y="702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5" name="Oval 39"/>
                <p:cNvSpPr>
                  <a:spLocks noChangeArrowheads="1"/>
                </p:cNvSpPr>
                <p:nvPr/>
              </p:nvSpPr>
              <p:spPr bwMode="auto">
                <a:xfrm>
                  <a:off x="846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6" name="Oval 40"/>
                <p:cNvSpPr>
                  <a:spLocks noChangeArrowheads="1"/>
                </p:cNvSpPr>
                <p:nvPr/>
              </p:nvSpPr>
              <p:spPr bwMode="auto">
                <a:xfrm>
                  <a:off x="9540" y="774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0537" name="Oval 41"/>
                <p:cNvSpPr>
                  <a:spLocks noChangeArrowheads="1"/>
                </p:cNvSpPr>
                <p:nvPr/>
              </p:nvSpPr>
              <p:spPr bwMode="auto">
                <a:xfrm>
                  <a:off x="7920" y="846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90538" name="Oval 42"/>
              <p:cNvSpPr>
                <a:spLocks noChangeArrowheads="1"/>
              </p:cNvSpPr>
              <p:nvPr/>
            </p:nvSpPr>
            <p:spPr bwMode="auto">
              <a:xfrm>
                <a:off x="1422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39" name="Oval 43"/>
              <p:cNvSpPr>
                <a:spLocks noChangeArrowheads="1"/>
              </p:cNvSpPr>
              <p:nvPr/>
            </p:nvSpPr>
            <p:spPr bwMode="auto">
              <a:xfrm>
                <a:off x="14580" y="70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0" name="Oval 44"/>
              <p:cNvSpPr>
                <a:spLocks noChangeArrowheads="1"/>
              </p:cNvSpPr>
              <p:nvPr/>
            </p:nvSpPr>
            <p:spPr bwMode="auto">
              <a:xfrm>
                <a:off x="13680" y="77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1" name="Oval 45"/>
              <p:cNvSpPr>
                <a:spLocks noChangeArrowheads="1"/>
              </p:cNvSpPr>
              <p:nvPr/>
            </p:nvSpPr>
            <p:spPr bwMode="auto">
              <a:xfrm>
                <a:off x="1314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2" name="Oval 46"/>
              <p:cNvSpPr>
                <a:spLocks noChangeArrowheads="1"/>
              </p:cNvSpPr>
              <p:nvPr/>
            </p:nvSpPr>
            <p:spPr bwMode="auto">
              <a:xfrm>
                <a:off x="1584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3" name="Oval 47"/>
              <p:cNvSpPr>
                <a:spLocks noChangeArrowheads="1"/>
              </p:cNvSpPr>
              <p:nvPr/>
            </p:nvSpPr>
            <p:spPr bwMode="auto">
              <a:xfrm>
                <a:off x="15300" y="77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4" name="Oval 48"/>
              <p:cNvSpPr>
                <a:spLocks noChangeArrowheads="1"/>
              </p:cNvSpPr>
              <p:nvPr/>
            </p:nvSpPr>
            <p:spPr bwMode="auto">
              <a:xfrm>
                <a:off x="1476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5" name="Oval 49"/>
              <p:cNvSpPr>
                <a:spLocks noChangeArrowheads="1"/>
              </p:cNvSpPr>
              <p:nvPr/>
            </p:nvSpPr>
            <p:spPr bwMode="auto">
              <a:xfrm>
                <a:off x="1134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6" name="Oval 50"/>
              <p:cNvSpPr>
                <a:spLocks noChangeArrowheads="1"/>
              </p:cNvSpPr>
              <p:nvPr/>
            </p:nvSpPr>
            <p:spPr bwMode="auto">
              <a:xfrm>
                <a:off x="11700" y="70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7" name="Oval 51"/>
              <p:cNvSpPr>
                <a:spLocks noChangeArrowheads="1"/>
              </p:cNvSpPr>
              <p:nvPr/>
            </p:nvSpPr>
            <p:spPr bwMode="auto">
              <a:xfrm>
                <a:off x="10800" y="77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8" name="Oval 52"/>
              <p:cNvSpPr>
                <a:spLocks noChangeArrowheads="1"/>
              </p:cNvSpPr>
              <p:nvPr/>
            </p:nvSpPr>
            <p:spPr bwMode="auto">
              <a:xfrm>
                <a:off x="1026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49" name="Oval 53"/>
              <p:cNvSpPr>
                <a:spLocks noChangeArrowheads="1"/>
              </p:cNvSpPr>
              <p:nvPr/>
            </p:nvSpPr>
            <p:spPr bwMode="auto">
              <a:xfrm>
                <a:off x="12420" y="77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0" name="Oval 54"/>
              <p:cNvSpPr>
                <a:spLocks noChangeArrowheads="1"/>
              </p:cNvSpPr>
              <p:nvPr/>
            </p:nvSpPr>
            <p:spPr bwMode="auto">
              <a:xfrm>
                <a:off x="11880" y="846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490551" name="Group 55"/>
            <p:cNvGrpSpPr>
              <a:grpSpLocks/>
            </p:cNvGrpSpPr>
            <p:nvPr/>
          </p:nvGrpSpPr>
          <p:grpSpPr bwMode="auto">
            <a:xfrm>
              <a:off x="3600" y="3600"/>
              <a:ext cx="9000" cy="2880"/>
              <a:chOff x="3600" y="3600"/>
              <a:chExt cx="9000" cy="2880"/>
            </a:xfrm>
          </p:grpSpPr>
          <p:sp>
            <p:nvSpPr>
              <p:cNvPr id="490552" name="Rectangle 56"/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450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3" name="Freeform 57"/>
              <p:cNvSpPr>
                <a:spLocks/>
              </p:cNvSpPr>
              <p:nvPr/>
            </p:nvSpPr>
            <p:spPr bwMode="auto">
              <a:xfrm>
                <a:off x="4500" y="3960"/>
                <a:ext cx="2700" cy="1440"/>
              </a:xfrm>
              <a:custGeom>
                <a:avLst/>
                <a:gdLst>
                  <a:gd name="T0" fmla="*/ 0 w 2700"/>
                  <a:gd name="T1" fmla="*/ 1440 h 1440"/>
                  <a:gd name="T2" fmla="*/ 540 w 2700"/>
                  <a:gd name="T3" fmla="*/ 720 h 1440"/>
                  <a:gd name="T4" fmla="*/ 1440 w 2700"/>
                  <a:gd name="T5" fmla="*/ 0 h 1440"/>
                  <a:gd name="T6" fmla="*/ 2160 w 2700"/>
                  <a:gd name="T7" fmla="*/ 720 h 1440"/>
                  <a:gd name="T8" fmla="*/ 2700 w 2700"/>
                  <a:gd name="T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0" h="1440">
                    <a:moveTo>
                      <a:pt x="0" y="1440"/>
                    </a:moveTo>
                    <a:lnTo>
                      <a:pt x="540" y="720"/>
                    </a:lnTo>
                    <a:lnTo>
                      <a:pt x="1440" y="0"/>
                    </a:lnTo>
                    <a:lnTo>
                      <a:pt x="2160" y="720"/>
                    </a:lnTo>
                    <a:lnTo>
                      <a:pt x="2700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4" name="Line 58"/>
              <p:cNvSpPr>
                <a:spLocks noChangeShapeType="1"/>
              </p:cNvSpPr>
              <p:nvPr/>
            </p:nvSpPr>
            <p:spPr bwMode="auto">
              <a:xfrm>
                <a:off x="5040" y="468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5" name="Line 59"/>
              <p:cNvSpPr>
                <a:spLocks noChangeShapeType="1"/>
              </p:cNvSpPr>
              <p:nvPr/>
            </p:nvSpPr>
            <p:spPr bwMode="auto">
              <a:xfrm flipH="1">
                <a:off x="6120" y="468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6" name="Oval 60"/>
              <p:cNvSpPr>
                <a:spLocks noChangeArrowheads="1"/>
              </p:cNvSpPr>
              <p:nvPr/>
            </p:nvSpPr>
            <p:spPr bwMode="auto">
              <a:xfrm>
                <a:off x="540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7" name="Oval 61"/>
              <p:cNvSpPr>
                <a:spLocks noChangeArrowheads="1"/>
              </p:cNvSpPr>
              <p:nvPr/>
            </p:nvSpPr>
            <p:spPr bwMode="auto">
              <a:xfrm>
                <a:off x="5760" y="378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8" name="Oval 62"/>
              <p:cNvSpPr>
                <a:spLocks noChangeArrowheads="1"/>
              </p:cNvSpPr>
              <p:nvPr/>
            </p:nvSpPr>
            <p:spPr bwMode="auto">
              <a:xfrm>
                <a:off x="4860" y="45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59" name="Oval 63"/>
              <p:cNvSpPr>
                <a:spLocks noChangeArrowheads="1"/>
              </p:cNvSpPr>
              <p:nvPr/>
            </p:nvSpPr>
            <p:spPr bwMode="auto">
              <a:xfrm>
                <a:off x="702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0" name="Oval 64"/>
              <p:cNvSpPr>
                <a:spLocks noChangeArrowheads="1"/>
              </p:cNvSpPr>
              <p:nvPr/>
            </p:nvSpPr>
            <p:spPr bwMode="auto">
              <a:xfrm>
                <a:off x="6480" y="45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1" name="Oval 65"/>
              <p:cNvSpPr>
                <a:spLocks noChangeArrowheads="1"/>
              </p:cNvSpPr>
              <p:nvPr/>
            </p:nvSpPr>
            <p:spPr bwMode="auto">
              <a:xfrm>
                <a:off x="594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2" name="Line 66"/>
              <p:cNvSpPr>
                <a:spLocks noChangeShapeType="1"/>
              </p:cNvSpPr>
              <p:nvPr/>
            </p:nvSpPr>
            <p:spPr bwMode="auto">
              <a:xfrm flipH="1">
                <a:off x="3960" y="540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3" name="Oval 67"/>
              <p:cNvSpPr>
                <a:spLocks noChangeArrowheads="1"/>
              </p:cNvSpPr>
              <p:nvPr/>
            </p:nvSpPr>
            <p:spPr bwMode="auto">
              <a:xfrm>
                <a:off x="3780" y="59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4" name="Oval 68"/>
              <p:cNvSpPr>
                <a:spLocks noChangeArrowheads="1"/>
              </p:cNvSpPr>
              <p:nvPr/>
            </p:nvSpPr>
            <p:spPr bwMode="auto">
              <a:xfrm>
                <a:off x="432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5" name="Rectangle 69"/>
              <p:cNvSpPr>
                <a:spLocks noChangeArrowheads="1"/>
              </p:cNvSpPr>
              <p:nvPr/>
            </p:nvSpPr>
            <p:spPr bwMode="auto">
              <a:xfrm>
                <a:off x="8100" y="3600"/>
                <a:ext cx="450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6" name="Freeform 70"/>
              <p:cNvSpPr>
                <a:spLocks/>
              </p:cNvSpPr>
              <p:nvPr/>
            </p:nvSpPr>
            <p:spPr bwMode="auto">
              <a:xfrm>
                <a:off x="9000" y="3960"/>
                <a:ext cx="2700" cy="1440"/>
              </a:xfrm>
              <a:custGeom>
                <a:avLst/>
                <a:gdLst>
                  <a:gd name="T0" fmla="*/ 0 w 2700"/>
                  <a:gd name="T1" fmla="*/ 1440 h 1440"/>
                  <a:gd name="T2" fmla="*/ 540 w 2700"/>
                  <a:gd name="T3" fmla="*/ 720 h 1440"/>
                  <a:gd name="T4" fmla="*/ 1440 w 2700"/>
                  <a:gd name="T5" fmla="*/ 0 h 1440"/>
                  <a:gd name="T6" fmla="*/ 2160 w 2700"/>
                  <a:gd name="T7" fmla="*/ 720 h 1440"/>
                  <a:gd name="T8" fmla="*/ 2700 w 2700"/>
                  <a:gd name="T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0" h="1440">
                    <a:moveTo>
                      <a:pt x="0" y="1440"/>
                    </a:moveTo>
                    <a:lnTo>
                      <a:pt x="540" y="720"/>
                    </a:lnTo>
                    <a:lnTo>
                      <a:pt x="1440" y="0"/>
                    </a:lnTo>
                    <a:lnTo>
                      <a:pt x="2160" y="720"/>
                    </a:lnTo>
                    <a:lnTo>
                      <a:pt x="2700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7" name="Line 71"/>
              <p:cNvSpPr>
                <a:spLocks noChangeShapeType="1"/>
              </p:cNvSpPr>
              <p:nvPr/>
            </p:nvSpPr>
            <p:spPr bwMode="auto">
              <a:xfrm>
                <a:off x="9540" y="468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8" name="Line 72"/>
              <p:cNvSpPr>
                <a:spLocks noChangeShapeType="1"/>
              </p:cNvSpPr>
              <p:nvPr/>
            </p:nvSpPr>
            <p:spPr bwMode="auto">
              <a:xfrm flipH="1">
                <a:off x="10620" y="468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69" name="Oval 73"/>
              <p:cNvSpPr>
                <a:spLocks noChangeArrowheads="1"/>
              </p:cNvSpPr>
              <p:nvPr/>
            </p:nvSpPr>
            <p:spPr bwMode="auto">
              <a:xfrm>
                <a:off x="990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0" name="Oval 74"/>
              <p:cNvSpPr>
                <a:spLocks noChangeArrowheads="1"/>
              </p:cNvSpPr>
              <p:nvPr/>
            </p:nvSpPr>
            <p:spPr bwMode="auto">
              <a:xfrm>
                <a:off x="10260" y="378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1" name="Oval 75"/>
              <p:cNvSpPr>
                <a:spLocks noChangeArrowheads="1"/>
              </p:cNvSpPr>
              <p:nvPr/>
            </p:nvSpPr>
            <p:spPr bwMode="auto">
              <a:xfrm>
                <a:off x="9360" y="45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2" name="Oval 76"/>
              <p:cNvSpPr>
                <a:spLocks noChangeArrowheads="1"/>
              </p:cNvSpPr>
              <p:nvPr/>
            </p:nvSpPr>
            <p:spPr bwMode="auto">
              <a:xfrm>
                <a:off x="1152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3" name="Oval 77"/>
              <p:cNvSpPr>
                <a:spLocks noChangeArrowheads="1"/>
              </p:cNvSpPr>
              <p:nvPr/>
            </p:nvSpPr>
            <p:spPr bwMode="auto">
              <a:xfrm>
                <a:off x="10980" y="450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4" name="Line 78"/>
              <p:cNvSpPr>
                <a:spLocks noChangeShapeType="1"/>
              </p:cNvSpPr>
              <p:nvPr/>
            </p:nvSpPr>
            <p:spPr bwMode="auto">
              <a:xfrm flipH="1">
                <a:off x="8460" y="540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5" name="Oval 79"/>
              <p:cNvSpPr>
                <a:spLocks noChangeArrowheads="1"/>
              </p:cNvSpPr>
              <p:nvPr/>
            </p:nvSpPr>
            <p:spPr bwMode="auto">
              <a:xfrm>
                <a:off x="8280" y="59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6" name="Oval 80"/>
              <p:cNvSpPr>
                <a:spLocks noChangeArrowheads="1"/>
              </p:cNvSpPr>
              <p:nvPr/>
            </p:nvSpPr>
            <p:spPr bwMode="auto">
              <a:xfrm>
                <a:off x="882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7" name="Line 81"/>
              <p:cNvSpPr>
                <a:spLocks noChangeShapeType="1"/>
              </p:cNvSpPr>
              <p:nvPr/>
            </p:nvSpPr>
            <p:spPr bwMode="auto">
              <a:xfrm flipH="1">
                <a:off x="10080" y="5400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8" name="Oval 82"/>
              <p:cNvSpPr>
                <a:spLocks noChangeArrowheads="1"/>
              </p:cNvSpPr>
              <p:nvPr/>
            </p:nvSpPr>
            <p:spPr bwMode="auto">
              <a:xfrm>
                <a:off x="9900" y="594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0579" name="Oval 83"/>
              <p:cNvSpPr>
                <a:spLocks noChangeArrowheads="1"/>
              </p:cNvSpPr>
              <p:nvPr/>
            </p:nvSpPr>
            <p:spPr bwMode="auto">
              <a:xfrm>
                <a:off x="10440" y="5220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490580" name="Text Box 84"/>
          <p:cNvSpPr txBox="1">
            <a:spLocks noChangeArrowheads="1"/>
          </p:cNvSpPr>
          <p:nvPr/>
        </p:nvSpPr>
        <p:spPr bwMode="auto">
          <a:xfrm>
            <a:off x="1322388" y="2724150"/>
            <a:ext cx="6073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 b="0"/>
              <a:t>1      2       3          4             5               6                7                      8                       9    </a:t>
            </a:r>
            <a:endParaRPr lang="en-US" altLang="bg-BG" sz="16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40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22" name="Group 2"/>
          <p:cNvGrpSpPr>
            <a:grpSpLocks/>
          </p:cNvGrpSpPr>
          <p:nvPr/>
        </p:nvGrpSpPr>
        <p:grpSpPr bwMode="auto">
          <a:xfrm>
            <a:off x="1968500" y="3848100"/>
            <a:ext cx="6024563" cy="1828800"/>
            <a:chOff x="1447" y="3963"/>
            <a:chExt cx="9488" cy="2880"/>
          </a:xfrm>
        </p:grpSpPr>
        <p:sp>
          <p:nvSpPr>
            <p:cNvPr id="491523" name="Oval 3"/>
            <p:cNvSpPr>
              <a:spLocks noChangeArrowheads="1"/>
            </p:cNvSpPr>
            <p:nvPr/>
          </p:nvSpPr>
          <p:spPr bwMode="auto">
            <a:xfrm>
              <a:off x="2707" y="4188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24" name="AutoShape 4"/>
            <p:cNvSpPr>
              <a:spLocks noChangeArrowheads="1"/>
            </p:cNvSpPr>
            <p:nvPr/>
          </p:nvSpPr>
          <p:spPr bwMode="auto">
            <a:xfrm>
              <a:off x="1447" y="4751"/>
              <a:ext cx="2520" cy="1012"/>
            </a:xfrm>
            <a:prstGeom prst="cube">
              <a:avLst>
                <a:gd name="adj" fmla="val 7185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25" name="Oval 5"/>
            <p:cNvSpPr>
              <a:spLocks noChangeArrowheads="1"/>
            </p:cNvSpPr>
            <p:nvPr/>
          </p:nvSpPr>
          <p:spPr bwMode="auto">
            <a:xfrm>
              <a:off x="2392" y="3963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26" name="Oval 6"/>
            <p:cNvSpPr>
              <a:spLocks noChangeArrowheads="1"/>
            </p:cNvSpPr>
            <p:nvPr/>
          </p:nvSpPr>
          <p:spPr bwMode="auto">
            <a:xfrm>
              <a:off x="2182" y="4301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27" name="Oval 7"/>
            <p:cNvSpPr>
              <a:spLocks noChangeArrowheads="1"/>
            </p:cNvSpPr>
            <p:nvPr/>
          </p:nvSpPr>
          <p:spPr bwMode="auto">
            <a:xfrm>
              <a:off x="2497" y="4301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28" name="Oval 8"/>
            <p:cNvSpPr>
              <a:spLocks noChangeArrowheads="1"/>
            </p:cNvSpPr>
            <p:nvPr/>
          </p:nvSpPr>
          <p:spPr bwMode="auto">
            <a:xfrm>
              <a:off x="1867" y="4638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29" name="Oval 9"/>
            <p:cNvSpPr>
              <a:spLocks noChangeArrowheads="1"/>
            </p:cNvSpPr>
            <p:nvPr/>
          </p:nvSpPr>
          <p:spPr bwMode="auto">
            <a:xfrm>
              <a:off x="2182" y="4638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0" name="Oval 10"/>
            <p:cNvSpPr>
              <a:spLocks noChangeArrowheads="1"/>
            </p:cNvSpPr>
            <p:nvPr/>
          </p:nvSpPr>
          <p:spPr bwMode="auto">
            <a:xfrm>
              <a:off x="3022" y="4413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1" name="Oval 11"/>
            <p:cNvSpPr>
              <a:spLocks noChangeArrowheads="1"/>
            </p:cNvSpPr>
            <p:nvPr/>
          </p:nvSpPr>
          <p:spPr bwMode="auto">
            <a:xfrm>
              <a:off x="1972" y="497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2" name="Oval 12"/>
            <p:cNvSpPr>
              <a:spLocks noChangeArrowheads="1"/>
            </p:cNvSpPr>
            <p:nvPr/>
          </p:nvSpPr>
          <p:spPr bwMode="auto">
            <a:xfrm>
              <a:off x="1552" y="497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3" name="Oval 13"/>
            <p:cNvSpPr>
              <a:spLocks noChangeArrowheads="1"/>
            </p:cNvSpPr>
            <p:nvPr/>
          </p:nvSpPr>
          <p:spPr bwMode="auto">
            <a:xfrm>
              <a:off x="3442" y="452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4" name="Oval 14"/>
            <p:cNvSpPr>
              <a:spLocks noChangeArrowheads="1"/>
            </p:cNvSpPr>
            <p:nvPr/>
          </p:nvSpPr>
          <p:spPr bwMode="auto">
            <a:xfrm>
              <a:off x="2812" y="452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5" name="Oval 15"/>
            <p:cNvSpPr>
              <a:spLocks noChangeArrowheads="1"/>
            </p:cNvSpPr>
            <p:nvPr/>
          </p:nvSpPr>
          <p:spPr bwMode="auto">
            <a:xfrm>
              <a:off x="3127" y="4751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6" name="Oval 16"/>
            <p:cNvSpPr>
              <a:spLocks noChangeArrowheads="1"/>
            </p:cNvSpPr>
            <p:nvPr/>
          </p:nvSpPr>
          <p:spPr bwMode="auto">
            <a:xfrm>
              <a:off x="2812" y="497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7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72" y="5538"/>
              <a:ext cx="735" cy="19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данни</a:t>
              </a:r>
            </a:p>
          </p:txBody>
        </p:sp>
        <p:sp>
          <p:nvSpPr>
            <p:cNvPr id="491538" name="Oval 18"/>
            <p:cNvSpPr>
              <a:spLocks noChangeArrowheads="1"/>
            </p:cNvSpPr>
            <p:nvPr/>
          </p:nvSpPr>
          <p:spPr bwMode="auto">
            <a:xfrm>
              <a:off x="2497" y="4638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39" name="Oval 19"/>
            <p:cNvSpPr>
              <a:spLocks noChangeArrowheads="1"/>
            </p:cNvSpPr>
            <p:nvPr/>
          </p:nvSpPr>
          <p:spPr bwMode="auto">
            <a:xfrm>
              <a:off x="2392" y="4976"/>
              <a:ext cx="42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40" name="AutoShape 20"/>
            <p:cNvSpPr>
              <a:spLocks noChangeArrowheads="1"/>
            </p:cNvSpPr>
            <p:nvPr/>
          </p:nvSpPr>
          <p:spPr bwMode="auto">
            <a:xfrm>
              <a:off x="3247" y="3963"/>
              <a:ext cx="3600" cy="1620"/>
            </a:xfrm>
            <a:custGeom>
              <a:avLst/>
              <a:gdLst>
                <a:gd name="G0" fmla="+- -4469463 0 0"/>
                <a:gd name="G1" fmla="+- -9190299 0 0"/>
                <a:gd name="G2" fmla="+- -4469463 0 -9190299"/>
                <a:gd name="G3" fmla="+- 10800 0 0"/>
                <a:gd name="G4" fmla="+- 0 0 -446946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754 0 0"/>
                <a:gd name="G9" fmla="+- 0 0 -9190299"/>
                <a:gd name="G10" fmla="+- 7754 0 2700"/>
                <a:gd name="G11" fmla="cos G10 -4469463"/>
                <a:gd name="G12" fmla="sin G10 -4469463"/>
                <a:gd name="G13" fmla="cos 13500 -4469463"/>
                <a:gd name="G14" fmla="sin 13500 -4469463"/>
                <a:gd name="G15" fmla="+- G11 10800 0"/>
                <a:gd name="G16" fmla="+- G12 10800 0"/>
                <a:gd name="G17" fmla="+- G13 10800 0"/>
                <a:gd name="G18" fmla="+- G14 10800 0"/>
                <a:gd name="G19" fmla="*/ 7754 1 2"/>
                <a:gd name="G20" fmla="+- G19 5400 0"/>
                <a:gd name="G21" fmla="cos G20 -4469463"/>
                <a:gd name="G22" fmla="sin G20 -4469463"/>
                <a:gd name="G23" fmla="+- G21 10800 0"/>
                <a:gd name="G24" fmla="+- G12 G23 G22"/>
                <a:gd name="G25" fmla="+- G22 G23 G11"/>
                <a:gd name="G26" fmla="cos 10800 -4469463"/>
                <a:gd name="G27" fmla="sin 10800 -4469463"/>
                <a:gd name="G28" fmla="cos 7754 -4469463"/>
                <a:gd name="G29" fmla="sin 7754 -446946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190299"/>
                <a:gd name="G36" fmla="sin G34 -9190299"/>
                <a:gd name="G37" fmla="+/ -9190299 -446946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754 G39"/>
                <a:gd name="G43" fmla="sin 775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147 w 21600"/>
                <a:gd name="T5" fmla="*/ 330 h 21600"/>
                <a:gd name="T6" fmla="*/ 3669 w 21600"/>
                <a:gd name="T7" fmla="*/ 4865 h 21600"/>
                <a:gd name="T8" fmla="*/ 8895 w 21600"/>
                <a:gd name="T9" fmla="*/ 3283 h 21600"/>
                <a:gd name="T10" fmla="*/ 15813 w 21600"/>
                <a:gd name="T11" fmla="*/ -1735 h 21600"/>
                <a:gd name="T12" fmla="*/ 18166 w 21600"/>
                <a:gd name="T13" fmla="*/ 3754 h 21600"/>
                <a:gd name="T14" fmla="*/ 12677 w 21600"/>
                <a:gd name="T15" fmla="*/ 6107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679" y="3600"/>
                  </a:moveTo>
                  <a:cubicBezTo>
                    <a:pt x="12763" y="3234"/>
                    <a:pt x="11786" y="3046"/>
                    <a:pt x="10800" y="3046"/>
                  </a:cubicBezTo>
                  <a:cubicBezTo>
                    <a:pt x="8496" y="3045"/>
                    <a:pt x="6313" y="4069"/>
                    <a:pt x="4839" y="5840"/>
                  </a:cubicBezTo>
                  <a:lnTo>
                    <a:pt x="2498" y="3891"/>
                  </a:lnTo>
                  <a:cubicBezTo>
                    <a:pt x="4550" y="1425"/>
                    <a:pt x="7592" y="-1"/>
                    <a:pt x="10800" y="0"/>
                  </a:cubicBezTo>
                  <a:cubicBezTo>
                    <a:pt x="12173" y="0"/>
                    <a:pt x="13535" y="262"/>
                    <a:pt x="14811" y="772"/>
                  </a:cubicBezTo>
                  <a:lnTo>
                    <a:pt x="15813" y="-1735"/>
                  </a:lnTo>
                  <a:lnTo>
                    <a:pt x="18166" y="3754"/>
                  </a:lnTo>
                  <a:lnTo>
                    <a:pt x="12677" y="6107"/>
                  </a:lnTo>
                  <a:lnTo>
                    <a:pt x="13679" y="3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41" name="AutoShape 21"/>
            <p:cNvSpPr>
              <a:spLocks noChangeArrowheads="1"/>
            </p:cNvSpPr>
            <p:nvPr/>
          </p:nvSpPr>
          <p:spPr bwMode="auto">
            <a:xfrm>
              <a:off x="4867" y="4512"/>
              <a:ext cx="3420" cy="2331"/>
            </a:xfrm>
            <a:prstGeom prst="triangle">
              <a:avLst>
                <a:gd name="adj" fmla="val 50000"/>
              </a:avLst>
            </a:prstGeom>
            <a:solidFill>
              <a:srgbClr val="FFE0A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42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5947" y="5883"/>
              <a:ext cx="1268" cy="68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ИБД</a:t>
              </a:r>
            </a:p>
          </p:txBody>
        </p:sp>
        <p:grpSp>
          <p:nvGrpSpPr>
            <p:cNvPr id="491543" name="Group 23"/>
            <p:cNvGrpSpPr>
              <a:grpSpLocks/>
            </p:cNvGrpSpPr>
            <p:nvPr/>
          </p:nvGrpSpPr>
          <p:grpSpPr bwMode="auto">
            <a:xfrm rot="5398379">
              <a:off x="6112" y="4338"/>
              <a:ext cx="930" cy="180"/>
              <a:chOff x="3240" y="13500"/>
              <a:chExt cx="1980" cy="560"/>
            </a:xfrm>
          </p:grpSpPr>
          <p:sp>
            <p:nvSpPr>
              <p:cNvPr id="491544" name="Line 24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1545" name="Freeform 25"/>
              <p:cNvSpPr>
                <a:spLocks/>
              </p:cNvSpPr>
              <p:nvPr/>
            </p:nvSpPr>
            <p:spPr bwMode="auto">
              <a:xfrm>
                <a:off x="3240" y="13500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1546" name="Oval 26"/>
              <p:cNvSpPr>
                <a:spLocks noChangeArrowheads="1"/>
              </p:cNvSpPr>
              <p:nvPr/>
            </p:nvSpPr>
            <p:spPr bwMode="auto">
              <a:xfrm>
                <a:off x="3420" y="1361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1547" name="Line 27"/>
              <p:cNvSpPr>
                <a:spLocks noChangeShapeType="1"/>
              </p:cNvSpPr>
              <p:nvPr/>
            </p:nvSpPr>
            <p:spPr bwMode="auto">
              <a:xfrm>
                <a:off x="3780" y="1379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1548" name="Line 28"/>
            <p:cNvSpPr>
              <a:spLocks noChangeShapeType="1"/>
            </p:cNvSpPr>
            <p:nvPr/>
          </p:nvSpPr>
          <p:spPr bwMode="auto">
            <a:xfrm>
              <a:off x="6487" y="4503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549" name="Line 29"/>
            <p:cNvSpPr>
              <a:spLocks noChangeShapeType="1"/>
            </p:cNvSpPr>
            <p:nvPr/>
          </p:nvSpPr>
          <p:spPr bwMode="auto">
            <a:xfrm>
              <a:off x="6667" y="6843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550" name="Text Box 30"/>
            <p:cNvSpPr txBox="1">
              <a:spLocks noChangeArrowheads="1"/>
            </p:cNvSpPr>
            <p:nvPr/>
          </p:nvSpPr>
          <p:spPr bwMode="auto">
            <a:xfrm>
              <a:off x="9007" y="5403"/>
              <a:ext cx="1928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1551" name="Line 31"/>
            <p:cNvSpPr>
              <a:spLocks noChangeShapeType="1"/>
            </p:cNvSpPr>
            <p:nvPr/>
          </p:nvSpPr>
          <p:spPr bwMode="auto">
            <a:xfrm>
              <a:off x="8827" y="4503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1552" name="Group 32"/>
          <p:cNvGrpSpPr>
            <a:grpSpLocks/>
          </p:cNvGrpSpPr>
          <p:nvPr/>
        </p:nvGrpSpPr>
        <p:grpSpPr bwMode="auto">
          <a:xfrm>
            <a:off x="1349375" y="874713"/>
            <a:ext cx="5372100" cy="2171700"/>
            <a:chOff x="1087" y="12608"/>
            <a:chExt cx="8460" cy="3419"/>
          </a:xfrm>
        </p:grpSpPr>
        <p:sp>
          <p:nvSpPr>
            <p:cNvPr id="491553" name="Rectangle 33"/>
            <p:cNvSpPr>
              <a:spLocks noChangeArrowheads="1"/>
            </p:cNvSpPr>
            <p:nvPr/>
          </p:nvSpPr>
          <p:spPr bwMode="auto">
            <a:xfrm>
              <a:off x="1087" y="12608"/>
              <a:ext cx="8460" cy="3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1554" name="Rectangle 34"/>
            <p:cNvSpPr>
              <a:spLocks noChangeArrowheads="1"/>
            </p:cNvSpPr>
            <p:nvPr/>
          </p:nvSpPr>
          <p:spPr bwMode="auto">
            <a:xfrm>
              <a:off x="1270" y="12771"/>
              <a:ext cx="4598" cy="30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1555" name="Group 35"/>
            <p:cNvGrpSpPr>
              <a:grpSpLocks/>
            </p:cNvGrpSpPr>
            <p:nvPr/>
          </p:nvGrpSpPr>
          <p:grpSpPr bwMode="auto">
            <a:xfrm>
              <a:off x="1455" y="12934"/>
              <a:ext cx="4230" cy="2442"/>
              <a:chOff x="540" y="1080"/>
              <a:chExt cx="4140" cy="2700"/>
            </a:xfrm>
          </p:grpSpPr>
          <p:sp>
            <p:nvSpPr>
              <p:cNvPr id="491556" name="AutoShape 36"/>
              <p:cNvSpPr>
                <a:spLocks noChangeArrowheads="1"/>
              </p:cNvSpPr>
              <p:nvPr/>
            </p:nvSpPr>
            <p:spPr bwMode="auto">
              <a:xfrm>
                <a:off x="540" y="3453"/>
                <a:ext cx="4140" cy="3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491557" name="Group 37"/>
              <p:cNvGrpSpPr>
                <a:grpSpLocks/>
              </p:cNvGrpSpPr>
              <p:nvPr/>
            </p:nvGrpSpPr>
            <p:grpSpPr bwMode="auto">
              <a:xfrm>
                <a:off x="655" y="1080"/>
                <a:ext cx="3910" cy="2618"/>
                <a:chOff x="900" y="720"/>
                <a:chExt cx="12240" cy="5760"/>
              </a:xfrm>
            </p:grpSpPr>
            <p:sp>
              <p:nvSpPr>
                <p:cNvPr id="491558" name="AutoShape 38"/>
                <p:cNvSpPr>
                  <a:spLocks noChangeArrowheads="1"/>
                </p:cNvSpPr>
                <p:nvPr/>
              </p:nvSpPr>
              <p:spPr bwMode="auto">
                <a:xfrm>
                  <a:off x="900" y="720"/>
                  <a:ext cx="12240" cy="52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491559" name="Group 39"/>
                <p:cNvGrpSpPr>
                  <a:grpSpLocks/>
                </p:cNvGrpSpPr>
                <p:nvPr/>
              </p:nvGrpSpPr>
              <p:grpSpPr bwMode="auto">
                <a:xfrm>
                  <a:off x="1440" y="1620"/>
                  <a:ext cx="10980" cy="4860"/>
                  <a:chOff x="-2700" y="1260"/>
                  <a:chExt cx="19080" cy="6840"/>
                </a:xfrm>
              </p:grpSpPr>
              <p:sp>
                <p:nvSpPr>
                  <p:cNvPr id="491560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60" y="1620"/>
                    <a:ext cx="4500" cy="23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49156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840" y="1620"/>
                    <a:ext cx="4860" cy="23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grpSp>
                <p:nvGrpSpPr>
                  <p:cNvPr id="491562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-2700" y="3780"/>
                    <a:ext cx="9360" cy="4320"/>
                    <a:chOff x="-2700" y="3780"/>
                    <a:chExt cx="9360" cy="4320"/>
                  </a:xfrm>
                </p:grpSpPr>
                <p:sp>
                  <p:nvSpPr>
                    <p:cNvPr id="491563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00" y="558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64" name="Line 4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40" y="558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65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80" y="558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66" name="Line 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-1440" y="558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67" name="Line 4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-360" y="4140"/>
                      <a:ext cx="2160" cy="14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68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60" y="3960"/>
                      <a:ext cx="2340" cy="16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69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00" y="378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70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540" y="522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71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522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grpSp>
                  <p:nvGrpSpPr>
                    <p:cNvPr id="491572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2700" y="6480"/>
                      <a:ext cx="4500" cy="1620"/>
                      <a:chOff x="180" y="6300"/>
                      <a:chExt cx="4500" cy="1620"/>
                    </a:xfrm>
                  </p:grpSpPr>
                  <p:sp>
                    <p:nvSpPr>
                      <p:cNvPr id="491573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74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75" name="Oval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8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76" name="Oval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77" name="Oval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78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0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79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0" name="Oval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2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1" name="Oval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2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  <p:grpSp>
                  <p:nvGrpSpPr>
                    <p:cNvPr id="491583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0" y="6480"/>
                      <a:ext cx="4500" cy="1620"/>
                      <a:chOff x="180" y="6300"/>
                      <a:chExt cx="4500" cy="1620"/>
                    </a:xfrm>
                  </p:grpSpPr>
                  <p:sp>
                    <p:nvSpPr>
                      <p:cNvPr id="491584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5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6" name="Oval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8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7" name="Oval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8" name="Oval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89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0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90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91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2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92" name="Oval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593" name="Oval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</p:grpSp>
              <p:grpSp>
                <p:nvGrpSpPr>
                  <p:cNvPr id="491594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7020" y="3780"/>
                    <a:ext cx="9360" cy="4320"/>
                    <a:chOff x="180" y="3600"/>
                    <a:chExt cx="9360" cy="4320"/>
                  </a:xfrm>
                </p:grpSpPr>
                <p:sp>
                  <p:nvSpPr>
                    <p:cNvPr id="491595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80" y="540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96" name="Line 7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120" y="540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97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0" y="540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98" name="Line 7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40" y="540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599" name="Line 7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20" y="3960"/>
                      <a:ext cx="2160" cy="14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600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40" y="3780"/>
                      <a:ext cx="2340" cy="16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601" name="Oval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360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602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504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491603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0" y="5040"/>
                      <a:ext cx="540" cy="5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grpSp>
                  <p:nvGrpSpPr>
                    <p:cNvPr id="491604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0" y="6300"/>
                      <a:ext cx="4500" cy="1620"/>
                      <a:chOff x="180" y="6300"/>
                      <a:chExt cx="4500" cy="1620"/>
                    </a:xfrm>
                  </p:grpSpPr>
                  <p:sp>
                    <p:nvSpPr>
                      <p:cNvPr id="491605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06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07" name="Oval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8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08" name="Oval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09" name="Oval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0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0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1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2" name="Oval 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2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3" name="Oval 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4" name="Oval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  <p:grpSp>
                  <p:nvGrpSpPr>
                    <p:cNvPr id="491615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0" y="6300"/>
                      <a:ext cx="4500" cy="1620"/>
                      <a:chOff x="180" y="6300"/>
                      <a:chExt cx="4500" cy="1620"/>
                    </a:xfrm>
                  </p:grpSpPr>
                  <p:sp>
                    <p:nvSpPr>
                      <p:cNvPr id="491616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7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8" name="Oval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8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19" name="Oval 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20" name="Oval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21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00" y="6480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22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6480"/>
                        <a:ext cx="90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23" name="Oval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20" y="630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24" name="Oval 1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2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491625" name="Oval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7380"/>
                        <a:ext cx="540" cy="5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</p:grpSp>
              <p:sp>
                <p:nvSpPr>
                  <p:cNvPr id="491626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6480" y="1260"/>
                    <a:ext cx="540" cy="5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</p:grpSp>
        <p:sp>
          <p:nvSpPr>
            <p:cNvPr id="491627" name="Line 107"/>
            <p:cNvSpPr>
              <a:spLocks noChangeShapeType="1"/>
            </p:cNvSpPr>
            <p:nvPr/>
          </p:nvSpPr>
          <p:spPr bwMode="auto">
            <a:xfrm>
              <a:off x="6972" y="13259"/>
              <a:ext cx="18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628" name="Rectangle 108"/>
            <p:cNvSpPr>
              <a:spLocks noChangeArrowheads="1"/>
            </p:cNvSpPr>
            <p:nvPr/>
          </p:nvSpPr>
          <p:spPr bwMode="auto">
            <a:xfrm>
              <a:off x="1455" y="15392"/>
              <a:ext cx="5517" cy="16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629" name="Rectangle 109"/>
            <p:cNvSpPr>
              <a:spLocks noChangeArrowheads="1"/>
            </p:cNvSpPr>
            <p:nvPr/>
          </p:nvSpPr>
          <p:spPr bwMode="auto">
            <a:xfrm>
              <a:off x="5868" y="12771"/>
              <a:ext cx="1104" cy="30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630" name="Line 110"/>
            <p:cNvSpPr>
              <a:spLocks noChangeShapeType="1"/>
            </p:cNvSpPr>
            <p:nvPr/>
          </p:nvSpPr>
          <p:spPr bwMode="auto">
            <a:xfrm>
              <a:off x="1455" y="15392"/>
              <a:ext cx="73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631" name="Line 111"/>
            <p:cNvSpPr>
              <a:spLocks noChangeShapeType="1"/>
            </p:cNvSpPr>
            <p:nvPr/>
          </p:nvSpPr>
          <p:spPr bwMode="auto">
            <a:xfrm>
              <a:off x="7524" y="13259"/>
              <a:ext cx="0" cy="2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632" name="Text Box 112"/>
            <p:cNvSpPr txBox="1">
              <a:spLocks noChangeArrowheads="1"/>
            </p:cNvSpPr>
            <p:nvPr/>
          </p:nvSpPr>
          <p:spPr bwMode="auto">
            <a:xfrm>
              <a:off x="7648" y="13927"/>
              <a:ext cx="1565" cy="5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491633" name="Text Box 113"/>
            <p:cNvSpPr txBox="1">
              <a:spLocks noChangeArrowheads="1"/>
            </p:cNvSpPr>
            <p:nvPr/>
          </p:nvSpPr>
          <p:spPr bwMode="auto">
            <a:xfrm>
              <a:off x="6094" y="12983"/>
              <a:ext cx="639" cy="2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/>
            </a:p>
          </p:txBody>
        </p:sp>
      </p:grpSp>
      <p:graphicFrame>
        <p:nvGraphicFramePr>
          <p:cNvPr id="491634" name="Object 114"/>
          <p:cNvGraphicFramePr>
            <a:graphicFrameLocks noChangeAspect="1"/>
          </p:cNvGraphicFramePr>
          <p:nvPr/>
        </p:nvGraphicFramePr>
        <p:xfrm>
          <a:off x="6778625" y="4862513"/>
          <a:ext cx="7778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Уравнение" r:id="rId3" imgW="634680" imgH="215640" progId="Equation.3">
                  <p:embed/>
                </p:oleObj>
              </mc:Choice>
              <mc:Fallback>
                <p:oleObj name="Уравнение" r:id="rId3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4862513"/>
                        <a:ext cx="7778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5" name="Object 115"/>
          <p:cNvGraphicFramePr>
            <a:graphicFrameLocks noChangeAspect="1"/>
          </p:cNvGraphicFramePr>
          <p:nvPr/>
        </p:nvGraphicFramePr>
        <p:xfrm>
          <a:off x="5635625" y="1738313"/>
          <a:ext cx="7778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Уравнение" r:id="rId5" imgW="634680" imgH="215640" progId="Equation.3">
                  <p:embed/>
                </p:oleObj>
              </mc:Choice>
              <mc:Fallback>
                <p:oleObj name="Уравнение" r:id="rId5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1738313"/>
                        <a:ext cx="7778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442922" y="5215779"/>
            <a:ext cx="322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ДАДЕНО – КОЛКО СА ДАННИТЕ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063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AutoShape 2"/>
          <p:cNvSpPr>
            <a:spLocks noChangeArrowheads="1"/>
          </p:cNvSpPr>
          <p:nvPr/>
        </p:nvSpPr>
        <p:spPr bwMode="auto">
          <a:xfrm>
            <a:off x="496888" y="1263650"/>
            <a:ext cx="2428875" cy="1344613"/>
          </a:xfrm>
          <a:prstGeom prst="triangle">
            <a:avLst>
              <a:gd name="adj" fmla="val 50000"/>
            </a:avLst>
          </a:prstGeom>
          <a:solidFill>
            <a:srgbClr val="FFE0A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1657350" y="1341438"/>
            <a:ext cx="106363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28" name="Freeform 4"/>
          <p:cNvSpPr>
            <a:spLocks/>
          </p:cNvSpPr>
          <p:nvPr/>
        </p:nvSpPr>
        <p:spPr bwMode="auto">
          <a:xfrm>
            <a:off x="1704975" y="946150"/>
            <a:ext cx="1588" cy="387350"/>
          </a:xfrm>
          <a:custGeom>
            <a:avLst/>
            <a:gdLst>
              <a:gd name="T0" fmla="*/ 0 w 1"/>
              <a:gd name="T1" fmla="*/ 880 h 880"/>
              <a:gd name="T2" fmla="*/ 0 w 1"/>
              <a:gd name="T3" fmla="*/ 0 h 8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80">
                <a:moveTo>
                  <a:pt x="0" y="88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4229" name="WordArt 5"/>
          <p:cNvSpPr>
            <a:spLocks noChangeArrowheads="1" noChangeShapeType="1" noTextEdit="1"/>
          </p:cNvSpPr>
          <p:nvPr/>
        </p:nvSpPr>
        <p:spPr bwMode="auto">
          <a:xfrm>
            <a:off x="1236663" y="2054225"/>
            <a:ext cx="949325" cy="3952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ИБД</a:t>
            </a:r>
          </a:p>
        </p:txBody>
      </p:sp>
      <p:grpSp>
        <p:nvGrpSpPr>
          <p:cNvPr id="564230" name="Group 6"/>
          <p:cNvGrpSpPr>
            <a:grpSpLocks/>
          </p:cNvGrpSpPr>
          <p:nvPr/>
        </p:nvGrpSpPr>
        <p:grpSpPr bwMode="auto">
          <a:xfrm>
            <a:off x="2236788" y="2235200"/>
            <a:ext cx="869950" cy="962025"/>
            <a:chOff x="8100" y="6300"/>
            <a:chExt cx="1727" cy="2876"/>
          </a:xfrm>
        </p:grpSpPr>
        <p:pic>
          <p:nvPicPr>
            <p:cNvPr id="564231" name="Picture 7" descr="RIBNAW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" y="6300"/>
              <a:ext cx="1727" cy="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232" name="WordArt 8"/>
            <p:cNvSpPr>
              <a:spLocks noChangeArrowheads="1" noChangeShapeType="1" noTextEdit="1"/>
            </p:cNvSpPr>
            <p:nvPr/>
          </p:nvSpPr>
          <p:spPr bwMode="auto">
            <a:xfrm>
              <a:off x="8820" y="6660"/>
              <a:ext cx="180" cy="5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1809750" y="3665538"/>
            <a:ext cx="3429000" cy="205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400" dirty="0">
                <a:cs typeface="Times New Roman" pitchFamily="18" charset="0"/>
              </a:rPr>
              <a:t>ИБД с n </a:t>
            </a:r>
            <a:r>
              <a:rPr lang="bg-BG" altLang="bg-BG" sz="1400" dirty="0">
                <a:cs typeface="Times New Roman" pitchFamily="18" charset="0"/>
              </a:rPr>
              <a:t>възела от тип  “О” (кръгче)</a:t>
            </a:r>
            <a:endParaRPr lang="en-US" altLang="bg-BG" sz="1400" dirty="0"/>
          </a:p>
          <a:p>
            <a:pPr algn="l" eaLnBrk="0" hangingPunct="0"/>
            <a:r>
              <a:rPr lang="bg-BG" altLang="bg-BG" sz="1400" dirty="0">
                <a:cs typeface="Times New Roman" pitchFamily="18" charset="0"/>
              </a:rPr>
              <a:t> </a:t>
            </a:r>
            <a:endParaRPr lang="en-US" altLang="bg-BG" sz="1400" dirty="0"/>
          </a:p>
          <a:p>
            <a:pPr algn="l" eaLnBrk="0" hangingPunct="0"/>
            <a:r>
              <a:rPr lang="bg-BG" altLang="bg-BG" sz="1400" dirty="0">
                <a:cs typeface="Times New Roman" pitchFamily="18" charset="0"/>
              </a:rPr>
              <a:t> </a:t>
            </a:r>
            <a:endParaRPr lang="en-US" altLang="bg-BG" sz="1400" dirty="0"/>
          </a:p>
          <a:p>
            <a:pPr algn="l" eaLnBrk="0" hangingPunct="0"/>
            <a:r>
              <a:rPr lang="bg-BG" altLang="bg-BG" sz="1400" dirty="0">
                <a:cs typeface="Times New Roman" pitchFamily="18" charset="0"/>
              </a:rPr>
              <a:t>е:</a:t>
            </a:r>
            <a:endParaRPr lang="bg-BG" altLang="bg-BG" sz="1400" dirty="0"/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5238750" y="3675063"/>
            <a:ext cx="360045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400" dirty="0">
                <a:cs typeface="Times New Roman" pitchFamily="18" charset="0"/>
              </a:rPr>
              <a:t>1) Празна структура ако </a:t>
            </a:r>
            <a:r>
              <a:rPr lang="en-US" altLang="bg-BG" sz="1400" dirty="0">
                <a:cs typeface="Times New Roman" pitchFamily="18" charset="0"/>
              </a:rPr>
              <a:t>n=0</a:t>
            </a:r>
            <a:r>
              <a:rPr lang="bg-BG" altLang="bg-BG" sz="1400" dirty="0">
                <a:cs typeface="Times New Roman" pitchFamily="18" charset="0"/>
              </a:rPr>
              <a:t> </a:t>
            </a:r>
            <a:endParaRPr lang="bg-BG" altLang="bg-BG" sz="1400" dirty="0"/>
          </a:p>
        </p:txBody>
      </p:sp>
      <p:sp>
        <p:nvSpPr>
          <p:cNvPr id="564235" name="AutoShape 11"/>
          <p:cNvSpPr>
            <a:spLocks noChangeArrowheads="1"/>
          </p:cNvSpPr>
          <p:nvPr/>
        </p:nvSpPr>
        <p:spPr bwMode="auto">
          <a:xfrm>
            <a:off x="2784475" y="3959225"/>
            <a:ext cx="2400300" cy="1600200"/>
          </a:xfrm>
          <a:prstGeom prst="triangle">
            <a:avLst>
              <a:gd name="adj" fmla="val 4996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36" name="AutoShape 12"/>
          <p:cNvSpPr>
            <a:spLocks noChangeArrowheads="1"/>
          </p:cNvSpPr>
          <p:nvPr/>
        </p:nvSpPr>
        <p:spPr bwMode="auto">
          <a:xfrm flipH="1">
            <a:off x="3135313" y="4611688"/>
            <a:ext cx="835025" cy="833437"/>
          </a:xfrm>
          <a:prstGeom prst="triangle">
            <a:avLst>
              <a:gd name="adj" fmla="val 484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37" name="AutoShape 13"/>
          <p:cNvSpPr>
            <a:spLocks noChangeArrowheads="1"/>
          </p:cNvSpPr>
          <p:nvPr/>
        </p:nvSpPr>
        <p:spPr bwMode="auto">
          <a:xfrm>
            <a:off x="3984625" y="4640263"/>
            <a:ext cx="892175" cy="809625"/>
          </a:xfrm>
          <a:prstGeom prst="triangle">
            <a:avLst>
              <a:gd name="adj" fmla="val 484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38" name="Freeform 14"/>
          <p:cNvSpPr>
            <a:spLocks/>
          </p:cNvSpPr>
          <p:nvPr/>
        </p:nvSpPr>
        <p:spPr bwMode="auto">
          <a:xfrm>
            <a:off x="3589338" y="4171950"/>
            <a:ext cx="381000" cy="430213"/>
          </a:xfrm>
          <a:custGeom>
            <a:avLst/>
            <a:gdLst>
              <a:gd name="T0" fmla="*/ 0 w 820"/>
              <a:gd name="T1" fmla="*/ 980 h 980"/>
              <a:gd name="T2" fmla="*/ 820 w 820"/>
              <a:gd name="T3" fmla="*/ 0 h 9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0" h="980">
                <a:moveTo>
                  <a:pt x="0" y="980"/>
                </a:moveTo>
                <a:lnTo>
                  <a:pt x="8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4239" name="Freeform 15"/>
          <p:cNvSpPr>
            <a:spLocks/>
          </p:cNvSpPr>
          <p:nvPr/>
        </p:nvSpPr>
        <p:spPr bwMode="auto">
          <a:xfrm>
            <a:off x="4005263" y="4171950"/>
            <a:ext cx="384175" cy="415925"/>
          </a:xfrm>
          <a:custGeom>
            <a:avLst/>
            <a:gdLst>
              <a:gd name="T0" fmla="*/ 820 w 820"/>
              <a:gd name="T1" fmla="*/ 980 h 980"/>
              <a:gd name="T2" fmla="*/ 0 w 820"/>
              <a:gd name="T3" fmla="*/ 0 h 9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0" h="980">
                <a:moveTo>
                  <a:pt x="820" y="98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3524250" y="4583113"/>
            <a:ext cx="77788" cy="904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41" name="Oval 17"/>
          <p:cNvSpPr>
            <a:spLocks noChangeArrowheads="1"/>
          </p:cNvSpPr>
          <p:nvPr/>
        </p:nvSpPr>
        <p:spPr bwMode="auto">
          <a:xfrm>
            <a:off x="4364038" y="4568825"/>
            <a:ext cx="77787" cy="90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42" name="Oval 18"/>
          <p:cNvSpPr>
            <a:spLocks noChangeArrowheads="1"/>
          </p:cNvSpPr>
          <p:nvPr/>
        </p:nvSpPr>
        <p:spPr bwMode="auto">
          <a:xfrm>
            <a:off x="3922713" y="4064000"/>
            <a:ext cx="130175" cy="1428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4243" name="WordArt 19"/>
          <p:cNvSpPr>
            <a:spLocks noChangeArrowheads="1" noChangeShapeType="1" noTextEdit="1"/>
          </p:cNvSpPr>
          <p:nvPr/>
        </p:nvSpPr>
        <p:spPr bwMode="auto">
          <a:xfrm>
            <a:off x="3365500" y="5197475"/>
            <a:ext cx="336550" cy="187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div 2</a:t>
            </a:r>
            <a:endParaRPr lang="bg-BG" sz="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64244" name="WordArt 20"/>
          <p:cNvSpPr>
            <a:spLocks noChangeArrowheads="1" noChangeShapeType="1" noTextEdit="1"/>
          </p:cNvSpPr>
          <p:nvPr/>
        </p:nvSpPr>
        <p:spPr bwMode="auto">
          <a:xfrm>
            <a:off x="4097338" y="5173663"/>
            <a:ext cx="612775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pt-BR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- n div 2 - 1</a:t>
            </a:r>
            <a:endParaRPr lang="bg-BG" sz="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64245" name="Text Box 21"/>
          <p:cNvSpPr txBox="1">
            <a:spLocks noChangeArrowheads="1"/>
          </p:cNvSpPr>
          <p:nvPr/>
        </p:nvSpPr>
        <p:spPr bwMode="auto">
          <a:xfrm>
            <a:off x="5238750" y="4330700"/>
            <a:ext cx="3619500" cy="1400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400" dirty="0">
                <a:cs typeface="Times New Roman" pitchFamily="18" charset="0"/>
              </a:rPr>
              <a:t>2) Един възел-корен от тип “О” (кръгче)</a:t>
            </a:r>
            <a:endParaRPr lang="en-US" altLang="bg-BG" sz="1400" dirty="0"/>
          </a:p>
          <a:p>
            <a:pPr algn="l" eaLnBrk="0" hangingPunct="0"/>
            <a:r>
              <a:rPr lang="bg-BG" altLang="bg-BG" sz="1400" dirty="0">
                <a:cs typeface="Times New Roman" pitchFamily="18" charset="0"/>
              </a:rPr>
              <a:t>за който има закачени две ИБД-та</a:t>
            </a:r>
            <a:endParaRPr lang="en-US" altLang="bg-BG" sz="1400" dirty="0"/>
          </a:p>
          <a:p>
            <a:pPr algn="l" eaLnBrk="0" hangingPunct="0"/>
            <a:r>
              <a:rPr lang="bg-BG" altLang="bg-BG" sz="1400" dirty="0">
                <a:cs typeface="Times New Roman" pitchFamily="18" charset="0"/>
              </a:rPr>
              <a:t>ляв ИБД с</a:t>
            </a:r>
            <a:r>
              <a:rPr lang="en-US" altLang="bg-BG" sz="1400" dirty="0">
                <a:cs typeface="Times New Roman" pitchFamily="18" charset="0"/>
              </a:rPr>
              <a:t> n</a:t>
            </a:r>
            <a:r>
              <a:rPr lang="bg-BG" altLang="bg-BG" sz="1400" dirty="0">
                <a:cs typeface="Times New Roman" pitchFamily="18" charset="0"/>
              </a:rPr>
              <a:t> </a:t>
            </a:r>
            <a:r>
              <a:rPr lang="en-US" altLang="bg-BG" sz="1400" dirty="0">
                <a:cs typeface="Times New Roman" pitchFamily="18" charset="0"/>
              </a:rPr>
              <a:t>div</a:t>
            </a:r>
            <a:r>
              <a:rPr lang="bg-BG" altLang="bg-BG" sz="1400" dirty="0">
                <a:cs typeface="Times New Roman" pitchFamily="18" charset="0"/>
              </a:rPr>
              <a:t> 2 възела</a:t>
            </a:r>
            <a:endParaRPr lang="en-US" altLang="bg-BG" sz="1400" dirty="0"/>
          </a:p>
          <a:p>
            <a:pPr algn="l" eaLnBrk="0" hangingPunct="0"/>
            <a:r>
              <a:rPr lang="bg-BG" altLang="bg-BG" sz="1400" dirty="0">
                <a:cs typeface="Times New Roman" pitchFamily="18" charset="0"/>
              </a:rPr>
              <a:t>десен ИБД с </a:t>
            </a:r>
            <a:r>
              <a:rPr lang="en-US" altLang="bg-BG" sz="1400" dirty="0">
                <a:cs typeface="Times New Roman" pitchFamily="18" charset="0"/>
              </a:rPr>
              <a:t>n</a:t>
            </a:r>
            <a:r>
              <a:rPr lang="bg-BG" altLang="bg-BG" sz="1400" dirty="0">
                <a:cs typeface="Times New Roman" pitchFamily="18" charset="0"/>
              </a:rPr>
              <a:t> - </a:t>
            </a:r>
            <a:r>
              <a:rPr lang="en-US" altLang="bg-BG" sz="1400" dirty="0">
                <a:cs typeface="Times New Roman" pitchFamily="18" charset="0"/>
              </a:rPr>
              <a:t>n</a:t>
            </a:r>
            <a:r>
              <a:rPr lang="bg-BG" altLang="bg-BG" sz="1400" dirty="0">
                <a:cs typeface="Times New Roman" pitchFamily="18" charset="0"/>
              </a:rPr>
              <a:t> </a:t>
            </a:r>
            <a:r>
              <a:rPr lang="en-US" altLang="bg-BG" sz="1400" dirty="0">
                <a:cs typeface="Times New Roman" pitchFamily="18" charset="0"/>
              </a:rPr>
              <a:t>div</a:t>
            </a:r>
            <a:r>
              <a:rPr lang="bg-BG" altLang="bg-BG" sz="1400" dirty="0">
                <a:cs typeface="Times New Roman" pitchFamily="18" charset="0"/>
              </a:rPr>
              <a:t> 2 – 1 възела</a:t>
            </a:r>
            <a:endParaRPr lang="en-US" altLang="bg-BG" sz="1400" dirty="0"/>
          </a:p>
          <a:p>
            <a:pPr algn="l" eaLnBrk="0" hangingPunct="0"/>
            <a:r>
              <a:rPr lang="bg-BG" altLang="bg-BG" sz="1400" dirty="0">
                <a:cs typeface="Times New Roman" pitchFamily="18" charset="0"/>
              </a:rPr>
              <a:t> </a:t>
            </a:r>
            <a:endParaRPr lang="bg-BG" altLang="bg-BG" sz="1400" dirty="0"/>
          </a:p>
        </p:txBody>
      </p:sp>
      <p:sp>
        <p:nvSpPr>
          <p:cNvPr id="564246" name="Rectangle 22"/>
          <p:cNvSpPr>
            <a:spLocks noChangeArrowheads="1"/>
          </p:cNvSpPr>
          <p:nvPr/>
        </p:nvSpPr>
        <p:spPr bwMode="auto">
          <a:xfrm>
            <a:off x="57150" y="1325563"/>
            <a:ext cx="6842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bg-BG" altLang="bg-BG" sz="1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eaLnBrk="0" hangingPunct="0"/>
            <a:endParaRPr lang="en-US" altLang="bg-BG" sz="1800" b="0"/>
          </a:p>
        </p:txBody>
      </p:sp>
      <p:pic>
        <p:nvPicPr>
          <p:cNvPr id="564248" name="Picture 24" descr="IN0095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4195763"/>
            <a:ext cx="15430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4249" name="Rectangle 25"/>
          <p:cNvSpPr>
            <a:spLocks noChangeArrowheads="1"/>
          </p:cNvSpPr>
          <p:nvPr/>
        </p:nvSpPr>
        <p:spPr bwMode="auto">
          <a:xfrm>
            <a:off x="2177248" y="182010"/>
            <a:ext cx="47925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 sz="1600" i="1" dirty="0" smtClean="0"/>
              <a:t>И така, пишем програма по Рекурсивна Дефиниция</a:t>
            </a:r>
            <a:endParaRPr lang="bg-BG" altLang="bg-BG" sz="16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74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animBg="1"/>
      <p:bldP spid="564227" grpId="0" animBg="1"/>
      <p:bldP spid="564228" grpId="0" animBg="1"/>
      <p:bldP spid="5642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ChangeArrowheads="1"/>
          </p:cNvSpPr>
          <p:nvPr/>
        </p:nvSpPr>
        <p:spPr bwMode="auto">
          <a:xfrm>
            <a:off x="1487488" y="528638"/>
            <a:ext cx="80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sz="1400" b="0">
                <a:cs typeface="Times New Roman" pitchFamily="18" charset="0"/>
              </a:rPr>
              <a:t> </a:t>
            </a:r>
            <a:endParaRPr lang="bg-BG" altLang="bg-BG" sz="1800" b="0"/>
          </a:p>
        </p:txBody>
      </p:sp>
      <p:sp>
        <p:nvSpPr>
          <p:cNvPr id="492569" name="Rectangle 25"/>
          <p:cNvSpPr>
            <a:spLocks noChangeArrowheads="1"/>
          </p:cNvSpPr>
          <p:nvPr/>
        </p:nvSpPr>
        <p:spPr bwMode="auto">
          <a:xfrm>
            <a:off x="3752551" y="34801"/>
            <a:ext cx="49401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bg-BG" altLang="bg-BG" i="1" dirty="0" smtClean="0"/>
              <a:t>ИБД </a:t>
            </a:r>
            <a:r>
              <a:rPr lang="bg-BG" altLang="bg-BG" i="1" dirty="0"/>
              <a:t>от </a:t>
            </a:r>
            <a:r>
              <a:rPr lang="en-US" altLang="bg-BG" i="1" dirty="0"/>
              <a:t>n</a:t>
            </a:r>
            <a:r>
              <a:rPr lang="bg-BG" altLang="bg-BG" i="1" dirty="0"/>
              <a:t> </a:t>
            </a:r>
            <a:r>
              <a:rPr lang="bg-BG" altLang="bg-BG" i="1" dirty="0" smtClean="0"/>
              <a:t>възела</a:t>
            </a:r>
            <a:r>
              <a:rPr lang="bg-BG" altLang="bg-BG" i="1" dirty="0"/>
              <a:t>	</a:t>
            </a:r>
            <a:r>
              <a:rPr lang="bg-BG" altLang="bg-BG" i="1" dirty="0" smtClean="0"/>
              <a:t>реализирано с указатели</a:t>
            </a:r>
            <a:r>
              <a:rPr lang="bg-BG" altLang="bg-BG" i="1" dirty="0" smtClean="0"/>
              <a:t>.</a:t>
            </a:r>
            <a:r>
              <a:rPr lang="bg-BG" altLang="bg-BG" dirty="0" smtClean="0"/>
              <a:t> </a:t>
            </a:r>
            <a:endParaRPr lang="bg-BG" altLang="bg-BG" dirty="0"/>
          </a:p>
        </p:txBody>
      </p:sp>
      <p:sp>
        <p:nvSpPr>
          <p:cNvPr id="492571" name="Line 27"/>
          <p:cNvSpPr>
            <a:spLocks noChangeShapeType="1"/>
          </p:cNvSpPr>
          <p:nvPr/>
        </p:nvSpPr>
        <p:spPr bwMode="auto">
          <a:xfrm>
            <a:off x="1120448" y="3319463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2572" name="Line 28"/>
          <p:cNvSpPr>
            <a:spLocks noChangeShapeType="1"/>
          </p:cNvSpPr>
          <p:nvPr/>
        </p:nvSpPr>
        <p:spPr bwMode="auto">
          <a:xfrm>
            <a:off x="1120448" y="37909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2573" name="Oval 29"/>
          <p:cNvSpPr>
            <a:spLocks noChangeArrowheads="1"/>
          </p:cNvSpPr>
          <p:nvPr/>
        </p:nvSpPr>
        <p:spPr bwMode="auto">
          <a:xfrm>
            <a:off x="988910" y="2787650"/>
            <a:ext cx="264660" cy="2714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2574" name="Text Box 30"/>
          <p:cNvSpPr txBox="1">
            <a:spLocks noChangeArrowheads="1"/>
          </p:cNvSpPr>
          <p:nvPr/>
        </p:nvSpPr>
        <p:spPr bwMode="auto">
          <a:xfrm>
            <a:off x="855787" y="2443885"/>
            <a:ext cx="530905" cy="2786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bg-BG" sz="1400" b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endParaRPr lang="en-US" altLang="bg-BG" sz="1400" b="1" dirty="0">
              <a:solidFill>
                <a:srgbClr val="FF0000"/>
              </a:solidFill>
            </a:endParaRPr>
          </a:p>
        </p:txBody>
      </p:sp>
      <p:sp>
        <p:nvSpPr>
          <p:cNvPr id="492575" name="Line 31"/>
          <p:cNvSpPr>
            <a:spLocks noChangeShapeType="1"/>
          </p:cNvSpPr>
          <p:nvPr/>
        </p:nvSpPr>
        <p:spPr bwMode="auto">
          <a:xfrm>
            <a:off x="1120448" y="2655888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2576" name="Text Box 32"/>
          <p:cNvSpPr txBox="1">
            <a:spLocks noChangeArrowheads="1"/>
          </p:cNvSpPr>
          <p:nvPr/>
        </p:nvSpPr>
        <p:spPr bwMode="auto">
          <a:xfrm>
            <a:off x="736928" y="3134447"/>
            <a:ext cx="862127" cy="2040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altLang="bg-BG" sz="1200" b="0" dirty="0" smtClean="0">
                <a:cs typeface="Times New Roman" pitchFamily="18" charset="0"/>
              </a:rPr>
              <a:t>  </a:t>
            </a:r>
            <a:r>
              <a:rPr lang="en-US" altLang="bg-BG" sz="1200" b="0" dirty="0" err="1" smtClean="0">
                <a:cs typeface="Times New Roman" pitchFamily="18" charset="0"/>
              </a:rPr>
              <a:t>nl</a:t>
            </a:r>
            <a:r>
              <a:rPr lang="en-US" altLang="bg-BG" sz="800" b="0" dirty="0">
                <a:cs typeface="Times New Roman" pitchFamily="18" charset="0"/>
              </a:rPr>
              <a:t>, </a:t>
            </a:r>
            <a:r>
              <a:rPr lang="en-US" altLang="bg-BG" sz="1200" b="0" dirty="0" err="1">
                <a:cs typeface="Times New Roman" pitchFamily="18" charset="0"/>
              </a:rPr>
              <a:t>nd</a:t>
            </a:r>
            <a:endParaRPr lang="en-US" altLang="bg-BG" sz="1200" b="0" dirty="0"/>
          </a:p>
          <a:p>
            <a:pPr eaLnBrk="0" hangingPunct="0"/>
            <a:r>
              <a:rPr lang="en-US" altLang="bg-BG" sz="800" b="0" dirty="0">
                <a:cs typeface="Times New Roman" pitchFamily="18" charset="0"/>
              </a:rPr>
              <a:t> </a:t>
            </a:r>
            <a:endParaRPr lang="en-US" altLang="bg-BG" sz="800" b="0" dirty="0"/>
          </a:p>
        </p:txBody>
      </p:sp>
      <p:sp>
        <p:nvSpPr>
          <p:cNvPr id="492577" name="Text Box 33"/>
          <p:cNvSpPr txBox="1">
            <a:spLocks noChangeArrowheads="1"/>
          </p:cNvSpPr>
          <p:nvPr/>
        </p:nvSpPr>
        <p:spPr bwMode="auto">
          <a:xfrm>
            <a:off x="722665" y="3459163"/>
            <a:ext cx="862127" cy="338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 dirty="0">
                <a:cs typeface="Times New Roman" pitchFamily="18" charset="0"/>
              </a:rPr>
              <a:t> </a:t>
            </a:r>
            <a:endParaRPr lang="bg-BG" altLang="bg-BG" sz="800" b="0" dirty="0"/>
          </a:p>
        </p:txBody>
      </p:sp>
      <p:sp>
        <p:nvSpPr>
          <p:cNvPr id="492578" name="Line 34"/>
          <p:cNvSpPr>
            <a:spLocks noChangeShapeType="1"/>
          </p:cNvSpPr>
          <p:nvPr/>
        </p:nvSpPr>
        <p:spPr bwMode="auto">
          <a:xfrm>
            <a:off x="1120448" y="3051175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2592" name="Text Box 48"/>
          <p:cNvSpPr txBox="1">
            <a:spLocks noChangeArrowheads="1"/>
          </p:cNvSpPr>
          <p:nvPr/>
        </p:nvSpPr>
        <p:spPr bwMode="auto">
          <a:xfrm>
            <a:off x="480192" y="3459163"/>
            <a:ext cx="242473" cy="338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492593" name="Text Box 49"/>
          <p:cNvSpPr txBox="1">
            <a:spLocks noChangeArrowheads="1"/>
          </p:cNvSpPr>
          <p:nvPr/>
        </p:nvSpPr>
        <p:spPr bwMode="auto">
          <a:xfrm>
            <a:off x="469098" y="3138488"/>
            <a:ext cx="253567" cy="20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 dirty="0">
                <a:cs typeface="Times New Roman" pitchFamily="18" charset="0"/>
              </a:rPr>
              <a:t>1</a:t>
            </a:r>
            <a:endParaRPr lang="en-US" altLang="bg-BG" sz="800" b="0" dirty="0"/>
          </a:p>
        </p:txBody>
      </p:sp>
      <p:sp>
        <p:nvSpPr>
          <p:cNvPr id="492594" name="Text Box 50"/>
          <p:cNvSpPr txBox="1">
            <a:spLocks noChangeArrowheads="1"/>
          </p:cNvSpPr>
          <p:nvPr/>
        </p:nvSpPr>
        <p:spPr bwMode="auto">
          <a:xfrm>
            <a:off x="722665" y="3933825"/>
            <a:ext cx="862127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 dirty="0">
                <a:cs typeface="Times New Roman" pitchFamily="18" charset="0"/>
              </a:rPr>
              <a:t> </a:t>
            </a:r>
            <a:endParaRPr lang="bg-BG" altLang="bg-BG" sz="800" b="0" dirty="0"/>
          </a:p>
        </p:txBody>
      </p:sp>
      <p:sp>
        <p:nvSpPr>
          <p:cNvPr id="492600" name="WordArt 56"/>
          <p:cNvSpPr>
            <a:spLocks noChangeArrowheads="1" noChangeShapeType="1" noTextEdit="1"/>
          </p:cNvSpPr>
          <p:nvPr/>
        </p:nvSpPr>
        <p:spPr bwMode="auto">
          <a:xfrm>
            <a:off x="1110939" y="4040188"/>
            <a:ext cx="85579" cy="587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0C0C0"/>
              </a:solidFill>
              <a:latin typeface="Arial Black"/>
            </a:endParaRPr>
          </a:p>
        </p:txBody>
      </p:sp>
      <p:sp>
        <p:nvSpPr>
          <p:cNvPr id="492606" name="Text Box 62"/>
          <p:cNvSpPr txBox="1">
            <a:spLocks noChangeArrowheads="1"/>
          </p:cNvSpPr>
          <p:nvPr/>
        </p:nvSpPr>
        <p:spPr bwMode="auto">
          <a:xfrm>
            <a:off x="475437" y="3933825"/>
            <a:ext cx="247227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3</a:t>
            </a:r>
            <a:endParaRPr lang="en-US" altLang="bg-BG" sz="800" b="0"/>
          </a:p>
        </p:txBody>
      </p:sp>
      <p:sp>
        <p:nvSpPr>
          <p:cNvPr id="492608" name="Line 64"/>
          <p:cNvSpPr>
            <a:spLocks noChangeShapeType="1"/>
          </p:cNvSpPr>
          <p:nvPr/>
        </p:nvSpPr>
        <p:spPr bwMode="auto">
          <a:xfrm flipH="1">
            <a:off x="1114108" y="4283075"/>
            <a:ext cx="6339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2609" name="Text Box 65"/>
          <p:cNvSpPr txBox="1">
            <a:spLocks noChangeArrowheads="1"/>
          </p:cNvSpPr>
          <p:nvPr/>
        </p:nvSpPr>
        <p:spPr bwMode="auto">
          <a:xfrm>
            <a:off x="727419" y="4356100"/>
            <a:ext cx="860542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>
                <a:cs typeface="Times New Roman" pitchFamily="18" charset="0"/>
              </a:rPr>
              <a:t> </a:t>
            </a:r>
            <a:endParaRPr lang="bg-BG" altLang="bg-BG" sz="800" b="0"/>
          </a:p>
        </p:txBody>
      </p:sp>
      <p:sp>
        <p:nvSpPr>
          <p:cNvPr id="492615" name="WordArt 71"/>
          <p:cNvSpPr>
            <a:spLocks noChangeArrowheads="1" noChangeShapeType="1" noTextEdit="1"/>
          </p:cNvSpPr>
          <p:nvPr/>
        </p:nvSpPr>
        <p:spPr bwMode="auto">
          <a:xfrm>
            <a:off x="1103015" y="4498975"/>
            <a:ext cx="83994" cy="587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0C0C0"/>
              </a:solidFill>
              <a:latin typeface="Arial Black"/>
            </a:endParaRPr>
          </a:p>
        </p:txBody>
      </p:sp>
      <p:sp>
        <p:nvSpPr>
          <p:cNvPr id="492621" name="Text Box 77"/>
          <p:cNvSpPr txBox="1">
            <a:spLocks noChangeArrowheads="1"/>
          </p:cNvSpPr>
          <p:nvPr/>
        </p:nvSpPr>
        <p:spPr bwMode="auto">
          <a:xfrm>
            <a:off x="491285" y="4354513"/>
            <a:ext cx="232964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4</a:t>
            </a:r>
            <a:endParaRPr lang="en-US" altLang="bg-BG" sz="800" b="0"/>
          </a:p>
        </p:txBody>
      </p:sp>
      <p:sp>
        <p:nvSpPr>
          <p:cNvPr id="492623" name="Line 79"/>
          <p:cNvSpPr>
            <a:spLocks noChangeShapeType="1"/>
          </p:cNvSpPr>
          <p:nvPr/>
        </p:nvSpPr>
        <p:spPr bwMode="auto">
          <a:xfrm>
            <a:off x="1125202" y="47037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2624" name="Text Box 80"/>
          <p:cNvSpPr txBox="1">
            <a:spLocks noChangeArrowheads="1"/>
          </p:cNvSpPr>
          <p:nvPr/>
        </p:nvSpPr>
        <p:spPr bwMode="auto">
          <a:xfrm>
            <a:off x="730589" y="4838700"/>
            <a:ext cx="862127" cy="312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>
                <a:cs typeface="Times New Roman" pitchFamily="18" charset="0"/>
              </a:rPr>
              <a:t> </a:t>
            </a:r>
            <a:endParaRPr lang="bg-BG" altLang="bg-BG" sz="800" b="0"/>
          </a:p>
        </p:txBody>
      </p:sp>
      <p:sp>
        <p:nvSpPr>
          <p:cNvPr id="492631" name="WordArt 87"/>
          <p:cNvSpPr>
            <a:spLocks noChangeArrowheads="1" noChangeShapeType="1" noTextEdit="1"/>
          </p:cNvSpPr>
          <p:nvPr/>
        </p:nvSpPr>
        <p:spPr bwMode="auto">
          <a:xfrm>
            <a:off x="1548341" y="4887913"/>
            <a:ext cx="45959" cy="2270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0C0C0"/>
                </a:solidFill>
                <a:latin typeface="Arial Black"/>
              </a:rPr>
              <a:t>х</a:t>
            </a:r>
          </a:p>
        </p:txBody>
      </p:sp>
      <p:sp>
        <p:nvSpPr>
          <p:cNvPr id="492637" name="Text Box 93"/>
          <p:cNvSpPr txBox="1">
            <a:spLocks noChangeArrowheads="1"/>
          </p:cNvSpPr>
          <p:nvPr/>
        </p:nvSpPr>
        <p:spPr bwMode="auto">
          <a:xfrm>
            <a:off x="480192" y="4837113"/>
            <a:ext cx="251982" cy="312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492638" name="Text Box 94"/>
          <p:cNvSpPr txBox="1">
            <a:spLocks noChangeArrowheads="1"/>
          </p:cNvSpPr>
          <p:nvPr/>
        </p:nvSpPr>
        <p:spPr bwMode="auto">
          <a:xfrm>
            <a:off x="877974" y="4895850"/>
            <a:ext cx="522981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 b="0" dirty="0" err="1">
                <a:latin typeface="Times New Roman" pitchFamily="18" charset="0"/>
                <a:cs typeface="Times New Roman" pitchFamily="18" charset="0"/>
              </a:rPr>
              <a:t>Ibd</a:t>
            </a:r>
            <a:r>
              <a:rPr lang="en-US" altLang="bg-BG" sz="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bg-BG" sz="800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</a:t>
            </a:r>
            <a:endParaRPr lang="bg-BG" altLang="bg-BG" sz="800" b="0" dirty="0"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endParaRPr lang="bg-BG" altLang="bg-BG" sz="800" b="0" dirty="0"/>
          </a:p>
        </p:txBody>
      </p:sp>
      <p:sp>
        <p:nvSpPr>
          <p:cNvPr id="492639" name="Line 95"/>
          <p:cNvSpPr>
            <a:spLocks noChangeShapeType="1"/>
          </p:cNvSpPr>
          <p:nvPr/>
        </p:nvSpPr>
        <p:spPr bwMode="auto">
          <a:xfrm>
            <a:off x="809828" y="4908550"/>
            <a:ext cx="0" cy="273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2640" name="Text Box 96"/>
          <p:cNvSpPr txBox="1">
            <a:spLocks noChangeArrowheads="1"/>
          </p:cNvSpPr>
          <p:nvPr/>
        </p:nvSpPr>
        <p:spPr bwMode="auto">
          <a:xfrm>
            <a:off x="2115696" y="4745038"/>
            <a:ext cx="862127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>
                <a:cs typeface="Times New Roman" pitchFamily="18" charset="0"/>
              </a:rPr>
              <a:t> </a:t>
            </a:r>
            <a:endParaRPr lang="bg-BG" altLang="bg-BG" sz="800" b="0"/>
          </a:p>
        </p:txBody>
      </p:sp>
      <p:sp>
        <p:nvSpPr>
          <p:cNvPr id="492641" name="Text Box 97"/>
          <p:cNvSpPr txBox="1">
            <a:spLocks noChangeArrowheads="1"/>
          </p:cNvSpPr>
          <p:nvPr/>
        </p:nvSpPr>
        <p:spPr bwMode="auto">
          <a:xfrm>
            <a:off x="1816171" y="4745038"/>
            <a:ext cx="299526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492642" name="Line 98"/>
          <p:cNvSpPr>
            <a:spLocks noChangeShapeType="1"/>
          </p:cNvSpPr>
          <p:nvPr/>
        </p:nvSpPr>
        <p:spPr bwMode="auto">
          <a:xfrm>
            <a:off x="2248819" y="4816475"/>
            <a:ext cx="331221" cy="1381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92643" name="Group 99"/>
          <p:cNvGrpSpPr>
            <a:grpSpLocks/>
          </p:cNvGrpSpPr>
          <p:nvPr/>
        </p:nvGrpSpPr>
        <p:grpSpPr bwMode="auto">
          <a:xfrm>
            <a:off x="2580040" y="4887913"/>
            <a:ext cx="131538" cy="136525"/>
            <a:chOff x="4860" y="14760"/>
            <a:chExt cx="540" cy="540"/>
          </a:xfrm>
        </p:grpSpPr>
        <p:sp>
          <p:nvSpPr>
            <p:cNvPr id="492644" name="Oval 100"/>
            <p:cNvSpPr>
              <a:spLocks noChangeArrowheads="1"/>
            </p:cNvSpPr>
            <p:nvPr/>
          </p:nvSpPr>
          <p:spPr bwMode="auto">
            <a:xfrm>
              <a:off x="4860" y="14760"/>
              <a:ext cx="540" cy="5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2645" name="Line 101"/>
            <p:cNvSpPr>
              <a:spLocks noChangeShapeType="1"/>
            </p:cNvSpPr>
            <p:nvPr/>
          </p:nvSpPr>
          <p:spPr bwMode="auto">
            <a:xfrm>
              <a:off x="4860" y="147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46" name="Line 102"/>
            <p:cNvSpPr>
              <a:spLocks noChangeShapeType="1"/>
            </p:cNvSpPr>
            <p:nvPr/>
          </p:nvSpPr>
          <p:spPr bwMode="auto">
            <a:xfrm flipV="1">
              <a:off x="4860" y="147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2647" name="Line 103"/>
          <p:cNvSpPr>
            <a:spLocks noChangeShapeType="1"/>
          </p:cNvSpPr>
          <p:nvPr/>
        </p:nvSpPr>
        <p:spPr bwMode="auto">
          <a:xfrm>
            <a:off x="988910" y="2874963"/>
            <a:ext cx="1259909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2648" name="Line 104"/>
          <p:cNvSpPr>
            <a:spLocks noChangeShapeType="1"/>
          </p:cNvSpPr>
          <p:nvPr/>
        </p:nvSpPr>
        <p:spPr bwMode="auto">
          <a:xfrm>
            <a:off x="2248819" y="3206750"/>
            <a:ext cx="0" cy="149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2649" name="Line 105"/>
          <p:cNvSpPr>
            <a:spLocks noChangeShapeType="1"/>
          </p:cNvSpPr>
          <p:nvPr/>
        </p:nvSpPr>
        <p:spPr bwMode="auto">
          <a:xfrm flipH="1">
            <a:off x="1101430" y="5100638"/>
            <a:ext cx="1169576" cy="239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2650" name="Line 106"/>
          <p:cNvSpPr>
            <a:spLocks noChangeShapeType="1"/>
          </p:cNvSpPr>
          <p:nvPr/>
        </p:nvSpPr>
        <p:spPr bwMode="auto">
          <a:xfrm flipH="1">
            <a:off x="1106184" y="5160963"/>
            <a:ext cx="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2651" name="Freeform 107"/>
          <p:cNvSpPr>
            <a:spLocks/>
          </p:cNvSpPr>
          <p:nvPr/>
        </p:nvSpPr>
        <p:spPr bwMode="auto">
          <a:xfrm>
            <a:off x="207608" y="2392363"/>
            <a:ext cx="640256" cy="1738313"/>
          </a:xfrm>
          <a:custGeom>
            <a:avLst/>
            <a:gdLst>
              <a:gd name="T0" fmla="*/ 880 w 1740"/>
              <a:gd name="T1" fmla="*/ 4400 h 4400"/>
              <a:gd name="T2" fmla="*/ 0 w 1740"/>
              <a:gd name="T3" fmla="*/ 2720 h 4400"/>
              <a:gd name="T4" fmla="*/ 620 w 1740"/>
              <a:gd name="T5" fmla="*/ 440 h 4400"/>
              <a:gd name="T6" fmla="*/ 1740 w 1740"/>
              <a:gd name="T7" fmla="*/ 80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40" h="4400">
                <a:moveTo>
                  <a:pt x="880" y="4400"/>
                </a:moveTo>
                <a:cubicBezTo>
                  <a:pt x="733" y="4120"/>
                  <a:pt x="43" y="3380"/>
                  <a:pt x="0" y="2720"/>
                </a:cubicBezTo>
                <a:cubicBezTo>
                  <a:pt x="20" y="2050"/>
                  <a:pt x="330" y="880"/>
                  <a:pt x="620" y="440"/>
                </a:cubicBezTo>
                <a:cubicBezTo>
                  <a:pt x="910" y="0"/>
                  <a:pt x="1507" y="155"/>
                  <a:pt x="1740" y="8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2652" name="Freeform 108"/>
          <p:cNvSpPr>
            <a:spLocks/>
          </p:cNvSpPr>
          <p:nvPr/>
        </p:nvSpPr>
        <p:spPr bwMode="auto">
          <a:xfrm>
            <a:off x="0" y="2286000"/>
            <a:ext cx="950875" cy="2257425"/>
          </a:xfrm>
          <a:custGeom>
            <a:avLst/>
            <a:gdLst>
              <a:gd name="T0" fmla="*/ 1503 w 2443"/>
              <a:gd name="T1" fmla="*/ 5870 h 5870"/>
              <a:gd name="T2" fmla="*/ 23 w 2443"/>
              <a:gd name="T3" fmla="*/ 3690 h 5870"/>
              <a:gd name="T4" fmla="*/ 903 w 2443"/>
              <a:gd name="T5" fmla="*/ 590 h 5870"/>
              <a:gd name="T6" fmla="*/ 2443 w 2443"/>
              <a:gd name="T7" fmla="*/ 150 h 5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3" h="5870">
                <a:moveTo>
                  <a:pt x="1503" y="5870"/>
                </a:moveTo>
                <a:cubicBezTo>
                  <a:pt x="1256" y="5503"/>
                  <a:pt x="123" y="4570"/>
                  <a:pt x="23" y="3690"/>
                </a:cubicBezTo>
                <a:cubicBezTo>
                  <a:pt x="0" y="2747"/>
                  <a:pt x="510" y="1160"/>
                  <a:pt x="903" y="590"/>
                </a:cubicBezTo>
                <a:cubicBezTo>
                  <a:pt x="1306" y="0"/>
                  <a:pt x="2122" y="242"/>
                  <a:pt x="2443" y="15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92653" name="Group 109"/>
          <p:cNvGrpSpPr>
            <a:grpSpLocks/>
          </p:cNvGrpSpPr>
          <p:nvPr/>
        </p:nvGrpSpPr>
        <p:grpSpPr bwMode="auto">
          <a:xfrm rot="3289504">
            <a:off x="858748" y="2259332"/>
            <a:ext cx="244475" cy="374011"/>
            <a:chOff x="2191" y="8896"/>
            <a:chExt cx="1319" cy="935"/>
          </a:xfrm>
        </p:grpSpPr>
        <p:sp>
          <p:nvSpPr>
            <p:cNvPr id="492654" name="Freeform 110"/>
            <p:cNvSpPr>
              <a:spLocks/>
            </p:cNvSpPr>
            <p:nvPr/>
          </p:nvSpPr>
          <p:spPr bwMode="auto">
            <a:xfrm>
              <a:off x="2191" y="8896"/>
              <a:ext cx="1319" cy="935"/>
            </a:xfrm>
            <a:custGeom>
              <a:avLst/>
              <a:gdLst>
                <a:gd name="T0" fmla="*/ 173 w 1319"/>
                <a:gd name="T1" fmla="*/ 63 h 935"/>
                <a:gd name="T2" fmla="*/ 148 w 1319"/>
                <a:gd name="T3" fmla="*/ 32 h 935"/>
                <a:gd name="T4" fmla="*/ 123 w 1319"/>
                <a:gd name="T5" fmla="*/ 10 h 935"/>
                <a:gd name="T6" fmla="*/ 98 w 1319"/>
                <a:gd name="T7" fmla="*/ 0 h 935"/>
                <a:gd name="T8" fmla="*/ 58 w 1319"/>
                <a:gd name="T9" fmla="*/ 14 h 935"/>
                <a:gd name="T10" fmla="*/ 19 w 1319"/>
                <a:gd name="T11" fmla="*/ 92 h 935"/>
                <a:gd name="T12" fmla="*/ 0 w 1319"/>
                <a:gd name="T13" fmla="*/ 223 h 935"/>
                <a:gd name="T14" fmla="*/ 6 w 1319"/>
                <a:gd name="T15" fmla="*/ 394 h 935"/>
                <a:gd name="T16" fmla="*/ 35 w 1319"/>
                <a:gd name="T17" fmla="*/ 583 h 935"/>
                <a:gd name="T18" fmla="*/ 81 w 1319"/>
                <a:gd name="T19" fmla="*/ 747 h 935"/>
                <a:gd name="T20" fmla="*/ 138 w 1319"/>
                <a:gd name="T21" fmla="*/ 867 h 935"/>
                <a:gd name="T22" fmla="*/ 199 w 1319"/>
                <a:gd name="T23" fmla="*/ 929 h 935"/>
                <a:gd name="T24" fmla="*/ 241 w 1319"/>
                <a:gd name="T25" fmla="*/ 932 h 935"/>
                <a:gd name="T26" fmla="*/ 259 w 1319"/>
                <a:gd name="T27" fmla="*/ 916 h 935"/>
                <a:gd name="T28" fmla="*/ 277 w 1319"/>
                <a:gd name="T29" fmla="*/ 890 h 935"/>
                <a:gd name="T30" fmla="*/ 291 w 1319"/>
                <a:gd name="T31" fmla="*/ 856 h 935"/>
                <a:gd name="T32" fmla="*/ 294 w 1319"/>
                <a:gd name="T33" fmla="*/ 835 h 935"/>
                <a:gd name="T34" fmla="*/ 334 w 1319"/>
                <a:gd name="T35" fmla="*/ 740 h 935"/>
                <a:gd name="T36" fmla="*/ 384 w 1319"/>
                <a:gd name="T37" fmla="*/ 659 h 935"/>
                <a:gd name="T38" fmla="*/ 441 w 1319"/>
                <a:gd name="T39" fmla="*/ 593 h 935"/>
                <a:gd name="T40" fmla="*/ 498 w 1319"/>
                <a:gd name="T41" fmla="*/ 541 h 935"/>
                <a:gd name="T42" fmla="*/ 554 w 1319"/>
                <a:gd name="T43" fmla="*/ 502 h 935"/>
                <a:gd name="T44" fmla="*/ 603 w 1319"/>
                <a:gd name="T45" fmla="*/ 473 h 935"/>
                <a:gd name="T46" fmla="*/ 645 w 1319"/>
                <a:gd name="T47" fmla="*/ 456 h 935"/>
                <a:gd name="T48" fmla="*/ 672 w 1319"/>
                <a:gd name="T49" fmla="*/ 449 h 935"/>
                <a:gd name="T50" fmla="*/ 708 w 1319"/>
                <a:gd name="T51" fmla="*/ 443 h 935"/>
                <a:gd name="T52" fmla="*/ 772 w 1319"/>
                <a:gd name="T53" fmla="*/ 433 h 935"/>
                <a:gd name="T54" fmla="*/ 852 w 1319"/>
                <a:gd name="T55" fmla="*/ 420 h 935"/>
                <a:gd name="T56" fmla="*/ 943 w 1319"/>
                <a:gd name="T57" fmla="*/ 407 h 935"/>
                <a:gd name="T58" fmla="*/ 1034 w 1319"/>
                <a:gd name="T59" fmla="*/ 392 h 935"/>
                <a:gd name="T60" fmla="*/ 1119 w 1319"/>
                <a:gd name="T61" fmla="*/ 379 h 935"/>
                <a:gd name="T62" fmla="*/ 1185 w 1319"/>
                <a:gd name="T63" fmla="*/ 369 h 935"/>
                <a:gd name="T64" fmla="*/ 1228 w 1319"/>
                <a:gd name="T65" fmla="*/ 362 h 935"/>
                <a:gd name="T66" fmla="*/ 1255 w 1319"/>
                <a:gd name="T67" fmla="*/ 392 h 935"/>
                <a:gd name="T68" fmla="*/ 1290 w 1319"/>
                <a:gd name="T69" fmla="*/ 401 h 935"/>
                <a:gd name="T70" fmla="*/ 1314 w 1319"/>
                <a:gd name="T71" fmla="*/ 371 h 935"/>
                <a:gd name="T72" fmla="*/ 1314 w 1319"/>
                <a:gd name="T73" fmla="*/ 288 h 935"/>
                <a:gd name="T74" fmla="*/ 1287 w 1319"/>
                <a:gd name="T75" fmla="*/ 211 h 935"/>
                <a:gd name="T76" fmla="*/ 1251 w 1319"/>
                <a:gd name="T77" fmla="*/ 189 h 935"/>
                <a:gd name="T78" fmla="*/ 1221 w 1319"/>
                <a:gd name="T79" fmla="*/ 209 h 935"/>
                <a:gd name="T80" fmla="*/ 1211 w 1319"/>
                <a:gd name="T81" fmla="*/ 249 h 935"/>
                <a:gd name="T82" fmla="*/ 1167 w 1319"/>
                <a:gd name="T83" fmla="*/ 257 h 935"/>
                <a:gd name="T84" fmla="*/ 1101 w 1319"/>
                <a:gd name="T85" fmla="*/ 267 h 935"/>
                <a:gd name="T86" fmla="*/ 1016 w 1319"/>
                <a:gd name="T87" fmla="*/ 280 h 935"/>
                <a:gd name="T88" fmla="*/ 926 w 1319"/>
                <a:gd name="T89" fmla="*/ 293 h 935"/>
                <a:gd name="T90" fmla="*/ 835 w 1319"/>
                <a:gd name="T91" fmla="*/ 307 h 935"/>
                <a:gd name="T92" fmla="*/ 754 w 1319"/>
                <a:gd name="T93" fmla="*/ 319 h 935"/>
                <a:gd name="T94" fmla="*/ 691 w 1319"/>
                <a:gd name="T95" fmla="*/ 329 h 935"/>
                <a:gd name="T96" fmla="*/ 655 w 1319"/>
                <a:gd name="T97" fmla="*/ 335 h 935"/>
                <a:gd name="T98" fmla="*/ 626 w 1319"/>
                <a:gd name="T99" fmla="*/ 336 h 935"/>
                <a:gd name="T100" fmla="*/ 582 w 1319"/>
                <a:gd name="T101" fmla="*/ 332 h 935"/>
                <a:gd name="T102" fmla="*/ 526 w 1319"/>
                <a:gd name="T103" fmla="*/ 320 h 935"/>
                <a:gd name="T104" fmla="*/ 461 w 1319"/>
                <a:gd name="T105" fmla="*/ 299 h 935"/>
                <a:gd name="T106" fmla="*/ 390 w 1319"/>
                <a:gd name="T107" fmla="*/ 267 h 935"/>
                <a:gd name="T108" fmla="*/ 318 w 1319"/>
                <a:gd name="T109" fmla="*/ 221 h 935"/>
                <a:gd name="T110" fmla="*/ 246 w 1319"/>
                <a:gd name="T111" fmla="*/ 160 h 935"/>
                <a:gd name="T112" fmla="*/ 179 w 1319"/>
                <a:gd name="T113" fmla="*/ 81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19" h="935">
                  <a:moveTo>
                    <a:pt x="186" y="84"/>
                  </a:moveTo>
                  <a:lnTo>
                    <a:pt x="173" y="63"/>
                  </a:lnTo>
                  <a:lnTo>
                    <a:pt x="161" y="46"/>
                  </a:lnTo>
                  <a:lnTo>
                    <a:pt x="148" y="32"/>
                  </a:lnTo>
                  <a:lnTo>
                    <a:pt x="135" y="19"/>
                  </a:lnTo>
                  <a:lnTo>
                    <a:pt x="123" y="10"/>
                  </a:lnTo>
                  <a:lnTo>
                    <a:pt x="110" y="3"/>
                  </a:lnTo>
                  <a:lnTo>
                    <a:pt x="98" y="0"/>
                  </a:lnTo>
                  <a:lnTo>
                    <a:pt x="85" y="0"/>
                  </a:lnTo>
                  <a:lnTo>
                    <a:pt x="58" y="14"/>
                  </a:lnTo>
                  <a:lnTo>
                    <a:pt x="36" y="46"/>
                  </a:lnTo>
                  <a:lnTo>
                    <a:pt x="19" y="92"/>
                  </a:lnTo>
                  <a:lnTo>
                    <a:pt x="7" y="153"/>
                  </a:lnTo>
                  <a:lnTo>
                    <a:pt x="0" y="223"/>
                  </a:lnTo>
                  <a:lnTo>
                    <a:pt x="0" y="306"/>
                  </a:lnTo>
                  <a:lnTo>
                    <a:pt x="6" y="394"/>
                  </a:lnTo>
                  <a:lnTo>
                    <a:pt x="17" y="489"/>
                  </a:lnTo>
                  <a:lnTo>
                    <a:pt x="35" y="583"/>
                  </a:lnTo>
                  <a:lnTo>
                    <a:pt x="56" y="669"/>
                  </a:lnTo>
                  <a:lnTo>
                    <a:pt x="81" y="747"/>
                  </a:lnTo>
                  <a:lnTo>
                    <a:pt x="108" y="814"/>
                  </a:lnTo>
                  <a:lnTo>
                    <a:pt x="138" y="867"/>
                  </a:lnTo>
                  <a:lnTo>
                    <a:pt x="169" y="906"/>
                  </a:lnTo>
                  <a:lnTo>
                    <a:pt x="199" y="929"/>
                  </a:lnTo>
                  <a:lnTo>
                    <a:pt x="229" y="935"/>
                  </a:lnTo>
                  <a:lnTo>
                    <a:pt x="241" y="932"/>
                  </a:lnTo>
                  <a:lnTo>
                    <a:pt x="251" y="925"/>
                  </a:lnTo>
                  <a:lnTo>
                    <a:pt x="259" y="916"/>
                  </a:lnTo>
                  <a:lnTo>
                    <a:pt x="269" y="905"/>
                  </a:lnTo>
                  <a:lnTo>
                    <a:pt x="277" y="890"/>
                  </a:lnTo>
                  <a:lnTo>
                    <a:pt x="284" y="874"/>
                  </a:lnTo>
                  <a:lnTo>
                    <a:pt x="291" y="856"/>
                  </a:lnTo>
                  <a:lnTo>
                    <a:pt x="297" y="834"/>
                  </a:lnTo>
                  <a:lnTo>
                    <a:pt x="294" y="835"/>
                  </a:lnTo>
                  <a:lnTo>
                    <a:pt x="313" y="785"/>
                  </a:lnTo>
                  <a:lnTo>
                    <a:pt x="334" y="740"/>
                  </a:lnTo>
                  <a:lnTo>
                    <a:pt x="359" y="697"/>
                  </a:lnTo>
                  <a:lnTo>
                    <a:pt x="384" y="659"/>
                  </a:lnTo>
                  <a:lnTo>
                    <a:pt x="412" y="625"/>
                  </a:lnTo>
                  <a:lnTo>
                    <a:pt x="441" y="593"/>
                  </a:lnTo>
                  <a:lnTo>
                    <a:pt x="469" y="565"/>
                  </a:lnTo>
                  <a:lnTo>
                    <a:pt x="498" y="541"/>
                  </a:lnTo>
                  <a:lnTo>
                    <a:pt x="527" y="519"/>
                  </a:lnTo>
                  <a:lnTo>
                    <a:pt x="554" y="502"/>
                  </a:lnTo>
                  <a:lnTo>
                    <a:pt x="580" y="486"/>
                  </a:lnTo>
                  <a:lnTo>
                    <a:pt x="603" y="473"/>
                  </a:lnTo>
                  <a:lnTo>
                    <a:pt x="626" y="464"/>
                  </a:lnTo>
                  <a:lnTo>
                    <a:pt x="645" y="456"/>
                  </a:lnTo>
                  <a:lnTo>
                    <a:pt x="661" y="451"/>
                  </a:lnTo>
                  <a:lnTo>
                    <a:pt x="672" y="449"/>
                  </a:lnTo>
                  <a:lnTo>
                    <a:pt x="687" y="446"/>
                  </a:lnTo>
                  <a:lnTo>
                    <a:pt x="708" y="443"/>
                  </a:lnTo>
                  <a:lnTo>
                    <a:pt x="737" y="439"/>
                  </a:lnTo>
                  <a:lnTo>
                    <a:pt x="772" y="433"/>
                  </a:lnTo>
                  <a:lnTo>
                    <a:pt x="811" y="427"/>
                  </a:lnTo>
                  <a:lnTo>
                    <a:pt x="852" y="420"/>
                  </a:lnTo>
                  <a:lnTo>
                    <a:pt x="897" y="414"/>
                  </a:lnTo>
                  <a:lnTo>
                    <a:pt x="943" y="407"/>
                  </a:lnTo>
                  <a:lnTo>
                    <a:pt x="989" y="400"/>
                  </a:lnTo>
                  <a:lnTo>
                    <a:pt x="1034" y="392"/>
                  </a:lnTo>
                  <a:lnTo>
                    <a:pt x="1078" y="385"/>
                  </a:lnTo>
                  <a:lnTo>
                    <a:pt x="1119" y="379"/>
                  </a:lnTo>
                  <a:lnTo>
                    <a:pt x="1155" y="374"/>
                  </a:lnTo>
                  <a:lnTo>
                    <a:pt x="1185" y="369"/>
                  </a:lnTo>
                  <a:lnTo>
                    <a:pt x="1211" y="365"/>
                  </a:lnTo>
                  <a:lnTo>
                    <a:pt x="1228" y="362"/>
                  </a:lnTo>
                  <a:lnTo>
                    <a:pt x="1239" y="379"/>
                  </a:lnTo>
                  <a:lnTo>
                    <a:pt x="1255" y="392"/>
                  </a:lnTo>
                  <a:lnTo>
                    <a:pt x="1273" y="400"/>
                  </a:lnTo>
                  <a:lnTo>
                    <a:pt x="1290" y="401"/>
                  </a:lnTo>
                  <a:lnTo>
                    <a:pt x="1304" y="391"/>
                  </a:lnTo>
                  <a:lnTo>
                    <a:pt x="1314" y="371"/>
                  </a:lnTo>
                  <a:lnTo>
                    <a:pt x="1319" y="337"/>
                  </a:lnTo>
                  <a:lnTo>
                    <a:pt x="1314" y="288"/>
                  </a:lnTo>
                  <a:lnTo>
                    <a:pt x="1303" y="241"/>
                  </a:lnTo>
                  <a:lnTo>
                    <a:pt x="1287" y="211"/>
                  </a:lnTo>
                  <a:lnTo>
                    <a:pt x="1270" y="193"/>
                  </a:lnTo>
                  <a:lnTo>
                    <a:pt x="1251" y="189"/>
                  </a:lnTo>
                  <a:lnTo>
                    <a:pt x="1235" y="195"/>
                  </a:lnTo>
                  <a:lnTo>
                    <a:pt x="1221" y="209"/>
                  </a:lnTo>
                  <a:lnTo>
                    <a:pt x="1212" y="228"/>
                  </a:lnTo>
                  <a:lnTo>
                    <a:pt x="1211" y="249"/>
                  </a:lnTo>
                  <a:lnTo>
                    <a:pt x="1193" y="252"/>
                  </a:lnTo>
                  <a:lnTo>
                    <a:pt x="1167" y="257"/>
                  </a:lnTo>
                  <a:lnTo>
                    <a:pt x="1137" y="261"/>
                  </a:lnTo>
                  <a:lnTo>
                    <a:pt x="1101" y="267"/>
                  </a:lnTo>
                  <a:lnTo>
                    <a:pt x="1061" y="273"/>
                  </a:lnTo>
                  <a:lnTo>
                    <a:pt x="1016" y="280"/>
                  </a:lnTo>
                  <a:lnTo>
                    <a:pt x="972" y="286"/>
                  </a:lnTo>
                  <a:lnTo>
                    <a:pt x="926" y="293"/>
                  </a:lnTo>
                  <a:lnTo>
                    <a:pt x="880" y="300"/>
                  </a:lnTo>
                  <a:lnTo>
                    <a:pt x="835" y="307"/>
                  </a:lnTo>
                  <a:lnTo>
                    <a:pt x="793" y="313"/>
                  </a:lnTo>
                  <a:lnTo>
                    <a:pt x="754" y="319"/>
                  </a:lnTo>
                  <a:lnTo>
                    <a:pt x="720" y="325"/>
                  </a:lnTo>
                  <a:lnTo>
                    <a:pt x="691" y="329"/>
                  </a:lnTo>
                  <a:lnTo>
                    <a:pt x="669" y="332"/>
                  </a:lnTo>
                  <a:lnTo>
                    <a:pt x="655" y="335"/>
                  </a:lnTo>
                  <a:lnTo>
                    <a:pt x="642" y="336"/>
                  </a:lnTo>
                  <a:lnTo>
                    <a:pt x="626" y="336"/>
                  </a:lnTo>
                  <a:lnTo>
                    <a:pt x="606" y="335"/>
                  </a:lnTo>
                  <a:lnTo>
                    <a:pt x="582" y="332"/>
                  </a:lnTo>
                  <a:lnTo>
                    <a:pt x="556" y="327"/>
                  </a:lnTo>
                  <a:lnTo>
                    <a:pt x="526" y="320"/>
                  </a:lnTo>
                  <a:lnTo>
                    <a:pt x="494" y="312"/>
                  </a:lnTo>
                  <a:lnTo>
                    <a:pt x="461" y="299"/>
                  </a:lnTo>
                  <a:lnTo>
                    <a:pt x="426" y="284"/>
                  </a:lnTo>
                  <a:lnTo>
                    <a:pt x="390" y="267"/>
                  </a:lnTo>
                  <a:lnTo>
                    <a:pt x="354" y="245"/>
                  </a:lnTo>
                  <a:lnTo>
                    <a:pt x="318" y="221"/>
                  </a:lnTo>
                  <a:lnTo>
                    <a:pt x="282" y="192"/>
                  </a:lnTo>
                  <a:lnTo>
                    <a:pt x="246" y="160"/>
                  </a:lnTo>
                  <a:lnTo>
                    <a:pt x="212" y="122"/>
                  </a:lnTo>
                  <a:lnTo>
                    <a:pt x="179" y="81"/>
                  </a:lnTo>
                  <a:lnTo>
                    <a:pt x="186" y="84"/>
                  </a:lnTo>
                  <a:close/>
                </a:path>
              </a:pathLst>
            </a:custGeom>
            <a:solidFill>
              <a:srgbClr val="FFE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5" name="Freeform 111"/>
            <p:cNvSpPr>
              <a:spLocks/>
            </p:cNvSpPr>
            <p:nvPr/>
          </p:nvSpPr>
          <p:spPr bwMode="auto">
            <a:xfrm>
              <a:off x="2191" y="8896"/>
              <a:ext cx="1319" cy="935"/>
            </a:xfrm>
            <a:custGeom>
              <a:avLst/>
              <a:gdLst>
                <a:gd name="T0" fmla="*/ 186 w 1319"/>
                <a:gd name="T1" fmla="*/ 84 h 935"/>
                <a:gd name="T2" fmla="*/ 161 w 1319"/>
                <a:gd name="T3" fmla="*/ 46 h 935"/>
                <a:gd name="T4" fmla="*/ 135 w 1319"/>
                <a:gd name="T5" fmla="*/ 19 h 935"/>
                <a:gd name="T6" fmla="*/ 110 w 1319"/>
                <a:gd name="T7" fmla="*/ 3 h 935"/>
                <a:gd name="T8" fmla="*/ 85 w 1319"/>
                <a:gd name="T9" fmla="*/ 0 h 935"/>
                <a:gd name="T10" fmla="*/ 58 w 1319"/>
                <a:gd name="T11" fmla="*/ 14 h 935"/>
                <a:gd name="T12" fmla="*/ 19 w 1319"/>
                <a:gd name="T13" fmla="*/ 92 h 935"/>
                <a:gd name="T14" fmla="*/ 0 w 1319"/>
                <a:gd name="T15" fmla="*/ 223 h 935"/>
                <a:gd name="T16" fmla="*/ 6 w 1319"/>
                <a:gd name="T17" fmla="*/ 394 h 935"/>
                <a:gd name="T18" fmla="*/ 17 w 1319"/>
                <a:gd name="T19" fmla="*/ 489 h 935"/>
                <a:gd name="T20" fmla="*/ 56 w 1319"/>
                <a:gd name="T21" fmla="*/ 669 h 935"/>
                <a:gd name="T22" fmla="*/ 108 w 1319"/>
                <a:gd name="T23" fmla="*/ 814 h 935"/>
                <a:gd name="T24" fmla="*/ 169 w 1319"/>
                <a:gd name="T25" fmla="*/ 906 h 935"/>
                <a:gd name="T26" fmla="*/ 229 w 1319"/>
                <a:gd name="T27" fmla="*/ 935 h 935"/>
                <a:gd name="T28" fmla="*/ 241 w 1319"/>
                <a:gd name="T29" fmla="*/ 932 h 935"/>
                <a:gd name="T30" fmla="*/ 259 w 1319"/>
                <a:gd name="T31" fmla="*/ 916 h 935"/>
                <a:gd name="T32" fmla="*/ 277 w 1319"/>
                <a:gd name="T33" fmla="*/ 890 h 935"/>
                <a:gd name="T34" fmla="*/ 291 w 1319"/>
                <a:gd name="T35" fmla="*/ 856 h 935"/>
                <a:gd name="T36" fmla="*/ 294 w 1319"/>
                <a:gd name="T37" fmla="*/ 835 h 935"/>
                <a:gd name="T38" fmla="*/ 313 w 1319"/>
                <a:gd name="T39" fmla="*/ 785 h 935"/>
                <a:gd name="T40" fmla="*/ 359 w 1319"/>
                <a:gd name="T41" fmla="*/ 697 h 935"/>
                <a:gd name="T42" fmla="*/ 412 w 1319"/>
                <a:gd name="T43" fmla="*/ 625 h 935"/>
                <a:gd name="T44" fmla="*/ 469 w 1319"/>
                <a:gd name="T45" fmla="*/ 565 h 935"/>
                <a:gd name="T46" fmla="*/ 527 w 1319"/>
                <a:gd name="T47" fmla="*/ 519 h 935"/>
                <a:gd name="T48" fmla="*/ 580 w 1319"/>
                <a:gd name="T49" fmla="*/ 486 h 935"/>
                <a:gd name="T50" fmla="*/ 626 w 1319"/>
                <a:gd name="T51" fmla="*/ 464 h 935"/>
                <a:gd name="T52" fmla="*/ 661 w 1319"/>
                <a:gd name="T53" fmla="*/ 451 h 935"/>
                <a:gd name="T54" fmla="*/ 672 w 1319"/>
                <a:gd name="T55" fmla="*/ 449 h 935"/>
                <a:gd name="T56" fmla="*/ 708 w 1319"/>
                <a:gd name="T57" fmla="*/ 443 h 935"/>
                <a:gd name="T58" fmla="*/ 772 w 1319"/>
                <a:gd name="T59" fmla="*/ 433 h 935"/>
                <a:gd name="T60" fmla="*/ 852 w 1319"/>
                <a:gd name="T61" fmla="*/ 420 h 935"/>
                <a:gd name="T62" fmla="*/ 943 w 1319"/>
                <a:gd name="T63" fmla="*/ 407 h 935"/>
                <a:gd name="T64" fmla="*/ 1034 w 1319"/>
                <a:gd name="T65" fmla="*/ 392 h 935"/>
                <a:gd name="T66" fmla="*/ 1119 w 1319"/>
                <a:gd name="T67" fmla="*/ 379 h 935"/>
                <a:gd name="T68" fmla="*/ 1185 w 1319"/>
                <a:gd name="T69" fmla="*/ 369 h 935"/>
                <a:gd name="T70" fmla="*/ 1228 w 1319"/>
                <a:gd name="T71" fmla="*/ 362 h 935"/>
                <a:gd name="T72" fmla="*/ 1239 w 1319"/>
                <a:gd name="T73" fmla="*/ 379 h 935"/>
                <a:gd name="T74" fmla="*/ 1273 w 1319"/>
                <a:gd name="T75" fmla="*/ 400 h 935"/>
                <a:gd name="T76" fmla="*/ 1304 w 1319"/>
                <a:gd name="T77" fmla="*/ 391 h 935"/>
                <a:gd name="T78" fmla="*/ 1319 w 1319"/>
                <a:gd name="T79" fmla="*/ 337 h 935"/>
                <a:gd name="T80" fmla="*/ 1314 w 1319"/>
                <a:gd name="T81" fmla="*/ 288 h 935"/>
                <a:gd name="T82" fmla="*/ 1287 w 1319"/>
                <a:gd name="T83" fmla="*/ 211 h 935"/>
                <a:gd name="T84" fmla="*/ 1251 w 1319"/>
                <a:gd name="T85" fmla="*/ 189 h 935"/>
                <a:gd name="T86" fmla="*/ 1221 w 1319"/>
                <a:gd name="T87" fmla="*/ 209 h 935"/>
                <a:gd name="T88" fmla="*/ 1211 w 1319"/>
                <a:gd name="T89" fmla="*/ 249 h 935"/>
                <a:gd name="T90" fmla="*/ 1193 w 1319"/>
                <a:gd name="T91" fmla="*/ 252 h 935"/>
                <a:gd name="T92" fmla="*/ 1137 w 1319"/>
                <a:gd name="T93" fmla="*/ 261 h 935"/>
                <a:gd name="T94" fmla="*/ 1061 w 1319"/>
                <a:gd name="T95" fmla="*/ 273 h 935"/>
                <a:gd name="T96" fmla="*/ 972 w 1319"/>
                <a:gd name="T97" fmla="*/ 286 h 935"/>
                <a:gd name="T98" fmla="*/ 880 w 1319"/>
                <a:gd name="T99" fmla="*/ 300 h 935"/>
                <a:gd name="T100" fmla="*/ 793 w 1319"/>
                <a:gd name="T101" fmla="*/ 313 h 935"/>
                <a:gd name="T102" fmla="*/ 720 w 1319"/>
                <a:gd name="T103" fmla="*/ 325 h 935"/>
                <a:gd name="T104" fmla="*/ 669 w 1319"/>
                <a:gd name="T105" fmla="*/ 332 h 935"/>
                <a:gd name="T106" fmla="*/ 655 w 1319"/>
                <a:gd name="T107" fmla="*/ 335 h 935"/>
                <a:gd name="T108" fmla="*/ 626 w 1319"/>
                <a:gd name="T109" fmla="*/ 336 h 935"/>
                <a:gd name="T110" fmla="*/ 582 w 1319"/>
                <a:gd name="T111" fmla="*/ 332 h 935"/>
                <a:gd name="T112" fmla="*/ 526 w 1319"/>
                <a:gd name="T113" fmla="*/ 320 h 935"/>
                <a:gd name="T114" fmla="*/ 461 w 1319"/>
                <a:gd name="T115" fmla="*/ 299 h 935"/>
                <a:gd name="T116" fmla="*/ 390 w 1319"/>
                <a:gd name="T117" fmla="*/ 267 h 935"/>
                <a:gd name="T118" fmla="*/ 318 w 1319"/>
                <a:gd name="T119" fmla="*/ 221 h 935"/>
                <a:gd name="T120" fmla="*/ 246 w 1319"/>
                <a:gd name="T121" fmla="*/ 160 h 935"/>
                <a:gd name="T122" fmla="*/ 179 w 1319"/>
                <a:gd name="T123" fmla="*/ 81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19" h="935">
                  <a:moveTo>
                    <a:pt x="186" y="84"/>
                  </a:moveTo>
                  <a:lnTo>
                    <a:pt x="186" y="84"/>
                  </a:lnTo>
                  <a:lnTo>
                    <a:pt x="173" y="63"/>
                  </a:lnTo>
                  <a:lnTo>
                    <a:pt x="161" y="46"/>
                  </a:lnTo>
                  <a:lnTo>
                    <a:pt x="148" y="32"/>
                  </a:lnTo>
                  <a:lnTo>
                    <a:pt x="135" y="19"/>
                  </a:lnTo>
                  <a:lnTo>
                    <a:pt x="123" y="10"/>
                  </a:lnTo>
                  <a:lnTo>
                    <a:pt x="110" y="3"/>
                  </a:lnTo>
                  <a:lnTo>
                    <a:pt x="98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58" y="14"/>
                  </a:lnTo>
                  <a:lnTo>
                    <a:pt x="36" y="46"/>
                  </a:lnTo>
                  <a:lnTo>
                    <a:pt x="19" y="92"/>
                  </a:lnTo>
                  <a:lnTo>
                    <a:pt x="7" y="153"/>
                  </a:lnTo>
                  <a:lnTo>
                    <a:pt x="0" y="223"/>
                  </a:lnTo>
                  <a:lnTo>
                    <a:pt x="0" y="306"/>
                  </a:lnTo>
                  <a:lnTo>
                    <a:pt x="6" y="394"/>
                  </a:lnTo>
                  <a:lnTo>
                    <a:pt x="17" y="489"/>
                  </a:lnTo>
                  <a:lnTo>
                    <a:pt x="17" y="489"/>
                  </a:lnTo>
                  <a:lnTo>
                    <a:pt x="35" y="583"/>
                  </a:lnTo>
                  <a:lnTo>
                    <a:pt x="56" y="669"/>
                  </a:lnTo>
                  <a:lnTo>
                    <a:pt x="81" y="747"/>
                  </a:lnTo>
                  <a:lnTo>
                    <a:pt x="108" y="814"/>
                  </a:lnTo>
                  <a:lnTo>
                    <a:pt x="138" y="867"/>
                  </a:lnTo>
                  <a:lnTo>
                    <a:pt x="169" y="906"/>
                  </a:lnTo>
                  <a:lnTo>
                    <a:pt x="199" y="929"/>
                  </a:lnTo>
                  <a:lnTo>
                    <a:pt x="229" y="935"/>
                  </a:lnTo>
                  <a:lnTo>
                    <a:pt x="229" y="935"/>
                  </a:lnTo>
                  <a:lnTo>
                    <a:pt x="241" y="932"/>
                  </a:lnTo>
                  <a:lnTo>
                    <a:pt x="251" y="925"/>
                  </a:lnTo>
                  <a:lnTo>
                    <a:pt x="259" y="916"/>
                  </a:lnTo>
                  <a:lnTo>
                    <a:pt x="269" y="905"/>
                  </a:lnTo>
                  <a:lnTo>
                    <a:pt x="277" y="890"/>
                  </a:lnTo>
                  <a:lnTo>
                    <a:pt x="284" y="874"/>
                  </a:lnTo>
                  <a:lnTo>
                    <a:pt x="291" y="856"/>
                  </a:lnTo>
                  <a:lnTo>
                    <a:pt x="297" y="834"/>
                  </a:lnTo>
                  <a:lnTo>
                    <a:pt x="294" y="835"/>
                  </a:lnTo>
                  <a:lnTo>
                    <a:pt x="294" y="835"/>
                  </a:lnTo>
                  <a:lnTo>
                    <a:pt x="313" y="785"/>
                  </a:lnTo>
                  <a:lnTo>
                    <a:pt x="334" y="740"/>
                  </a:lnTo>
                  <a:lnTo>
                    <a:pt x="359" y="697"/>
                  </a:lnTo>
                  <a:lnTo>
                    <a:pt x="384" y="659"/>
                  </a:lnTo>
                  <a:lnTo>
                    <a:pt x="412" y="625"/>
                  </a:lnTo>
                  <a:lnTo>
                    <a:pt x="441" y="593"/>
                  </a:lnTo>
                  <a:lnTo>
                    <a:pt x="469" y="565"/>
                  </a:lnTo>
                  <a:lnTo>
                    <a:pt x="498" y="541"/>
                  </a:lnTo>
                  <a:lnTo>
                    <a:pt x="527" y="519"/>
                  </a:lnTo>
                  <a:lnTo>
                    <a:pt x="554" y="502"/>
                  </a:lnTo>
                  <a:lnTo>
                    <a:pt x="580" y="486"/>
                  </a:lnTo>
                  <a:lnTo>
                    <a:pt x="603" y="473"/>
                  </a:lnTo>
                  <a:lnTo>
                    <a:pt x="626" y="464"/>
                  </a:lnTo>
                  <a:lnTo>
                    <a:pt x="645" y="456"/>
                  </a:lnTo>
                  <a:lnTo>
                    <a:pt x="661" y="451"/>
                  </a:lnTo>
                  <a:lnTo>
                    <a:pt x="672" y="449"/>
                  </a:lnTo>
                  <a:lnTo>
                    <a:pt x="672" y="449"/>
                  </a:lnTo>
                  <a:lnTo>
                    <a:pt x="687" y="446"/>
                  </a:lnTo>
                  <a:lnTo>
                    <a:pt x="708" y="443"/>
                  </a:lnTo>
                  <a:lnTo>
                    <a:pt x="737" y="439"/>
                  </a:lnTo>
                  <a:lnTo>
                    <a:pt x="772" y="433"/>
                  </a:lnTo>
                  <a:lnTo>
                    <a:pt x="811" y="427"/>
                  </a:lnTo>
                  <a:lnTo>
                    <a:pt x="852" y="420"/>
                  </a:lnTo>
                  <a:lnTo>
                    <a:pt x="897" y="414"/>
                  </a:lnTo>
                  <a:lnTo>
                    <a:pt x="943" y="407"/>
                  </a:lnTo>
                  <a:lnTo>
                    <a:pt x="989" y="400"/>
                  </a:lnTo>
                  <a:lnTo>
                    <a:pt x="1034" y="392"/>
                  </a:lnTo>
                  <a:lnTo>
                    <a:pt x="1078" y="385"/>
                  </a:lnTo>
                  <a:lnTo>
                    <a:pt x="1119" y="379"/>
                  </a:lnTo>
                  <a:lnTo>
                    <a:pt x="1155" y="374"/>
                  </a:lnTo>
                  <a:lnTo>
                    <a:pt x="1185" y="369"/>
                  </a:lnTo>
                  <a:lnTo>
                    <a:pt x="1211" y="365"/>
                  </a:lnTo>
                  <a:lnTo>
                    <a:pt x="1228" y="362"/>
                  </a:lnTo>
                  <a:lnTo>
                    <a:pt x="1228" y="362"/>
                  </a:lnTo>
                  <a:lnTo>
                    <a:pt x="1239" y="379"/>
                  </a:lnTo>
                  <a:lnTo>
                    <a:pt x="1255" y="392"/>
                  </a:lnTo>
                  <a:lnTo>
                    <a:pt x="1273" y="400"/>
                  </a:lnTo>
                  <a:lnTo>
                    <a:pt x="1290" y="401"/>
                  </a:lnTo>
                  <a:lnTo>
                    <a:pt x="1304" y="391"/>
                  </a:lnTo>
                  <a:lnTo>
                    <a:pt x="1314" y="371"/>
                  </a:lnTo>
                  <a:lnTo>
                    <a:pt x="1319" y="337"/>
                  </a:lnTo>
                  <a:lnTo>
                    <a:pt x="1314" y="288"/>
                  </a:lnTo>
                  <a:lnTo>
                    <a:pt x="1314" y="288"/>
                  </a:lnTo>
                  <a:lnTo>
                    <a:pt x="1303" y="241"/>
                  </a:lnTo>
                  <a:lnTo>
                    <a:pt x="1287" y="211"/>
                  </a:lnTo>
                  <a:lnTo>
                    <a:pt x="1270" y="193"/>
                  </a:lnTo>
                  <a:lnTo>
                    <a:pt x="1251" y="189"/>
                  </a:lnTo>
                  <a:lnTo>
                    <a:pt x="1235" y="195"/>
                  </a:lnTo>
                  <a:lnTo>
                    <a:pt x="1221" y="209"/>
                  </a:lnTo>
                  <a:lnTo>
                    <a:pt x="1212" y="228"/>
                  </a:lnTo>
                  <a:lnTo>
                    <a:pt x="1211" y="249"/>
                  </a:lnTo>
                  <a:lnTo>
                    <a:pt x="1211" y="249"/>
                  </a:lnTo>
                  <a:lnTo>
                    <a:pt x="1193" y="252"/>
                  </a:lnTo>
                  <a:lnTo>
                    <a:pt x="1167" y="257"/>
                  </a:lnTo>
                  <a:lnTo>
                    <a:pt x="1137" y="261"/>
                  </a:lnTo>
                  <a:lnTo>
                    <a:pt x="1101" y="267"/>
                  </a:lnTo>
                  <a:lnTo>
                    <a:pt x="1061" y="273"/>
                  </a:lnTo>
                  <a:lnTo>
                    <a:pt x="1016" y="280"/>
                  </a:lnTo>
                  <a:lnTo>
                    <a:pt x="972" y="286"/>
                  </a:lnTo>
                  <a:lnTo>
                    <a:pt x="926" y="293"/>
                  </a:lnTo>
                  <a:lnTo>
                    <a:pt x="880" y="300"/>
                  </a:lnTo>
                  <a:lnTo>
                    <a:pt x="835" y="307"/>
                  </a:lnTo>
                  <a:lnTo>
                    <a:pt x="793" y="313"/>
                  </a:lnTo>
                  <a:lnTo>
                    <a:pt x="754" y="319"/>
                  </a:lnTo>
                  <a:lnTo>
                    <a:pt x="720" y="325"/>
                  </a:lnTo>
                  <a:lnTo>
                    <a:pt x="691" y="329"/>
                  </a:lnTo>
                  <a:lnTo>
                    <a:pt x="669" y="332"/>
                  </a:lnTo>
                  <a:lnTo>
                    <a:pt x="655" y="335"/>
                  </a:lnTo>
                  <a:lnTo>
                    <a:pt x="655" y="335"/>
                  </a:lnTo>
                  <a:lnTo>
                    <a:pt x="642" y="336"/>
                  </a:lnTo>
                  <a:lnTo>
                    <a:pt x="626" y="336"/>
                  </a:lnTo>
                  <a:lnTo>
                    <a:pt x="606" y="335"/>
                  </a:lnTo>
                  <a:lnTo>
                    <a:pt x="582" y="332"/>
                  </a:lnTo>
                  <a:lnTo>
                    <a:pt x="556" y="327"/>
                  </a:lnTo>
                  <a:lnTo>
                    <a:pt x="526" y="320"/>
                  </a:lnTo>
                  <a:lnTo>
                    <a:pt x="494" y="312"/>
                  </a:lnTo>
                  <a:lnTo>
                    <a:pt x="461" y="299"/>
                  </a:lnTo>
                  <a:lnTo>
                    <a:pt x="426" y="284"/>
                  </a:lnTo>
                  <a:lnTo>
                    <a:pt x="390" y="267"/>
                  </a:lnTo>
                  <a:lnTo>
                    <a:pt x="354" y="245"/>
                  </a:lnTo>
                  <a:lnTo>
                    <a:pt x="318" y="221"/>
                  </a:lnTo>
                  <a:lnTo>
                    <a:pt x="282" y="192"/>
                  </a:lnTo>
                  <a:lnTo>
                    <a:pt x="246" y="160"/>
                  </a:lnTo>
                  <a:lnTo>
                    <a:pt x="212" y="122"/>
                  </a:lnTo>
                  <a:lnTo>
                    <a:pt x="179" y="81"/>
                  </a:lnTo>
                  <a:lnTo>
                    <a:pt x="186" y="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6" name="Freeform 112"/>
            <p:cNvSpPr>
              <a:spLocks/>
            </p:cNvSpPr>
            <p:nvPr/>
          </p:nvSpPr>
          <p:spPr bwMode="auto">
            <a:xfrm>
              <a:off x="2269" y="9029"/>
              <a:ext cx="151" cy="669"/>
            </a:xfrm>
            <a:custGeom>
              <a:avLst/>
              <a:gdLst>
                <a:gd name="T0" fmla="*/ 131 w 151"/>
                <a:gd name="T1" fmla="*/ 669 h 669"/>
                <a:gd name="T2" fmla="*/ 148 w 151"/>
                <a:gd name="T3" fmla="*/ 639 h 669"/>
                <a:gd name="T4" fmla="*/ 151 w 151"/>
                <a:gd name="T5" fmla="*/ 565 h 669"/>
                <a:gd name="T6" fmla="*/ 142 w 151"/>
                <a:gd name="T7" fmla="*/ 457 h 669"/>
                <a:gd name="T8" fmla="*/ 125 w 151"/>
                <a:gd name="T9" fmla="*/ 327 h 669"/>
                <a:gd name="T10" fmla="*/ 114 w 151"/>
                <a:gd name="T11" fmla="*/ 259 h 669"/>
                <a:gd name="T12" fmla="*/ 102 w 151"/>
                <a:gd name="T13" fmla="*/ 197 h 669"/>
                <a:gd name="T14" fmla="*/ 91 w 151"/>
                <a:gd name="T15" fmla="*/ 141 h 669"/>
                <a:gd name="T16" fmla="*/ 79 w 151"/>
                <a:gd name="T17" fmla="*/ 92 h 669"/>
                <a:gd name="T18" fmla="*/ 66 w 151"/>
                <a:gd name="T19" fmla="*/ 52 h 669"/>
                <a:gd name="T20" fmla="*/ 53 w 151"/>
                <a:gd name="T21" fmla="*/ 23 h 669"/>
                <a:gd name="T22" fmla="*/ 40 w 151"/>
                <a:gd name="T23" fmla="*/ 4 h 669"/>
                <a:gd name="T24" fmla="*/ 27 w 151"/>
                <a:gd name="T25" fmla="*/ 0 h 669"/>
                <a:gd name="T26" fmla="*/ 9 w 151"/>
                <a:gd name="T27" fmla="*/ 30 h 669"/>
                <a:gd name="T28" fmla="*/ 0 w 151"/>
                <a:gd name="T29" fmla="*/ 103 h 669"/>
                <a:gd name="T30" fmla="*/ 3 w 151"/>
                <a:gd name="T31" fmla="*/ 212 h 669"/>
                <a:gd name="T32" fmla="*/ 19 w 151"/>
                <a:gd name="T33" fmla="*/ 343 h 669"/>
                <a:gd name="T34" fmla="*/ 30 w 151"/>
                <a:gd name="T35" fmla="*/ 411 h 669"/>
                <a:gd name="T36" fmla="*/ 43 w 151"/>
                <a:gd name="T37" fmla="*/ 473 h 669"/>
                <a:gd name="T38" fmla="*/ 57 w 151"/>
                <a:gd name="T39" fmla="*/ 529 h 669"/>
                <a:gd name="T40" fmla="*/ 72 w 151"/>
                <a:gd name="T41" fmla="*/ 577 h 669"/>
                <a:gd name="T42" fmla="*/ 88 w 151"/>
                <a:gd name="T43" fmla="*/ 617 h 669"/>
                <a:gd name="T44" fmla="*/ 102 w 151"/>
                <a:gd name="T45" fmla="*/ 646 h 669"/>
                <a:gd name="T46" fmla="*/ 118 w 151"/>
                <a:gd name="T47" fmla="*/ 663 h 669"/>
                <a:gd name="T48" fmla="*/ 131 w 151"/>
                <a:gd name="T49" fmla="*/ 66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669">
                  <a:moveTo>
                    <a:pt x="131" y="669"/>
                  </a:moveTo>
                  <a:lnTo>
                    <a:pt x="148" y="639"/>
                  </a:lnTo>
                  <a:lnTo>
                    <a:pt x="151" y="565"/>
                  </a:lnTo>
                  <a:lnTo>
                    <a:pt x="142" y="457"/>
                  </a:lnTo>
                  <a:lnTo>
                    <a:pt x="125" y="327"/>
                  </a:lnTo>
                  <a:lnTo>
                    <a:pt x="114" y="259"/>
                  </a:lnTo>
                  <a:lnTo>
                    <a:pt x="102" y="197"/>
                  </a:lnTo>
                  <a:lnTo>
                    <a:pt x="91" y="141"/>
                  </a:lnTo>
                  <a:lnTo>
                    <a:pt x="79" y="92"/>
                  </a:lnTo>
                  <a:lnTo>
                    <a:pt x="66" y="52"/>
                  </a:lnTo>
                  <a:lnTo>
                    <a:pt x="53" y="23"/>
                  </a:lnTo>
                  <a:lnTo>
                    <a:pt x="40" y="4"/>
                  </a:lnTo>
                  <a:lnTo>
                    <a:pt x="27" y="0"/>
                  </a:lnTo>
                  <a:lnTo>
                    <a:pt x="9" y="30"/>
                  </a:lnTo>
                  <a:lnTo>
                    <a:pt x="0" y="103"/>
                  </a:lnTo>
                  <a:lnTo>
                    <a:pt x="3" y="212"/>
                  </a:lnTo>
                  <a:lnTo>
                    <a:pt x="19" y="343"/>
                  </a:lnTo>
                  <a:lnTo>
                    <a:pt x="30" y="411"/>
                  </a:lnTo>
                  <a:lnTo>
                    <a:pt x="43" y="473"/>
                  </a:lnTo>
                  <a:lnTo>
                    <a:pt x="57" y="529"/>
                  </a:lnTo>
                  <a:lnTo>
                    <a:pt x="72" y="577"/>
                  </a:lnTo>
                  <a:lnTo>
                    <a:pt x="88" y="617"/>
                  </a:lnTo>
                  <a:lnTo>
                    <a:pt x="102" y="646"/>
                  </a:lnTo>
                  <a:lnTo>
                    <a:pt x="118" y="663"/>
                  </a:lnTo>
                  <a:lnTo>
                    <a:pt x="131" y="669"/>
                  </a:lnTo>
                  <a:close/>
                </a:path>
              </a:pathLst>
            </a:custGeom>
            <a:solidFill>
              <a:srgbClr val="C1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7" name="Freeform 113"/>
            <p:cNvSpPr>
              <a:spLocks/>
            </p:cNvSpPr>
            <p:nvPr/>
          </p:nvSpPr>
          <p:spPr bwMode="auto">
            <a:xfrm>
              <a:off x="2269" y="9029"/>
              <a:ext cx="151" cy="669"/>
            </a:xfrm>
            <a:custGeom>
              <a:avLst/>
              <a:gdLst>
                <a:gd name="T0" fmla="*/ 131 w 151"/>
                <a:gd name="T1" fmla="*/ 669 h 669"/>
                <a:gd name="T2" fmla="*/ 131 w 151"/>
                <a:gd name="T3" fmla="*/ 669 h 669"/>
                <a:gd name="T4" fmla="*/ 148 w 151"/>
                <a:gd name="T5" fmla="*/ 639 h 669"/>
                <a:gd name="T6" fmla="*/ 151 w 151"/>
                <a:gd name="T7" fmla="*/ 565 h 669"/>
                <a:gd name="T8" fmla="*/ 142 w 151"/>
                <a:gd name="T9" fmla="*/ 457 h 669"/>
                <a:gd name="T10" fmla="*/ 125 w 151"/>
                <a:gd name="T11" fmla="*/ 327 h 669"/>
                <a:gd name="T12" fmla="*/ 125 w 151"/>
                <a:gd name="T13" fmla="*/ 327 h 669"/>
                <a:gd name="T14" fmla="*/ 114 w 151"/>
                <a:gd name="T15" fmla="*/ 259 h 669"/>
                <a:gd name="T16" fmla="*/ 102 w 151"/>
                <a:gd name="T17" fmla="*/ 197 h 669"/>
                <a:gd name="T18" fmla="*/ 91 w 151"/>
                <a:gd name="T19" fmla="*/ 141 h 669"/>
                <a:gd name="T20" fmla="*/ 79 w 151"/>
                <a:gd name="T21" fmla="*/ 92 h 669"/>
                <a:gd name="T22" fmla="*/ 66 w 151"/>
                <a:gd name="T23" fmla="*/ 52 h 669"/>
                <a:gd name="T24" fmla="*/ 53 w 151"/>
                <a:gd name="T25" fmla="*/ 23 h 669"/>
                <a:gd name="T26" fmla="*/ 40 w 151"/>
                <a:gd name="T27" fmla="*/ 4 h 669"/>
                <a:gd name="T28" fmla="*/ 27 w 151"/>
                <a:gd name="T29" fmla="*/ 0 h 669"/>
                <a:gd name="T30" fmla="*/ 27 w 151"/>
                <a:gd name="T31" fmla="*/ 0 h 669"/>
                <a:gd name="T32" fmla="*/ 9 w 151"/>
                <a:gd name="T33" fmla="*/ 30 h 669"/>
                <a:gd name="T34" fmla="*/ 0 w 151"/>
                <a:gd name="T35" fmla="*/ 103 h 669"/>
                <a:gd name="T36" fmla="*/ 3 w 151"/>
                <a:gd name="T37" fmla="*/ 212 h 669"/>
                <a:gd name="T38" fmla="*/ 19 w 151"/>
                <a:gd name="T39" fmla="*/ 343 h 669"/>
                <a:gd name="T40" fmla="*/ 19 w 151"/>
                <a:gd name="T41" fmla="*/ 343 h 669"/>
                <a:gd name="T42" fmla="*/ 30 w 151"/>
                <a:gd name="T43" fmla="*/ 411 h 669"/>
                <a:gd name="T44" fmla="*/ 43 w 151"/>
                <a:gd name="T45" fmla="*/ 473 h 669"/>
                <a:gd name="T46" fmla="*/ 57 w 151"/>
                <a:gd name="T47" fmla="*/ 529 h 669"/>
                <a:gd name="T48" fmla="*/ 72 w 151"/>
                <a:gd name="T49" fmla="*/ 577 h 669"/>
                <a:gd name="T50" fmla="*/ 88 w 151"/>
                <a:gd name="T51" fmla="*/ 617 h 669"/>
                <a:gd name="T52" fmla="*/ 102 w 151"/>
                <a:gd name="T53" fmla="*/ 646 h 669"/>
                <a:gd name="T54" fmla="*/ 118 w 151"/>
                <a:gd name="T55" fmla="*/ 663 h 669"/>
                <a:gd name="T56" fmla="*/ 131 w 151"/>
                <a:gd name="T57" fmla="*/ 66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669">
                  <a:moveTo>
                    <a:pt x="131" y="669"/>
                  </a:moveTo>
                  <a:lnTo>
                    <a:pt x="131" y="669"/>
                  </a:lnTo>
                  <a:lnTo>
                    <a:pt x="148" y="639"/>
                  </a:lnTo>
                  <a:lnTo>
                    <a:pt x="151" y="565"/>
                  </a:lnTo>
                  <a:lnTo>
                    <a:pt x="142" y="457"/>
                  </a:lnTo>
                  <a:lnTo>
                    <a:pt x="125" y="327"/>
                  </a:lnTo>
                  <a:lnTo>
                    <a:pt x="125" y="327"/>
                  </a:lnTo>
                  <a:lnTo>
                    <a:pt x="114" y="259"/>
                  </a:lnTo>
                  <a:lnTo>
                    <a:pt x="102" y="197"/>
                  </a:lnTo>
                  <a:lnTo>
                    <a:pt x="91" y="141"/>
                  </a:lnTo>
                  <a:lnTo>
                    <a:pt x="79" y="92"/>
                  </a:lnTo>
                  <a:lnTo>
                    <a:pt x="66" y="52"/>
                  </a:lnTo>
                  <a:lnTo>
                    <a:pt x="53" y="23"/>
                  </a:lnTo>
                  <a:lnTo>
                    <a:pt x="40" y="4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9" y="30"/>
                  </a:lnTo>
                  <a:lnTo>
                    <a:pt x="0" y="103"/>
                  </a:lnTo>
                  <a:lnTo>
                    <a:pt x="3" y="212"/>
                  </a:lnTo>
                  <a:lnTo>
                    <a:pt x="19" y="343"/>
                  </a:lnTo>
                  <a:lnTo>
                    <a:pt x="19" y="343"/>
                  </a:lnTo>
                  <a:lnTo>
                    <a:pt x="30" y="411"/>
                  </a:lnTo>
                  <a:lnTo>
                    <a:pt x="43" y="473"/>
                  </a:lnTo>
                  <a:lnTo>
                    <a:pt x="57" y="529"/>
                  </a:lnTo>
                  <a:lnTo>
                    <a:pt x="72" y="577"/>
                  </a:lnTo>
                  <a:lnTo>
                    <a:pt x="88" y="617"/>
                  </a:lnTo>
                  <a:lnTo>
                    <a:pt x="102" y="646"/>
                  </a:lnTo>
                  <a:lnTo>
                    <a:pt x="118" y="663"/>
                  </a:lnTo>
                  <a:lnTo>
                    <a:pt x="131" y="66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8" name="Freeform 114"/>
            <p:cNvSpPr>
              <a:spLocks/>
            </p:cNvSpPr>
            <p:nvPr/>
          </p:nvSpPr>
          <p:spPr bwMode="auto">
            <a:xfrm>
              <a:off x="2488" y="9521"/>
              <a:ext cx="17" cy="209"/>
            </a:xfrm>
            <a:custGeom>
              <a:avLst/>
              <a:gdLst>
                <a:gd name="T0" fmla="*/ 0 w 17"/>
                <a:gd name="T1" fmla="*/ 209 h 209"/>
                <a:gd name="T2" fmla="*/ 0 w 17"/>
                <a:gd name="T3" fmla="*/ 209 h 209"/>
                <a:gd name="T4" fmla="*/ 8 w 17"/>
                <a:gd name="T5" fmla="*/ 164 h 209"/>
                <a:gd name="T6" fmla="*/ 16 w 17"/>
                <a:gd name="T7" fmla="*/ 115 h 209"/>
                <a:gd name="T8" fmla="*/ 17 w 17"/>
                <a:gd name="T9" fmla="*/ 59 h 209"/>
                <a:gd name="T10" fmla="*/ 17 w 17"/>
                <a:gd name="T1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09">
                  <a:moveTo>
                    <a:pt x="0" y="209"/>
                  </a:moveTo>
                  <a:lnTo>
                    <a:pt x="0" y="209"/>
                  </a:lnTo>
                  <a:lnTo>
                    <a:pt x="8" y="164"/>
                  </a:lnTo>
                  <a:lnTo>
                    <a:pt x="16" y="115"/>
                  </a:lnTo>
                  <a:lnTo>
                    <a:pt x="17" y="59"/>
                  </a:lnTo>
                  <a:lnTo>
                    <a:pt x="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9" name="Freeform 115"/>
            <p:cNvSpPr>
              <a:spLocks/>
            </p:cNvSpPr>
            <p:nvPr/>
          </p:nvSpPr>
          <p:spPr bwMode="auto">
            <a:xfrm>
              <a:off x="2377" y="8980"/>
              <a:ext cx="70" cy="176"/>
            </a:xfrm>
            <a:custGeom>
              <a:avLst/>
              <a:gdLst>
                <a:gd name="T0" fmla="*/ 70 w 70"/>
                <a:gd name="T1" fmla="*/ 176 h 176"/>
                <a:gd name="T2" fmla="*/ 70 w 70"/>
                <a:gd name="T3" fmla="*/ 176 h 176"/>
                <a:gd name="T4" fmla="*/ 63 w 70"/>
                <a:gd name="T5" fmla="*/ 150 h 176"/>
                <a:gd name="T6" fmla="*/ 55 w 70"/>
                <a:gd name="T7" fmla="*/ 125 h 176"/>
                <a:gd name="T8" fmla="*/ 46 w 70"/>
                <a:gd name="T9" fmla="*/ 101 h 176"/>
                <a:gd name="T10" fmla="*/ 37 w 70"/>
                <a:gd name="T11" fmla="*/ 77 h 176"/>
                <a:gd name="T12" fmla="*/ 29 w 70"/>
                <a:gd name="T13" fmla="*/ 56 h 176"/>
                <a:gd name="T14" fmla="*/ 19 w 70"/>
                <a:gd name="T15" fmla="*/ 36 h 176"/>
                <a:gd name="T16" fmla="*/ 10 w 70"/>
                <a:gd name="T17" fmla="*/ 17 h 176"/>
                <a:gd name="T18" fmla="*/ 0 w 70"/>
                <a:gd name="T1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76">
                  <a:moveTo>
                    <a:pt x="70" y="176"/>
                  </a:moveTo>
                  <a:lnTo>
                    <a:pt x="70" y="176"/>
                  </a:lnTo>
                  <a:lnTo>
                    <a:pt x="63" y="150"/>
                  </a:lnTo>
                  <a:lnTo>
                    <a:pt x="55" y="125"/>
                  </a:lnTo>
                  <a:lnTo>
                    <a:pt x="46" y="101"/>
                  </a:lnTo>
                  <a:lnTo>
                    <a:pt x="37" y="77"/>
                  </a:lnTo>
                  <a:lnTo>
                    <a:pt x="29" y="56"/>
                  </a:lnTo>
                  <a:lnTo>
                    <a:pt x="19" y="36"/>
                  </a:lnTo>
                  <a:lnTo>
                    <a:pt x="10" y="1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88617" y="6526938"/>
            <a:ext cx="2895600" cy="365125"/>
          </a:xfrm>
        </p:spPr>
        <p:txBody>
          <a:bodyPr/>
          <a:lstStyle/>
          <a:p>
            <a:r>
              <a:rPr lang="bg-BG" dirty="0" smtClean="0"/>
              <a:t>Велина Славова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52157" y="-21670"/>
            <a:ext cx="1682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bg-BG" sz="1600" i="1" dirty="0">
                <a:cs typeface="Times New Roman" pitchFamily="18" charset="0"/>
              </a:rPr>
              <a:t>ИБД с n </a:t>
            </a:r>
            <a:r>
              <a:rPr lang="bg-BG" altLang="bg-BG" sz="1600" i="1" dirty="0">
                <a:cs typeface="Times New Roman" pitchFamily="18" charset="0"/>
              </a:rPr>
              <a:t>възела </a:t>
            </a:r>
            <a:r>
              <a:rPr lang="bg-BG" altLang="bg-BG" sz="1600" i="1" dirty="0" smtClean="0">
                <a:cs typeface="Times New Roman" pitchFamily="18" charset="0"/>
              </a:rPr>
              <a:t>е:</a:t>
            </a:r>
            <a:endParaRPr lang="bg-BG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3606" y="314057"/>
            <a:ext cx="2628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altLang="bg-BG" sz="1600" i="1" dirty="0">
                <a:cs typeface="Times New Roman" pitchFamily="18" charset="0"/>
              </a:rPr>
              <a:t>Празна структура ако </a:t>
            </a:r>
            <a:r>
              <a:rPr lang="en-US" altLang="bg-BG" sz="1600" i="1" dirty="0">
                <a:cs typeface="Times New Roman" pitchFamily="18" charset="0"/>
              </a:rPr>
              <a:t>n=0</a:t>
            </a:r>
            <a:r>
              <a:rPr lang="bg-BG" altLang="bg-BG" sz="1600" i="1" dirty="0">
                <a:cs typeface="Times New Roman" pitchFamily="18" charset="0"/>
              </a:rPr>
              <a:t> </a:t>
            </a:r>
            <a:endParaRPr lang="bg-BG" altLang="bg-BG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3607" y="650031"/>
            <a:ext cx="28919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altLang="bg-BG" sz="1600" i="1" dirty="0">
                <a:cs typeface="Times New Roman" pitchFamily="18" charset="0"/>
              </a:rPr>
              <a:t>Един възел-корен </a:t>
            </a:r>
            <a:r>
              <a:rPr lang="bg-BG" altLang="bg-BG" sz="1600" i="1" dirty="0" smtClean="0">
                <a:cs typeface="Times New Roman" pitchFamily="18" charset="0"/>
              </a:rPr>
              <a:t> за </a:t>
            </a:r>
            <a:r>
              <a:rPr lang="bg-BG" altLang="bg-BG" sz="1600" i="1" dirty="0">
                <a:cs typeface="Times New Roman" pitchFamily="18" charset="0"/>
              </a:rPr>
              <a:t>който има закачени две ИБД-та</a:t>
            </a:r>
            <a:endParaRPr lang="en-US" altLang="bg-BG" sz="1600" i="1" dirty="0"/>
          </a:p>
          <a:p>
            <a:pPr marL="285750" indent="-285750" eaLnBrk="0" hangingPunct="0">
              <a:buFont typeface="Arial" pitchFamily="34" charset="0"/>
              <a:buChar char="•"/>
            </a:pPr>
            <a:r>
              <a:rPr lang="bg-BG" altLang="bg-BG" sz="1600" i="1" dirty="0" smtClean="0">
                <a:cs typeface="Times New Roman" pitchFamily="18" charset="0"/>
              </a:rPr>
              <a:t>ляво </a:t>
            </a:r>
            <a:r>
              <a:rPr lang="bg-BG" altLang="bg-BG" sz="1600" i="1" dirty="0">
                <a:cs typeface="Times New Roman" pitchFamily="18" charset="0"/>
              </a:rPr>
              <a:t>ИБД с</a:t>
            </a:r>
            <a:r>
              <a:rPr lang="en-US" altLang="bg-BG" sz="1600" i="1" dirty="0">
                <a:cs typeface="Times New Roman" pitchFamily="18" charset="0"/>
              </a:rPr>
              <a:t> n</a:t>
            </a:r>
            <a:r>
              <a:rPr lang="bg-BG" altLang="bg-BG" sz="1600" i="1" dirty="0">
                <a:cs typeface="Times New Roman" pitchFamily="18" charset="0"/>
              </a:rPr>
              <a:t> </a:t>
            </a:r>
            <a:r>
              <a:rPr lang="en-US" altLang="bg-BG" sz="1600" i="1" dirty="0">
                <a:cs typeface="Times New Roman" pitchFamily="18" charset="0"/>
              </a:rPr>
              <a:t>div</a:t>
            </a:r>
            <a:r>
              <a:rPr lang="bg-BG" altLang="bg-BG" sz="1600" i="1" dirty="0">
                <a:cs typeface="Times New Roman" pitchFamily="18" charset="0"/>
              </a:rPr>
              <a:t> 2 възела</a:t>
            </a:r>
            <a:endParaRPr lang="en-US" altLang="bg-BG" sz="1600" i="1" dirty="0"/>
          </a:p>
          <a:p>
            <a:pPr marL="285750" indent="-285750" eaLnBrk="0" hangingPunct="0">
              <a:buFont typeface="Arial" pitchFamily="34" charset="0"/>
              <a:buChar char="•"/>
            </a:pPr>
            <a:r>
              <a:rPr lang="bg-BG" altLang="bg-BG" sz="1600" i="1" dirty="0" smtClean="0">
                <a:cs typeface="Times New Roman" pitchFamily="18" charset="0"/>
              </a:rPr>
              <a:t>дясно </a:t>
            </a:r>
            <a:r>
              <a:rPr lang="bg-BG" altLang="bg-BG" sz="1600" i="1" dirty="0">
                <a:cs typeface="Times New Roman" pitchFamily="18" charset="0"/>
              </a:rPr>
              <a:t>ИБД с </a:t>
            </a:r>
            <a:r>
              <a:rPr lang="en-US" altLang="bg-BG" sz="1600" i="1" dirty="0">
                <a:cs typeface="Times New Roman" pitchFamily="18" charset="0"/>
              </a:rPr>
              <a:t>n</a:t>
            </a:r>
            <a:r>
              <a:rPr lang="bg-BG" altLang="bg-BG" sz="1600" i="1" dirty="0">
                <a:cs typeface="Times New Roman" pitchFamily="18" charset="0"/>
              </a:rPr>
              <a:t> - </a:t>
            </a:r>
            <a:r>
              <a:rPr lang="en-US" altLang="bg-BG" sz="1600" i="1" dirty="0">
                <a:cs typeface="Times New Roman" pitchFamily="18" charset="0"/>
              </a:rPr>
              <a:t>n</a:t>
            </a:r>
            <a:r>
              <a:rPr lang="bg-BG" altLang="bg-BG" sz="1600" i="1" dirty="0">
                <a:cs typeface="Times New Roman" pitchFamily="18" charset="0"/>
              </a:rPr>
              <a:t> </a:t>
            </a:r>
            <a:r>
              <a:rPr lang="en-US" altLang="bg-BG" sz="1600" i="1" dirty="0">
                <a:cs typeface="Times New Roman" pitchFamily="18" charset="0"/>
              </a:rPr>
              <a:t>div</a:t>
            </a:r>
            <a:r>
              <a:rPr lang="bg-BG" altLang="bg-BG" sz="1600" i="1" dirty="0">
                <a:cs typeface="Times New Roman" pitchFamily="18" charset="0"/>
              </a:rPr>
              <a:t> 2 – 1 възела</a:t>
            </a:r>
            <a:endParaRPr lang="en-US" altLang="bg-BG" sz="1600" i="1" dirty="0"/>
          </a:p>
          <a:p>
            <a:pPr eaLnBrk="0" hangingPunct="0"/>
            <a:r>
              <a:rPr lang="bg-BG" altLang="bg-BG" sz="1600" i="1" dirty="0">
                <a:cs typeface="Times New Roman" pitchFamily="18" charset="0"/>
              </a:rPr>
              <a:t> </a:t>
            </a:r>
            <a:endParaRPr lang="bg-BG" altLang="bg-BG" sz="1600" i="1" dirty="0"/>
          </a:p>
        </p:txBody>
      </p:sp>
      <p:sp>
        <p:nvSpPr>
          <p:cNvPr id="120" name="Freeform 6"/>
          <p:cNvSpPr>
            <a:spLocks/>
          </p:cNvSpPr>
          <p:nvPr/>
        </p:nvSpPr>
        <p:spPr bwMode="auto">
          <a:xfrm>
            <a:off x="3685789" y="844698"/>
            <a:ext cx="1714500" cy="1298575"/>
          </a:xfrm>
          <a:custGeom>
            <a:avLst/>
            <a:gdLst>
              <a:gd name="T0" fmla="*/ 925286 w 2520"/>
              <a:gd name="T1" fmla="*/ 0 h 2880"/>
              <a:gd name="T2" fmla="*/ 884464 w 2520"/>
              <a:gd name="T3" fmla="*/ 18036 h 2880"/>
              <a:gd name="T4" fmla="*/ 843643 w 2520"/>
              <a:gd name="T5" fmla="*/ 27054 h 2880"/>
              <a:gd name="T6" fmla="*/ 762000 w 2520"/>
              <a:gd name="T7" fmla="*/ 81161 h 2880"/>
              <a:gd name="T8" fmla="*/ 721179 w 2520"/>
              <a:gd name="T9" fmla="*/ 99197 h 2880"/>
              <a:gd name="T10" fmla="*/ 693964 w 2520"/>
              <a:gd name="T11" fmla="*/ 126250 h 2880"/>
              <a:gd name="T12" fmla="*/ 571500 w 2520"/>
              <a:gd name="T13" fmla="*/ 189376 h 2880"/>
              <a:gd name="T14" fmla="*/ 544286 w 2520"/>
              <a:gd name="T15" fmla="*/ 216429 h 2880"/>
              <a:gd name="T16" fmla="*/ 530679 w 2520"/>
              <a:gd name="T17" fmla="*/ 243483 h 2880"/>
              <a:gd name="T18" fmla="*/ 449036 w 2520"/>
              <a:gd name="T19" fmla="*/ 297590 h 2880"/>
              <a:gd name="T20" fmla="*/ 408214 w 2520"/>
              <a:gd name="T21" fmla="*/ 333662 h 2880"/>
              <a:gd name="T22" fmla="*/ 204107 w 2520"/>
              <a:gd name="T23" fmla="*/ 459912 h 2880"/>
              <a:gd name="T24" fmla="*/ 163286 w 2520"/>
              <a:gd name="T25" fmla="*/ 595180 h 2880"/>
              <a:gd name="T26" fmla="*/ 204107 w 2520"/>
              <a:gd name="T27" fmla="*/ 604198 h 2880"/>
              <a:gd name="T28" fmla="*/ 190500 w 2520"/>
              <a:gd name="T29" fmla="*/ 676341 h 2880"/>
              <a:gd name="T30" fmla="*/ 95250 w 2520"/>
              <a:gd name="T31" fmla="*/ 739466 h 2880"/>
              <a:gd name="T32" fmla="*/ 0 w 2520"/>
              <a:gd name="T33" fmla="*/ 883752 h 2880"/>
              <a:gd name="T34" fmla="*/ 204107 w 2520"/>
              <a:gd name="T35" fmla="*/ 1109199 h 2880"/>
              <a:gd name="T36" fmla="*/ 381000 w 2520"/>
              <a:gd name="T37" fmla="*/ 1127235 h 2880"/>
              <a:gd name="T38" fmla="*/ 680357 w 2520"/>
              <a:gd name="T39" fmla="*/ 1136253 h 2880"/>
              <a:gd name="T40" fmla="*/ 789214 w 2520"/>
              <a:gd name="T41" fmla="*/ 1190360 h 2880"/>
              <a:gd name="T42" fmla="*/ 843643 w 2520"/>
              <a:gd name="T43" fmla="*/ 1235450 h 2880"/>
              <a:gd name="T44" fmla="*/ 898071 w 2520"/>
              <a:gd name="T45" fmla="*/ 1253486 h 2880"/>
              <a:gd name="T46" fmla="*/ 1115786 w 2520"/>
              <a:gd name="T47" fmla="*/ 1298575 h 2880"/>
              <a:gd name="T48" fmla="*/ 1347107 w 2520"/>
              <a:gd name="T49" fmla="*/ 1280539 h 2880"/>
              <a:gd name="T50" fmla="*/ 1415143 w 2520"/>
              <a:gd name="T51" fmla="*/ 1253486 h 2880"/>
              <a:gd name="T52" fmla="*/ 1524000 w 2520"/>
              <a:gd name="T53" fmla="*/ 1217414 h 2880"/>
              <a:gd name="T54" fmla="*/ 1551214 w 2520"/>
              <a:gd name="T55" fmla="*/ 1073128 h 2880"/>
              <a:gd name="T56" fmla="*/ 1524000 w 2520"/>
              <a:gd name="T57" fmla="*/ 1019021 h 2880"/>
              <a:gd name="T58" fmla="*/ 1619250 w 2520"/>
              <a:gd name="T59" fmla="*/ 892770 h 2880"/>
              <a:gd name="T60" fmla="*/ 1660071 w 2520"/>
              <a:gd name="T61" fmla="*/ 856699 h 2880"/>
              <a:gd name="T62" fmla="*/ 1714500 w 2520"/>
              <a:gd name="T63" fmla="*/ 802591 h 2880"/>
              <a:gd name="T64" fmla="*/ 1700893 w 2520"/>
              <a:gd name="T65" fmla="*/ 676341 h 2880"/>
              <a:gd name="T66" fmla="*/ 1551214 w 2520"/>
              <a:gd name="T67" fmla="*/ 595180 h 2880"/>
              <a:gd name="T68" fmla="*/ 1115786 w 2520"/>
              <a:gd name="T69" fmla="*/ 396787 h 2880"/>
              <a:gd name="T70" fmla="*/ 1129393 w 2520"/>
              <a:gd name="T71" fmla="*/ 225447 h 2880"/>
              <a:gd name="T72" fmla="*/ 1061357 w 2520"/>
              <a:gd name="T73" fmla="*/ 36072 h 2880"/>
              <a:gd name="T74" fmla="*/ 1020536 w 2520"/>
              <a:gd name="T75" fmla="*/ 27054 h 2880"/>
              <a:gd name="T76" fmla="*/ 925286 w 2520"/>
              <a:gd name="T77" fmla="*/ 0 h 288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520" h="2880">
                <a:moveTo>
                  <a:pt x="1360" y="0"/>
                </a:moveTo>
                <a:cubicBezTo>
                  <a:pt x="1340" y="13"/>
                  <a:pt x="1321" y="29"/>
                  <a:pt x="1300" y="40"/>
                </a:cubicBezTo>
                <a:cubicBezTo>
                  <a:pt x="1281" y="49"/>
                  <a:pt x="1257" y="47"/>
                  <a:pt x="1240" y="60"/>
                </a:cubicBezTo>
                <a:cubicBezTo>
                  <a:pt x="1195" y="95"/>
                  <a:pt x="1167" y="149"/>
                  <a:pt x="1120" y="180"/>
                </a:cubicBezTo>
                <a:cubicBezTo>
                  <a:pt x="1100" y="193"/>
                  <a:pt x="1080" y="207"/>
                  <a:pt x="1060" y="220"/>
                </a:cubicBezTo>
                <a:cubicBezTo>
                  <a:pt x="1047" y="240"/>
                  <a:pt x="1038" y="264"/>
                  <a:pt x="1020" y="280"/>
                </a:cubicBezTo>
                <a:cubicBezTo>
                  <a:pt x="964" y="331"/>
                  <a:pt x="882" y="357"/>
                  <a:pt x="840" y="420"/>
                </a:cubicBezTo>
                <a:cubicBezTo>
                  <a:pt x="827" y="440"/>
                  <a:pt x="811" y="459"/>
                  <a:pt x="800" y="480"/>
                </a:cubicBezTo>
                <a:cubicBezTo>
                  <a:pt x="791" y="499"/>
                  <a:pt x="793" y="523"/>
                  <a:pt x="780" y="540"/>
                </a:cubicBezTo>
                <a:cubicBezTo>
                  <a:pt x="745" y="585"/>
                  <a:pt x="700" y="620"/>
                  <a:pt x="660" y="660"/>
                </a:cubicBezTo>
                <a:cubicBezTo>
                  <a:pt x="636" y="684"/>
                  <a:pt x="622" y="715"/>
                  <a:pt x="600" y="740"/>
                </a:cubicBezTo>
                <a:cubicBezTo>
                  <a:pt x="507" y="843"/>
                  <a:pt x="398" y="922"/>
                  <a:pt x="300" y="1020"/>
                </a:cubicBezTo>
                <a:cubicBezTo>
                  <a:pt x="263" y="1114"/>
                  <a:pt x="180" y="1215"/>
                  <a:pt x="240" y="1320"/>
                </a:cubicBezTo>
                <a:cubicBezTo>
                  <a:pt x="250" y="1338"/>
                  <a:pt x="280" y="1333"/>
                  <a:pt x="300" y="1340"/>
                </a:cubicBezTo>
                <a:cubicBezTo>
                  <a:pt x="293" y="1393"/>
                  <a:pt x="305" y="1453"/>
                  <a:pt x="280" y="1500"/>
                </a:cubicBezTo>
                <a:cubicBezTo>
                  <a:pt x="249" y="1558"/>
                  <a:pt x="177" y="1585"/>
                  <a:pt x="140" y="1640"/>
                </a:cubicBezTo>
                <a:cubicBezTo>
                  <a:pt x="61" y="1758"/>
                  <a:pt x="34" y="1825"/>
                  <a:pt x="0" y="1960"/>
                </a:cubicBezTo>
                <a:cubicBezTo>
                  <a:pt x="34" y="2148"/>
                  <a:pt x="69" y="2406"/>
                  <a:pt x="300" y="2460"/>
                </a:cubicBezTo>
                <a:cubicBezTo>
                  <a:pt x="385" y="2480"/>
                  <a:pt x="473" y="2493"/>
                  <a:pt x="560" y="2500"/>
                </a:cubicBezTo>
                <a:cubicBezTo>
                  <a:pt x="706" y="2513"/>
                  <a:pt x="853" y="2513"/>
                  <a:pt x="1000" y="2520"/>
                </a:cubicBezTo>
                <a:cubicBezTo>
                  <a:pt x="1053" y="2560"/>
                  <a:pt x="1118" y="2588"/>
                  <a:pt x="1160" y="2640"/>
                </a:cubicBezTo>
                <a:cubicBezTo>
                  <a:pt x="1187" y="2673"/>
                  <a:pt x="1208" y="2712"/>
                  <a:pt x="1240" y="2740"/>
                </a:cubicBezTo>
                <a:cubicBezTo>
                  <a:pt x="1262" y="2760"/>
                  <a:pt x="1294" y="2765"/>
                  <a:pt x="1320" y="2780"/>
                </a:cubicBezTo>
                <a:cubicBezTo>
                  <a:pt x="1421" y="2838"/>
                  <a:pt x="1526" y="2857"/>
                  <a:pt x="1640" y="2880"/>
                </a:cubicBezTo>
                <a:cubicBezTo>
                  <a:pt x="1753" y="2867"/>
                  <a:pt x="1869" y="2865"/>
                  <a:pt x="1980" y="2840"/>
                </a:cubicBezTo>
                <a:cubicBezTo>
                  <a:pt x="2018" y="2831"/>
                  <a:pt x="2045" y="2797"/>
                  <a:pt x="2080" y="2780"/>
                </a:cubicBezTo>
                <a:cubicBezTo>
                  <a:pt x="2276" y="2682"/>
                  <a:pt x="2101" y="2793"/>
                  <a:pt x="2240" y="2700"/>
                </a:cubicBezTo>
                <a:cubicBezTo>
                  <a:pt x="2314" y="2589"/>
                  <a:pt x="2308" y="2522"/>
                  <a:pt x="2280" y="2380"/>
                </a:cubicBezTo>
                <a:cubicBezTo>
                  <a:pt x="2272" y="2339"/>
                  <a:pt x="2240" y="2260"/>
                  <a:pt x="2240" y="2260"/>
                </a:cubicBezTo>
                <a:cubicBezTo>
                  <a:pt x="2356" y="1798"/>
                  <a:pt x="2209" y="2127"/>
                  <a:pt x="2380" y="1980"/>
                </a:cubicBezTo>
                <a:cubicBezTo>
                  <a:pt x="2405" y="1958"/>
                  <a:pt x="2421" y="1927"/>
                  <a:pt x="2440" y="1900"/>
                </a:cubicBezTo>
                <a:cubicBezTo>
                  <a:pt x="2468" y="1861"/>
                  <a:pt x="2520" y="1780"/>
                  <a:pt x="2520" y="1780"/>
                </a:cubicBezTo>
                <a:cubicBezTo>
                  <a:pt x="2513" y="1687"/>
                  <a:pt x="2520" y="1591"/>
                  <a:pt x="2500" y="1500"/>
                </a:cubicBezTo>
                <a:cubicBezTo>
                  <a:pt x="2480" y="1408"/>
                  <a:pt x="2350" y="1360"/>
                  <a:pt x="2280" y="1320"/>
                </a:cubicBezTo>
                <a:cubicBezTo>
                  <a:pt x="2035" y="1180"/>
                  <a:pt x="1781" y="1162"/>
                  <a:pt x="1640" y="880"/>
                </a:cubicBezTo>
                <a:cubicBezTo>
                  <a:pt x="1618" y="746"/>
                  <a:pt x="1627" y="632"/>
                  <a:pt x="1660" y="500"/>
                </a:cubicBezTo>
                <a:cubicBezTo>
                  <a:pt x="1659" y="489"/>
                  <a:pt x="1685" y="122"/>
                  <a:pt x="1560" y="80"/>
                </a:cubicBezTo>
                <a:cubicBezTo>
                  <a:pt x="1540" y="73"/>
                  <a:pt x="1521" y="64"/>
                  <a:pt x="1500" y="60"/>
                </a:cubicBezTo>
                <a:cubicBezTo>
                  <a:pt x="1347" y="29"/>
                  <a:pt x="1360" y="90"/>
                  <a:pt x="136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21" name="AutoShape 8"/>
          <p:cNvSpPr>
            <a:spLocks noChangeArrowheads="1"/>
          </p:cNvSpPr>
          <p:nvPr/>
        </p:nvSpPr>
        <p:spPr bwMode="auto">
          <a:xfrm flipH="1">
            <a:off x="6222614" y="652611"/>
            <a:ext cx="2244725" cy="849312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22" name="Line 9"/>
          <p:cNvSpPr>
            <a:spLocks noChangeShapeType="1"/>
          </p:cNvSpPr>
          <p:nvPr/>
        </p:nvSpPr>
        <p:spPr bwMode="auto">
          <a:xfrm flipH="1">
            <a:off x="7854564" y="652611"/>
            <a:ext cx="0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" name="Line 10"/>
          <p:cNvSpPr>
            <a:spLocks noChangeShapeType="1"/>
          </p:cNvSpPr>
          <p:nvPr/>
        </p:nvSpPr>
        <p:spPr bwMode="auto">
          <a:xfrm>
            <a:off x="6630602" y="992336"/>
            <a:ext cx="1223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4" name="Freeform 11"/>
          <p:cNvSpPr>
            <a:spLocks/>
          </p:cNvSpPr>
          <p:nvPr/>
        </p:nvSpPr>
        <p:spPr bwMode="auto">
          <a:xfrm flipH="1">
            <a:off x="7854564" y="992336"/>
            <a:ext cx="193675" cy="150812"/>
          </a:xfrm>
          <a:custGeom>
            <a:avLst/>
            <a:gdLst>
              <a:gd name="T0" fmla="*/ 193675 w 170"/>
              <a:gd name="T1" fmla="*/ 0 h 160"/>
              <a:gd name="T2" fmla="*/ 0 w 170"/>
              <a:gd name="T3" fmla="*/ 150812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5" name="Freeform 12"/>
          <p:cNvSpPr>
            <a:spLocks/>
          </p:cNvSpPr>
          <p:nvPr/>
        </p:nvSpPr>
        <p:spPr bwMode="auto">
          <a:xfrm flipH="1">
            <a:off x="6833802" y="600223"/>
            <a:ext cx="1020762" cy="476250"/>
          </a:xfrm>
          <a:custGeom>
            <a:avLst/>
            <a:gdLst>
              <a:gd name="T0" fmla="*/ 0 w 900"/>
              <a:gd name="T1" fmla="*/ 476250 h 560"/>
              <a:gd name="T2" fmla="*/ 1020762 w 900"/>
              <a:gd name="T3" fmla="*/ 476250 h 560"/>
              <a:gd name="T4" fmla="*/ 1020762 w 900"/>
              <a:gd name="T5" fmla="*/ 0 h 560"/>
              <a:gd name="T6" fmla="*/ 0 w 900"/>
              <a:gd name="T7" fmla="*/ 0 h 560"/>
              <a:gd name="T8" fmla="*/ 0 w 900"/>
              <a:gd name="T9" fmla="*/ 476250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26" name="Line 13"/>
          <p:cNvSpPr>
            <a:spLocks noChangeShapeType="1"/>
          </p:cNvSpPr>
          <p:nvPr/>
        </p:nvSpPr>
        <p:spPr bwMode="auto">
          <a:xfrm flipH="1" flipV="1">
            <a:off x="4666864" y="811361"/>
            <a:ext cx="2576513" cy="95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7" name="Text Box 14"/>
          <p:cNvSpPr txBox="1">
            <a:spLocks noChangeArrowheads="1"/>
          </p:cNvSpPr>
          <p:nvPr/>
        </p:nvSpPr>
        <p:spPr bwMode="auto">
          <a:xfrm flipH="1">
            <a:off x="7138216" y="1138458"/>
            <a:ext cx="818382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bg-BG" sz="2000" dirty="0" smtClean="0"/>
              <a:t>IBD</a:t>
            </a:r>
            <a:endParaRPr lang="en-US" altLang="bg-BG" sz="2000" dirty="0"/>
          </a:p>
        </p:txBody>
      </p:sp>
      <p:sp>
        <p:nvSpPr>
          <p:cNvPr id="128" name="Text Box 15"/>
          <p:cNvSpPr txBox="1">
            <a:spLocks noChangeArrowheads="1"/>
          </p:cNvSpPr>
          <p:nvPr/>
        </p:nvSpPr>
        <p:spPr bwMode="auto">
          <a:xfrm>
            <a:off x="3981064" y="1288404"/>
            <a:ext cx="104606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000" b="0" i="1" dirty="0" err="1">
                <a:latin typeface="Times New Roman" pitchFamily="18" charset="0"/>
              </a:rPr>
              <a:t>Динамична</a:t>
            </a:r>
            <a:r>
              <a:rPr lang="en-US" altLang="bg-BG" sz="1000" b="0" i="1" dirty="0">
                <a:latin typeface="Times New Roman" pitchFamily="18" charset="0"/>
              </a:rPr>
              <a:t> </a:t>
            </a:r>
            <a:r>
              <a:rPr lang="en-US" altLang="bg-BG" sz="1000" b="0" i="1" dirty="0" err="1">
                <a:latin typeface="Times New Roman" pitchFamily="18" charset="0"/>
              </a:rPr>
              <a:t>структура</a:t>
            </a:r>
            <a:endParaRPr lang="en-US" alt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702432" y="3427532"/>
            <a:ext cx="88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 smtClean="0"/>
              <a:t>възел</a:t>
            </a:r>
            <a:endParaRPr lang="bg-BG" sz="1100" dirty="0"/>
          </a:p>
        </p:txBody>
      </p:sp>
      <p:sp>
        <p:nvSpPr>
          <p:cNvPr id="7" name="Isosceles Triangle 6"/>
          <p:cNvSpPr/>
          <p:nvPr/>
        </p:nvSpPr>
        <p:spPr>
          <a:xfrm>
            <a:off x="736921" y="3981473"/>
            <a:ext cx="244261" cy="25397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TextBox 130"/>
          <p:cNvSpPr txBox="1"/>
          <p:nvPr/>
        </p:nvSpPr>
        <p:spPr>
          <a:xfrm>
            <a:off x="894187" y="3993715"/>
            <a:ext cx="88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 smtClean="0"/>
              <a:t>Ляво ИБД</a:t>
            </a:r>
            <a:endParaRPr lang="bg-BG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65826" y="4322234"/>
            <a:ext cx="885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 smtClean="0"/>
              <a:t>Дясно </a:t>
            </a:r>
            <a:r>
              <a:rPr lang="bg-BG" sz="1100" dirty="0"/>
              <a:t>ИБД</a:t>
            </a:r>
          </a:p>
          <a:p>
            <a:endParaRPr lang="bg-BG" sz="1100" dirty="0"/>
          </a:p>
        </p:txBody>
      </p:sp>
      <p:sp>
        <p:nvSpPr>
          <p:cNvPr id="133" name="Isosceles Triangle 132"/>
          <p:cNvSpPr/>
          <p:nvPr/>
        </p:nvSpPr>
        <p:spPr>
          <a:xfrm>
            <a:off x="751541" y="4384928"/>
            <a:ext cx="244261" cy="2539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245377" y="2674700"/>
            <a:ext cx="2060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/>
              <a:t>Дъно – празна структура</a:t>
            </a:r>
            <a:endParaRPr lang="bg-BG" sz="1400" dirty="0"/>
          </a:p>
        </p:txBody>
      </p:sp>
      <p:sp>
        <p:nvSpPr>
          <p:cNvPr id="135" name="Rectangle 44"/>
          <p:cNvSpPr>
            <a:spLocks noChangeArrowheads="1"/>
          </p:cNvSpPr>
          <p:nvPr/>
        </p:nvSpPr>
        <p:spPr bwMode="auto">
          <a:xfrm>
            <a:off x="4858107" y="1608357"/>
            <a:ext cx="200025" cy="203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6" name="Rectangle 45"/>
          <p:cNvSpPr>
            <a:spLocks noChangeArrowheads="1"/>
          </p:cNvSpPr>
          <p:nvPr/>
        </p:nvSpPr>
        <p:spPr bwMode="auto">
          <a:xfrm>
            <a:off x="4858106" y="1718341"/>
            <a:ext cx="100013" cy="10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7" name="Rectangle 46"/>
          <p:cNvSpPr>
            <a:spLocks noChangeArrowheads="1"/>
          </p:cNvSpPr>
          <p:nvPr/>
        </p:nvSpPr>
        <p:spPr bwMode="auto">
          <a:xfrm>
            <a:off x="4958119" y="1720277"/>
            <a:ext cx="100013" cy="10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8" name="Line 13"/>
          <p:cNvSpPr>
            <a:spLocks noChangeShapeType="1"/>
          </p:cNvSpPr>
          <p:nvPr/>
        </p:nvSpPr>
        <p:spPr bwMode="auto">
          <a:xfrm flipH="1">
            <a:off x="4958119" y="1428175"/>
            <a:ext cx="0" cy="21948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9" name="Line 13"/>
          <p:cNvSpPr>
            <a:spLocks noChangeShapeType="1"/>
          </p:cNvSpPr>
          <p:nvPr/>
        </p:nvSpPr>
        <p:spPr bwMode="auto">
          <a:xfrm flipH="1">
            <a:off x="4714091" y="1771077"/>
            <a:ext cx="194021" cy="24129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0" name="Line 13"/>
          <p:cNvSpPr>
            <a:spLocks noChangeShapeType="1"/>
          </p:cNvSpPr>
          <p:nvPr/>
        </p:nvSpPr>
        <p:spPr bwMode="auto">
          <a:xfrm>
            <a:off x="5008124" y="1771077"/>
            <a:ext cx="138014" cy="2393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489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9" grpId="0"/>
      <p:bldP spid="492572" grpId="0" animBg="1"/>
      <p:bldP spid="492573" grpId="0" animBg="1"/>
      <p:bldP spid="492574" grpId="0" animBg="1"/>
      <p:bldP spid="492575" grpId="0" animBg="1"/>
      <p:bldP spid="492576" grpId="0" animBg="1"/>
      <p:bldP spid="492577" grpId="0" animBg="1"/>
      <p:bldP spid="492578" grpId="0" animBg="1"/>
      <p:bldP spid="492592" grpId="0" animBg="1"/>
      <p:bldP spid="492593" grpId="0" animBg="1"/>
      <p:bldP spid="492594" grpId="0" animBg="1"/>
      <p:bldP spid="492600" grpId="0"/>
      <p:bldP spid="492606" grpId="0" animBg="1"/>
      <p:bldP spid="492608" grpId="0" animBg="1"/>
      <p:bldP spid="492609" grpId="0" animBg="1"/>
      <p:bldP spid="492615" grpId="0"/>
      <p:bldP spid="492621" grpId="0" animBg="1"/>
      <p:bldP spid="492623" grpId="0" animBg="1"/>
      <p:bldP spid="492624" grpId="0" animBg="1"/>
      <p:bldP spid="492631" grpId="0"/>
      <p:bldP spid="492637" grpId="0" animBg="1"/>
      <p:bldP spid="492638" grpId="0"/>
      <p:bldP spid="492639" grpId="0" animBg="1"/>
      <p:bldP spid="492640" grpId="0" animBg="1"/>
      <p:bldP spid="492641" grpId="0" animBg="1"/>
      <p:bldP spid="492642" grpId="0" animBg="1"/>
      <p:bldP spid="492647" grpId="0" animBg="1"/>
      <p:bldP spid="492648" grpId="0" animBg="1"/>
      <p:bldP spid="492649" grpId="0" animBg="1"/>
      <p:bldP spid="492650" grpId="0" animBg="1"/>
      <p:bldP spid="492651" grpId="0" animBg="1"/>
      <p:bldP spid="492652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/>
      <p:bldP spid="128" grpId="0"/>
      <p:bldP spid="6" grpId="0"/>
      <p:bldP spid="7" grpId="0" animBg="1"/>
      <p:bldP spid="131" grpId="0"/>
      <p:bldP spid="132" grpId="0"/>
      <p:bldP spid="133" grpId="0" animBg="1"/>
      <p:bldP spid="8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ChangeArrowheads="1"/>
          </p:cNvSpPr>
          <p:nvPr/>
        </p:nvSpPr>
        <p:spPr bwMode="auto">
          <a:xfrm>
            <a:off x="1487488" y="528638"/>
            <a:ext cx="80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sz="1400" b="0">
                <a:cs typeface="Times New Roman" pitchFamily="18" charset="0"/>
              </a:rPr>
              <a:t> </a:t>
            </a:r>
            <a:endParaRPr lang="bg-BG" altLang="bg-BG" sz="1800" b="0"/>
          </a:p>
        </p:txBody>
      </p:sp>
      <p:grpSp>
        <p:nvGrpSpPr>
          <p:cNvPr id="492570" name="Group 26"/>
          <p:cNvGrpSpPr>
            <a:grpSpLocks/>
          </p:cNvGrpSpPr>
          <p:nvPr/>
        </p:nvGrpSpPr>
        <p:grpSpPr bwMode="auto">
          <a:xfrm>
            <a:off x="4882637" y="2180748"/>
            <a:ext cx="2982913" cy="3117850"/>
            <a:chOff x="0" y="1440"/>
            <a:chExt cx="1879" cy="1964"/>
          </a:xfrm>
        </p:grpSpPr>
        <p:sp>
          <p:nvSpPr>
            <p:cNvPr id="492571" name="Line 27"/>
            <p:cNvSpPr>
              <a:spLocks noChangeShapeType="1"/>
            </p:cNvSpPr>
            <p:nvPr/>
          </p:nvSpPr>
          <p:spPr bwMode="auto">
            <a:xfrm>
              <a:off x="707" y="2091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72" name="Line 28"/>
            <p:cNvSpPr>
              <a:spLocks noChangeShapeType="1"/>
            </p:cNvSpPr>
            <p:nvPr/>
          </p:nvSpPr>
          <p:spPr bwMode="auto">
            <a:xfrm>
              <a:off x="707" y="2388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73" name="Oval 29"/>
            <p:cNvSpPr>
              <a:spLocks noChangeArrowheads="1"/>
            </p:cNvSpPr>
            <p:nvPr/>
          </p:nvSpPr>
          <p:spPr bwMode="auto">
            <a:xfrm>
              <a:off x="624" y="1756"/>
              <a:ext cx="167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2574" name="Text Box 30"/>
            <p:cNvSpPr txBox="1">
              <a:spLocks noChangeArrowheads="1"/>
            </p:cNvSpPr>
            <p:nvPr/>
          </p:nvSpPr>
          <p:spPr bwMode="auto">
            <a:xfrm>
              <a:off x="540" y="1546"/>
              <a:ext cx="335" cy="1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bg-BG" sz="1400" b="0" dirty="0">
                  <a:cs typeface="Times New Roman" pitchFamily="18" charset="0"/>
                </a:rPr>
                <a:t>n</a:t>
              </a:r>
              <a:endParaRPr lang="en-US" altLang="bg-BG" sz="1400" b="0" dirty="0"/>
            </a:p>
          </p:txBody>
        </p:sp>
        <p:sp>
          <p:nvSpPr>
            <p:cNvPr id="492575" name="Line 31"/>
            <p:cNvSpPr>
              <a:spLocks noChangeShapeType="1"/>
            </p:cNvSpPr>
            <p:nvPr/>
          </p:nvSpPr>
          <p:spPr bwMode="auto">
            <a:xfrm>
              <a:off x="707" y="167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76" name="Text Box 32"/>
            <p:cNvSpPr txBox="1">
              <a:spLocks noChangeArrowheads="1"/>
            </p:cNvSpPr>
            <p:nvPr/>
          </p:nvSpPr>
          <p:spPr bwMode="auto">
            <a:xfrm>
              <a:off x="465" y="1985"/>
              <a:ext cx="544" cy="1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0" dirty="0" err="1">
                  <a:cs typeface="Times New Roman" pitchFamily="18" charset="0"/>
                </a:rPr>
                <a:t>nl</a:t>
              </a:r>
              <a:r>
                <a:rPr lang="en-US" altLang="bg-BG" sz="800" b="0" dirty="0">
                  <a:cs typeface="Times New Roman" pitchFamily="18" charset="0"/>
                </a:rPr>
                <a:t>, </a:t>
              </a:r>
              <a:r>
                <a:rPr lang="en-US" altLang="bg-BG" sz="1200" b="0" dirty="0" err="1">
                  <a:cs typeface="Times New Roman" pitchFamily="18" charset="0"/>
                </a:rPr>
                <a:t>nd</a:t>
              </a:r>
              <a:endParaRPr lang="en-US" altLang="bg-BG" sz="1200" b="0" dirty="0"/>
            </a:p>
            <a:p>
              <a:pPr eaLnBrk="0" hangingPunct="0"/>
              <a:r>
                <a:rPr lang="en-US" altLang="bg-BG" sz="800" b="0" dirty="0">
                  <a:cs typeface="Times New Roman" pitchFamily="18" charset="0"/>
                </a:rPr>
                <a:t> </a:t>
              </a:r>
              <a:endParaRPr lang="en-US" altLang="bg-BG" sz="800" b="0" dirty="0"/>
            </a:p>
          </p:txBody>
        </p:sp>
        <p:sp>
          <p:nvSpPr>
            <p:cNvPr id="492577" name="Text Box 33"/>
            <p:cNvSpPr txBox="1">
              <a:spLocks noChangeArrowheads="1"/>
            </p:cNvSpPr>
            <p:nvPr/>
          </p:nvSpPr>
          <p:spPr bwMode="auto">
            <a:xfrm>
              <a:off x="456" y="2179"/>
              <a:ext cx="544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sp>
          <p:nvSpPr>
            <p:cNvPr id="492578" name="Line 34"/>
            <p:cNvSpPr>
              <a:spLocks noChangeShapeType="1"/>
            </p:cNvSpPr>
            <p:nvPr/>
          </p:nvSpPr>
          <p:spPr bwMode="auto">
            <a:xfrm>
              <a:off x="707" y="192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2579" name="Group 35"/>
            <p:cNvGrpSpPr>
              <a:grpSpLocks/>
            </p:cNvGrpSpPr>
            <p:nvPr/>
          </p:nvGrpSpPr>
          <p:grpSpPr bwMode="auto">
            <a:xfrm>
              <a:off x="875" y="2224"/>
              <a:ext cx="83" cy="85"/>
              <a:chOff x="5940" y="13140"/>
              <a:chExt cx="1080" cy="1080"/>
            </a:xfrm>
          </p:grpSpPr>
          <p:sp>
            <p:nvSpPr>
              <p:cNvPr id="492580" name="Oval 36"/>
              <p:cNvSpPr>
                <a:spLocks noChangeArrowheads="1"/>
              </p:cNvSpPr>
              <p:nvPr/>
            </p:nvSpPr>
            <p:spPr bwMode="auto">
              <a:xfrm>
                <a:off x="5940" y="13140"/>
                <a:ext cx="1080" cy="10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bg-BG" altLang="bg-BG" sz="800" b="0">
                    <a:cs typeface="Times New Roman" pitchFamily="18" charset="0"/>
                  </a:rPr>
                  <a:t> </a:t>
                </a:r>
                <a:endParaRPr lang="bg-BG" altLang="bg-BG" sz="800" b="0"/>
              </a:p>
            </p:txBody>
          </p:sp>
          <p:sp>
            <p:nvSpPr>
              <p:cNvPr id="492581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20" y="13320"/>
                <a:ext cx="720" cy="72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92582" name="Group 38"/>
            <p:cNvGrpSpPr>
              <a:grpSpLocks/>
            </p:cNvGrpSpPr>
            <p:nvPr/>
          </p:nvGrpSpPr>
          <p:grpSpPr bwMode="auto">
            <a:xfrm rot="470287">
              <a:off x="480" y="2219"/>
              <a:ext cx="190" cy="46"/>
              <a:chOff x="2307" y="13491"/>
              <a:chExt cx="2913" cy="560"/>
            </a:xfrm>
          </p:grpSpPr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4" name="Freeform 40"/>
              <p:cNvSpPr>
                <a:spLocks/>
              </p:cNvSpPr>
              <p:nvPr/>
            </p:nvSpPr>
            <p:spPr bwMode="auto">
              <a:xfrm>
                <a:off x="2307" y="13491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5" name="Oval 41"/>
              <p:cNvSpPr>
                <a:spLocks noChangeArrowheads="1"/>
              </p:cNvSpPr>
              <p:nvPr/>
            </p:nvSpPr>
            <p:spPr bwMode="auto">
              <a:xfrm>
                <a:off x="2721" y="13612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 flipV="1">
                <a:off x="2901" y="13790"/>
                <a:ext cx="2319" cy="2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492587" name="Group 43"/>
            <p:cNvGrpSpPr>
              <a:grpSpLocks/>
            </p:cNvGrpSpPr>
            <p:nvPr/>
          </p:nvGrpSpPr>
          <p:grpSpPr bwMode="auto">
            <a:xfrm>
              <a:off x="665" y="2224"/>
              <a:ext cx="126" cy="128"/>
              <a:chOff x="3240" y="13680"/>
              <a:chExt cx="1080" cy="720"/>
            </a:xfrm>
          </p:grpSpPr>
          <p:sp>
            <p:nvSpPr>
              <p:cNvPr id="492588" name="Rectangle 44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9" name="Rectangle 45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90" name="Rectangle 46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591" name="Freeform 47"/>
            <p:cNvSpPr>
              <a:spLocks/>
            </p:cNvSpPr>
            <p:nvPr/>
          </p:nvSpPr>
          <p:spPr bwMode="auto">
            <a:xfrm>
              <a:off x="749" y="2236"/>
              <a:ext cx="126" cy="32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92" name="Text Box 48"/>
            <p:cNvSpPr txBox="1">
              <a:spLocks noChangeArrowheads="1"/>
            </p:cNvSpPr>
            <p:nvPr/>
          </p:nvSpPr>
          <p:spPr bwMode="auto">
            <a:xfrm>
              <a:off x="303" y="2179"/>
              <a:ext cx="153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</a:p>
          </p:txBody>
        </p:sp>
        <p:sp>
          <p:nvSpPr>
            <p:cNvPr id="492593" name="Text Box 49"/>
            <p:cNvSpPr txBox="1">
              <a:spLocks noChangeArrowheads="1"/>
            </p:cNvSpPr>
            <p:nvPr/>
          </p:nvSpPr>
          <p:spPr bwMode="auto">
            <a:xfrm>
              <a:off x="296" y="1977"/>
              <a:ext cx="160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>
                  <a:cs typeface="Times New Roman" pitchFamily="18" charset="0"/>
                </a:rPr>
                <a:t>1</a:t>
              </a:r>
              <a:endParaRPr lang="en-US" altLang="bg-BG" sz="800" b="0"/>
            </a:p>
          </p:txBody>
        </p:sp>
        <p:sp>
          <p:nvSpPr>
            <p:cNvPr id="492594" name="Text Box 50"/>
            <p:cNvSpPr txBox="1">
              <a:spLocks noChangeArrowheads="1"/>
            </p:cNvSpPr>
            <p:nvPr/>
          </p:nvSpPr>
          <p:spPr bwMode="auto">
            <a:xfrm>
              <a:off x="456" y="2478"/>
              <a:ext cx="544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92595" name="Group 51"/>
            <p:cNvGrpSpPr>
              <a:grpSpLocks/>
            </p:cNvGrpSpPr>
            <p:nvPr/>
          </p:nvGrpSpPr>
          <p:grpSpPr bwMode="auto">
            <a:xfrm>
              <a:off x="665" y="2521"/>
              <a:ext cx="126" cy="129"/>
              <a:chOff x="7560" y="13500"/>
              <a:chExt cx="1260" cy="1260"/>
            </a:xfrm>
          </p:grpSpPr>
          <p:grpSp>
            <p:nvGrpSpPr>
              <p:cNvPr id="492596" name="Group 52"/>
              <p:cNvGrpSpPr>
                <a:grpSpLocks/>
              </p:cNvGrpSpPr>
              <p:nvPr/>
            </p:nvGrpSpPr>
            <p:grpSpPr bwMode="auto">
              <a:xfrm>
                <a:off x="7560" y="13500"/>
                <a:ext cx="1260" cy="1260"/>
                <a:chOff x="3240" y="13680"/>
                <a:chExt cx="1080" cy="720"/>
              </a:xfrm>
            </p:grpSpPr>
            <p:sp>
              <p:nvSpPr>
                <p:cNvPr id="492597" name="Rectangle 53"/>
                <p:cNvSpPr>
                  <a:spLocks noChangeArrowheads="1"/>
                </p:cNvSpPr>
                <p:nvPr/>
              </p:nvSpPr>
              <p:spPr bwMode="auto">
                <a:xfrm>
                  <a:off x="3240" y="13680"/>
                  <a:ext cx="108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598" name="Rectangle 54"/>
                <p:cNvSpPr>
                  <a:spLocks noChangeArrowheads="1"/>
                </p:cNvSpPr>
                <p:nvPr/>
              </p:nvSpPr>
              <p:spPr bwMode="auto">
                <a:xfrm>
                  <a:off x="324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599" name="Rectangle 55"/>
                <p:cNvSpPr>
                  <a:spLocks noChangeArrowheads="1"/>
                </p:cNvSpPr>
                <p:nvPr/>
              </p:nvSpPr>
              <p:spPr bwMode="auto">
                <a:xfrm>
                  <a:off x="378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92600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7920" y="13680"/>
                <a:ext cx="540" cy="36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92601" name="Group 57"/>
            <p:cNvGrpSpPr>
              <a:grpSpLocks/>
            </p:cNvGrpSpPr>
            <p:nvPr/>
          </p:nvGrpSpPr>
          <p:grpSpPr bwMode="auto">
            <a:xfrm rot="470287">
              <a:off x="481" y="2517"/>
              <a:ext cx="188" cy="46"/>
              <a:chOff x="2331" y="13499"/>
              <a:chExt cx="2889" cy="560"/>
            </a:xfrm>
          </p:grpSpPr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03" name="Freeform 59"/>
              <p:cNvSpPr>
                <a:spLocks/>
              </p:cNvSpPr>
              <p:nvPr/>
            </p:nvSpPr>
            <p:spPr bwMode="auto">
              <a:xfrm>
                <a:off x="2331" y="13499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04" name="Oval 60"/>
              <p:cNvSpPr>
                <a:spLocks noChangeArrowheads="1"/>
              </p:cNvSpPr>
              <p:nvPr/>
            </p:nvSpPr>
            <p:spPr bwMode="auto">
              <a:xfrm>
                <a:off x="2517" y="13607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783" y="13778"/>
                <a:ext cx="2437" cy="12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606" name="Text Box 62"/>
            <p:cNvSpPr txBox="1">
              <a:spLocks noChangeArrowheads="1"/>
            </p:cNvSpPr>
            <p:nvPr/>
          </p:nvSpPr>
          <p:spPr bwMode="auto">
            <a:xfrm>
              <a:off x="300" y="2478"/>
              <a:ext cx="156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3</a:t>
              </a:r>
              <a:endParaRPr lang="en-US" altLang="bg-BG" sz="800" b="0"/>
            </a:p>
          </p:txBody>
        </p:sp>
        <p:sp>
          <p:nvSpPr>
            <p:cNvPr id="492607" name="Freeform 63"/>
            <p:cNvSpPr>
              <a:spLocks/>
            </p:cNvSpPr>
            <p:nvPr/>
          </p:nvSpPr>
          <p:spPr bwMode="auto">
            <a:xfrm>
              <a:off x="600" y="2620"/>
              <a:ext cx="98" cy="48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08" name="Line 64"/>
            <p:cNvSpPr>
              <a:spLocks noChangeShapeType="1"/>
            </p:cNvSpPr>
            <p:nvPr/>
          </p:nvSpPr>
          <p:spPr bwMode="auto">
            <a:xfrm flipH="1">
              <a:off x="703" y="2698"/>
              <a:ext cx="4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09" name="Text Box 65"/>
            <p:cNvSpPr txBox="1">
              <a:spLocks noChangeArrowheads="1"/>
            </p:cNvSpPr>
            <p:nvPr/>
          </p:nvSpPr>
          <p:spPr bwMode="auto">
            <a:xfrm>
              <a:off x="459" y="2744"/>
              <a:ext cx="543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92610" name="Group 66"/>
            <p:cNvGrpSpPr>
              <a:grpSpLocks/>
            </p:cNvGrpSpPr>
            <p:nvPr/>
          </p:nvGrpSpPr>
          <p:grpSpPr bwMode="auto">
            <a:xfrm>
              <a:off x="668" y="2799"/>
              <a:ext cx="125" cy="128"/>
              <a:chOff x="7560" y="13500"/>
              <a:chExt cx="1260" cy="1260"/>
            </a:xfrm>
          </p:grpSpPr>
          <p:grpSp>
            <p:nvGrpSpPr>
              <p:cNvPr id="492611" name="Group 67"/>
              <p:cNvGrpSpPr>
                <a:grpSpLocks/>
              </p:cNvGrpSpPr>
              <p:nvPr/>
            </p:nvGrpSpPr>
            <p:grpSpPr bwMode="auto">
              <a:xfrm>
                <a:off x="7560" y="13500"/>
                <a:ext cx="1260" cy="1260"/>
                <a:chOff x="3240" y="13680"/>
                <a:chExt cx="1080" cy="720"/>
              </a:xfrm>
            </p:grpSpPr>
            <p:sp>
              <p:nvSpPr>
                <p:cNvPr id="492612" name="Rectangle 68"/>
                <p:cNvSpPr>
                  <a:spLocks noChangeArrowheads="1"/>
                </p:cNvSpPr>
                <p:nvPr/>
              </p:nvSpPr>
              <p:spPr bwMode="auto">
                <a:xfrm>
                  <a:off x="3240" y="13680"/>
                  <a:ext cx="108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1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4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14" name="Rectangle 70"/>
                <p:cNvSpPr>
                  <a:spLocks noChangeArrowheads="1"/>
                </p:cNvSpPr>
                <p:nvPr/>
              </p:nvSpPr>
              <p:spPr bwMode="auto">
                <a:xfrm>
                  <a:off x="378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92615" name="WordArt 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920" y="13680"/>
                <a:ext cx="540" cy="36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92616" name="Group 72"/>
            <p:cNvGrpSpPr>
              <a:grpSpLocks/>
            </p:cNvGrpSpPr>
            <p:nvPr/>
          </p:nvGrpSpPr>
          <p:grpSpPr bwMode="auto">
            <a:xfrm rot="470287">
              <a:off x="477" y="2807"/>
              <a:ext cx="195" cy="47"/>
              <a:chOff x="2222" y="13262"/>
              <a:chExt cx="2998" cy="560"/>
            </a:xfrm>
          </p:grpSpPr>
          <p:sp>
            <p:nvSpPr>
              <p:cNvPr id="492618" name="Freeform 74"/>
              <p:cNvSpPr>
                <a:spLocks/>
              </p:cNvSpPr>
              <p:nvPr/>
            </p:nvSpPr>
            <p:spPr bwMode="auto">
              <a:xfrm>
                <a:off x="2222" y="13262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19" name="Oval 75"/>
              <p:cNvSpPr>
                <a:spLocks noChangeArrowheads="1"/>
              </p:cNvSpPr>
              <p:nvPr/>
            </p:nvSpPr>
            <p:spPr bwMode="auto">
              <a:xfrm>
                <a:off x="2590" y="1339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20" name="Line 76"/>
              <p:cNvSpPr>
                <a:spLocks noChangeShapeType="1"/>
              </p:cNvSpPr>
              <p:nvPr/>
            </p:nvSpPr>
            <p:spPr bwMode="auto">
              <a:xfrm>
                <a:off x="2772" y="13582"/>
                <a:ext cx="2448" cy="208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621" name="Text Box 77"/>
            <p:cNvSpPr txBox="1">
              <a:spLocks noChangeArrowheads="1"/>
            </p:cNvSpPr>
            <p:nvPr/>
          </p:nvSpPr>
          <p:spPr bwMode="auto">
            <a:xfrm>
              <a:off x="310" y="2743"/>
              <a:ext cx="147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4</a:t>
              </a:r>
              <a:endParaRPr lang="en-US" altLang="bg-BG" sz="800" b="0"/>
            </a:p>
          </p:txBody>
        </p:sp>
        <p:sp>
          <p:nvSpPr>
            <p:cNvPr id="492622" name="Freeform 78"/>
            <p:cNvSpPr>
              <a:spLocks/>
            </p:cNvSpPr>
            <p:nvPr/>
          </p:nvSpPr>
          <p:spPr bwMode="auto">
            <a:xfrm>
              <a:off x="772" y="2898"/>
              <a:ext cx="75" cy="39"/>
            </a:xfrm>
            <a:custGeom>
              <a:avLst/>
              <a:gdLst>
                <a:gd name="T0" fmla="*/ 0 w 320"/>
                <a:gd name="T1" fmla="*/ 0 h 160"/>
                <a:gd name="T2" fmla="*/ 320 w 320"/>
                <a:gd name="T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160">
                  <a:moveTo>
                    <a:pt x="0" y="0"/>
                  </a:moveTo>
                  <a:lnTo>
                    <a:pt x="32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23" name="Line 79"/>
            <p:cNvSpPr>
              <a:spLocks noChangeShapeType="1"/>
            </p:cNvSpPr>
            <p:nvPr/>
          </p:nvSpPr>
          <p:spPr bwMode="auto">
            <a:xfrm>
              <a:off x="710" y="296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24" name="Text Box 80"/>
            <p:cNvSpPr txBox="1">
              <a:spLocks noChangeArrowheads="1"/>
            </p:cNvSpPr>
            <p:nvPr/>
          </p:nvSpPr>
          <p:spPr bwMode="auto">
            <a:xfrm>
              <a:off x="461" y="3048"/>
              <a:ext cx="544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92625" name="Group 81"/>
            <p:cNvGrpSpPr>
              <a:grpSpLocks/>
            </p:cNvGrpSpPr>
            <p:nvPr/>
          </p:nvGrpSpPr>
          <p:grpSpPr bwMode="auto">
            <a:xfrm>
              <a:off x="851" y="3012"/>
              <a:ext cx="83" cy="215"/>
              <a:chOff x="5580" y="13026"/>
              <a:chExt cx="360" cy="900"/>
            </a:xfrm>
          </p:grpSpPr>
          <p:grpSp>
            <p:nvGrpSpPr>
              <p:cNvPr id="492626" name="Group 82"/>
              <p:cNvGrpSpPr>
                <a:grpSpLocks/>
              </p:cNvGrpSpPr>
              <p:nvPr/>
            </p:nvGrpSpPr>
            <p:grpSpPr bwMode="auto">
              <a:xfrm>
                <a:off x="5580" y="13476"/>
                <a:ext cx="360" cy="450"/>
                <a:chOff x="7560" y="13500"/>
                <a:chExt cx="1260" cy="1260"/>
              </a:xfrm>
            </p:grpSpPr>
            <p:grpSp>
              <p:nvGrpSpPr>
                <p:cNvPr id="492627" name="Group 83"/>
                <p:cNvGrpSpPr>
                  <a:grpSpLocks/>
                </p:cNvGrpSpPr>
                <p:nvPr/>
              </p:nvGrpSpPr>
              <p:grpSpPr bwMode="auto">
                <a:xfrm>
                  <a:off x="7560" y="13500"/>
                  <a:ext cx="1260" cy="1260"/>
                  <a:chOff x="3240" y="13680"/>
                  <a:chExt cx="1080" cy="720"/>
                </a:xfrm>
              </p:grpSpPr>
              <p:sp>
                <p:nvSpPr>
                  <p:cNvPr id="49262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680"/>
                    <a:ext cx="108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49262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404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49263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780" y="1404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492631" name="WordArt 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920" y="13680"/>
                  <a:ext cx="540" cy="360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bg-BG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C0C0C0"/>
                      </a:solidFill>
                      <a:latin typeface="Arial Black"/>
                    </a:rPr>
                    <a:t>х</a:t>
                  </a:r>
                </a:p>
              </p:txBody>
            </p:sp>
          </p:grpSp>
          <p:grpSp>
            <p:nvGrpSpPr>
              <p:cNvPr id="492632" name="Group 88"/>
              <p:cNvGrpSpPr>
                <a:grpSpLocks/>
              </p:cNvGrpSpPr>
              <p:nvPr/>
            </p:nvGrpSpPr>
            <p:grpSpPr bwMode="auto">
              <a:xfrm>
                <a:off x="5697" y="13026"/>
                <a:ext cx="130" cy="463"/>
                <a:chOff x="5697" y="13026"/>
                <a:chExt cx="130" cy="463"/>
              </a:xfrm>
            </p:grpSpPr>
            <p:sp>
              <p:nvSpPr>
                <p:cNvPr id="492633" name="Line 89"/>
                <p:cNvSpPr>
                  <a:spLocks noChangeShapeType="1"/>
                </p:cNvSpPr>
                <p:nvPr/>
              </p:nvSpPr>
              <p:spPr bwMode="auto">
                <a:xfrm rot="5340446">
                  <a:off x="5757" y="12984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34" name="Freeform 90"/>
                <p:cNvSpPr>
                  <a:spLocks/>
                </p:cNvSpPr>
                <p:nvPr/>
              </p:nvSpPr>
              <p:spPr bwMode="auto">
                <a:xfrm rot="5340446">
                  <a:off x="5657" y="13066"/>
                  <a:ext cx="210" cy="130"/>
                </a:xfrm>
                <a:custGeom>
                  <a:avLst/>
                  <a:gdLst>
                    <a:gd name="T0" fmla="*/ 0 w 900"/>
                    <a:gd name="T1" fmla="*/ 560 h 560"/>
                    <a:gd name="T2" fmla="*/ 900 w 900"/>
                    <a:gd name="T3" fmla="*/ 560 h 560"/>
                    <a:gd name="T4" fmla="*/ 900 w 900"/>
                    <a:gd name="T5" fmla="*/ 0 h 560"/>
                    <a:gd name="T6" fmla="*/ 0 w 900"/>
                    <a:gd name="T7" fmla="*/ 0 h 560"/>
                    <a:gd name="T8" fmla="*/ 0 w 900"/>
                    <a:gd name="T9" fmla="*/ 56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0" h="560">
                      <a:moveTo>
                        <a:pt x="0" y="560"/>
                      </a:moveTo>
                      <a:lnTo>
                        <a:pt x="900" y="560"/>
                      </a:lnTo>
                      <a:lnTo>
                        <a:pt x="900" y="0"/>
                      </a:lnTo>
                      <a:lnTo>
                        <a:pt x="0" y="0"/>
                      </a:lnTo>
                      <a:lnTo>
                        <a:pt x="0" y="56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35" name="Oval 91"/>
                <p:cNvSpPr>
                  <a:spLocks noChangeArrowheads="1"/>
                </p:cNvSpPr>
                <p:nvPr/>
              </p:nvSpPr>
              <p:spPr bwMode="auto">
                <a:xfrm rot="5340446">
                  <a:off x="5717" y="13068"/>
                  <a:ext cx="84" cy="8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36" name="Line 92"/>
                <p:cNvSpPr>
                  <a:spLocks noChangeShapeType="1"/>
                </p:cNvSpPr>
                <p:nvPr/>
              </p:nvSpPr>
              <p:spPr bwMode="auto">
                <a:xfrm rot="5340446">
                  <a:off x="5595" y="13321"/>
                  <a:ext cx="337" cy="0"/>
                </a:xfrm>
                <a:prstGeom prst="line">
                  <a:avLst/>
                </a:prstGeom>
                <a:noFill/>
                <a:ln w="9525">
                  <a:solidFill>
                    <a:srgbClr val="00B05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492637" name="Text Box 93"/>
            <p:cNvSpPr txBox="1">
              <a:spLocks noChangeArrowheads="1"/>
            </p:cNvSpPr>
            <p:nvPr/>
          </p:nvSpPr>
          <p:spPr bwMode="auto">
            <a:xfrm>
              <a:off x="303" y="3047"/>
              <a:ext cx="159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5</a:t>
              </a:r>
            </a:p>
          </p:txBody>
        </p:sp>
        <p:sp>
          <p:nvSpPr>
            <p:cNvPr id="492638" name="Text Box 94"/>
            <p:cNvSpPr txBox="1">
              <a:spLocks noChangeArrowheads="1"/>
            </p:cNvSpPr>
            <p:nvPr/>
          </p:nvSpPr>
          <p:spPr bwMode="auto">
            <a:xfrm>
              <a:off x="542" y="3091"/>
              <a:ext cx="33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800" b="0" dirty="0" err="1">
                  <a:latin typeface="Times New Roman" pitchFamily="18" charset="0"/>
                  <a:cs typeface="Times New Roman" pitchFamily="18" charset="0"/>
                </a:rPr>
                <a:t>Ibd</a:t>
              </a:r>
              <a:r>
                <a:rPr lang="en-US" altLang="bg-BG" sz="8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bg-BG" sz="800" b="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</a:t>
              </a:r>
              <a:endParaRPr lang="bg-BG" altLang="bg-BG" sz="800" b="0" dirty="0">
                <a:latin typeface="Times New Roman" pitchFamily="18" charset="0"/>
                <a:cs typeface="Times New Roman" pitchFamily="18" charset="0"/>
              </a:endParaRPr>
            </a:p>
            <a:p>
              <a:pPr algn="l" eaLnBrk="0" hangingPunct="0"/>
              <a:endParaRPr lang="bg-BG" altLang="bg-BG" sz="800" b="0" dirty="0"/>
            </a:p>
          </p:txBody>
        </p:sp>
        <p:sp>
          <p:nvSpPr>
            <p:cNvPr id="492639" name="Line 95"/>
            <p:cNvSpPr>
              <a:spLocks noChangeShapeType="1"/>
            </p:cNvSpPr>
            <p:nvPr/>
          </p:nvSpPr>
          <p:spPr bwMode="auto">
            <a:xfrm>
              <a:off x="511" y="3092"/>
              <a:ext cx="0" cy="1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40" name="Text Box 96"/>
            <p:cNvSpPr txBox="1">
              <a:spLocks noChangeArrowheads="1"/>
            </p:cNvSpPr>
            <p:nvPr/>
          </p:nvSpPr>
          <p:spPr bwMode="auto">
            <a:xfrm>
              <a:off x="1335" y="2989"/>
              <a:ext cx="544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sp>
          <p:nvSpPr>
            <p:cNvPr id="492641" name="Text Box 97"/>
            <p:cNvSpPr txBox="1">
              <a:spLocks noChangeArrowheads="1"/>
            </p:cNvSpPr>
            <p:nvPr/>
          </p:nvSpPr>
          <p:spPr bwMode="auto">
            <a:xfrm>
              <a:off x="1146" y="2989"/>
              <a:ext cx="189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6</a:t>
              </a:r>
              <a:endParaRPr lang="en-US" altLang="bg-BG" sz="800" b="0"/>
            </a:p>
          </p:txBody>
        </p:sp>
        <p:sp>
          <p:nvSpPr>
            <p:cNvPr id="492642" name="Line 98"/>
            <p:cNvSpPr>
              <a:spLocks noChangeShapeType="1"/>
            </p:cNvSpPr>
            <p:nvPr/>
          </p:nvSpPr>
          <p:spPr bwMode="auto">
            <a:xfrm>
              <a:off x="1419" y="3034"/>
              <a:ext cx="209" cy="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2643" name="Group 99"/>
            <p:cNvGrpSpPr>
              <a:grpSpLocks/>
            </p:cNvGrpSpPr>
            <p:nvPr/>
          </p:nvGrpSpPr>
          <p:grpSpPr bwMode="auto">
            <a:xfrm>
              <a:off x="1628" y="3079"/>
              <a:ext cx="83" cy="86"/>
              <a:chOff x="4860" y="14760"/>
              <a:chExt cx="540" cy="540"/>
            </a:xfrm>
          </p:grpSpPr>
          <p:sp>
            <p:nvSpPr>
              <p:cNvPr id="492644" name="Oval 100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45" name="Line 101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46" name="Line 102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647" name="Line 103"/>
            <p:cNvSpPr>
              <a:spLocks noChangeShapeType="1"/>
            </p:cNvSpPr>
            <p:nvPr/>
          </p:nvSpPr>
          <p:spPr bwMode="auto">
            <a:xfrm>
              <a:off x="624" y="1811"/>
              <a:ext cx="795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48" name="Line 104"/>
            <p:cNvSpPr>
              <a:spLocks noChangeShapeType="1"/>
            </p:cNvSpPr>
            <p:nvPr/>
          </p:nvSpPr>
          <p:spPr bwMode="auto">
            <a:xfrm>
              <a:off x="1419" y="2020"/>
              <a:ext cx="0" cy="9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49" name="Line 105"/>
            <p:cNvSpPr>
              <a:spLocks noChangeShapeType="1"/>
            </p:cNvSpPr>
            <p:nvPr/>
          </p:nvSpPr>
          <p:spPr bwMode="auto">
            <a:xfrm flipH="1">
              <a:off x="695" y="3213"/>
              <a:ext cx="738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0" name="Line 106"/>
            <p:cNvSpPr>
              <a:spLocks noChangeShapeType="1"/>
            </p:cNvSpPr>
            <p:nvPr/>
          </p:nvSpPr>
          <p:spPr bwMode="auto">
            <a:xfrm flipH="1">
              <a:off x="698" y="3251"/>
              <a:ext cx="0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1" name="Freeform 107"/>
            <p:cNvSpPr>
              <a:spLocks/>
            </p:cNvSpPr>
            <p:nvPr/>
          </p:nvSpPr>
          <p:spPr bwMode="auto">
            <a:xfrm>
              <a:off x="131" y="1507"/>
              <a:ext cx="404" cy="1095"/>
            </a:xfrm>
            <a:custGeom>
              <a:avLst/>
              <a:gdLst>
                <a:gd name="T0" fmla="*/ 880 w 1740"/>
                <a:gd name="T1" fmla="*/ 4400 h 4400"/>
                <a:gd name="T2" fmla="*/ 0 w 1740"/>
                <a:gd name="T3" fmla="*/ 2720 h 4400"/>
                <a:gd name="T4" fmla="*/ 620 w 1740"/>
                <a:gd name="T5" fmla="*/ 440 h 4400"/>
                <a:gd name="T6" fmla="*/ 1740 w 1740"/>
                <a:gd name="T7" fmla="*/ 80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0" h="4400">
                  <a:moveTo>
                    <a:pt x="880" y="4400"/>
                  </a:moveTo>
                  <a:cubicBezTo>
                    <a:pt x="733" y="4120"/>
                    <a:pt x="43" y="3380"/>
                    <a:pt x="0" y="2720"/>
                  </a:cubicBezTo>
                  <a:cubicBezTo>
                    <a:pt x="20" y="2050"/>
                    <a:pt x="330" y="880"/>
                    <a:pt x="620" y="440"/>
                  </a:cubicBezTo>
                  <a:cubicBezTo>
                    <a:pt x="910" y="0"/>
                    <a:pt x="1507" y="155"/>
                    <a:pt x="1740" y="8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2" name="Freeform 108"/>
            <p:cNvSpPr>
              <a:spLocks/>
            </p:cNvSpPr>
            <p:nvPr/>
          </p:nvSpPr>
          <p:spPr bwMode="auto">
            <a:xfrm>
              <a:off x="0" y="1440"/>
              <a:ext cx="600" cy="1422"/>
            </a:xfrm>
            <a:custGeom>
              <a:avLst/>
              <a:gdLst>
                <a:gd name="T0" fmla="*/ 1503 w 2443"/>
                <a:gd name="T1" fmla="*/ 5870 h 5870"/>
                <a:gd name="T2" fmla="*/ 23 w 2443"/>
                <a:gd name="T3" fmla="*/ 3690 h 5870"/>
                <a:gd name="T4" fmla="*/ 903 w 2443"/>
                <a:gd name="T5" fmla="*/ 590 h 5870"/>
                <a:gd name="T6" fmla="*/ 2443 w 2443"/>
                <a:gd name="T7" fmla="*/ 150 h 5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3" h="5870">
                  <a:moveTo>
                    <a:pt x="1503" y="5870"/>
                  </a:moveTo>
                  <a:cubicBezTo>
                    <a:pt x="1256" y="5503"/>
                    <a:pt x="123" y="4570"/>
                    <a:pt x="23" y="3690"/>
                  </a:cubicBezTo>
                  <a:cubicBezTo>
                    <a:pt x="0" y="2747"/>
                    <a:pt x="510" y="1160"/>
                    <a:pt x="903" y="590"/>
                  </a:cubicBezTo>
                  <a:cubicBezTo>
                    <a:pt x="1306" y="0"/>
                    <a:pt x="2122" y="242"/>
                    <a:pt x="2443" y="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2653" name="Group 109"/>
            <p:cNvGrpSpPr>
              <a:grpSpLocks/>
            </p:cNvGrpSpPr>
            <p:nvPr/>
          </p:nvGrpSpPr>
          <p:grpSpPr bwMode="auto">
            <a:xfrm rot="3289504">
              <a:off x="542" y="1423"/>
              <a:ext cx="154" cy="236"/>
              <a:chOff x="2191" y="8896"/>
              <a:chExt cx="1319" cy="935"/>
            </a:xfrm>
          </p:grpSpPr>
          <p:sp>
            <p:nvSpPr>
              <p:cNvPr id="492654" name="Freeform 110"/>
              <p:cNvSpPr>
                <a:spLocks/>
              </p:cNvSpPr>
              <p:nvPr/>
            </p:nvSpPr>
            <p:spPr bwMode="auto">
              <a:xfrm>
                <a:off x="2191" y="8896"/>
                <a:ext cx="1319" cy="935"/>
              </a:xfrm>
              <a:custGeom>
                <a:avLst/>
                <a:gdLst>
                  <a:gd name="T0" fmla="*/ 173 w 1319"/>
                  <a:gd name="T1" fmla="*/ 63 h 935"/>
                  <a:gd name="T2" fmla="*/ 148 w 1319"/>
                  <a:gd name="T3" fmla="*/ 32 h 935"/>
                  <a:gd name="T4" fmla="*/ 123 w 1319"/>
                  <a:gd name="T5" fmla="*/ 10 h 935"/>
                  <a:gd name="T6" fmla="*/ 98 w 1319"/>
                  <a:gd name="T7" fmla="*/ 0 h 935"/>
                  <a:gd name="T8" fmla="*/ 58 w 1319"/>
                  <a:gd name="T9" fmla="*/ 14 h 935"/>
                  <a:gd name="T10" fmla="*/ 19 w 1319"/>
                  <a:gd name="T11" fmla="*/ 92 h 935"/>
                  <a:gd name="T12" fmla="*/ 0 w 1319"/>
                  <a:gd name="T13" fmla="*/ 223 h 935"/>
                  <a:gd name="T14" fmla="*/ 6 w 1319"/>
                  <a:gd name="T15" fmla="*/ 394 h 935"/>
                  <a:gd name="T16" fmla="*/ 35 w 1319"/>
                  <a:gd name="T17" fmla="*/ 583 h 935"/>
                  <a:gd name="T18" fmla="*/ 81 w 1319"/>
                  <a:gd name="T19" fmla="*/ 747 h 935"/>
                  <a:gd name="T20" fmla="*/ 138 w 1319"/>
                  <a:gd name="T21" fmla="*/ 867 h 935"/>
                  <a:gd name="T22" fmla="*/ 199 w 1319"/>
                  <a:gd name="T23" fmla="*/ 929 h 935"/>
                  <a:gd name="T24" fmla="*/ 241 w 1319"/>
                  <a:gd name="T25" fmla="*/ 932 h 935"/>
                  <a:gd name="T26" fmla="*/ 259 w 1319"/>
                  <a:gd name="T27" fmla="*/ 916 h 935"/>
                  <a:gd name="T28" fmla="*/ 277 w 1319"/>
                  <a:gd name="T29" fmla="*/ 890 h 935"/>
                  <a:gd name="T30" fmla="*/ 291 w 1319"/>
                  <a:gd name="T31" fmla="*/ 856 h 935"/>
                  <a:gd name="T32" fmla="*/ 294 w 1319"/>
                  <a:gd name="T33" fmla="*/ 835 h 935"/>
                  <a:gd name="T34" fmla="*/ 334 w 1319"/>
                  <a:gd name="T35" fmla="*/ 740 h 935"/>
                  <a:gd name="T36" fmla="*/ 384 w 1319"/>
                  <a:gd name="T37" fmla="*/ 659 h 935"/>
                  <a:gd name="T38" fmla="*/ 441 w 1319"/>
                  <a:gd name="T39" fmla="*/ 593 h 935"/>
                  <a:gd name="T40" fmla="*/ 498 w 1319"/>
                  <a:gd name="T41" fmla="*/ 541 h 935"/>
                  <a:gd name="T42" fmla="*/ 554 w 1319"/>
                  <a:gd name="T43" fmla="*/ 502 h 935"/>
                  <a:gd name="T44" fmla="*/ 603 w 1319"/>
                  <a:gd name="T45" fmla="*/ 473 h 935"/>
                  <a:gd name="T46" fmla="*/ 645 w 1319"/>
                  <a:gd name="T47" fmla="*/ 456 h 935"/>
                  <a:gd name="T48" fmla="*/ 672 w 1319"/>
                  <a:gd name="T49" fmla="*/ 449 h 935"/>
                  <a:gd name="T50" fmla="*/ 708 w 1319"/>
                  <a:gd name="T51" fmla="*/ 443 h 935"/>
                  <a:gd name="T52" fmla="*/ 772 w 1319"/>
                  <a:gd name="T53" fmla="*/ 433 h 935"/>
                  <a:gd name="T54" fmla="*/ 852 w 1319"/>
                  <a:gd name="T55" fmla="*/ 420 h 935"/>
                  <a:gd name="T56" fmla="*/ 943 w 1319"/>
                  <a:gd name="T57" fmla="*/ 407 h 935"/>
                  <a:gd name="T58" fmla="*/ 1034 w 1319"/>
                  <a:gd name="T59" fmla="*/ 392 h 935"/>
                  <a:gd name="T60" fmla="*/ 1119 w 1319"/>
                  <a:gd name="T61" fmla="*/ 379 h 935"/>
                  <a:gd name="T62" fmla="*/ 1185 w 1319"/>
                  <a:gd name="T63" fmla="*/ 369 h 935"/>
                  <a:gd name="T64" fmla="*/ 1228 w 1319"/>
                  <a:gd name="T65" fmla="*/ 362 h 935"/>
                  <a:gd name="T66" fmla="*/ 1255 w 1319"/>
                  <a:gd name="T67" fmla="*/ 392 h 935"/>
                  <a:gd name="T68" fmla="*/ 1290 w 1319"/>
                  <a:gd name="T69" fmla="*/ 401 h 935"/>
                  <a:gd name="T70" fmla="*/ 1314 w 1319"/>
                  <a:gd name="T71" fmla="*/ 371 h 935"/>
                  <a:gd name="T72" fmla="*/ 1314 w 1319"/>
                  <a:gd name="T73" fmla="*/ 288 h 935"/>
                  <a:gd name="T74" fmla="*/ 1287 w 1319"/>
                  <a:gd name="T75" fmla="*/ 211 h 935"/>
                  <a:gd name="T76" fmla="*/ 1251 w 1319"/>
                  <a:gd name="T77" fmla="*/ 189 h 935"/>
                  <a:gd name="T78" fmla="*/ 1221 w 1319"/>
                  <a:gd name="T79" fmla="*/ 209 h 935"/>
                  <a:gd name="T80" fmla="*/ 1211 w 1319"/>
                  <a:gd name="T81" fmla="*/ 249 h 935"/>
                  <a:gd name="T82" fmla="*/ 1167 w 1319"/>
                  <a:gd name="T83" fmla="*/ 257 h 935"/>
                  <a:gd name="T84" fmla="*/ 1101 w 1319"/>
                  <a:gd name="T85" fmla="*/ 267 h 935"/>
                  <a:gd name="T86" fmla="*/ 1016 w 1319"/>
                  <a:gd name="T87" fmla="*/ 280 h 935"/>
                  <a:gd name="T88" fmla="*/ 926 w 1319"/>
                  <a:gd name="T89" fmla="*/ 293 h 935"/>
                  <a:gd name="T90" fmla="*/ 835 w 1319"/>
                  <a:gd name="T91" fmla="*/ 307 h 935"/>
                  <a:gd name="T92" fmla="*/ 754 w 1319"/>
                  <a:gd name="T93" fmla="*/ 319 h 935"/>
                  <a:gd name="T94" fmla="*/ 691 w 1319"/>
                  <a:gd name="T95" fmla="*/ 329 h 935"/>
                  <a:gd name="T96" fmla="*/ 655 w 1319"/>
                  <a:gd name="T97" fmla="*/ 335 h 935"/>
                  <a:gd name="T98" fmla="*/ 626 w 1319"/>
                  <a:gd name="T99" fmla="*/ 336 h 935"/>
                  <a:gd name="T100" fmla="*/ 582 w 1319"/>
                  <a:gd name="T101" fmla="*/ 332 h 935"/>
                  <a:gd name="T102" fmla="*/ 526 w 1319"/>
                  <a:gd name="T103" fmla="*/ 320 h 935"/>
                  <a:gd name="T104" fmla="*/ 461 w 1319"/>
                  <a:gd name="T105" fmla="*/ 299 h 935"/>
                  <a:gd name="T106" fmla="*/ 390 w 1319"/>
                  <a:gd name="T107" fmla="*/ 267 h 935"/>
                  <a:gd name="T108" fmla="*/ 318 w 1319"/>
                  <a:gd name="T109" fmla="*/ 221 h 935"/>
                  <a:gd name="T110" fmla="*/ 246 w 1319"/>
                  <a:gd name="T111" fmla="*/ 160 h 935"/>
                  <a:gd name="T112" fmla="*/ 179 w 1319"/>
                  <a:gd name="T113" fmla="*/ 81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19" h="935">
                    <a:moveTo>
                      <a:pt x="186" y="84"/>
                    </a:moveTo>
                    <a:lnTo>
                      <a:pt x="173" y="63"/>
                    </a:lnTo>
                    <a:lnTo>
                      <a:pt x="161" y="46"/>
                    </a:lnTo>
                    <a:lnTo>
                      <a:pt x="148" y="32"/>
                    </a:lnTo>
                    <a:lnTo>
                      <a:pt x="135" y="19"/>
                    </a:lnTo>
                    <a:lnTo>
                      <a:pt x="123" y="10"/>
                    </a:lnTo>
                    <a:lnTo>
                      <a:pt x="110" y="3"/>
                    </a:lnTo>
                    <a:lnTo>
                      <a:pt x="98" y="0"/>
                    </a:lnTo>
                    <a:lnTo>
                      <a:pt x="85" y="0"/>
                    </a:lnTo>
                    <a:lnTo>
                      <a:pt x="58" y="14"/>
                    </a:lnTo>
                    <a:lnTo>
                      <a:pt x="36" y="46"/>
                    </a:lnTo>
                    <a:lnTo>
                      <a:pt x="19" y="92"/>
                    </a:lnTo>
                    <a:lnTo>
                      <a:pt x="7" y="153"/>
                    </a:lnTo>
                    <a:lnTo>
                      <a:pt x="0" y="223"/>
                    </a:lnTo>
                    <a:lnTo>
                      <a:pt x="0" y="306"/>
                    </a:lnTo>
                    <a:lnTo>
                      <a:pt x="6" y="394"/>
                    </a:lnTo>
                    <a:lnTo>
                      <a:pt x="17" y="489"/>
                    </a:lnTo>
                    <a:lnTo>
                      <a:pt x="35" y="583"/>
                    </a:lnTo>
                    <a:lnTo>
                      <a:pt x="56" y="669"/>
                    </a:lnTo>
                    <a:lnTo>
                      <a:pt x="81" y="747"/>
                    </a:lnTo>
                    <a:lnTo>
                      <a:pt x="108" y="814"/>
                    </a:lnTo>
                    <a:lnTo>
                      <a:pt x="138" y="867"/>
                    </a:lnTo>
                    <a:lnTo>
                      <a:pt x="169" y="906"/>
                    </a:lnTo>
                    <a:lnTo>
                      <a:pt x="199" y="929"/>
                    </a:lnTo>
                    <a:lnTo>
                      <a:pt x="229" y="935"/>
                    </a:lnTo>
                    <a:lnTo>
                      <a:pt x="241" y="932"/>
                    </a:lnTo>
                    <a:lnTo>
                      <a:pt x="251" y="925"/>
                    </a:lnTo>
                    <a:lnTo>
                      <a:pt x="259" y="916"/>
                    </a:lnTo>
                    <a:lnTo>
                      <a:pt x="269" y="905"/>
                    </a:lnTo>
                    <a:lnTo>
                      <a:pt x="277" y="890"/>
                    </a:lnTo>
                    <a:lnTo>
                      <a:pt x="284" y="874"/>
                    </a:lnTo>
                    <a:lnTo>
                      <a:pt x="291" y="856"/>
                    </a:lnTo>
                    <a:lnTo>
                      <a:pt x="297" y="834"/>
                    </a:lnTo>
                    <a:lnTo>
                      <a:pt x="294" y="835"/>
                    </a:lnTo>
                    <a:lnTo>
                      <a:pt x="313" y="785"/>
                    </a:lnTo>
                    <a:lnTo>
                      <a:pt x="334" y="740"/>
                    </a:lnTo>
                    <a:lnTo>
                      <a:pt x="359" y="697"/>
                    </a:lnTo>
                    <a:lnTo>
                      <a:pt x="384" y="659"/>
                    </a:lnTo>
                    <a:lnTo>
                      <a:pt x="412" y="625"/>
                    </a:lnTo>
                    <a:lnTo>
                      <a:pt x="441" y="593"/>
                    </a:lnTo>
                    <a:lnTo>
                      <a:pt x="469" y="565"/>
                    </a:lnTo>
                    <a:lnTo>
                      <a:pt x="498" y="541"/>
                    </a:lnTo>
                    <a:lnTo>
                      <a:pt x="527" y="519"/>
                    </a:lnTo>
                    <a:lnTo>
                      <a:pt x="554" y="502"/>
                    </a:lnTo>
                    <a:lnTo>
                      <a:pt x="580" y="486"/>
                    </a:lnTo>
                    <a:lnTo>
                      <a:pt x="603" y="473"/>
                    </a:lnTo>
                    <a:lnTo>
                      <a:pt x="626" y="464"/>
                    </a:lnTo>
                    <a:lnTo>
                      <a:pt x="645" y="456"/>
                    </a:lnTo>
                    <a:lnTo>
                      <a:pt x="661" y="451"/>
                    </a:lnTo>
                    <a:lnTo>
                      <a:pt x="672" y="449"/>
                    </a:lnTo>
                    <a:lnTo>
                      <a:pt x="687" y="446"/>
                    </a:lnTo>
                    <a:lnTo>
                      <a:pt x="708" y="443"/>
                    </a:lnTo>
                    <a:lnTo>
                      <a:pt x="737" y="439"/>
                    </a:lnTo>
                    <a:lnTo>
                      <a:pt x="772" y="433"/>
                    </a:lnTo>
                    <a:lnTo>
                      <a:pt x="811" y="427"/>
                    </a:lnTo>
                    <a:lnTo>
                      <a:pt x="852" y="420"/>
                    </a:lnTo>
                    <a:lnTo>
                      <a:pt x="897" y="414"/>
                    </a:lnTo>
                    <a:lnTo>
                      <a:pt x="943" y="407"/>
                    </a:lnTo>
                    <a:lnTo>
                      <a:pt x="989" y="400"/>
                    </a:lnTo>
                    <a:lnTo>
                      <a:pt x="1034" y="392"/>
                    </a:lnTo>
                    <a:lnTo>
                      <a:pt x="1078" y="385"/>
                    </a:lnTo>
                    <a:lnTo>
                      <a:pt x="1119" y="379"/>
                    </a:lnTo>
                    <a:lnTo>
                      <a:pt x="1155" y="374"/>
                    </a:lnTo>
                    <a:lnTo>
                      <a:pt x="1185" y="369"/>
                    </a:lnTo>
                    <a:lnTo>
                      <a:pt x="1211" y="365"/>
                    </a:lnTo>
                    <a:lnTo>
                      <a:pt x="1228" y="362"/>
                    </a:lnTo>
                    <a:lnTo>
                      <a:pt x="1239" y="379"/>
                    </a:lnTo>
                    <a:lnTo>
                      <a:pt x="1255" y="392"/>
                    </a:lnTo>
                    <a:lnTo>
                      <a:pt x="1273" y="400"/>
                    </a:lnTo>
                    <a:lnTo>
                      <a:pt x="1290" y="401"/>
                    </a:lnTo>
                    <a:lnTo>
                      <a:pt x="1304" y="391"/>
                    </a:lnTo>
                    <a:lnTo>
                      <a:pt x="1314" y="371"/>
                    </a:lnTo>
                    <a:lnTo>
                      <a:pt x="1319" y="337"/>
                    </a:lnTo>
                    <a:lnTo>
                      <a:pt x="1314" y="288"/>
                    </a:lnTo>
                    <a:lnTo>
                      <a:pt x="1303" y="241"/>
                    </a:lnTo>
                    <a:lnTo>
                      <a:pt x="1287" y="211"/>
                    </a:lnTo>
                    <a:lnTo>
                      <a:pt x="1270" y="193"/>
                    </a:lnTo>
                    <a:lnTo>
                      <a:pt x="1251" y="189"/>
                    </a:lnTo>
                    <a:lnTo>
                      <a:pt x="1235" y="195"/>
                    </a:lnTo>
                    <a:lnTo>
                      <a:pt x="1221" y="209"/>
                    </a:lnTo>
                    <a:lnTo>
                      <a:pt x="1212" y="228"/>
                    </a:lnTo>
                    <a:lnTo>
                      <a:pt x="1211" y="249"/>
                    </a:lnTo>
                    <a:lnTo>
                      <a:pt x="1193" y="252"/>
                    </a:lnTo>
                    <a:lnTo>
                      <a:pt x="1167" y="257"/>
                    </a:lnTo>
                    <a:lnTo>
                      <a:pt x="1137" y="261"/>
                    </a:lnTo>
                    <a:lnTo>
                      <a:pt x="1101" y="267"/>
                    </a:lnTo>
                    <a:lnTo>
                      <a:pt x="1061" y="273"/>
                    </a:lnTo>
                    <a:lnTo>
                      <a:pt x="1016" y="280"/>
                    </a:lnTo>
                    <a:lnTo>
                      <a:pt x="972" y="286"/>
                    </a:lnTo>
                    <a:lnTo>
                      <a:pt x="926" y="293"/>
                    </a:lnTo>
                    <a:lnTo>
                      <a:pt x="880" y="300"/>
                    </a:lnTo>
                    <a:lnTo>
                      <a:pt x="835" y="307"/>
                    </a:lnTo>
                    <a:lnTo>
                      <a:pt x="793" y="313"/>
                    </a:lnTo>
                    <a:lnTo>
                      <a:pt x="754" y="319"/>
                    </a:lnTo>
                    <a:lnTo>
                      <a:pt x="720" y="325"/>
                    </a:lnTo>
                    <a:lnTo>
                      <a:pt x="691" y="329"/>
                    </a:lnTo>
                    <a:lnTo>
                      <a:pt x="669" y="332"/>
                    </a:lnTo>
                    <a:lnTo>
                      <a:pt x="655" y="335"/>
                    </a:lnTo>
                    <a:lnTo>
                      <a:pt x="642" y="336"/>
                    </a:lnTo>
                    <a:lnTo>
                      <a:pt x="626" y="336"/>
                    </a:lnTo>
                    <a:lnTo>
                      <a:pt x="606" y="335"/>
                    </a:lnTo>
                    <a:lnTo>
                      <a:pt x="582" y="332"/>
                    </a:lnTo>
                    <a:lnTo>
                      <a:pt x="556" y="327"/>
                    </a:lnTo>
                    <a:lnTo>
                      <a:pt x="526" y="320"/>
                    </a:lnTo>
                    <a:lnTo>
                      <a:pt x="494" y="312"/>
                    </a:lnTo>
                    <a:lnTo>
                      <a:pt x="461" y="299"/>
                    </a:lnTo>
                    <a:lnTo>
                      <a:pt x="426" y="284"/>
                    </a:lnTo>
                    <a:lnTo>
                      <a:pt x="390" y="267"/>
                    </a:lnTo>
                    <a:lnTo>
                      <a:pt x="354" y="245"/>
                    </a:lnTo>
                    <a:lnTo>
                      <a:pt x="318" y="221"/>
                    </a:lnTo>
                    <a:lnTo>
                      <a:pt x="282" y="192"/>
                    </a:lnTo>
                    <a:lnTo>
                      <a:pt x="246" y="160"/>
                    </a:lnTo>
                    <a:lnTo>
                      <a:pt x="212" y="122"/>
                    </a:lnTo>
                    <a:lnTo>
                      <a:pt x="179" y="81"/>
                    </a:lnTo>
                    <a:lnTo>
                      <a:pt x="186" y="84"/>
                    </a:lnTo>
                    <a:close/>
                  </a:path>
                </a:pathLst>
              </a:custGeom>
              <a:solidFill>
                <a:srgbClr val="FFE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5" name="Freeform 111"/>
              <p:cNvSpPr>
                <a:spLocks/>
              </p:cNvSpPr>
              <p:nvPr/>
            </p:nvSpPr>
            <p:spPr bwMode="auto">
              <a:xfrm>
                <a:off x="2191" y="8896"/>
                <a:ext cx="1319" cy="935"/>
              </a:xfrm>
              <a:custGeom>
                <a:avLst/>
                <a:gdLst>
                  <a:gd name="T0" fmla="*/ 186 w 1319"/>
                  <a:gd name="T1" fmla="*/ 84 h 935"/>
                  <a:gd name="T2" fmla="*/ 161 w 1319"/>
                  <a:gd name="T3" fmla="*/ 46 h 935"/>
                  <a:gd name="T4" fmla="*/ 135 w 1319"/>
                  <a:gd name="T5" fmla="*/ 19 h 935"/>
                  <a:gd name="T6" fmla="*/ 110 w 1319"/>
                  <a:gd name="T7" fmla="*/ 3 h 935"/>
                  <a:gd name="T8" fmla="*/ 85 w 1319"/>
                  <a:gd name="T9" fmla="*/ 0 h 935"/>
                  <a:gd name="T10" fmla="*/ 58 w 1319"/>
                  <a:gd name="T11" fmla="*/ 14 h 935"/>
                  <a:gd name="T12" fmla="*/ 19 w 1319"/>
                  <a:gd name="T13" fmla="*/ 92 h 935"/>
                  <a:gd name="T14" fmla="*/ 0 w 1319"/>
                  <a:gd name="T15" fmla="*/ 223 h 935"/>
                  <a:gd name="T16" fmla="*/ 6 w 1319"/>
                  <a:gd name="T17" fmla="*/ 394 h 935"/>
                  <a:gd name="T18" fmla="*/ 17 w 1319"/>
                  <a:gd name="T19" fmla="*/ 489 h 935"/>
                  <a:gd name="T20" fmla="*/ 56 w 1319"/>
                  <a:gd name="T21" fmla="*/ 669 h 935"/>
                  <a:gd name="T22" fmla="*/ 108 w 1319"/>
                  <a:gd name="T23" fmla="*/ 814 h 935"/>
                  <a:gd name="T24" fmla="*/ 169 w 1319"/>
                  <a:gd name="T25" fmla="*/ 906 h 935"/>
                  <a:gd name="T26" fmla="*/ 229 w 1319"/>
                  <a:gd name="T27" fmla="*/ 935 h 935"/>
                  <a:gd name="T28" fmla="*/ 241 w 1319"/>
                  <a:gd name="T29" fmla="*/ 932 h 935"/>
                  <a:gd name="T30" fmla="*/ 259 w 1319"/>
                  <a:gd name="T31" fmla="*/ 916 h 935"/>
                  <a:gd name="T32" fmla="*/ 277 w 1319"/>
                  <a:gd name="T33" fmla="*/ 890 h 935"/>
                  <a:gd name="T34" fmla="*/ 291 w 1319"/>
                  <a:gd name="T35" fmla="*/ 856 h 935"/>
                  <a:gd name="T36" fmla="*/ 294 w 1319"/>
                  <a:gd name="T37" fmla="*/ 835 h 935"/>
                  <a:gd name="T38" fmla="*/ 313 w 1319"/>
                  <a:gd name="T39" fmla="*/ 785 h 935"/>
                  <a:gd name="T40" fmla="*/ 359 w 1319"/>
                  <a:gd name="T41" fmla="*/ 697 h 935"/>
                  <a:gd name="T42" fmla="*/ 412 w 1319"/>
                  <a:gd name="T43" fmla="*/ 625 h 935"/>
                  <a:gd name="T44" fmla="*/ 469 w 1319"/>
                  <a:gd name="T45" fmla="*/ 565 h 935"/>
                  <a:gd name="T46" fmla="*/ 527 w 1319"/>
                  <a:gd name="T47" fmla="*/ 519 h 935"/>
                  <a:gd name="T48" fmla="*/ 580 w 1319"/>
                  <a:gd name="T49" fmla="*/ 486 h 935"/>
                  <a:gd name="T50" fmla="*/ 626 w 1319"/>
                  <a:gd name="T51" fmla="*/ 464 h 935"/>
                  <a:gd name="T52" fmla="*/ 661 w 1319"/>
                  <a:gd name="T53" fmla="*/ 451 h 935"/>
                  <a:gd name="T54" fmla="*/ 672 w 1319"/>
                  <a:gd name="T55" fmla="*/ 449 h 935"/>
                  <a:gd name="T56" fmla="*/ 708 w 1319"/>
                  <a:gd name="T57" fmla="*/ 443 h 935"/>
                  <a:gd name="T58" fmla="*/ 772 w 1319"/>
                  <a:gd name="T59" fmla="*/ 433 h 935"/>
                  <a:gd name="T60" fmla="*/ 852 w 1319"/>
                  <a:gd name="T61" fmla="*/ 420 h 935"/>
                  <a:gd name="T62" fmla="*/ 943 w 1319"/>
                  <a:gd name="T63" fmla="*/ 407 h 935"/>
                  <a:gd name="T64" fmla="*/ 1034 w 1319"/>
                  <a:gd name="T65" fmla="*/ 392 h 935"/>
                  <a:gd name="T66" fmla="*/ 1119 w 1319"/>
                  <a:gd name="T67" fmla="*/ 379 h 935"/>
                  <a:gd name="T68" fmla="*/ 1185 w 1319"/>
                  <a:gd name="T69" fmla="*/ 369 h 935"/>
                  <a:gd name="T70" fmla="*/ 1228 w 1319"/>
                  <a:gd name="T71" fmla="*/ 362 h 935"/>
                  <a:gd name="T72" fmla="*/ 1239 w 1319"/>
                  <a:gd name="T73" fmla="*/ 379 h 935"/>
                  <a:gd name="T74" fmla="*/ 1273 w 1319"/>
                  <a:gd name="T75" fmla="*/ 400 h 935"/>
                  <a:gd name="T76" fmla="*/ 1304 w 1319"/>
                  <a:gd name="T77" fmla="*/ 391 h 935"/>
                  <a:gd name="T78" fmla="*/ 1319 w 1319"/>
                  <a:gd name="T79" fmla="*/ 337 h 935"/>
                  <a:gd name="T80" fmla="*/ 1314 w 1319"/>
                  <a:gd name="T81" fmla="*/ 288 h 935"/>
                  <a:gd name="T82" fmla="*/ 1287 w 1319"/>
                  <a:gd name="T83" fmla="*/ 211 h 935"/>
                  <a:gd name="T84" fmla="*/ 1251 w 1319"/>
                  <a:gd name="T85" fmla="*/ 189 h 935"/>
                  <a:gd name="T86" fmla="*/ 1221 w 1319"/>
                  <a:gd name="T87" fmla="*/ 209 h 935"/>
                  <a:gd name="T88" fmla="*/ 1211 w 1319"/>
                  <a:gd name="T89" fmla="*/ 249 h 935"/>
                  <a:gd name="T90" fmla="*/ 1193 w 1319"/>
                  <a:gd name="T91" fmla="*/ 252 h 935"/>
                  <a:gd name="T92" fmla="*/ 1137 w 1319"/>
                  <a:gd name="T93" fmla="*/ 261 h 935"/>
                  <a:gd name="T94" fmla="*/ 1061 w 1319"/>
                  <a:gd name="T95" fmla="*/ 273 h 935"/>
                  <a:gd name="T96" fmla="*/ 972 w 1319"/>
                  <a:gd name="T97" fmla="*/ 286 h 935"/>
                  <a:gd name="T98" fmla="*/ 880 w 1319"/>
                  <a:gd name="T99" fmla="*/ 300 h 935"/>
                  <a:gd name="T100" fmla="*/ 793 w 1319"/>
                  <a:gd name="T101" fmla="*/ 313 h 935"/>
                  <a:gd name="T102" fmla="*/ 720 w 1319"/>
                  <a:gd name="T103" fmla="*/ 325 h 935"/>
                  <a:gd name="T104" fmla="*/ 669 w 1319"/>
                  <a:gd name="T105" fmla="*/ 332 h 935"/>
                  <a:gd name="T106" fmla="*/ 655 w 1319"/>
                  <a:gd name="T107" fmla="*/ 335 h 935"/>
                  <a:gd name="T108" fmla="*/ 626 w 1319"/>
                  <a:gd name="T109" fmla="*/ 336 h 935"/>
                  <a:gd name="T110" fmla="*/ 582 w 1319"/>
                  <a:gd name="T111" fmla="*/ 332 h 935"/>
                  <a:gd name="T112" fmla="*/ 526 w 1319"/>
                  <a:gd name="T113" fmla="*/ 320 h 935"/>
                  <a:gd name="T114" fmla="*/ 461 w 1319"/>
                  <a:gd name="T115" fmla="*/ 299 h 935"/>
                  <a:gd name="T116" fmla="*/ 390 w 1319"/>
                  <a:gd name="T117" fmla="*/ 267 h 935"/>
                  <a:gd name="T118" fmla="*/ 318 w 1319"/>
                  <a:gd name="T119" fmla="*/ 221 h 935"/>
                  <a:gd name="T120" fmla="*/ 246 w 1319"/>
                  <a:gd name="T121" fmla="*/ 160 h 935"/>
                  <a:gd name="T122" fmla="*/ 179 w 1319"/>
                  <a:gd name="T123" fmla="*/ 81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19" h="935">
                    <a:moveTo>
                      <a:pt x="186" y="84"/>
                    </a:moveTo>
                    <a:lnTo>
                      <a:pt x="186" y="84"/>
                    </a:lnTo>
                    <a:lnTo>
                      <a:pt x="173" y="63"/>
                    </a:lnTo>
                    <a:lnTo>
                      <a:pt x="161" y="46"/>
                    </a:lnTo>
                    <a:lnTo>
                      <a:pt x="148" y="32"/>
                    </a:lnTo>
                    <a:lnTo>
                      <a:pt x="135" y="19"/>
                    </a:lnTo>
                    <a:lnTo>
                      <a:pt x="123" y="10"/>
                    </a:lnTo>
                    <a:lnTo>
                      <a:pt x="110" y="3"/>
                    </a:lnTo>
                    <a:lnTo>
                      <a:pt x="98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58" y="14"/>
                    </a:lnTo>
                    <a:lnTo>
                      <a:pt x="36" y="46"/>
                    </a:lnTo>
                    <a:lnTo>
                      <a:pt x="19" y="92"/>
                    </a:lnTo>
                    <a:lnTo>
                      <a:pt x="7" y="153"/>
                    </a:lnTo>
                    <a:lnTo>
                      <a:pt x="0" y="223"/>
                    </a:lnTo>
                    <a:lnTo>
                      <a:pt x="0" y="306"/>
                    </a:lnTo>
                    <a:lnTo>
                      <a:pt x="6" y="394"/>
                    </a:lnTo>
                    <a:lnTo>
                      <a:pt x="17" y="489"/>
                    </a:lnTo>
                    <a:lnTo>
                      <a:pt x="17" y="489"/>
                    </a:lnTo>
                    <a:lnTo>
                      <a:pt x="35" y="583"/>
                    </a:lnTo>
                    <a:lnTo>
                      <a:pt x="56" y="669"/>
                    </a:lnTo>
                    <a:lnTo>
                      <a:pt x="81" y="747"/>
                    </a:lnTo>
                    <a:lnTo>
                      <a:pt x="108" y="814"/>
                    </a:lnTo>
                    <a:lnTo>
                      <a:pt x="138" y="867"/>
                    </a:lnTo>
                    <a:lnTo>
                      <a:pt x="169" y="906"/>
                    </a:lnTo>
                    <a:lnTo>
                      <a:pt x="199" y="929"/>
                    </a:lnTo>
                    <a:lnTo>
                      <a:pt x="229" y="935"/>
                    </a:lnTo>
                    <a:lnTo>
                      <a:pt x="229" y="935"/>
                    </a:lnTo>
                    <a:lnTo>
                      <a:pt x="241" y="932"/>
                    </a:lnTo>
                    <a:lnTo>
                      <a:pt x="251" y="925"/>
                    </a:lnTo>
                    <a:lnTo>
                      <a:pt x="259" y="916"/>
                    </a:lnTo>
                    <a:lnTo>
                      <a:pt x="269" y="905"/>
                    </a:lnTo>
                    <a:lnTo>
                      <a:pt x="277" y="890"/>
                    </a:lnTo>
                    <a:lnTo>
                      <a:pt x="284" y="874"/>
                    </a:lnTo>
                    <a:lnTo>
                      <a:pt x="291" y="856"/>
                    </a:lnTo>
                    <a:lnTo>
                      <a:pt x="297" y="834"/>
                    </a:lnTo>
                    <a:lnTo>
                      <a:pt x="294" y="835"/>
                    </a:lnTo>
                    <a:lnTo>
                      <a:pt x="294" y="835"/>
                    </a:lnTo>
                    <a:lnTo>
                      <a:pt x="313" y="785"/>
                    </a:lnTo>
                    <a:lnTo>
                      <a:pt x="334" y="740"/>
                    </a:lnTo>
                    <a:lnTo>
                      <a:pt x="359" y="697"/>
                    </a:lnTo>
                    <a:lnTo>
                      <a:pt x="384" y="659"/>
                    </a:lnTo>
                    <a:lnTo>
                      <a:pt x="412" y="625"/>
                    </a:lnTo>
                    <a:lnTo>
                      <a:pt x="441" y="593"/>
                    </a:lnTo>
                    <a:lnTo>
                      <a:pt x="469" y="565"/>
                    </a:lnTo>
                    <a:lnTo>
                      <a:pt x="498" y="541"/>
                    </a:lnTo>
                    <a:lnTo>
                      <a:pt x="527" y="519"/>
                    </a:lnTo>
                    <a:lnTo>
                      <a:pt x="554" y="502"/>
                    </a:lnTo>
                    <a:lnTo>
                      <a:pt x="580" y="486"/>
                    </a:lnTo>
                    <a:lnTo>
                      <a:pt x="603" y="473"/>
                    </a:lnTo>
                    <a:lnTo>
                      <a:pt x="626" y="464"/>
                    </a:lnTo>
                    <a:lnTo>
                      <a:pt x="645" y="456"/>
                    </a:lnTo>
                    <a:lnTo>
                      <a:pt x="661" y="451"/>
                    </a:lnTo>
                    <a:lnTo>
                      <a:pt x="672" y="449"/>
                    </a:lnTo>
                    <a:lnTo>
                      <a:pt x="672" y="449"/>
                    </a:lnTo>
                    <a:lnTo>
                      <a:pt x="687" y="446"/>
                    </a:lnTo>
                    <a:lnTo>
                      <a:pt x="708" y="443"/>
                    </a:lnTo>
                    <a:lnTo>
                      <a:pt x="737" y="439"/>
                    </a:lnTo>
                    <a:lnTo>
                      <a:pt x="772" y="433"/>
                    </a:lnTo>
                    <a:lnTo>
                      <a:pt x="811" y="427"/>
                    </a:lnTo>
                    <a:lnTo>
                      <a:pt x="852" y="420"/>
                    </a:lnTo>
                    <a:lnTo>
                      <a:pt x="897" y="414"/>
                    </a:lnTo>
                    <a:lnTo>
                      <a:pt x="943" y="407"/>
                    </a:lnTo>
                    <a:lnTo>
                      <a:pt x="989" y="400"/>
                    </a:lnTo>
                    <a:lnTo>
                      <a:pt x="1034" y="392"/>
                    </a:lnTo>
                    <a:lnTo>
                      <a:pt x="1078" y="385"/>
                    </a:lnTo>
                    <a:lnTo>
                      <a:pt x="1119" y="379"/>
                    </a:lnTo>
                    <a:lnTo>
                      <a:pt x="1155" y="374"/>
                    </a:lnTo>
                    <a:lnTo>
                      <a:pt x="1185" y="369"/>
                    </a:lnTo>
                    <a:lnTo>
                      <a:pt x="1211" y="365"/>
                    </a:lnTo>
                    <a:lnTo>
                      <a:pt x="1228" y="362"/>
                    </a:lnTo>
                    <a:lnTo>
                      <a:pt x="1228" y="362"/>
                    </a:lnTo>
                    <a:lnTo>
                      <a:pt x="1239" y="379"/>
                    </a:lnTo>
                    <a:lnTo>
                      <a:pt x="1255" y="392"/>
                    </a:lnTo>
                    <a:lnTo>
                      <a:pt x="1273" y="400"/>
                    </a:lnTo>
                    <a:lnTo>
                      <a:pt x="1290" y="401"/>
                    </a:lnTo>
                    <a:lnTo>
                      <a:pt x="1304" y="391"/>
                    </a:lnTo>
                    <a:lnTo>
                      <a:pt x="1314" y="371"/>
                    </a:lnTo>
                    <a:lnTo>
                      <a:pt x="1319" y="337"/>
                    </a:lnTo>
                    <a:lnTo>
                      <a:pt x="1314" y="288"/>
                    </a:lnTo>
                    <a:lnTo>
                      <a:pt x="1314" y="288"/>
                    </a:lnTo>
                    <a:lnTo>
                      <a:pt x="1303" y="241"/>
                    </a:lnTo>
                    <a:lnTo>
                      <a:pt x="1287" y="211"/>
                    </a:lnTo>
                    <a:lnTo>
                      <a:pt x="1270" y="193"/>
                    </a:lnTo>
                    <a:lnTo>
                      <a:pt x="1251" y="189"/>
                    </a:lnTo>
                    <a:lnTo>
                      <a:pt x="1235" y="195"/>
                    </a:lnTo>
                    <a:lnTo>
                      <a:pt x="1221" y="209"/>
                    </a:lnTo>
                    <a:lnTo>
                      <a:pt x="1212" y="228"/>
                    </a:lnTo>
                    <a:lnTo>
                      <a:pt x="1211" y="249"/>
                    </a:lnTo>
                    <a:lnTo>
                      <a:pt x="1211" y="249"/>
                    </a:lnTo>
                    <a:lnTo>
                      <a:pt x="1193" y="252"/>
                    </a:lnTo>
                    <a:lnTo>
                      <a:pt x="1167" y="257"/>
                    </a:lnTo>
                    <a:lnTo>
                      <a:pt x="1137" y="261"/>
                    </a:lnTo>
                    <a:lnTo>
                      <a:pt x="1101" y="267"/>
                    </a:lnTo>
                    <a:lnTo>
                      <a:pt x="1061" y="273"/>
                    </a:lnTo>
                    <a:lnTo>
                      <a:pt x="1016" y="280"/>
                    </a:lnTo>
                    <a:lnTo>
                      <a:pt x="972" y="286"/>
                    </a:lnTo>
                    <a:lnTo>
                      <a:pt x="926" y="293"/>
                    </a:lnTo>
                    <a:lnTo>
                      <a:pt x="880" y="300"/>
                    </a:lnTo>
                    <a:lnTo>
                      <a:pt x="835" y="307"/>
                    </a:lnTo>
                    <a:lnTo>
                      <a:pt x="793" y="313"/>
                    </a:lnTo>
                    <a:lnTo>
                      <a:pt x="754" y="319"/>
                    </a:lnTo>
                    <a:lnTo>
                      <a:pt x="720" y="325"/>
                    </a:lnTo>
                    <a:lnTo>
                      <a:pt x="691" y="329"/>
                    </a:lnTo>
                    <a:lnTo>
                      <a:pt x="669" y="332"/>
                    </a:lnTo>
                    <a:lnTo>
                      <a:pt x="655" y="335"/>
                    </a:lnTo>
                    <a:lnTo>
                      <a:pt x="655" y="335"/>
                    </a:lnTo>
                    <a:lnTo>
                      <a:pt x="642" y="336"/>
                    </a:lnTo>
                    <a:lnTo>
                      <a:pt x="626" y="336"/>
                    </a:lnTo>
                    <a:lnTo>
                      <a:pt x="606" y="335"/>
                    </a:lnTo>
                    <a:lnTo>
                      <a:pt x="582" y="332"/>
                    </a:lnTo>
                    <a:lnTo>
                      <a:pt x="556" y="327"/>
                    </a:lnTo>
                    <a:lnTo>
                      <a:pt x="526" y="320"/>
                    </a:lnTo>
                    <a:lnTo>
                      <a:pt x="494" y="312"/>
                    </a:lnTo>
                    <a:lnTo>
                      <a:pt x="461" y="299"/>
                    </a:lnTo>
                    <a:lnTo>
                      <a:pt x="426" y="284"/>
                    </a:lnTo>
                    <a:lnTo>
                      <a:pt x="390" y="267"/>
                    </a:lnTo>
                    <a:lnTo>
                      <a:pt x="354" y="245"/>
                    </a:lnTo>
                    <a:lnTo>
                      <a:pt x="318" y="221"/>
                    </a:lnTo>
                    <a:lnTo>
                      <a:pt x="282" y="192"/>
                    </a:lnTo>
                    <a:lnTo>
                      <a:pt x="246" y="160"/>
                    </a:lnTo>
                    <a:lnTo>
                      <a:pt x="212" y="122"/>
                    </a:lnTo>
                    <a:lnTo>
                      <a:pt x="179" y="81"/>
                    </a:lnTo>
                    <a:lnTo>
                      <a:pt x="186" y="8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6" name="Freeform 112"/>
              <p:cNvSpPr>
                <a:spLocks/>
              </p:cNvSpPr>
              <p:nvPr/>
            </p:nvSpPr>
            <p:spPr bwMode="auto">
              <a:xfrm>
                <a:off x="2269" y="9029"/>
                <a:ext cx="151" cy="669"/>
              </a:xfrm>
              <a:custGeom>
                <a:avLst/>
                <a:gdLst>
                  <a:gd name="T0" fmla="*/ 131 w 151"/>
                  <a:gd name="T1" fmla="*/ 669 h 669"/>
                  <a:gd name="T2" fmla="*/ 148 w 151"/>
                  <a:gd name="T3" fmla="*/ 639 h 669"/>
                  <a:gd name="T4" fmla="*/ 151 w 151"/>
                  <a:gd name="T5" fmla="*/ 565 h 669"/>
                  <a:gd name="T6" fmla="*/ 142 w 151"/>
                  <a:gd name="T7" fmla="*/ 457 h 669"/>
                  <a:gd name="T8" fmla="*/ 125 w 151"/>
                  <a:gd name="T9" fmla="*/ 327 h 669"/>
                  <a:gd name="T10" fmla="*/ 114 w 151"/>
                  <a:gd name="T11" fmla="*/ 259 h 669"/>
                  <a:gd name="T12" fmla="*/ 102 w 151"/>
                  <a:gd name="T13" fmla="*/ 197 h 669"/>
                  <a:gd name="T14" fmla="*/ 91 w 151"/>
                  <a:gd name="T15" fmla="*/ 141 h 669"/>
                  <a:gd name="T16" fmla="*/ 79 w 151"/>
                  <a:gd name="T17" fmla="*/ 92 h 669"/>
                  <a:gd name="T18" fmla="*/ 66 w 151"/>
                  <a:gd name="T19" fmla="*/ 52 h 669"/>
                  <a:gd name="T20" fmla="*/ 53 w 151"/>
                  <a:gd name="T21" fmla="*/ 23 h 669"/>
                  <a:gd name="T22" fmla="*/ 40 w 151"/>
                  <a:gd name="T23" fmla="*/ 4 h 669"/>
                  <a:gd name="T24" fmla="*/ 27 w 151"/>
                  <a:gd name="T25" fmla="*/ 0 h 669"/>
                  <a:gd name="T26" fmla="*/ 9 w 151"/>
                  <a:gd name="T27" fmla="*/ 30 h 669"/>
                  <a:gd name="T28" fmla="*/ 0 w 151"/>
                  <a:gd name="T29" fmla="*/ 103 h 669"/>
                  <a:gd name="T30" fmla="*/ 3 w 151"/>
                  <a:gd name="T31" fmla="*/ 212 h 669"/>
                  <a:gd name="T32" fmla="*/ 19 w 151"/>
                  <a:gd name="T33" fmla="*/ 343 h 669"/>
                  <a:gd name="T34" fmla="*/ 30 w 151"/>
                  <a:gd name="T35" fmla="*/ 411 h 669"/>
                  <a:gd name="T36" fmla="*/ 43 w 151"/>
                  <a:gd name="T37" fmla="*/ 473 h 669"/>
                  <a:gd name="T38" fmla="*/ 57 w 151"/>
                  <a:gd name="T39" fmla="*/ 529 h 669"/>
                  <a:gd name="T40" fmla="*/ 72 w 151"/>
                  <a:gd name="T41" fmla="*/ 577 h 669"/>
                  <a:gd name="T42" fmla="*/ 88 w 151"/>
                  <a:gd name="T43" fmla="*/ 617 h 669"/>
                  <a:gd name="T44" fmla="*/ 102 w 151"/>
                  <a:gd name="T45" fmla="*/ 646 h 669"/>
                  <a:gd name="T46" fmla="*/ 118 w 151"/>
                  <a:gd name="T47" fmla="*/ 663 h 669"/>
                  <a:gd name="T48" fmla="*/ 131 w 151"/>
                  <a:gd name="T49" fmla="*/ 669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1" h="669">
                    <a:moveTo>
                      <a:pt x="131" y="669"/>
                    </a:moveTo>
                    <a:lnTo>
                      <a:pt x="148" y="639"/>
                    </a:lnTo>
                    <a:lnTo>
                      <a:pt x="151" y="565"/>
                    </a:lnTo>
                    <a:lnTo>
                      <a:pt x="142" y="457"/>
                    </a:lnTo>
                    <a:lnTo>
                      <a:pt x="125" y="327"/>
                    </a:lnTo>
                    <a:lnTo>
                      <a:pt x="114" y="259"/>
                    </a:lnTo>
                    <a:lnTo>
                      <a:pt x="102" y="197"/>
                    </a:lnTo>
                    <a:lnTo>
                      <a:pt x="91" y="141"/>
                    </a:lnTo>
                    <a:lnTo>
                      <a:pt x="79" y="92"/>
                    </a:lnTo>
                    <a:lnTo>
                      <a:pt x="66" y="52"/>
                    </a:lnTo>
                    <a:lnTo>
                      <a:pt x="53" y="23"/>
                    </a:lnTo>
                    <a:lnTo>
                      <a:pt x="40" y="4"/>
                    </a:lnTo>
                    <a:lnTo>
                      <a:pt x="27" y="0"/>
                    </a:lnTo>
                    <a:lnTo>
                      <a:pt x="9" y="30"/>
                    </a:lnTo>
                    <a:lnTo>
                      <a:pt x="0" y="103"/>
                    </a:lnTo>
                    <a:lnTo>
                      <a:pt x="3" y="212"/>
                    </a:lnTo>
                    <a:lnTo>
                      <a:pt x="19" y="343"/>
                    </a:lnTo>
                    <a:lnTo>
                      <a:pt x="30" y="411"/>
                    </a:lnTo>
                    <a:lnTo>
                      <a:pt x="43" y="473"/>
                    </a:lnTo>
                    <a:lnTo>
                      <a:pt x="57" y="529"/>
                    </a:lnTo>
                    <a:lnTo>
                      <a:pt x="72" y="577"/>
                    </a:lnTo>
                    <a:lnTo>
                      <a:pt x="88" y="617"/>
                    </a:lnTo>
                    <a:lnTo>
                      <a:pt x="102" y="646"/>
                    </a:lnTo>
                    <a:lnTo>
                      <a:pt x="118" y="663"/>
                    </a:lnTo>
                    <a:lnTo>
                      <a:pt x="131" y="669"/>
                    </a:lnTo>
                    <a:close/>
                  </a:path>
                </a:pathLst>
              </a:custGeom>
              <a:solidFill>
                <a:srgbClr val="C1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7" name="Freeform 113"/>
              <p:cNvSpPr>
                <a:spLocks/>
              </p:cNvSpPr>
              <p:nvPr/>
            </p:nvSpPr>
            <p:spPr bwMode="auto">
              <a:xfrm>
                <a:off x="2269" y="9029"/>
                <a:ext cx="151" cy="669"/>
              </a:xfrm>
              <a:custGeom>
                <a:avLst/>
                <a:gdLst>
                  <a:gd name="T0" fmla="*/ 131 w 151"/>
                  <a:gd name="T1" fmla="*/ 669 h 669"/>
                  <a:gd name="T2" fmla="*/ 131 w 151"/>
                  <a:gd name="T3" fmla="*/ 669 h 669"/>
                  <a:gd name="T4" fmla="*/ 148 w 151"/>
                  <a:gd name="T5" fmla="*/ 639 h 669"/>
                  <a:gd name="T6" fmla="*/ 151 w 151"/>
                  <a:gd name="T7" fmla="*/ 565 h 669"/>
                  <a:gd name="T8" fmla="*/ 142 w 151"/>
                  <a:gd name="T9" fmla="*/ 457 h 669"/>
                  <a:gd name="T10" fmla="*/ 125 w 151"/>
                  <a:gd name="T11" fmla="*/ 327 h 669"/>
                  <a:gd name="T12" fmla="*/ 125 w 151"/>
                  <a:gd name="T13" fmla="*/ 327 h 669"/>
                  <a:gd name="T14" fmla="*/ 114 w 151"/>
                  <a:gd name="T15" fmla="*/ 259 h 669"/>
                  <a:gd name="T16" fmla="*/ 102 w 151"/>
                  <a:gd name="T17" fmla="*/ 197 h 669"/>
                  <a:gd name="T18" fmla="*/ 91 w 151"/>
                  <a:gd name="T19" fmla="*/ 141 h 669"/>
                  <a:gd name="T20" fmla="*/ 79 w 151"/>
                  <a:gd name="T21" fmla="*/ 92 h 669"/>
                  <a:gd name="T22" fmla="*/ 66 w 151"/>
                  <a:gd name="T23" fmla="*/ 52 h 669"/>
                  <a:gd name="T24" fmla="*/ 53 w 151"/>
                  <a:gd name="T25" fmla="*/ 23 h 669"/>
                  <a:gd name="T26" fmla="*/ 40 w 151"/>
                  <a:gd name="T27" fmla="*/ 4 h 669"/>
                  <a:gd name="T28" fmla="*/ 27 w 151"/>
                  <a:gd name="T29" fmla="*/ 0 h 669"/>
                  <a:gd name="T30" fmla="*/ 27 w 151"/>
                  <a:gd name="T31" fmla="*/ 0 h 669"/>
                  <a:gd name="T32" fmla="*/ 9 w 151"/>
                  <a:gd name="T33" fmla="*/ 30 h 669"/>
                  <a:gd name="T34" fmla="*/ 0 w 151"/>
                  <a:gd name="T35" fmla="*/ 103 h 669"/>
                  <a:gd name="T36" fmla="*/ 3 w 151"/>
                  <a:gd name="T37" fmla="*/ 212 h 669"/>
                  <a:gd name="T38" fmla="*/ 19 w 151"/>
                  <a:gd name="T39" fmla="*/ 343 h 669"/>
                  <a:gd name="T40" fmla="*/ 19 w 151"/>
                  <a:gd name="T41" fmla="*/ 343 h 669"/>
                  <a:gd name="T42" fmla="*/ 30 w 151"/>
                  <a:gd name="T43" fmla="*/ 411 h 669"/>
                  <a:gd name="T44" fmla="*/ 43 w 151"/>
                  <a:gd name="T45" fmla="*/ 473 h 669"/>
                  <a:gd name="T46" fmla="*/ 57 w 151"/>
                  <a:gd name="T47" fmla="*/ 529 h 669"/>
                  <a:gd name="T48" fmla="*/ 72 w 151"/>
                  <a:gd name="T49" fmla="*/ 577 h 669"/>
                  <a:gd name="T50" fmla="*/ 88 w 151"/>
                  <a:gd name="T51" fmla="*/ 617 h 669"/>
                  <a:gd name="T52" fmla="*/ 102 w 151"/>
                  <a:gd name="T53" fmla="*/ 646 h 669"/>
                  <a:gd name="T54" fmla="*/ 118 w 151"/>
                  <a:gd name="T55" fmla="*/ 663 h 669"/>
                  <a:gd name="T56" fmla="*/ 131 w 151"/>
                  <a:gd name="T57" fmla="*/ 669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1" h="669">
                    <a:moveTo>
                      <a:pt x="131" y="669"/>
                    </a:moveTo>
                    <a:lnTo>
                      <a:pt x="131" y="669"/>
                    </a:lnTo>
                    <a:lnTo>
                      <a:pt x="148" y="639"/>
                    </a:lnTo>
                    <a:lnTo>
                      <a:pt x="151" y="565"/>
                    </a:lnTo>
                    <a:lnTo>
                      <a:pt x="142" y="457"/>
                    </a:lnTo>
                    <a:lnTo>
                      <a:pt x="125" y="327"/>
                    </a:lnTo>
                    <a:lnTo>
                      <a:pt x="125" y="327"/>
                    </a:lnTo>
                    <a:lnTo>
                      <a:pt x="114" y="259"/>
                    </a:lnTo>
                    <a:lnTo>
                      <a:pt x="102" y="197"/>
                    </a:lnTo>
                    <a:lnTo>
                      <a:pt x="91" y="141"/>
                    </a:lnTo>
                    <a:lnTo>
                      <a:pt x="79" y="92"/>
                    </a:lnTo>
                    <a:lnTo>
                      <a:pt x="66" y="52"/>
                    </a:lnTo>
                    <a:lnTo>
                      <a:pt x="53" y="23"/>
                    </a:lnTo>
                    <a:lnTo>
                      <a:pt x="40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9" y="30"/>
                    </a:lnTo>
                    <a:lnTo>
                      <a:pt x="0" y="103"/>
                    </a:lnTo>
                    <a:lnTo>
                      <a:pt x="3" y="212"/>
                    </a:lnTo>
                    <a:lnTo>
                      <a:pt x="19" y="343"/>
                    </a:lnTo>
                    <a:lnTo>
                      <a:pt x="19" y="343"/>
                    </a:lnTo>
                    <a:lnTo>
                      <a:pt x="30" y="411"/>
                    </a:lnTo>
                    <a:lnTo>
                      <a:pt x="43" y="473"/>
                    </a:lnTo>
                    <a:lnTo>
                      <a:pt x="57" y="529"/>
                    </a:lnTo>
                    <a:lnTo>
                      <a:pt x="72" y="577"/>
                    </a:lnTo>
                    <a:lnTo>
                      <a:pt x="88" y="617"/>
                    </a:lnTo>
                    <a:lnTo>
                      <a:pt x="102" y="646"/>
                    </a:lnTo>
                    <a:lnTo>
                      <a:pt x="118" y="663"/>
                    </a:lnTo>
                    <a:lnTo>
                      <a:pt x="131" y="66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8" name="Freeform 114"/>
              <p:cNvSpPr>
                <a:spLocks/>
              </p:cNvSpPr>
              <p:nvPr/>
            </p:nvSpPr>
            <p:spPr bwMode="auto">
              <a:xfrm>
                <a:off x="2488" y="9521"/>
                <a:ext cx="17" cy="209"/>
              </a:xfrm>
              <a:custGeom>
                <a:avLst/>
                <a:gdLst>
                  <a:gd name="T0" fmla="*/ 0 w 17"/>
                  <a:gd name="T1" fmla="*/ 209 h 209"/>
                  <a:gd name="T2" fmla="*/ 0 w 17"/>
                  <a:gd name="T3" fmla="*/ 209 h 209"/>
                  <a:gd name="T4" fmla="*/ 8 w 17"/>
                  <a:gd name="T5" fmla="*/ 164 h 209"/>
                  <a:gd name="T6" fmla="*/ 16 w 17"/>
                  <a:gd name="T7" fmla="*/ 115 h 209"/>
                  <a:gd name="T8" fmla="*/ 17 w 17"/>
                  <a:gd name="T9" fmla="*/ 59 h 209"/>
                  <a:gd name="T10" fmla="*/ 17 w 17"/>
                  <a:gd name="T1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9">
                    <a:moveTo>
                      <a:pt x="0" y="209"/>
                    </a:moveTo>
                    <a:lnTo>
                      <a:pt x="0" y="209"/>
                    </a:lnTo>
                    <a:lnTo>
                      <a:pt x="8" y="164"/>
                    </a:lnTo>
                    <a:lnTo>
                      <a:pt x="16" y="115"/>
                    </a:lnTo>
                    <a:lnTo>
                      <a:pt x="17" y="59"/>
                    </a:lnTo>
                    <a:lnTo>
                      <a:pt x="1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9" name="Freeform 115"/>
              <p:cNvSpPr>
                <a:spLocks/>
              </p:cNvSpPr>
              <p:nvPr/>
            </p:nvSpPr>
            <p:spPr bwMode="auto">
              <a:xfrm>
                <a:off x="2377" y="8980"/>
                <a:ext cx="70" cy="176"/>
              </a:xfrm>
              <a:custGeom>
                <a:avLst/>
                <a:gdLst>
                  <a:gd name="T0" fmla="*/ 70 w 70"/>
                  <a:gd name="T1" fmla="*/ 176 h 176"/>
                  <a:gd name="T2" fmla="*/ 70 w 70"/>
                  <a:gd name="T3" fmla="*/ 176 h 176"/>
                  <a:gd name="T4" fmla="*/ 63 w 70"/>
                  <a:gd name="T5" fmla="*/ 150 h 176"/>
                  <a:gd name="T6" fmla="*/ 55 w 70"/>
                  <a:gd name="T7" fmla="*/ 125 h 176"/>
                  <a:gd name="T8" fmla="*/ 46 w 70"/>
                  <a:gd name="T9" fmla="*/ 101 h 176"/>
                  <a:gd name="T10" fmla="*/ 37 w 70"/>
                  <a:gd name="T11" fmla="*/ 77 h 176"/>
                  <a:gd name="T12" fmla="*/ 29 w 70"/>
                  <a:gd name="T13" fmla="*/ 56 h 176"/>
                  <a:gd name="T14" fmla="*/ 19 w 70"/>
                  <a:gd name="T15" fmla="*/ 36 h 176"/>
                  <a:gd name="T16" fmla="*/ 10 w 70"/>
                  <a:gd name="T17" fmla="*/ 17 h 176"/>
                  <a:gd name="T18" fmla="*/ 0 w 70"/>
                  <a:gd name="T1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176">
                    <a:moveTo>
                      <a:pt x="70" y="176"/>
                    </a:moveTo>
                    <a:lnTo>
                      <a:pt x="70" y="176"/>
                    </a:lnTo>
                    <a:lnTo>
                      <a:pt x="63" y="150"/>
                    </a:lnTo>
                    <a:lnTo>
                      <a:pt x="55" y="125"/>
                    </a:lnTo>
                    <a:lnTo>
                      <a:pt x="46" y="101"/>
                    </a:lnTo>
                    <a:lnTo>
                      <a:pt x="37" y="77"/>
                    </a:lnTo>
                    <a:lnTo>
                      <a:pt x="29" y="56"/>
                    </a:lnTo>
                    <a:lnTo>
                      <a:pt x="19" y="36"/>
                    </a:lnTo>
                    <a:lnTo>
                      <a:pt x="10" y="1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88617" y="6526938"/>
            <a:ext cx="2895600" cy="365125"/>
          </a:xfrm>
        </p:spPr>
        <p:txBody>
          <a:bodyPr/>
          <a:lstStyle/>
          <a:p>
            <a:r>
              <a:rPr lang="bg-BG" dirty="0" smtClean="0"/>
              <a:t>Велина Славова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52157" y="-21670"/>
            <a:ext cx="2970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altLang="bg-BG" sz="1600" i="1" dirty="0" smtClean="0">
                <a:solidFill>
                  <a:srgbClr val="FF0000"/>
                </a:solidFill>
                <a:cs typeface="Times New Roman" pitchFamily="18" charset="0"/>
              </a:rPr>
              <a:t>Указател към </a:t>
            </a:r>
            <a:r>
              <a:rPr lang="en-US" altLang="bg-BG" sz="1600" i="1" dirty="0" smtClean="0">
                <a:cs typeface="Times New Roman" pitchFamily="18" charset="0"/>
              </a:rPr>
              <a:t>ИБД </a:t>
            </a:r>
            <a:r>
              <a:rPr lang="en-US" altLang="bg-BG" sz="1600" i="1" dirty="0">
                <a:cs typeface="Times New Roman" pitchFamily="18" charset="0"/>
              </a:rPr>
              <a:t>с n </a:t>
            </a:r>
            <a:r>
              <a:rPr lang="bg-BG" altLang="bg-BG" sz="1600" i="1" dirty="0">
                <a:cs typeface="Times New Roman" pitchFamily="18" charset="0"/>
              </a:rPr>
              <a:t>възела </a:t>
            </a:r>
            <a:r>
              <a:rPr lang="bg-BG" altLang="bg-BG" sz="1600" i="1" dirty="0" smtClean="0">
                <a:cs typeface="Times New Roman" pitchFamily="18" charset="0"/>
              </a:rPr>
              <a:t>е:</a:t>
            </a:r>
            <a:endParaRPr lang="bg-BG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44190" y="200231"/>
            <a:ext cx="3963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altLang="bg-BG" sz="1600" i="1" dirty="0">
                <a:solidFill>
                  <a:srgbClr val="FF0000"/>
                </a:solidFill>
                <a:cs typeface="Times New Roman" pitchFamily="18" charset="0"/>
              </a:rPr>
              <a:t>Указател към </a:t>
            </a:r>
            <a:r>
              <a:rPr lang="bg-BG" altLang="bg-BG" sz="1600" i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bg-BG" altLang="bg-BG" sz="1600" i="1" dirty="0" smtClean="0">
                <a:cs typeface="Times New Roman" pitchFamily="18" charset="0"/>
              </a:rPr>
              <a:t>Празна </a:t>
            </a:r>
            <a:r>
              <a:rPr lang="bg-BG" altLang="bg-BG" sz="1600" i="1" dirty="0">
                <a:cs typeface="Times New Roman" pitchFamily="18" charset="0"/>
              </a:rPr>
              <a:t>структура ако </a:t>
            </a:r>
            <a:r>
              <a:rPr lang="en-US" altLang="bg-BG" sz="1600" i="1" dirty="0">
                <a:cs typeface="Times New Roman" pitchFamily="18" charset="0"/>
              </a:rPr>
              <a:t>n=0</a:t>
            </a:r>
            <a:r>
              <a:rPr lang="bg-BG" altLang="bg-BG" sz="1600" i="1" dirty="0">
                <a:cs typeface="Times New Roman" pitchFamily="18" charset="0"/>
              </a:rPr>
              <a:t> </a:t>
            </a:r>
            <a:endParaRPr lang="bg-BG" altLang="bg-BG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-14055" y="470194"/>
            <a:ext cx="28919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altLang="bg-BG" sz="1600" i="1" dirty="0">
                <a:solidFill>
                  <a:srgbClr val="FF0000"/>
                </a:solidFill>
                <a:cs typeface="Times New Roman" pitchFamily="18" charset="0"/>
              </a:rPr>
              <a:t>Указател към </a:t>
            </a:r>
            <a:r>
              <a:rPr lang="bg-BG" altLang="bg-BG" sz="1600" i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bg-BG" altLang="bg-BG" sz="1600" i="1" dirty="0" smtClean="0">
                <a:cs typeface="Times New Roman" pitchFamily="18" charset="0"/>
              </a:rPr>
              <a:t>Един възел-корен,  в който </a:t>
            </a:r>
            <a:r>
              <a:rPr lang="bg-BG" altLang="bg-BG" sz="1600" i="1" dirty="0">
                <a:cs typeface="Times New Roman" pitchFamily="18" charset="0"/>
              </a:rPr>
              <a:t>има </a:t>
            </a:r>
            <a:r>
              <a:rPr lang="bg-BG" altLang="bg-BG" sz="1600" i="1" dirty="0" smtClean="0">
                <a:cs typeface="Times New Roman" pitchFamily="18" charset="0"/>
              </a:rPr>
              <a:t>два: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altLang="bg-BG" sz="1600" i="1" dirty="0" smtClean="0">
                <a:solidFill>
                  <a:srgbClr val="FF0000"/>
                </a:solidFill>
                <a:cs typeface="Times New Roman" pitchFamily="18" charset="0"/>
              </a:rPr>
              <a:t>Указател </a:t>
            </a:r>
            <a:r>
              <a:rPr lang="bg-BG" altLang="bg-BG" sz="1600" i="1" dirty="0">
                <a:solidFill>
                  <a:srgbClr val="FF0000"/>
                </a:solidFill>
                <a:cs typeface="Times New Roman" pitchFamily="18" charset="0"/>
              </a:rPr>
              <a:t>към </a:t>
            </a:r>
            <a:r>
              <a:rPr lang="bg-BG" altLang="bg-BG" sz="1600" i="1" dirty="0" smtClean="0">
                <a:cs typeface="Times New Roman" pitchFamily="18" charset="0"/>
              </a:rPr>
              <a:t>ИБД </a:t>
            </a:r>
            <a:r>
              <a:rPr lang="bg-BG" altLang="bg-BG" sz="1600" i="1" dirty="0">
                <a:cs typeface="Times New Roman" pitchFamily="18" charset="0"/>
              </a:rPr>
              <a:t>ляво </a:t>
            </a:r>
            <a:r>
              <a:rPr lang="bg-BG" altLang="bg-BG" sz="1600" i="1" dirty="0" smtClean="0">
                <a:cs typeface="Times New Roman" pitchFamily="18" charset="0"/>
              </a:rPr>
              <a:t>с</a:t>
            </a:r>
            <a:r>
              <a:rPr lang="en-US" altLang="bg-BG" sz="1600" i="1" dirty="0" smtClean="0">
                <a:cs typeface="Times New Roman" pitchFamily="18" charset="0"/>
              </a:rPr>
              <a:t> </a:t>
            </a:r>
            <a:r>
              <a:rPr lang="en-US" altLang="bg-BG" sz="1600" i="1" dirty="0">
                <a:cs typeface="Times New Roman" pitchFamily="18" charset="0"/>
              </a:rPr>
              <a:t>n</a:t>
            </a:r>
            <a:r>
              <a:rPr lang="bg-BG" altLang="bg-BG" sz="1600" i="1" dirty="0">
                <a:cs typeface="Times New Roman" pitchFamily="18" charset="0"/>
              </a:rPr>
              <a:t> </a:t>
            </a:r>
            <a:r>
              <a:rPr lang="en-US" altLang="bg-BG" sz="1600" i="1" dirty="0">
                <a:cs typeface="Times New Roman" pitchFamily="18" charset="0"/>
              </a:rPr>
              <a:t>div</a:t>
            </a:r>
            <a:r>
              <a:rPr lang="bg-BG" altLang="bg-BG" sz="1600" i="1" dirty="0">
                <a:cs typeface="Times New Roman" pitchFamily="18" charset="0"/>
              </a:rPr>
              <a:t> 2 възела</a:t>
            </a:r>
            <a:endParaRPr lang="en-US" altLang="bg-BG" sz="1600" i="1" dirty="0"/>
          </a:p>
          <a:p>
            <a:pPr marL="285750" indent="-285750" eaLnBrk="0" hangingPunct="0">
              <a:buFont typeface="Arial" pitchFamily="34" charset="0"/>
              <a:buChar char="•"/>
            </a:pPr>
            <a:r>
              <a:rPr lang="bg-BG" altLang="bg-BG" sz="1600" i="1" dirty="0">
                <a:solidFill>
                  <a:srgbClr val="FF0000"/>
                </a:solidFill>
                <a:cs typeface="Times New Roman" pitchFamily="18" charset="0"/>
              </a:rPr>
              <a:t>Указател към </a:t>
            </a:r>
            <a:r>
              <a:rPr lang="bg-BG" altLang="bg-BG" sz="1600" i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bg-BG" altLang="bg-BG" sz="1600" i="1" dirty="0" smtClean="0">
                <a:cs typeface="Times New Roman" pitchFamily="18" charset="0"/>
              </a:rPr>
              <a:t>ИБД </a:t>
            </a:r>
            <a:r>
              <a:rPr lang="bg-BG" altLang="bg-BG" sz="1600" i="1" dirty="0">
                <a:cs typeface="Times New Roman" pitchFamily="18" charset="0"/>
              </a:rPr>
              <a:t>дясно </a:t>
            </a:r>
            <a:r>
              <a:rPr lang="bg-BG" altLang="bg-BG" sz="1600" i="1" dirty="0" smtClean="0">
                <a:cs typeface="Times New Roman" pitchFamily="18" charset="0"/>
              </a:rPr>
              <a:t>с </a:t>
            </a:r>
            <a:r>
              <a:rPr lang="en-US" altLang="bg-BG" sz="1600" i="1" dirty="0">
                <a:cs typeface="Times New Roman" pitchFamily="18" charset="0"/>
              </a:rPr>
              <a:t>n</a:t>
            </a:r>
            <a:r>
              <a:rPr lang="bg-BG" altLang="bg-BG" sz="1600" i="1" dirty="0">
                <a:cs typeface="Times New Roman" pitchFamily="18" charset="0"/>
              </a:rPr>
              <a:t> - </a:t>
            </a:r>
            <a:r>
              <a:rPr lang="en-US" altLang="bg-BG" sz="1600" i="1" dirty="0">
                <a:cs typeface="Times New Roman" pitchFamily="18" charset="0"/>
              </a:rPr>
              <a:t>n</a:t>
            </a:r>
            <a:r>
              <a:rPr lang="bg-BG" altLang="bg-BG" sz="1600" i="1" dirty="0">
                <a:cs typeface="Times New Roman" pitchFamily="18" charset="0"/>
              </a:rPr>
              <a:t> </a:t>
            </a:r>
            <a:r>
              <a:rPr lang="en-US" altLang="bg-BG" sz="1600" i="1" dirty="0">
                <a:cs typeface="Times New Roman" pitchFamily="18" charset="0"/>
              </a:rPr>
              <a:t>div</a:t>
            </a:r>
            <a:r>
              <a:rPr lang="bg-BG" altLang="bg-BG" sz="1600" i="1" dirty="0">
                <a:cs typeface="Times New Roman" pitchFamily="18" charset="0"/>
              </a:rPr>
              <a:t> 2 – 1 възела</a:t>
            </a:r>
            <a:endParaRPr lang="en-US" altLang="bg-BG" sz="1600" i="1" dirty="0"/>
          </a:p>
          <a:p>
            <a:pPr eaLnBrk="0" hangingPunct="0"/>
            <a:r>
              <a:rPr lang="bg-BG" altLang="bg-BG" sz="1600" i="1" dirty="0">
                <a:cs typeface="Times New Roman" pitchFamily="18" charset="0"/>
              </a:rPr>
              <a:t> </a:t>
            </a:r>
            <a:endParaRPr lang="bg-BG" altLang="bg-BG" sz="1600" i="1" dirty="0"/>
          </a:p>
        </p:txBody>
      </p:sp>
      <p:sp>
        <p:nvSpPr>
          <p:cNvPr id="116" name="Freeform 78"/>
          <p:cNvSpPr>
            <a:spLocks/>
          </p:cNvSpPr>
          <p:nvPr/>
        </p:nvSpPr>
        <p:spPr bwMode="auto">
          <a:xfrm>
            <a:off x="6337582" y="4973392"/>
            <a:ext cx="119063" cy="61913"/>
          </a:xfrm>
          <a:custGeom>
            <a:avLst/>
            <a:gdLst>
              <a:gd name="T0" fmla="*/ 0 w 320"/>
              <a:gd name="T1" fmla="*/ 0 h 160"/>
              <a:gd name="T2" fmla="*/ 320 w 320"/>
              <a:gd name="T3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0" h="160">
                <a:moveTo>
                  <a:pt x="0" y="0"/>
                </a:moveTo>
                <a:lnTo>
                  <a:pt x="32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7" name="Freeform 63"/>
          <p:cNvSpPr>
            <a:spLocks/>
          </p:cNvSpPr>
          <p:nvPr/>
        </p:nvSpPr>
        <p:spPr bwMode="auto">
          <a:xfrm>
            <a:off x="6142801" y="4973459"/>
            <a:ext cx="123824" cy="66080"/>
          </a:xfrm>
          <a:custGeom>
            <a:avLst/>
            <a:gdLst>
              <a:gd name="T0" fmla="*/ 420 w 420"/>
              <a:gd name="T1" fmla="*/ 0 h 200"/>
              <a:gd name="T2" fmla="*/ 0 w 420"/>
              <a:gd name="T3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200">
                <a:moveTo>
                  <a:pt x="420" y="0"/>
                </a:moveTo>
                <a:lnTo>
                  <a:pt x="0" y="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" name="Line 27"/>
          <p:cNvSpPr>
            <a:spLocks noChangeShapeType="1"/>
          </p:cNvSpPr>
          <p:nvPr/>
        </p:nvSpPr>
        <p:spPr bwMode="auto">
          <a:xfrm>
            <a:off x="1120448" y="3319463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4" name="Line 28"/>
          <p:cNvSpPr>
            <a:spLocks noChangeShapeType="1"/>
          </p:cNvSpPr>
          <p:nvPr/>
        </p:nvSpPr>
        <p:spPr bwMode="auto">
          <a:xfrm>
            <a:off x="1120448" y="3790950"/>
            <a:ext cx="0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5" name="Oval 29"/>
          <p:cNvSpPr>
            <a:spLocks noChangeArrowheads="1"/>
          </p:cNvSpPr>
          <p:nvPr/>
        </p:nvSpPr>
        <p:spPr bwMode="auto">
          <a:xfrm>
            <a:off x="988910" y="2787650"/>
            <a:ext cx="264660" cy="2714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6" name="Text Box 30"/>
          <p:cNvSpPr txBox="1">
            <a:spLocks noChangeArrowheads="1"/>
          </p:cNvSpPr>
          <p:nvPr/>
        </p:nvSpPr>
        <p:spPr bwMode="auto">
          <a:xfrm>
            <a:off x="855787" y="2443885"/>
            <a:ext cx="530905" cy="2786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bg-BG" sz="1400" b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endParaRPr lang="en-US" altLang="bg-BG" sz="1400" b="1" dirty="0">
              <a:solidFill>
                <a:srgbClr val="FF0000"/>
              </a:solidFill>
            </a:endParaRPr>
          </a:p>
        </p:txBody>
      </p:sp>
      <p:sp>
        <p:nvSpPr>
          <p:cNvPr id="137" name="Line 31"/>
          <p:cNvSpPr>
            <a:spLocks noChangeShapeType="1"/>
          </p:cNvSpPr>
          <p:nvPr/>
        </p:nvSpPr>
        <p:spPr bwMode="auto">
          <a:xfrm>
            <a:off x="1120448" y="2655888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8" name="Text Box 32"/>
          <p:cNvSpPr txBox="1">
            <a:spLocks noChangeArrowheads="1"/>
          </p:cNvSpPr>
          <p:nvPr/>
        </p:nvSpPr>
        <p:spPr bwMode="auto">
          <a:xfrm>
            <a:off x="736928" y="3134447"/>
            <a:ext cx="862127" cy="2040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altLang="bg-BG" sz="1200" b="0" dirty="0" smtClean="0">
                <a:cs typeface="Times New Roman" pitchFamily="18" charset="0"/>
              </a:rPr>
              <a:t>  </a:t>
            </a:r>
            <a:r>
              <a:rPr lang="en-US" altLang="bg-BG" sz="1200" b="0" dirty="0" err="1" smtClean="0">
                <a:cs typeface="Times New Roman" pitchFamily="18" charset="0"/>
              </a:rPr>
              <a:t>nl</a:t>
            </a:r>
            <a:r>
              <a:rPr lang="en-US" altLang="bg-BG" sz="800" b="0" dirty="0">
                <a:cs typeface="Times New Roman" pitchFamily="18" charset="0"/>
              </a:rPr>
              <a:t>, </a:t>
            </a:r>
            <a:r>
              <a:rPr lang="en-US" altLang="bg-BG" sz="1200" b="0" dirty="0" err="1">
                <a:cs typeface="Times New Roman" pitchFamily="18" charset="0"/>
              </a:rPr>
              <a:t>nd</a:t>
            </a:r>
            <a:endParaRPr lang="en-US" altLang="bg-BG" sz="1200" b="0" dirty="0"/>
          </a:p>
          <a:p>
            <a:pPr eaLnBrk="0" hangingPunct="0"/>
            <a:r>
              <a:rPr lang="en-US" altLang="bg-BG" sz="800" b="0" dirty="0">
                <a:cs typeface="Times New Roman" pitchFamily="18" charset="0"/>
              </a:rPr>
              <a:t> </a:t>
            </a:r>
            <a:endParaRPr lang="en-US" altLang="bg-BG" sz="800" b="0" dirty="0"/>
          </a:p>
        </p:txBody>
      </p:sp>
      <p:sp>
        <p:nvSpPr>
          <p:cNvPr id="139" name="Text Box 33"/>
          <p:cNvSpPr txBox="1">
            <a:spLocks noChangeArrowheads="1"/>
          </p:cNvSpPr>
          <p:nvPr/>
        </p:nvSpPr>
        <p:spPr bwMode="auto">
          <a:xfrm>
            <a:off x="722665" y="3459163"/>
            <a:ext cx="862127" cy="338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 dirty="0">
                <a:cs typeface="Times New Roman" pitchFamily="18" charset="0"/>
              </a:rPr>
              <a:t> </a:t>
            </a:r>
            <a:endParaRPr lang="bg-BG" altLang="bg-BG" sz="800" b="0" dirty="0"/>
          </a:p>
        </p:txBody>
      </p:sp>
      <p:sp>
        <p:nvSpPr>
          <p:cNvPr id="140" name="Line 34"/>
          <p:cNvSpPr>
            <a:spLocks noChangeShapeType="1"/>
          </p:cNvSpPr>
          <p:nvPr/>
        </p:nvSpPr>
        <p:spPr bwMode="auto">
          <a:xfrm>
            <a:off x="1120448" y="3051175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1" name="Text Box 48"/>
          <p:cNvSpPr txBox="1">
            <a:spLocks noChangeArrowheads="1"/>
          </p:cNvSpPr>
          <p:nvPr/>
        </p:nvSpPr>
        <p:spPr bwMode="auto">
          <a:xfrm>
            <a:off x="480192" y="3459163"/>
            <a:ext cx="242473" cy="338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2</a:t>
            </a:r>
          </a:p>
        </p:txBody>
      </p:sp>
      <p:sp>
        <p:nvSpPr>
          <p:cNvPr id="142" name="Text Box 49"/>
          <p:cNvSpPr txBox="1">
            <a:spLocks noChangeArrowheads="1"/>
          </p:cNvSpPr>
          <p:nvPr/>
        </p:nvSpPr>
        <p:spPr bwMode="auto">
          <a:xfrm>
            <a:off x="469098" y="3138488"/>
            <a:ext cx="253567" cy="20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800" b="0" dirty="0">
                <a:cs typeface="Times New Roman" pitchFamily="18" charset="0"/>
              </a:rPr>
              <a:t>1</a:t>
            </a:r>
            <a:endParaRPr lang="en-US" altLang="bg-BG" sz="800" b="0" dirty="0"/>
          </a:p>
        </p:txBody>
      </p:sp>
      <p:sp>
        <p:nvSpPr>
          <p:cNvPr id="143" name="Text Box 50"/>
          <p:cNvSpPr txBox="1">
            <a:spLocks noChangeArrowheads="1"/>
          </p:cNvSpPr>
          <p:nvPr/>
        </p:nvSpPr>
        <p:spPr bwMode="auto">
          <a:xfrm>
            <a:off x="722665" y="3933825"/>
            <a:ext cx="862127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 dirty="0">
                <a:cs typeface="Times New Roman" pitchFamily="18" charset="0"/>
              </a:rPr>
              <a:t> </a:t>
            </a:r>
            <a:endParaRPr lang="bg-BG" altLang="bg-BG" sz="800" b="0" dirty="0"/>
          </a:p>
        </p:txBody>
      </p:sp>
      <p:sp>
        <p:nvSpPr>
          <p:cNvPr id="144" name="WordArt 56"/>
          <p:cNvSpPr>
            <a:spLocks noChangeArrowheads="1" noChangeShapeType="1" noTextEdit="1"/>
          </p:cNvSpPr>
          <p:nvPr/>
        </p:nvSpPr>
        <p:spPr bwMode="auto">
          <a:xfrm>
            <a:off x="1110939" y="4040188"/>
            <a:ext cx="85579" cy="587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0C0C0"/>
              </a:solidFill>
              <a:latin typeface="Arial Black"/>
            </a:endParaRPr>
          </a:p>
        </p:txBody>
      </p:sp>
      <p:sp>
        <p:nvSpPr>
          <p:cNvPr id="145" name="Text Box 62"/>
          <p:cNvSpPr txBox="1">
            <a:spLocks noChangeArrowheads="1"/>
          </p:cNvSpPr>
          <p:nvPr/>
        </p:nvSpPr>
        <p:spPr bwMode="auto">
          <a:xfrm>
            <a:off x="475437" y="3933825"/>
            <a:ext cx="247227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3</a:t>
            </a:r>
            <a:endParaRPr lang="en-US" altLang="bg-BG" sz="800" b="0"/>
          </a:p>
        </p:txBody>
      </p:sp>
      <p:sp>
        <p:nvSpPr>
          <p:cNvPr id="146" name="Line 64"/>
          <p:cNvSpPr>
            <a:spLocks noChangeShapeType="1"/>
          </p:cNvSpPr>
          <p:nvPr/>
        </p:nvSpPr>
        <p:spPr bwMode="auto">
          <a:xfrm flipH="1">
            <a:off x="1114108" y="4283075"/>
            <a:ext cx="6339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7" name="Text Box 65"/>
          <p:cNvSpPr txBox="1">
            <a:spLocks noChangeArrowheads="1"/>
          </p:cNvSpPr>
          <p:nvPr/>
        </p:nvSpPr>
        <p:spPr bwMode="auto">
          <a:xfrm>
            <a:off x="727419" y="4356100"/>
            <a:ext cx="860542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>
                <a:cs typeface="Times New Roman" pitchFamily="18" charset="0"/>
              </a:rPr>
              <a:t> </a:t>
            </a:r>
            <a:endParaRPr lang="bg-BG" altLang="bg-BG" sz="800" b="0"/>
          </a:p>
        </p:txBody>
      </p:sp>
      <p:sp>
        <p:nvSpPr>
          <p:cNvPr id="148" name="WordArt 71"/>
          <p:cNvSpPr>
            <a:spLocks noChangeArrowheads="1" noChangeShapeType="1" noTextEdit="1"/>
          </p:cNvSpPr>
          <p:nvPr/>
        </p:nvSpPr>
        <p:spPr bwMode="auto">
          <a:xfrm>
            <a:off x="1103015" y="4498975"/>
            <a:ext cx="83994" cy="587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0C0C0"/>
              </a:solidFill>
              <a:latin typeface="Arial Black"/>
            </a:endParaRPr>
          </a:p>
        </p:txBody>
      </p:sp>
      <p:sp>
        <p:nvSpPr>
          <p:cNvPr id="149" name="Text Box 77"/>
          <p:cNvSpPr txBox="1">
            <a:spLocks noChangeArrowheads="1"/>
          </p:cNvSpPr>
          <p:nvPr/>
        </p:nvSpPr>
        <p:spPr bwMode="auto">
          <a:xfrm>
            <a:off x="491285" y="4354513"/>
            <a:ext cx="232964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4</a:t>
            </a:r>
            <a:endParaRPr lang="en-US" altLang="bg-BG" sz="800" b="0"/>
          </a:p>
        </p:txBody>
      </p:sp>
      <p:sp>
        <p:nvSpPr>
          <p:cNvPr id="150" name="Line 79"/>
          <p:cNvSpPr>
            <a:spLocks noChangeShapeType="1"/>
          </p:cNvSpPr>
          <p:nvPr/>
        </p:nvSpPr>
        <p:spPr bwMode="auto">
          <a:xfrm>
            <a:off x="1125202" y="4703763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1" name="Text Box 80"/>
          <p:cNvSpPr txBox="1">
            <a:spLocks noChangeArrowheads="1"/>
          </p:cNvSpPr>
          <p:nvPr/>
        </p:nvSpPr>
        <p:spPr bwMode="auto">
          <a:xfrm>
            <a:off x="730589" y="4838700"/>
            <a:ext cx="862127" cy="312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 b="0">
                <a:cs typeface="Times New Roman" pitchFamily="18" charset="0"/>
              </a:rPr>
              <a:t> </a:t>
            </a:r>
            <a:endParaRPr lang="bg-BG" altLang="bg-BG" sz="800" b="0"/>
          </a:p>
        </p:txBody>
      </p:sp>
      <p:sp>
        <p:nvSpPr>
          <p:cNvPr id="152" name="WordArt 87"/>
          <p:cNvSpPr>
            <a:spLocks noChangeArrowheads="1" noChangeShapeType="1" noTextEdit="1"/>
          </p:cNvSpPr>
          <p:nvPr/>
        </p:nvSpPr>
        <p:spPr bwMode="auto">
          <a:xfrm>
            <a:off x="1548341" y="4887913"/>
            <a:ext cx="45959" cy="2270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0C0C0"/>
                </a:solidFill>
                <a:latin typeface="Arial Black"/>
              </a:rPr>
              <a:t>х</a:t>
            </a:r>
          </a:p>
        </p:txBody>
      </p:sp>
      <p:sp>
        <p:nvSpPr>
          <p:cNvPr id="153" name="Text Box 93"/>
          <p:cNvSpPr txBox="1">
            <a:spLocks noChangeArrowheads="1"/>
          </p:cNvSpPr>
          <p:nvPr/>
        </p:nvSpPr>
        <p:spPr bwMode="auto">
          <a:xfrm>
            <a:off x="480192" y="4837113"/>
            <a:ext cx="251982" cy="312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/>
              <a:t>5</a:t>
            </a:r>
          </a:p>
        </p:txBody>
      </p:sp>
      <p:sp>
        <p:nvSpPr>
          <p:cNvPr id="154" name="Text Box 94"/>
          <p:cNvSpPr txBox="1">
            <a:spLocks noChangeArrowheads="1"/>
          </p:cNvSpPr>
          <p:nvPr/>
        </p:nvSpPr>
        <p:spPr bwMode="auto">
          <a:xfrm>
            <a:off x="877974" y="4895850"/>
            <a:ext cx="522981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 b="0" dirty="0" err="1">
                <a:latin typeface="Times New Roman" pitchFamily="18" charset="0"/>
                <a:cs typeface="Times New Roman" pitchFamily="18" charset="0"/>
              </a:rPr>
              <a:t>Ibd</a:t>
            </a:r>
            <a:r>
              <a:rPr lang="en-US" altLang="bg-BG" sz="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bg-BG" sz="800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</a:t>
            </a:r>
            <a:endParaRPr lang="bg-BG" altLang="bg-BG" sz="800" b="0" dirty="0"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endParaRPr lang="bg-BG" altLang="bg-BG" sz="800" b="0" dirty="0"/>
          </a:p>
        </p:txBody>
      </p:sp>
      <p:sp>
        <p:nvSpPr>
          <p:cNvPr id="155" name="Line 95"/>
          <p:cNvSpPr>
            <a:spLocks noChangeShapeType="1"/>
          </p:cNvSpPr>
          <p:nvPr/>
        </p:nvSpPr>
        <p:spPr bwMode="auto">
          <a:xfrm>
            <a:off x="809828" y="4908550"/>
            <a:ext cx="0" cy="273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6" name="Text Box 96"/>
          <p:cNvSpPr txBox="1">
            <a:spLocks noChangeArrowheads="1"/>
          </p:cNvSpPr>
          <p:nvPr/>
        </p:nvSpPr>
        <p:spPr bwMode="auto">
          <a:xfrm>
            <a:off x="2115696" y="4745038"/>
            <a:ext cx="862127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800">
                <a:cs typeface="Times New Roman" pitchFamily="18" charset="0"/>
              </a:rPr>
              <a:t> </a:t>
            </a:r>
            <a:endParaRPr lang="bg-BG" altLang="bg-BG" sz="800" b="0"/>
          </a:p>
        </p:txBody>
      </p:sp>
      <p:sp>
        <p:nvSpPr>
          <p:cNvPr id="157" name="Text Box 97"/>
          <p:cNvSpPr txBox="1">
            <a:spLocks noChangeArrowheads="1"/>
          </p:cNvSpPr>
          <p:nvPr/>
        </p:nvSpPr>
        <p:spPr bwMode="auto">
          <a:xfrm>
            <a:off x="1816171" y="4745038"/>
            <a:ext cx="299526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800" b="0">
                <a:cs typeface="Times New Roman" pitchFamily="18" charset="0"/>
              </a:rPr>
              <a:t>6</a:t>
            </a:r>
            <a:endParaRPr lang="en-US" altLang="bg-BG" sz="800" b="0"/>
          </a:p>
        </p:txBody>
      </p:sp>
      <p:sp>
        <p:nvSpPr>
          <p:cNvPr id="158" name="Line 98"/>
          <p:cNvSpPr>
            <a:spLocks noChangeShapeType="1"/>
          </p:cNvSpPr>
          <p:nvPr/>
        </p:nvSpPr>
        <p:spPr bwMode="auto">
          <a:xfrm>
            <a:off x="2248819" y="4816475"/>
            <a:ext cx="331221" cy="1381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59" name="Group 99"/>
          <p:cNvGrpSpPr>
            <a:grpSpLocks/>
          </p:cNvGrpSpPr>
          <p:nvPr/>
        </p:nvGrpSpPr>
        <p:grpSpPr bwMode="auto">
          <a:xfrm>
            <a:off x="2580040" y="4887913"/>
            <a:ext cx="131538" cy="136525"/>
            <a:chOff x="4860" y="14760"/>
            <a:chExt cx="540" cy="540"/>
          </a:xfrm>
        </p:grpSpPr>
        <p:sp>
          <p:nvSpPr>
            <p:cNvPr id="160" name="Oval 100"/>
            <p:cNvSpPr>
              <a:spLocks noChangeArrowheads="1"/>
            </p:cNvSpPr>
            <p:nvPr/>
          </p:nvSpPr>
          <p:spPr bwMode="auto">
            <a:xfrm>
              <a:off x="4860" y="14760"/>
              <a:ext cx="540" cy="5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61" name="Line 101"/>
            <p:cNvSpPr>
              <a:spLocks noChangeShapeType="1"/>
            </p:cNvSpPr>
            <p:nvPr/>
          </p:nvSpPr>
          <p:spPr bwMode="auto">
            <a:xfrm>
              <a:off x="4860" y="147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2" name="Line 102"/>
            <p:cNvSpPr>
              <a:spLocks noChangeShapeType="1"/>
            </p:cNvSpPr>
            <p:nvPr/>
          </p:nvSpPr>
          <p:spPr bwMode="auto">
            <a:xfrm flipV="1">
              <a:off x="4860" y="147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63" name="Line 103"/>
          <p:cNvSpPr>
            <a:spLocks noChangeShapeType="1"/>
          </p:cNvSpPr>
          <p:nvPr/>
        </p:nvSpPr>
        <p:spPr bwMode="auto">
          <a:xfrm>
            <a:off x="988910" y="2874963"/>
            <a:ext cx="1259909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" name="Line 104"/>
          <p:cNvSpPr>
            <a:spLocks noChangeShapeType="1"/>
          </p:cNvSpPr>
          <p:nvPr/>
        </p:nvSpPr>
        <p:spPr bwMode="auto">
          <a:xfrm>
            <a:off x="2248819" y="3206750"/>
            <a:ext cx="0" cy="149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5" name="Line 105"/>
          <p:cNvSpPr>
            <a:spLocks noChangeShapeType="1"/>
          </p:cNvSpPr>
          <p:nvPr/>
        </p:nvSpPr>
        <p:spPr bwMode="auto">
          <a:xfrm flipH="1">
            <a:off x="1101430" y="5100638"/>
            <a:ext cx="1169576" cy="239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6" name="Line 106"/>
          <p:cNvSpPr>
            <a:spLocks noChangeShapeType="1"/>
          </p:cNvSpPr>
          <p:nvPr/>
        </p:nvSpPr>
        <p:spPr bwMode="auto">
          <a:xfrm flipH="1">
            <a:off x="1106184" y="5160963"/>
            <a:ext cx="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" name="Freeform 107"/>
          <p:cNvSpPr>
            <a:spLocks/>
          </p:cNvSpPr>
          <p:nvPr/>
        </p:nvSpPr>
        <p:spPr bwMode="auto">
          <a:xfrm>
            <a:off x="207608" y="2392363"/>
            <a:ext cx="640256" cy="1738313"/>
          </a:xfrm>
          <a:custGeom>
            <a:avLst/>
            <a:gdLst>
              <a:gd name="T0" fmla="*/ 880 w 1740"/>
              <a:gd name="T1" fmla="*/ 4400 h 4400"/>
              <a:gd name="T2" fmla="*/ 0 w 1740"/>
              <a:gd name="T3" fmla="*/ 2720 h 4400"/>
              <a:gd name="T4" fmla="*/ 620 w 1740"/>
              <a:gd name="T5" fmla="*/ 440 h 4400"/>
              <a:gd name="T6" fmla="*/ 1740 w 1740"/>
              <a:gd name="T7" fmla="*/ 80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40" h="4400">
                <a:moveTo>
                  <a:pt x="880" y="4400"/>
                </a:moveTo>
                <a:cubicBezTo>
                  <a:pt x="733" y="4120"/>
                  <a:pt x="43" y="3380"/>
                  <a:pt x="0" y="2720"/>
                </a:cubicBezTo>
                <a:cubicBezTo>
                  <a:pt x="20" y="2050"/>
                  <a:pt x="330" y="880"/>
                  <a:pt x="620" y="440"/>
                </a:cubicBezTo>
                <a:cubicBezTo>
                  <a:pt x="910" y="0"/>
                  <a:pt x="1507" y="155"/>
                  <a:pt x="1740" y="8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8" name="Freeform 108"/>
          <p:cNvSpPr>
            <a:spLocks/>
          </p:cNvSpPr>
          <p:nvPr/>
        </p:nvSpPr>
        <p:spPr bwMode="auto">
          <a:xfrm>
            <a:off x="0" y="2286000"/>
            <a:ext cx="950875" cy="2257425"/>
          </a:xfrm>
          <a:custGeom>
            <a:avLst/>
            <a:gdLst>
              <a:gd name="T0" fmla="*/ 1503 w 2443"/>
              <a:gd name="T1" fmla="*/ 5870 h 5870"/>
              <a:gd name="T2" fmla="*/ 23 w 2443"/>
              <a:gd name="T3" fmla="*/ 3690 h 5870"/>
              <a:gd name="T4" fmla="*/ 903 w 2443"/>
              <a:gd name="T5" fmla="*/ 590 h 5870"/>
              <a:gd name="T6" fmla="*/ 2443 w 2443"/>
              <a:gd name="T7" fmla="*/ 150 h 5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3" h="5870">
                <a:moveTo>
                  <a:pt x="1503" y="5870"/>
                </a:moveTo>
                <a:cubicBezTo>
                  <a:pt x="1256" y="5503"/>
                  <a:pt x="123" y="4570"/>
                  <a:pt x="23" y="3690"/>
                </a:cubicBezTo>
                <a:cubicBezTo>
                  <a:pt x="0" y="2747"/>
                  <a:pt x="510" y="1160"/>
                  <a:pt x="903" y="590"/>
                </a:cubicBezTo>
                <a:cubicBezTo>
                  <a:pt x="1306" y="0"/>
                  <a:pt x="2122" y="242"/>
                  <a:pt x="2443" y="15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69" name="Group 109"/>
          <p:cNvGrpSpPr>
            <a:grpSpLocks/>
          </p:cNvGrpSpPr>
          <p:nvPr/>
        </p:nvGrpSpPr>
        <p:grpSpPr bwMode="auto">
          <a:xfrm rot="3289504">
            <a:off x="858748" y="2259332"/>
            <a:ext cx="244475" cy="374011"/>
            <a:chOff x="2191" y="8896"/>
            <a:chExt cx="1319" cy="935"/>
          </a:xfrm>
        </p:grpSpPr>
        <p:sp>
          <p:nvSpPr>
            <p:cNvPr id="170" name="Freeform 110"/>
            <p:cNvSpPr>
              <a:spLocks/>
            </p:cNvSpPr>
            <p:nvPr/>
          </p:nvSpPr>
          <p:spPr bwMode="auto">
            <a:xfrm>
              <a:off x="2191" y="8896"/>
              <a:ext cx="1319" cy="935"/>
            </a:xfrm>
            <a:custGeom>
              <a:avLst/>
              <a:gdLst>
                <a:gd name="T0" fmla="*/ 173 w 1319"/>
                <a:gd name="T1" fmla="*/ 63 h 935"/>
                <a:gd name="T2" fmla="*/ 148 w 1319"/>
                <a:gd name="T3" fmla="*/ 32 h 935"/>
                <a:gd name="T4" fmla="*/ 123 w 1319"/>
                <a:gd name="T5" fmla="*/ 10 h 935"/>
                <a:gd name="T6" fmla="*/ 98 w 1319"/>
                <a:gd name="T7" fmla="*/ 0 h 935"/>
                <a:gd name="T8" fmla="*/ 58 w 1319"/>
                <a:gd name="T9" fmla="*/ 14 h 935"/>
                <a:gd name="T10" fmla="*/ 19 w 1319"/>
                <a:gd name="T11" fmla="*/ 92 h 935"/>
                <a:gd name="T12" fmla="*/ 0 w 1319"/>
                <a:gd name="T13" fmla="*/ 223 h 935"/>
                <a:gd name="T14" fmla="*/ 6 w 1319"/>
                <a:gd name="T15" fmla="*/ 394 h 935"/>
                <a:gd name="T16" fmla="*/ 35 w 1319"/>
                <a:gd name="T17" fmla="*/ 583 h 935"/>
                <a:gd name="T18" fmla="*/ 81 w 1319"/>
                <a:gd name="T19" fmla="*/ 747 h 935"/>
                <a:gd name="T20" fmla="*/ 138 w 1319"/>
                <a:gd name="T21" fmla="*/ 867 h 935"/>
                <a:gd name="T22" fmla="*/ 199 w 1319"/>
                <a:gd name="T23" fmla="*/ 929 h 935"/>
                <a:gd name="T24" fmla="*/ 241 w 1319"/>
                <a:gd name="T25" fmla="*/ 932 h 935"/>
                <a:gd name="T26" fmla="*/ 259 w 1319"/>
                <a:gd name="T27" fmla="*/ 916 h 935"/>
                <a:gd name="T28" fmla="*/ 277 w 1319"/>
                <a:gd name="T29" fmla="*/ 890 h 935"/>
                <a:gd name="T30" fmla="*/ 291 w 1319"/>
                <a:gd name="T31" fmla="*/ 856 h 935"/>
                <a:gd name="T32" fmla="*/ 294 w 1319"/>
                <a:gd name="T33" fmla="*/ 835 h 935"/>
                <a:gd name="T34" fmla="*/ 334 w 1319"/>
                <a:gd name="T35" fmla="*/ 740 h 935"/>
                <a:gd name="T36" fmla="*/ 384 w 1319"/>
                <a:gd name="T37" fmla="*/ 659 h 935"/>
                <a:gd name="T38" fmla="*/ 441 w 1319"/>
                <a:gd name="T39" fmla="*/ 593 h 935"/>
                <a:gd name="T40" fmla="*/ 498 w 1319"/>
                <a:gd name="T41" fmla="*/ 541 h 935"/>
                <a:gd name="T42" fmla="*/ 554 w 1319"/>
                <a:gd name="T43" fmla="*/ 502 h 935"/>
                <a:gd name="T44" fmla="*/ 603 w 1319"/>
                <a:gd name="T45" fmla="*/ 473 h 935"/>
                <a:gd name="T46" fmla="*/ 645 w 1319"/>
                <a:gd name="T47" fmla="*/ 456 h 935"/>
                <a:gd name="T48" fmla="*/ 672 w 1319"/>
                <a:gd name="T49" fmla="*/ 449 h 935"/>
                <a:gd name="T50" fmla="*/ 708 w 1319"/>
                <a:gd name="T51" fmla="*/ 443 h 935"/>
                <a:gd name="T52" fmla="*/ 772 w 1319"/>
                <a:gd name="T53" fmla="*/ 433 h 935"/>
                <a:gd name="T54" fmla="*/ 852 w 1319"/>
                <a:gd name="T55" fmla="*/ 420 h 935"/>
                <a:gd name="T56" fmla="*/ 943 w 1319"/>
                <a:gd name="T57" fmla="*/ 407 h 935"/>
                <a:gd name="T58" fmla="*/ 1034 w 1319"/>
                <a:gd name="T59" fmla="*/ 392 h 935"/>
                <a:gd name="T60" fmla="*/ 1119 w 1319"/>
                <a:gd name="T61" fmla="*/ 379 h 935"/>
                <a:gd name="T62" fmla="*/ 1185 w 1319"/>
                <a:gd name="T63" fmla="*/ 369 h 935"/>
                <a:gd name="T64" fmla="*/ 1228 w 1319"/>
                <a:gd name="T65" fmla="*/ 362 h 935"/>
                <a:gd name="T66" fmla="*/ 1255 w 1319"/>
                <a:gd name="T67" fmla="*/ 392 h 935"/>
                <a:gd name="T68" fmla="*/ 1290 w 1319"/>
                <a:gd name="T69" fmla="*/ 401 h 935"/>
                <a:gd name="T70" fmla="*/ 1314 w 1319"/>
                <a:gd name="T71" fmla="*/ 371 h 935"/>
                <a:gd name="T72" fmla="*/ 1314 w 1319"/>
                <a:gd name="T73" fmla="*/ 288 h 935"/>
                <a:gd name="T74" fmla="*/ 1287 w 1319"/>
                <a:gd name="T75" fmla="*/ 211 h 935"/>
                <a:gd name="T76" fmla="*/ 1251 w 1319"/>
                <a:gd name="T77" fmla="*/ 189 h 935"/>
                <a:gd name="T78" fmla="*/ 1221 w 1319"/>
                <a:gd name="T79" fmla="*/ 209 h 935"/>
                <a:gd name="T80" fmla="*/ 1211 w 1319"/>
                <a:gd name="T81" fmla="*/ 249 h 935"/>
                <a:gd name="T82" fmla="*/ 1167 w 1319"/>
                <a:gd name="T83" fmla="*/ 257 h 935"/>
                <a:gd name="T84" fmla="*/ 1101 w 1319"/>
                <a:gd name="T85" fmla="*/ 267 h 935"/>
                <a:gd name="T86" fmla="*/ 1016 w 1319"/>
                <a:gd name="T87" fmla="*/ 280 h 935"/>
                <a:gd name="T88" fmla="*/ 926 w 1319"/>
                <a:gd name="T89" fmla="*/ 293 h 935"/>
                <a:gd name="T90" fmla="*/ 835 w 1319"/>
                <a:gd name="T91" fmla="*/ 307 h 935"/>
                <a:gd name="T92" fmla="*/ 754 w 1319"/>
                <a:gd name="T93" fmla="*/ 319 h 935"/>
                <a:gd name="T94" fmla="*/ 691 w 1319"/>
                <a:gd name="T95" fmla="*/ 329 h 935"/>
                <a:gd name="T96" fmla="*/ 655 w 1319"/>
                <a:gd name="T97" fmla="*/ 335 h 935"/>
                <a:gd name="T98" fmla="*/ 626 w 1319"/>
                <a:gd name="T99" fmla="*/ 336 h 935"/>
                <a:gd name="T100" fmla="*/ 582 w 1319"/>
                <a:gd name="T101" fmla="*/ 332 h 935"/>
                <a:gd name="T102" fmla="*/ 526 w 1319"/>
                <a:gd name="T103" fmla="*/ 320 h 935"/>
                <a:gd name="T104" fmla="*/ 461 w 1319"/>
                <a:gd name="T105" fmla="*/ 299 h 935"/>
                <a:gd name="T106" fmla="*/ 390 w 1319"/>
                <a:gd name="T107" fmla="*/ 267 h 935"/>
                <a:gd name="T108" fmla="*/ 318 w 1319"/>
                <a:gd name="T109" fmla="*/ 221 h 935"/>
                <a:gd name="T110" fmla="*/ 246 w 1319"/>
                <a:gd name="T111" fmla="*/ 160 h 935"/>
                <a:gd name="T112" fmla="*/ 179 w 1319"/>
                <a:gd name="T113" fmla="*/ 81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19" h="935">
                  <a:moveTo>
                    <a:pt x="186" y="84"/>
                  </a:moveTo>
                  <a:lnTo>
                    <a:pt x="173" y="63"/>
                  </a:lnTo>
                  <a:lnTo>
                    <a:pt x="161" y="46"/>
                  </a:lnTo>
                  <a:lnTo>
                    <a:pt x="148" y="32"/>
                  </a:lnTo>
                  <a:lnTo>
                    <a:pt x="135" y="19"/>
                  </a:lnTo>
                  <a:lnTo>
                    <a:pt x="123" y="10"/>
                  </a:lnTo>
                  <a:lnTo>
                    <a:pt x="110" y="3"/>
                  </a:lnTo>
                  <a:lnTo>
                    <a:pt x="98" y="0"/>
                  </a:lnTo>
                  <a:lnTo>
                    <a:pt x="85" y="0"/>
                  </a:lnTo>
                  <a:lnTo>
                    <a:pt x="58" y="14"/>
                  </a:lnTo>
                  <a:lnTo>
                    <a:pt x="36" y="46"/>
                  </a:lnTo>
                  <a:lnTo>
                    <a:pt x="19" y="92"/>
                  </a:lnTo>
                  <a:lnTo>
                    <a:pt x="7" y="153"/>
                  </a:lnTo>
                  <a:lnTo>
                    <a:pt x="0" y="223"/>
                  </a:lnTo>
                  <a:lnTo>
                    <a:pt x="0" y="306"/>
                  </a:lnTo>
                  <a:lnTo>
                    <a:pt x="6" y="394"/>
                  </a:lnTo>
                  <a:lnTo>
                    <a:pt x="17" y="489"/>
                  </a:lnTo>
                  <a:lnTo>
                    <a:pt x="35" y="583"/>
                  </a:lnTo>
                  <a:lnTo>
                    <a:pt x="56" y="669"/>
                  </a:lnTo>
                  <a:lnTo>
                    <a:pt x="81" y="747"/>
                  </a:lnTo>
                  <a:lnTo>
                    <a:pt x="108" y="814"/>
                  </a:lnTo>
                  <a:lnTo>
                    <a:pt x="138" y="867"/>
                  </a:lnTo>
                  <a:lnTo>
                    <a:pt x="169" y="906"/>
                  </a:lnTo>
                  <a:lnTo>
                    <a:pt x="199" y="929"/>
                  </a:lnTo>
                  <a:lnTo>
                    <a:pt x="229" y="935"/>
                  </a:lnTo>
                  <a:lnTo>
                    <a:pt x="241" y="932"/>
                  </a:lnTo>
                  <a:lnTo>
                    <a:pt x="251" y="925"/>
                  </a:lnTo>
                  <a:lnTo>
                    <a:pt x="259" y="916"/>
                  </a:lnTo>
                  <a:lnTo>
                    <a:pt x="269" y="905"/>
                  </a:lnTo>
                  <a:lnTo>
                    <a:pt x="277" y="890"/>
                  </a:lnTo>
                  <a:lnTo>
                    <a:pt x="284" y="874"/>
                  </a:lnTo>
                  <a:lnTo>
                    <a:pt x="291" y="856"/>
                  </a:lnTo>
                  <a:lnTo>
                    <a:pt x="297" y="834"/>
                  </a:lnTo>
                  <a:lnTo>
                    <a:pt x="294" y="835"/>
                  </a:lnTo>
                  <a:lnTo>
                    <a:pt x="313" y="785"/>
                  </a:lnTo>
                  <a:lnTo>
                    <a:pt x="334" y="740"/>
                  </a:lnTo>
                  <a:lnTo>
                    <a:pt x="359" y="697"/>
                  </a:lnTo>
                  <a:lnTo>
                    <a:pt x="384" y="659"/>
                  </a:lnTo>
                  <a:lnTo>
                    <a:pt x="412" y="625"/>
                  </a:lnTo>
                  <a:lnTo>
                    <a:pt x="441" y="593"/>
                  </a:lnTo>
                  <a:lnTo>
                    <a:pt x="469" y="565"/>
                  </a:lnTo>
                  <a:lnTo>
                    <a:pt x="498" y="541"/>
                  </a:lnTo>
                  <a:lnTo>
                    <a:pt x="527" y="519"/>
                  </a:lnTo>
                  <a:lnTo>
                    <a:pt x="554" y="502"/>
                  </a:lnTo>
                  <a:lnTo>
                    <a:pt x="580" y="486"/>
                  </a:lnTo>
                  <a:lnTo>
                    <a:pt x="603" y="473"/>
                  </a:lnTo>
                  <a:lnTo>
                    <a:pt x="626" y="464"/>
                  </a:lnTo>
                  <a:lnTo>
                    <a:pt x="645" y="456"/>
                  </a:lnTo>
                  <a:lnTo>
                    <a:pt x="661" y="451"/>
                  </a:lnTo>
                  <a:lnTo>
                    <a:pt x="672" y="449"/>
                  </a:lnTo>
                  <a:lnTo>
                    <a:pt x="687" y="446"/>
                  </a:lnTo>
                  <a:lnTo>
                    <a:pt x="708" y="443"/>
                  </a:lnTo>
                  <a:lnTo>
                    <a:pt x="737" y="439"/>
                  </a:lnTo>
                  <a:lnTo>
                    <a:pt x="772" y="433"/>
                  </a:lnTo>
                  <a:lnTo>
                    <a:pt x="811" y="427"/>
                  </a:lnTo>
                  <a:lnTo>
                    <a:pt x="852" y="420"/>
                  </a:lnTo>
                  <a:lnTo>
                    <a:pt x="897" y="414"/>
                  </a:lnTo>
                  <a:lnTo>
                    <a:pt x="943" y="407"/>
                  </a:lnTo>
                  <a:lnTo>
                    <a:pt x="989" y="400"/>
                  </a:lnTo>
                  <a:lnTo>
                    <a:pt x="1034" y="392"/>
                  </a:lnTo>
                  <a:lnTo>
                    <a:pt x="1078" y="385"/>
                  </a:lnTo>
                  <a:lnTo>
                    <a:pt x="1119" y="379"/>
                  </a:lnTo>
                  <a:lnTo>
                    <a:pt x="1155" y="374"/>
                  </a:lnTo>
                  <a:lnTo>
                    <a:pt x="1185" y="369"/>
                  </a:lnTo>
                  <a:lnTo>
                    <a:pt x="1211" y="365"/>
                  </a:lnTo>
                  <a:lnTo>
                    <a:pt x="1228" y="362"/>
                  </a:lnTo>
                  <a:lnTo>
                    <a:pt x="1239" y="379"/>
                  </a:lnTo>
                  <a:lnTo>
                    <a:pt x="1255" y="392"/>
                  </a:lnTo>
                  <a:lnTo>
                    <a:pt x="1273" y="400"/>
                  </a:lnTo>
                  <a:lnTo>
                    <a:pt x="1290" y="401"/>
                  </a:lnTo>
                  <a:lnTo>
                    <a:pt x="1304" y="391"/>
                  </a:lnTo>
                  <a:lnTo>
                    <a:pt x="1314" y="371"/>
                  </a:lnTo>
                  <a:lnTo>
                    <a:pt x="1319" y="337"/>
                  </a:lnTo>
                  <a:lnTo>
                    <a:pt x="1314" y="288"/>
                  </a:lnTo>
                  <a:lnTo>
                    <a:pt x="1303" y="241"/>
                  </a:lnTo>
                  <a:lnTo>
                    <a:pt x="1287" y="211"/>
                  </a:lnTo>
                  <a:lnTo>
                    <a:pt x="1270" y="193"/>
                  </a:lnTo>
                  <a:lnTo>
                    <a:pt x="1251" y="189"/>
                  </a:lnTo>
                  <a:lnTo>
                    <a:pt x="1235" y="195"/>
                  </a:lnTo>
                  <a:lnTo>
                    <a:pt x="1221" y="209"/>
                  </a:lnTo>
                  <a:lnTo>
                    <a:pt x="1212" y="228"/>
                  </a:lnTo>
                  <a:lnTo>
                    <a:pt x="1211" y="249"/>
                  </a:lnTo>
                  <a:lnTo>
                    <a:pt x="1193" y="252"/>
                  </a:lnTo>
                  <a:lnTo>
                    <a:pt x="1167" y="257"/>
                  </a:lnTo>
                  <a:lnTo>
                    <a:pt x="1137" y="261"/>
                  </a:lnTo>
                  <a:lnTo>
                    <a:pt x="1101" y="267"/>
                  </a:lnTo>
                  <a:lnTo>
                    <a:pt x="1061" y="273"/>
                  </a:lnTo>
                  <a:lnTo>
                    <a:pt x="1016" y="280"/>
                  </a:lnTo>
                  <a:lnTo>
                    <a:pt x="972" y="286"/>
                  </a:lnTo>
                  <a:lnTo>
                    <a:pt x="926" y="293"/>
                  </a:lnTo>
                  <a:lnTo>
                    <a:pt x="880" y="300"/>
                  </a:lnTo>
                  <a:lnTo>
                    <a:pt x="835" y="307"/>
                  </a:lnTo>
                  <a:lnTo>
                    <a:pt x="793" y="313"/>
                  </a:lnTo>
                  <a:lnTo>
                    <a:pt x="754" y="319"/>
                  </a:lnTo>
                  <a:lnTo>
                    <a:pt x="720" y="325"/>
                  </a:lnTo>
                  <a:lnTo>
                    <a:pt x="691" y="329"/>
                  </a:lnTo>
                  <a:lnTo>
                    <a:pt x="669" y="332"/>
                  </a:lnTo>
                  <a:lnTo>
                    <a:pt x="655" y="335"/>
                  </a:lnTo>
                  <a:lnTo>
                    <a:pt x="642" y="336"/>
                  </a:lnTo>
                  <a:lnTo>
                    <a:pt x="626" y="336"/>
                  </a:lnTo>
                  <a:lnTo>
                    <a:pt x="606" y="335"/>
                  </a:lnTo>
                  <a:lnTo>
                    <a:pt x="582" y="332"/>
                  </a:lnTo>
                  <a:lnTo>
                    <a:pt x="556" y="327"/>
                  </a:lnTo>
                  <a:lnTo>
                    <a:pt x="526" y="320"/>
                  </a:lnTo>
                  <a:lnTo>
                    <a:pt x="494" y="312"/>
                  </a:lnTo>
                  <a:lnTo>
                    <a:pt x="461" y="299"/>
                  </a:lnTo>
                  <a:lnTo>
                    <a:pt x="426" y="284"/>
                  </a:lnTo>
                  <a:lnTo>
                    <a:pt x="390" y="267"/>
                  </a:lnTo>
                  <a:lnTo>
                    <a:pt x="354" y="245"/>
                  </a:lnTo>
                  <a:lnTo>
                    <a:pt x="318" y="221"/>
                  </a:lnTo>
                  <a:lnTo>
                    <a:pt x="282" y="192"/>
                  </a:lnTo>
                  <a:lnTo>
                    <a:pt x="246" y="160"/>
                  </a:lnTo>
                  <a:lnTo>
                    <a:pt x="212" y="122"/>
                  </a:lnTo>
                  <a:lnTo>
                    <a:pt x="179" y="81"/>
                  </a:lnTo>
                  <a:lnTo>
                    <a:pt x="186" y="84"/>
                  </a:lnTo>
                  <a:close/>
                </a:path>
              </a:pathLst>
            </a:custGeom>
            <a:solidFill>
              <a:srgbClr val="FFE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71" name="Freeform 111"/>
            <p:cNvSpPr>
              <a:spLocks/>
            </p:cNvSpPr>
            <p:nvPr/>
          </p:nvSpPr>
          <p:spPr bwMode="auto">
            <a:xfrm>
              <a:off x="2191" y="8896"/>
              <a:ext cx="1319" cy="935"/>
            </a:xfrm>
            <a:custGeom>
              <a:avLst/>
              <a:gdLst>
                <a:gd name="T0" fmla="*/ 186 w 1319"/>
                <a:gd name="T1" fmla="*/ 84 h 935"/>
                <a:gd name="T2" fmla="*/ 161 w 1319"/>
                <a:gd name="T3" fmla="*/ 46 h 935"/>
                <a:gd name="T4" fmla="*/ 135 w 1319"/>
                <a:gd name="T5" fmla="*/ 19 h 935"/>
                <a:gd name="T6" fmla="*/ 110 w 1319"/>
                <a:gd name="T7" fmla="*/ 3 h 935"/>
                <a:gd name="T8" fmla="*/ 85 w 1319"/>
                <a:gd name="T9" fmla="*/ 0 h 935"/>
                <a:gd name="T10" fmla="*/ 58 w 1319"/>
                <a:gd name="T11" fmla="*/ 14 h 935"/>
                <a:gd name="T12" fmla="*/ 19 w 1319"/>
                <a:gd name="T13" fmla="*/ 92 h 935"/>
                <a:gd name="T14" fmla="*/ 0 w 1319"/>
                <a:gd name="T15" fmla="*/ 223 h 935"/>
                <a:gd name="T16" fmla="*/ 6 w 1319"/>
                <a:gd name="T17" fmla="*/ 394 h 935"/>
                <a:gd name="T18" fmla="*/ 17 w 1319"/>
                <a:gd name="T19" fmla="*/ 489 h 935"/>
                <a:gd name="T20" fmla="*/ 56 w 1319"/>
                <a:gd name="T21" fmla="*/ 669 h 935"/>
                <a:gd name="T22" fmla="*/ 108 w 1319"/>
                <a:gd name="T23" fmla="*/ 814 h 935"/>
                <a:gd name="T24" fmla="*/ 169 w 1319"/>
                <a:gd name="T25" fmla="*/ 906 h 935"/>
                <a:gd name="T26" fmla="*/ 229 w 1319"/>
                <a:gd name="T27" fmla="*/ 935 h 935"/>
                <a:gd name="T28" fmla="*/ 241 w 1319"/>
                <a:gd name="T29" fmla="*/ 932 h 935"/>
                <a:gd name="T30" fmla="*/ 259 w 1319"/>
                <a:gd name="T31" fmla="*/ 916 h 935"/>
                <a:gd name="T32" fmla="*/ 277 w 1319"/>
                <a:gd name="T33" fmla="*/ 890 h 935"/>
                <a:gd name="T34" fmla="*/ 291 w 1319"/>
                <a:gd name="T35" fmla="*/ 856 h 935"/>
                <a:gd name="T36" fmla="*/ 294 w 1319"/>
                <a:gd name="T37" fmla="*/ 835 h 935"/>
                <a:gd name="T38" fmla="*/ 313 w 1319"/>
                <a:gd name="T39" fmla="*/ 785 h 935"/>
                <a:gd name="T40" fmla="*/ 359 w 1319"/>
                <a:gd name="T41" fmla="*/ 697 h 935"/>
                <a:gd name="T42" fmla="*/ 412 w 1319"/>
                <a:gd name="T43" fmla="*/ 625 h 935"/>
                <a:gd name="T44" fmla="*/ 469 w 1319"/>
                <a:gd name="T45" fmla="*/ 565 h 935"/>
                <a:gd name="T46" fmla="*/ 527 w 1319"/>
                <a:gd name="T47" fmla="*/ 519 h 935"/>
                <a:gd name="T48" fmla="*/ 580 w 1319"/>
                <a:gd name="T49" fmla="*/ 486 h 935"/>
                <a:gd name="T50" fmla="*/ 626 w 1319"/>
                <a:gd name="T51" fmla="*/ 464 h 935"/>
                <a:gd name="T52" fmla="*/ 661 w 1319"/>
                <a:gd name="T53" fmla="*/ 451 h 935"/>
                <a:gd name="T54" fmla="*/ 672 w 1319"/>
                <a:gd name="T55" fmla="*/ 449 h 935"/>
                <a:gd name="T56" fmla="*/ 708 w 1319"/>
                <a:gd name="T57" fmla="*/ 443 h 935"/>
                <a:gd name="T58" fmla="*/ 772 w 1319"/>
                <a:gd name="T59" fmla="*/ 433 h 935"/>
                <a:gd name="T60" fmla="*/ 852 w 1319"/>
                <a:gd name="T61" fmla="*/ 420 h 935"/>
                <a:gd name="T62" fmla="*/ 943 w 1319"/>
                <a:gd name="T63" fmla="*/ 407 h 935"/>
                <a:gd name="T64" fmla="*/ 1034 w 1319"/>
                <a:gd name="T65" fmla="*/ 392 h 935"/>
                <a:gd name="T66" fmla="*/ 1119 w 1319"/>
                <a:gd name="T67" fmla="*/ 379 h 935"/>
                <a:gd name="T68" fmla="*/ 1185 w 1319"/>
                <a:gd name="T69" fmla="*/ 369 h 935"/>
                <a:gd name="T70" fmla="*/ 1228 w 1319"/>
                <a:gd name="T71" fmla="*/ 362 h 935"/>
                <a:gd name="T72" fmla="*/ 1239 w 1319"/>
                <a:gd name="T73" fmla="*/ 379 h 935"/>
                <a:gd name="T74" fmla="*/ 1273 w 1319"/>
                <a:gd name="T75" fmla="*/ 400 h 935"/>
                <a:gd name="T76" fmla="*/ 1304 w 1319"/>
                <a:gd name="T77" fmla="*/ 391 h 935"/>
                <a:gd name="T78" fmla="*/ 1319 w 1319"/>
                <a:gd name="T79" fmla="*/ 337 h 935"/>
                <a:gd name="T80" fmla="*/ 1314 w 1319"/>
                <a:gd name="T81" fmla="*/ 288 h 935"/>
                <a:gd name="T82" fmla="*/ 1287 w 1319"/>
                <a:gd name="T83" fmla="*/ 211 h 935"/>
                <a:gd name="T84" fmla="*/ 1251 w 1319"/>
                <a:gd name="T85" fmla="*/ 189 h 935"/>
                <a:gd name="T86" fmla="*/ 1221 w 1319"/>
                <a:gd name="T87" fmla="*/ 209 h 935"/>
                <a:gd name="T88" fmla="*/ 1211 w 1319"/>
                <a:gd name="T89" fmla="*/ 249 h 935"/>
                <a:gd name="T90" fmla="*/ 1193 w 1319"/>
                <a:gd name="T91" fmla="*/ 252 h 935"/>
                <a:gd name="T92" fmla="*/ 1137 w 1319"/>
                <a:gd name="T93" fmla="*/ 261 h 935"/>
                <a:gd name="T94" fmla="*/ 1061 w 1319"/>
                <a:gd name="T95" fmla="*/ 273 h 935"/>
                <a:gd name="T96" fmla="*/ 972 w 1319"/>
                <a:gd name="T97" fmla="*/ 286 h 935"/>
                <a:gd name="T98" fmla="*/ 880 w 1319"/>
                <a:gd name="T99" fmla="*/ 300 h 935"/>
                <a:gd name="T100" fmla="*/ 793 w 1319"/>
                <a:gd name="T101" fmla="*/ 313 h 935"/>
                <a:gd name="T102" fmla="*/ 720 w 1319"/>
                <a:gd name="T103" fmla="*/ 325 h 935"/>
                <a:gd name="T104" fmla="*/ 669 w 1319"/>
                <a:gd name="T105" fmla="*/ 332 h 935"/>
                <a:gd name="T106" fmla="*/ 655 w 1319"/>
                <a:gd name="T107" fmla="*/ 335 h 935"/>
                <a:gd name="T108" fmla="*/ 626 w 1319"/>
                <a:gd name="T109" fmla="*/ 336 h 935"/>
                <a:gd name="T110" fmla="*/ 582 w 1319"/>
                <a:gd name="T111" fmla="*/ 332 h 935"/>
                <a:gd name="T112" fmla="*/ 526 w 1319"/>
                <a:gd name="T113" fmla="*/ 320 h 935"/>
                <a:gd name="T114" fmla="*/ 461 w 1319"/>
                <a:gd name="T115" fmla="*/ 299 h 935"/>
                <a:gd name="T116" fmla="*/ 390 w 1319"/>
                <a:gd name="T117" fmla="*/ 267 h 935"/>
                <a:gd name="T118" fmla="*/ 318 w 1319"/>
                <a:gd name="T119" fmla="*/ 221 h 935"/>
                <a:gd name="T120" fmla="*/ 246 w 1319"/>
                <a:gd name="T121" fmla="*/ 160 h 935"/>
                <a:gd name="T122" fmla="*/ 179 w 1319"/>
                <a:gd name="T123" fmla="*/ 81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19" h="935">
                  <a:moveTo>
                    <a:pt x="186" y="84"/>
                  </a:moveTo>
                  <a:lnTo>
                    <a:pt x="186" y="84"/>
                  </a:lnTo>
                  <a:lnTo>
                    <a:pt x="173" y="63"/>
                  </a:lnTo>
                  <a:lnTo>
                    <a:pt x="161" y="46"/>
                  </a:lnTo>
                  <a:lnTo>
                    <a:pt x="148" y="32"/>
                  </a:lnTo>
                  <a:lnTo>
                    <a:pt x="135" y="19"/>
                  </a:lnTo>
                  <a:lnTo>
                    <a:pt x="123" y="10"/>
                  </a:lnTo>
                  <a:lnTo>
                    <a:pt x="110" y="3"/>
                  </a:lnTo>
                  <a:lnTo>
                    <a:pt x="98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58" y="14"/>
                  </a:lnTo>
                  <a:lnTo>
                    <a:pt x="36" y="46"/>
                  </a:lnTo>
                  <a:lnTo>
                    <a:pt x="19" y="92"/>
                  </a:lnTo>
                  <a:lnTo>
                    <a:pt x="7" y="153"/>
                  </a:lnTo>
                  <a:lnTo>
                    <a:pt x="0" y="223"/>
                  </a:lnTo>
                  <a:lnTo>
                    <a:pt x="0" y="306"/>
                  </a:lnTo>
                  <a:lnTo>
                    <a:pt x="6" y="394"/>
                  </a:lnTo>
                  <a:lnTo>
                    <a:pt x="17" y="489"/>
                  </a:lnTo>
                  <a:lnTo>
                    <a:pt x="17" y="489"/>
                  </a:lnTo>
                  <a:lnTo>
                    <a:pt x="35" y="583"/>
                  </a:lnTo>
                  <a:lnTo>
                    <a:pt x="56" y="669"/>
                  </a:lnTo>
                  <a:lnTo>
                    <a:pt x="81" y="747"/>
                  </a:lnTo>
                  <a:lnTo>
                    <a:pt x="108" y="814"/>
                  </a:lnTo>
                  <a:lnTo>
                    <a:pt x="138" y="867"/>
                  </a:lnTo>
                  <a:lnTo>
                    <a:pt x="169" y="906"/>
                  </a:lnTo>
                  <a:lnTo>
                    <a:pt x="199" y="929"/>
                  </a:lnTo>
                  <a:lnTo>
                    <a:pt x="229" y="935"/>
                  </a:lnTo>
                  <a:lnTo>
                    <a:pt x="229" y="935"/>
                  </a:lnTo>
                  <a:lnTo>
                    <a:pt x="241" y="932"/>
                  </a:lnTo>
                  <a:lnTo>
                    <a:pt x="251" y="925"/>
                  </a:lnTo>
                  <a:lnTo>
                    <a:pt x="259" y="916"/>
                  </a:lnTo>
                  <a:lnTo>
                    <a:pt x="269" y="905"/>
                  </a:lnTo>
                  <a:lnTo>
                    <a:pt x="277" y="890"/>
                  </a:lnTo>
                  <a:lnTo>
                    <a:pt x="284" y="874"/>
                  </a:lnTo>
                  <a:lnTo>
                    <a:pt x="291" y="856"/>
                  </a:lnTo>
                  <a:lnTo>
                    <a:pt x="297" y="834"/>
                  </a:lnTo>
                  <a:lnTo>
                    <a:pt x="294" y="835"/>
                  </a:lnTo>
                  <a:lnTo>
                    <a:pt x="294" y="835"/>
                  </a:lnTo>
                  <a:lnTo>
                    <a:pt x="313" y="785"/>
                  </a:lnTo>
                  <a:lnTo>
                    <a:pt x="334" y="740"/>
                  </a:lnTo>
                  <a:lnTo>
                    <a:pt x="359" y="697"/>
                  </a:lnTo>
                  <a:lnTo>
                    <a:pt x="384" y="659"/>
                  </a:lnTo>
                  <a:lnTo>
                    <a:pt x="412" y="625"/>
                  </a:lnTo>
                  <a:lnTo>
                    <a:pt x="441" y="593"/>
                  </a:lnTo>
                  <a:lnTo>
                    <a:pt x="469" y="565"/>
                  </a:lnTo>
                  <a:lnTo>
                    <a:pt x="498" y="541"/>
                  </a:lnTo>
                  <a:lnTo>
                    <a:pt x="527" y="519"/>
                  </a:lnTo>
                  <a:lnTo>
                    <a:pt x="554" y="502"/>
                  </a:lnTo>
                  <a:lnTo>
                    <a:pt x="580" y="486"/>
                  </a:lnTo>
                  <a:lnTo>
                    <a:pt x="603" y="473"/>
                  </a:lnTo>
                  <a:lnTo>
                    <a:pt x="626" y="464"/>
                  </a:lnTo>
                  <a:lnTo>
                    <a:pt x="645" y="456"/>
                  </a:lnTo>
                  <a:lnTo>
                    <a:pt x="661" y="451"/>
                  </a:lnTo>
                  <a:lnTo>
                    <a:pt x="672" y="449"/>
                  </a:lnTo>
                  <a:lnTo>
                    <a:pt x="672" y="449"/>
                  </a:lnTo>
                  <a:lnTo>
                    <a:pt x="687" y="446"/>
                  </a:lnTo>
                  <a:lnTo>
                    <a:pt x="708" y="443"/>
                  </a:lnTo>
                  <a:lnTo>
                    <a:pt x="737" y="439"/>
                  </a:lnTo>
                  <a:lnTo>
                    <a:pt x="772" y="433"/>
                  </a:lnTo>
                  <a:lnTo>
                    <a:pt x="811" y="427"/>
                  </a:lnTo>
                  <a:lnTo>
                    <a:pt x="852" y="420"/>
                  </a:lnTo>
                  <a:lnTo>
                    <a:pt x="897" y="414"/>
                  </a:lnTo>
                  <a:lnTo>
                    <a:pt x="943" y="407"/>
                  </a:lnTo>
                  <a:lnTo>
                    <a:pt x="989" y="400"/>
                  </a:lnTo>
                  <a:lnTo>
                    <a:pt x="1034" y="392"/>
                  </a:lnTo>
                  <a:lnTo>
                    <a:pt x="1078" y="385"/>
                  </a:lnTo>
                  <a:lnTo>
                    <a:pt x="1119" y="379"/>
                  </a:lnTo>
                  <a:lnTo>
                    <a:pt x="1155" y="374"/>
                  </a:lnTo>
                  <a:lnTo>
                    <a:pt x="1185" y="369"/>
                  </a:lnTo>
                  <a:lnTo>
                    <a:pt x="1211" y="365"/>
                  </a:lnTo>
                  <a:lnTo>
                    <a:pt x="1228" y="362"/>
                  </a:lnTo>
                  <a:lnTo>
                    <a:pt x="1228" y="362"/>
                  </a:lnTo>
                  <a:lnTo>
                    <a:pt x="1239" y="379"/>
                  </a:lnTo>
                  <a:lnTo>
                    <a:pt x="1255" y="392"/>
                  </a:lnTo>
                  <a:lnTo>
                    <a:pt x="1273" y="400"/>
                  </a:lnTo>
                  <a:lnTo>
                    <a:pt x="1290" y="401"/>
                  </a:lnTo>
                  <a:lnTo>
                    <a:pt x="1304" y="391"/>
                  </a:lnTo>
                  <a:lnTo>
                    <a:pt x="1314" y="371"/>
                  </a:lnTo>
                  <a:lnTo>
                    <a:pt x="1319" y="337"/>
                  </a:lnTo>
                  <a:lnTo>
                    <a:pt x="1314" y="288"/>
                  </a:lnTo>
                  <a:lnTo>
                    <a:pt x="1314" y="288"/>
                  </a:lnTo>
                  <a:lnTo>
                    <a:pt x="1303" y="241"/>
                  </a:lnTo>
                  <a:lnTo>
                    <a:pt x="1287" y="211"/>
                  </a:lnTo>
                  <a:lnTo>
                    <a:pt x="1270" y="193"/>
                  </a:lnTo>
                  <a:lnTo>
                    <a:pt x="1251" y="189"/>
                  </a:lnTo>
                  <a:lnTo>
                    <a:pt x="1235" y="195"/>
                  </a:lnTo>
                  <a:lnTo>
                    <a:pt x="1221" y="209"/>
                  </a:lnTo>
                  <a:lnTo>
                    <a:pt x="1212" y="228"/>
                  </a:lnTo>
                  <a:lnTo>
                    <a:pt x="1211" y="249"/>
                  </a:lnTo>
                  <a:lnTo>
                    <a:pt x="1211" y="249"/>
                  </a:lnTo>
                  <a:lnTo>
                    <a:pt x="1193" y="252"/>
                  </a:lnTo>
                  <a:lnTo>
                    <a:pt x="1167" y="257"/>
                  </a:lnTo>
                  <a:lnTo>
                    <a:pt x="1137" y="261"/>
                  </a:lnTo>
                  <a:lnTo>
                    <a:pt x="1101" y="267"/>
                  </a:lnTo>
                  <a:lnTo>
                    <a:pt x="1061" y="273"/>
                  </a:lnTo>
                  <a:lnTo>
                    <a:pt x="1016" y="280"/>
                  </a:lnTo>
                  <a:lnTo>
                    <a:pt x="972" y="286"/>
                  </a:lnTo>
                  <a:lnTo>
                    <a:pt x="926" y="293"/>
                  </a:lnTo>
                  <a:lnTo>
                    <a:pt x="880" y="300"/>
                  </a:lnTo>
                  <a:lnTo>
                    <a:pt x="835" y="307"/>
                  </a:lnTo>
                  <a:lnTo>
                    <a:pt x="793" y="313"/>
                  </a:lnTo>
                  <a:lnTo>
                    <a:pt x="754" y="319"/>
                  </a:lnTo>
                  <a:lnTo>
                    <a:pt x="720" y="325"/>
                  </a:lnTo>
                  <a:lnTo>
                    <a:pt x="691" y="329"/>
                  </a:lnTo>
                  <a:lnTo>
                    <a:pt x="669" y="332"/>
                  </a:lnTo>
                  <a:lnTo>
                    <a:pt x="655" y="335"/>
                  </a:lnTo>
                  <a:lnTo>
                    <a:pt x="655" y="335"/>
                  </a:lnTo>
                  <a:lnTo>
                    <a:pt x="642" y="336"/>
                  </a:lnTo>
                  <a:lnTo>
                    <a:pt x="626" y="336"/>
                  </a:lnTo>
                  <a:lnTo>
                    <a:pt x="606" y="335"/>
                  </a:lnTo>
                  <a:lnTo>
                    <a:pt x="582" y="332"/>
                  </a:lnTo>
                  <a:lnTo>
                    <a:pt x="556" y="327"/>
                  </a:lnTo>
                  <a:lnTo>
                    <a:pt x="526" y="320"/>
                  </a:lnTo>
                  <a:lnTo>
                    <a:pt x="494" y="312"/>
                  </a:lnTo>
                  <a:lnTo>
                    <a:pt x="461" y="299"/>
                  </a:lnTo>
                  <a:lnTo>
                    <a:pt x="426" y="284"/>
                  </a:lnTo>
                  <a:lnTo>
                    <a:pt x="390" y="267"/>
                  </a:lnTo>
                  <a:lnTo>
                    <a:pt x="354" y="245"/>
                  </a:lnTo>
                  <a:lnTo>
                    <a:pt x="318" y="221"/>
                  </a:lnTo>
                  <a:lnTo>
                    <a:pt x="282" y="192"/>
                  </a:lnTo>
                  <a:lnTo>
                    <a:pt x="246" y="160"/>
                  </a:lnTo>
                  <a:lnTo>
                    <a:pt x="212" y="122"/>
                  </a:lnTo>
                  <a:lnTo>
                    <a:pt x="179" y="81"/>
                  </a:lnTo>
                  <a:lnTo>
                    <a:pt x="186" y="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72" name="Freeform 112"/>
            <p:cNvSpPr>
              <a:spLocks/>
            </p:cNvSpPr>
            <p:nvPr/>
          </p:nvSpPr>
          <p:spPr bwMode="auto">
            <a:xfrm>
              <a:off x="2269" y="9029"/>
              <a:ext cx="151" cy="669"/>
            </a:xfrm>
            <a:custGeom>
              <a:avLst/>
              <a:gdLst>
                <a:gd name="T0" fmla="*/ 131 w 151"/>
                <a:gd name="T1" fmla="*/ 669 h 669"/>
                <a:gd name="T2" fmla="*/ 148 w 151"/>
                <a:gd name="T3" fmla="*/ 639 h 669"/>
                <a:gd name="T4" fmla="*/ 151 w 151"/>
                <a:gd name="T5" fmla="*/ 565 h 669"/>
                <a:gd name="T6" fmla="*/ 142 w 151"/>
                <a:gd name="T7" fmla="*/ 457 h 669"/>
                <a:gd name="T8" fmla="*/ 125 w 151"/>
                <a:gd name="T9" fmla="*/ 327 h 669"/>
                <a:gd name="T10" fmla="*/ 114 w 151"/>
                <a:gd name="T11" fmla="*/ 259 h 669"/>
                <a:gd name="T12" fmla="*/ 102 w 151"/>
                <a:gd name="T13" fmla="*/ 197 h 669"/>
                <a:gd name="T14" fmla="*/ 91 w 151"/>
                <a:gd name="T15" fmla="*/ 141 h 669"/>
                <a:gd name="T16" fmla="*/ 79 w 151"/>
                <a:gd name="T17" fmla="*/ 92 h 669"/>
                <a:gd name="T18" fmla="*/ 66 w 151"/>
                <a:gd name="T19" fmla="*/ 52 h 669"/>
                <a:gd name="T20" fmla="*/ 53 w 151"/>
                <a:gd name="T21" fmla="*/ 23 h 669"/>
                <a:gd name="T22" fmla="*/ 40 w 151"/>
                <a:gd name="T23" fmla="*/ 4 h 669"/>
                <a:gd name="T24" fmla="*/ 27 w 151"/>
                <a:gd name="T25" fmla="*/ 0 h 669"/>
                <a:gd name="T26" fmla="*/ 9 w 151"/>
                <a:gd name="T27" fmla="*/ 30 h 669"/>
                <a:gd name="T28" fmla="*/ 0 w 151"/>
                <a:gd name="T29" fmla="*/ 103 h 669"/>
                <a:gd name="T30" fmla="*/ 3 w 151"/>
                <a:gd name="T31" fmla="*/ 212 h 669"/>
                <a:gd name="T32" fmla="*/ 19 w 151"/>
                <a:gd name="T33" fmla="*/ 343 h 669"/>
                <a:gd name="T34" fmla="*/ 30 w 151"/>
                <a:gd name="T35" fmla="*/ 411 h 669"/>
                <a:gd name="T36" fmla="*/ 43 w 151"/>
                <a:gd name="T37" fmla="*/ 473 h 669"/>
                <a:gd name="T38" fmla="*/ 57 w 151"/>
                <a:gd name="T39" fmla="*/ 529 h 669"/>
                <a:gd name="T40" fmla="*/ 72 w 151"/>
                <a:gd name="T41" fmla="*/ 577 h 669"/>
                <a:gd name="T42" fmla="*/ 88 w 151"/>
                <a:gd name="T43" fmla="*/ 617 h 669"/>
                <a:gd name="T44" fmla="*/ 102 w 151"/>
                <a:gd name="T45" fmla="*/ 646 h 669"/>
                <a:gd name="T46" fmla="*/ 118 w 151"/>
                <a:gd name="T47" fmla="*/ 663 h 669"/>
                <a:gd name="T48" fmla="*/ 131 w 151"/>
                <a:gd name="T49" fmla="*/ 66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669">
                  <a:moveTo>
                    <a:pt x="131" y="669"/>
                  </a:moveTo>
                  <a:lnTo>
                    <a:pt x="148" y="639"/>
                  </a:lnTo>
                  <a:lnTo>
                    <a:pt x="151" y="565"/>
                  </a:lnTo>
                  <a:lnTo>
                    <a:pt x="142" y="457"/>
                  </a:lnTo>
                  <a:lnTo>
                    <a:pt x="125" y="327"/>
                  </a:lnTo>
                  <a:lnTo>
                    <a:pt x="114" y="259"/>
                  </a:lnTo>
                  <a:lnTo>
                    <a:pt x="102" y="197"/>
                  </a:lnTo>
                  <a:lnTo>
                    <a:pt x="91" y="141"/>
                  </a:lnTo>
                  <a:lnTo>
                    <a:pt x="79" y="92"/>
                  </a:lnTo>
                  <a:lnTo>
                    <a:pt x="66" y="52"/>
                  </a:lnTo>
                  <a:lnTo>
                    <a:pt x="53" y="23"/>
                  </a:lnTo>
                  <a:lnTo>
                    <a:pt x="40" y="4"/>
                  </a:lnTo>
                  <a:lnTo>
                    <a:pt x="27" y="0"/>
                  </a:lnTo>
                  <a:lnTo>
                    <a:pt x="9" y="30"/>
                  </a:lnTo>
                  <a:lnTo>
                    <a:pt x="0" y="103"/>
                  </a:lnTo>
                  <a:lnTo>
                    <a:pt x="3" y="212"/>
                  </a:lnTo>
                  <a:lnTo>
                    <a:pt x="19" y="343"/>
                  </a:lnTo>
                  <a:lnTo>
                    <a:pt x="30" y="411"/>
                  </a:lnTo>
                  <a:lnTo>
                    <a:pt x="43" y="473"/>
                  </a:lnTo>
                  <a:lnTo>
                    <a:pt x="57" y="529"/>
                  </a:lnTo>
                  <a:lnTo>
                    <a:pt x="72" y="577"/>
                  </a:lnTo>
                  <a:lnTo>
                    <a:pt x="88" y="617"/>
                  </a:lnTo>
                  <a:lnTo>
                    <a:pt x="102" y="646"/>
                  </a:lnTo>
                  <a:lnTo>
                    <a:pt x="118" y="663"/>
                  </a:lnTo>
                  <a:lnTo>
                    <a:pt x="131" y="669"/>
                  </a:lnTo>
                  <a:close/>
                </a:path>
              </a:pathLst>
            </a:custGeom>
            <a:solidFill>
              <a:srgbClr val="C1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73" name="Freeform 113"/>
            <p:cNvSpPr>
              <a:spLocks/>
            </p:cNvSpPr>
            <p:nvPr/>
          </p:nvSpPr>
          <p:spPr bwMode="auto">
            <a:xfrm>
              <a:off x="2269" y="9029"/>
              <a:ext cx="151" cy="669"/>
            </a:xfrm>
            <a:custGeom>
              <a:avLst/>
              <a:gdLst>
                <a:gd name="T0" fmla="*/ 131 w 151"/>
                <a:gd name="T1" fmla="*/ 669 h 669"/>
                <a:gd name="T2" fmla="*/ 131 w 151"/>
                <a:gd name="T3" fmla="*/ 669 h 669"/>
                <a:gd name="T4" fmla="*/ 148 w 151"/>
                <a:gd name="T5" fmla="*/ 639 h 669"/>
                <a:gd name="T6" fmla="*/ 151 w 151"/>
                <a:gd name="T7" fmla="*/ 565 h 669"/>
                <a:gd name="T8" fmla="*/ 142 w 151"/>
                <a:gd name="T9" fmla="*/ 457 h 669"/>
                <a:gd name="T10" fmla="*/ 125 w 151"/>
                <a:gd name="T11" fmla="*/ 327 h 669"/>
                <a:gd name="T12" fmla="*/ 125 w 151"/>
                <a:gd name="T13" fmla="*/ 327 h 669"/>
                <a:gd name="T14" fmla="*/ 114 w 151"/>
                <a:gd name="T15" fmla="*/ 259 h 669"/>
                <a:gd name="T16" fmla="*/ 102 w 151"/>
                <a:gd name="T17" fmla="*/ 197 h 669"/>
                <a:gd name="T18" fmla="*/ 91 w 151"/>
                <a:gd name="T19" fmla="*/ 141 h 669"/>
                <a:gd name="T20" fmla="*/ 79 w 151"/>
                <a:gd name="T21" fmla="*/ 92 h 669"/>
                <a:gd name="T22" fmla="*/ 66 w 151"/>
                <a:gd name="T23" fmla="*/ 52 h 669"/>
                <a:gd name="T24" fmla="*/ 53 w 151"/>
                <a:gd name="T25" fmla="*/ 23 h 669"/>
                <a:gd name="T26" fmla="*/ 40 w 151"/>
                <a:gd name="T27" fmla="*/ 4 h 669"/>
                <a:gd name="T28" fmla="*/ 27 w 151"/>
                <a:gd name="T29" fmla="*/ 0 h 669"/>
                <a:gd name="T30" fmla="*/ 27 w 151"/>
                <a:gd name="T31" fmla="*/ 0 h 669"/>
                <a:gd name="T32" fmla="*/ 9 w 151"/>
                <a:gd name="T33" fmla="*/ 30 h 669"/>
                <a:gd name="T34" fmla="*/ 0 w 151"/>
                <a:gd name="T35" fmla="*/ 103 h 669"/>
                <a:gd name="T36" fmla="*/ 3 w 151"/>
                <a:gd name="T37" fmla="*/ 212 h 669"/>
                <a:gd name="T38" fmla="*/ 19 w 151"/>
                <a:gd name="T39" fmla="*/ 343 h 669"/>
                <a:gd name="T40" fmla="*/ 19 w 151"/>
                <a:gd name="T41" fmla="*/ 343 h 669"/>
                <a:gd name="T42" fmla="*/ 30 w 151"/>
                <a:gd name="T43" fmla="*/ 411 h 669"/>
                <a:gd name="T44" fmla="*/ 43 w 151"/>
                <a:gd name="T45" fmla="*/ 473 h 669"/>
                <a:gd name="T46" fmla="*/ 57 w 151"/>
                <a:gd name="T47" fmla="*/ 529 h 669"/>
                <a:gd name="T48" fmla="*/ 72 w 151"/>
                <a:gd name="T49" fmla="*/ 577 h 669"/>
                <a:gd name="T50" fmla="*/ 88 w 151"/>
                <a:gd name="T51" fmla="*/ 617 h 669"/>
                <a:gd name="T52" fmla="*/ 102 w 151"/>
                <a:gd name="T53" fmla="*/ 646 h 669"/>
                <a:gd name="T54" fmla="*/ 118 w 151"/>
                <a:gd name="T55" fmla="*/ 663 h 669"/>
                <a:gd name="T56" fmla="*/ 131 w 151"/>
                <a:gd name="T57" fmla="*/ 66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669">
                  <a:moveTo>
                    <a:pt x="131" y="669"/>
                  </a:moveTo>
                  <a:lnTo>
                    <a:pt x="131" y="669"/>
                  </a:lnTo>
                  <a:lnTo>
                    <a:pt x="148" y="639"/>
                  </a:lnTo>
                  <a:lnTo>
                    <a:pt x="151" y="565"/>
                  </a:lnTo>
                  <a:lnTo>
                    <a:pt x="142" y="457"/>
                  </a:lnTo>
                  <a:lnTo>
                    <a:pt x="125" y="327"/>
                  </a:lnTo>
                  <a:lnTo>
                    <a:pt x="125" y="327"/>
                  </a:lnTo>
                  <a:lnTo>
                    <a:pt x="114" y="259"/>
                  </a:lnTo>
                  <a:lnTo>
                    <a:pt x="102" y="197"/>
                  </a:lnTo>
                  <a:lnTo>
                    <a:pt x="91" y="141"/>
                  </a:lnTo>
                  <a:lnTo>
                    <a:pt x="79" y="92"/>
                  </a:lnTo>
                  <a:lnTo>
                    <a:pt x="66" y="52"/>
                  </a:lnTo>
                  <a:lnTo>
                    <a:pt x="53" y="23"/>
                  </a:lnTo>
                  <a:lnTo>
                    <a:pt x="40" y="4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9" y="30"/>
                  </a:lnTo>
                  <a:lnTo>
                    <a:pt x="0" y="103"/>
                  </a:lnTo>
                  <a:lnTo>
                    <a:pt x="3" y="212"/>
                  </a:lnTo>
                  <a:lnTo>
                    <a:pt x="19" y="343"/>
                  </a:lnTo>
                  <a:lnTo>
                    <a:pt x="19" y="343"/>
                  </a:lnTo>
                  <a:lnTo>
                    <a:pt x="30" y="411"/>
                  </a:lnTo>
                  <a:lnTo>
                    <a:pt x="43" y="473"/>
                  </a:lnTo>
                  <a:lnTo>
                    <a:pt x="57" y="529"/>
                  </a:lnTo>
                  <a:lnTo>
                    <a:pt x="72" y="577"/>
                  </a:lnTo>
                  <a:lnTo>
                    <a:pt x="88" y="617"/>
                  </a:lnTo>
                  <a:lnTo>
                    <a:pt x="102" y="646"/>
                  </a:lnTo>
                  <a:lnTo>
                    <a:pt x="118" y="663"/>
                  </a:lnTo>
                  <a:lnTo>
                    <a:pt x="131" y="66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74" name="Freeform 114"/>
            <p:cNvSpPr>
              <a:spLocks/>
            </p:cNvSpPr>
            <p:nvPr/>
          </p:nvSpPr>
          <p:spPr bwMode="auto">
            <a:xfrm>
              <a:off x="2488" y="9521"/>
              <a:ext cx="17" cy="209"/>
            </a:xfrm>
            <a:custGeom>
              <a:avLst/>
              <a:gdLst>
                <a:gd name="T0" fmla="*/ 0 w 17"/>
                <a:gd name="T1" fmla="*/ 209 h 209"/>
                <a:gd name="T2" fmla="*/ 0 w 17"/>
                <a:gd name="T3" fmla="*/ 209 h 209"/>
                <a:gd name="T4" fmla="*/ 8 w 17"/>
                <a:gd name="T5" fmla="*/ 164 h 209"/>
                <a:gd name="T6" fmla="*/ 16 w 17"/>
                <a:gd name="T7" fmla="*/ 115 h 209"/>
                <a:gd name="T8" fmla="*/ 17 w 17"/>
                <a:gd name="T9" fmla="*/ 59 h 209"/>
                <a:gd name="T10" fmla="*/ 17 w 17"/>
                <a:gd name="T1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09">
                  <a:moveTo>
                    <a:pt x="0" y="209"/>
                  </a:moveTo>
                  <a:lnTo>
                    <a:pt x="0" y="209"/>
                  </a:lnTo>
                  <a:lnTo>
                    <a:pt x="8" y="164"/>
                  </a:lnTo>
                  <a:lnTo>
                    <a:pt x="16" y="115"/>
                  </a:lnTo>
                  <a:lnTo>
                    <a:pt x="17" y="59"/>
                  </a:lnTo>
                  <a:lnTo>
                    <a:pt x="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75" name="Freeform 115"/>
            <p:cNvSpPr>
              <a:spLocks/>
            </p:cNvSpPr>
            <p:nvPr/>
          </p:nvSpPr>
          <p:spPr bwMode="auto">
            <a:xfrm>
              <a:off x="2377" y="8980"/>
              <a:ext cx="70" cy="176"/>
            </a:xfrm>
            <a:custGeom>
              <a:avLst/>
              <a:gdLst>
                <a:gd name="T0" fmla="*/ 70 w 70"/>
                <a:gd name="T1" fmla="*/ 176 h 176"/>
                <a:gd name="T2" fmla="*/ 70 w 70"/>
                <a:gd name="T3" fmla="*/ 176 h 176"/>
                <a:gd name="T4" fmla="*/ 63 w 70"/>
                <a:gd name="T5" fmla="*/ 150 h 176"/>
                <a:gd name="T6" fmla="*/ 55 w 70"/>
                <a:gd name="T7" fmla="*/ 125 h 176"/>
                <a:gd name="T8" fmla="*/ 46 w 70"/>
                <a:gd name="T9" fmla="*/ 101 h 176"/>
                <a:gd name="T10" fmla="*/ 37 w 70"/>
                <a:gd name="T11" fmla="*/ 77 h 176"/>
                <a:gd name="T12" fmla="*/ 29 w 70"/>
                <a:gd name="T13" fmla="*/ 56 h 176"/>
                <a:gd name="T14" fmla="*/ 19 w 70"/>
                <a:gd name="T15" fmla="*/ 36 h 176"/>
                <a:gd name="T16" fmla="*/ 10 w 70"/>
                <a:gd name="T17" fmla="*/ 17 h 176"/>
                <a:gd name="T18" fmla="*/ 0 w 70"/>
                <a:gd name="T1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76">
                  <a:moveTo>
                    <a:pt x="70" y="176"/>
                  </a:moveTo>
                  <a:lnTo>
                    <a:pt x="70" y="176"/>
                  </a:lnTo>
                  <a:lnTo>
                    <a:pt x="63" y="150"/>
                  </a:lnTo>
                  <a:lnTo>
                    <a:pt x="55" y="125"/>
                  </a:lnTo>
                  <a:lnTo>
                    <a:pt x="46" y="101"/>
                  </a:lnTo>
                  <a:lnTo>
                    <a:pt x="37" y="77"/>
                  </a:lnTo>
                  <a:lnTo>
                    <a:pt x="29" y="56"/>
                  </a:lnTo>
                  <a:lnTo>
                    <a:pt x="19" y="36"/>
                  </a:lnTo>
                  <a:lnTo>
                    <a:pt x="10" y="1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702432" y="3427532"/>
            <a:ext cx="88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 smtClean="0"/>
              <a:t>възел</a:t>
            </a:r>
            <a:endParaRPr lang="bg-BG" sz="1100" dirty="0"/>
          </a:p>
        </p:txBody>
      </p:sp>
      <p:sp>
        <p:nvSpPr>
          <p:cNvPr id="177" name="Isosceles Triangle 176"/>
          <p:cNvSpPr/>
          <p:nvPr/>
        </p:nvSpPr>
        <p:spPr>
          <a:xfrm>
            <a:off x="736921" y="3981473"/>
            <a:ext cx="244261" cy="25397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TextBox 177"/>
          <p:cNvSpPr txBox="1"/>
          <p:nvPr/>
        </p:nvSpPr>
        <p:spPr>
          <a:xfrm>
            <a:off x="894187" y="3993715"/>
            <a:ext cx="88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 smtClean="0"/>
              <a:t>Ляво ИБД</a:t>
            </a:r>
            <a:endParaRPr lang="bg-BG" sz="11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65826" y="4322234"/>
            <a:ext cx="885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 smtClean="0"/>
              <a:t>Дясно </a:t>
            </a:r>
            <a:r>
              <a:rPr lang="bg-BG" sz="1100" dirty="0"/>
              <a:t>ИБД</a:t>
            </a:r>
          </a:p>
          <a:p>
            <a:endParaRPr lang="bg-BG" sz="1100" dirty="0"/>
          </a:p>
        </p:txBody>
      </p:sp>
      <p:sp>
        <p:nvSpPr>
          <p:cNvPr id="180" name="Isosceles Triangle 179"/>
          <p:cNvSpPr/>
          <p:nvPr/>
        </p:nvSpPr>
        <p:spPr>
          <a:xfrm>
            <a:off x="751541" y="4384928"/>
            <a:ext cx="244261" cy="2539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TextBox 180"/>
          <p:cNvSpPr txBox="1"/>
          <p:nvPr/>
        </p:nvSpPr>
        <p:spPr>
          <a:xfrm>
            <a:off x="1245377" y="2674700"/>
            <a:ext cx="2060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/>
              <a:t>Дъно – празна структура</a:t>
            </a:r>
            <a:endParaRPr lang="bg-BG" sz="1400" dirty="0"/>
          </a:p>
        </p:txBody>
      </p:sp>
      <p:sp>
        <p:nvSpPr>
          <p:cNvPr id="183" name="Freeform 6"/>
          <p:cNvSpPr>
            <a:spLocks/>
          </p:cNvSpPr>
          <p:nvPr/>
        </p:nvSpPr>
        <p:spPr bwMode="auto">
          <a:xfrm>
            <a:off x="3685789" y="844698"/>
            <a:ext cx="1714500" cy="1298575"/>
          </a:xfrm>
          <a:custGeom>
            <a:avLst/>
            <a:gdLst>
              <a:gd name="T0" fmla="*/ 925286 w 2520"/>
              <a:gd name="T1" fmla="*/ 0 h 2880"/>
              <a:gd name="T2" fmla="*/ 884464 w 2520"/>
              <a:gd name="T3" fmla="*/ 18036 h 2880"/>
              <a:gd name="T4" fmla="*/ 843643 w 2520"/>
              <a:gd name="T5" fmla="*/ 27054 h 2880"/>
              <a:gd name="T6" fmla="*/ 762000 w 2520"/>
              <a:gd name="T7" fmla="*/ 81161 h 2880"/>
              <a:gd name="T8" fmla="*/ 721179 w 2520"/>
              <a:gd name="T9" fmla="*/ 99197 h 2880"/>
              <a:gd name="T10" fmla="*/ 693964 w 2520"/>
              <a:gd name="T11" fmla="*/ 126250 h 2880"/>
              <a:gd name="T12" fmla="*/ 571500 w 2520"/>
              <a:gd name="T13" fmla="*/ 189376 h 2880"/>
              <a:gd name="T14" fmla="*/ 544286 w 2520"/>
              <a:gd name="T15" fmla="*/ 216429 h 2880"/>
              <a:gd name="T16" fmla="*/ 530679 w 2520"/>
              <a:gd name="T17" fmla="*/ 243483 h 2880"/>
              <a:gd name="T18" fmla="*/ 449036 w 2520"/>
              <a:gd name="T19" fmla="*/ 297590 h 2880"/>
              <a:gd name="T20" fmla="*/ 408214 w 2520"/>
              <a:gd name="T21" fmla="*/ 333662 h 2880"/>
              <a:gd name="T22" fmla="*/ 204107 w 2520"/>
              <a:gd name="T23" fmla="*/ 459912 h 2880"/>
              <a:gd name="T24" fmla="*/ 163286 w 2520"/>
              <a:gd name="T25" fmla="*/ 595180 h 2880"/>
              <a:gd name="T26" fmla="*/ 204107 w 2520"/>
              <a:gd name="T27" fmla="*/ 604198 h 2880"/>
              <a:gd name="T28" fmla="*/ 190500 w 2520"/>
              <a:gd name="T29" fmla="*/ 676341 h 2880"/>
              <a:gd name="T30" fmla="*/ 95250 w 2520"/>
              <a:gd name="T31" fmla="*/ 739466 h 2880"/>
              <a:gd name="T32" fmla="*/ 0 w 2520"/>
              <a:gd name="T33" fmla="*/ 883752 h 2880"/>
              <a:gd name="T34" fmla="*/ 204107 w 2520"/>
              <a:gd name="T35" fmla="*/ 1109199 h 2880"/>
              <a:gd name="T36" fmla="*/ 381000 w 2520"/>
              <a:gd name="T37" fmla="*/ 1127235 h 2880"/>
              <a:gd name="T38" fmla="*/ 680357 w 2520"/>
              <a:gd name="T39" fmla="*/ 1136253 h 2880"/>
              <a:gd name="T40" fmla="*/ 789214 w 2520"/>
              <a:gd name="T41" fmla="*/ 1190360 h 2880"/>
              <a:gd name="T42" fmla="*/ 843643 w 2520"/>
              <a:gd name="T43" fmla="*/ 1235450 h 2880"/>
              <a:gd name="T44" fmla="*/ 898071 w 2520"/>
              <a:gd name="T45" fmla="*/ 1253486 h 2880"/>
              <a:gd name="T46" fmla="*/ 1115786 w 2520"/>
              <a:gd name="T47" fmla="*/ 1298575 h 2880"/>
              <a:gd name="T48" fmla="*/ 1347107 w 2520"/>
              <a:gd name="T49" fmla="*/ 1280539 h 2880"/>
              <a:gd name="T50" fmla="*/ 1415143 w 2520"/>
              <a:gd name="T51" fmla="*/ 1253486 h 2880"/>
              <a:gd name="T52" fmla="*/ 1524000 w 2520"/>
              <a:gd name="T53" fmla="*/ 1217414 h 2880"/>
              <a:gd name="T54" fmla="*/ 1551214 w 2520"/>
              <a:gd name="T55" fmla="*/ 1073128 h 2880"/>
              <a:gd name="T56" fmla="*/ 1524000 w 2520"/>
              <a:gd name="T57" fmla="*/ 1019021 h 2880"/>
              <a:gd name="T58" fmla="*/ 1619250 w 2520"/>
              <a:gd name="T59" fmla="*/ 892770 h 2880"/>
              <a:gd name="T60" fmla="*/ 1660071 w 2520"/>
              <a:gd name="T61" fmla="*/ 856699 h 2880"/>
              <a:gd name="T62" fmla="*/ 1714500 w 2520"/>
              <a:gd name="T63" fmla="*/ 802591 h 2880"/>
              <a:gd name="T64" fmla="*/ 1700893 w 2520"/>
              <a:gd name="T65" fmla="*/ 676341 h 2880"/>
              <a:gd name="T66" fmla="*/ 1551214 w 2520"/>
              <a:gd name="T67" fmla="*/ 595180 h 2880"/>
              <a:gd name="T68" fmla="*/ 1115786 w 2520"/>
              <a:gd name="T69" fmla="*/ 396787 h 2880"/>
              <a:gd name="T70" fmla="*/ 1129393 w 2520"/>
              <a:gd name="T71" fmla="*/ 225447 h 2880"/>
              <a:gd name="T72" fmla="*/ 1061357 w 2520"/>
              <a:gd name="T73" fmla="*/ 36072 h 2880"/>
              <a:gd name="T74" fmla="*/ 1020536 w 2520"/>
              <a:gd name="T75" fmla="*/ 27054 h 2880"/>
              <a:gd name="T76" fmla="*/ 925286 w 2520"/>
              <a:gd name="T77" fmla="*/ 0 h 288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520" h="2880">
                <a:moveTo>
                  <a:pt x="1360" y="0"/>
                </a:moveTo>
                <a:cubicBezTo>
                  <a:pt x="1340" y="13"/>
                  <a:pt x="1321" y="29"/>
                  <a:pt x="1300" y="40"/>
                </a:cubicBezTo>
                <a:cubicBezTo>
                  <a:pt x="1281" y="49"/>
                  <a:pt x="1257" y="47"/>
                  <a:pt x="1240" y="60"/>
                </a:cubicBezTo>
                <a:cubicBezTo>
                  <a:pt x="1195" y="95"/>
                  <a:pt x="1167" y="149"/>
                  <a:pt x="1120" y="180"/>
                </a:cubicBezTo>
                <a:cubicBezTo>
                  <a:pt x="1100" y="193"/>
                  <a:pt x="1080" y="207"/>
                  <a:pt x="1060" y="220"/>
                </a:cubicBezTo>
                <a:cubicBezTo>
                  <a:pt x="1047" y="240"/>
                  <a:pt x="1038" y="264"/>
                  <a:pt x="1020" y="280"/>
                </a:cubicBezTo>
                <a:cubicBezTo>
                  <a:pt x="964" y="331"/>
                  <a:pt x="882" y="357"/>
                  <a:pt x="840" y="420"/>
                </a:cubicBezTo>
                <a:cubicBezTo>
                  <a:pt x="827" y="440"/>
                  <a:pt x="811" y="459"/>
                  <a:pt x="800" y="480"/>
                </a:cubicBezTo>
                <a:cubicBezTo>
                  <a:pt x="791" y="499"/>
                  <a:pt x="793" y="523"/>
                  <a:pt x="780" y="540"/>
                </a:cubicBezTo>
                <a:cubicBezTo>
                  <a:pt x="745" y="585"/>
                  <a:pt x="700" y="620"/>
                  <a:pt x="660" y="660"/>
                </a:cubicBezTo>
                <a:cubicBezTo>
                  <a:pt x="636" y="684"/>
                  <a:pt x="622" y="715"/>
                  <a:pt x="600" y="740"/>
                </a:cubicBezTo>
                <a:cubicBezTo>
                  <a:pt x="507" y="843"/>
                  <a:pt x="398" y="922"/>
                  <a:pt x="300" y="1020"/>
                </a:cubicBezTo>
                <a:cubicBezTo>
                  <a:pt x="263" y="1114"/>
                  <a:pt x="180" y="1215"/>
                  <a:pt x="240" y="1320"/>
                </a:cubicBezTo>
                <a:cubicBezTo>
                  <a:pt x="250" y="1338"/>
                  <a:pt x="280" y="1333"/>
                  <a:pt x="300" y="1340"/>
                </a:cubicBezTo>
                <a:cubicBezTo>
                  <a:pt x="293" y="1393"/>
                  <a:pt x="305" y="1453"/>
                  <a:pt x="280" y="1500"/>
                </a:cubicBezTo>
                <a:cubicBezTo>
                  <a:pt x="249" y="1558"/>
                  <a:pt x="177" y="1585"/>
                  <a:pt x="140" y="1640"/>
                </a:cubicBezTo>
                <a:cubicBezTo>
                  <a:pt x="61" y="1758"/>
                  <a:pt x="34" y="1825"/>
                  <a:pt x="0" y="1960"/>
                </a:cubicBezTo>
                <a:cubicBezTo>
                  <a:pt x="34" y="2148"/>
                  <a:pt x="69" y="2406"/>
                  <a:pt x="300" y="2460"/>
                </a:cubicBezTo>
                <a:cubicBezTo>
                  <a:pt x="385" y="2480"/>
                  <a:pt x="473" y="2493"/>
                  <a:pt x="560" y="2500"/>
                </a:cubicBezTo>
                <a:cubicBezTo>
                  <a:pt x="706" y="2513"/>
                  <a:pt x="853" y="2513"/>
                  <a:pt x="1000" y="2520"/>
                </a:cubicBezTo>
                <a:cubicBezTo>
                  <a:pt x="1053" y="2560"/>
                  <a:pt x="1118" y="2588"/>
                  <a:pt x="1160" y="2640"/>
                </a:cubicBezTo>
                <a:cubicBezTo>
                  <a:pt x="1187" y="2673"/>
                  <a:pt x="1208" y="2712"/>
                  <a:pt x="1240" y="2740"/>
                </a:cubicBezTo>
                <a:cubicBezTo>
                  <a:pt x="1262" y="2760"/>
                  <a:pt x="1294" y="2765"/>
                  <a:pt x="1320" y="2780"/>
                </a:cubicBezTo>
                <a:cubicBezTo>
                  <a:pt x="1421" y="2838"/>
                  <a:pt x="1526" y="2857"/>
                  <a:pt x="1640" y="2880"/>
                </a:cubicBezTo>
                <a:cubicBezTo>
                  <a:pt x="1753" y="2867"/>
                  <a:pt x="1869" y="2865"/>
                  <a:pt x="1980" y="2840"/>
                </a:cubicBezTo>
                <a:cubicBezTo>
                  <a:pt x="2018" y="2831"/>
                  <a:pt x="2045" y="2797"/>
                  <a:pt x="2080" y="2780"/>
                </a:cubicBezTo>
                <a:cubicBezTo>
                  <a:pt x="2276" y="2682"/>
                  <a:pt x="2101" y="2793"/>
                  <a:pt x="2240" y="2700"/>
                </a:cubicBezTo>
                <a:cubicBezTo>
                  <a:pt x="2314" y="2589"/>
                  <a:pt x="2308" y="2522"/>
                  <a:pt x="2280" y="2380"/>
                </a:cubicBezTo>
                <a:cubicBezTo>
                  <a:pt x="2272" y="2339"/>
                  <a:pt x="2240" y="2260"/>
                  <a:pt x="2240" y="2260"/>
                </a:cubicBezTo>
                <a:cubicBezTo>
                  <a:pt x="2356" y="1798"/>
                  <a:pt x="2209" y="2127"/>
                  <a:pt x="2380" y="1980"/>
                </a:cubicBezTo>
                <a:cubicBezTo>
                  <a:pt x="2405" y="1958"/>
                  <a:pt x="2421" y="1927"/>
                  <a:pt x="2440" y="1900"/>
                </a:cubicBezTo>
                <a:cubicBezTo>
                  <a:pt x="2468" y="1861"/>
                  <a:pt x="2520" y="1780"/>
                  <a:pt x="2520" y="1780"/>
                </a:cubicBezTo>
                <a:cubicBezTo>
                  <a:pt x="2513" y="1687"/>
                  <a:pt x="2520" y="1591"/>
                  <a:pt x="2500" y="1500"/>
                </a:cubicBezTo>
                <a:cubicBezTo>
                  <a:pt x="2480" y="1408"/>
                  <a:pt x="2350" y="1360"/>
                  <a:pt x="2280" y="1320"/>
                </a:cubicBezTo>
                <a:cubicBezTo>
                  <a:pt x="2035" y="1180"/>
                  <a:pt x="1781" y="1162"/>
                  <a:pt x="1640" y="880"/>
                </a:cubicBezTo>
                <a:cubicBezTo>
                  <a:pt x="1618" y="746"/>
                  <a:pt x="1627" y="632"/>
                  <a:pt x="1660" y="500"/>
                </a:cubicBezTo>
                <a:cubicBezTo>
                  <a:pt x="1659" y="489"/>
                  <a:pt x="1685" y="122"/>
                  <a:pt x="1560" y="80"/>
                </a:cubicBezTo>
                <a:cubicBezTo>
                  <a:pt x="1540" y="73"/>
                  <a:pt x="1521" y="64"/>
                  <a:pt x="1500" y="60"/>
                </a:cubicBezTo>
                <a:cubicBezTo>
                  <a:pt x="1347" y="29"/>
                  <a:pt x="1360" y="90"/>
                  <a:pt x="136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4" name="AutoShape 8"/>
          <p:cNvSpPr>
            <a:spLocks noChangeArrowheads="1"/>
          </p:cNvSpPr>
          <p:nvPr/>
        </p:nvSpPr>
        <p:spPr bwMode="auto">
          <a:xfrm flipH="1">
            <a:off x="6222614" y="652611"/>
            <a:ext cx="2244725" cy="849312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5" name="Line 9"/>
          <p:cNvSpPr>
            <a:spLocks noChangeShapeType="1"/>
          </p:cNvSpPr>
          <p:nvPr/>
        </p:nvSpPr>
        <p:spPr bwMode="auto">
          <a:xfrm flipH="1">
            <a:off x="7854564" y="652611"/>
            <a:ext cx="0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6" name="Line 10"/>
          <p:cNvSpPr>
            <a:spLocks noChangeShapeType="1"/>
          </p:cNvSpPr>
          <p:nvPr/>
        </p:nvSpPr>
        <p:spPr bwMode="auto">
          <a:xfrm>
            <a:off x="6630602" y="992336"/>
            <a:ext cx="1223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7" name="Freeform 11"/>
          <p:cNvSpPr>
            <a:spLocks/>
          </p:cNvSpPr>
          <p:nvPr/>
        </p:nvSpPr>
        <p:spPr bwMode="auto">
          <a:xfrm flipH="1">
            <a:off x="7854564" y="992336"/>
            <a:ext cx="193675" cy="150812"/>
          </a:xfrm>
          <a:custGeom>
            <a:avLst/>
            <a:gdLst>
              <a:gd name="T0" fmla="*/ 193675 w 170"/>
              <a:gd name="T1" fmla="*/ 0 h 160"/>
              <a:gd name="T2" fmla="*/ 0 w 170"/>
              <a:gd name="T3" fmla="*/ 150812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8" name="Freeform 12"/>
          <p:cNvSpPr>
            <a:spLocks/>
          </p:cNvSpPr>
          <p:nvPr/>
        </p:nvSpPr>
        <p:spPr bwMode="auto">
          <a:xfrm flipH="1">
            <a:off x="6833802" y="600223"/>
            <a:ext cx="1020762" cy="476250"/>
          </a:xfrm>
          <a:custGeom>
            <a:avLst/>
            <a:gdLst>
              <a:gd name="T0" fmla="*/ 0 w 900"/>
              <a:gd name="T1" fmla="*/ 476250 h 560"/>
              <a:gd name="T2" fmla="*/ 1020762 w 900"/>
              <a:gd name="T3" fmla="*/ 476250 h 560"/>
              <a:gd name="T4" fmla="*/ 1020762 w 900"/>
              <a:gd name="T5" fmla="*/ 0 h 560"/>
              <a:gd name="T6" fmla="*/ 0 w 900"/>
              <a:gd name="T7" fmla="*/ 0 h 560"/>
              <a:gd name="T8" fmla="*/ 0 w 900"/>
              <a:gd name="T9" fmla="*/ 476250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9" name="Line 13"/>
          <p:cNvSpPr>
            <a:spLocks noChangeShapeType="1"/>
          </p:cNvSpPr>
          <p:nvPr/>
        </p:nvSpPr>
        <p:spPr bwMode="auto">
          <a:xfrm flipH="1" flipV="1">
            <a:off x="4666864" y="811361"/>
            <a:ext cx="2576513" cy="95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0" name="Text Box 14"/>
          <p:cNvSpPr txBox="1">
            <a:spLocks noChangeArrowheads="1"/>
          </p:cNvSpPr>
          <p:nvPr/>
        </p:nvSpPr>
        <p:spPr bwMode="auto">
          <a:xfrm flipH="1">
            <a:off x="7138216" y="1138458"/>
            <a:ext cx="818382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bg-BG" sz="2000" dirty="0" smtClean="0"/>
              <a:t>IBD</a:t>
            </a:r>
            <a:endParaRPr lang="en-US" altLang="bg-BG" sz="2000" dirty="0"/>
          </a:p>
        </p:txBody>
      </p:sp>
      <p:sp>
        <p:nvSpPr>
          <p:cNvPr id="191" name="Text Box 15"/>
          <p:cNvSpPr txBox="1">
            <a:spLocks noChangeArrowheads="1"/>
          </p:cNvSpPr>
          <p:nvPr/>
        </p:nvSpPr>
        <p:spPr bwMode="auto">
          <a:xfrm>
            <a:off x="3981064" y="1288404"/>
            <a:ext cx="104606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000" b="0" i="1" dirty="0" err="1">
                <a:latin typeface="Times New Roman" pitchFamily="18" charset="0"/>
              </a:rPr>
              <a:t>Динамична</a:t>
            </a:r>
            <a:r>
              <a:rPr lang="en-US" altLang="bg-BG" sz="1000" b="0" i="1" dirty="0">
                <a:latin typeface="Times New Roman" pitchFamily="18" charset="0"/>
              </a:rPr>
              <a:t> </a:t>
            </a:r>
            <a:r>
              <a:rPr lang="en-US" altLang="bg-BG" sz="1000" b="0" i="1" dirty="0" err="1">
                <a:latin typeface="Times New Roman" pitchFamily="18" charset="0"/>
              </a:rPr>
              <a:t>структура</a:t>
            </a:r>
            <a:endParaRPr lang="en-US" altLang="bg-BG" dirty="0"/>
          </a:p>
        </p:txBody>
      </p:sp>
      <p:sp>
        <p:nvSpPr>
          <p:cNvPr id="192" name="Rectangle 44"/>
          <p:cNvSpPr>
            <a:spLocks noChangeArrowheads="1"/>
          </p:cNvSpPr>
          <p:nvPr/>
        </p:nvSpPr>
        <p:spPr bwMode="auto">
          <a:xfrm>
            <a:off x="4858107" y="1608357"/>
            <a:ext cx="200025" cy="203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3" name="Rectangle 45"/>
          <p:cNvSpPr>
            <a:spLocks noChangeArrowheads="1"/>
          </p:cNvSpPr>
          <p:nvPr/>
        </p:nvSpPr>
        <p:spPr bwMode="auto">
          <a:xfrm>
            <a:off x="4858106" y="1718341"/>
            <a:ext cx="100013" cy="10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" name="Rectangle 46"/>
          <p:cNvSpPr>
            <a:spLocks noChangeArrowheads="1"/>
          </p:cNvSpPr>
          <p:nvPr/>
        </p:nvSpPr>
        <p:spPr bwMode="auto">
          <a:xfrm>
            <a:off x="4958119" y="1720277"/>
            <a:ext cx="100013" cy="10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5" name="Line 13"/>
          <p:cNvSpPr>
            <a:spLocks noChangeShapeType="1"/>
          </p:cNvSpPr>
          <p:nvPr/>
        </p:nvSpPr>
        <p:spPr bwMode="auto">
          <a:xfrm flipH="1">
            <a:off x="4958119" y="1428175"/>
            <a:ext cx="0" cy="21948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6" name="Line 13"/>
          <p:cNvSpPr>
            <a:spLocks noChangeShapeType="1"/>
          </p:cNvSpPr>
          <p:nvPr/>
        </p:nvSpPr>
        <p:spPr bwMode="auto">
          <a:xfrm flipH="1">
            <a:off x="4714091" y="1771077"/>
            <a:ext cx="194021" cy="24129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7" name="Line 13"/>
          <p:cNvSpPr>
            <a:spLocks noChangeShapeType="1"/>
          </p:cNvSpPr>
          <p:nvPr/>
        </p:nvSpPr>
        <p:spPr bwMode="auto">
          <a:xfrm>
            <a:off x="5008124" y="1771077"/>
            <a:ext cx="138014" cy="2393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2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6" grpId="0" animBg="1"/>
      <p:bldP spid="1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ChangeArrowheads="1"/>
          </p:cNvSpPr>
          <p:nvPr/>
        </p:nvSpPr>
        <p:spPr bwMode="auto">
          <a:xfrm>
            <a:off x="1487488" y="528638"/>
            <a:ext cx="80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sz="1400" b="0">
                <a:cs typeface="Times New Roman" pitchFamily="18" charset="0"/>
              </a:rPr>
              <a:t> </a:t>
            </a:r>
            <a:endParaRPr lang="bg-BG" altLang="bg-BG" sz="1800" b="0"/>
          </a:p>
        </p:txBody>
      </p:sp>
      <p:grpSp>
        <p:nvGrpSpPr>
          <p:cNvPr id="492547" name="Group 3"/>
          <p:cNvGrpSpPr>
            <a:grpSpLocks/>
          </p:cNvGrpSpPr>
          <p:nvPr/>
        </p:nvGrpSpPr>
        <p:grpSpPr bwMode="auto">
          <a:xfrm>
            <a:off x="2908401" y="615155"/>
            <a:ext cx="6134286" cy="6124576"/>
            <a:chOff x="1708" y="509"/>
            <a:chExt cx="3848" cy="3858"/>
          </a:xfrm>
        </p:grpSpPr>
        <p:sp>
          <p:nvSpPr>
            <p:cNvPr id="492548" name="Rectangle 4"/>
            <p:cNvSpPr>
              <a:spLocks noChangeArrowheads="1"/>
            </p:cNvSpPr>
            <p:nvPr/>
          </p:nvSpPr>
          <p:spPr bwMode="auto">
            <a:xfrm>
              <a:off x="3696" y="3705"/>
              <a:ext cx="1684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Void main ()</a:t>
              </a:r>
              <a:endParaRPr lang="en-US" altLang="bg-BG" sz="1200" b="0" dirty="0"/>
            </a:p>
            <a:p>
              <a:pPr algn="l" eaLnBrk="0" hangingPunct="0"/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{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int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n ; Po root;</a:t>
              </a:r>
              <a:endParaRPr lang="en-US" altLang="bg-BG" sz="1200" b="0" dirty="0"/>
            </a:p>
            <a:p>
              <a:pPr algn="l" eaLnBrk="0" hangingPunct="0"/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cin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&gt;&gt; n;</a:t>
              </a:r>
              <a:endParaRPr lang="en-US" altLang="bg-BG" sz="1200" b="0" dirty="0"/>
            </a:p>
            <a:p>
              <a:pPr algn="l" eaLnBrk="0" hangingPunct="0"/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root = 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ibd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(n);</a:t>
              </a:r>
              <a:endParaRPr lang="en-US" altLang="bg-BG" sz="1200" b="0" dirty="0"/>
            </a:p>
            <a:p>
              <a:pPr algn="l" eaLnBrk="0" hangingPunct="0"/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}</a:t>
              </a:r>
              <a:endParaRPr lang="en-US" altLang="bg-BG" sz="1200" b="0" dirty="0"/>
            </a:p>
          </p:txBody>
        </p:sp>
        <p:sp>
          <p:nvSpPr>
            <p:cNvPr id="492549" name="Rectangle 5"/>
            <p:cNvSpPr>
              <a:spLocks noChangeArrowheads="1"/>
            </p:cNvSpPr>
            <p:nvPr/>
          </p:nvSpPr>
          <p:spPr bwMode="auto">
            <a:xfrm>
              <a:off x="1736" y="3177"/>
              <a:ext cx="127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1200" b="0">
                  <a:cs typeface="Times New Roman" pitchFamily="18" charset="0"/>
                </a:rPr>
                <a:t> </a:t>
              </a:r>
              <a:endParaRPr lang="bg-BG" altLang="bg-BG" sz="1800" b="0"/>
            </a:p>
          </p:txBody>
        </p:sp>
        <p:sp>
          <p:nvSpPr>
            <p:cNvPr id="492551" name="Rectangle 7"/>
            <p:cNvSpPr>
              <a:spLocks noChangeArrowheads="1"/>
            </p:cNvSpPr>
            <p:nvPr/>
          </p:nvSpPr>
          <p:spPr bwMode="auto">
            <a:xfrm>
              <a:off x="3555" y="2060"/>
              <a:ext cx="1910" cy="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 </a:t>
              </a:r>
              <a:endParaRPr lang="en-US" altLang="bg-BG" sz="1200" b="0" dirty="0"/>
            </a:p>
            <a:p>
              <a:pPr algn="l" eaLnBrk="0" hangingPunct="0"/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if (n&gt;0)</a:t>
              </a:r>
              <a:endParaRPr lang="en-US" altLang="bg-BG" sz="1200" b="0" dirty="0"/>
            </a:p>
            <a:p>
              <a:pPr algn="l" eaLnBrk="0" hangingPunct="0"/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{ 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1</a:t>
              </a:r>
              <a:r>
                <a:rPr lang="bg-BG" altLang="bg-BG" sz="1200" b="0" dirty="0" smtClean="0">
                  <a:solidFill>
                    <a:srgbClr val="000080"/>
                  </a:solidFill>
                  <a:cs typeface="Times New Roman" pitchFamily="18" charset="0"/>
                </a:rPr>
                <a:t>) </a:t>
              </a:r>
              <a:r>
                <a:rPr lang="en-US" altLang="bg-BG" sz="1200" b="0" dirty="0" err="1" smtClean="0">
                  <a:solidFill>
                    <a:srgbClr val="000080"/>
                  </a:solidFill>
                  <a:cs typeface="Times New Roman" pitchFamily="18" charset="0"/>
                </a:rPr>
                <a:t>int</a:t>
              </a:r>
              <a:r>
                <a:rPr lang="en-US" altLang="bg-BG" sz="1200" b="0" dirty="0" smtClean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nl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= n/2, 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nd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= n – 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nl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–1;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2) </a:t>
              </a:r>
              <a:r>
                <a:rPr lang="fr-FR" altLang="bg-BG" sz="1200" b="0" dirty="0">
                  <a:solidFill>
                    <a:srgbClr val="00B050"/>
                  </a:solidFill>
                  <a:cs typeface="Times New Roman" pitchFamily="18" charset="0"/>
                </a:rPr>
                <a:t>d</a:t>
              </a:r>
              <a:r>
                <a:rPr lang="en-US" altLang="bg-BG" sz="1200" b="0" dirty="0" err="1">
                  <a:solidFill>
                    <a:srgbClr val="00B050"/>
                  </a:solidFill>
                  <a:cs typeface="Times New Roman" pitchFamily="18" charset="0"/>
                </a:rPr>
                <a:t>arj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= new node;</a:t>
              </a:r>
              <a:r>
                <a:rPr lang="bg-BG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endParaRPr lang="en-US" altLang="bg-BG" sz="1200" b="0" dirty="0"/>
            </a:p>
            <a:p>
              <a:pPr algn="l" eaLnBrk="0" hangingPunct="0"/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cin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&gt;&gt; x; </a:t>
              </a:r>
              <a:r>
                <a:rPr lang="fr-FR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arj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-&gt;data = x;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3) </a:t>
              </a:r>
              <a:r>
                <a:rPr lang="fr-FR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arj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-&gt; left = 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ibd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(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nl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);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4) </a:t>
              </a:r>
              <a:r>
                <a:rPr lang="fr-FR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arj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-&gt; right = 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ibd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(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nd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);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5) </a:t>
              </a:r>
              <a:r>
                <a:rPr lang="en-US" altLang="bg-BG" sz="1200" b="0" dirty="0">
                  <a:solidFill>
                    <a:srgbClr val="FF0000"/>
                  </a:solidFill>
                  <a:cs typeface="Times New Roman" pitchFamily="18" charset="0"/>
                </a:rPr>
                <a:t>return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r>
                <a:rPr lang="en-US" altLang="bg-BG" sz="1200" b="0" dirty="0" err="1">
                  <a:solidFill>
                    <a:srgbClr val="00B050"/>
                  </a:solidFill>
                  <a:cs typeface="Times New Roman" pitchFamily="18" charset="0"/>
                </a:rPr>
                <a:t>draj</a:t>
              </a:r>
              <a:r>
                <a:rPr lang="en-US" altLang="bg-BG" sz="1200" b="0" dirty="0">
                  <a:solidFill>
                    <a:srgbClr val="00B050"/>
                  </a:solidFill>
                  <a:cs typeface="Times New Roman" pitchFamily="18" charset="0"/>
                </a:rPr>
                <a:t>;</a:t>
              </a:r>
              <a:endParaRPr lang="en-US" altLang="bg-BG" sz="1200" b="0" dirty="0">
                <a:solidFill>
                  <a:srgbClr val="00B050"/>
                </a:solidFill>
              </a:endParaRPr>
            </a:p>
            <a:p>
              <a:pPr algn="l" eaLnBrk="0" hangingPunct="0"/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} else </a:t>
              </a:r>
              <a:r>
                <a:rPr lang="en-US" altLang="bg-BG" sz="1200" b="0" dirty="0">
                  <a:solidFill>
                    <a:srgbClr val="FF0000"/>
                  </a:solidFill>
                  <a:cs typeface="Times New Roman" pitchFamily="18" charset="0"/>
                </a:rPr>
                <a:t>return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NULL;</a:t>
              </a:r>
              <a:endParaRPr lang="en-US" altLang="bg-BG" sz="1200" b="0" dirty="0"/>
            </a:p>
            <a:p>
              <a:pPr algn="l" eaLnBrk="0" hangingPunct="0"/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}</a:t>
              </a:r>
              <a:endParaRPr lang="en-US" altLang="bg-BG" sz="1200" b="0" dirty="0"/>
            </a:p>
          </p:txBody>
        </p:sp>
        <p:sp>
          <p:nvSpPr>
            <p:cNvPr id="492552" name="Rectangle 8"/>
            <p:cNvSpPr>
              <a:spLocks noChangeArrowheads="1"/>
            </p:cNvSpPr>
            <p:nvPr/>
          </p:nvSpPr>
          <p:spPr bwMode="auto">
            <a:xfrm>
              <a:off x="1826" y="2049"/>
              <a:ext cx="1699" cy="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1200" b="0" dirty="0">
                  <a:cs typeface="Times New Roman" pitchFamily="18" charset="0"/>
                </a:rPr>
                <a:t> 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cs typeface="Times New Roman" pitchFamily="18" charset="0"/>
                </a:rPr>
                <a:t>Условие за дъно</a:t>
              </a:r>
              <a:r>
                <a:rPr lang="bg-BG" altLang="bg-BG" sz="1200" b="0" dirty="0" smtClean="0">
                  <a:cs typeface="Times New Roman" pitchFamily="18" charset="0"/>
                </a:rPr>
                <a:t>.</a:t>
              </a:r>
            </a:p>
            <a:p>
              <a:pPr algn="l" eaLnBrk="0" hangingPunct="0"/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cs typeface="Times New Roman" pitchFamily="18" charset="0"/>
                </a:rPr>
                <a:t>1) По дефиницията – </a:t>
              </a:r>
              <a:r>
                <a:rPr lang="bg-BG" altLang="bg-BG" sz="1200" b="0" dirty="0" smtClean="0">
                  <a:cs typeface="Times New Roman" pitchFamily="18" charset="0"/>
                </a:rPr>
                <a:t>сметка </a:t>
              </a:r>
              <a:r>
                <a:rPr lang="bg-BG" altLang="bg-BG" sz="1200" b="0" dirty="0">
                  <a:cs typeface="Times New Roman" pitchFamily="18" charset="0"/>
                </a:rPr>
                <a:t>за nl и nd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 smtClean="0">
                  <a:cs typeface="Times New Roman" pitchFamily="18" charset="0"/>
                </a:rPr>
                <a:t>2</a:t>
              </a:r>
              <a:r>
                <a:rPr lang="bg-BG" altLang="bg-BG" sz="1200" b="0" dirty="0">
                  <a:cs typeface="Times New Roman" pitchFamily="18" charset="0"/>
                </a:rPr>
                <a:t>) </a:t>
              </a:r>
              <a:r>
                <a:rPr lang="bg-BG" altLang="bg-BG" sz="1200" b="0" dirty="0" smtClean="0">
                  <a:cs typeface="Times New Roman" pitchFamily="18" charset="0"/>
                </a:rPr>
                <a:t>Елемент </a:t>
              </a:r>
              <a:r>
                <a:rPr lang="en-US" altLang="bg-BG" sz="1200" dirty="0" smtClean="0">
                  <a:cs typeface="Times New Roman" pitchFamily="18" charset="0"/>
                </a:rPr>
                <a:t>(</a:t>
              </a:r>
              <a:r>
                <a:rPr lang="bg-BG" altLang="bg-BG" sz="1200" b="0" dirty="0" smtClean="0">
                  <a:cs typeface="Times New Roman" pitchFamily="18" charset="0"/>
                </a:rPr>
                <a:t>с данна</a:t>
              </a:r>
              <a:r>
                <a:rPr lang="en-US" altLang="bg-BG" sz="1200" b="0" dirty="0" smtClean="0">
                  <a:cs typeface="Times New Roman" pitchFamily="18" charset="0"/>
                </a:rPr>
                <a:t>)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cs typeface="Times New Roman" pitchFamily="18" charset="0"/>
                </a:rPr>
                <a:t>3) </a:t>
              </a:r>
              <a:r>
                <a:rPr lang="bg-BG" altLang="bg-BG" sz="1200" b="0" dirty="0" smtClean="0">
                  <a:cs typeface="Times New Roman" pitchFamily="18" charset="0"/>
                </a:rPr>
                <a:t>ляво </a:t>
              </a:r>
              <a:r>
                <a:rPr lang="bg-BG" altLang="bg-BG" sz="1200" b="0" dirty="0">
                  <a:cs typeface="Times New Roman" pitchFamily="18" charset="0"/>
                </a:rPr>
                <a:t>поддърво 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cs typeface="Times New Roman" pitchFamily="18" charset="0"/>
                </a:rPr>
                <a:t>4) </a:t>
              </a:r>
              <a:r>
                <a:rPr lang="bg-BG" altLang="bg-BG" sz="1200" b="0" dirty="0" smtClean="0">
                  <a:cs typeface="Times New Roman" pitchFamily="18" charset="0"/>
                </a:rPr>
                <a:t>дясно </a:t>
              </a:r>
              <a:r>
                <a:rPr lang="bg-BG" altLang="bg-BG" sz="1200" b="0" dirty="0">
                  <a:cs typeface="Times New Roman" pitchFamily="18" charset="0"/>
                </a:rPr>
                <a:t>поддърво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cs typeface="Times New Roman" pitchFamily="18" charset="0"/>
                </a:rPr>
                <a:t>5) функцията връща указател към ИБД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cs typeface="Times New Roman" pitchFamily="18" charset="0"/>
                </a:rPr>
                <a:t> 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cs typeface="Times New Roman" pitchFamily="18" charset="0"/>
                </a:rPr>
                <a:t>6) дъно - Резултатът </a:t>
              </a:r>
              <a:r>
                <a:rPr lang="en-US" altLang="bg-BG" sz="1200" b="0" dirty="0">
                  <a:cs typeface="Times New Roman" pitchFamily="18" charset="0"/>
                </a:rPr>
                <a:t>e</a:t>
              </a:r>
              <a:r>
                <a:rPr lang="bg-BG" altLang="bg-BG" sz="1200" b="0" dirty="0">
                  <a:cs typeface="Times New Roman" pitchFamily="18" charset="0"/>
                </a:rPr>
                <a:t> </a:t>
              </a:r>
              <a:r>
                <a:rPr lang="bg-BG" altLang="bg-BG" sz="1200" b="0" dirty="0"/>
                <a:t>указател </a:t>
              </a:r>
              <a:r>
                <a:rPr lang="en-US" altLang="bg-BG" sz="1200" b="0" dirty="0">
                  <a:cs typeface="Times New Roman" pitchFamily="18" charset="0"/>
                </a:rPr>
                <a:t>nil</a:t>
              </a:r>
              <a:r>
                <a:rPr lang="bg-BG" altLang="bg-BG" sz="1200" b="0" dirty="0">
                  <a:cs typeface="Times New Roman" pitchFamily="18" charset="0"/>
                </a:rPr>
                <a:t> </a:t>
              </a:r>
              <a:r>
                <a:rPr lang="fr-FR" altLang="bg-BG" sz="1200" b="0" dirty="0">
                  <a:cs typeface="Times New Roman" pitchFamily="18" charset="0"/>
                </a:rPr>
                <a:t>NULL</a:t>
              </a:r>
              <a:r>
                <a:rPr lang="bg-BG" altLang="bg-BG" sz="1200" b="0" dirty="0">
                  <a:cs typeface="Times New Roman" pitchFamily="18" charset="0"/>
                </a:rPr>
                <a:t>, ако няма възли (</a:t>
              </a:r>
              <a:r>
                <a:rPr lang="en-US" altLang="bg-BG" sz="1200" b="0" dirty="0">
                  <a:cs typeface="Times New Roman" pitchFamily="18" charset="0"/>
                </a:rPr>
                <a:t>n</a:t>
              </a:r>
              <a:r>
                <a:rPr lang="bg-BG" altLang="bg-BG" sz="1200" b="0" dirty="0">
                  <a:cs typeface="Times New Roman" pitchFamily="18" charset="0"/>
                </a:rPr>
                <a:t>=0) </a:t>
              </a:r>
              <a:endParaRPr lang="bg-BG" altLang="bg-BG" sz="1200" b="0" dirty="0"/>
            </a:p>
          </p:txBody>
        </p:sp>
        <p:sp>
          <p:nvSpPr>
            <p:cNvPr id="492554" name="Rectangle 10"/>
            <p:cNvSpPr>
              <a:spLocks noChangeArrowheads="1"/>
            </p:cNvSpPr>
            <p:nvPr/>
          </p:nvSpPr>
          <p:spPr bwMode="auto">
            <a:xfrm>
              <a:off x="3554" y="1410"/>
              <a:ext cx="1684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1200" b="1" dirty="0">
                  <a:solidFill>
                    <a:srgbClr val="FF0000"/>
                  </a:solidFill>
                  <a:cs typeface="Times New Roman" pitchFamily="18" charset="0"/>
                </a:rPr>
                <a:t>Po</a:t>
              </a:r>
              <a:r>
                <a:rPr lang="en-US" altLang="bg-BG" sz="1200" b="0" dirty="0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r>
                <a:rPr lang="en-US" altLang="bg-BG" sz="1200" b="0" dirty="0" err="1">
                  <a:solidFill>
                    <a:srgbClr val="FF0000"/>
                  </a:solidFill>
                  <a:cs typeface="Times New Roman" pitchFamily="18" charset="0"/>
                </a:rPr>
                <a:t>ibd</a:t>
              </a:r>
              <a:r>
                <a:rPr lang="en-US" altLang="bg-BG" sz="1200" b="0" dirty="0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(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int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n)</a:t>
              </a:r>
              <a:endParaRPr lang="en-US" altLang="bg-BG" sz="1200" b="0" dirty="0"/>
            </a:p>
            <a:p>
              <a:pPr algn="l" eaLnBrk="0" hangingPunct="0"/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{ Po </a:t>
              </a:r>
              <a:r>
                <a:rPr lang="fr-FR" altLang="bg-BG" sz="1200" b="0" dirty="0" smtClean="0">
                  <a:solidFill>
                    <a:srgbClr val="000080"/>
                  </a:solidFill>
                  <a:cs typeface="Times New Roman" pitchFamily="18" charset="0"/>
                </a:rPr>
                <a:t>d</a:t>
              </a:r>
              <a:r>
                <a:rPr lang="en-US" altLang="bg-BG" sz="1200" b="0" dirty="0" err="1" smtClean="0">
                  <a:solidFill>
                    <a:srgbClr val="000080"/>
                  </a:solidFill>
                  <a:cs typeface="Times New Roman" pitchFamily="18" charset="0"/>
                </a:rPr>
                <a:t>arj</a:t>
              </a:r>
              <a:r>
                <a:rPr lang="en-US" altLang="bg-BG" sz="1200" b="0" dirty="0" smtClean="0">
                  <a:solidFill>
                    <a:srgbClr val="000080"/>
                  </a:solidFill>
                  <a:cs typeface="Times New Roman" pitchFamily="18" charset="0"/>
                </a:rPr>
                <a:t>; </a:t>
              </a:r>
              <a:r>
                <a:rPr lang="en-US" altLang="bg-BG" sz="1200" b="0" dirty="0" err="1" smtClean="0">
                  <a:solidFill>
                    <a:srgbClr val="000080"/>
                  </a:solidFill>
                  <a:cs typeface="Times New Roman" pitchFamily="18" charset="0"/>
                </a:rPr>
                <a:t>DataT</a:t>
              </a:r>
              <a:r>
                <a:rPr lang="en-US" altLang="bg-BG" sz="1200" b="0" dirty="0" smtClean="0">
                  <a:solidFill>
                    <a:srgbClr val="000080"/>
                  </a:solidFill>
                  <a:cs typeface="Times New Roman" pitchFamily="18" charset="0"/>
                </a:rPr>
                <a:t> x;</a:t>
              </a:r>
              <a:endParaRPr lang="en-US" altLang="bg-BG" sz="1200" b="0" dirty="0" smtClean="0"/>
            </a:p>
            <a:p>
              <a:pPr algn="l" eaLnBrk="0" hangingPunct="0"/>
              <a:r>
                <a:rPr lang="bg-BG" altLang="bg-BG" sz="1200" b="0" dirty="0" smtClean="0">
                  <a:cs typeface="Times New Roman" pitchFamily="18" charset="0"/>
                </a:rPr>
                <a:t> </a:t>
              </a:r>
              <a:endParaRPr lang="bg-BG" altLang="bg-BG" sz="1200" b="0" dirty="0"/>
            </a:p>
          </p:txBody>
        </p:sp>
        <p:sp>
          <p:nvSpPr>
            <p:cNvPr id="492555" name="Rectangle 11"/>
            <p:cNvSpPr>
              <a:spLocks noChangeArrowheads="1"/>
            </p:cNvSpPr>
            <p:nvPr/>
          </p:nvSpPr>
          <p:spPr bwMode="auto">
            <a:xfrm>
              <a:off x="1767" y="1219"/>
              <a:ext cx="1684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1200" b="0" dirty="0">
                  <a:cs typeface="Times New Roman" pitchFamily="18" charset="0"/>
                </a:rPr>
                <a:t>функцията с аргумент </a:t>
              </a:r>
              <a:r>
                <a:rPr lang="en-US" altLang="bg-BG" sz="1200" b="0" dirty="0">
                  <a:cs typeface="Times New Roman" pitchFamily="18" charset="0"/>
                </a:rPr>
                <a:t>n (</a:t>
              </a:r>
              <a:r>
                <a:rPr lang="bg-BG" altLang="bg-BG" sz="1200" b="0" dirty="0">
                  <a:cs typeface="Times New Roman" pitchFamily="18" charset="0"/>
                </a:rPr>
                <a:t>обмен по стойност</a:t>
              </a:r>
              <a:r>
                <a:rPr lang="en-US" altLang="bg-BG" sz="1200" b="0" dirty="0">
                  <a:cs typeface="Times New Roman" pitchFamily="18" charset="0"/>
                </a:rPr>
                <a:t>)</a:t>
              </a:r>
              <a:r>
                <a:rPr lang="bg-BG" altLang="bg-BG" sz="1200" b="0" dirty="0"/>
                <a:t>, връща </a:t>
              </a:r>
              <a:r>
                <a:rPr lang="bg-BG" altLang="bg-BG" sz="1200" dirty="0"/>
                <a:t>указател</a:t>
              </a:r>
              <a:r>
                <a:rPr lang="bg-BG" altLang="bg-BG" sz="1200" b="0" dirty="0"/>
                <a:t> към ИБД, </a:t>
              </a:r>
              <a:r>
                <a:rPr lang="bg-BG" altLang="bg-BG" sz="1200" b="0" dirty="0">
                  <a:cs typeface="Times New Roman" pitchFamily="18" charset="0"/>
                </a:rPr>
                <a:t>локални променливи, брой възли вляво </a:t>
              </a:r>
              <a:r>
                <a:rPr lang="en-US" altLang="bg-BG" sz="1200" b="0" dirty="0" err="1">
                  <a:cs typeface="Times New Roman" pitchFamily="18" charset="0"/>
                </a:rPr>
                <a:t>nl</a:t>
              </a:r>
              <a:r>
                <a:rPr lang="bg-BG" altLang="bg-BG" sz="1200" b="0" dirty="0">
                  <a:cs typeface="Times New Roman" pitchFamily="18" charset="0"/>
                </a:rPr>
                <a:t>, вдясно</a:t>
              </a:r>
              <a:r>
                <a:rPr lang="en-US" altLang="bg-BG" sz="1200" b="0" dirty="0">
                  <a:cs typeface="Times New Roman" pitchFamily="18" charset="0"/>
                </a:rPr>
                <a:t> </a:t>
              </a:r>
              <a:r>
                <a:rPr lang="en-US" altLang="bg-BG" sz="1200" b="0" dirty="0" err="1">
                  <a:cs typeface="Times New Roman" pitchFamily="18" charset="0"/>
                </a:rPr>
                <a:t>nd</a:t>
              </a:r>
              <a:endParaRPr lang="en-US" altLang="bg-BG" sz="1200" b="0" dirty="0"/>
            </a:p>
            <a:p>
              <a:pPr algn="l" eaLnBrk="0" hangingPunct="0"/>
              <a:r>
                <a:rPr lang="fr-FR" altLang="bg-BG" sz="1200" b="0" dirty="0">
                  <a:cs typeface="Times New Roman" pitchFamily="18" charset="0"/>
                </a:rPr>
                <a:t>‘</a:t>
              </a:r>
              <a:r>
                <a:rPr lang="bg-BG" altLang="bg-BG" sz="1200" b="0" dirty="0">
                  <a:cs typeface="Times New Roman" pitchFamily="18" charset="0"/>
                </a:rPr>
                <a:t>държач</a:t>
              </a:r>
              <a:r>
                <a:rPr lang="fr-FR" altLang="bg-BG" sz="1200" b="0" dirty="0">
                  <a:cs typeface="Times New Roman" pitchFamily="18" charset="0"/>
                </a:rPr>
                <a:t>’</a:t>
              </a:r>
              <a:r>
                <a:rPr lang="bg-BG" altLang="bg-BG" sz="1200" b="0" dirty="0">
                  <a:cs typeface="Times New Roman" pitchFamily="18" charset="0"/>
                </a:rPr>
                <a:t>, за въвеждане на данните в елемент от дървото, 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cs typeface="Times New Roman" pitchFamily="18" charset="0"/>
                </a:rPr>
                <a:t>данна х, която се чете</a:t>
              </a:r>
              <a:endParaRPr lang="bg-BG" altLang="bg-BG" sz="1200" b="0" dirty="0"/>
            </a:p>
          </p:txBody>
        </p:sp>
        <p:sp>
          <p:nvSpPr>
            <p:cNvPr id="492557" name="Rectangle 13"/>
            <p:cNvSpPr>
              <a:spLocks noChangeArrowheads="1"/>
            </p:cNvSpPr>
            <p:nvPr/>
          </p:nvSpPr>
          <p:spPr bwMode="auto">
            <a:xfrm>
              <a:off x="3525" y="534"/>
              <a:ext cx="1875" cy="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bg-BG" sz="1200" b="0" dirty="0" err="1" smtClean="0">
                  <a:solidFill>
                    <a:srgbClr val="000080"/>
                  </a:solidFill>
                  <a:cs typeface="Times New Roman" pitchFamily="18" charset="0"/>
                </a:rPr>
                <a:t>typedef</a:t>
              </a:r>
              <a:r>
                <a:rPr lang="en-US" altLang="bg-BG" sz="1200" b="0" dirty="0" smtClean="0">
                  <a:solidFill>
                    <a:srgbClr val="000080"/>
                  </a:solidFill>
                  <a:cs typeface="Times New Roman" pitchFamily="18" charset="0"/>
                </a:rPr>
                <a:t>  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int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DataT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;</a:t>
              </a:r>
              <a:endParaRPr lang="en-US" altLang="bg-BG" sz="1200" b="0" dirty="0"/>
            </a:p>
            <a:p>
              <a:pPr algn="l" eaLnBrk="0" hangingPunct="0"/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typedef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struct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node*Po;</a:t>
              </a:r>
              <a:endParaRPr lang="en-US" altLang="bg-BG" sz="1200" b="0" dirty="0"/>
            </a:p>
            <a:p>
              <a:pPr algn="l" eaLnBrk="0" hangingPunct="0"/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struct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node { </a:t>
              </a:r>
              <a:r>
                <a:rPr lang="en-US" altLang="bg-BG" sz="1200" b="0" dirty="0" err="1">
                  <a:solidFill>
                    <a:srgbClr val="000080"/>
                  </a:solidFill>
                  <a:cs typeface="Times New Roman" pitchFamily="18" charset="0"/>
                </a:rPr>
                <a:t>DataT</a:t>
              </a:r>
              <a:r>
                <a:rPr lang="en-US" altLang="bg-BG" sz="1200" b="0" dirty="0">
                  <a:solidFill>
                    <a:srgbClr val="000080"/>
                  </a:solidFill>
                  <a:cs typeface="Times New Roman" pitchFamily="18" charset="0"/>
                </a:rPr>
                <a:t> data; Po left; Po right;};</a:t>
              </a:r>
              <a:endParaRPr lang="en-US" altLang="bg-BG" sz="1200" b="0" dirty="0"/>
            </a:p>
            <a:p>
              <a:pPr algn="l" eaLnBrk="0" hangingPunct="0"/>
              <a:r>
                <a:rPr lang="bg-BG" altLang="bg-BG" sz="1200" b="0" dirty="0">
                  <a:cs typeface="Times New Roman" pitchFamily="18" charset="0"/>
                </a:rPr>
                <a:t> </a:t>
              </a:r>
              <a:endParaRPr lang="bg-BG" altLang="bg-BG" sz="1200" b="0" dirty="0"/>
            </a:p>
          </p:txBody>
        </p:sp>
        <p:sp>
          <p:nvSpPr>
            <p:cNvPr id="492558" name="Rectangle 14"/>
            <p:cNvSpPr>
              <a:spLocks noChangeArrowheads="1"/>
            </p:cNvSpPr>
            <p:nvPr/>
          </p:nvSpPr>
          <p:spPr bwMode="auto">
            <a:xfrm>
              <a:off x="1736" y="509"/>
              <a:ext cx="171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bg-BG" altLang="bg-BG" sz="900" b="0">
                  <a:cs typeface="Times New Roman" pitchFamily="18" charset="0"/>
                </a:rPr>
                <a:t>Среда</a:t>
              </a:r>
              <a:endParaRPr lang="bg-BG" altLang="bg-BG" sz="1800" b="0"/>
            </a:p>
          </p:txBody>
        </p:sp>
        <p:sp>
          <p:nvSpPr>
            <p:cNvPr id="492560" name="Line 16"/>
            <p:cNvSpPr>
              <a:spLocks noChangeShapeType="1"/>
            </p:cNvSpPr>
            <p:nvPr/>
          </p:nvSpPr>
          <p:spPr bwMode="auto">
            <a:xfrm>
              <a:off x="1764" y="53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1" name="Line 17"/>
            <p:cNvSpPr>
              <a:spLocks noChangeShapeType="1"/>
            </p:cNvSpPr>
            <p:nvPr/>
          </p:nvSpPr>
          <p:spPr bwMode="auto">
            <a:xfrm>
              <a:off x="1708" y="4367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2" name="Line 18"/>
            <p:cNvSpPr>
              <a:spLocks noChangeShapeType="1"/>
            </p:cNvSpPr>
            <p:nvPr/>
          </p:nvSpPr>
          <p:spPr bwMode="auto">
            <a:xfrm>
              <a:off x="1764" y="549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3" name="Line 19"/>
            <p:cNvSpPr>
              <a:spLocks noChangeShapeType="1"/>
            </p:cNvSpPr>
            <p:nvPr/>
          </p:nvSpPr>
          <p:spPr bwMode="auto">
            <a:xfrm>
              <a:off x="5556" y="525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4" name="Line 20"/>
            <p:cNvSpPr>
              <a:spLocks noChangeShapeType="1"/>
            </p:cNvSpPr>
            <p:nvPr/>
          </p:nvSpPr>
          <p:spPr bwMode="auto">
            <a:xfrm>
              <a:off x="1764" y="1162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5" name="Line 21"/>
            <p:cNvSpPr>
              <a:spLocks noChangeShapeType="1"/>
            </p:cNvSpPr>
            <p:nvPr/>
          </p:nvSpPr>
          <p:spPr bwMode="auto">
            <a:xfrm>
              <a:off x="3555" y="513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6" name="Line 22"/>
            <p:cNvSpPr>
              <a:spLocks noChangeShapeType="1"/>
            </p:cNvSpPr>
            <p:nvPr/>
          </p:nvSpPr>
          <p:spPr bwMode="auto">
            <a:xfrm>
              <a:off x="3420" y="563"/>
              <a:ext cx="0" cy="31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7" name="Line 23"/>
            <p:cNvSpPr>
              <a:spLocks noChangeShapeType="1"/>
            </p:cNvSpPr>
            <p:nvPr/>
          </p:nvSpPr>
          <p:spPr bwMode="auto">
            <a:xfrm>
              <a:off x="1764" y="2103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68" name="Line 24"/>
            <p:cNvSpPr>
              <a:spLocks noChangeShapeType="1"/>
            </p:cNvSpPr>
            <p:nvPr/>
          </p:nvSpPr>
          <p:spPr bwMode="auto">
            <a:xfrm>
              <a:off x="1764" y="3635"/>
              <a:ext cx="37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2569" name="Rectangle 25"/>
          <p:cNvSpPr>
            <a:spLocks noChangeArrowheads="1"/>
          </p:cNvSpPr>
          <p:nvPr/>
        </p:nvSpPr>
        <p:spPr bwMode="auto">
          <a:xfrm>
            <a:off x="4293827" y="208814"/>
            <a:ext cx="49401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bg-BG" altLang="bg-BG" i="1" dirty="0"/>
              <a:t>Програма за построяване на ИБД от </a:t>
            </a:r>
            <a:r>
              <a:rPr lang="en-US" altLang="bg-BG" i="1" dirty="0"/>
              <a:t>n</a:t>
            </a:r>
            <a:r>
              <a:rPr lang="bg-BG" altLang="bg-BG" i="1" dirty="0"/>
              <a:t> възела.</a:t>
            </a:r>
            <a:r>
              <a:rPr lang="bg-BG" altLang="bg-BG" dirty="0"/>
              <a:t> </a:t>
            </a:r>
          </a:p>
        </p:txBody>
      </p:sp>
      <p:grpSp>
        <p:nvGrpSpPr>
          <p:cNvPr id="492570" name="Group 26"/>
          <p:cNvGrpSpPr>
            <a:grpSpLocks/>
          </p:cNvGrpSpPr>
          <p:nvPr/>
        </p:nvGrpSpPr>
        <p:grpSpPr bwMode="auto">
          <a:xfrm>
            <a:off x="0" y="2286000"/>
            <a:ext cx="2982913" cy="3117850"/>
            <a:chOff x="0" y="1440"/>
            <a:chExt cx="1879" cy="1964"/>
          </a:xfrm>
        </p:grpSpPr>
        <p:sp>
          <p:nvSpPr>
            <p:cNvPr id="492571" name="Line 27"/>
            <p:cNvSpPr>
              <a:spLocks noChangeShapeType="1"/>
            </p:cNvSpPr>
            <p:nvPr/>
          </p:nvSpPr>
          <p:spPr bwMode="auto">
            <a:xfrm>
              <a:off x="707" y="2091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72" name="Line 28"/>
            <p:cNvSpPr>
              <a:spLocks noChangeShapeType="1"/>
            </p:cNvSpPr>
            <p:nvPr/>
          </p:nvSpPr>
          <p:spPr bwMode="auto">
            <a:xfrm>
              <a:off x="707" y="2388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73" name="Oval 29"/>
            <p:cNvSpPr>
              <a:spLocks noChangeArrowheads="1"/>
            </p:cNvSpPr>
            <p:nvPr/>
          </p:nvSpPr>
          <p:spPr bwMode="auto">
            <a:xfrm>
              <a:off x="624" y="1756"/>
              <a:ext cx="167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2574" name="Text Box 30"/>
            <p:cNvSpPr txBox="1">
              <a:spLocks noChangeArrowheads="1"/>
            </p:cNvSpPr>
            <p:nvPr/>
          </p:nvSpPr>
          <p:spPr bwMode="auto">
            <a:xfrm>
              <a:off x="540" y="1546"/>
              <a:ext cx="335" cy="1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bg-BG" sz="1400" b="0" dirty="0">
                  <a:cs typeface="Times New Roman" pitchFamily="18" charset="0"/>
                </a:rPr>
                <a:t>n</a:t>
              </a:r>
              <a:endParaRPr lang="en-US" altLang="bg-BG" sz="1400" b="0" dirty="0"/>
            </a:p>
          </p:txBody>
        </p:sp>
        <p:sp>
          <p:nvSpPr>
            <p:cNvPr id="492575" name="Line 31"/>
            <p:cNvSpPr>
              <a:spLocks noChangeShapeType="1"/>
            </p:cNvSpPr>
            <p:nvPr/>
          </p:nvSpPr>
          <p:spPr bwMode="auto">
            <a:xfrm>
              <a:off x="707" y="167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76" name="Text Box 32"/>
            <p:cNvSpPr txBox="1">
              <a:spLocks noChangeArrowheads="1"/>
            </p:cNvSpPr>
            <p:nvPr/>
          </p:nvSpPr>
          <p:spPr bwMode="auto">
            <a:xfrm>
              <a:off x="465" y="1985"/>
              <a:ext cx="544" cy="1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0" dirty="0" err="1">
                  <a:cs typeface="Times New Roman" pitchFamily="18" charset="0"/>
                </a:rPr>
                <a:t>nl</a:t>
              </a:r>
              <a:r>
                <a:rPr lang="en-US" altLang="bg-BG" sz="800" b="0" dirty="0">
                  <a:cs typeface="Times New Roman" pitchFamily="18" charset="0"/>
                </a:rPr>
                <a:t>, </a:t>
              </a:r>
              <a:r>
                <a:rPr lang="en-US" altLang="bg-BG" sz="1200" b="0" dirty="0" err="1">
                  <a:cs typeface="Times New Roman" pitchFamily="18" charset="0"/>
                </a:rPr>
                <a:t>nd</a:t>
              </a:r>
              <a:endParaRPr lang="en-US" altLang="bg-BG" sz="1200" b="0" dirty="0"/>
            </a:p>
            <a:p>
              <a:pPr eaLnBrk="0" hangingPunct="0"/>
              <a:r>
                <a:rPr lang="en-US" altLang="bg-BG" sz="800" b="0" dirty="0">
                  <a:cs typeface="Times New Roman" pitchFamily="18" charset="0"/>
                </a:rPr>
                <a:t> </a:t>
              </a:r>
              <a:endParaRPr lang="en-US" altLang="bg-BG" sz="800" b="0" dirty="0"/>
            </a:p>
          </p:txBody>
        </p:sp>
        <p:sp>
          <p:nvSpPr>
            <p:cNvPr id="492577" name="Text Box 33"/>
            <p:cNvSpPr txBox="1">
              <a:spLocks noChangeArrowheads="1"/>
            </p:cNvSpPr>
            <p:nvPr/>
          </p:nvSpPr>
          <p:spPr bwMode="auto">
            <a:xfrm>
              <a:off x="456" y="2179"/>
              <a:ext cx="544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sp>
          <p:nvSpPr>
            <p:cNvPr id="492578" name="Line 34"/>
            <p:cNvSpPr>
              <a:spLocks noChangeShapeType="1"/>
            </p:cNvSpPr>
            <p:nvPr/>
          </p:nvSpPr>
          <p:spPr bwMode="auto">
            <a:xfrm>
              <a:off x="707" y="192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2579" name="Group 35"/>
            <p:cNvGrpSpPr>
              <a:grpSpLocks/>
            </p:cNvGrpSpPr>
            <p:nvPr/>
          </p:nvGrpSpPr>
          <p:grpSpPr bwMode="auto">
            <a:xfrm>
              <a:off x="875" y="2224"/>
              <a:ext cx="83" cy="85"/>
              <a:chOff x="5940" y="13140"/>
              <a:chExt cx="1080" cy="1080"/>
            </a:xfrm>
          </p:grpSpPr>
          <p:sp>
            <p:nvSpPr>
              <p:cNvPr id="492580" name="Oval 36"/>
              <p:cNvSpPr>
                <a:spLocks noChangeArrowheads="1"/>
              </p:cNvSpPr>
              <p:nvPr/>
            </p:nvSpPr>
            <p:spPr bwMode="auto">
              <a:xfrm>
                <a:off x="5940" y="13140"/>
                <a:ext cx="1080" cy="10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bg-BG" altLang="bg-BG" sz="800" b="0">
                    <a:cs typeface="Times New Roman" pitchFamily="18" charset="0"/>
                  </a:rPr>
                  <a:t> </a:t>
                </a:r>
                <a:endParaRPr lang="bg-BG" altLang="bg-BG" sz="800" b="0"/>
              </a:p>
            </p:txBody>
          </p:sp>
          <p:sp>
            <p:nvSpPr>
              <p:cNvPr id="492581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20" y="13320"/>
                <a:ext cx="720" cy="72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92582" name="Group 38"/>
            <p:cNvGrpSpPr>
              <a:grpSpLocks/>
            </p:cNvGrpSpPr>
            <p:nvPr/>
          </p:nvGrpSpPr>
          <p:grpSpPr bwMode="auto">
            <a:xfrm rot="470287">
              <a:off x="480" y="2219"/>
              <a:ext cx="190" cy="46"/>
              <a:chOff x="2307" y="13491"/>
              <a:chExt cx="2913" cy="560"/>
            </a:xfrm>
          </p:grpSpPr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4" name="Freeform 40"/>
              <p:cNvSpPr>
                <a:spLocks/>
              </p:cNvSpPr>
              <p:nvPr/>
            </p:nvSpPr>
            <p:spPr bwMode="auto">
              <a:xfrm>
                <a:off x="2307" y="13491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5" name="Oval 41"/>
              <p:cNvSpPr>
                <a:spLocks noChangeArrowheads="1"/>
              </p:cNvSpPr>
              <p:nvPr/>
            </p:nvSpPr>
            <p:spPr bwMode="auto">
              <a:xfrm>
                <a:off x="2721" y="13612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 flipV="1">
                <a:off x="2901" y="13790"/>
                <a:ext cx="2319" cy="2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492587" name="Group 43"/>
            <p:cNvGrpSpPr>
              <a:grpSpLocks/>
            </p:cNvGrpSpPr>
            <p:nvPr/>
          </p:nvGrpSpPr>
          <p:grpSpPr bwMode="auto">
            <a:xfrm>
              <a:off x="665" y="2224"/>
              <a:ext cx="126" cy="128"/>
              <a:chOff x="3240" y="13680"/>
              <a:chExt cx="1080" cy="720"/>
            </a:xfrm>
          </p:grpSpPr>
          <p:sp>
            <p:nvSpPr>
              <p:cNvPr id="492588" name="Rectangle 44"/>
              <p:cNvSpPr>
                <a:spLocks noChangeArrowheads="1"/>
              </p:cNvSpPr>
              <p:nvPr/>
            </p:nvSpPr>
            <p:spPr bwMode="auto">
              <a:xfrm>
                <a:off x="3240" y="13680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89" name="Rectangle 45"/>
              <p:cNvSpPr>
                <a:spLocks noChangeArrowheads="1"/>
              </p:cNvSpPr>
              <p:nvPr/>
            </p:nvSpPr>
            <p:spPr bwMode="auto">
              <a:xfrm>
                <a:off x="324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590" name="Rectangle 46"/>
              <p:cNvSpPr>
                <a:spLocks noChangeArrowheads="1"/>
              </p:cNvSpPr>
              <p:nvPr/>
            </p:nvSpPr>
            <p:spPr bwMode="auto">
              <a:xfrm>
                <a:off x="3780" y="1404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591" name="Freeform 47"/>
            <p:cNvSpPr>
              <a:spLocks/>
            </p:cNvSpPr>
            <p:nvPr/>
          </p:nvSpPr>
          <p:spPr bwMode="auto">
            <a:xfrm>
              <a:off x="749" y="2236"/>
              <a:ext cx="126" cy="32"/>
            </a:xfrm>
            <a:custGeom>
              <a:avLst/>
              <a:gdLst>
                <a:gd name="T0" fmla="*/ 540 w 540"/>
                <a:gd name="T1" fmla="*/ 70 h 130"/>
                <a:gd name="T2" fmla="*/ 300 w 540"/>
                <a:gd name="T3" fmla="*/ 10 h 130"/>
                <a:gd name="T4" fmla="*/ 0 w 540"/>
                <a:gd name="T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30">
                  <a:moveTo>
                    <a:pt x="540" y="70"/>
                  </a:moveTo>
                  <a:cubicBezTo>
                    <a:pt x="500" y="60"/>
                    <a:pt x="390" y="0"/>
                    <a:pt x="300" y="10"/>
                  </a:cubicBezTo>
                  <a:cubicBezTo>
                    <a:pt x="210" y="20"/>
                    <a:pt x="63" y="105"/>
                    <a:pt x="0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592" name="Text Box 48"/>
            <p:cNvSpPr txBox="1">
              <a:spLocks noChangeArrowheads="1"/>
            </p:cNvSpPr>
            <p:nvPr/>
          </p:nvSpPr>
          <p:spPr bwMode="auto">
            <a:xfrm>
              <a:off x="303" y="2179"/>
              <a:ext cx="153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2</a:t>
              </a:r>
            </a:p>
          </p:txBody>
        </p:sp>
        <p:sp>
          <p:nvSpPr>
            <p:cNvPr id="492593" name="Text Box 49"/>
            <p:cNvSpPr txBox="1">
              <a:spLocks noChangeArrowheads="1"/>
            </p:cNvSpPr>
            <p:nvPr/>
          </p:nvSpPr>
          <p:spPr bwMode="auto">
            <a:xfrm>
              <a:off x="296" y="1977"/>
              <a:ext cx="160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0">
                  <a:cs typeface="Times New Roman" pitchFamily="18" charset="0"/>
                </a:rPr>
                <a:t>1</a:t>
              </a:r>
              <a:endParaRPr lang="en-US" altLang="bg-BG" sz="800" b="0"/>
            </a:p>
          </p:txBody>
        </p:sp>
        <p:sp>
          <p:nvSpPr>
            <p:cNvPr id="492594" name="Text Box 50"/>
            <p:cNvSpPr txBox="1">
              <a:spLocks noChangeArrowheads="1"/>
            </p:cNvSpPr>
            <p:nvPr/>
          </p:nvSpPr>
          <p:spPr bwMode="auto">
            <a:xfrm>
              <a:off x="456" y="2478"/>
              <a:ext cx="544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92595" name="Group 51"/>
            <p:cNvGrpSpPr>
              <a:grpSpLocks/>
            </p:cNvGrpSpPr>
            <p:nvPr/>
          </p:nvGrpSpPr>
          <p:grpSpPr bwMode="auto">
            <a:xfrm>
              <a:off x="665" y="2521"/>
              <a:ext cx="126" cy="129"/>
              <a:chOff x="7560" y="13500"/>
              <a:chExt cx="1260" cy="1260"/>
            </a:xfrm>
          </p:grpSpPr>
          <p:grpSp>
            <p:nvGrpSpPr>
              <p:cNvPr id="492596" name="Group 52"/>
              <p:cNvGrpSpPr>
                <a:grpSpLocks/>
              </p:cNvGrpSpPr>
              <p:nvPr/>
            </p:nvGrpSpPr>
            <p:grpSpPr bwMode="auto">
              <a:xfrm>
                <a:off x="7560" y="13500"/>
                <a:ext cx="1260" cy="1260"/>
                <a:chOff x="3240" y="13680"/>
                <a:chExt cx="1080" cy="720"/>
              </a:xfrm>
            </p:grpSpPr>
            <p:sp>
              <p:nvSpPr>
                <p:cNvPr id="492597" name="Rectangle 53"/>
                <p:cNvSpPr>
                  <a:spLocks noChangeArrowheads="1"/>
                </p:cNvSpPr>
                <p:nvPr/>
              </p:nvSpPr>
              <p:spPr bwMode="auto">
                <a:xfrm>
                  <a:off x="3240" y="13680"/>
                  <a:ext cx="108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598" name="Rectangle 54"/>
                <p:cNvSpPr>
                  <a:spLocks noChangeArrowheads="1"/>
                </p:cNvSpPr>
                <p:nvPr/>
              </p:nvSpPr>
              <p:spPr bwMode="auto">
                <a:xfrm>
                  <a:off x="324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599" name="Rectangle 55"/>
                <p:cNvSpPr>
                  <a:spLocks noChangeArrowheads="1"/>
                </p:cNvSpPr>
                <p:nvPr/>
              </p:nvSpPr>
              <p:spPr bwMode="auto">
                <a:xfrm>
                  <a:off x="378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92600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7920" y="13680"/>
                <a:ext cx="540" cy="36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92601" name="Group 57"/>
            <p:cNvGrpSpPr>
              <a:grpSpLocks/>
            </p:cNvGrpSpPr>
            <p:nvPr/>
          </p:nvGrpSpPr>
          <p:grpSpPr bwMode="auto">
            <a:xfrm rot="470287">
              <a:off x="481" y="2517"/>
              <a:ext cx="188" cy="46"/>
              <a:chOff x="2331" y="13499"/>
              <a:chExt cx="2889" cy="560"/>
            </a:xfrm>
          </p:grpSpPr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3240" y="136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03" name="Freeform 59"/>
              <p:cNvSpPr>
                <a:spLocks/>
              </p:cNvSpPr>
              <p:nvPr/>
            </p:nvSpPr>
            <p:spPr bwMode="auto">
              <a:xfrm>
                <a:off x="2331" y="13499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04" name="Oval 60"/>
              <p:cNvSpPr>
                <a:spLocks noChangeArrowheads="1"/>
              </p:cNvSpPr>
              <p:nvPr/>
            </p:nvSpPr>
            <p:spPr bwMode="auto">
              <a:xfrm>
                <a:off x="2517" y="13607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783" y="13778"/>
                <a:ext cx="2437" cy="12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606" name="Text Box 62"/>
            <p:cNvSpPr txBox="1">
              <a:spLocks noChangeArrowheads="1"/>
            </p:cNvSpPr>
            <p:nvPr/>
          </p:nvSpPr>
          <p:spPr bwMode="auto">
            <a:xfrm>
              <a:off x="300" y="2478"/>
              <a:ext cx="156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3</a:t>
              </a:r>
              <a:endParaRPr lang="en-US" altLang="bg-BG" sz="800" b="0"/>
            </a:p>
          </p:txBody>
        </p:sp>
        <p:sp>
          <p:nvSpPr>
            <p:cNvPr id="492607" name="Freeform 63"/>
            <p:cNvSpPr>
              <a:spLocks/>
            </p:cNvSpPr>
            <p:nvPr/>
          </p:nvSpPr>
          <p:spPr bwMode="auto">
            <a:xfrm>
              <a:off x="600" y="2620"/>
              <a:ext cx="98" cy="48"/>
            </a:xfrm>
            <a:custGeom>
              <a:avLst/>
              <a:gdLst>
                <a:gd name="T0" fmla="*/ 420 w 420"/>
                <a:gd name="T1" fmla="*/ 0 h 200"/>
                <a:gd name="T2" fmla="*/ 0 w 420"/>
                <a:gd name="T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200">
                  <a:moveTo>
                    <a:pt x="420" y="0"/>
                  </a:moveTo>
                  <a:lnTo>
                    <a:pt x="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08" name="Line 64"/>
            <p:cNvSpPr>
              <a:spLocks noChangeShapeType="1"/>
            </p:cNvSpPr>
            <p:nvPr/>
          </p:nvSpPr>
          <p:spPr bwMode="auto">
            <a:xfrm flipH="1">
              <a:off x="703" y="2698"/>
              <a:ext cx="4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09" name="Text Box 65"/>
            <p:cNvSpPr txBox="1">
              <a:spLocks noChangeArrowheads="1"/>
            </p:cNvSpPr>
            <p:nvPr/>
          </p:nvSpPr>
          <p:spPr bwMode="auto">
            <a:xfrm>
              <a:off x="459" y="2744"/>
              <a:ext cx="543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92610" name="Group 66"/>
            <p:cNvGrpSpPr>
              <a:grpSpLocks/>
            </p:cNvGrpSpPr>
            <p:nvPr/>
          </p:nvGrpSpPr>
          <p:grpSpPr bwMode="auto">
            <a:xfrm>
              <a:off x="668" y="2799"/>
              <a:ext cx="125" cy="128"/>
              <a:chOff x="7560" y="13500"/>
              <a:chExt cx="1260" cy="1260"/>
            </a:xfrm>
          </p:grpSpPr>
          <p:grpSp>
            <p:nvGrpSpPr>
              <p:cNvPr id="492611" name="Group 67"/>
              <p:cNvGrpSpPr>
                <a:grpSpLocks/>
              </p:cNvGrpSpPr>
              <p:nvPr/>
            </p:nvGrpSpPr>
            <p:grpSpPr bwMode="auto">
              <a:xfrm>
                <a:off x="7560" y="13500"/>
                <a:ext cx="1260" cy="1260"/>
                <a:chOff x="3240" y="13680"/>
                <a:chExt cx="1080" cy="720"/>
              </a:xfrm>
            </p:grpSpPr>
            <p:sp>
              <p:nvSpPr>
                <p:cNvPr id="492612" name="Rectangle 68"/>
                <p:cNvSpPr>
                  <a:spLocks noChangeArrowheads="1"/>
                </p:cNvSpPr>
                <p:nvPr/>
              </p:nvSpPr>
              <p:spPr bwMode="auto">
                <a:xfrm>
                  <a:off x="3240" y="13680"/>
                  <a:ext cx="108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1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4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14" name="Rectangle 70"/>
                <p:cNvSpPr>
                  <a:spLocks noChangeArrowheads="1"/>
                </p:cNvSpPr>
                <p:nvPr/>
              </p:nvSpPr>
              <p:spPr bwMode="auto">
                <a:xfrm>
                  <a:off x="3780" y="1404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92615" name="WordArt 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920" y="13680"/>
                <a:ext cx="540" cy="36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latin typeface="Arial Black"/>
                  </a:rPr>
                  <a:t>х</a:t>
                </a:r>
              </a:p>
            </p:txBody>
          </p:sp>
        </p:grpSp>
        <p:grpSp>
          <p:nvGrpSpPr>
            <p:cNvPr id="492616" name="Group 72"/>
            <p:cNvGrpSpPr>
              <a:grpSpLocks/>
            </p:cNvGrpSpPr>
            <p:nvPr/>
          </p:nvGrpSpPr>
          <p:grpSpPr bwMode="auto">
            <a:xfrm rot="470287">
              <a:off x="477" y="2807"/>
              <a:ext cx="195" cy="47"/>
              <a:chOff x="2222" y="13262"/>
              <a:chExt cx="2998" cy="560"/>
            </a:xfrm>
          </p:grpSpPr>
          <p:sp>
            <p:nvSpPr>
              <p:cNvPr id="492618" name="Freeform 74"/>
              <p:cNvSpPr>
                <a:spLocks/>
              </p:cNvSpPr>
              <p:nvPr/>
            </p:nvSpPr>
            <p:spPr bwMode="auto">
              <a:xfrm>
                <a:off x="2222" y="13262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19" name="Oval 75"/>
              <p:cNvSpPr>
                <a:spLocks noChangeArrowheads="1"/>
              </p:cNvSpPr>
              <p:nvPr/>
            </p:nvSpPr>
            <p:spPr bwMode="auto">
              <a:xfrm>
                <a:off x="2590" y="1339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20" name="Line 76"/>
              <p:cNvSpPr>
                <a:spLocks noChangeShapeType="1"/>
              </p:cNvSpPr>
              <p:nvPr/>
            </p:nvSpPr>
            <p:spPr bwMode="auto">
              <a:xfrm>
                <a:off x="2772" y="13582"/>
                <a:ext cx="2448" cy="208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621" name="Text Box 77"/>
            <p:cNvSpPr txBox="1">
              <a:spLocks noChangeArrowheads="1"/>
            </p:cNvSpPr>
            <p:nvPr/>
          </p:nvSpPr>
          <p:spPr bwMode="auto">
            <a:xfrm>
              <a:off x="310" y="2743"/>
              <a:ext cx="147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4</a:t>
              </a:r>
              <a:endParaRPr lang="en-US" altLang="bg-BG" sz="800" b="0"/>
            </a:p>
          </p:txBody>
        </p:sp>
        <p:sp>
          <p:nvSpPr>
            <p:cNvPr id="492622" name="Freeform 78"/>
            <p:cNvSpPr>
              <a:spLocks/>
            </p:cNvSpPr>
            <p:nvPr/>
          </p:nvSpPr>
          <p:spPr bwMode="auto">
            <a:xfrm>
              <a:off x="772" y="2898"/>
              <a:ext cx="75" cy="39"/>
            </a:xfrm>
            <a:custGeom>
              <a:avLst/>
              <a:gdLst>
                <a:gd name="T0" fmla="*/ 0 w 320"/>
                <a:gd name="T1" fmla="*/ 0 h 160"/>
                <a:gd name="T2" fmla="*/ 320 w 320"/>
                <a:gd name="T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160">
                  <a:moveTo>
                    <a:pt x="0" y="0"/>
                  </a:moveTo>
                  <a:lnTo>
                    <a:pt x="32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23" name="Line 79"/>
            <p:cNvSpPr>
              <a:spLocks noChangeShapeType="1"/>
            </p:cNvSpPr>
            <p:nvPr/>
          </p:nvSpPr>
          <p:spPr bwMode="auto">
            <a:xfrm>
              <a:off x="710" y="296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24" name="Text Box 80"/>
            <p:cNvSpPr txBox="1">
              <a:spLocks noChangeArrowheads="1"/>
            </p:cNvSpPr>
            <p:nvPr/>
          </p:nvSpPr>
          <p:spPr bwMode="auto">
            <a:xfrm>
              <a:off x="461" y="3048"/>
              <a:ext cx="544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 b="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grpSp>
          <p:nvGrpSpPr>
            <p:cNvPr id="492625" name="Group 81"/>
            <p:cNvGrpSpPr>
              <a:grpSpLocks/>
            </p:cNvGrpSpPr>
            <p:nvPr/>
          </p:nvGrpSpPr>
          <p:grpSpPr bwMode="auto">
            <a:xfrm>
              <a:off x="851" y="3012"/>
              <a:ext cx="83" cy="215"/>
              <a:chOff x="5580" y="13026"/>
              <a:chExt cx="360" cy="900"/>
            </a:xfrm>
          </p:grpSpPr>
          <p:grpSp>
            <p:nvGrpSpPr>
              <p:cNvPr id="492626" name="Group 82"/>
              <p:cNvGrpSpPr>
                <a:grpSpLocks/>
              </p:cNvGrpSpPr>
              <p:nvPr/>
            </p:nvGrpSpPr>
            <p:grpSpPr bwMode="auto">
              <a:xfrm>
                <a:off x="5580" y="13476"/>
                <a:ext cx="360" cy="450"/>
                <a:chOff x="7560" y="13500"/>
                <a:chExt cx="1260" cy="1260"/>
              </a:xfrm>
            </p:grpSpPr>
            <p:grpSp>
              <p:nvGrpSpPr>
                <p:cNvPr id="492627" name="Group 83"/>
                <p:cNvGrpSpPr>
                  <a:grpSpLocks/>
                </p:cNvGrpSpPr>
                <p:nvPr/>
              </p:nvGrpSpPr>
              <p:grpSpPr bwMode="auto">
                <a:xfrm>
                  <a:off x="7560" y="13500"/>
                  <a:ext cx="1260" cy="1260"/>
                  <a:chOff x="3240" y="13680"/>
                  <a:chExt cx="1080" cy="720"/>
                </a:xfrm>
              </p:grpSpPr>
              <p:sp>
                <p:nvSpPr>
                  <p:cNvPr id="49262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680"/>
                    <a:ext cx="108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49262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404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49263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780" y="1404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492631" name="WordArt 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920" y="13680"/>
                  <a:ext cx="540" cy="360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bg-BG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C0C0C0"/>
                      </a:solidFill>
                      <a:latin typeface="Arial Black"/>
                    </a:rPr>
                    <a:t>х</a:t>
                  </a:r>
                </a:p>
              </p:txBody>
            </p:sp>
          </p:grpSp>
          <p:grpSp>
            <p:nvGrpSpPr>
              <p:cNvPr id="492632" name="Group 88"/>
              <p:cNvGrpSpPr>
                <a:grpSpLocks/>
              </p:cNvGrpSpPr>
              <p:nvPr/>
            </p:nvGrpSpPr>
            <p:grpSpPr bwMode="auto">
              <a:xfrm>
                <a:off x="5697" y="13026"/>
                <a:ext cx="130" cy="463"/>
                <a:chOff x="5697" y="13026"/>
                <a:chExt cx="130" cy="463"/>
              </a:xfrm>
            </p:grpSpPr>
            <p:sp>
              <p:nvSpPr>
                <p:cNvPr id="492633" name="Line 89"/>
                <p:cNvSpPr>
                  <a:spLocks noChangeShapeType="1"/>
                </p:cNvSpPr>
                <p:nvPr/>
              </p:nvSpPr>
              <p:spPr bwMode="auto">
                <a:xfrm rot="5340446">
                  <a:off x="5757" y="12984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34" name="Freeform 90"/>
                <p:cNvSpPr>
                  <a:spLocks/>
                </p:cNvSpPr>
                <p:nvPr/>
              </p:nvSpPr>
              <p:spPr bwMode="auto">
                <a:xfrm rot="5340446">
                  <a:off x="5657" y="13066"/>
                  <a:ext cx="210" cy="130"/>
                </a:xfrm>
                <a:custGeom>
                  <a:avLst/>
                  <a:gdLst>
                    <a:gd name="T0" fmla="*/ 0 w 900"/>
                    <a:gd name="T1" fmla="*/ 560 h 560"/>
                    <a:gd name="T2" fmla="*/ 900 w 900"/>
                    <a:gd name="T3" fmla="*/ 560 h 560"/>
                    <a:gd name="T4" fmla="*/ 900 w 900"/>
                    <a:gd name="T5" fmla="*/ 0 h 560"/>
                    <a:gd name="T6" fmla="*/ 0 w 900"/>
                    <a:gd name="T7" fmla="*/ 0 h 560"/>
                    <a:gd name="T8" fmla="*/ 0 w 900"/>
                    <a:gd name="T9" fmla="*/ 56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0" h="560">
                      <a:moveTo>
                        <a:pt x="0" y="560"/>
                      </a:moveTo>
                      <a:lnTo>
                        <a:pt x="900" y="560"/>
                      </a:lnTo>
                      <a:lnTo>
                        <a:pt x="900" y="0"/>
                      </a:lnTo>
                      <a:lnTo>
                        <a:pt x="0" y="0"/>
                      </a:lnTo>
                      <a:lnTo>
                        <a:pt x="0" y="56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35" name="Oval 91"/>
                <p:cNvSpPr>
                  <a:spLocks noChangeArrowheads="1"/>
                </p:cNvSpPr>
                <p:nvPr/>
              </p:nvSpPr>
              <p:spPr bwMode="auto">
                <a:xfrm rot="5340446">
                  <a:off x="5717" y="13068"/>
                  <a:ext cx="84" cy="8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492636" name="Line 92"/>
                <p:cNvSpPr>
                  <a:spLocks noChangeShapeType="1"/>
                </p:cNvSpPr>
                <p:nvPr/>
              </p:nvSpPr>
              <p:spPr bwMode="auto">
                <a:xfrm rot="5340446">
                  <a:off x="5595" y="13321"/>
                  <a:ext cx="337" cy="0"/>
                </a:xfrm>
                <a:prstGeom prst="line">
                  <a:avLst/>
                </a:prstGeom>
                <a:noFill/>
                <a:ln w="9525">
                  <a:solidFill>
                    <a:srgbClr val="00B05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492637" name="Text Box 93"/>
            <p:cNvSpPr txBox="1">
              <a:spLocks noChangeArrowheads="1"/>
            </p:cNvSpPr>
            <p:nvPr/>
          </p:nvSpPr>
          <p:spPr bwMode="auto">
            <a:xfrm>
              <a:off x="303" y="3047"/>
              <a:ext cx="159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/>
                <a:t>5</a:t>
              </a:r>
            </a:p>
          </p:txBody>
        </p:sp>
        <p:sp>
          <p:nvSpPr>
            <p:cNvPr id="492638" name="Text Box 94"/>
            <p:cNvSpPr txBox="1">
              <a:spLocks noChangeArrowheads="1"/>
            </p:cNvSpPr>
            <p:nvPr/>
          </p:nvSpPr>
          <p:spPr bwMode="auto">
            <a:xfrm>
              <a:off x="542" y="3091"/>
              <a:ext cx="33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800" b="0" dirty="0" err="1">
                  <a:latin typeface="Times New Roman" pitchFamily="18" charset="0"/>
                  <a:cs typeface="Times New Roman" pitchFamily="18" charset="0"/>
                </a:rPr>
                <a:t>Ibd</a:t>
              </a:r>
              <a:r>
                <a:rPr lang="en-US" altLang="bg-BG" sz="8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bg-BG" sz="800" b="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</a:t>
              </a:r>
              <a:endParaRPr lang="bg-BG" altLang="bg-BG" sz="800" b="0" dirty="0">
                <a:latin typeface="Times New Roman" pitchFamily="18" charset="0"/>
                <a:cs typeface="Times New Roman" pitchFamily="18" charset="0"/>
              </a:endParaRPr>
            </a:p>
            <a:p>
              <a:pPr algn="l" eaLnBrk="0" hangingPunct="0"/>
              <a:endParaRPr lang="bg-BG" altLang="bg-BG" sz="800" b="0" dirty="0"/>
            </a:p>
          </p:txBody>
        </p:sp>
        <p:sp>
          <p:nvSpPr>
            <p:cNvPr id="492639" name="Line 95"/>
            <p:cNvSpPr>
              <a:spLocks noChangeShapeType="1"/>
            </p:cNvSpPr>
            <p:nvPr/>
          </p:nvSpPr>
          <p:spPr bwMode="auto">
            <a:xfrm>
              <a:off x="511" y="3092"/>
              <a:ext cx="0" cy="1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40" name="Text Box 96"/>
            <p:cNvSpPr txBox="1">
              <a:spLocks noChangeArrowheads="1"/>
            </p:cNvSpPr>
            <p:nvPr/>
          </p:nvSpPr>
          <p:spPr bwMode="auto">
            <a:xfrm>
              <a:off x="1335" y="2989"/>
              <a:ext cx="544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800">
                  <a:cs typeface="Times New Roman" pitchFamily="18" charset="0"/>
                </a:rPr>
                <a:t> </a:t>
              </a:r>
              <a:endParaRPr lang="bg-BG" altLang="bg-BG" sz="800" b="0"/>
            </a:p>
          </p:txBody>
        </p:sp>
        <p:sp>
          <p:nvSpPr>
            <p:cNvPr id="492641" name="Text Box 97"/>
            <p:cNvSpPr txBox="1">
              <a:spLocks noChangeArrowheads="1"/>
            </p:cNvSpPr>
            <p:nvPr/>
          </p:nvSpPr>
          <p:spPr bwMode="auto">
            <a:xfrm>
              <a:off x="1146" y="2989"/>
              <a:ext cx="189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 b="0">
                  <a:cs typeface="Times New Roman" pitchFamily="18" charset="0"/>
                </a:rPr>
                <a:t>6</a:t>
              </a:r>
              <a:endParaRPr lang="en-US" altLang="bg-BG" sz="800" b="0"/>
            </a:p>
          </p:txBody>
        </p:sp>
        <p:sp>
          <p:nvSpPr>
            <p:cNvPr id="492642" name="Line 98"/>
            <p:cNvSpPr>
              <a:spLocks noChangeShapeType="1"/>
            </p:cNvSpPr>
            <p:nvPr/>
          </p:nvSpPr>
          <p:spPr bwMode="auto">
            <a:xfrm>
              <a:off x="1419" y="3034"/>
              <a:ext cx="209" cy="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2643" name="Group 99"/>
            <p:cNvGrpSpPr>
              <a:grpSpLocks/>
            </p:cNvGrpSpPr>
            <p:nvPr/>
          </p:nvGrpSpPr>
          <p:grpSpPr bwMode="auto">
            <a:xfrm>
              <a:off x="1628" y="3079"/>
              <a:ext cx="83" cy="86"/>
              <a:chOff x="4860" y="14760"/>
              <a:chExt cx="540" cy="540"/>
            </a:xfrm>
          </p:grpSpPr>
          <p:sp>
            <p:nvSpPr>
              <p:cNvPr id="492644" name="Oval 100"/>
              <p:cNvSpPr>
                <a:spLocks noChangeArrowheads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45" name="Line 101"/>
              <p:cNvSpPr>
                <a:spLocks noChangeShapeType="1"/>
              </p:cNvSpPr>
              <p:nvPr/>
            </p:nvSpPr>
            <p:spPr bwMode="auto">
              <a:xfrm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46" name="Line 102"/>
              <p:cNvSpPr>
                <a:spLocks noChangeShapeType="1"/>
              </p:cNvSpPr>
              <p:nvPr/>
            </p:nvSpPr>
            <p:spPr bwMode="auto">
              <a:xfrm flipV="1">
                <a:off x="4860" y="147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92647" name="Line 103"/>
            <p:cNvSpPr>
              <a:spLocks noChangeShapeType="1"/>
            </p:cNvSpPr>
            <p:nvPr/>
          </p:nvSpPr>
          <p:spPr bwMode="auto">
            <a:xfrm>
              <a:off x="624" y="1811"/>
              <a:ext cx="795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48" name="Line 104"/>
            <p:cNvSpPr>
              <a:spLocks noChangeShapeType="1"/>
            </p:cNvSpPr>
            <p:nvPr/>
          </p:nvSpPr>
          <p:spPr bwMode="auto">
            <a:xfrm>
              <a:off x="1419" y="2020"/>
              <a:ext cx="0" cy="9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49" name="Line 105"/>
            <p:cNvSpPr>
              <a:spLocks noChangeShapeType="1"/>
            </p:cNvSpPr>
            <p:nvPr/>
          </p:nvSpPr>
          <p:spPr bwMode="auto">
            <a:xfrm flipH="1">
              <a:off x="695" y="3213"/>
              <a:ext cx="738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0" name="Line 106"/>
            <p:cNvSpPr>
              <a:spLocks noChangeShapeType="1"/>
            </p:cNvSpPr>
            <p:nvPr/>
          </p:nvSpPr>
          <p:spPr bwMode="auto">
            <a:xfrm flipH="1">
              <a:off x="698" y="3251"/>
              <a:ext cx="0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1" name="Freeform 107"/>
            <p:cNvSpPr>
              <a:spLocks/>
            </p:cNvSpPr>
            <p:nvPr/>
          </p:nvSpPr>
          <p:spPr bwMode="auto">
            <a:xfrm>
              <a:off x="131" y="1507"/>
              <a:ext cx="404" cy="1095"/>
            </a:xfrm>
            <a:custGeom>
              <a:avLst/>
              <a:gdLst>
                <a:gd name="T0" fmla="*/ 880 w 1740"/>
                <a:gd name="T1" fmla="*/ 4400 h 4400"/>
                <a:gd name="T2" fmla="*/ 0 w 1740"/>
                <a:gd name="T3" fmla="*/ 2720 h 4400"/>
                <a:gd name="T4" fmla="*/ 620 w 1740"/>
                <a:gd name="T5" fmla="*/ 440 h 4400"/>
                <a:gd name="T6" fmla="*/ 1740 w 1740"/>
                <a:gd name="T7" fmla="*/ 80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0" h="4400">
                  <a:moveTo>
                    <a:pt x="880" y="4400"/>
                  </a:moveTo>
                  <a:cubicBezTo>
                    <a:pt x="733" y="4120"/>
                    <a:pt x="43" y="3380"/>
                    <a:pt x="0" y="2720"/>
                  </a:cubicBezTo>
                  <a:cubicBezTo>
                    <a:pt x="20" y="2050"/>
                    <a:pt x="330" y="880"/>
                    <a:pt x="620" y="440"/>
                  </a:cubicBezTo>
                  <a:cubicBezTo>
                    <a:pt x="910" y="0"/>
                    <a:pt x="1507" y="155"/>
                    <a:pt x="1740" y="8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2652" name="Freeform 108"/>
            <p:cNvSpPr>
              <a:spLocks/>
            </p:cNvSpPr>
            <p:nvPr/>
          </p:nvSpPr>
          <p:spPr bwMode="auto">
            <a:xfrm>
              <a:off x="0" y="1440"/>
              <a:ext cx="600" cy="1422"/>
            </a:xfrm>
            <a:custGeom>
              <a:avLst/>
              <a:gdLst>
                <a:gd name="T0" fmla="*/ 1503 w 2443"/>
                <a:gd name="T1" fmla="*/ 5870 h 5870"/>
                <a:gd name="T2" fmla="*/ 23 w 2443"/>
                <a:gd name="T3" fmla="*/ 3690 h 5870"/>
                <a:gd name="T4" fmla="*/ 903 w 2443"/>
                <a:gd name="T5" fmla="*/ 590 h 5870"/>
                <a:gd name="T6" fmla="*/ 2443 w 2443"/>
                <a:gd name="T7" fmla="*/ 150 h 5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3" h="5870">
                  <a:moveTo>
                    <a:pt x="1503" y="5870"/>
                  </a:moveTo>
                  <a:cubicBezTo>
                    <a:pt x="1256" y="5503"/>
                    <a:pt x="123" y="4570"/>
                    <a:pt x="23" y="3690"/>
                  </a:cubicBezTo>
                  <a:cubicBezTo>
                    <a:pt x="0" y="2747"/>
                    <a:pt x="510" y="1160"/>
                    <a:pt x="903" y="590"/>
                  </a:cubicBezTo>
                  <a:cubicBezTo>
                    <a:pt x="1306" y="0"/>
                    <a:pt x="2122" y="242"/>
                    <a:pt x="2443" y="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92653" name="Group 109"/>
            <p:cNvGrpSpPr>
              <a:grpSpLocks/>
            </p:cNvGrpSpPr>
            <p:nvPr/>
          </p:nvGrpSpPr>
          <p:grpSpPr bwMode="auto">
            <a:xfrm rot="3289504">
              <a:off x="542" y="1423"/>
              <a:ext cx="154" cy="236"/>
              <a:chOff x="2191" y="8896"/>
              <a:chExt cx="1319" cy="935"/>
            </a:xfrm>
          </p:grpSpPr>
          <p:sp>
            <p:nvSpPr>
              <p:cNvPr id="492654" name="Freeform 110"/>
              <p:cNvSpPr>
                <a:spLocks/>
              </p:cNvSpPr>
              <p:nvPr/>
            </p:nvSpPr>
            <p:spPr bwMode="auto">
              <a:xfrm>
                <a:off x="2191" y="8896"/>
                <a:ext cx="1319" cy="935"/>
              </a:xfrm>
              <a:custGeom>
                <a:avLst/>
                <a:gdLst>
                  <a:gd name="T0" fmla="*/ 173 w 1319"/>
                  <a:gd name="T1" fmla="*/ 63 h 935"/>
                  <a:gd name="T2" fmla="*/ 148 w 1319"/>
                  <a:gd name="T3" fmla="*/ 32 h 935"/>
                  <a:gd name="T4" fmla="*/ 123 w 1319"/>
                  <a:gd name="T5" fmla="*/ 10 h 935"/>
                  <a:gd name="T6" fmla="*/ 98 w 1319"/>
                  <a:gd name="T7" fmla="*/ 0 h 935"/>
                  <a:gd name="T8" fmla="*/ 58 w 1319"/>
                  <a:gd name="T9" fmla="*/ 14 h 935"/>
                  <a:gd name="T10" fmla="*/ 19 w 1319"/>
                  <a:gd name="T11" fmla="*/ 92 h 935"/>
                  <a:gd name="T12" fmla="*/ 0 w 1319"/>
                  <a:gd name="T13" fmla="*/ 223 h 935"/>
                  <a:gd name="T14" fmla="*/ 6 w 1319"/>
                  <a:gd name="T15" fmla="*/ 394 h 935"/>
                  <a:gd name="T16" fmla="*/ 35 w 1319"/>
                  <a:gd name="T17" fmla="*/ 583 h 935"/>
                  <a:gd name="T18" fmla="*/ 81 w 1319"/>
                  <a:gd name="T19" fmla="*/ 747 h 935"/>
                  <a:gd name="T20" fmla="*/ 138 w 1319"/>
                  <a:gd name="T21" fmla="*/ 867 h 935"/>
                  <a:gd name="T22" fmla="*/ 199 w 1319"/>
                  <a:gd name="T23" fmla="*/ 929 h 935"/>
                  <a:gd name="T24" fmla="*/ 241 w 1319"/>
                  <a:gd name="T25" fmla="*/ 932 h 935"/>
                  <a:gd name="T26" fmla="*/ 259 w 1319"/>
                  <a:gd name="T27" fmla="*/ 916 h 935"/>
                  <a:gd name="T28" fmla="*/ 277 w 1319"/>
                  <a:gd name="T29" fmla="*/ 890 h 935"/>
                  <a:gd name="T30" fmla="*/ 291 w 1319"/>
                  <a:gd name="T31" fmla="*/ 856 h 935"/>
                  <a:gd name="T32" fmla="*/ 294 w 1319"/>
                  <a:gd name="T33" fmla="*/ 835 h 935"/>
                  <a:gd name="T34" fmla="*/ 334 w 1319"/>
                  <a:gd name="T35" fmla="*/ 740 h 935"/>
                  <a:gd name="T36" fmla="*/ 384 w 1319"/>
                  <a:gd name="T37" fmla="*/ 659 h 935"/>
                  <a:gd name="T38" fmla="*/ 441 w 1319"/>
                  <a:gd name="T39" fmla="*/ 593 h 935"/>
                  <a:gd name="T40" fmla="*/ 498 w 1319"/>
                  <a:gd name="T41" fmla="*/ 541 h 935"/>
                  <a:gd name="T42" fmla="*/ 554 w 1319"/>
                  <a:gd name="T43" fmla="*/ 502 h 935"/>
                  <a:gd name="T44" fmla="*/ 603 w 1319"/>
                  <a:gd name="T45" fmla="*/ 473 h 935"/>
                  <a:gd name="T46" fmla="*/ 645 w 1319"/>
                  <a:gd name="T47" fmla="*/ 456 h 935"/>
                  <a:gd name="T48" fmla="*/ 672 w 1319"/>
                  <a:gd name="T49" fmla="*/ 449 h 935"/>
                  <a:gd name="T50" fmla="*/ 708 w 1319"/>
                  <a:gd name="T51" fmla="*/ 443 h 935"/>
                  <a:gd name="T52" fmla="*/ 772 w 1319"/>
                  <a:gd name="T53" fmla="*/ 433 h 935"/>
                  <a:gd name="T54" fmla="*/ 852 w 1319"/>
                  <a:gd name="T55" fmla="*/ 420 h 935"/>
                  <a:gd name="T56" fmla="*/ 943 w 1319"/>
                  <a:gd name="T57" fmla="*/ 407 h 935"/>
                  <a:gd name="T58" fmla="*/ 1034 w 1319"/>
                  <a:gd name="T59" fmla="*/ 392 h 935"/>
                  <a:gd name="T60" fmla="*/ 1119 w 1319"/>
                  <a:gd name="T61" fmla="*/ 379 h 935"/>
                  <a:gd name="T62" fmla="*/ 1185 w 1319"/>
                  <a:gd name="T63" fmla="*/ 369 h 935"/>
                  <a:gd name="T64" fmla="*/ 1228 w 1319"/>
                  <a:gd name="T65" fmla="*/ 362 h 935"/>
                  <a:gd name="T66" fmla="*/ 1255 w 1319"/>
                  <a:gd name="T67" fmla="*/ 392 h 935"/>
                  <a:gd name="T68" fmla="*/ 1290 w 1319"/>
                  <a:gd name="T69" fmla="*/ 401 h 935"/>
                  <a:gd name="T70" fmla="*/ 1314 w 1319"/>
                  <a:gd name="T71" fmla="*/ 371 h 935"/>
                  <a:gd name="T72" fmla="*/ 1314 w 1319"/>
                  <a:gd name="T73" fmla="*/ 288 h 935"/>
                  <a:gd name="T74" fmla="*/ 1287 w 1319"/>
                  <a:gd name="T75" fmla="*/ 211 h 935"/>
                  <a:gd name="T76" fmla="*/ 1251 w 1319"/>
                  <a:gd name="T77" fmla="*/ 189 h 935"/>
                  <a:gd name="T78" fmla="*/ 1221 w 1319"/>
                  <a:gd name="T79" fmla="*/ 209 h 935"/>
                  <a:gd name="T80" fmla="*/ 1211 w 1319"/>
                  <a:gd name="T81" fmla="*/ 249 h 935"/>
                  <a:gd name="T82" fmla="*/ 1167 w 1319"/>
                  <a:gd name="T83" fmla="*/ 257 h 935"/>
                  <a:gd name="T84" fmla="*/ 1101 w 1319"/>
                  <a:gd name="T85" fmla="*/ 267 h 935"/>
                  <a:gd name="T86" fmla="*/ 1016 w 1319"/>
                  <a:gd name="T87" fmla="*/ 280 h 935"/>
                  <a:gd name="T88" fmla="*/ 926 w 1319"/>
                  <a:gd name="T89" fmla="*/ 293 h 935"/>
                  <a:gd name="T90" fmla="*/ 835 w 1319"/>
                  <a:gd name="T91" fmla="*/ 307 h 935"/>
                  <a:gd name="T92" fmla="*/ 754 w 1319"/>
                  <a:gd name="T93" fmla="*/ 319 h 935"/>
                  <a:gd name="T94" fmla="*/ 691 w 1319"/>
                  <a:gd name="T95" fmla="*/ 329 h 935"/>
                  <a:gd name="T96" fmla="*/ 655 w 1319"/>
                  <a:gd name="T97" fmla="*/ 335 h 935"/>
                  <a:gd name="T98" fmla="*/ 626 w 1319"/>
                  <a:gd name="T99" fmla="*/ 336 h 935"/>
                  <a:gd name="T100" fmla="*/ 582 w 1319"/>
                  <a:gd name="T101" fmla="*/ 332 h 935"/>
                  <a:gd name="T102" fmla="*/ 526 w 1319"/>
                  <a:gd name="T103" fmla="*/ 320 h 935"/>
                  <a:gd name="T104" fmla="*/ 461 w 1319"/>
                  <a:gd name="T105" fmla="*/ 299 h 935"/>
                  <a:gd name="T106" fmla="*/ 390 w 1319"/>
                  <a:gd name="T107" fmla="*/ 267 h 935"/>
                  <a:gd name="T108" fmla="*/ 318 w 1319"/>
                  <a:gd name="T109" fmla="*/ 221 h 935"/>
                  <a:gd name="T110" fmla="*/ 246 w 1319"/>
                  <a:gd name="T111" fmla="*/ 160 h 935"/>
                  <a:gd name="T112" fmla="*/ 179 w 1319"/>
                  <a:gd name="T113" fmla="*/ 81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19" h="935">
                    <a:moveTo>
                      <a:pt x="186" y="84"/>
                    </a:moveTo>
                    <a:lnTo>
                      <a:pt x="173" y="63"/>
                    </a:lnTo>
                    <a:lnTo>
                      <a:pt x="161" y="46"/>
                    </a:lnTo>
                    <a:lnTo>
                      <a:pt x="148" y="32"/>
                    </a:lnTo>
                    <a:lnTo>
                      <a:pt x="135" y="19"/>
                    </a:lnTo>
                    <a:lnTo>
                      <a:pt x="123" y="10"/>
                    </a:lnTo>
                    <a:lnTo>
                      <a:pt x="110" y="3"/>
                    </a:lnTo>
                    <a:lnTo>
                      <a:pt x="98" y="0"/>
                    </a:lnTo>
                    <a:lnTo>
                      <a:pt x="85" y="0"/>
                    </a:lnTo>
                    <a:lnTo>
                      <a:pt x="58" y="14"/>
                    </a:lnTo>
                    <a:lnTo>
                      <a:pt x="36" y="46"/>
                    </a:lnTo>
                    <a:lnTo>
                      <a:pt x="19" y="92"/>
                    </a:lnTo>
                    <a:lnTo>
                      <a:pt x="7" y="153"/>
                    </a:lnTo>
                    <a:lnTo>
                      <a:pt x="0" y="223"/>
                    </a:lnTo>
                    <a:lnTo>
                      <a:pt x="0" y="306"/>
                    </a:lnTo>
                    <a:lnTo>
                      <a:pt x="6" y="394"/>
                    </a:lnTo>
                    <a:lnTo>
                      <a:pt x="17" y="489"/>
                    </a:lnTo>
                    <a:lnTo>
                      <a:pt x="35" y="583"/>
                    </a:lnTo>
                    <a:lnTo>
                      <a:pt x="56" y="669"/>
                    </a:lnTo>
                    <a:lnTo>
                      <a:pt x="81" y="747"/>
                    </a:lnTo>
                    <a:lnTo>
                      <a:pt x="108" y="814"/>
                    </a:lnTo>
                    <a:lnTo>
                      <a:pt x="138" y="867"/>
                    </a:lnTo>
                    <a:lnTo>
                      <a:pt x="169" y="906"/>
                    </a:lnTo>
                    <a:lnTo>
                      <a:pt x="199" y="929"/>
                    </a:lnTo>
                    <a:lnTo>
                      <a:pt x="229" y="935"/>
                    </a:lnTo>
                    <a:lnTo>
                      <a:pt x="241" y="932"/>
                    </a:lnTo>
                    <a:lnTo>
                      <a:pt x="251" y="925"/>
                    </a:lnTo>
                    <a:lnTo>
                      <a:pt x="259" y="916"/>
                    </a:lnTo>
                    <a:lnTo>
                      <a:pt x="269" y="905"/>
                    </a:lnTo>
                    <a:lnTo>
                      <a:pt x="277" y="890"/>
                    </a:lnTo>
                    <a:lnTo>
                      <a:pt x="284" y="874"/>
                    </a:lnTo>
                    <a:lnTo>
                      <a:pt x="291" y="856"/>
                    </a:lnTo>
                    <a:lnTo>
                      <a:pt x="297" y="834"/>
                    </a:lnTo>
                    <a:lnTo>
                      <a:pt x="294" y="835"/>
                    </a:lnTo>
                    <a:lnTo>
                      <a:pt x="313" y="785"/>
                    </a:lnTo>
                    <a:lnTo>
                      <a:pt x="334" y="740"/>
                    </a:lnTo>
                    <a:lnTo>
                      <a:pt x="359" y="697"/>
                    </a:lnTo>
                    <a:lnTo>
                      <a:pt x="384" y="659"/>
                    </a:lnTo>
                    <a:lnTo>
                      <a:pt x="412" y="625"/>
                    </a:lnTo>
                    <a:lnTo>
                      <a:pt x="441" y="593"/>
                    </a:lnTo>
                    <a:lnTo>
                      <a:pt x="469" y="565"/>
                    </a:lnTo>
                    <a:lnTo>
                      <a:pt x="498" y="541"/>
                    </a:lnTo>
                    <a:lnTo>
                      <a:pt x="527" y="519"/>
                    </a:lnTo>
                    <a:lnTo>
                      <a:pt x="554" y="502"/>
                    </a:lnTo>
                    <a:lnTo>
                      <a:pt x="580" y="486"/>
                    </a:lnTo>
                    <a:lnTo>
                      <a:pt x="603" y="473"/>
                    </a:lnTo>
                    <a:lnTo>
                      <a:pt x="626" y="464"/>
                    </a:lnTo>
                    <a:lnTo>
                      <a:pt x="645" y="456"/>
                    </a:lnTo>
                    <a:lnTo>
                      <a:pt x="661" y="451"/>
                    </a:lnTo>
                    <a:lnTo>
                      <a:pt x="672" y="449"/>
                    </a:lnTo>
                    <a:lnTo>
                      <a:pt x="687" y="446"/>
                    </a:lnTo>
                    <a:lnTo>
                      <a:pt x="708" y="443"/>
                    </a:lnTo>
                    <a:lnTo>
                      <a:pt x="737" y="439"/>
                    </a:lnTo>
                    <a:lnTo>
                      <a:pt x="772" y="433"/>
                    </a:lnTo>
                    <a:lnTo>
                      <a:pt x="811" y="427"/>
                    </a:lnTo>
                    <a:lnTo>
                      <a:pt x="852" y="420"/>
                    </a:lnTo>
                    <a:lnTo>
                      <a:pt x="897" y="414"/>
                    </a:lnTo>
                    <a:lnTo>
                      <a:pt x="943" y="407"/>
                    </a:lnTo>
                    <a:lnTo>
                      <a:pt x="989" y="400"/>
                    </a:lnTo>
                    <a:lnTo>
                      <a:pt x="1034" y="392"/>
                    </a:lnTo>
                    <a:lnTo>
                      <a:pt x="1078" y="385"/>
                    </a:lnTo>
                    <a:lnTo>
                      <a:pt x="1119" y="379"/>
                    </a:lnTo>
                    <a:lnTo>
                      <a:pt x="1155" y="374"/>
                    </a:lnTo>
                    <a:lnTo>
                      <a:pt x="1185" y="369"/>
                    </a:lnTo>
                    <a:lnTo>
                      <a:pt x="1211" y="365"/>
                    </a:lnTo>
                    <a:lnTo>
                      <a:pt x="1228" y="362"/>
                    </a:lnTo>
                    <a:lnTo>
                      <a:pt x="1239" y="379"/>
                    </a:lnTo>
                    <a:lnTo>
                      <a:pt x="1255" y="392"/>
                    </a:lnTo>
                    <a:lnTo>
                      <a:pt x="1273" y="400"/>
                    </a:lnTo>
                    <a:lnTo>
                      <a:pt x="1290" y="401"/>
                    </a:lnTo>
                    <a:lnTo>
                      <a:pt x="1304" y="391"/>
                    </a:lnTo>
                    <a:lnTo>
                      <a:pt x="1314" y="371"/>
                    </a:lnTo>
                    <a:lnTo>
                      <a:pt x="1319" y="337"/>
                    </a:lnTo>
                    <a:lnTo>
                      <a:pt x="1314" y="288"/>
                    </a:lnTo>
                    <a:lnTo>
                      <a:pt x="1303" y="241"/>
                    </a:lnTo>
                    <a:lnTo>
                      <a:pt x="1287" y="211"/>
                    </a:lnTo>
                    <a:lnTo>
                      <a:pt x="1270" y="193"/>
                    </a:lnTo>
                    <a:lnTo>
                      <a:pt x="1251" y="189"/>
                    </a:lnTo>
                    <a:lnTo>
                      <a:pt x="1235" y="195"/>
                    </a:lnTo>
                    <a:lnTo>
                      <a:pt x="1221" y="209"/>
                    </a:lnTo>
                    <a:lnTo>
                      <a:pt x="1212" y="228"/>
                    </a:lnTo>
                    <a:lnTo>
                      <a:pt x="1211" y="249"/>
                    </a:lnTo>
                    <a:lnTo>
                      <a:pt x="1193" y="252"/>
                    </a:lnTo>
                    <a:lnTo>
                      <a:pt x="1167" y="257"/>
                    </a:lnTo>
                    <a:lnTo>
                      <a:pt x="1137" y="261"/>
                    </a:lnTo>
                    <a:lnTo>
                      <a:pt x="1101" y="267"/>
                    </a:lnTo>
                    <a:lnTo>
                      <a:pt x="1061" y="273"/>
                    </a:lnTo>
                    <a:lnTo>
                      <a:pt x="1016" y="280"/>
                    </a:lnTo>
                    <a:lnTo>
                      <a:pt x="972" y="286"/>
                    </a:lnTo>
                    <a:lnTo>
                      <a:pt x="926" y="293"/>
                    </a:lnTo>
                    <a:lnTo>
                      <a:pt x="880" y="300"/>
                    </a:lnTo>
                    <a:lnTo>
                      <a:pt x="835" y="307"/>
                    </a:lnTo>
                    <a:lnTo>
                      <a:pt x="793" y="313"/>
                    </a:lnTo>
                    <a:lnTo>
                      <a:pt x="754" y="319"/>
                    </a:lnTo>
                    <a:lnTo>
                      <a:pt x="720" y="325"/>
                    </a:lnTo>
                    <a:lnTo>
                      <a:pt x="691" y="329"/>
                    </a:lnTo>
                    <a:lnTo>
                      <a:pt x="669" y="332"/>
                    </a:lnTo>
                    <a:lnTo>
                      <a:pt x="655" y="335"/>
                    </a:lnTo>
                    <a:lnTo>
                      <a:pt x="642" y="336"/>
                    </a:lnTo>
                    <a:lnTo>
                      <a:pt x="626" y="336"/>
                    </a:lnTo>
                    <a:lnTo>
                      <a:pt x="606" y="335"/>
                    </a:lnTo>
                    <a:lnTo>
                      <a:pt x="582" y="332"/>
                    </a:lnTo>
                    <a:lnTo>
                      <a:pt x="556" y="327"/>
                    </a:lnTo>
                    <a:lnTo>
                      <a:pt x="526" y="320"/>
                    </a:lnTo>
                    <a:lnTo>
                      <a:pt x="494" y="312"/>
                    </a:lnTo>
                    <a:lnTo>
                      <a:pt x="461" y="299"/>
                    </a:lnTo>
                    <a:lnTo>
                      <a:pt x="426" y="284"/>
                    </a:lnTo>
                    <a:lnTo>
                      <a:pt x="390" y="267"/>
                    </a:lnTo>
                    <a:lnTo>
                      <a:pt x="354" y="245"/>
                    </a:lnTo>
                    <a:lnTo>
                      <a:pt x="318" y="221"/>
                    </a:lnTo>
                    <a:lnTo>
                      <a:pt x="282" y="192"/>
                    </a:lnTo>
                    <a:lnTo>
                      <a:pt x="246" y="160"/>
                    </a:lnTo>
                    <a:lnTo>
                      <a:pt x="212" y="122"/>
                    </a:lnTo>
                    <a:lnTo>
                      <a:pt x="179" y="81"/>
                    </a:lnTo>
                    <a:lnTo>
                      <a:pt x="186" y="84"/>
                    </a:lnTo>
                    <a:close/>
                  </a:path>
                </a:pathLst>
              </a:custGeom>
              <a:solidFill>
                <a:srgbClr val="FFE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5" name="Freeform 111"/>
              <p:cNvSpPr>
                <a:spLocks/>
              </p:cNvSpPr>
              <p:nvPr/>
            </p:nvSpPr>
            <p:spPr bwMode="auto">
              <a:xfrm>
                <a:off x="2191" y="8896"/>
                <a:ext cx="1319" cy="935"/>
              </a:xfrm>
              <a:custGeom>
                <a:avLst/>
                <a:gdLst>
                  <a:gd name="T0" fmla="*/ 186 w 1319"/>
                  <a:gd name="T1" fmla="*/ 84 h 935"/>
                  <a:gd name="T2" fmla="*/ 161 w 1319"/>
                  <a:gd name="T3" fmla="*/ 46 h 935"/>
                  <a:gd name="T4" fmla="*/ 135 w 1319"/>
                  <a:gd name="T5" fmla="*/ 19 h 935"/>
                  <a:gd name="T6" fmla="*/ 110 w 1319"/>
                  <a:gd name="T7" fmla="*/ 3 h 935"/>
                  <a:gd name="T8" fmla="*/ 85 w 1319"/>
                  <a:gd name="T9" fmla="*/ 0 h 935"/>
                  <a:gd name="T10" fmla="*/ 58 w 1319"/>
                  <a:gd name="T11" fmla="*/ 14 h 935"/>
                  <a:gd name="T12" fmla="*/ 19 w 1319"/>
                  <a:gd name="T13" fmla="*/ 92 h 935"/>
                  <a:gd name="T14" fmla="*/ 0 w 1319"/>
                  <a:gd name="T15" fmla="*/ 223 h 935"/>
                  <a:gd name="T16" fmla="*/ 6 w 1319"/>
                  <a:gd name="T17" fmla="*/ 394 h 935"/>
                  <a:gd name="T18" fmla="*/ 17 w 1319"/>
                  <a:gd name="T19" fmla="*/ 489 h 935"/>
                  <a:gd name="T20" fmla="*/ 56 w 1319"/>
                  <a:gd name="T21" fmla="*/ 669 h 935"/>
                  <a:gd name="T22" fmla="*/ 108 w 1319"/>
                  <a:gd name="T23" fmla="*/ 814 h 935"/>
                  <a:gd name="T24" fmla="*/ 169 w 1319"/>
                  <a:gd name="T25" fmla="*/ 906 h 935"/>
                  <a:gd name="T26" fmla="*/ 229 w 1319"/>
                  <a:gd name="T27" fmla="*/ 935 h 935"/>
                  <a:gd name="T28" fmla="*/ 241 w 1319"/>
                  <a:gd name="T29" fmla="*/ 932 h 935"/>
                  <a:gd name="T30" fmla="*/ 259 w 1319"/>
                  <a:gd name="T31" fmla="*/ 916 h 935"/>
                  <a:gd name="T32" fmla="*/ 277 w 1319"/>
                  <a:gd name="T33" fmla="*/ 890 h 935"/>
                  <a:gd name="T34" fmla="*/ 291 w 1319"/>
                  <a:gd name="T35" fmla="*/ 856 h 935"/>
                  <a:gd name="T36" fmla="*/ 294 w 1319"/>
                  <a:gd name="T37" fmla="*/ 835 h 935"/>
                  <a:gd name="T38" fmla="*/ 313 w 1319"/>
                  <a:gd name="T39" fmla="*/ 785 h 935"/>
                  <a:gd name="T40" fmla="*/ 359 w 1319"/>
                  <a:gd name="T41" fmla="*/ 697 h 935"/>
                  <a:gd name="T42" fmla="*/ 412 w 1319"/>
                  <a:gd name="T43" fmla="*/ 625 h 935"/>
                  <a:gd name="T44" fmla="*/ 469 w 1319"/>
                  <a:gd name="T45" fmla="*/ 565 h 935"/>
                  <a:gd name="T46" fmla="*/ 527 w 1319"/>
                  <a:gd name="T47" fmla="*/ 519 h 935"/>
                  <a:gd name="T48" fmla="*/ 580 w 1319"/>
                  <a:gd name="T49" fmla="*/ 486 h 935"/>
                  <a:gd name="T50" fmla="*/ 626 w 1319"/>
                  <a:gd name="T51" fmla="*/ 464 h 935"/>
                  <a:gd name="T52" fmla="*/ 661 w 1319"/>
                  <a:gd name="T53" fmla="*/ 451 h 935"/>
                  <a:gd name="T54" fmla="*/ 672 w 1319"/>
                  <a:gd name="T55" fmla="*/ 449 h 935"/>
                  <a:gd name="T56" fmla="*/ 708 w 1319"/>
                  <a:gd name="T57" fmla="*/ 443 h 935"/>
                  <a:gd name="T58" fmla="*/ 772 w 1319"/>
                  <a:gd name="T59" fmla="*/ 433 h 935"/>
                  <a:gd name="T60" fmla="*/ 852 w 1319"/>
                  <a:gd name="T61" fmla="*/ 420 h 935"/>
                  <a:gd name="T62" fmla="*/ 943 w 1319"/>
                  <a:gd name="T63" fmla="*/ 407 h 935"/>
                  <a:gd name="T64" fmla="*/ 1034 w 1319"/>
                  <a:gd name="T65" fmla="*/ 392 h 935"/>
                  <a:gd name="T66" fmla="*/ 1119 w 1319"/>
                  <a:gd name="T67" fmla="*/ 379 h 935"/>
                  <a:gd name="T68" fmla="*/ 1185 w 1319"/>
                  <a:gd name="T69" fmla="*/ 369 h 935"/>
                  <a:gd name="T70" fmla="*/ 1228 w 1319"/>
                  <a:gd name="T71" fmla="*/ 362 h 935"/>
                  <a:gd name="T72" fmla="*/ 1239 w 1319"/>
                  <a:gd name="T73" fmla="*/ 379 h 935"/>
                  <a:gd name="T74" fmla="*/ 1273 w 1319"/>
                  <a:gd name="T75" fmla="*/ 400 h 935"/>
                  <a:gd name="T76" fmla="*/ 1304 w 1319"/>
                  <a:gd name="T77" fmla="*/ 391 h 935"/>
                  <a:gd name="T78" fmla="*/ 1319 w 1319"/>
                  <a:gd name="T79" fmla="*/ 337 h 935"/>
                  <a:gd name="T80" fmla="*/ 1314 w 1319"/>
                  <a:gd name="T81" fmla="*/ 288 h 935"/>
                  <a:gd name="T82" fmla="*/ 1287 w 1319"/>
                  <a:gd name="T83" fmla="*/ 211 h 935"/>
                  <a:gd name="T84" fmla="*/ 1251 w 1319"/>
                  <a:gd name="T85" fmla="*/ 189 h 935"/>
                  <a:gd name="T86" fmla="*/ 1221 w 1319"/>
                  <a:gd name="T87" fmla="*/ 209 h 935"/>
                  <a:gd name="T88" fmla="*/ 1211 w 1319"/>
                  <a:gd name="T89" fmla="*/ 249 h 935"/>
                  <a:gd name="T90" fmla="*/ 1193 w 1319"/>
                  <a:gd name="T91" fmla="*/ 252 h 935"/>
                  <a:gd name="T92" fmla="*/ 1137 w 1319"/>
                  <a:gd name="T93" fmla="*/ 261 h 935"/>
                  <a:gd name="T94" fmla="*/ 1061 w 1319"/>
                  <a:gd name="T95" fmla="*/ 273 h 935"/>
                  <a:gd name="T96" fmla="*/ 972 w 1319"/>
                  <a:gd name="T97" fmla="*/ 286 h 935"/>
                  <a:gd name="T98" fmla="*/ 880 w 1319"/>
                  <a:gd name="T99" fmla="*/ 300 h 935"/>
                  <a:gd name="T100" fmla="*/ 793 w 1319"/>
                  <a:gd name="T101" fmla="*/ 313 h 935"/>
                  <a:gd name="T102" fmla="*/ 720 w 1319"/>
                  <a:gd name="T103" fmla="*/ 325 h 935"/>
                  <a:gd name="T104" fmla="*/ 669 w 1319"/>
                  <a:gd name="T105" fmla="*/ 332 h 935"/>
                  <a:gd name="T106" fmla="*/ 655 w 1319"/>
                  <a:gd name="T107" fmla="*/ 335 h 935"/>
                  <a:gd name="T108" fmla="*/ 626 w 1319"/>
                  <a:gd name="T109" fmla="*/ 336 h 935"/>
                  <a:gd name="T110" fmla="*/ 582 w 1319"/>
                  <a:gd name="T111" fmla="*/ 332 h 935"/>
                  <a:gd name="T112" fmla="*/ 526 w 1319"/>
                  <a:gd name="T113" fmla="*/ 320 h 935"/>
                  <a:gd name="T114" fmla="*/ 461 w 1319"/>
                  <a:gd name="T115" fmla="*/ 299 h 935"/>
                  <a:gd name="T116" fmla="*/ 390 w 1319"/>
                  <a:gd name="T117" fmla="*/ 267 h 935"/>
                  <a:gd name="T118" fmla="*/ 318 w 1319"/>
                  <a:gd name="T119" fmla="*/ 221 h 935"/>
                  <a:gd name="T120" fmla="*/ 246 w 1319"/>
                  <a:gd name="T121" fmla="*/ 160 h 935"/>
                  <a:gd name="T122" fmla="*/ 179 w 1319"/>
                  <a:gd name="T123" fmla="*/ 81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19" h="935">
                    <a:moveTo>
                      <a:pt x="186" y="84"/>
                    </a:moveTo>
                    <a:lnTo>
                      <a:pt x="186" y="84"/>
                    </a:lnTo>
                    <a:lnTo>
                      <a:pt x="173" y="63"/>
                    </a:lnTo>
                    <a:lnTo>
                      <a:pt x="161" y="46"/>
                    </a:lnTo>
                    <a:lnTo>
                      <a:pt x="148" y="32"/>
                    </a:lnTo>
                    <a:lnTo>
                      <a:pt x="135" y="19"/>
                    </a:lnTo>
                    <a:lnTo>
                      <a:pt x="123" y="10"/>
                    </a:lnTo>
                    <a:lnTo>
                      <a:pt x="110" y="3"/>
                    </a:lnTo>
                    <a:lnTo>
                      <a:pt x="98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58" y="14"/>
                    </a:lnTo>
                    <a:lnTo>
                      <a:pt x="36" y="46"/>
                    </a:lnTo>
                    <a:lnTo>
                      <a:pt x="19" y="92"/>
                    </a:lnTo>
                    <a:lnTo>
                      <a:pt x="7" y="153"/>
                    </a:lnTo>
                    <a:lnTo>
                      <a:pt x="0" y="223"/>
                    </a:lnTo>
                    <a:lnTo>
                      <a:pt x="0" y="306"/>
                    </a:lnTo>
                    <a:lnTo>
                      <a:pt x="6" y="394"/>
                    </a:lnTo>
                    <a:lnTo>
                      <a:pt x="17" y="489"/>
                    </a:lnTo>
                    <a:lnTo>
                      <a:pt x="17" y="489"/>
                    </a:lnTo>
                    <a:lnTo>
                      <a:pt x="35" y="583"/>
                    </a:lnTo>
                    <a:lnTo>
                      <a:pt x="56" y="669"/>
                    </a:lnTo>
                    <a:lnTo>
                      <a:pt x="81" y="747"/>
                    </a:lnTo>
                    <a:lnTo>
                      <a:pt x="108" y="814"/>
                    </a:lnTo>
                    <a:lnTo>
                      <a:pt x="138" y="867"/>
                    </a:lnTo>
                    <a:lnTo>
                      <a:pt x="169" y="906"/>
                    </a:lnTo>
                    <a:lnTo>
                      <a:pt x="199" y="929"/>
                    </a:lnTo>
                    <a:lnTo>
                      <a:pt x="229" y="935"/>
                    </a:lnTo>
                    <a:lnTo>
                      <a:pt x="229" y="935"/>
                    </a:lnTo>
                    <a:lnTo>
                      <a:pt x="241" y="932"/>
                    </a:lnTo>
                    <a:lnTo>
                      <a:pt x="251" y="925"/>
                    </a:lnTo>
                    <a:lnTo>
                      <a:pt x="259" y="916"/>
                    </a:lnTo>
                    <a:lnTo>
                      <a:pt x="269" y="905"/>
                    </a:lnTo>
                    <a:lnTo>
                      <a:pt x="277" y="890"/>
                    </a:lnTo>
                    <a:lnTo>
                      <a:pt x="284" y="874"/>
                    </a:lnTo>
                    <a:lnTo>
                      <a:pt x="291" y="856"/>
                    </a:lnTo>
                    <a:lnTo>
                      <a:pt x="297" y="834"/>
                    </a:lnTo>
                    <a:lnTo>
                      <a:pt x="294" y="835"/>
                    </a:lnTo>
                    <a:lnTo>
                      <a:pt x="294" y="835"/>
                    </a:lnTo>
                    <a:lnTo>
                      <a:pt x="313" y="785"/>
                    </a:lnTo>
                    <a:lnTo>
                      <a:pt x="334" y="740"/>
                    </a:lnTo>
                    <a:lnTo>
                      <a:pt x="359" y="697"/>
                    </a:lnTo>
                    <a:lnTo>
                      <a:pt x="384" y="659"/>
                    </a:lnTo>
                    <a:lnTo>
                      <a:pt x="412" y="625"/>
                    </a:lnTo>
                    <a:lnTo>
                      <a:pt x="441" y="593"/>
                    </a:lnTo>
                    <a:lnTo>
                      <a:pt x="469" y="565"/>
                    </a:lnTo>
                    <a:lnTo>
                      <a:pt x="498" y="541"/>
                    </a:lnTo>
                    <a:lnTo>
                      <a:pt x="527" y="519"/>
                    </a:lnTo>
                    <a:lnTo>
                      <a:pt x="554" y="502"/>
                    </a:lnTo>
                    <a:lnTo>
                      <a:pt x="580" y="486"/>
                    </a:lnTo>
                    <a:lnTo>
                      <a:pt x="603" y="473"/>
                    </a:lnTo>
                    <a:lnTo>
                      <a:pt x="626" y="464"/>
                    </a:lnTo>
                    <a:lnTo>
                      <a:pt x="645" y="456"/>
                    </a:lnTo>
                    <a:lnTo>
                      <a:pt x="661" y="451"/>
                    </a:lnTo>
                    <a:lnTo>
                      <a:pt x="672" y="449"/>
                    </a:lnTo>
                    <a:lnTo>
                      <a:pt x="672" y="449"/>
                    </a:lnTo>
                    <a:lnTo>
                      <a:pt x="687" y="446"/>
                    </a:lnTo>
                    <a:lnTo>
                      <a:pt x="708" y="443"/>
                    </a:lnTo>
                    <a:lnTo>
                      <a:pt x="737" y="439"/>
                    </a:lnTo>
                    <a:lnTo>
                      <a:pt x="772" y="433"/>
                    </a:lnTo>
                    <a:lnTo>
                      <a:pt x="811" y="427"/>
                    </a:lnTo>
                    <a:lnTo>
                      <a:pt x="852" y="420"/>
                    </a:lnTo>
                    <a:lnTo>
                      <a:pt x="897" y="414"/>
                    </a:lnTo>
                    <a:lnTo>
                      <a:pt x="943" y="407"/>
                    </a:lnTo>
                    <a:lnTo>
                      <a:pt x="989" y="400"/>
                    </a:lnTo>
                    <a:lnTo>
                      <a:pt x="1034" y="392"/>
                    </a:lnTo>
                    <a:lnTo>
                      <a:pt x="1078" y="385"/>
                    </a:lnTo>
                    <a:lnTo>
                      <a:pt x="1119" y="379"/>
                    </a:lnTo>
                    <a:lnTo>
                      <a:pt x="1155" y="374"/>
                    </a:lnTo>
                    <a:lnTo>
                      <a:pt x="1185" y="369"/>
                    </a:lnTo>
                    <a:lnTo>
                      <a:pt x="1211" y="365"/>
                    </a:lnTo>
                    <a:lnTo>
                      <a:pt x="1228" y="362"/>
                    </a:lnTo>
                    <a:lnTo>
                      <a:pt x="1228" y="362"/>
                    </a:lnTo>
                    <a:lnTo>
                      <a:pt x="1239" y="379"/>
                    </a:lnTo>
                    <a:lnTo>
                      <a:pt x="1255" y="392"/>
                    </a:lnTo>
                    <a:lnTo>
                      <a:pt x="1273" y="400"/>
                    </a:lnTo>
                    <a:lnTo>
                      <a:pt x="1290" y="401"/>
                    </a:lnTo>
                    <a:lnTo>
                      <a:pt x="1304" y="391"/>
                    </a:lnTo>
                    <a:lnTo>
                      <a:pt x="1314" y="371"/>
                    </a:lnTo>
                    <a:lnTo>
                      <a:pt x="1319" y="337"/>
                    </a:lnTo>
                    <a:lnTo>
                      <a:pt x="1314" y="288"/>
                    </a:lnTo>
                    <a:lnTo>
                      <a:pt x="1314" y="288"/>
                    </a:lnTo>
                    <a:lnTo>
                      <a:pt x="1303" y="241"/>
                    </a:lnTo>
                    <a:lnTo>
                      <a:pt x="1287" y="211"/>
                    </a:lnTo>
                    <a:lnTo>
                      <a:pt x="1270" y="193"/>
                    </a:lnTo>
                    <a:lnTo>
                      <a:pt x="1251" y="189"/>
                    </a:lnTo>
                    <a:lnTo>
                      <a:pt x="1235" y="195"/>
                    </a:lnTo>
                    <a:lnTo>
                      <a:pt x="1221" y="209"/>
                    </a:lnTo>
                    <a:lnTo>
                      <a:pt x="1212" y="228"/>
                    </a:lnTo>
                    <a:lnTo>
                      <a:pt x="1211" y="249"/>
                    </a:lnTo>
                    <a:lnTo>
                      <a:pt x="1211" y="249"/>
                    </a:lnTo>
                    <a:lnTo>
                      <a:pt x="1193" y="252"/>
                    </a:lnTo>
                    <a:lnTo>
                      <a:pt x="1167" y="257"/>
                    </a:lnTo>
                    <a:lnTo>
                      <a:pt x="1137" y="261"/>
                    </a:lnTo>
                    <a:lnTo>
                      <a:pt x="1101" y="267"/>
                    </a:lnTo>
                    <a:lnTo>
                      <a:pt x="1061" y="273"/>
                    </a:lnTo>
                    <a:lnTo>
                      <a:pt x="1016" y="280"/>
                    </a:lnTo>
                    <a:lnTo>
                      <a:pt x="972" y="286"/>
                    </a:lnTo>
                    <a:lnTo>
                      <a:pt x="926" y="293"/>
                    </a:lnTo>
                    <a:lnTo>
                      <a:pt x="880" y="300"/>
                    </a:lnTo>
                    <a:lnTo>
                      <a:pt x="835" y="307"/>
                    </a:lnTo>
                    <a:lnTo>
                      <a:pt x="793" y="313"/>
                    </a:lnTo>
                    <a:lnTo>
                      <a:pt x="754" y="319"/>
                    </a:lnTo>
                    <a:lnTo>
                      <a:pt x="720" y="325"/>
                    </a:lnTo>
                    <a:lnTo>
                      <a:pt x="691" y="329"/>
                    </a:lnTo>
                    <a:lnTo>
                      <a:pt x="669" y="332"/>
                    </a:lnTo>
                    <a:lnTo>
                      <a:pt x="655" y="335"/>
                    </a:lnTo>
                    <a:lnTo>
                      <a:pt x="655" y="335"/>
                    </a:lnTo>
                    <a:lnTo>
                      <a:pt x="642" y="336"/>
                    </a:lnTo>
                    <a:lnTo>
                      <a:pt x="626" y="336"/>
                    </a:lnTo>
                    <a:lnTo>
                      <a:pt x="606" y="335"/>
                    </a:lnTo>
                    <a:lnTo>
                      <a:pt x="582" y="332"/>
                    </a:lnTo>
                    <a:lnTo>
                      <a:pt x="556" y="327"/>
                    </a:lnTo>
                    <a:lnTo>
                      <a:pt x="526" y="320"/>
                    </a:lnTo>
                    <a:lnTo>
                      <a:pt x="494" y="312"/>
                    </a:lnTo>
                    <a:lnTo>
                      <a:pt x="461" y="299"/>
                    </a:lnTo>
                    <a:lnTo>
                      <a:pt x="426" y="284"/>
                    </a:lnTo>
                    <a:lnTo>
                      <a:pt x="390" y="267"/>
                    </a:lnTo>
                    <a:lnTo>
                      <a:pt x="354" y="245"/>
                    </a:lnTo>
                    <a:lnTo>
                      <a:pt x="318" y="221"/>
                    </a:lnTo>
                    <a:lnTo>
                      <a:pt x="282" y="192"/>
                    </a:lnTo>
                    <a:lnTo>
                      <a:pt x="246" y="160"/>
                    </a:lnTo>
                    <a:lnTo>
                      <a:pt x="212" y="122"/>
                    </a:lnTo>
                    <a:lnTo>
                      <a:pt x="179" y="81"/>
                    </a:lnTo>
                    <a:lnTo>
                      <a:pt x="186" y="8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6" name="Freeform 112"/>
              <p:cNvSpPr>
                <a:spLocks/>
              </p:cNvSpPr>
              <p:nvPr/>
            </p:nvSpPr>
            <p:spPr bwMode="auto">
              <a:xfrm>
                <a:off x="2269" y="9029"/>
                <a:ext cx="151" cy="669"/>
              </a:xfrm>
              <a:custGeom>
                <a:avLst/>
                <a:gdLst>
                  <a:gd name="T0" fmla="*/ 131 w 151"/>
                  <a:gd name="T1" fmla="*/ 669 h 669"/>
                  <a:gd name="T2" fmla="*/ 148 w 151"/>
                  <a:gd name="T3" fmla="*/ 639 h 669"/>
                  <a:gd name="T4" fmla="*/ 151 w 151"/>
                  <a:gd name="T5" fmla="*/ 565 h 669"/>
                  <a:gd name="T6" fmla="*/ 142 w 151"/>
                  <a:gd name="T7" fmla="*/ 457 h 669"/>
                  <a:gd name="T8" fmla="*/ 125 w 151"/>
                  <a:gd name="T9" fmla="*/ 327 h 669"/>
                  <a:gd name="T10" fmla="*/ 114 w 151"/>
                  <a:gd name="T11" fmla="*/ 259 h 669"/>
                  <a:gd name="T12" fmla="*/ 102 w 151"/>
                  <a:gd name="T13" fmla="*/ 197 h 669"/>
                  <a:gd name="T14" fmla="*/ 91 w 151"/>
                  <a:gd name="T15" fmla="*/ 141 h 669"/>
                  <a:gd name="T16" fmla="*/ 79 w 151"/>
                  <a:gd name="T17" fmla="*/ 92 h 669"/>
                  <a:gd name="T18" fmla="*/ 66 w 151"/>
                  <a:gd name="T19" fmla="*/ 52 h 669"/>
                  <a:gd name="T20" fmla="*/ 53 w 151"/>
                  <a:gd name="T21" fmla="*/ 23 h 669"/>
                  <a:gd name="T22" fmla="*/ 40 w 151"/>
                  <a:gd name="T23" fmla="*/ 4 h 669"/>
                  <a:gd name="T24" fmla="*/ 27 w 151"/>
                  <a:gd name="T25" fmla="*/ 0 h 669"/>
                  <a:gd name="T26" fmla="*/ 9 w 151"/>
                  <a:gd name="T27" fmla="*/ 30 h 669"/>
                  <a:gd name="T28" fmla="*/ 0 w 151"/>
                  <a:gd name="T29" fmla="*/ 103 h 669"/>
                  <a:gd name="T30" fmla="*/ 3 w 151"/>
                  <a:gd name="T31" fmla="*/ 212 h 669"/>
                  <a:gd name="T32" fmla="*/ 19 w 151"/>
                  <a:gd name="T33" fmla="*/ 343 h 669"/>
                  <a:gd name="T34" fmla="*/ 30 w 151"/>
                  <a:gd name="T35" fmla="*/ 411 h 669"/>
                  <a:gd name="T36" fmla="*/ 43 w 151"/>
                  <a:gd name="T37" fmla="*/ 473 h 669"/>
                  <a:gd name="T38" fmla="*/ 57 w 151"/>
                  <a:gd name="T39" fmla="*/ 529 h 669"/>
                  <a:gd name="T40" fmla="*/ 72 w 151"/>
                  <a:gd name="T41" fmla="*/ 577 h 669"/>
                  <a:gd name="T42" fmla="*/ 88 w 151"/>
                  <a:gd name="T43" fmla="*/ 617 h 669"/>
                  <a:gd name="T44" fmla="*/ 102 w 151"/>
                  <a:gd name="T45" fmla="*/ 646 h 669"/>
                  <a:gd name="T46" fmla="*/ 118 w 151"/>
                  <a:gd name="T47" fmla="*/ 663 h 669"/>
                  <a:gd name="T48" fmla="*/ 131 w 151"/>
                  <a:gd name="T49" fmla="*/ 669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1" h="669">
                    <a:moveTo>
                      <a:pt x="131" y="669"/>
                    </a:moveTo>
                    <a:lnTo>
                      <a:pt x="148" y="639"/>
                    </a:lnTo>
                    <a:lnTo>
                      <a:pt x="151" y="565"/>
                    </a:lnTo>
                    <a:lnTo>
                      <a:pt x="142" y="457"/>
                    </a:lnTo>
                    <a:lnTo>
                      <a:pt x="125" y="327"/>
                    </a:lnTo>
                    <a:lnTo>
                      <a:pt x="114" y="259"/>
                    </a:lnTo>
                    <a:lnTo>
                      <a:pt x="102" y="197"/>
                    </a:lnTo>
                    <a:lnTo>
                      <a:pt x="91" y="141"/>
                    </a:lnTo>
                    <a:lnTo>
                      <a:pt x="79" y="92"/>
                    </a:lnTo>
                    <a:lnTo>
                      <a:pt x="66" y="52"/>
                    </a:lnTo>
                    <a:lnTo>
                      <a:pt x="53" y="23"/>
                    </a:lnTo>
                    <a:lnTo>
                      <a:pt x="40" y="4"/>
                    </a:lnTo>
                    <a:lnTo>
                      <a:pt x="27" y="0"/>
                    </a:lnTo>
                    <a:lnTo>
                      <a:pt x="9" y="30"/>
                    </a:lnTo>
                    <a:lnTo>
                      <a:pt x="0" y="103"/>
                    </a:lnTo>
                    <a:lnTo>
                      <a:pt x="3" y="212"/>
                    </a:lnTo>
                    <a:lnTo>
                      <a:pt x="19" y="343"/>
                    </a:lnTo>
                    <a:lnTo>
                      <a:pt x="30" y="411"/>
                    </a:lnTo>
                    <a:lnTo>
                      <a:pt x="43" y="473"/>
                    </a:lnTo>
                    <a:lnTo>
                      <a:pt x="57" y="529"/>
                    </a:lnTo>
                    <a:lnTo>
                      <a:pt x="72" y="577"/>
                    </a:lnTo>
                    <a:lnTo>
                      <a:pt x="88" y="617"/>
                    </a:lnTo>
                    <a:lnTo>
                      <a:pt x="102" y="646"/>
                    </a:lnTo>
                    <a:lnTo>
                      <a:pt x="118" y="663"/>
                    </a:lnTo>
                    <a:lnTo>
                      <a:pt x="131" y="669"/>
                    </a:lnTo>
                    <a:close/>
                  </a:path>
                </a:pathLst>
              </a:custGeom>
              <a:solidFill>
                <a:srgbClr val="C1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7" name="Freeform 113"/>
              <p:cNvSpPr>
                <a:spLocks/>
              </p:cNvSpPr>
              <p:nvPr/>
            </p:nvSpPr>
            <p:spPr bwMode="auto">
              <a:xfrm>
                <a:off x="2269" y="9029"/>
                <a:ext cx="151" cy="669"/>
              </a:xfrm>
              <a:custGeom>
                <a:avLst/>
                <a:gdLst>
                  <a:gd name="T0" fmla="*/ 131 w 151"/>
                  <a:gd name="T1" fmla="*/ 669 h 669"/>
                  <a:gd name="T2" fmla="*/ 131 w 151"/>
                  <a:gd name="T3" fmla="*/ 669 h 669"/>
                  <a:gd name="T4" fmla="*/ 148 w 151"/>
                  <a:gd name="T5" fmla="*/ 639 h 669"/>
                  <a:gd name="T6" fmla="*/ 151 w 151"/>
                  <a:gd name="T7" fmla="*/ 565 h 669"/>
                  <a:gd name="T8" fmla="*/ 142 w 151"/>
                  <a:gd name="T9" fmla="*/ 457 h 669"/>
                  <a:gd name="T10" fmla="*/ 125 w 151"/>
                  <a:gd name="T11" fmla="*/ 327 h 669"/>
                  <a:gd name="T12" fmla="*/ 125 w 151"/>
                  <a:gd name="T13" fmla="*/ 327 h 669"/>
                  <a:gd name="T14" fmla="*/ 114 w 151"/>
                  <a:gd name="T15" fmla="*/ 259 h 669"/>
                  <a:gd name="T16" fmla="*/ 102 w 151"/>
                  <a:gd name="T17" fmla="*/ 197 h 669"/>
                  <a:gd name="T18" fmla="*/ 91 w 151"/>
                  <a:gd name="T19" fmla="*/ 141 h 669"/>
                  <a:gd name="T20" fmla="*/ 79 w 151"/>
                  <a:gd name="T21" fmla="*/ 92 h 669"/>
                  <a:gd name="T22" fmla="*/ 66 w 151"/>
                  <a:gd name="T23" fmla="*/ 52 h 669"/>
                  <a:gd name="T24" fmla="*/ 53 w 151"/>
                  <a:gd name="T25" fmla="*/ 23 h 669"/>
                  <a:gd name="T26" fmla="*/ 40 w 151"/>
                  <a:gd name="T27" fmla="*/ 4 h 669"/>
                  <a:gd name="T28" fmla="*/ 27 w 151"/>
                  <a:gd name="T29" fmla="*/ 0 h 669"/>
                  <a:gd name="T30" fmla="*/ 27 w 151"/>
                  <a:gd name="T31" fmla="*/ 0 h 669"/>
                  <a:gd name="T32" fmla="*/ 9 w 151"/>
                  <a:gd name="T33" fmla="*/ 30 h 669"/>
                  <a:gd name="T34" fmla="*/ 0 w 151"/>
                  <a:gd name="T35" fmla="*/ 103 h 669"/>
                  <a:gd name="T36" fmla="*/ 3 w 151"/>
                  <a:gd name="T37" fmla="*/ 212 h 669"/>
                  <a:gd name="T38" fmla="*/ 19 w 151"/>
                  <a:gd name="T39" fmla="*/ 343 h 669"/>
                  <a:gd name="T40" fmla="*/ 19 w 151"/>
                  <a:gd name="T41" fmla="*/ 343 h 669"/>
                  <a:gd name="T42" fmla="*/ 30 w 151"/>
                  <a:gd name="T43" fmla="*/ 411 h 669"/>
                  <a:gd name="T44" fmla="*/ 43 w 151"/>
                  <a:gd name="T45" fmla="*/ 473 h 669"/>
                  <a:gd name="T46" fmla="*/ 57 w 151"/>
                  <a:gd name="T47" fmla="*/ 529 h 669"/>
                  <a:gd name="T48" fmla="*/ 72 w 151"/>
                  <a:gd name="T49" fmla="*/ 577 h 669"/>
                  <a:gd name="T50" fmla="*/ 88 w 151"/>
                  <a:gd name="T51" fmla="*/ 617 h 669"/>
                  <a:gd name="T52" fmla="*/ 102 w 151"/>
                  <a:gd name="T53" fmla="*/ 646 h 669"/>
                  <a:gd name="T54" fmla="*/ 118 w 151"/>
                  <a:gd name="T55" fmla="*/ 663 h 669"/>
                  <a:gd name="T56" fmla="*/ 131 w 151"/>
                  <a:gd name="T57" fmla="*/ 669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1" h="669">
                    <a:moveTo>
                      <a:pt x="131" y="669"/>
                    </a:moveTo>
                    <a:lnTo>
                      <a:pt x="131" y="669"/>
                    </a:lnTo>
                    <a:lnTo>
                      <a:pt x="148" y="639"/>
                    </a:lnTo>
                    <a:lnTo>
                      <a:pt x="151" y="565"/>
                    </a:lnTo>
                    <a:lnTo>
                      <a:pt x="142" y="457"/>
                    </a:lnTo>
                    <a:lnTo>
                      <a:pt x="125" y="327"/>
                    </a:lnTo>
                    <a:lnTo>
                      <a:pt x="125" y="327"/>
                    </a:lnTo>
                    <a:lnTo>
                      <a:pt x="114" y="259"/>
                    </a:lnTo>
                    <a:lnTo>
                      <a:pt x="102" y="197"/>
                    </a:lnTo>
                    <a:lnTo>
                      <a:pt x="91" y="141"/>
                    </a:lnTo>
                    <a:lnTo>
                      <a:pt x="79" y="92"/>
                    </a:lnTo>
                    <a:lnTo>
                      <a:pt x="66" y="52"/>
                    </a:lnTo>
                    <a:lnTo>
                      <a:pt x="53" y="23"/>
                    </a:lnTo>
                    <a:lnTo>
                      <a:pt x="40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9" y="30"/>
                    </a:lnTo>
                    <a:lnTo>
                      <a:pt x="0" y="103"/>
                    </a:lnTo>
                    <a:lnTo>
                      <a:pt x="3" y="212"/>
                    </a:lnTo>
                    <a:lnTo>
                      <a:pt x="19" y="343"/>
                    </a:lnTo>
                    <a:lnTo>
                      <a:pt x="19" y="343"/>
                    </a:lnTo>
                    <a:lnTo>
                      <a:pt x="30" y="411"/>
                    </a:lnTo>
                    <a:lnTo>
                      <a:pt x="43" y="473"/>
                    </a:lnTo>
                    <a:lnTo>
                      <a:pt x="57" y="529"/>
                    </a:lnTo>
                    <a:lnTo>
                      <a:pt x="72" y="577"/>
                    </a:lnTo>
                    <a:lnTo>
                      <a:pt x="88" y="617"/>
                    </a:lnTo>
                    <a:lnTo>
                      <a:pt x="102" y="646"/>
                    </a:lnTo>
                    <a:lnTo>
                      <a:pt x="118" y="663"/>
                    </a:lnTo>
                    <a:lnTo>
                      <a:pt x="131" y="66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8" name="Freeform 114"/>
              <p:cNvSpPr>
                <a:spLocks/>
              </p:cNvSpPr>
              <p:nvPr/>
            </p:nvSpPr>
            <p:spPr bwMode="auto">
              <a:xfrm>
                <a:off x="2488" y="9521"/>
                <a:ext cx="17" cy="209"/>
              </a:xfrm>
              <a:custGeom>
                <a:avLst/>
                <a:gdLst>
                  <a:gd name="T0" fmla="*/ 0 w 17"/>
                  <a:gd name="T1" fmla="*/ 209 h 209"/>
                  <a:gd name="T2" fmla="*/ 0 w 17"/>
                  <a:gd name="T3" fmla="*/ 209 h 209"/>
                  <a:gd name="T4" fmla="*/ 8 w 17"/>
                  <a:gd name="T5" fmla="*/ 164 h 209"/>
                  <a:gd name="T6" fmla="*/ 16 w 17"/>
                  <a:gd name="T7" fmla="*/ 115 h 209"/>
                  <a:gd name="T8" fmla="*/ 17 w 17"/>
                  <a:gd name="T9" fmla="*/ 59 h 209"/>
                  <a:gd name="T10" fmla="*/ 17 w 17"/>
                  <a:gd name="T1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9">
                    <a:moveTo>
                      <a:pt x="0" y="209"/>
                    </a:moveTo>
                    <a:lnTo>
                      <a:pt x="0" y="209"/>
                    </a:lnTo>
                    <a:lnTo>
                      <a:pt x="8" y="164"/>
                    </a:lnTo>
                    <a:lnTo>
                      <a:pt x="16" y="115"/>
                    </a:lnTo>
                    <a:lnTo>
                      <a:pt x="17" y="59"/>
                    </a:lnTo>
                    <a:lnTo>
                      <a:pt x="1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92659" name="Freeform 115"/>
              <p:cNvSpPr>
                <a:spLocks/>
              </p:cNvSpPr>
              <p:nvPr/>
            </p:nvSpPr>
            <p:spPr bwMode="auto">
              <a:xfrm>
                <a:off x="2377" y="8980"/>
                <a:ext cx="70" cy="176"/>
              </a:xfrm>
              <a:custGeom>
                <a:avLst/>
                <a:gdLst>
                  <a:gd name="T0" fmla="*/ 70 w 70"/>
                  <a:gd name="T1" fmla="*/ 176 h 176"/>
                  <a:gd name="T2" fmla="*/ 70 w 70"/>
                  <a:gd name="T3" fmla="*/ 176 h 176"/>
                  <a:gd name="T4" fmla="*/ 63 w 70"/>
                  <a:gd name="T5" fmla="*/ 150 h 176"/>
                  <a:gd name="T6" fmla="*/ 55 w 70"/>
                  <a:gd name="T7" fmla="*/ 125 h 176"/>
                  <a:gd name="T8" fmla="*/ 46 w 70"/>
                  <a:gd name="T9" fmla="*/ 101 h 176"/>
                  <a:gd name="T10" fmla="*/ 37 w 70"/>
                  <a:gd name="T11" fmla="*/ 77 h 176"/>
                  <a:gd name="T12" fmla="*/ 29 w 70"/>
                  <a:gd name="T13" fmla="*/ 56 h 176"/>
                  <a:gd name="T14" fmla="*/ 19 w 70"/>
                  <a:gd name="T15" fmla="*/ 36 h 176"/>
                  <a:gd name="T16" fmla="*/ 10 w 70"/>
                  <a:gd name="T17" fmla="*/ 17 h 176"/>
                  <a:gd name="T18" fmla="*/ 0 w 70"/>
                  <a:gd name="T1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176">
                    <a:moveTo>
                      <a:pt x="70" y="176"/>
                    </a:moveTo>
                    <a:lnTo>
                      <a:pt x="70" y="176"/>
                    </a:lnTo>
                    <a:lnTo>
                      <a:pt x="63" y="150"/>
                    </a:lnTo>
                    <a:lnTo>
                      <a:pt x="55" y="125"/>
                    </a:lnTo>
                    <a:lnTo>
                      <a:pt x="46" y="101"/>
                    </a:lnTo>
                    <a:lnTo>
                      <a:pt x="37" y="77"/>
                    </a:lnTo>
                    <a:lnTo>
                      <a:pt x="29" y="56"/>
                    </a:lnTo>
                    <a:lnTo>
                      <a:pt x="19" y="36"/>
                    </a:lnTo>
                    <a:lnTo>
                      <a:pt x="10" y="1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88617" y="6526938"/>
            <a:ext cx="2895600" cy="365125"/>
          </a:xfrm>
        </p:spPr>
        <p:txBody>
          <a:bodyPr/>
          <a:lstStyle/>
          <a:p>
            <a:r>
              <a:rPr lang="bg-BG" dirty="0" smtClean="0"/>
              <a:t>Велина Славова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52157" y="-21670"/>
            <a:ext cx="2970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altLang="bg-BG" sz="1600" i="1" dirty="0" smtClean="0">
                <a:solidFill>
                  <a:srgbClr val="FF0000"/>
                </a:solidFill>
                <a:cs typeface="Times New Roman" pitchFamily="18" charset="0"/>
              </a:rPr>
              <a:t>Указател към </a:t>
            </a:r>
            <a:r>
              <a:rPr lang="en-US" altLang="bg-BG" sz="1600" i="1" dirty="0" smtClean="0">
                <a:cs typeface="Times New Roman" pitchFamily="18" charset="0"/>
              </a:rPr>
              <a:t>ИБД </a:t>
            </a:r>
            <a:r>
              <a:rPr lang="en-US" altLang="bg-BG" sz="1600" i="1" dirty="0">
                <a:cs typeface="Times New Roman" pitchFamily="18" charset="0"/>
              </a:rPr>
              <a:t>с n </a:t>
            </a:r>
            <a:r>
              <a:rPr lang="bg-BG" altLang="bg-BG" sz="1600" i="1" dirty="0">
                <a:cs typeface="Times New Roman" pitchFamily="18" charset="0"/>
              </a:rPr>
              <a:t>възела </a:t>
            </a:r>
            <a:r>
              <a:rPr lang="bg-BG" altLang="bg-BG" sz="1600" i="1" dirty="0" smtClean="0">
                <a:cs typeface="Times New Roman" pitchFamily="18" charset="0"/>
              </a:rPr>
              <a:t>е:</a:t>
            </a:r>
            <a:endParaRPr lang="bg-BG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44190" y="200231"/>
            <a:ext cx="3963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altLang="bg-BG" sz="1600" i="1" dirty="0">
                <a:solidFill>
                  <a:srgbClr val="FF0000"/>
                </a:solidFill>
                <a:cs typeface="Times New Roman" pitchFamily="18" charset="0"/>
              </a:rPr>
              <a:t>Указател към </a:t>
            </a:r>
            <a:r>
              <a:rPr lang="bg-BG" altLang="bg-BG" sz="1600" i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bg-BG" altLang="bg-BG" sz="1600" i="1" dirty="0" smtClean="0">
                <a:cs typeface="Times New Roman" pitchFamily="18" charset="0"/>
              </a:rPr>
              <a:t>Празна </a:t>
            </a:r>
            <a:r>
              <a:rPr lang="bg-BG" altLang="bg-BG" sz="1600" i="1" dirty="0">
                <a:cs typeface="Times New Roman" pitchFamily="18" charset="0"/>
              </a:rPr>
              <a:t>структура ако </a:t>
            </a:r>
            <a:r>
              <a:rPr lang="en-US" altLang="bg-BG" sz="1600" i="1" dirty="0">
                <a:cs typeface="Times New Roman" pitchFamily="18" charset="0"/>
              </a:rPr>
              <a:t>n=0</a:t>
            </a:r>
            <a:r>
              <a:rPr lang="bg-BG" altLang="bg-BG" sz="1600" i="1" dirty="0">
                <a:cs typeface="Times New Roman" pitchFamily="18" charset="0"/>
              </a:rPr>
              <a:t> </a:t>
            </a:r>
            <a:endParaRPr lang="bg-BG" altLang="bg-BG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-14055" y="470194"/>
            <a:ext cx="28919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altLang="bg-BG" sz="1600" i="1" dirty="0">
                <a:solidFill>
                  <a:srgbClr val="FF0000"/>
                </a:solidFill>
                <a:cs typeface="Times New Roman" pitchFamily="18" charset="0"/>
              </a:rPr>
              <a:t>Указател към </a:t>
            </a:r>
            <a:r>
              <a:rPr lang="bg-BG" altLang="bg-BG" sz="1600" i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bg-BG" altLang="bg-BG" sz="1600" i="1" dirty="0" smtClean="0">
                <a:cs typeface="Times New Roman" pitchFamily="18" charset="0"/>
              </a:rPr>
              <a:t>Един възел-корен,  в който </a:t>
            </a:r>
            <a:r>
              <a:rPr lang="bg-BG" altLang="bg-BG" sz="1600" i="1" dirty="0">
                <a:cs typeface="Times New Roman" pitchFamily="18" charset="0"/>
              </a:rPr>
              <a:t>има </a:t>
            </a:r>
            <a:r>
              <a:rPr lang="bg-BG" altLang="bg-BG" sz="1600" i="1" dirty="0" smtClean="0">
                <a:cs typeface="Times New Roman" pitchFamily="18" charset="0"/>
              </a:rPr>
              <a:t>два: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altLang="bg-BG" sz="1600" i="1" dirty="0" smtClean="0">
                <a:solidFill>
                  <a:srgbClr val="FF0000"/>
                </a:solidFill>
                <a:cs typeface="Times New Roman" pitchFamily="18" charset="0"/>
              </a:rPr>
              <a:t>Указател </a:t>
            </a:r>
            <a:r>
              <a:rPr lang="bg-BG" altLang="bg-BG" sz="1600" i="1" dirty="0">
                <a:solidFill>
                  <a:srgbClr val="FF0000"/>
                </a:solidFill>
                <a:cs typeface="Times New Roman" pitchFamily="18" charset="0"/>
              </a:rPr>
              <a:t>към </a:t>
            </a:r>
            <a:r>
              <a:rPr lang="bg-BG" altLang="bg-BG" sz="1600" i="1" dirty="0" smtClean="0">
                <a:cs typeface="Times New Roman" pitchFamily="18" charset="0"/>
              </a:rPr>
              <a:t>ИБД </a:t>
            </a:r>
            <a:r>
              <a:rPr lang="bg-BG" altLang="bg-BG" sz="1600" i="1" dirty="0">
                <a:cs typeface="Times New Roman" pitchFamily="18" charset="0"/>
              </a:rPr>
              <a:t>ляво </a:t>
            </a:r>
            <a:r>
              <a:rPr lang="bg-BG" altLang="bg-BG" sz="1600" i="1" dirty="0" smtClean="0">
                <a:cs typeface="Times New Roman" pitchFamily="18" charset="0"/>
              </a:rPr>
              <a:t>с</a:t>
            </a:r>
            <a:r>
              <a:rPr lang="en-US" altLang="bg-BG" sz="1600" i="1" dirty="0" smtClean="0">
                <a:cs typeface="Times New Roman" pitchFamily="18" charset="0"/>
              </a:rPr>
              <a:t> </a:t>
            </a:r>
            <a:r>
              <a:rPr lang="en-US" altLang="bg-BG" sz="1600" i="1" dirty="0">
                <a:cs typeface="Times New Roman" pitchFamily="18" charset="0"/>
              </a:rPr>
              <a:t>n</a:t>
            </a:r>
            <a:r>
              <a:rPr lang="bg-BG" altLang="bg-BG" sz="1600" i="1" dirty="0">
                <a:cs typeface="Times New Roman" pitchFamily="18" charset="0"/>
              </a:rPr>
              <a:t> </a:t>
            </a:r>
            <a:r>
              <a:rPr lang="en-US" altLang="bg-BG" sz="1600" i="1" dirty="0">
                <a:cs typeface="Times New Roman" pitchFamily="18" charset="0"/>
              </a:rPr>
              <a:t>div</a:t>
            </a:r>
            <a:r>
              <a:rPr lang="bg-BG" altLang="bg-BG" sz="1600" i="1" dirty="0">
                <a:cs typeface="Times New Roman" pitchFamily="18" charset="0"/>
              </a:rPr>
              <a:t> 2 възела</a:t>
            </a:r>
            <a:endParaRPr lang="en-US" altLang="bg-BG" sz="1600" i="1" dirty="0"/>
          </a:p>
          <a:p>
            <a:pPr marL="285750" indent="-285750" eaLnBrk="0" hangingPunct="0">
              <a:buFont typeface="Arial" pitchFamily="34" charset="0"/>
              <a:buChar char="•"/>
            </a:pPr>
            <a:r>
              <a:rPr lang="bg-BG" altLang="bg-BG" sz="1600" i="1" dirty="0">
                <a:solidFill>
                  <a:srgbClr val="FF0000"/>
                </a:solidFill>
                <a:cs typeface="Times New Roman" pitchFamily="18" charset="0"/>
              </a:rPr>
              <a:t>Указател към </a:t>
            </a:r>
            <a:r>
              <a:rPr lang="bg-BG" altLang="bg-BG" sz="1600" i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bg-BG" altLang="bg-BG" sz="1600" i="1" dirty="0" smtClean="0">
                <a:cs typeface="Times New Roman" pitchFamily="18" charset="0"/>
              </a:rPr>
              <a:t>ИБД </a:t>
            </a:r>
            <a:r>
              <a:rPr lang="bg-BG" altLang="bg-BG" sz="1600" i="1" dirty="0">
                <a:cs typeface="Times New Roman" pitchFamily="18" charset="0"/>
              </a:rPr>
              <a:t>дясно </a:t>
            </a:r>
            <a:r>
              <a:rPr lang="bg-BG" altLang="bg-BG" sz="1600" i="1" dirty="0" smtClean="0">
                <a:cs typeface="Times New Roman" pitchFamily="18" charset="0"/>
              </a:rPr>
              <a:t>с </a:t>
            </a:r>
            <a:r>
              <a:rPr lang="en-US" altLang="bg-BG" sz="1600" i="1" dirty="0">
                <a:cs typeface="Times New Roman" pitchFamily="18" charset="0"/>
              </a:rPr>
              <a:t>n</a:t>
            </a:r>
            <a:r>
              <a:rPr lang="bg-BG" altLang="bg-BG" sz="1600" i="1" dirty="0">
                <a:cs typeface="Times New Roman" pitchFamily="18" charset="0"/>
              </a:rPr>
              <a:t> - </a:t>
            </a:r>
            <a:r>
              <a:rPr lang="en-US" altLang="bg-BG" sz="1600" i="1" dirty="0">
                <a:cs typeface="Times New Roman" pitchFamily="18" charset="0"/>
              </a:rPr>
              <a:t>n</a:t>
            </a:r>
            <a:r>
              <a:rPr lang="bg-BG" altLang="bg-BG" sz="1600" i="1" dirty="0">
                <a:cs typeface="Times New Roman" pitchFamily="18" charset="0"/>
              </a:rPr>
              <a:t> </a:t>
            </a:r>
            <a:r>
              <a:rPr lang="en-US" altLang="bg-BG" sz="1600" i="1" dirty="0">
                <a:cs typeface="Times New Roman" pitchFamily="18" charset="0"/>
              </a:rPr>
              <a:t>div</a:t>
            </a:r>
            <a:r>
              <a:rPr lang="bg-BG" altLang="bg-BG" sz="1600" i="1" dirty="0">
                <a:cs typeface="Times New Roman" pitchFamily="18" charset="0"/>
              </a:rPr>
              <a:t> 2 – 1 възела</a:t>
            </a:r>
            <a:endParaRPr lang="en-US" altLang="bg-BG" sz="1600" i="1" dirty="0"/>
          </a:p>
          <a:p>
            <a:pPr eaLnBrk="0" hangingPunct="0"/>
            <a:r>
              <a:rPr lang="bg-BG" altLang="bg-BG" sz="1600" i="1" dirty="0">
                <a:cs typeface="Times New Roman" pitchFamily="18" charset="0"/>
              </a:rPr>
              <a:t> </a:t>
            </a:r>
            <a:endParaRPr lang="bg-BG" altLang="bg-BG" sz="1600" i="1" dirty="0"/>
          </a:p>
        </p:txBody>
      </p:sp>
      <p:sp>
        <p:nvSpPr>
          <p:cNvPr id="116" name="Freeform 78"/>
          <p:cNvSpPr>
            <a:spLocks/>
          </p:cNvSpPr>
          <p:nvPr/>
        </p:nvSpPr>
        <p:spPr bwMode="auto">
          <a:xfrm>
            <a:off x="1464470" y="5077818"/>
            <a:ext cx="119063" cy="61913"/>
          </a:xfrm>
          <a:custGeom>
            <a:avLst/>
            <a:gdLst>
              <a:gd name="T0" fmla="*/ 0 w 320"/>
              <a:gd name="T1" fmla="*/ 0 h 160"/>
              <a:gd name="T2" fmla="*/ 320 w 320"/>
              <a:gd name="T3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0" h="160">
                <a:moveTo>
                  <a:pt x="0" y="0"/>
                </a:moveTo>
                <a:lnTo>
                  <a:pt x="32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7" name="Freeform 63"/>
          <p:cNvSpPr>
            <a:spLocks/>
          </p:cNvSpPr>
          <p:nvPr/>
        </p:nvSpPr>
        <p:spPr bwMode="auto">
          <a:xfrm>
            <a:off x="1255714" y="5073651"/>
            <a:ext cx="123824" cy="66080"/>
          </a:xfrm>
          <a:custGeom>
            <a:avLst/>
            <a:gdLst>
              <a:gd name="T0" fmla="*/ 420 w 420"/>
              <a:gd name="T1" fmla="*/ 0 h 200"/>
              <a:gd name="T2" fmla="*/ 0 w 420"/>
              <a:gd name="T3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200">
                <a:moveTo>
                  <a:pt x="420" y="0"/>
                </a:moveTo>
                <a:lnTo>
                  <a:pt x="0" y="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075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9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2724</Words>
  <Application>Microsoft Office PowerPoint</Application>
  <PresentationFormat>On-screen Show (4:3)</PresentationFormat>
  <Paragraphs>1321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Уравнение</vt:lpstr>
      <vt:lpstr>ИБД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ПАК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Остатък от увода в ИБД 2019</dc:title>
  <dc:creator>Dell</dc:creator>
  <cp:lastModifiedBy>Dell</cp:lastModifiedBy>
  <cp:revision>15</cp:revision>
  <dcterms:created xsi:type="dcterms:W3CDTF">2020-11-27T09:34:21Z</dcterms:created>
  <dcterms:modified xsi:type="dcterms:W3CDTF">2020-12-04T06:31:15Z</dcterms:modified>
</cp:coreProperties>
</file>